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6324E-1E54-415F-BF05-16BBDF80E8C3}" type="datetimeFigureOut">
              <a:rPr lang="en-US" smtClean="0"/>
              <a:t>12/1/2021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F7554-4DDA-4BBD-BB83-1C500494A539}" type="slidenum">
              <a:rPr lang="en-US" smtClean="0"/>
              <a:t>‹N°›</a:t>
            </a:fld>
            <a:endParaRPr lang="en-US"/>
          </a:p>
        </p:txBody>
      </p:sp>
    </p:spTree>
    <p:extLst>
      <p:ext uri="{BB962C8B-B14F-4D97-AF65-F5344CB8AC3E}">
        <p14:creationId xmlns:p14="http://schemas.microsoft.com/office/powerpoint/2010/main" val="427431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a typeface="新細明體" pitchFamily="18" charset="-120"/>
            </a:endParaRPr>
          </a:p>
        </p:txBody>
      </p:sp>
    </p:spTree>
    <p:extLst>
      <p:ext uri="{BB962C8B-B14F-4D97-AF65-F5344CB8AC3E}">
        <p14:creationId xmlns:p14="http://schemas.microsoft.com/office/powerpoint/2010/main" val="306011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a typeface="新細明體" pitchFamily="18" charset="-120"/>
            </a:endParaRPr>
          </a:p>
        </p:txBody>
      </p:sp>
    </p:spTree>
    <p:extLst>
      <p:ext uri="{BB962C8B-B14F-4D97-AF65-F5344CB8AC3E}">
        <p14:creationId xmlns:p14="http://schemas.microsoft.com/office/powerpoint/2010/main" val="2527216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227" y="4497935"/>
            <a:ext cx="10587547" cy="610820"/>
          </a:xfrm>
          <a:effectLst>
            <a:outerShdw blurRad="50800" dist="38100" dir="2700000" algn="tl" rotWithShape="0">
              <a:prstClr val="black">
                <a:alpha val="71000"/>
              </a:prstClr>
            </a:outerShdw>
          </a:effectLst>
        </p:spPr>
        <p:txBody>
          <a:bodyPr>
            <a:normAutofit/>
          </a:bodyPr>
          <a:lstStyle>
            <a:lvl1pPr algn="ct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02227" y="5566870"/>
            <a:ext cx="10587547" cy="610820"/>
          </a:xfrm>
        </p:spPr>
        <p:txBody>
          <a:bodyPr>
            <a:normAutofit/>
          </a:bodyPr>
          <a:lstStyle>
            <a:lvl1pPr marL="0" indent="0" algn="ctr">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126729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1443835"/>
            <a:ext cx="10972800" cy="610820"/>
          </a:xfrm>
          <a:effectLst>
            <a:outerShdw blurRad="50800" dist="38100" dir="2700000" algn="tl" rotWithShape="0">
              <a:prstClr val="black">
                <a:alpha val="56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8620" y="2054656"/>
            <a:ext cx="10972800" cy="4123035"/>
          </a:xfrm>
        </p:spPr>
        <p:txBody>
          <a:bodyPr/>
          <a:lstStyle>
            <a:lvl1pPr>
              <a:defRPr sz="2800">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60118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1081" y="374901"/>
            <a:ext cx="8958691" cy="868839"/>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31083" y="1138426"/>
            <a:ext cx="8958691" cy="5039265"/>
          </a:xfrm>
        </p:spPr>
        <p:txBody>
          <a:bodyPr/>
          <a:lstStyle>
            <a:lvl1pPr>
              <a:defRPr sz="2800">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260358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959915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3015"/>
            <a:ext cx="109728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967231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0" y="1443835"/>
            <a:ext cx="10972800" cy="532180"/>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98620" y="2054655"/>
            <a:ext cx="5386917"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98620" y="2684518"/>
            <a:ext cx="5386917"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2388" y="2054655"/>
            <a:ext cx="5389033"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2388" y="2684518"/>
            <a:ext cx="5389033"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12/1/2021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396955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643329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12/1/2021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173335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23532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037013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989200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88903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3074F12-AA26-4AC8-9962-C36BB8F32554}" type="datetimeFigureOut">
              <a:rPr lang="en-US" smtClean="0">
                <a:solidFill>
                  <a:prstClr val="black">
                    <a:tint val="75000"/>
                  </a:prstClr>
                </a:solidFill>
              </a:rPr>
              <a:pPr defTabSz="914400"/>
              <a:t>12/1/2021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82CCC60-E8CD-4174-8B1A-7DF615B22EEF}" type="slidenum">
              <a:rPr lang="en-US" smtClean="0">
                <a:solidFill>
                  <a:prstClr val="black">
                    <a:tint val="75000"/>
                  </a:prstClr>
                </a:solidFill>
              </a:rPr>
              <a:pPr defTabSz="914400"/>
              <a:t>‹N°›</a:t>
            </a:fld>
            <a:endParaRPr lang="en-US">
              <a:solidFill>
                <a:prstClr val="black">
                  <a:tint val="75000"/>
                </a:prstClr>
              </a:solidFill>
            </a:endParaRPr>
          </a:p>
        </p:txBody>
      </p:sp>
    </p:spTree>
    <p:extLst>
      <p:ext uri="{BB962C8B-B14F-4D97-AF65-F5344CB8AC3E}">
        <p14:creationId xmlns:p14="http://schemas.microsoft.com/office/powerpoint/2010/main" val="333533493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hyperlink" Target="http://www.etud.uco.fr/portaildoc/memoires-des-etudiants/" TargetMode="Externa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crdp.acbordeaux.fr/documentalistes/techniques_documentaires/pbgeneraux" TargetMode="External"/><Relationship Id="rId2" Type="http://schemas.openxmlformats.org/officeDocument/2006/relationships/hyperlink" Target="http://www.bibl.ulaval.ca/"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b="1" dirty="0" smtClean="0"/>
              <a:t>الوصف البيبليوغرافي</a:t>
            </a:r>
            <a:endParaRPr lang="en-US" dirty="0"/>
          </a:p>
        </p:txBody>
      </p:sp>
    </p:spTree>
    <p:extLst>
      <p:ext uri="{BB962C8B-B14F-4D97-AF65-F5344CB8AC3E}">
        <p14:creationId xmlns:p14="http://schemas.microsoft.com/office/powerpoint/2010/main" val="11146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56103" y="2773758"/>
            <a:ext cx="8856890" cy="1446550"/>
          </a:xfrm>
          <a:prstGeom prst="rect">
            <a:avLst/>
          </a:prstGeom>
        </p:spPr>
        <p:txBody>
          <a:bodyPr wrap="square">
            <a:spAutoFit/>
          </a:bodyPr>
          <a:lstStyle/>
          <a:p>
            <a:pPr defTabSz="914400"/>
            <a:r>
              <a:rPr lang="fr-FR" sz="2800" b="1" dirty="0">
                <a:solidFill>
                  <a:srgbClr val="FFC000"/>
                </a:solidFill>
                <a:latin typeface="MetaWebPro"/>
              </a:rPr>
              <a:t>ISO 690:1987 ; </a:t>
            </a:r>
            <a:r>
              <a:rPr lang="fr-FR" sz="2800" dirty="0">
                <a:solidFill>
                  <a:srgbClr val="FFC000"/>
                </a:solidFill>
                <a:latin typeface="MetaWebPro"/>
              </a:rPr>
              <a:t>Documentation -- Références bibliographiques -- Contenu, forme et structure</a:t>
            </a:r>
          </a:p>
          <a:p>
            <a:pPr defTabSz="914400"/>
            <a:r>
              <a:rPr lang="fr-FR" sz="3200" dirty="0">
                <a:solidFill>
                  <a:srgbClr val="1F497D">
                    <a:lumMod val="40000"/>
                    <a:lumOff val="60000"/>
                  </a:srgbClr>
                </a:solidFill>
              </a:rPr>
              <a:t>enregistrée comme norme française </a:t>
            </a:r>
            <a:r>
              <a:rPr lang="fr-FR" sz="3200" dirty="0">
                <a:solidFill>
                  <a:srgbClr val="FF0000"/>
                </a:solidFill>
              </a:rPr>
              <a:t>Z44-005</a:t>
            </a:r>
            <a:endParaRPr lang="fr-FR" sz="4400" dirty="0">
              <a:solidFill>
                <a:srgbClr val="FF0000"/>
              </a:solidFill>
              <a:latin typeface="MetaWebPro"/>
            </a:endParaRPr>
          </a:p>
        </p:txBody>
      </p:sp>
      <p:pic>
        <p:nvPicPr>
          <p:cNvPr id="12" name="Image 11"/>
          <p:cNvPicPr>
            <a:picLocks noChangeAspect="1"/>
          </p:cNvPicPr>
          <p:nvPr/>
        </p:nvPicPr>
        <p:blipFill rotWithShape="1">
          <a:blip r:embed="rId2">
            <a:extLst>
              <a:ext uri="{28A0092B-C50C-407E-A947-70E740481C1C}">
                <a14:useLocalDpi xmlns:a14="http://schemas.microsoft.com/office/drawing/2010/main" val="0"/>
              </a:ext>
            </a:extLst>
          </a:blip>
          <a:srcRect l="6580" t="64852" r="43320" b="16071"/>
          <a:stretch/>
        </p:blipFill>
        <p:spPr>
          <a:xfrm>
            <a:off x="1667556" y="4345230"/>
            <a:ext cx="8704185" cy="1838974"/>
          </a:xfrm>
          <a:prstGeom prst="rect">
            <a:avLst/>
          </a:prstGeom>
        </p:spPr>
      </p:pic>
      <p:sp>
        <p:nvSpPr>
          <p:cNvPr id="14" name="Rectangle 13"/>
          <p:cNvSpPr/>
          <p:nvPr/>
        </p:nvSpPr>
        <p:spPr>
          <a:xfrm>
            <a:off x="1524000" y="1932728"/>
            <a:ext cx="8847740" cy="830997"/>
          </a:xfrm>
          <a:prstGeom prst="rect">
            <a:avLst/>
          </a:prstGeom>
        </p:spPr>
        <p:txBody>
          <a:bodyPr wrap="square">
            <a:spAutoFit/>
          </a:bodyPr>
          <a:lstStyle/>
          <a:p>
            <a:pPr defTabSz="914400"/>
            <a:r>
              <a:rPr lang="fr-FR" sz="2400" dirty="0">
                <a:solidFill>
                  <a:srgbClr val="FFC000"/>
                </a:solidFill>
              </a:rPr>
              <a:t> a été élaborée par le comité technique ISO/TC 46, </a:t>
            </a:r>
            <a:r>
              <a:rPr lang="fr-FR" sz="2400" i="1" dirty="0">
                <a:solidFill>
                  <a:srgbClr val="FFC000"/>
                </a:solidFill>
              </a:rPr>
              <a:t>Information et documentation</a:t>
            </a:r>
            <a:r>
              <a:rPr lang="fr-FR" sz="2400" dirty="0">
                <a:solidFill>
                  <a:srgbClr val="FFC000"/>
                </a:solidFill>
              </a:rPr>
              <a:t>, sous-comité SC 9, </a:t>
            </a:r>
            <a:r>
              <a:rPr lang="fr-FR" sz="2400" i="1" dirty="0">
                <a:solidFill>
                  <a:srgbClr val="FFC000"/>
                </a:solidFill>
              </a:rPr>
              <a:t>Identification et description</a:t>
            </a:r>
            <a:r>
              <a:rPr lang="fr-FR" sz="2400" dirty="0">
                <a:solidFill>
                  <a:srgbClr val="FFC000"/>
                </a:solidFill>
              </a:rPr>
              <a:t>.</a:t>
            </a:r>
          </a:p>
        </p:txBody>
      </p:sp>
      <p:sp>
        <p:nvSpPr>
          <p:cNvPr id="15" name="Title 3"/>
          <p:cNvSpPr>
            <a:spLocks noGrp="1"/>
          </p:cNvSpPr>
          <p:nvPr>
            <p:ph type="title"/>
          </p:nvPr>
        </p:nvSpPr>
        <p:spPr>
          <a:xfrm>
            <a:off x="1864655" y="1053855"/>
            <a:ext cx="6719018" cy="868839"/>
          </a:xfrm>
        </p:spPr>
        <p:txBody>
          <a:bodyPr>
            <a:normAutofit/>
          </a:bodyPr>
          <a:lstStyle/>
          <a:p>
            <a:r>
              <a:rPr lang="fr-FR" sz="4800" dirty="0">
                <a:solidFill>
                  <a:srgbClr val="FFC000"/>
                </a:solidFill>
              </a:rPr>
              <a:t>L'ISO 690</a:t>
            </a:r>
            <a:endParaRPr lang="en-US" sz="4800" dirty="0">
              <a:solidFill>
                <a:srgbClr val="FFC000"/>
              </a:solidFill>
            </a:endParaRPr>
          </a:p>
        </p:txBody>
      </p:sp>
    </p:spTree>
    <p:extLst>
      <p:ext uri="{BB962C8B-B14F-4D97-AF65-F5344CB8AC3E}">
        <p14:creationId xmlns:p14="http://schemas.microsoft.com/office/powerpoint/2010/main" val="3302928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l="7455" t="37896" r="40059" b="43069"/>
          <a:stretch/>
        </p:blipFill>
        <p:spPr>
          <a:xfrm>
            <a:off x="1820259" y="3123590"/>
            <a:ext cx="8704184" cy="1868293"/>
          </a:xfrm>
          <a:prstGeom prst="rect">
            <a:avLst/>
          </a:prstGeom>
        </p:spPr>
      </p:pic>
      <p:sp>
        <p:nvSpPr>
          <p:cNvPr id="7" name="Rectangle 6"/>
          <p:cNvSpPr/>
          <p:nvPr/>
        </p:nvSpPr>
        <p:spPr>
          <a:xfrm>
            <a:off x="1820260" y="1291131"/>
            <a:ext cx="8551479" cy="1692771"/>
          </a:xfrm>
          <a:prstGeom prst="rect">
            <a:avLst/>
          </a:prstGeom>
        </p:spPr>
        <p:txBody>
          <a:bodyPr wrap="square">
            <a:spAutoFit/>
          </a:bodyPr>
          <a:lstStyle/>
          <a:p>
            <a:pPr algn="ctr" defTabSz="914400"/>
            <a:r>
              <a:rPr lang="fr-FR" sz="3200" b="1" dirty="0">
                <a:solidFill>
                  <a:srgbClr val="FFC000"/>
                </a:solidFill>
                <a:latin typeface="MetaWebPro"/>
              </a:rPr>
              <a:t>ISO 690:2010 (E)</a:t>
            </a:r>
          </a:p>
          <a:p>
            <a:pPr defTabSz="914400"/>
            <a:r>
              <a:rPr lang="fr-FR" sz="2400" dirty="0">
                <a:solidFill>
                  <a:srgbClr val="FFC000"/>
                </a:solidFill>
                <a:latin typeface="MetaWebPro"/>
              </a:rPr>
              <a:t>Information et documentation -- Principes directeurs pour la rédaction </a:t>
            </a:r>
            <a:r>
              <a:rPr lang="fr-FR" sz="2400" b="1" dirty="0">
                <a:solidFill>
                  <a:srgbClr val="FFC000"/>
                </a:solidFill>
                <a:latin typeface="MetaWebPro"/>
              </a:rPr>
              <a:t>des références bibliographiques</a:t>
            </a:r>
            <a:r>
              <a:rPr lang="fr-FR" sz="2400" dirty="0">
                <a:solidFill>
                  <a:srgbClr val="FFC000"/>
                </a:solidFill>
                <a:latin typeface="MetaWebPro"/>
              </a:rPr>
              <a:t> et </a:t>
            </a:r>
            <a:r>
              <a:rPr lang="fr-FR" sz="2400" b="1" dirty="0">
                <a:solidFill>
                  <a:srgbClr val="FFC000"/>
                </a:solidFill>
                <a:latin typeface="MetaWebPro"/>
              </a:rPr>
              <a:t>des citations des ressources d'information</a:t>
            </a:r>
          </a:p>
        </p:txBody>
      </p:sp>
      <p:sp>
        <p:nvSpPr>
          <p:cNvPr id="8" name="Rectangle 7"/>
          <p:cNvSpPr/>
          <p:nvPr/>
        </p:nvSpPr>
        <p:spPr>
          <a:xfrm>
            <a:off x="1972965" y="4956050"/>
            <a:ext cx="8246070" cy="1569660"/>
          </a:xfrm>
          <a:prstGeom prst="rect">
            <a:avLst/>
          </a:prstGeom>
        </p:spPr>
        <p:txBody>
          <a:bodyPr wrap="square">
            <a:spAutoFit/>
          </a:bodyPr>
          <a:lstStyle/>
          <a:p>
            <a:pPr defTabSz="914400"/>
            <a:r>
              <a:rPr lang="fr-FR" sz="2400" dirty="0">
                <a:solidFill>
                  <a:srgbClr val="FFC000"/>
                </a:solidFill>
              </a:rPr>
              <a:t>Cette troisième édition annule et remplace la deuxième édition de </a:t>
            </a:r>
            <a:r>
              <a:rPr lang="fr-FR" sz="2400" dirty="0">
                <a:solidFill>
                  <a:srgbClr val="FF0000"/>
                </a:solidFill>
              </a:rPr>
              <a:t>l'ISO 690:1987</a:t>
            </a:r>
            <a:r>
              <a:rPr lang="fr-FR" sz="2400" dirty="0">
                <a:solidFill>
                  <a:srgbClr val="FFC000"/>
                </a:solidFill>
              </a:rPr>
              <a:t> et la première édition de </a:t>
            </a:r>
            <a:r>
              <a:rPr lang="fr-FR" sz="2400" dirty="0">
                <a:solidFill>
                  <a:srgbClr val="FF0000"/>
                </a:solidFill>
              </a:rPr>
              <a:t>l'ISO 690-2:1997</a:t>
            </a:r>
            <a:r>
              <a:rPr lang="fr-FR" sz="2400" dirty="0">
                <a:solidFill>
                  <a:srgbClr val="FFC000"/>
                </a:solidFill>
              </a:rPr>
              <a:t> dont les textes ont été fusionnés dans leur intégralité et ont fait l'objet d'une révision technique.</a:t>
            </a:r>
          </a:p>
        </p:txBody>
      </p:sp>
    </p:spTree>
    <p:extLst>
      <p:ext uri="{BB962C8B-B14F-4D97-AF65-F5344CB8AC3E}">
        <p14:creationId xmlns:p14="http://schemas.microsoft.com/office/powerpoint/2010/main" val="2707151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5732" y="1749246"/>
            <a:ext cx="8962268" cy="4893647"/>
          </a:xfrm>
          <a:prstGeom prst="rect">
            <a:avLst/>
          </a:prstGeom>
        </p:spPr>
        <p:txBody>
          <a:bodyPr wrap="square">
            <a:spAutoFit/>
          </a:bodyPr>
          <a:lstStyle/>
          <a:p>
            <a:pPr marL="285750" indent="-285750" defTabSz="914400">
              <a:buFontTx/>
              <a:buChar char="-"/>
            </a:pPr>
            <a:r>
              <a:rPr lang="fr-FR" sz="2600" dirty="0">
                <a:solidFill>
                  <a:srgbClr val="FFC000"/>
                </a:solidFill>
                <a:latin typeface="Times New Roman" panose="02020603050405020304" pitchFamily="18" charset="0"/>
              </a:rPr>
              <a:t>un système cohérent de </a:t>
            </a:r>
            <a:r>
              <a:rPr lang="fr-FR" sz="2600" b="1" dirty="0">
                <a:solidFill>
                  <a:srgbClr val="FFC000"/>
                </a:solidFill>
                <a:latin typeface="Times New Roman" panose="02020603050405020304" pitchFamily="18" charset="0"/>
              </a:rPr>
              <a:t>ponctuation </a:t>
            </a:r>
            <a:r>
              <a:rPr lang="fr-FR" sz="2600" dirty="0">
                <a:solidFill>
                  <a:srgbClr val="FFC000"/>
                </a:solidFill>
                <a:latin typeface="Times New Roman" panose="02020603050405020304" pitchFamily="18" charset="0"/>
              </a:rPr>
              <a:t>doit être utilisé;</a:t>
            </a:r>
          </a:p>
          <a:p>
            <a:pPr defTabSz="914400"/>
            <a:r>
              <a:rPr lang="fr-FR" sz="2600" dirty="0">
                <a:solidFill>
                  <a:srgbClr val="FFC000"/>
                </a:solidFill>
                <a:latin typeface="Times New Roman" panose="02020603050405020304" pitchFamily="18" charset="0"/>
              </a:rPr>
              <a:t>*  Le point </a:t>
            </a:r>
            <a:r>
              <a:rPr lang="fr-FR" sz="2600" b="1" dirty="0">
                <a:solidFill>
                  <a:srgbClr val="2597FF"/>
                </a:solidFill>
                <a:latin typeface="Times New Roman" panose="02020603050405020304" pitchFamily="18" charset="0"/>
              </a:rPr>
              <a:t>« . » </a:t>
            </a:r>
            <a:r>
              <a:rPr lang="fr-FR" sz="2600" dirty="0">
                <a:solidFill>
                  <a:srgbClr val="FFC000"/>
                </a:solidFill>
                <a:latin typeface="Times New Roman" panose="02020603050405020304" pitchFamily="18" charset="0"/>
              </a:rPr>
              <a:t>est le plus couramment utilisé pour séparer les</a:t>
            </a:r>
          </a:p>
          <a:p>
            <a:pPr defTabSz="914400"/>
            <a:r>
              <a:rPr lang="fr-FR" sz="2600" b="1" dirty="0">
                <a:solidFill>
                  <a:srgbClr val="FFC000"/>
                </a:solidFill>
                <a:latin typeface="Times New Roman" panose="02020603050405020304" pitchFamily="18" charset="0"/>
              </a:rPr>
              <a:t>différentes parties </a:t>
            </a:r>
            <a:r>
              <a:rPr lang="fr-FR" sz="2600" dirty="0">
                <a:solidFill>
                  <a:srgbClr val="FFC000"/>
                </a:solidFill>
                <a:latin typeface="Times New Roman" panose="02020603050405020304" pitchFamily="18" charset="0"/>
              </a:rPr>
              <a:t>de la référence .</a:t>
            </a:r>
          </a:p>
          <a:p>
            <a:pPr defTabSz="914400"/>
            <a:r>
              <a:rPr lang="fr-FR" sz="2600" dirty="0">
                <a:solidFill>
                  <a:srgbClr val="FFC000"/>
                </a:solidFill>
                <a:latin typeface="Times New Roman" panose="02020603050405020304" pitchFamily="18" charset="0"/>
              </a:rPr>
              <a:t>* la virgule </a:t>
            </a:r>
            <a:r>
              <a:rPr lang="fr-FR" sz="2600" b="1" dirty="0">
                <a:solidFill>
                  <a:srgbClr val="2597FF"/>
                </a:solidFill>
                <a:latin typeface="Times New Roman" panose="02020603050405020304" pitchFamily="18" charset="0"/>
              </a:rPr>
              <a:t>« , » </a:t>
            </a:r>
            <a:r>
              <a:rPr lang="fr-FR" sz="2600" dirty="0">
                <a:solidFill>
                  <a:srgbClr val="FFC000"/>
                </a:solidFill>
                <a:latin typeface="Times New Roman" panose="02020603050405020304" pitchFamily="18" charset="0"/>
              </a:rPr>
              <a:t>pour distinguer les </a:t>
            </a:r>
            <a:r>
              <a:rPr lang="fr-FR" sz="2600" b="1" dirty="0">
                <a:solidFill>
                  <a:srgbClr val="FFC000"/>
                </a:solidFill>
                <a:latin typeface="Times New Roman" panose="02020603050405020304" pitchFamily="18" charset="0"/>
              </a:rPr>
              <a:t>sous-éléments </a:t>
            </a:r>
            <a:r>
              <a:rPr lang="fr-FR" sz="2600" dirty="0">
                <a:solidFill>
                  <a:srgbClr val="FFC000"/>
                </a:solidFill>
                <a:latin typeface="Times New Roman" panose="02020603050405020304" pitchFamily="18" charset="0"/>
              </a:rPr>
              <a:t>à l’intérieur d’une partie.</a:t>
            </a:r>
          </a:p>
          <a:p>
            <a:pPr defTabSz="914400"/>
            <a:r>
              <a:rPr lang="fr-FR" sz="2600" dirty="0">
                <a:solidFill>
                  <a:srgbClr val="FFC000"/>
                </a:solidFill>
                <a:latin typeface="Times New Roman" panose="02020603050405020304" pitchFamily="18" charset="0"/>
              </a:rPr>
              <a:t>les deux points </a:t>
            </a:r>
            <a:r>
              <a:rPr lang="fr-FR" sz="2600" b="1" dirty="0">
                <a:solidFill>
                  <a:srgbClr val="2597FF"/>
                </a:solidFill>
                <a:latin typeface="Times New Roman" panose="02020603050405020304" pitchFamily="18" charset="0"/>
              </a:rPr>
              <a:t>« : »  </a:t>
            </a:r>
            <a:r>
              <a:rPr lang="fr-FR" sz="2600" dirty="0">
                <a:solidFill>
                  <a:srgbClr val="FFC000"/>
                </a:solidFill>
                <a:latin typeface="Times New Roman" panose="02020603050405020304" pitchFamily="18" charset="0"/>
              </a:rPr>
              <a:t>pour séparer le lieu ET l’éditeur, </a:t>
            </a:r>
          </a:p>
          <a:p>
            <a:pPr defTabSz="914400"/>
            <a:r>
              <a:rPr lang="fr-FR" sz="2600" dirty="0">
                <a:solidFill>
                  <a:srgbClr val="FFC000"/>
                </a:solidFill>
                <a:latin typeface="Times New Roman" panose="02020603050405020304" pitchFamily="18" charset="0"/>
              </a:rPr>
              <a:t>*  Les cochets </a:t>
            </a:r>
            <a:r>
              <a:rPr lang="fr-FR" sz="2600" b="1" dirty="0">
                <a:solidFill>
                  <a:srgbClr val="2597FF"/>
                </a:solidFill>
                <a:latin typeface="Times New Roman" panose="02020603050405020304" pitchFamily="18" charset="0"/>
              </a:rPr>
              <a:t>« [ ] » </a:t>
            </a:r>
            <a:r>
              <a:rPr lang="fr-FR" sz="2600" dirty="0">
                <a:solidFill>
                  <a:srgbClr val="FFC000"/>
                </a:solidFill>
                <a:latin typeface="Times New Roman" panose="02020603050405020304" pitchFamily="18" charset="0"/>
              </a:rPr>
              <a:t>après le titre pour le support de ressource</a:t>
            </a:r>
            <a:endParaRPr lang="fr-FR" sz="2600" dirty="0">
              <a:solidFill>
                <a:srgbClr val="FFC000"/>
              </a:solidFill>
            </a:endParaRPr>
          </a:p>
          <a:p>
            <a:pPr defTabSz="914400"/>
            <a:r>
              <a:rPr lang="fr-FR" sz="2600" dirty="0">
                <a:solidFill>
                  <a:srgbClr val="FFC000"/>
                </a:solidFill>
                <a:latin typeface="Times New Roman" panose="02020603050405020304" pitchFamily="18" charset="0"/>
              </a:rPr>
              <a:t>- l’utilisation des </a:t>
            </a:r>
            <a:r>
              <a:rPr lang="fr-FR" sz="2600" b="1" dirty="0">
                <a:solidFill>
                  <a:srgbClr val="FFC000"/>
                </a:solidFill>
                <a:latin typeface="Times New Roman" panose="02020603050405020304" pitchFamily="18" charset="0"/>
              </a:rPr>
              <a:t>majuscules </a:t>
            </a:r>
            <a:r>
              <a:rPr lang="fr-FR" sz="2600" dirty="0">
                <a:solidFill>
                  <a:srgbClr val="FFC000"/>
                </a:solidFill>
                <a:latin typeface="Times New Roman" panose="02020603050405020304" pitchFamily="18" charset="0"/>
              </a:rPr>
              <a:t>doit être conforme à l’usage de la langue ; </a:t>
            </a:r>
          </a:p>
          <a:p>
            <a:pPr defTabSz="914400"/>
            <a:r>
              <a:rPr lang="fr-FR" sz="2600" dirty="0">
                <a:solidFill>
                  <a:srgbClr val="FFC000"/>
                </a:solidFill>
                <a:latin typeface="Times New Roman" panose="02020603050405020304" pitchFamily="18" charset="0"/>
              </a:rPr>
              <a:t>- des </a:t>
            </a:r>
            <a:r>
              <a:rPr lang="fr-FR" sz="2600" b="1" dirty="0">
                <a:solidFill>
                  <a:srgbClr val="FFC000"/>
                </a:solidFill>
                <a:latin typeface="Times New Roman" panose="02020603050405020304" pitchFamily="18" charset="0"/>
              </a:rPr>
              <a:t>variantes typographiques </a:t>
            </a:r>
            <a:r>
              <a:rPr lang="fr-FR" sz="2600" dirty="0">
                <a:solidFill>
                  <a:srgbClr val="FFC000"/>
                </a:solidFill>
                <a:latin typeface="Times New Roman" panose="02020603050405020304" pitchFamily="18" charset="0"/>
              </a:rPr>
              <a:t>(</a:t>
            </a:r>
            <a:r>
              <a:rPr lang="fr-FR" sz="2600" b="1" dirty="0">
                <a:solidFill>
                  <a:srgbClr val="2597FF"/>
                </a:solidFill>
                <a:latin typeface="Times New Roman" panose="02020603050405020304" pitchFamily="18" charset="0"/>
              </a:rPr>
              <a:t>gras, </a:t>
            </a:r>
            <a:r>
              <a:rPr lang="fr-FR" sz="2600" i="1" dirty="0">
                <a:solidFill>
                  <a:srgbClr val="2597FF"/>
                </a:solidFill>
                <a:latin typeface="Times New Roman" panose="02020603050405020304" pitchFamily="18" charset="0"/>
              </a:rPr>
              <a:t>italique</a:t>
            </a:r>
            <a:r>
              <a:rPr lang="fr-FR" sz="2600" b="1" dirty="0">
                <a:solidFill>
                  <a:srgbClr val="2597FF"/>
                </a:solidFill>
                <a:latin typeface="Times New Roman" panose="02020603050405020304" pitchFamily="18" charset="0"/>
              </a:rPr>
              <a:t>, CAPITALES</a:t>
            </a:r>
            <a:r>
              <a:rPr lang="fr-FR" sz="2600" dirty="0">
                <a:solidFill>
                  <a:srgbClr val="FFC000"/>
                </a:solidFill>
                <a:latin typeface="Times New Roman" panose="02020603050405020304" pitchFamily="18" charset="0"/>
              </a:rPr>
              <a:t>) ou le </a:t>
            </a:r>
            <a:r>
              <a:rPr lang="fr-FR" sz="2600" u="sng" dirty="0">
                <a:solidFill>
                  <a:srgbClr val="2597FF"/>
                </a:solidFill>
                <a:latin typeface="Times New Roman" panose="02020603050405020304" pitchFamily="18" charset="0"/>
              </a:rPr>
              <a:t>soulignage</a:t>
            </a:r>
            <a:r>
              <a:rPr lang="fr-FR" sz="2600" dirty="0">
                <a:solidFill>
                  <a:srgbClr val="FFC000"/>
                </a:solidFill>
                <a:latin typeface="Times New Roman" panose="02020603050405020304" pitchFamily="18" charset="0"/>
              </a:rPr>
              <a:t> peuvent être utilisés pour mieux distinguer ou mettre en évidence certains éléments ;</a:t>
            </a:r>
          </a:p>
        </p:txBody>
      </p:sp>
      <p:sp>
        <p:nvSpPr>
          <p:cNvPr id="2" name="Rectangle 1"/>
          <p:cNvSpPr/>
          <p:nvPr/>
        </p:nvSpPr>
        <p:spPr>
          <a:xfrm>
            <a:off x="1972966" y="1164471"/>
            <a:ext cx="4970463" cy="584775"/>
          </a:xfrm>
          <a:prstGeom prst="rect">
            <a:avLst/>
          </a:prstGeom>
        </p:spPr>
        <p:txBody>
          <a:bodyPr wrap="none">
            <a:spAutoFit/>
          </a:bodyPr>
          <a:lstStyle/>
          <a:p>
            <a:pPr defTabSz="914400"/>
            <a:r>
              <a:rPr lang="fr-FR" sz="3200" dirty="0">
                <a:solidFill>
                  <a:prstClr val="white"/>
                </a:solidFill>
              </a:rPr>
              <a:t>Quelques règles à respecter </a:t>
            </a:r>
            <a:r>
              <a:rPr lang="fr-FR" dirty="0">
                <a:solidFill>
                  <a:prstClr val="black"/>
                </a:solidFill>
              </a:rPr>
              <a:t>:</a:t>
            </a:r>
          </a:p>
        </p:txBody>
      </p:sp>
    </p:spTree>
    <p:extLst>
      <p:ext uri="{BB962C8B-B14F-4D97-AF65-F5344CB8AC3E}">
        <p14:creationId xmlns:p14="http://schemas.microsoft.com/office/powerpoint/2010/main" val="453537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041900" y="1"/>
            <a:ext cx="6719018" cy="868839"/>
          </a:xfrm>
        </p:spPr>
        <p:txBody>
          <a:bodyPr>
            <a:normAutofit/>
          </a:bodyPr>
          <a:lstStyle/>
          <a:p>
            <a:r>
              <a:rPr lang="fr-FR" b="1" i="1" dirty="0"/>
              <a:t>Les différents </a:t>
            </a:r>
            <a:r>
              <a:rPr lang="fr-FR" b="1" i="1" dirty="0" smtClean="0"/>
              <a:t>éléments</a:t>
            </a:r>
            <a:endParaRPr lang="fr-FR" dirty="0"/>
          </a:p>
        </p:txBody>
      </p:sp>
      <p:sp>
        <p:nvSpPr>
          <p:cNvPr id="3" name="Rectangle 2"/>
          <p:cNvSpPr/>
          <p:nvPr/>
        </p:nvSpPr>
        <p:spPr>
          <a:xfrm>
            <a:off x="2736490" y="868839"/>
            <a:ext cx="7635250" cy="4493538"/>
          </a:xfrm>
          <a:prstGeom prst="rect">
            <a:avLst/>
          </a:prstGeom>
        </p:spPr>
        <p:txBody>
          <a:bodyPr wrap="square">
            <a:spAutoFit/>
          </a:bodyPr>
          <a:lstStyle/>
          <a:p>
            <a:pPr defTabSz="914400"/>
            <a:r>
              <a:rPr lang="fr-FR" sz="2600" dirty="0">
                <a:solidFill>
                  <a:srgbClr val="FFC000"/>
                </a:solidFill>
              </a:rPr>
              <a:t>1. données sur l’auteur ;</a:t>
            </a:r>
          </a:p>
          <a:p>
            <a:pPr defTabSz="914400"/>
            <a:r>
              <a:rPr lang="fr-FR" sz="2600" dirty="0">
                <a:solidFill>
                  <a:srgbClr val="FFC000"/>
                </a:solidFill>
              </a:rPr>
              <a:t>2. données sur le titre ;</a:t>
            </a:r>
          </a:p>
          <a:p>
            <a:pPr defTabSz="914400"/>
            <a:r>
              <a:rPr lang="fr-FR" sz="2600" dirty="0">
                <a:solidFill>
                  <a:srgbClr val="FFC000"/>
                </a:solidFill>
              </a:rPr>
              <a:t>3. données sur l’édition ;</a:t>
            </a:r>
          </a:p>
          <a:p>
            <a:pPr defTabSz="914400"/>
            <a:r>
              <a:rPr lang="fr-FR" sz="2600" dirty="0">
                <a:solidFill>
                  <a:srgbClr val="FFC000"/>
                </a:solidFill>
              </a:rPr>
              <a:t>4. données sur la publication du document ;</a:t>
            </a:r>
          </a:p>
          <a:p>
            <a:pPr defTabSz="914400"/>
            <a:r>
              <a:rPr lang="fr-FR" sz="2600" dirty="0">
                <a:solidFill>
                  <a:srgbClr val="FFC000"/>
                </a:solidFill>
              </a:rPr>
              <a:t>5. données sur la collection ;</a:t>
            </a:r>
          </a:p>
          <a:p>
            <a:pPr defTabSz="914400"/>
            <a:r>
              <a:rPr lang="fr-FR" sz="2600" dirty="0">
                <a:solidFill>
                  <a:srgbClr val="FFC000"/>
                </a:solidFill>
              </a:rPr>
              <a:t>dans une partie appelée « notes » ;</a:t>
            </a:r>
          </a:p>
          <a:p>
            <a:pPr defTabSz="914400"/>
            <a:r>
              <a:rPr lang="fr-FR" sz="2600" dirty="0">
                <a:solidFill>
                  <a:srgbClr val="FFC000"/>
                </a:solidFill>
              </a:rPr>
              <a:t>6. données sur la disponibilité et l’accès des documents en ligne ;</a:t>
            </a:r>
          </a:p>
          <a:p>
            <a:pPr defTabSz="914400"/>
            <a:r>
              <a:rPr lang="fr-FR" sz="2600" dirty="0">
                <a:solidFill>
                  <a:srgbClr val="FFC000"/>
                </a:solidFill>
              </a:rPr>
              <a:t>7. numéro normalisé du document ;</a:t>
            </a:r>
          </a:p>
          <a:p>
            <a:pPr defTabSz="914400"/>
            <a:r>
              <a:rPr lang="fr-FR" sz="2600" dirty="0">
                <a:solidFill>
                  <a:srgbClr val="FFC000"/>
                </a:solidFill>
              </a:rPr>
              <a:t>8. localisation dans le document hôte pour une partie composante d’un document</a:t>
            </a:r>
            <a:endParaRPr lang="fr-FR" sz="2600" dirty="0">
              <a:solidFill>
                <a:srgbClr val="FFC000"/>
              </a:solidFill>
              <a:latin typeface="Times New Roman" panose="02020603050405020304" pitchFamily="18" charset="0"/>
            </a:endParaRPr>
          </a:p>
        </p:txBody>
      </p:sp>
      <p:sp>
        <p:nvSpPr>
          <p:cNvPr id="4" name="Rectangle 3"/>
          <p:cNvSpPr/>
          <p:nvPr/>
        </p:nvSpPr>
        <p:spPr>
          <a:xfrm>
            <a:off x="2583785" y="5566871"/>
            <a:ext cx="7940660" cy="954107"/>
          </a:xfrm>
          <a:prstGeom prst="rect">
            <a:avLst/>
          </a:prstGeom>
        </p:spPr>
        <p:txBody>
          <a:bodyPr wrap="square">
            <a:spAutoFit/>
          </a:bodyPr>
          <a:lstStyle/>
          <a:p>
            <a:pPr defTabSz="914400"/>
            <a:r>
              <a:rPr lang="fr-FR" sz="2800" dirty="0">
                <a:solidFill>
                  <a:srgbClr val="FF0000"/>
                </a:solidFill>
                <a:latin typeface="Times New Roman" panose="02020603050405020304" pitchFamily="18" charset="0"/>
              </a:rPr>
              <a:t>- Quand il y a </a:t>
            </a:r>
            <a:r>
              <a:rPr lang="fr-FR" sz="2800" b="1" dirty="0">
                <a:solidFill>
                  <a:srgbClr val="FF0000"/>
                </a:solidFill>
                <a:latin typeface="Times New Roman" panose="02020603050405020304" pitchFamily="18" charset="0"/>
              </a:rPr>
              <a:t>plus de 3 auteurs</a:t>
            </a:r>
            <a:r>
              <a:rPr lang="fr-FR" sz="2800" dirty="0">
                <a:solidFill>
                  <a:srgbClr val="FF0000"/>
                </a:solidFill>
                <a:latin typeface="Times New Roman" panose="02020603050405020304" pitchFamily="18" charset="0"/>
              </a:rPr>
              <a:t>, il est habituel de ne citer que les </a:t>
            </a:r>
            <a:r>
              <a:rPr lang="fr-FR" sz="2800" b="1" dirty="0">
                <a:solidFill>
                  <a:srgbClr val="FF0000"/>
                </a:solidFill>
                <a:latin typeface="Times New Roman" panose="02020603050405020304" pitchFamily="18" charset="0"/>
              </a:rPr>
              <a:t>3 premiers</a:t>
            </a:r>
            <a:r>
              <a:rPr lang="fr-FR" sz="2800" dirty="0">
                <a:solidFill>
                  <a:srgbClr val="FF0000"/>
                </a:solidFill>
                <a:latin typeface="Times New Roman" panose="02020603050405020304" pitchFamily="18" charset="0"/>
              </a:rPr>
              <a:t> suivis de « et al. »</a:t>
            </a:r>
            <a:endParaRPr lang="fr-FR" sz="2800" dirty="0">
              <a:solidFill>
                <a:srgbClr val="FF0000"/>
              </a:solidFill>
            </a:endParaRPr>
          </a:p>
        </p:txBody>
      </p:sp>
    </p:spTree>
    <p:extLst>
      <p:ext uri="{BB962C8B-B14F-4D97-AF65-F5344CB8AC3E}">
        <p14:creationId xmlns:p14="http://schemas.microsoft.com/office/powerpoint/2010/main" val="309484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0260" y="2054656"/>
            <a:ext cx="8551480" cy="1846659"/>
          </a:xfrm>
          <a:prstGeom prst="rect">
            <a:avLst/>
          </a:prstGeom>
        </p:spPr>
        <p:txBody>
          <a:bodyPr wrap="square">
            <a:spAutoFit/>
          </a:bodyPr>
          <a:lstStyle/>
          <a:p>
            <a:pPr defTabSz="914400"/>
            <a:r>
              <a:rPr lang="fr-FR" b="1" dirty="0">
                <a:solidFill>
                  <a:prstClr val="white"/>
                </a:solidFill>
                <a:latin typeface="Arial-BoldMT"/>
              </a:rPr>
              <a:t>Citation in </a:t>
            </a:r>
            <a:r>
              <a:rPr lang="fr-FR" b="1" dirty="0" err="1">
                <a:solidFill>
                  <a:prstClr val="white"/>
                </a:solidFill>
                <a:latin typeface="Arial-BoldMT"/>
              </a:rPr>
              <a:t>text</a:t>
            </a:r>
            <a:r>
              <a:rPr lang="fr-FR" b="1" dirty="0">
                <a:solidFill>
                  <a:prstClr val="white"/>
                </a:solidFill>
                <a:latin typeface="Arial-BoldMT"/>
              </a:rPr>
              <a:t> :     </a:t>
            </a:r>
            <a:r>
              <a:rPr lang="fr-FR" dirty="0">
                <a:solidFill>
                  <a:srgbClr val="FFC000"/>
                </a:solidFill>
              </a:rPr>
              <a:t>(</a:t>
            </a:r>
            <a:r>
              <a:rPr lang="fr-FR" sz="2400" dirty="0">
                <a:solidFill>
                  <a:srgbClr val="FFC000"/>
                </a:solidFill>
              </a:rPr>
              <a:t>Crane, 1972). </a:t>
            </a:r>
          </a:p>
          <a:p>
            <a:pPr defTabSz="914400"/>
            <a:endParaRPr lang="fr-FR" dirty="0">
              <a:solidFill>
                <a:srgbClr val="FFC000"/>
              </a:solidFill>
            </a:endParaRPr>
          </a:p>
          <a:p>
            <a:pPr defTabSz="914400"/>
            <a:r>
              <a:rPr lang="fr-FR" sz="2400" b="1" dirty="0">
                <a:solidFill>
                  <a:prstClr val="white"/>
                </a:solidFill>
              </a:rPr>
              <a:t>References</a:t>
            </a:r>
            <a:endParaRPr lang="en-US" sz="2400" dirty="0">
              <a:solidFill>
                <a:srgbClr val="FFC000"/>
              </a:solidFill>
            </a:endParaRPr>
          </a:p>
          <a:p>
            <a:pPr defTabSz="914400"/>
            <a:r>
              <a:rPr lang="en-US" sz="2400" dirty="0">
                <a:solidFill>
                  <a:srgbClr val="FFC000"/>
                </a:solidFill>
              </a:rPr>
              <a:t>- CRANE, D., 1972. </a:t>
            </a:r>
            <a:r>
              <a:rPr lang="en-US" sz="2400" i="1" dirty="0">
                <a:solidFill>
                  <a:srgbClr val="FFC000"/>
                </a:solidFill>
              </a:rPr>
              <a:t>Invisible Colleges</a:t>
            </a:r>
            <a:r>
              <a:rPr lang="en-US" sz="2400" dirty="0">
                <a:solidFill>
                  <a:srgbClr val="FFC000"/>
                </a:solidFill>
              </a:rPr>
              <a:t>. Chicago: University of Chicago Press.</a:t>
            </a:r>
          </a:p>
        </p:txBody>
      </p:sp>
      <p:sp>
        <p:nvSpPr>
          <p:cNvPr id="3" name="Rectangle 2"/>
          <p:cNvSpPr/>
          <p:nvPr/>
        </p:nvSpPr>
        <p:spPr>
          <a:xfrm>
            <a:off x="1667556" y="1443835"/>
            <a:ext cx="5344675" cy="369332"/>
          </a:xfrm>
          <a:prstGeom prst="rect">
            <a:avLst/>
          </a:prstGeom>
        </p:spPr>
        <p:txBody>
          <a:bodyPr wrap="square">
            <a:spAutoFit/>
          </a:bodyPr>
          <a:lstStyle/>
          <a:p>
            <a:pPr marL="285750" indent="-285750" defTabSz="914400">
              <a:buFont typeface="Wingdings" panose="05000000000000000000" pitchFamily="2" charset="2"/>
              <a:buChar char="ü"/>
            </a:pPr>
            <a:r>
              <a:rPr lang="en-US" b="1" dirty="0">
                <a:solidFill>
                  <a:prstClr val="white"/>
                </a:solidFill>
                <a:latin typeface="Arial-BoldMT"/>
              </a:rPr>
              <a:t>Name and date system (Harvard system)</a:t>
            </a:r>
            <a:endParaRPr lang="fr-FR" dirty="0">
              <a:solidFill>
                <a:prstClr val="white"/>
              </a:solidFill>
            </a:endParaRPr>
          </a:p>
        </p:txBody>
      </p:sp>
      <p:sp>
        <p:nvSpPr>
          <p:cNvPr id="5" name="Rectangle 4"/>
          <p:cNvSpPr/>
          <p:nvPr/>
        </p:nvSpPr>
        <p:spPr>
          <a:xfrm>
            <a:off x="1667555" y="4142803"/>
            <a:ext cx="8946048" cy="2800767"/>
          </a:xfrm>
          <a:prstGeom prst="rect">
            <a:avLst/>
          </a:prstGeom>
        </p:spPr>
        <p:txBody>
          <a:bodyPr wrap="square">
            <a:spAutoFit/>
          </a:bodyPr>
          <a:lstStyle/>
          <a:p>
            <a:pPr marL="285750" indent="-285750" defTabSz="914400">
              <a:buFont typeface="Wingdings" panose="05000000000000000000" pitchFamily="2" charset="2"/>
              <a:buChar char="ü"/>
            </a:pPr>
            <a:r>
              <a:rPr lang="fr-FR" sz="1600" b="1" dirty="0" err="1">
                <a:solidFill>
                  <a:prstClr val="white"/>
                </a:solidFill>
                <a:latin typeface="Arial-BoldMT"/>
              </a:rPr>
              <a:t>Numeric</a:t>
            </a:r>
            <a:r>
              <a:rPr lang="fr-FR" sz="1600" b="1" dirty="0">
                <a:solidFill>
                  <a:prstClr val="black"/>
                </a:solidFill>
                <a:latin typeface="Arial-BoldMT"/>
              </a:rPr>
              <a:t> </a:t>
            </a:r>
            <a:r>
              <a:rPr lang="fr-FR" b="1" dirty="0">
                <a:solidFill>
                  <a:prstClr val="white"/>
                </a:solidFill>
                <a:latin typeface="Arial-BoldMT"/>
              </a:rPr>
              <a:t>system</a:t>
            </a:r>
            <a:r>
              <a:rPr lang="fr-FR" sz="1600" b="1" dirty="0">
                <a:solidFill>
                  <a:prstClr val="white"/>
                </a:solidFill>
                <a:latin typeface="Arial-BoldMT"/>
              </a:rPr>
              <a:t> </a:t>
            </a:r>
          </a:p>
          <a:p>
            <a:pPr marL="285750" indent="-285750" defTabSz="914400">
              <a:buFont typeface="Wingdings" panose="05000000000000000000" pitchFamily="2" charset="2"/>
              <a:buChar char="ü"/>
            </a:pPr>
            <a:endParaRPr lang="fr-FR" sz="1600" b="1" dirty="0">
              <a:solidFill>
                <a:prstClr val="white"/>
              </a:solidFill>
              <a:latin typeface="Arial-BoldMT"/>
            </a:endParaRPr>
          </a:p>
          <a:p>
            <a:pPr defTabSz="914400"/>
            <a:r>
              <a:rPr lang="fr-FR" sz="1600" b="1" dirty="0">
                <a:solidFill>
                  <a:prstClr val="white"/>
                </a:solidFill>
                <a:latin typeface="Arial-BoldMT"/>
              </a:rPr>
              <a:t>Citation in </a:t>
            </a:r>
            <a:r>
              <a:rPr lang="fr-FR" sz="1600" b="1" dirty="0" err="1">
                <a:solidFill>
                  <a:prstClr val="white"/>
                </a:solidFill>
                <a:latin typeface="Arial-BoldMT"/>
              </a:rPr>
              <a:t>text</a:t>
            </a:r>
            <a:r>
              <a:rPr lang="fr-FR" sz="1600" b="1" dirty="0">
                <a:solidFill>
                  <a:prstClr val="white"/>
                </a:solidFill>
                <a:latin typeface="Arial-BoldMT"/>
              </a:rPr>
              <a:t> :</a:t>
            </a:r>
          </a:p>
          <a:p>
            <a:pPr defTabSz="914400"/>
            <a:r>
              <a:rPr lang="en-US" sz="2000" dirty="0">
                <a:solidFill>
                  <a:srgbClr val="FFC000"/>
                </a:solidFill>
              </a:rPr>
              <a:t>The notion of an invisible  college has been explored in the sciences</a:t>
            </a:r>
            <a:r>
              <a:rPr lang="en-US" sz="1400" dirty="0">
                <a:solidFill>
                  <a:srgbClr val="FFC000"/>
                </a:solidFill>
              </a:rPr>
              <a:t>. </a:t>
            </a:r>
          </a:p>
          <a:p>
            <a:pPr defTabSz="914400"/>
            <a:endParaRPr lang="en-US" sz="1400" dirty="0">
              <a:solidFill>
                <a:srgbClr val="FFC000"/>
              </a:solidFill>
            </a:endParaRPr>
          </a:p>
          <a:p>
            <a:pPr defTabSz="914400"/>
            <a:r>
              <a:rPr lang="fr-FR" sz="2400" b="1" dirty="0">
                <a:solidFill>
                  <a:prstClr val="white"/>
                </a:solidFill>
              </a:rPr>
              <a:t>References</a:t>
            </a:r>
            <a:endParaRPr lang="en-US" sz="2400" b="1" dirty="0">
              <a:solidFill>
                <a:prstClr val="white"/>
              </a:solidFill>
            </a:endParaRPr>
          </a:p>
          <a:p>
            <a:pPr defTabSz="914400"/>
            <a:r>
              <a:rPr lang="en-US" sz="2400" dirty="0">
                <a:solidFill>
                  <a:srgbClr val="FFC000"/>
                </a:solidFill>
              </a:rPr>
              <a:t>CRANE, D. </a:t>
            </a:r>
            <a:r>
              <a:rPr lang="en-US" sz="2400" i="1" dirty="0">
                <a:solidFill>
                  <a:srgbClr val="FFC000"/>
                </a:solidFill>
              </a:rPr>
              <a:t>Invisible Colleges</a:t>
            </a:r>
            <a:r>
              <a:rPr lang="en-US" sz="2400" dirty="0">
                <a:solidFill>
                  <a:srgbClr val="FFC000"/>
                </a:solidFill>
              </a:rPr>
              <a:t>. Chicago: University of Chicago Press, 1972.</a:t>
            </a:r>
            <a:endParaRPr lang="en-US" sz="2800" dirty="0">
              <a:solidFill>
                <a:srgbClr val="FFC000"/>
              </a:solidFill>
            </a:endParaRPr>
          </a:p>
          <a:p>
            <a:pPr defTabSz="914400"/>
            <a:endParaRPr lang="fr-FR" sz="2000" dirty="0">
              <a:solidFill>
                <a:srgbClr val="FFC000"/>
              </a:solidFill>
            </a:endParaRPr>
          </a:p>
        </p:txBody>
      </p:sp>
      <p:sp>
        <p:nvSpPr>
          <p:cNvPr id="6" name="ZoneTexte 5"/>
          <p:cNvSpPr txBox="1"/>
          <p:nvPr/>
        </p:nvSpPr>
        <p:spPr>
          <a:xfrm>
            <a:off x="8539281" y="4800979"/>
            <a:ext cx="763525" cy="307777"/>
          </a:xfrm>
          <a:prstGeom prst="rect">
            <a:avLst/>
          </a:prstGeom>
          <a:noFill/>
        </p:spPr>
        <p:txBody>
          <a:bodyPr wrap="square" rtlCol="0">
            <a:spAutoFit/>
          </a:bodyPr>
          <a:lstStyle/>
          <a:p>
            <a:pPr defTabSz="914400"/>
            <a:r>
              <a:rPr lang="en-US" sz="1400" dirty="0">
                <a:solidFill>
                  <a:srgbClr val="FFC000"/>
                </a:solidFill>
              </a:rPr>
              <a:t>(26)</a:t>
            </a:r>
            <a:endParaRPr lang="fr-FR" sz="1400" dirty="0">
              <a:solidFill>
                <a:srgbClr val="FFC000"/>
              </a:solidFill>
            </a:endParaRPr>
          </a:p>
        </p:txBody>
      </p:sp>
    </p:spTree>
    <p:extLst>
      <p:ext uri="{BB962C8B-B14F-4D97-AF65-F5344CB8AC3E}">
        <p14:creationId xmlns:p14="http://schemas.microsoft.com/office/powerpoint/2010/main" val="3660951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7555" y="1291131"/>
            <a:ext cx="8856891" cy="2345257"/>
          </a:xfrm>
          <a:prstGeom prst="rect">
            <a:avLst/>
          </a:prstGeom>
        </p:spPr>
        <p:txBody>
          <a:bodyPr wrap="square">
            <a:spAutoFit/>
          </a:bodyPr>
          <a:lstStyle/>
          <a:p>
            <a:pPr defTabSz="914400">
              <a:lnSpc>
                <a:spcPct val="105000"/>
              </a:lnSpc>
            </a:pPr>
            <a:r>
              <a:rPr lang="fr-FR" sz="2000" b="1" dirty="0">
                <a:solidFill>
                  <a:prstClr val="white"/>
                </a:solidFill>
                <a:latin typeface="Times New Roman" panose="02020603050405020304" pitchFamily="18" charset="0"/>
                <a:ea typeface="Times New Roman" panose="02020603050405020304" pitchFamily="18" charset="0"/>
                <a:cs typeface="Arial" panose="020B0604020202020204" pitchFamily="34" charset="0"/>
              </a:rPr>
              <a:t>      </a:t>
            </a:r>
            <a:r>
              <a:rPr lang="fr-FR" sz="2000" b="1" u="sng" dirty="0">
                <a:solidFill>
                  <a:prstClr val="white"/>
                </a:solidFill>
                <a:latin typeface="Times New Roman" panose="02020603050405020304" pitchFamily="18" charset="0"/>
                <a:ea typeface="Times New Roman" panose="02020603050405020304" pitchFamily="18" charset="0"/>
                <a:cs typeface="Arial" panose="020B0604020202020204" pitchFamily="34" charset="0"/>
              </a:rPr>
              <a:t>Ouvrage</a:t>
            </a:r>
            <a:endParaRPr lang="fr-FR" sz="2000" u="sng" dirty="0">
              <a:solidFill>
                <a:prstClr val="white"/>
              </a:solidFill>
              <a:ea typeface="Calibri" panose="020F0502020204030204" pitchFamily="34" charset="0"/>
              <a:cs typeface="Arial" panose="020B0604020202020204" pitchFamily="34" charset="0"/>
            </a:endParaRPr>
          </a:p>
          <a:p>
            <a:pPr defTabSz="914400">
              <a:lnSpc>
                <a:spcPct val="105000"/>
              </a:lnSpc>
            </a:pPr>
            <a:r>
              <a:rPr lang="fr-FR" sz="28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 </a:t>
            </a:r>
            <a:endParaRPr lang="fr-FR" sz="2000" dirty="0">
              <a:solidFill>
                <a:prstClr val="black"/>
              </a:solidFill>
              <a:ea typeface="Calibri" panose="020F0502020204030204" pitchFamily="34" charset="0"/>
              <a:cs typeface="Arial" panose="020B0604020202020204" pitchFamily="34" charset="0"/>
            </a:endParaRPr>
          </a:p>
          <a:p>
            <a:pPr defTabSz="914400"/>
            <a:r>
              <a:rPr lang="fr-FR" sz="2400" b="1" dirty="0">
                <a:solidFill>
                  <a:srgbClr val="FFC000"/>
                </a:solidFill>
                <a:latin typeface="Times New Roman" panose="02020603050405020304" pitchFamily="18" charset="0"/>
                <a:ea typeface="Times New Roman" panose="02020603050405020304" pitchFamily="18" charset="0"/>
              </a:rPr>
              <a:t>NOM, Prénom et NOM, Prénom </a:t>
            </a:r>
            <a:r>
              <a:rPr lang="fr-FR" sz="2400" dirty="0">
                <a:solidFill>
                  <a:srgbClr val="FFC000"/>
                </a:solidFill>
                <a:latin typeface="Times New Roman" panose="02020603050405020304" pitchFamily="18" charset="0"/>
                <a:ea typeface="Times New Roman" panose="02020603050405020304" pitchFamily="18" charset="0"/>
              </a:rPr>
              <a:t>. </a:t>
            </a:r>
            <a:r>
              <a:rPr lang="fr-FR" sz="2400" b="1" i="1" dirty="0">
                <a:solidFill>
                  <a:srgbClr val="FFC000"/>
                </a:solidFill>
                <a:latin typeface="Times New Roman" panose="02020603050405020304" pitchFamily="18" charset="0"/>
                <a:ea typeface="Times New Roman" panose="02020603050405020304" pitchFamily="18" charset="0"/>
              </a:rPr>
              <a:t>Titre de l'ouvrage</a:t>
            </a:r>
            <a:r>
              <a:rPr lang="fr-FR" sz="2400" dirty="0">
                <a:solidFill>
                  <a:srgbClr val="FFC000"/>
                </a:solidFill>
                <a:latin typeface="Times New Roman" panose="02020603050405020304" pitchFamily="18" charset="0"/>
                <a:ea typeface="Times New Roman" panose="02020603050405020304" pitchFamily="18" charset="0"/>
              </a:rPr>
              <a:t>. Mention d'édition. Éditeur, année. Pagination. </a:t>
            </a:r>
            <a:r>
              <a:rPr lang="fr-FR" sz="2400" i="1" dirty="0">
                <a:solidFill>
                  <a:srgbClr val="FFC000"/>
                </a:solidFill>
                <a:latin typeface="Times New Roman" panose="02020603050405020304" pitchFamily="18" charset="0"/>
                <a:ea typeface="Times New Roman" panose="02020603050405020304" pitchFamily="18" charset="0"/>
              </a:rPr>
              <a:t>Collection (facultatif)</a:t>
            </a:r>
          </a:p>
          <a:p>
            <a:pPr defTabSz="914400"/>
            <a:r>
              <a:rPr lang="fr-FR" sz="2400" dirty="0">
                <a:solidFill>
                  <a:prstClr val="black"/>
                </a:solidFill>
                <a:latin typeface="Times New Roman" panose="02020603050405020304" pitchFamily="18" charset="0"/>
                <a:ea typeface="Times New Roman" panose="02020603050405020304" pitchFamily="18" charset="0"/>
              </a:rPr>
              <a:t/>
            </a:r>
            <a:br>
              <a:rPr lang="fr-FR" sz="2400" dirty="0">
                <a:solidFill>
                  <a:prstClr val="black"/>
                </a:solidFill>
                <a:latin typeface="Times New Roman" panose="02020603050405020304" pitchFamily="18" charset="0"/>
                <a:ea typeface="Times New Roman" panose="02020603050405020304" pitchFamily="18" charset="0"/>
              </a:rPr>
            </a:br>
            <a:r>
              <a:rPr lang="fr-FR" sz="2400" b="1" dirty="0">
                <a:solidFill>
                  <a:srgbClr val="FF99FF"/>
                </a:solidFill>
                <a:latin typeface="Times New Roman" panose="02020603050405020304" pitchFamily="18" charset="0"/>
                <a:ea typeface="Times New Roman" panose="02020603050405020304" pitchFamily="18" charset="0"/>
              </a:rPr>
              <a:t>MEIRIEU, Philippe</a:t>
            </a:r>
            <a:r>
              <a:rPr lang="fr-FR" sz="2400" dirty="0">
                <a:solidFill>
                  <a:srgbClr val="FF99FF"/>
                </a:solidFill>
                <a:latin typeface="Times New Roman" panose="02020603050405020304" pitchFamily="18" charset="0"/>
                <a:ea typeface="Times New Roman" panose="02020603050405020304" pitchFamily="18" charset="0"/>
              </a:rPr>
              <a:t>. </a:t>
            </a:r>
            <a:r>
              <a:rPr lang="fr-FR" sz="2400" b="1" i="1" dirty="0">
                <a:solidFill>
                  <a:srgbClr val="FF99FF"/>
                </a:solidFill>
                <a:latin typeface="Times New Roman" panose="02020603050405020304" pitchFamily="18" charset="0"/>
                <a:ea typeface="Times New Roman" panose="02020603050405020304" pitchFamily="18" charset="0"/>
              </a:rPr>
              <a:t>Faire l'école, faire la classe</a:t>
            </a:r>
            <a:r>
              <a:rPr lang="fr-FR" sz="2400" dirty="0">
                <a:solidFill>
                  <a:srgbClr val="FF99FF"/>
                </a:solidFill>
                <a:latin typeface="Times New Roman" panose="02020603050405020304" pitchFamily="18" charset="0"/>
                <a:ea typeface="Times New Roman" panose="02020603050405020304" pitchFamily="18" charset="0"/>
              </a:rPr>
              <a:t>. ESF, 2004. p</a:t>
            </a:r>
            <a:r>
              <a:rPr lang="fr-FR" sz="2400" dirty="0">
                <a:solidFill>
                  <a:srgbClr val="993366"/>
                </a:solidFill>
                <a:latin typeface="Times New Roman" panose="02020603050405020304" pitchFamily="18" charset="0"/>
                <a:ea typeface="Times New Roman" panose="02020603050405020304" pitchFamily="18" charset="0"/>
              </a:rPr>
              <a:t>. </a:t>
            </a:r>
            <a:r>
              <a:rPr lang="fr-FR" sz="2400" dirty="0">
                <a:solidFill>
                  <a:srgbClr val="FF99FF"/>
                </a:solidFill>
                <a:latin typeface="Times New Roman" panose="02020603050405020304" pitchFamily="18" charset="0"/>
                <a:ea typeface="Times New Roman" panose="02020603050405020304" pitchFamily="18" charset="0"/>
              </a:rPr>
              <a:t>188</a:t>
            </a:r>
            <a:endParaRPr lang="fr-FR" sz="2400" dirty="0">
              <a:solidFill>
                <a:prstClr val="black"/>
              </a:solidFill>
            </a:endParaRPr>
          </a:p>
        </p:txBody>
      </p:sp>
      <p:sp>
        <p:nvSpPr>
          <p:cNvPr id="5" name="Rectangle 4"/>
          <p:cNvSpPr/>
          <p:nvPr/>
        </p:nvSpPr>
        <p:spPr>
          <a:xfrm>
            <a:off x="1667555" y="4039821"/>
            <a:ext cx="9000446" cy="2434513"/>
          </a:xfrm>
          <a:prstGeom prst="rect">
            <a:avLst/>
          </a:prstGeom>
        </p:spPr>
        <p:txBody>
          <a:bodyPr wrap="square">
            <a:spAutoFit/>
          </a:bodyPr>
          <a:lstStyle/>
          <a:p>
            <a:pPr marL="314325" defTabSz="914400">
              <a:lnSpc>
                <a:spcPct val="105000"/>
              </a:lnSpc>
            </a:pPr>
            <a:r>
              <a:rPr lang="fr-FR" sz="2000" b="1" u="sng" dirty="0">
                <a:solidFill>
                  <a:prstClr val="white"/>
                </a:solidFill>
                <a:latin typeface="Times New Roman" panose="02020603050405020304" pitchFamily="18" charset="0"/>
                <a:ea typeface="Times New Roman" panose="02020603050405020304" pitchFamily="18" charset="0"/>
                <a:cs typeface="Arial" panose="020B0604020202020204" pitchFamily="34" charset="0"/>
              </a:rPr>
              <a:t>Chapitre d'un ouvrage</a:t>
            </a:r>
          </a:p>
          <a:p>
            <a:pPr marL="314325" defTabSz="914400">
              <a:lnSpc>
                <a:spcPct val="105000"/>
              </a:lnSpc>
            </a:pPr>
            <a:r>
              <a:rPr lang="fr-FR" sz="2400" b="1" dirty="0">
                <a:solidFill>
                  <a:srgbClr val="FFC000"/>
                </a:solidFill>
                <a:latin typeface="Times New Roman" panose="02020603050405020304" pitchFamily="18" charset="0"/>
                <a:ea typeface="Times New Roman" panose="02020603050405020304" pitchFamily="18" charset="0"/>
                <a:cs typeface="Arial" panose="020B0604020202020204" pitchFamily="34" charset="0"/>
              </a:rPr>
              <a:t> </a:t>
            </a:r>
            <a:endParaRPr lang="fr-FR" dirty="0">
              <a:solidFill>
                <a:srgbClr val="FFC000"/>
              </a:solidFill>
              <a:ea typeface="Calibri" panose="020F0502020204030204" pitchFamily="34" charset="0"/>
              <a:cs typeface="Arial" panose="020B0604020202020204" pitchFamily="34" charset="0"/>
            </a:endParaRPr>
          </a:p>
          <a:p>
            <a:pPr defTabSz="914400"/>
            <a:r>
              <a:rPr lang="fr-FR" sz="2000" b="1" dirty="0">
                <a:solidFill>
                  <a:srgbClr val="FFC000"/>
                </a:solidFill>
                <a:latin typeface="Times New Roman" panose="02020603050405020304" pitchFamily="18" charset="0"/>
                <a:ea typeface="Times New Roman" panose="02020603050405020304" pitchFamily="18" charset="0"/>
              </a:rPr>
              <a:t>NOM, Prénom</a:t>
            </a:r>
            <a:r>
              <a:rPr lang="fr-FR" sz="2000" dirty="0">
                <a:solidFill>
                  <a:srgbClr val="FFC000"/>
                </a:solidFill>
                <a:latin typeface="Times New Roman" panose="02020603050405020304" pitchFamily="18" charset="0"/>
                <a:ea typeface="Times New Roman" panose="02020603050405020304" pitchFamily="18" charset="0"/>
              </a:rPr>
              <a:t>. Titre du chapitre . In Ti</a:t>
            </a:r>
            <a:r>
              <a:rPr lang="fr-FR" sz="2000" b="1" i="1" dirty="0">
                <a:solidFill>
                  <a:srgbClr val="FFC000"/>
                </a:solidFill>
                <a:latin typeface="Times New Roman" panose="02020603050405020304" pitchFamily="18" charset="0"/>
                <a:ea typeface="Times New Roman" panose="02020603050405020304" pitchFamily="18" charset="0"/>
              </a:rPr>
              <a:t>tre de l'ouvrage</a:t>
            </a:r>
            <a:r>
              <a:rPr lang="fr-FR" sz="2000" dirty="0">
                <a:solidFill>
                  <a:srgbClr val="FFC000"/>
                </a:solidFill>
                <a:latin typeface="Times New Roman" panose="02020603050405020304" pitchFamily="18" charset="0"/>
                <a:ea typeface="Times New Roman" panose="02020603050405020304" pitchFamily="18" charset="0"/>
              </a:rPr>
              <a:t>. Mention d'édition. Éditeur, année. Localisation dans le document hôte. </a:t>
            </a:r>
            <a:r>
              <a:rPr lang="fr-FR" sz="2000" i="1" dirty="0">
                <a:solidFill>
                  <a:srgbClr val="FFC000"/>
                </a:solidFill>
                <a:latin typeface="Times New Roman" panose="02020603050405020304" pitchFamily="18" charset="0"/>
                <a:ea typeface="Times New Roman" panose="02020603050405020304" pitchFamily="18" charset="0"/>
              </a:rPr>
              <a:t>collection (facultatif)</a:t>
            </a:r>
          </a:p>
          <a:p>
            <a:pPr defTabSz="914400"/>
            <a:r>
              <a:rPr lang="fr-FR" dirty="0">
                <a:solidFill>
                  <a:prstClr val="black"/>
                </a:solidFill>
                <a:latin typeface="Times New Roman" panose="02020603050405020304" pitchFamily="18" charset="0"/>
                <a:ea typeface="Times New Roman" panose="02020603050405020304" pitchFamily="18" charset="0"/>
              </a:rPr>
              <a:t/>
            </a:r>
            <a:br>
              <a:rPr lang="fr-FR" dirty="0">
                <a:solidFill>
                  <a:prstClr val="black"/>
                </a:solidFill>
                <a:latin typeface="Times New Roman" panose="02020603050405020304" pitchFamily="18" charset="0"/>
                <a:ea typeface="Times New Roman" panose="02020603050405020304" pitchFamily="18" charset="0"/>
              </a:rPr>
            </a:br>
            <a:r>
              <a:rPr lang="fr-FR" sz="2400" b="1" dirty="0">
                <a:solidFill>
                  <a:srgbClr val="FF99FF"/>
                </a:solidFill>
                <a:latin typeface="Times New Roman" panose="02020603050405020304" pitchFamily="18" charset="0"/>
                <a:ea typeface="Times New Roman" panose="02020603050405020304" pitchFamily="18" charset="0"/>
              </a:rPr>
              <a:t>MEIRIEU, Philippe</a:t>
            </a:r>
            <a:r>
              <a:rPr lang="fr-FR" sz="2400" dirty="0">
                <a:solidFill>
                  <a:srgbClr val="FF99FF"/>
                </a:solidFill>
                <a:latin typeface="Times New Roman" panose="02020603050405020304" pitchFamily="18" charset="0"/>
                <a:ea typeface="Times New Roman" panose="02020603050405020304" pitchFamily="18" charset="0"/>
              </a:rPr>
              <a:t>. La motivation. In </a:t>
            </a:r>
            <a:r>
              <a:rPr lang="fr-FR" sz="2400" b="1" i="1" dirty="0">
                <a:solidFill>
                  <a:srgbClr val="FF99FF"/>
                </a:solidFill>
                <a:latin typeface="Times New Roman" panose="02020603050405020304" pitchFamily="18" charset="0"/>
                <a:ea typeface="Times New Roman" panose="02020603050405020304" pitchFamily="18" charset="0"/>
              </a:rPr>
              <a:t>Faire l'école, faire la classe</a:t>
            </a:r>
            <a:r>
              <a:rPr lang="fr-FR" sz="2400" dirty="0">
                <a:solidFill>
                  <a:srgbClr val="FF99FF"/>
                </a:solidFill>
                <a:latin typeface="Times New Roman" panose="02020603050405020304" pitchFamily="18" charset="0"/>
                <a:ea typeface="Times New Roman" panose="02020603050405020304" pitchFamily="18" charset="0"/>
              </a:rPr>
              <a:t>. ESF, 2004. p.50-55</a:t>
            </a:r>
            <a:endParaRPr lang="fr-FR" sz="2400" dirty="0">
              <a:solidFill>
                <a:srgbClr val="FF99FF"/>
              </a:solidFill>
            </a:endParaRPr>
          </a:p>
        </p:txBody>
      </p:sp>
    </p:spTree>
    <p:extLst>
      <p:ext uri="{BB962C8B-B14F-4D97-AF65-F5344CB8AC3E}">
        <p14:creationId xmlns:p14="http://schemas.microsoft.com/office/powerpoint/2010/main" val="1043502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7556" y="1291131"/>
            <a:ext cx="8856890" cy="2769989"/>
          </a:xfrm>
          <a:prstGeom prst="rect">
            <a:avLst/>
          </a:prstGeom>
        </p:spPr>
        <p:txBody>
          <a:bodyPr wrap="square">
            <a:spAutoFit/>
          </a:bodyPr>
          <a:lstStyle/>
          <a:p>
            <a:pPr marL="314325" defTabSz="914400">
              <a:lnSpc>
                <a:spcPct val="105000"/>
              </a:lnSpc>
            </a:pPr>
            <a:r>
              <a:rPr lang="fr-FR" sz="2000" b="1" u="sng" dirty="0">
                <a:solidFill>
                  <a:prstClr val="white"/>
                </a:solidFill>
                <a:latin typeface="Times New Roman" panose="02020603050405020304" pitchFamily="18" charset="0"/>
                <a:ea typeface="Times New Roman" panose="02020603050405020304" pitchFamily="18" charset="0"/>
                <a:cs typeface="Arial" panose="020B0604020202020204" pitchFamily="34" charset="0"/>
              </a:rPr>
              <a:t>Article d'encyclopédie </a:t>
            </a:r>
            <a:endParaRPr lang="fr-FR" sz="2000" u="sng" dirty="0">
              <a:solidFill>
                <a:prstClr val="white"/>
              </a:solidFill>
              <a:ea typeface="Calibri" panose="020F0502020204030204" pitchFamily="34" charset="0"/>
              <a:cs typeface="Arial" panose="020B0604020202020204" pitchFamily="34" charset="0"/>
            </a:endParaRPr>
          </a:p>
          <a:p>
            <a:pPr marL="314325" defTabSz="914400">
              <a:lnSpc>
                <a:spcPct val="105000"/>
              </a:lnSpc>
            </a:pPr>
            <a:r>
              <a:rPr lang="fr-FR" sz="20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 </a:t>
            </a:r>
            <a:endParaRPr lang="fr-FR" sz="1600" dirty="0">
              <a:solidFill>
                <a:prstClr val="black"/>
              </a:solidFill>
              <a:ea typeface="Calibri" panose="020F0502020204030204" pitchFamily="34" charset="0"/>
              <a:cs typeface="Arial" panose="020B0604020202020204" pitchFamily="34" charset="0"/>
            </a:endParaRPr>
          </a:p>
          <a:p>
            <a:pPr defTabSz="914400"/>
            <a:r>
              <a:rPr lang="fr-FR" sz="2000" b="1" dirty="0">
                <a:solidFill>
                  <a:srgbClr val="FFC000"/>
                </a:solidFill>
                <a:latin typeface="Times New Roman" panose="02020603050405020304" pitchFamily="18" charset="0"/>
                <a:ea typeface="Times New Roman" panose="02020603050405020304" pitchFamily="18" charset="0"/>
              </a:rPr>
              <a:t>NOM, Prénom </a:t>
            </a:r>
            <a:r>
              <a:rPr lang="fr-FR" sz="2000" dirty="0">
                <a:solidFill>
                  <a:srgbClr val="FFC000"/>
                </a:solidFill>
                <a:latin typeface="Times New Roman" panose="02020603050405020304" pitchFamily="18" charset="0"/>
                <a:ea typeface="Times New Roman" panose="02020603050405020304" pitchFamily="18" charset="0"/>
              </a:rPr>
              <a:t>Titre de la contribution. In </a:t>
            </a:r>
            <a:r>
              <a:rPr lang="fr-FR" sz="2000" b="1" dirty="0">
                <a:solidFill>
                  <a:srgbClr val="FFC000"/>
                </a:solidFill>
                <a:latin typeface="Times New Roman" panose="02020603050405020304" pitchFamily="18" charset="0"/>
                <a:ea typeface="Times New Roman" panose="02020603050405020304" pitchFamily="18" charset="0"/>
              </a:rPr>
              <a:t>T</a:t>
            </a:r>
            <a:r>
              <a:rPr lang="fr-FR" sz="2000" b="1" i="1" dirty="0">
                <a:solidFill>
                  <a:srgbClr val="FFC000"/>
                </a:solidFill>
                <a:latin typeface="Times New Roman" panose="02020603050405020304" pitchFamily="18" charset="0"/>
                <a:ea typeface="Times New Roman" panose="02020603050405020304" pitchFamily="18" charset="0"/>
              </a:rPr>
              <a:t>itre de la monographie</a:t>
            </a:r>
            <a:r>
              <a:rPr lang="fr-FR" sz="2000" dirty="0">
                <a:solidFill>
                  <a:srgbClr val="FFC000"/>
                </a:solidFill>
                <a:latin typeface="Times New Roman" panose="02020603050405020304" pitchFamily="18" charset="0"/>
                <a:ea typeface="Times New Roman" panose="02020603050405020304" pitchFamily="18" charset="0"/>
              </a:rPr>
              <a:t>, Titre du volume. Editeur, année, localisation dans document hôte. </a:t>
            </a:r>
            <a:r>
              <a:rPr lang="fr-FR" sz="2000" i="1" dirty="0">
                <a:solidFill>
                  <a:srgbClr val="FFC000"/>
                </a:solidFill>
                <a:latin typeface="Times New Roman" panose="02020603050405020304" pitchFamily="18" charset="0"/>
                <a:ea typeface="Times New Roman" panose="02020603050405020304" pitchFamily="18" charset="0"/>
              </a:rPr>
              <a:t>Collection (facultatif)</a:t>
            </a:r>
          </a:p>
          <a:p>
            <a:pPr defTabSz="914400"/>
            <a:r>
              <a:rPr lang="fr-FR" sz="2000" i="1" dirty="0">
                <a:solidFill>
                  <a:srgbClr val="FFC000"/>
                </a:solidFill>
                <a:latin typeface="Times New Roman" panose="02020603050405020304" pitchFamily="18" charset="0"/>
                <a:ea typeface="Times New Roman" panose="02020603050405020304" pitchFamily="18" charset="0"/>
              </a:rPr>
              <a:t> </a:t>
            </a:r>
            <a:r>
              <a:rPr lang="fr-FR" sz="2000" dirty="0">
                <a:solidFill>
                  <a:prstClr val="black"/>
                </a:solidFill>
                <a:latin typeface="Times New Roman" panose="02020603050405020304" pitchFamily="18" charset="0"/>
                <a:ea typeface="Times New Roman" panose="02020603050405020304" pitchFamily="18" charset="0"/>
              </a:rPr>
              <a:t/>
            </a:r>
            <a:br>
              <a:rPr lang="fr-FR" sz="2000" dirty="0">
                <a:solidFill>
                  <a:prstClr val="black"/>
                </a:solidFill>
                <a:latin typeface="Times New Roman" panose="02020603050405020304" pitchFamily="18" charset="0"/>
                <a:ea typeface="Times New Roman" panose="02020603050405020304" pitchFamily="18" charset="0"/>
              </a:rPr>
            </a:br>
            <a:r>
              <a:rPr lang="fr-FR" sz="2400" b="1" dirty="0">
                <a:solidFill>
                  <a:srgbClr val="FF99FF"/>
                </a:solidFill>
                <a:latin typeface="Times New Roman" panose="02020603050405020304" pitchFamily="18" charset="0"/>
                <a:ea typeface="Times New Roman" panose="02020603050405020304" pitchFamily="18" charset="0"/>
              </a:rPr>
              <a:t>GENDRE, Bernard. </a:t>
            </a:r>
            <a:r>
              <a:rPr lang="fr-FR" sz="2400" dirty="0">
                <a:solidFill>
                  <a:srgbClr val="FF99FF"/>
                </a:solidFill>
                <a:latin typeface="Times New Roman" panose="02020603050405020304" pitchFamily="18" charset="0"/>
                <a:ea typeface="Times New Roman" panose="02020603050405020304" pitchFamily="18" charset="0"/>
              </a:rPr>
              <a:t>Aménagement numérique </a:t>
            </a:r>
            <a:r>
              <a:rPr lang="fr-FR" sz="2400" b="1" dirty="0">
                <a:solidFill>
                  <a:srgbClr val="FF99FF"/>
                </a:solidFill>
                <a:latin typeface="Times New Roman" panose="02020603050405020304" pitchFamily="18" charset="0"/>
                <a:ea typeface="Times New Roman" panose="02020603050405020304" pitchFamily="18" charset="0"/>
              </a:rPr>
              <a:t>et </a:t>
            </a:r>
            <a:r>
              <a:rPr lang="fr-FR" sz="2400" dirty="0">
                <a:solidFill>
                  <a:srgbClr val="FF99FF"/>
                </a:solidFill>
                <a:latin typeface="Times New Roman" panose="02020603050405020304" pitchFamily="18" charset="0"/>
                <a:ea typeface="Times New Roman" panose="02020603050405020304" pitchFamily="18" charset="0"/>
              </a:rPr>
              <a:t>déploiement du Très Haut débit dans le Gers</a:t>
            </a:r>
            <a:r>
              <a:rPr lang="fr-FR" sz="2400" b="1" dirty="0">
                <a:solidFill>
                  <a:srgbClr val="FF99FF"/>
                </a:solidFill>
                <a:latin typeface="Times New Roman" panose="02020603050405020304" pitchFamily="18" charset="0"/>
                <a:ea typeface="Times New Roman" panose="02020603050405020304" pitchFamily="18" charset="0"/>
              </a:rPr>
              <a:t>.</a:t>
            </a:r>
            <a:r>
              <a:rPr lang="fr-FR" sz="2400" b="1" dirty="0">
                <a:solidFill>
                  <a:srgbClr val="FFFF00"/>
                </a:solidFill>
                <a:latin typeface="Times New Roman" panose="02020603050405020304" pitchFamily="18" charset="0"/>
                <a:ea typeface="Times New Roman" panose="02020603050405020304" pitchFamily="18" charset="0"/>
              </a:rPr>
              <a:t> In </a:t>
            </a:r>
            <a:r>
              <a:rPr lang="fr-FR" sz="2400" b="1" i="1" dirty="0">
                <a:solidFill>
                  <a:srgbClr val="FF99FF"/>
                </a:solidFill>
                <a:latin typeface="Times New Roman" panose="02020603050405020304" pitchFamily="18" charset="0"/>
                <a:ea typeface="Times New Roman" panose="02020603050405020304" pitchFamily="18" charset="0"/>
              </a:rPr>
              <a:t>AVICCA</a:t>
            </a:r>
            <a:r>
              <a:rPr lang="fr-FR" sz="2400" b="1" dirty="0">
                <a:solidFill>
                  <a:srgbClr val="FF99FF"/>
                </a:solidFill>
                <a:latin typeface="Times New Roman" panose="02020603050405020304" pitchFamily="18" charset="0"/>
                <a:ea typeface="Times New Roman" panose="02020603050405020304" pitchFamily="18" charset="0"/>
              </a:rPr>
              <a:t>. </a:t>
            </a:r>
            <a:r>
              <a:rPr lang="fr-FR" sz="2400" dirty="0">
                <a:solidFill>
                  <a:srgbClr val="FF99FF"/>
                </a:solidFill>
                <a:latin typeface="Times New Roman" panose="02020603050405020304" pitchFamily="18" charset="0"/>
                <a:ea typeface="Times New Roman" panose="02020603050405020304" pitchFamily="18" charset="0"/>
              </a:rPr>
              <a:t>Aménagement numérique. Association des villes, 2013, p. 23-28</a:t>
            </a:r>
            <a:endParaRPr lang="fr-FR" sz="2400" dirty="0">
              <a:solidFill>
                <a:srgbClr val="FF99FF"/>
              </a:solidFill>
            </a:endParaRPr>
          </a:p>
        </p:txBody>
      </p:sp>
      <p:sp>
        <p:nvSpPr>
          <p:cNvPr id="3" name="Rectangle 2"/>
          <p:cNvSpPr/>
          <p:nvPr/>
        </p:nvSpPr>
        <p:spPr>
          <a:xfrm>
            <a:off x="1667556" y="4061119"/>
            <a:ext cx="8704184" cy="2492990"/>
          </a:xfrm>
          <a:prstGeom prst="rect">
            <a:avLst/>
          </a:prstGeom>
        </p:spPr>
        <p:txBody>
          <a:bodyPr wrap="square">
            <a:spAutoFit/>
          </a:bodyPr>
          <a:lstStyle/>
          <a:p>
            <a:pPr defTabSz="914400">
              <a:lnSpc>
                <a:spcPct val="105000"/>
              </a:lnSpc>
            </a:pPr>
            <a:r>
              <a:rPr lang="fr-FR" sz="2000" b="1" u="sng" dirty="0">
                <a:solidFill>
                  <a:prstClr val="white"/>
                </a:solidFill>
                <a:latin typeface="Times New Roman" panose="02020603050405020304" pitchFamily="18" charset="0"/>
                <a:ea typeface="Times New Roman" panose="02020603050405020304" pitchFamily="18" charset="0"/>
                <a:cs typeface="Arial" panose="020B0604020202020204" pitchFamily="34" charset="0"/>
              </a:rPr>
              <a:t>Article de périodique</a:t>
            </a:r>
          </a:p>
          <a:p>
            <a:pPr defTabSz="914400">
              <a:lnSpc>
                <a:spcPct val="105000"/>
              </a:lnSpc>
            </a:pPr>
            <a:endParaRPr lang="fr-FR" sz="2000" b="1" u="sng" dirty="0">
              <a:solidFill>
                <a:prstClr val="white"/>
              </a:solidFill>
              <a:latin typeface="Times New Roman" panose="02020603050405020304" pitchFamily="18" charset="0"/>
              <a:ea typeface="Times New Roman" panose="02020603050405020304" pitchFamily="18" charset="0"/>
              <a:cs typeface="Arial" panose="020B0604020202020204" pitchFamily="34" charset="0"/>
            </a:endParaRPr>
          </a:p>
          <a:p>
            <a:pPr defTabSz="914400"/>
            <a:r>
              <a:rPr lang="fr-FR" sz="2400" b="1" dirty="0">
                <a:solidFill>
                  <a:srgbClr val="FFC000"/>
                </a:solidFill>
                <a:latin typeface="Times New Roman" panose="02020603050405020304" pitchFamily="18" charset="0"/>
                <a:ea typeface="Times New Roman" panose="02020603050405020304" pitchFamily="18" charset="0"/>
              </a:rPr>
              <a:t>NOM, Prénom</a:t>
            </a:r>
            <a:r>
              <a:rPr lang="fr-FR" sz="2400" dirty="0">
                <a:solidFill>
                  <a:srgbClr val="FFC000"/>
                </a:solidFill>
                <a:latin typeface="Times New Roman" panose="02020603050405020304" pitchFamily="18" charset="0"/>
                <a:ea typeface="Times New Roman" panose="02020603050405020304" pitchFamily="18" charset="0"/>
              </a:rPr>
              <a:t>. Titre de l'article. </a:t>
            </a:r>
            <a:r>
              <a:rPr lang="fr-FR" sz="2400" b="1" i="1" dirty="0">
                <a:solidFill>
                  <a:srgbClr val="FFC000"/>
                </a:solidFill>
                <a:latin typeface="Times New Roman" panose="02020603050405020304" pitchFamily="18" charset="0"/>
                <a:ea typeface="Times New Roman" panose="02020603050405020304" pitchFamily="18" charset="0"/>
              </a:rPr>
              <a:t>Titre du périodique. </a:t>
            </a:r>
            <a:r>
              <a:rPr lang="fr-FR" sz="2400" dirty="0">
                <a:solidFill>
                  <a:srgbClr val="FFC000"/>
                </a:solidFill>
                <a:latin typeface="Times New Roman" panose="02020603050405020304" pitchFamily="18" charset="0"/>
                <a:ea typeface="Times New Roman" panose="02020603050405020304" pitchFamily="18" charset="0"/>
              </a:rPr>
              <a:t>Lieu, éditeur</a:t>
            </a:r>
            <a:r>
              <a:rPr lang="fr-FR" sz="2400" b="1" i="1" dirty="0">
                <a:solidFill>
                  <a:srgbClr val="FFC000"/>
                </a:solidFill>
                <a:latin typeface="Times New Roman" panose="02020603050405020304" pitchFamily="18" charset="0"/>
                <a:ea typeface="Times New Roman" panose="02020603050405020304" pitchFamily="18" charset="0"/>
              </a:rPr>
              <a:t>,</a:t>
            </a:r>
            <a:r>
              <a:rPr lang="fr-FR" sz="2400" dirty="0">
                <a:solidFill>
                  <a:srgbClr val="FFC000"/>
                </a:solidFill>
                <a:latin typeface="Times New Roman" panose="02020603050405020304" pitchFamily="18" charset="0"/>
                <a:ea typeface="Times New Roman" panose="02020603050405020304" pitchFamily="18" charset="0"/>
              </a:rPr>
              <a:t> année, volume, numéro, pagination.</a:t>
            </a:r>
          </a:p>
          <a:p>
            <a:pPr defTabSz="914400"/>
            <a:r>
              <a:rPr lang="fr-FR" dirty="0">
                <a:solidFill>
                  <a:prstClr val="black"/>
                </a:solidFill>
                <a:latin typeface="Times New Roman" panose="02020603050405020304" pitchFamily="18" charset="0"/>
                <a:ea typeface="Times New Roman" panose="02020603050405020304" pitchFamily="18" charset="0"/>
              </a:rPr>
              <a:t/>
            </a:r>
            <a:br>
              <a:rPr lang="fr-FR" dirty="0">
                <a:solidFill>
                  <a:prstClr val="black"/>
                </a:solidFill>
                <a:latin typeface="Times New Roman" panose="02020603050405020304" pitchFamily="18" charset="0"/>
                <a:ea typeface="Times New Roman" panose="02020603050405020304" pitchFamily="18" charset="0"/>
              </a:rPr>
            </a:br>
            <a:r>
              <a:rPr lang="fr-FR" sz="2400" b="1" dirty="0">
                <a:solidFill>
                  <a:srgbClr val="FF99FF"/>
                </a:solidFill>
                <a:latin typeface="Times New Roman" panose="02020603050405020304" pitchFamily="18" charset="0"/>
                <a:ea typeface="Times New Roman" panose="02020603050405020304" pitchFamily="18" charset="0"/>
              </a:rPr>
              <a:t>BERNHARD, Paulette. </a:t>
            </a:r>
            <a:r>
              <a:rPr lang="fr-FR" sz="2400" dirty="0">
                <a:solidFill>
                  <a:srgbClr val="FF99FF"/>
                </a:solidFill>
                <a:latin typeface="Times New Roman" panose="02020603050405020304" pitchFamily="18" charset="0"/>
                <a:ea typeface="Times New Roman" panose="02020603050405020304" pitchFamily="18" charset="0"/>
              </a:rPr>
              <a:t>Perspectives sur l'éducation à l'information. </a:t>
            </a:r>
            <a:r>
              <a:rPr lang="fr-FR" sz="2400" b="1" i="1" dirty="0">
                <a:solidFill>
                  <a:srgbClr val="FF99FF"/>
                </a:solidFill>
                <a:latin typeface="Times New Roman" panose="02020603050405020304" pitchFamily="18" charset="0"/>
                <a:ea typeface="Times New Roman" panose="02020603050405020304" pitchFamily="18" charset="0"/>
              </a:rPr>
              <a:t>Esquisse,  </a:t>
            </a:r>
            <a:r>
              <a:rPr lang="fr-FR" sz="2400" dirty="0">
                <a:solidFill>
                  <a:srgbClr val="FF99FF"/>
                </a:solidFill>
                <a:latin typeface="Times New Roman" panose="02020603050405020304" pitchFamily="18" charset="0"/>
                <a:ea typeface="Times New Roman" panose="02020603050405020304" pitchFamily="18" charset="0"/>
              </a:rPr>
              <a:t>juin 2003, n°28, pp. 3-11.</a:t>
            </a:r>
            <a:endParaRPr lang="fr-FR" sz="2400" dirty="0">
              <a:solidFill>
                <a:srgbClr val="FF99FF"/>
              </a:solidFill>
            </a:endParaRPr>
          </a:p>
        </p:txBody>
      </p:sp>
    </p:spTree>
    <p:extLst>
      <p:ext uri="{BB962C8B-B14F-4D97-AF65-F5344CB8AC3E}">
        <p14:creationId xmlns:p14="http://schemas.microsoft.com/office/powerpoint/2010/main" val="951999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7556" y="1138425"/>
            <a:ext cx="9000444" cy="2959272"/>
          </a:xfrm>
          <a:prstGeom prst="rect">
            <a:avLst/>
          </a:prstGeom>
        </p:spPr>
        <p:txBody>
          <a:bodyPr wrap="square">
            <a:spAutoFit/>
          </a:bodyPr>
          <a:lstStyle/>
          <a:p>
            <a:pPr marL="457200" defTabSz="914400">
              <a:lnSpc>
                <a:spcPct val="115000"/>
              </a:lnSpc>
            </a:pPr>
            <a:r>
              <a:rPr lang="fr-FR" sz="2000" i="1" dirty="0">
                <a:solidFill>
                  <a:srgbClr val="FF9E1D"/>
                </a:solidFill>
                <a:latin typeface="Times New Roman" panose="02020603050405020304" pitchFamily="18" charset="0"/>
                <a:ea typeface="Times New Roman" panose="02020603050405020304" pitchFamily="18" charset="0"/>
                <a:cs typeface="Arial" panose="020B0604020202020204" pitchFamily="34" charset="0"/>
              </a:rPr>
              <a:t> </a:t>
            </a:r>
            <a:r>
              <a:rPr lang="fr-FR" sz="2400" b="1" u="sng" dirty="0">
                <a:solidFill>
                  <a:prstClr val="white"/>
                </a:solidFill>
                <a:latin typeface="Times New Roman" panose="02020603050405020304" pitchFamily="18" charset="0"/>
                <a:ea typeface="Times New Roman" panose="02020603050405020304" pitchFamily="18" charset="0"/>
                <a:cs typeface="Arial" panose="020B0604020202020204" pitchFamily="34" charset="0"/>
              </a:rPr>
              <a:t>Thèses et mémoires :</a:t>
            </a:r>
          </a:p>
          <a:p>
            <a:pPr marL="457200" defTabSz="914400">
              <a:lnSpc>
                <a:spcPct val="115000"/>
              </a:lnSpc>
            </a:pPr>
            <a:r>
              <a:rPr lang="fr-FR" sz="2400" b="1" dirty="0">
                <a:solidFill>
                  <a:srgbClr val="FFC000"/>
                </a:solidFill>
                <a:latin typeface="Times New Roman" panose="02020603050405020304" pitchFamily="18" charset="0"/>
                <a:ea typeface="Times New Roman" panose="02020603050405020304" pitchFamily="18" charset="0"/>
              </a:rPr>
              <a:t>NOM, Prénom</a:t>
            </a:r>
            <a:r>
              <a:rPr lang="fr-FR" sz="2400" dirty="0">
                <a:solidFill>
                  <a:srgbClr val="FFC000"/>
                </a:solidFill>
                <a:latin typeface="Times New Roman" panose="02020603050405020304" pitchFamily="18" charset="0"/>
                <a:ea typeface="Times New Roman" panose="02020603050405020304" pitchFamily="18" charset="0"/>
              </a:rPr>
              <a:t>. </a:t>
            </a:r>
            <a:r>
              <a:rPr lang="fr-FR" sz="2400" b="1" i="1" dirty="0">
                <a:solidFill>
                  <a:srgbClr val="FFC000"/>
                </a:solidFill>
                <a:latin typeface="Times New Roman" panose="02020603050405020304" pitchFamily="18" charset="0"/>
                <a:ea typeface="Times New Roman" panose="02020603050405020304" pitchFamily="18" charset="0"/>
              </a:rPr>
              <a:t>Titre de la thèse/ mémoire . Type de thèse :  </a:t>
            </a:r>
            <a:r>
              <a:rPr lang="fr-FR" sz="2400" dirty="0" err="1">
                <a:solidFill>
                  <a:srgbClr val="FFC000"/>
                </a:solidFill>
                <a:latin typeface="Times New Roman" panose="02020603050405020304" pitchFamily="18" charset="0"/>
                <a:ea typeface="Times New Roman" panose="02020603050405020304" pitchFamily="18" charset="0"/>
              </a:rPr>
              <a:t>specialité</a:t>
            </a:r>
            <a:r>
              <a:rPr lang="fr-FR" sz="2400" dirty="0">
                <a:solidFill>
                  <a:srgbClr val="FFC000"/>
                </a:solidFill>
                <a:latin typeface="Times New Roman" panose="02020603050405020304" pitchFamily="18" charset="0"/>
                <a:ea typeface="Times New Roman" panose="02020603050405020304" pitchFamily="18" charset="0"/>
              </a:rPr>
              <a:t> ; l’université : date de soutenance , pagination.</a:t>
            </a:r>
          </a:p>
          <a:p>
            <a:pPr marL="457200" defTabSz="914400">
              <a:lnSpc>
                <a:spcPct val="115000"/>
              </a:lnSpc>
            </a:pPr>
            <a:endParaRPr lang="fr-FR" sz="2400" b="1" u="sng" dirty="0">
              <a:solidFill>
                <a:prstClr val="white"/>
              </a:solidFill>
              <a:latin typeface="Times New Roman" panose="02020603050405020304" pitchFamily="18" charset="0"/>
              <a:ea typeface="Times New Roman" panose="02020603050405020304" pitchFamily="18" charset="0"/>
              <a:cs typeface="Arial" panose="020B0604020202020204" pitchFamily="34" charset="0"/>
            </a:endParaRPr>
          </a:p>
          <a:p>
            <a:pPr marL="457200" defTabSz="914400">
              <a:lnSpc>
                <a:spcPct val="115000"/>
              </a:lnSpc>
            </a:pPr>
            <a:r>
              <a:rPr lang="fr-FR" sz="2200" b="1" dirty="0">
                <a:solidFill>
                  <a:srgbClr val="FF99FF"/>
                </a:solidFill>
                <a:latin typeface="Times New Roman" panose="02020603050405020304" pitchFamily="18" charset="0"/>
                <a:cs typeface="Times New Roman" panose="02020603050405020304" pitchFamily="18" charset="0"/>
              </a:rPr>
              <a:t>MIRARCHI, Valérie. </a:t>
            </a:r>
            <a:r>
              <a:rPr lang="fr-FR" sz="2200" b="1" i="1" dirty="0">
                <a:solidFill>
                  <a:srgbClr val="FF99FF"/>
                </a:solidFill>
                <a:latin typeface="Times New Roman" panose="02020603050405020304" pitchFamily="18" charset="0"/>
                <a:cs typeface="Times New Roman" panose="02020603050405020304" pitchFamily="18" charset="0"/>
              </a:rPr>
              <a:t>Postures philosophiques face à la mort : des modèles antiques aux approches contemporaines</a:t>
            </a:r>
            <a:r>
              <a:rPr lang="fr-FR" sz="2200" dirty="0">
                <a:solidFill>
                  <a:srgbClr val="FF99FF"/>
                </a:solidFill>
                <a:latin typeface="Times New Roman" panose="02020603050405020304" pitchFamily="18" charset="0"/>
                <a:cs typeface="Times New Roman" panose="02020603050405020304" pitchFamily="18" charset="0"/>
              </a:rPr>
              <a:t>. Thèse de doctorat : Philosophie : Université de Reims : 2007, p 56.</a:t>
            </a:r>
            <a:endParaRPr lang="fr-FR" i="1" dirty="0">
              <a:solidFill>
                <a:srgbClr val="FF9E1D"/>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1820260" y="4192526"/>
            <a:ext cx="8847740" cy="2585323"/>
          </a:xfrm>
          <a:prstGeom prst="rect">
            <a:avLst/>
          </a:prstGeom>
        </p:spPr>
        <p:txBody>
          <a:bodyPr wrap="square">
            <a:spAutoFit/>
          </a:bodyPr>
          <a:lstStyle/>
          <a:p>
            <a:pPr defTabSz="914400"/>
            <a:r>
              <a:rPr lang="fr-FR" sz="1600" i="1" dirty="0">
                <a:solidFill>
                  <a:srgbClr val="FF9E1D"/>
                </a:solidFill>
                <a:latin typeface="Times New Roman" panose="02020603050405020304" pitchFamily="18" charset="0"/>
                <a:ea typeface="Times New Roman" panose="02020603050405020304" pitchFamily="18" charset="0"/>
                <a:cs typeface="Arial" panose="020B0604020202020204" pitchFamily="34" charset="0"/>
              </a:rPr>
              <a:t> </a:t>
            </a:r>
            <a:r>
              <a:rPr lang="fr-FR" sz="2400" b="1" u="sng" dirty="0">
                <a:solidFill>
                  <a:prstClr val="white"/>
                </a:solidFill>
                <a:latin typeface="Times New Roman" panose="02020603050405020304" pitchFamily="18" charset="0"/>
                <a:ea typeface="Times New Roman" panose="02020603050405020304" pitchFamily="18" charset="0"/>
                <a:cs typeface="Arial" panose="020B0604020202020204" pitchFamily="34" charset="0"/>
              </a:rPr>
              <a:t>Thèses et mémoires en ligne </a:t>
            </a:r>
          </a:p>
          <a:p>
            <a:pPr defTabSz="914400"/>
            <a:endParaRPr lang="fr-FR" b="1" u="sng" dirty="0">
              <a:solidFill>
                <a:prstClr val="white"/>
              </a:solidFill>
              <a:latin typeface="Times New Roman" panose="02020603050405020304" pitchFamily="18" charset="0"/>
              <a:ea typeface="Times New Roman" panose="02020603050405020304" pitchFamily="18" charset="0"/>
              <a:cs typeface="Arial" panose="020B0604020202020204" pitchFamily="34" charset="0"/>
            </a:endParaRPr>
          </a:p>
          <a:p>
            <a:pPr defTabSz="914400"/>
            <a:r>
              <a:rPr lang="fr-FR" sz="2400" dirty="0">
                <a:solidFill>
                  <a:srgbClr val="FF99FF"/>
                </a:solidFill>
                <a:latin typeface="Times New Roman" panose="02020603050405020304" pitchFamily="18" charset="0"/>
                <a:cs typeface="Times New Roman" panose="02020603050405020304" pitchFamily="18" charset="0"/>
              </a:rPr>
              <a:t>MUTABAZI, </a:t>
            </a:r>
            <a:r>
              <a:rPr lang="fr-FR" sz="2400" dirty="0" err="1">
                <a:solidFill>
                  <a:srgbClr val="FF99FF"/>
                </a:solidFill>
                <a:latin typeface="Times New Roman" panose="02020603050405020304" pitchFamily="18" charset="0"/>
                <a:cs typeface="Times New Roman" panose="02020603050405020304" pitchFamily="18" charset="0"/>
              </a:rPr>
              <a:t>Eric</a:t>
            </a:r>
            <a:r>
              <a:rPr lang="fr-FR" sz="2400" dirty="0">
                <a:solidFill>
                  <a:srgbClr val="FF99FF"/>
                </a:solidFill>
                <a:latin typeface="Times New Roman" panose="02020603050405020304" pitchFamily="18" charset="0"/>
                <a:cs typeface="Times New Roman" panose="02020603050405020304" pitchFamily="18" charset="0"/>
              </a:rPr>
              <a:t>. </a:t>
            </a:r>
            <a:r>
              <a:rPr lang="fr-FR" sz="2400" b="1" i="1" dirty="0">
                <a:solidFill>
                  <a:srgbClr val="FF99FF"/>
                </a:solidFill>
                <a:latin typeface="Times New Roman" panose="02020603050405020304" pitchFamily="18" charset="0"/>
                <a:cs typeface="Times New Roman" panose="02020603050405020304" pitchFamily="18" charset="0"/>
              </a:rPr>
              <a:t>Histoire savante, histoire enseignée dans une nation multiethnique et conflictuelle : le cas du Rwanda</a:t>
            </a:r>
            <a:r>
              <a:rPr lang="fr-FR" sz="2400" i="1" dirty="0">
                <a:solidFill>
                  <a:srgbClr val="FF99FF"/>
                </a:solidFill>
                <a:latin typeface="Times New Roman" panose="02020603050405020304" pitchFamily="18" charset="0"/>
                <a:cs typeface="Times New Roman" panose="02020603050405020304" pitchFamily="18" charset="0"/>
              </a:rPr>
              <a:t> </a:t>
            </a:r>
            <a:r>
              <a:rPr lang="fr-FR" sz="2400" dirty="0">
                <a:solidFill>
                  <a:srgbClr val="FFFF00"/>
                </a:solidFill>
                <a:latin typeface="Times New Roman" panose="02020603050405020304" pitchFamily="18" charset="0"/>
                <a:cs typeface="Times New Roman" panose="02020603050405020304" pitchFamily="18" charset="0"/>
              </a:rPr>
              <a:t>[en ligne]. </a:t>
            </a:r>
            <a:r>
              <a:rPr lang="fr-FR" sz="2400" dirty="0">
                <a:solidFill>
                  <a:srgbClr val="FF99FF"/>
                </a:solidFill>
                <a:latin typeface="Times New Roman" panose="02020603050405020304" pitchFamily="18" charset="0"/>
                <a:cs typeface="Times New Roman" panose="02020603050405020304" pitchFamily="18" charset="0"/>
              </a:rPr>
              <a:t>Thèse de doctorat : Sciences de l'éducation : Université de Nantes : 2010 </a:t>
            </a:r>
            <a:r>
              <a:rPr lang="fr-FR" sz="2400" dirty="0">
                <a:solidFill>
                  <a:srgbClr val="FFFF00"/>
                </a:solidFill>
                <a:latin typeface="Times New Roman" panose="02020603050405020304" pitchFamily="18" charset="0"/>
                <a:cs typeface="Times New Roman" panose="02020603050405020304" pitchFamily="18" charset="0"/>
              </a:rPr>
              <a:t>[consulté le 18 décembre 2014]</a:t>
            </a:r>
            <a:r>
              <a:rPr lang="fr-FR" sz="2400" dirty="0">
                <a:solidFill>
                  <a:srgbClr val="FF99FF"/>
                </a:solidFill>
                <a:latin typeface="Times New Roman" panose="02020603050405020304" pitchFamily="18" charset="0"/>
                <a:cs typeface="Times New Roman" panose="02020603050405020304" pitchFamily="18" charset="0"/>
              </a:rPr>
              <a:t>. Disponible sur : </a:t>
            </a:r>
            <a:r>
              <a:rPr lang="fr-FR" sz="2400" dirty="0">
                <a:solidFill>
                  <a:srgbClr val="FF99FF"/>
                </a:solidFill>
                <a:latin typeface="Times New Roman" panose="02020603050405020304" pitchFamily="18" charset="0"/>
                <a:cs typeface="Times New Roman" panose="02020603050405020304" pitchFamily="18" charset="0"/>
                <a:hlinkClick r:id="rId2"/>
              </a:rPr>
              <a:t>http://www.etud.uco.fr/portaildoc/memoires-des-etudiants/</a:t>
            </a:r>
            <a:r>
              <a:rPr lang="fr-FR" sz="2400" dirty="0">
                <a:solidFill>
                  <a:srgbClr val="FF99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62534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5358" y="4192525"/>
            <a:ext cx="8856890" cy="1998496"/>
          </a:xfrm>
          <a:prstGeom prst="rect">
            <a:avLst/>
          </a:prstGeom>
        </p:spPr>
        <p:txBody>
          <a:bodyPr wrap="square">
            <a:spAutoFit/>
          </a:bodyPr>
          <a:lstStyle/>
          <a:p>
            <a:pPr indent="-28575" defTabSz="914400">
              <a:lnSpc>
                <a:spcPct val="105000"/>
              </a:lnSpc>
            </a:pPr>
            <a:r>
              <a:rPr lang="fr-FR" sz="2000" b="1" u="sng" dirty="0">
                <a:solidFill>
                  <a:prstClr val="white"/>
                </a:solidFill>
                <a:latin typeface="Times New Roman" panose="02020603050405020304" pitchFamily="18" charset="0"/>
                <a:ea typeface="Times New Roman" panose="02020603050405020304" pitchFamily="18" charset="0"/>
                <a:cs typeface="Arial" panose="020B0604020202020204" pitchFamily="34" charset="0"/>
              </a:rPr>
              <a:t>Cédérom, DVD-Rom</a:t>
            </a:r>
            <a:endParaRPr lang="fr-FR" sz="2000" u="sng" dirty="0">
              <a:solidFill>
                <a:prstClr val="white"/>
              </a:solidFill>
              <a:ea typeface="Calibri" panose="020F0502020204030204" pitchFamily="34" charset="0"/>
              <a:cs typeface="Arial" panose="020B0604020202020204" pitchFamily="34" charset="0"/>
            </a:endParaRPr>
          </a:p>
          <a:p>
            <a:pPr defTabSz="914400">
              <a:lnSpc>
                <a:spcPct val="105000"/>
              </a:lnSpc>
              <a:spcBef>
                <a:spcPts val="500"/>
              </a:spcBef>
              <a:spcAft>
                <a:spcPts val="500"/>
              </a:spcAft>
            </a:pPr>
            <a:r>
              <a:rPr lang="fr-FR" sz="20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NOM, Prénom</a:t>
            </a:r>
            <a:r>
              <a:rPr lang="fr-FR" sz="20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Titre</a:t>
            </a:r>
            <a:r>
              <a:rPr lang="fr-FR" sz="20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[Support]. Editeur/producteur, date de publication. Description technique.</a:t>
            </a:r>
            <a:r>
              <a:rPr lang="fr-FR"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fr-FR"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fr-FR" b="1" dirty="0">
                <a:solidFill>
                  <a:srgbClr val="FF99FF"/>
                </a:solidFill>
                <a:latin typeface="Times New Roman" panose="02020603050405020304" pitchFamily="18" charset="0"/>
                <a:ea typeface="Times New Roman" panose="02020603050405020304" pitchFamily="18" charset="0"/>
                <a:cs typeface="Times New Roman" panose="02020603050405020304" pitchFamily="18" charset="0"/>
              </a:rPr>
              <a:t>LAUGIER, André, BOSSUET, Lisette</a:t>
            </a:r>
            <a:r>
              <a:rPr lang="fr-FR" dirty="0">
                <a:solidFill>
                  <a:srgbClr val="FF99FF"/>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b="1" i="1" dirty="0">
                <a:solidFill>
                  <a:srgbClr val="FF99FF"/>
                </a:solidFill>
                <a:latin typeface="Times New Roman" panose="02020603050405020304" pitchFamily="18" charset="0"/>
                <a:ea typeface="Times New Roman" panose="02020603050405020304" pitchFamily="18" charset="0"/>
                <a:cs typeface="Times New Roman" panose="02020603050405020304" pitchFamily="18" charset="0"/>
              </a:rPr>
              <a:t>Convaincre ses élèves de la matérialité de l'air en cycle2 et 3 : un pari qui peut être gagné </a:t>
            </a:r>
            <a:r>
              <a:rPr lang="fr-FR" dirty="0">
                <a:solidFill>
                  <a:srgbClr val="FF99FF"/>
                </a:solidFill>
                <a:latin typeface="Times New Roman" panose="02020603050405020304" pitchFamily="18" charset="0"/>
                <a:cs typeface="Times New Roman" panose="02020603050405020304" pitchFamily="18" charset="0"/>
              </a:rPr>
              <a:t>. [CD-ROM]. CRDP d'Aquitaine, 2003. 1 (CD-ROM) : </a:t>
            </a:r>
            <a:r>
              <a:rPr lang="fr-FR" dirty="0" err="1">
                <a:solidFill>
                  <a:srgbClr val="FF99FF"/>
                </a:solidFill>
                <a:latin typeface="Times New Roman" panose="02020603050405020304" pitchFamily="18" charset="0"/>
                <a:cs typeface="Times New Roman" panose="02020603050405020304" pitchFamily="18" charset="0"/>
              </a:rPr>
              <a:t>coul</a:t>
            </a:r>
            <a:r>
              <a:rPr lang="fr-FR" dirty="0">
                <a:solidFill>
                  <a:srgbClr val="FF99FF"/>
                </a:solidFill>
                <a:latin typeface="Times New Roman" panose="02020603050405020304" pitchFamily="18" charset="0"/>
                <a:cs typeface="Times New Roman" panose="02020603050405020304" pitchFamily="18" charset="0"/>
              </a:rPr>
              <a:t>., son </a:t>
            </a:r>
            <a:r>
              <a:rPr lang="fr-FR" dirty="0">
                <a:solidFill>
                  <a:srgbClr val="FF99FF"/>
                </a:solidFill>
              </a:rPr>
              <a:t>.</a:t>
            </a:r>
            <a:endParaRPr lang="fr-FR" dirty="0">
              <a:solidFill>
                <a:srgbClr val="FF99FF"/>
              </a:solidFill>
              <a:ea typeface="Calibri" panose="020F0502020204030204" pitchFamily="34" charset="0"/>
              <a:cs typeface="Arial" panose="020B0604020202020204" pitchFamily="34" charset="0"/>
            </a:endParaRPr>
          </a:p>
        </p:txBody>
      </p:sp>
      <p:sp>
        <p:nvSpPr>
          <p:cNvPr id="4" name="Rectangle 3"/>
          <p:cNvSpPr/>
          <p:nvPr/>
        </p:nvSpPr>
        <p:spPr>
          <a:xfrm>
            <a:off x="1615359" y="1138426"/>
            <a:ext cx="8704183" cy="2215991"/>
          </a:xfrm>
          <a:prstGeom prst="rect">
            <a:avLst/>
          </a:prstGeom>
        </p:spPr>
        <p:txBody>
          <a:bodyPr wrap="square">
            <a:spAutoFit/>
          </a:bodyPr>
          <a:lstStyle/>
          <a:p>
            <a:pPr defTabSz="914400"/>
            <a:endParaRPr lang="fr-FR" dirty="0">
              <a:solidFill>
                <a:prstClr val="black"/>
              </a:solidFill>
            </a:endParaRPr>
          </a:p>
          <a:p>
            <a:pPr defTabSz="914400"/>
            <a:r>
              <a:rPr lang="fr-FR" sz="2400" b="1" u="sng" dirty="0">
                <a:solidFill>
                  <a:prstClr val="white"/>
                </a:solidFill>
                <a:latin typeface="Times New Roman" panose="02020603050405020304" pitchFamily="18" charset="0"/>
                <a:cs typeface="Times New Roman" panose="02020603050405020304" pitchFamily="18" charset="0"/>
              </a:rPr>
              <a:t>Actes de colloque/congrès </a:t>
            </a:r>
            <a:endParaRPr lang="fr-FR" sz="2400" u="sng" dirty="0">
              <a:solidFill>
                <a:prstClr val="white"/>
              </a:solidFill>
              <a:latin typeface="Times New Roman" panose="02020603050405020304" pitchFamily="18" charset="0"/>
              <a:cs typeface="Times New Roman" panose="02020603050405020304" pitchFamily="18" charset="0"/>
            </a:endParaRPr>
          </a:p>
          <a:p>
            <a:pPr defTabSz="914400"/>
            <a:r>
              <a:rPr lang="fr-FR" sz="2400" dirty="0">
                <a:solidFill>
                  <a:srgbClr val="FF99FF"/>
                </a:solidFill>
                <a:latin typeface="Times New Roman" panose="02020603050405020304" pitchFamily="18" charset="0"/>
                <a:cs typeface="Times New Roman" panose="02020603050405020304" pitchFamily="18" charset="0"/>
              </a:rPr>
              <a:t>GRANNEC, Christophe, Olivier LANDRON et Sophie-Hélène TRIGEAUD, </a:t>
            </a:r>
            <a:r>
              <a:rPr lang="fr-FR" sz="2400" dirty="0" err="1">
                <a:solidFill>
                  <a:srgbClr val="FF99FF"/>
                </a:solidFill>
                <a:latin typeface="Times New Roman" panose="02020603050405020304" pitchFamily="18" charset="0"/>
                <a:cs typeface="Times New Roman" panose="02020603050405020304" pitchFamily="18" charset="0"/>
              </a:rPr>
              <a:t>dir</a:t>
            </a:r>
            <a:r>
              <a:rPr lang="fr-FR" sz="2400" dirty="0">
                <a:solidFill>
                  <a:srgbClr val="FF99FF"/>
                </a:solidFill>
                <a:latin typeface="Times New Roman" panose="02020603050405020304" pitchFamily="18" charset="0"/>
                <a:cs typeface="Times New Roman" panose="02020603050405020304" pitchFamily="18" charset="0"/>
              </a:rPr>
              <a:t>. </a:t>
            </a:r>
            <a:r>
              <a:rPr lang="fr-FR" sz="2400" i="1" dirty="0">
                <a:solidFill>
                  <a:srgbClr val="FF99FF"/>
                </a:solidFill>
                <a:latin typeface="Times New Roman" panose="02020603050405020304" pitchFamily="18" charset="0"/>
                <a:cs typeface="Times New Roman" panose="02020603050405020304" pitchFamily="18" charset="0"/>
              </a:rPr>
              <a:t>Le dialogue interculturel et interreligieux à l’heure de la mondialisation : actes du colloque de l’Université Catholique de l’Ouest-Angers, 3 et 4 avril 2014</a:t>
            </a:r>
            <a:r>
              <a:rPr lang="fr-FR" sz="2400" dirty="0">
                <a:solidFill>
                  <a:srgbClr val="FF99FF"/>
                </a:solidFill>
                <a:latin typeface="Times New Roman" panose="02020603050405020304" pitchFamily="18" charset="0"/>
                <a:cs typeface="Times New Roman" panose="02020603050405020304" pitchFamily="18" charset="0"/>
              </a:rPr>
              <a:t>. Paris : Parole et Silence, 2014. </a:t>
            </a:r>
            <a:endParaRPr lang="fr-FR" sz="3200" b="1" u="sng" dirty="0">
              <a:solidFill>
                <a:srgbClr val="FF99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465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0260" y="1138426"/>
            <a:ext cx="8847740" cy="2616101"/>
          </a:xfrm>
          <a:prstGeom prst="rect">
            <a:avLst/>
          </a:prstGeom>
        </p:spPr>
        <p:txBody>
          <a:bodyPr wrap="square">
            <a:spAutoFit/>
          </a:bodyPr>
          <a:lstStyle/>
          <a:p>
            <a:pPr defTabSz="914400">
              <a:lnSpc>
                <a:spcPct val="105000"/>
              </a:lnSpc>
            </a:pPr>
            <a:r>
              <a:rPr lang="fr-FR" sz="2000" b="1" u="sng" dirty="0">
                <a:solidFill>
                  <a:prstClr val="white"/>
                </a:solidFill>
                <a:latin typeface="Times New Roman" panose="02020603050405020304" pitchFamily="18" charset="0"/>
                <a:ea typeface="Times New Roman" panose="02020603050405020304" pitchFamily="18" charset="0"/>
                <a:cs typeface="Arial" panose="020B0604020202020204" pitchFamily="34" charset="0"/>
              </a:rPr>
              <a:t>Site Web</a:t>
            </a:r>
            <a:endParaRPr lang="fr-FR" sz="2000" u="sng" dirty="0">
              <a:solidFill>
                <a:prstClr val="white"/>
              </a:solidFill>
              <a:ea typeface="Calibri" panose="020F0502020204030204" pitchFamily="34" charset="0"/>
              <a:cs typeface="Arial" panose="020B0604020202020204" pitchFamily="34" charset="0"/>
            </a:endParaRPr>
          </a:p>
          <a:p>
            <a:pPr defTabSz="914400">
              <a:lnSpc>
                <a:spcPct val="105000"/>
              </a:lnSpc>
            </a:pPr>
            <a:r>
              <a:rPr lang="fr-FR" sz="20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 </a:t>
            </a:r>
            <a:endParaRPr lang="fr-FR" sz="1600" dirty="0">
              <a:solidFill>
                <a:prstClr val="black"/>
              </a:solidFill>
              <a:ea typeface="Calibri" panose="020F0502020204030204" pitchFamily="34" charset="0"/>
              <a:cs typeface="Arial" panose="020B0604020202020204" pitchFamily="34" charset="0"/>
            </a:endParaRPr>
          </a:p>
          <a:p>
            <a:pPr defTabSz="914400"/>
            <a:r>
              <a:rPr lang="fr-FR" sz="2200" b="1" dirty="0">
                <a:solidFill>
                  <a:srgbClr val="FFC000"/>
                </a:solidFill>
                <a:latin typeface="Times New Roman" panose="02020603050405020304" pitchFamily="18" charset="0"/>
                <a:ea typeface="Times New Roman" panose="02020603050405020304" pitchFamily="18" charset="0"/>
              </a:rPr>
              <a:t>NOM, Prénom. </a:t>
            </a:r>
            <a:r>
              <a:rPr lang="fr-FR" sz="2200" b="1" i="1" dirty="0">
                <a:solidFill>
                  <a:srgbClr val="FFC000"/>
                </a:solidFill>
                <a:latin typeface="Times New Roman" panose="02020603050405020304" pitchFamily="18" charset="0"/>
                <a:ea typeface="Times New Roman" panose="02020603050405020304" pitchFamily="18" charset="0"/>
              </a:rPr>
              <a:t>Nom du site</a:t>
            </a:r>
            <a:r>
              <a:rPr lang="fr-FR" sz="2200" dirty="0">
                <a:solidFill>
                  <a:srgbClr val="FFC000"/>
                </a:solidFill>
                <a:latin typeface="Times New Roman" panose="02020603050405020304" pitchFamily="18" charset="0"/>
                <a:ea typeface="Times New Roman" panose="02020603050405020304" pitchFamily="18" charset="0"/>
              </a:rPr>
              <a:t> </a:t>
            </a:r>
            <a:r>
              <a:rPr lang="fr-FR" sz="2200" dirty="0">
                <a:solidFill>
                  <a:srgbClr val="FFFF00"/>
                </a:solidFill>
                <a:latin typeface="Times New Roman" panose="02020603050405020304" pitchFamily="18" charset="0"/>
                <a:ea typeface="Times New Roman" panose="02020603050405020304" pitchFamily="18" charset="0"/>
              </a:rPr>
              <a:t>[en ligne]</a:t>
            </a:r>
            <a:r>
              <a:rPr lang="fr-FR" sz="2200" dirty="0">
                <a:solidFill>
                  <a:srgbClr val="FFC000"/>
                </a:solidFill>
                <a:latin typeface="Times New Roman" panose="02020603050405020304" pitchFamily="18" charset="0"/>
                <a:ea typeface="Times New Roman" panose="02020603050405020304" pitchFamily="18" charset="0"/>
              </a:rPr>
              <a:t>. Éditeur, date d'édition ou de mise à jour </a:t>
            </a:r>
            <a:r>
              <a:rPr lang="fr-FR" sz="2200" dirty="0">
                <a:solidFill>
                  <a:srgbClr val="FFFF00"/>
                </a:solidFill>
                <a:latin typeface="Times New Roman" panose="02020603050405020304" pitchFamily="18" charset="0"/>
                <a:ea typeface="Times New Roman" panose="02020603050405020304" pitchFamily="18" charset="0"/>
              </a:rPr>
              <a:t>[date de consultation]. Disponibilité et accès</a:t>
            </a:r>
            <a:r>
              <a:rPr lang="fr-FR" sz="2200" dirty="0">
                <a:solidFill>
                  <a:srgbClr val="FFC000"/>
                </a:solidFill>
                <a:latin typeface="Times New Roman" panose="02020603050405020304" pitchFamily="18" charset="0"/>
                <a:ea typeface="Times New Roman" panose="02020603050405020304" pitchFamily="18" charset="0"/>
              </a:rPr>
              <a:t>. </a:t>
            </a:r>
            <a:r>
              <a:rPr lang="fr-FR" sz="2200" i="1" dirty="0">
                <a:solidFill>
                  <a:srgbClr val="FFC000"/>
                </a:solidFill>
                <a:latin typeface="Times New Roman" panose="02020603050405020304" pitchFamily="18" charset="0"/>
                <a:ea typeface="Times New Roman" panose="02020603050405020304" pitchFamily="18" charset="0"/>
              </a:rPr>
              <a:t>Collection (facultatif)</a:t>
            </a:r>
          </a:p>
          <a:p>
            <a:pPr defTabSz="914400"/>
            <a:r>
              <a:rPr lang="fr-FR" dirty="0">
                <a:solidFill>
                  <a:prstClr val="black"/>
                </a:solidFill>
                <a:latin typeface="Times New Roman" panose="02020603050405020304" pitchFamily="18" charset="0"/>
                <a:ea typeface="Times New Roman" panose="02020603050405020304" pitchFamily="18" charset="0"/>
              </a:rPr>
              <a:t/>
            </a:r>
            <a:br>
              <a:rPr lang="fr-FR" dirty="0">
                <a:solidFill>
                  <a:prstClr val="black"/>
                </a:solidFill>
                <a:latin typeface="Times New Roman" panose="02020603050405020304" pitchFamily="18" charset="0"/>
                <a:ea typeface="Times New Roman" panose="02020603050405020304" pitchFamily="18" charset="0"/>
              </a:rPr>
            </a:br>
            <a:r>
              <a:rPr lang="fr-FR" sz="2000" b="1" dirty="0">
                <a:solidFill>
                  <a:srgbClr val="FF99FF"/>
                </a:solidFill>
                <a:latin typeface="Times New Roman" panose="02020603050405020304" pitchFamily="18" charset="0"/>
                <a:ea typeface="Times New Roman" panose="02020603050405020304" pitchFamily="18" charset="0"/>
              </a:rPr>
              <a:t>Université Laval. Bibliothèque</a:t>
            </a:r>
            <a:r>
              <a:rPr lang="fr-FR" sz="2000" dirty="0">
                <a:solidFill>
                  <a:srgbClr val="FF99FF"/>
                </a:solidFill>
                <a:latin typeface="Times New Roman" panose="02020603050405020304" pitchFamily="18" charset="0"/>
                <a:ea typeface="Times New Roman" panose="02020603050405020304" pitchFamily="18" charset="0"/>
              </a:rPr>
              <a:t>. </a:t>
            </a:r>
            <a:r>
              <a:rPr lang="fr-FR" sz="2000" b="1" i="1" dirty="0">
                <a:solidFill>
                  <a:srgbClr val="FF99FF"/>
                </a:solidFill>
                <a:latin typeface="Times New Roman" panose="02020603050405020304" pitchFamily="18" charset="0"/>
                <a:ea typeface="Times New Roman" panose="02020603050405020304" pitchFamily="18" charset="0"/>
              </a:rPr>
              <a:t>Site de la Bibliothèque de l'Université Laval</a:t>
            </a:r>
            <a:r>
              <a:rPr lang="fr-FR" sz="2000" dirty="0">
                <a:solidFill>
                  <a:srgbClr val="FF99FF"/>
                </a:solidFill>
                <a:latin typeface="Times New Roman" panose="02020603050405020304" pitchFamily="18" charset="0"/>
                <a:ea typeface="Times New Roman" panose="02020603050405020304" pitchFamily="18" charset="0"/>
              </a:rPr>
              <a:t> [en ligne].Université de Laval [consultée le 4 avril 2004 ]</a:t>
            </a:r>
            <a:r>
              <a:rPr lang="fr-FR" sz="2000" dirty="0">
                <a:solidFill>
                  <a:srgbClr val="FF99FF"/>
                </a:solidFill>
                <a:latin typeface="Times New Roman" panose="02020603050405020304" pitchFamily="18" charset="0"/>
                <a:ea typeface="Times New Roman" panose="02020603050405020304" pitchFamily="18" charset="0"/>
                <a:cs typeface="Arial" panose="020B0604020202020204" pitchFamily="34" charset="0"/>
                <a:hlinkClick r:id="rId2"/>
              </a:rPr>
              <a:t>.</a:t>
            </a:r>
            <a:r>
              <a:rPr lang="fr-FR" sz="2000" dirty="0">
                <a:solidFill>
                  <a:srgbClr val="FF99FF"/>
                </a:solidFill>
                <a:latin typeface="Times New Roman" panose="02020603050405020304" pitchFamily="18" charset="0"/>
                <a:ea typeface="Times New Roman" panose="02020603050405020304" pitchFamily="18" charset="0"/>
              </a:rPr>
              <a:t> </a:t>
            </a:r>
            <a:r>
              <a:rPr lang="fr-FR" sz="2000" dirty="0" err="1">
                <a:solidFill>
                  <a:srgbClr val="FF99FF"/>
                </a:solidFill>
                <a:latin typeface="Times New Roman" panose="02020603050405020304" pitchFamily="18" charset="0"/>
                <a:ea typeface="Times New Roman" panose="02020603050405020304" pitchFamily="18" charset="0"/>
              </a:rPr>
              <a:t>Disponibile</a:t>
            </a:r>
            <a:r>
              <a:rPr lang="fr-FR" sz="2000" dirty="0">
                <a:solidFill>
                  <a:srgbClr val="FF99FF"/>
                </a:solidFill>
                <a:latin typeface="Times New Roman" panose="02020603050405020304" pitchFamily="18" charset="0"/>
                <a:ea typeface="Times New Roman" panose="02020603050405020304" pitchFamily="18" charset="0"/>
              </a:rPr>
              <a:t> sur : </a:t>
            </a:r>
            <a:r>
              <a:rPr lang="fr-FR" sz="2000" dirty="0">
                <a:solidFill>
                  <a:srgbClr val="3399FF"/>
                </a:solidFill>
                <a:latin typeface="Times New Roman" panose="02020603050405020304" pitchFamily="18" charset="0"/>
                <a:ea typeface="Times New Roman" panose="02020603050405020304" pitchFamily="18" charset="0"/>
                <a:cs typeface="Arial" panose="020B0604020202020204" pitchFamily="34" charset="0"/>
                <a:hlinkClick r:id="rId2"/>
              </a:rPr>
              <a:t>http://www.bibl.ulaval.ca/</a:t>
            </a:r>
            <a:r>
              <a:rPr lang="fr-FR" sz="2000" dirty="0">
                <a:solidFill>
                  <a:srgbClr val="3399FF"/>
                </a:solidFill>
                <a:latin typeface="Times New Roman" panose="02020603050405020304" pitchFamily="18" charset="0"/>
                <a:ea typeface="Times New Roman" panose="02020603050405020304" pitchFamily="18" charset="0"/>
              </a:rPr>
              <a:t> </a:t>
            </a:r>
            <a:endParaRPr lang="fr-FR" sz="2000" dirty="0">
              <a:solidFill>
                <a:srgbClr val="3399FF"/>
              </a:solidFill>
            </a:endParaRPr>
          </a:p>
        </p:txBody>
      </p:sp>
      <p:sp>
        <p:nvSpPr>
          <p:cNvPr id="3" name="Rectangle 2"/>
          <p:cNvSpPr/>
          <p:nvPr/>
        </p:nvSpPr>
        <p:spPr>
          <a:xfrm>
            <a:off x="1793061" y="3887116"/>
            <a:ext cx="8731384" cy="2846933"/>
          </a:xfrm>
          <a:prstGeom prst="rect">
            <a:avLst/>
          </a:prstGeom>
        </p:spPr>
        <p:txBody>
          <a:bodyPr wrap="square">
            <a:spAutoFit/>
          </a:bodyPr>
          <a:lstStyle/>
          <a:p>
            <a:pPr indent="142875" defTabSz="914400">
              <a:lnSpc>
                <a:spcPct val="105000"/>
              </a:lnSpc>
            </a:pPr>
            <a:r>
              <a:rPr lang="fr-FR" sz="2000" b="1" u="sng" dirty="0">
                <a:solidFill>
                  <a:prstClr val="white"/>
                </a:solidFill>
                <a:latin typeface="Times New Roman" panose="02020603050405020304" pitchFamily="18" charset="0"/>
                <a:ea typeface="Times New Roman" panose="02020603050405020304" pitchFamily="18" charset="0"/>
                <a:cs typeface="Arial" panose="020B0604020202020204" pitchFamily="34" charset="0"/>
              </a:rPr>
              <a:t>Contribution sur un site</a:t>
            </a:r>
          </a:p>
          <a:p>
            <a:pPr defTabSz="914400"/>
            <a:r>
              <a:rPr lang="fr-FR" sz="2000" b="1" dirty="0">
                <a:solidFill>
                  <a:srgbClr val="FFC000"/>
                </a:solidFill>
                <a:latin typeface="Times New Roman" panose="02020603050405020304" pitchFamily="18" charset="0"/>
                <a:ea typeface="Times New Roman" panose="02020603050405020304" pitchFamily="18" charset="0"/>
              </a:rPr>
              <a:t>NOM, Prénom</a:t>
            </a:r>
            <a:r>
              <a:rPr lang="fr-FR" sz="2000" dirty="0">
                <a:solidFill>
                  <a:srgbClr val="FFC000"/>
                </a:solidFill>
                <a:latin typeface="Times New Roman" panose="02020603050405020304" pitchFamily="18" charset="0"/>
                <a:ea typeface="Times New Roman" panose="02020603050405020304" pitchFamily="18" charset="0"/>
              </a:rPr>
              <a:t>. Titre de la contribution. </a:t>
            </a:r>
            <a:r>
              <a:rPr lang="fr-FR" sz="2000" dirty="0">
                <a:solidFill>
                  <a:srgbClr val="FFFF00"/>
                </a:solidFill>
                <a:latin typeface="Times New Roman" panose="02020603050405020304" pitchFamily="18" charset="0"/>
                <a:ea typeface="Times New Roman" panose="02020603050405020304" pitchFamily="18" charset="0"/>
              </a:rPr>
              <a:t>In </a:t>
            </a:r>
            <a:r>
              <a:rPr lang="fr-FR" sz="2000" dirty="0">
                <a:solidFill>
                  <a:srgbClr val="FFC000"/>
                </a:solidFill>
                <a:latin typeface="Times New Roman" panose="02020603050405020304" pitchFamily="18" charset="0"/>
                <a:ea typeface="Times New Roman" panose="02020603050405020304" pitchFamily="18" charset="0"/>
              </a:rPr>
              <a:t>Auteur, Prénom. </a:t>
            </a:r>
            <a:r>
              <a:rPr lang="fr-FR" sz="2000" b="1" i="1" dirty="0">
                <a:solidFill>
                  <a:srgbClr val="FFC000"/>
                </a:solidFill>
                <a:latin typeface="Times New Roman" panose="02020603050405020304" pitchFamily="18" charset="0"/>
                <a:ea typeface="Times New Roman" panose="02020603050405020304" pitchFamily="18" charset="0"/>
              </a:rPr>
              <a:t>Nom du site hôte</a:t>
            </a:r>
            <a:r>
              <a:rPr lang="fr-FR" sz="2000" dirty="0">
                <a:solidFill>
                  <a:srgbClr val="FFC000"/>
                </a:solidFill>
                <a:latin typeface="Times New Roman" panose="02020603050405020304" pitchFamily="18" charset="0"/>
                <a:ea typeface="Times New Roman" panose="02020603050405020304" pitchFamily="18" charset="0"/>
              </a:rPr>
              <a:t> [en ligne]. Date d'édition ou de mise à jour [date de consultation]. Disponibilité et accès.</a:t>
            </a:r>
          </a:p>
          <a:p>
            <a:pPr defTabSz="914400"/>
            <a:r>
              <a:rPr lang="fr-FR" dirty="0">
                <a:solidFill>
                  <a:srgbClr val="FFC000"/>
                </a:solidFill>
                <a:latin typeface="Times New Roman" panose="02020603050405020304" pitchFamily="18" charset="0"/>
                <a:ea typeface="Times New Roman" panose="02020603050405020304" pitchFamily="18" charset="0"/>
              </a:rPr>
              <a:t/>
            </a:r>
            <a:br>
              <a:rPr lang="fr-FR" dirty="0">
                <a:solidFill>
                  <a:srgbClr val="FFC000"/>
                </a:solidFill>
                <a:latin typeface="Times New Roman" panose="02020603050405020304" pitchFamily="18" charset="0"/>
                <a:ea typeface="Times New Roman" panose="02020603050405020304" pitchFamily="18" charset="0"/>
              </a:rPr>
            </a:br>
            <a:r>
              <a:rPr lang="fr-FR" sz="2000" b="1" dirty="0">
                <a:solidFill>
                  <a:srgbClr val="FF99FF"/>
                </a:solidFill>
                <a:latin typeface="Times New Roman" panose="02020603050405020304" pitchFamily="18" charset="0"/>
                <a:ea typeface="Times New Roman" panose="02020603050405020304" pitchFamily="18" charset="0"/>
              </a:rPr>
              <a:t>BORDENAVE , Marie-France</a:t>
            </a:r>
            <a:r>
              <a:rPr lang="fr-FR" sz="2000" dirty="0">
                <a:solidFill>
                  <a:srgbClr val="FF99FF"/>
                </a:solidFill>
                <a:latin typeface="Times New Roman" panose="02020603050405020304" pitchFamily="18" charset="0"/>
                <a:ea typeface="Times New Roman" panose="02020603050405020304" pitchFamily="18" charset="0"/>
              </a:rPr>
              <a:t>. Les classifications. In CRDP d'Aquitaine. </a:t>
            </a:r>
            <a:r>
              <a:rPr lang="fr-FR" sz="2000" b="1" i="1" dirty="0">
                <a:solidFill>
                  <a:srgbClr val="FF99FF"/>
                </a:solidFill>
                <a:latin typeface="Times New Roman" panose="02020603050405020304" pitchFamily="18" charset="0"/>
                <a:ea typeface="Times New Roman" panose="02020603050405020304" pitchFamily="18" charset="0"/>
              </a:rPr>
              <a:t>Site des documentalistes</a:t>
            </a:r>
            <a:r>
              <a:rPr lang="fr-FR" sz="2000" dirty="0">
                <a:solidFill>
                  <a:srgbClr val="FF99FF"/>
                </a:solidFill>
                <a:latin typeface="Times New Roman" panose="02020603050405020304" pitchFamily="18" charset="0"/>
                <a:ea typeface="Times New Roman" panose="02020603050405020304" pitchFamily="18" charset="0"/>
              </a:rPr>
              <a:t> [en ligne]. CRDP, 1999 [consulté le 13 avril 2004]. Disponible sur : </a:t>
            </a:r>
            <a:r>
              <a:rPr lang="fr-FR" sz="2000" dirty="0">
                <a:solidFill>
                  <a:srgbClr val="3399FF"/>
                </a:solidFill>
                <a:latin typeface="Times New Roman" panose="02020603050405020304" pitchFamily="18" charset="0"/>
                <a:ea typeface="Times New Roman" panose="02020603050405020304" pitchFamily="18" charset="0"/>
                <a:cs typeface="Arial" panose="020B0604020202020204" pitchFamily="34" charset="0"/>
                <a:hlinkClick r:id="rId3"/>
              </a:rPr>
              <a:t>http://crdp.acbordeaux.fr/documentalistes/techniques_documentaires/pbgeneraux</a:t>
            </a:r>
            <a:r>
              <a:rPr lang="fr-FR" sz="2000" dirty="0">
                <a:solidFill>
                  <a:srgbClr val="3399FF"/>
                </a:solidFill>
                <a:latin typeface="Times New Roman" panose="02020603050405020304" pitchFamily="18"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798309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2694" y="1062318"/>
            <a:ext cx="10183903" cy="4813550"/>
          </a:xfrm>
        </p:spPr>
        <p:txBody>
          <a:bodyPr>
            <a:normAutofit/>
          </a:bodyPr>
          <a:lstStyle/>
          <a:p>
            <a:pPr marL="742950" lvl="0" indent="-742950" algn="just" rtl="1">
              <a:buFont typeface="+mj-lt"/>
              <a:buAutoNum type="arabicPeriod"/>
            </a:pPr>
            <a:r>
              <a:rPr lang="ar-DZ" sz="3600" b="1" u="sng" dirty="0"/>
              <a:t>تعريف الوصف البيبليوغرافي</a:t>
            </a:r>
            <a:r>
              <a:rPr lang="ar-DZ" sz="3600" b="1" dirty="0" smtClean="0"/>
              <a:t>:</a:t>
            </a:r>
          </a:p>
          <a:p>
            <a:pPr marL="0" lvl="0" indent="0" algn="just" rtl="1">
              <a:buNone/>
            </a:pPr>
            <a:r>
              <a:rPr lang="ar-DZ" sz="3600" dirty="0" smtClean="0"/>
              <a:t> </a:t>
            </a:r>
            <a:r>
              <a:rPr lang="ar-DZ" sz="3600" dirty="0"/>
              <a:t>هو عملية فنية هامة تدخل في جل ما ينطوي عليه تخصص المكتبات والمعلومات من أعمال وخدمات بما يجعل لها أهمية كبيرة في هذا التخصص وهذه العملية لها أصولها وقواعدها التي تطوره عبر العصور والأزمنة وصولا إلى المعايير العامة منذ النصف الثاني من القرن 20 من خلال وضع التقنين الدولي للوصف البيبليوغرافي </a:t>
            </a:r>
            <a:r>
              <a:rPr lang="fr-FR" sz="3600" dirty="0"/>
              <a:t>ISBD</a:t>
            </a:r>
            <a:r>
              <a:rPr lang="ar-DZ" sz="3600" dirty="0"/>
              <a:t>.</a:t>
            </a:r>
            <a:endParaRPr lang="en-US" sz="3600" dirty="0"/>
          </a:p>
          <a:p>
            <a:pPr algn="r" rtl="1"/>
            <a:endParaRPr lang="en-US" dirty="0"/>
          </a:p>
        </p:txBody>
      </p:sp>
    </p:spTree>
    <p:extLst>
      <p:ext uri="{BB962C8B-B14F-4D97-AF65-F5344CB8AC3E}">
        <p14:creationId xmlns:p14="http://schemas.microsoft.com/office/powerpoint/2010/main" val="295867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3718" y="510988"/>
            <a:ext cx="10851776" cy="5688106"/>
          </a:xfrm>
        </p:spPr>
        <p:txBody>
          <a:bodyPr>
            <a:normAutofit/>
          </a:bodyPr>
          <a:lstStyle/>
          <a:p>
            <a:pPr marL="0" lvl="0" indent="0" algn="r" rtl="1">
              <a:buNone/>
            </a:pPr>
            <a:r>
              <a:rPr lang="ar-DZ" sz="3600" b="1" u="sng" dirty="0" smtClean="0"/>
              <a:t>2. أهداف </a:t>
            </a:r>
            <a:r>
              <a:rPr lang="ar-DZ" sz="3600" b="1" u="sng" dirty="0"/>
              <a:t>الوصف البيبليوغرافي</a:t>
            </a:r>
            <a:r>
              <a:rPr lang="ar-DZ" sz="3600" b="1" dirty="0" smtClean="0"/>
              <a:t>:</a:t>
            </a:r>
          </a:p>
          <a:p>
            <a:pPr marL="0" lvl="0" indent="0" algn="just" rtl="1">
              <a:buNone/>
            </a:pPr>
            <a:r>
              <a:rPr lang="ar-DZ" sz="4000" dirty="0" smtClean="0"/>
              <a:t> </a:t>
            </a:r>
            <a:r>
              <a:rPr lang="ar-DZ" sz="4000" dirty="0"/>
              <a:t>يهدف إلى إعداد صيغة تميز كل مصدر معلومات عن الآخر وتسمح بتحديد هويته وإدراجه في مكان مناسب وبالتالي تسهيل عملية استرجاعه والإفادة منه</a:t>
            </a:r>
            <a:r>
              <a:rPr lang="ar-DZ" sz="4000" dirty="0" smtClean="0"/>
              <a:t>.</a:t>
            </a:r>
            <a:endParaRPr lang="en-US" sz="4000" dirty="0"/>
          </a:p>
        </p:txBody>
      </p:sp>
    </p:spTree>
    <p:extLst>
      <p:ext uri="{BB962C8B-B14F-4D97-AF65-F5344CB8AC3E}">
        <p14:creationId xmlns:p14="http://schemas.microsoft.com/office/powerpoint/2010/main" val="91074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2693" y="201707"/>
            <a:ext cx="10878671" cy="6158752"/>
          </a:xfrm>
        </p:spPr>
        <p:txBody>
          <a:bodyPr>
            <a:normAutofit/>
          </a:bodyPr>
          <a:lstStyle/>
          <a:p>
            <a:pPr marL="0" lvl="0" indent="0" algn="just" rtl="1">
              <a:buNone/>
            </a:pPr>
            <a:r>
              <a:rPr lang="ar-DZ" sz="4400" b="1" dirty="0" smtClean="0">
                <a:solidFill>
                  <a:srgbClr val="FF0000"/>
                </a:solidFill>
              </a:rPr>
              <a:t>3. </a:t>
            </a:r>
            <a:r>
              <a:rPr lang="ar-DZ" sz="3200" b="1" u="sng" dirty="0"/>
              <a:t>إجراءات الوصف البيبليوغرافي</a:t>
            </a:r>
            <a:r>
              <a:rPr lang="ar-DZ" sz="3200" b="1" dirty="0"/>
              <a:t>: </a:t>
            </a:r>
            <a:endParaRPr lang="ar-DZ" sz="3200" b="1" dirty="0" smtClean="0"/>
          </a:p>
          <a:p>
            <a:pPr algn="just" rtl="1"/>
            <a:r>
              <a:rPr lang="ar-DZ" sz="3200" dirty="0" smtClean="0"/>
              <a:t>التعرف </a:t>
            </a:r>
            <a:r>
              <a:rPr lang="ar-DZ" sz="3200" dirty="0"/>
              <a:t>على الوثيقة حتى يمكن وصفها بيبليوغرافيا.</a:t>
            </a:r>
            <a:endParaRPr lang="en-US" sz="3200" dirty="0"/>
          </a:p>
          <a:p>
            <a:pPr lvl="0" algn="just" rtl="1"/>
            <a:r>
              <a:rPr lang="ar-DZ" sz="3200" dirty="0"/>
              <a:t>تحديد نوع الوثيقة والقواعد التي تطبق عليها؛ لأن كل نوع من أنواع مصادر المعلومات أو الأوعية المكتبية له طريقة خاصة به في الوصف.</a:t>
            </a:r>
            <a:endParaRPr lang="en-US" sz="3200" dirty="0"/>
          </a:p>
          <a:p>
            <a:pPr lvl="0" algn="just" rtl="1"/>
            <a:r>
              <a:rPr lang="ar-DZ" sz="3200" dirty="0"/>
              <a:t>تحديد مستوى البيانات البيبليوغرافية اللازمة وإثباتها تبعا للمعايير المحددة في </a:t>
            </a:r>
            <a:r>
              <a:rPr lang="ar-DZ" sz="3200" dirty="0" err="1"/>
              <a:t>التقنينات</a:t>
            </a:r>
            <a:r>
              <a:rPr lang="ar-DZ" sz="3200" dirty="0"/>
              <a:t> الدولية.</a:t>
            </a:r>
            <a:endParaRPr lang="en-US" sz="3200" dirty="0"/>
          </a:p>
          <a:p>
            <a:pPr lvl="0" algn="just" rtl="1"/>
            <a:r>
              <a:rPr lang="ar-DZ" sz="3200" dirty="0"/>
              <a:t>التأكد من صحة الوصف البيبليوغرافي ومدى مطابقته للمعايير الدولية من حيث الترتيب أو الكفاية.</a:t>
            </a:r>
            <a:endParaRPr lang="en-US" sz="3200" dirty="0"/>
          </a:p>
          <a:p>
            <a:pPr lvl="0" algn="just" rtl="1"/>
            <a:r>
              <a:rPr lang="ar-DZ" sz="3200" dirty="0"/>
              <a:t>إحالة المداخل للإعداد النهائي واستكمال الأعمال الخاصة بالقائمة البيبليوغرافية.</a:t>
            </a:r>
            <a:endParaRPr lang="en-US" sz="3200" dirty="0"/>
          </a:p>
          <a:p>
            <a:endParaRPr lang="en-US" dirty="0"/>
          </a:p>
        </p:txBody>
      </p:sp>
    </p:spTree>
    <p:extLst>
      <p:ext uri="{BB962C8B-B14F-4D97-AF65-F5344CB8AC3E}">
        <p14:creationId xmlns:p14="http://schemas.microsoft.com/office/powerpoint/2010/main" val="37962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363071"/>
            <a:ext cx="10932459" cy="5876364"/>
          </a:xfrm>
        </p:spPr>
        <p:txBody>
          <a:bodyPr>
            <a:normAutofit fontScale="62500" lnSpcReduction="20000"/>
          </a:bodyPr>
          <a:lstStyle/>
          <a:p>
            <a:pPr marL="0" lvl="0" indent="0" algn="just" rtl="1">
              <a:buNone/>
            </a:pPr>
            <a:r>
              <a:rPr lang="ar-DZ" sz="4500" b="1" u="sng" dirty="0" smtClean="0"/>
              <a:t>4. بيانات </a:t>
            </a:r>
            <a:r>
              <a:rPr lang="ar-DZ" sz="4500" b="1" u="sng" dirty="0"/>
              <a:t>الوصف البيبليوغرافي</a:t>
            </a:r>
            <a:r>
              <a:rPr lang="ar-DZ" sz="4500" b="1" dirty="0" smtClean="0"/>
              <a:t>:</a:t>
            </a:r>
          </a:p>
          <a:p>
            <a:pPr marL="0" lvl="0" indent="0" algn="just" rtl="1">
              <a:buNone/>
            </a:pPr>
            <a:r>
              <a:rPr lang="ar-DZ" sz="4600" dirty="0" smtClean="0">
                <a:solidFill>
                  <a:srgbClr val="FF0000"/>
                </a:solidFill>
              </a:rPr>
              <a:t>هي </a:t>
            </a:r>
            <a:r>
              <a:rPr lang="ar-DZ" sz="4600" dirty="0">
                <a:solidFill>
                  <a:srgbClr val="FF0000"/>
                </a:solidFill>
              </a:rPr>
              <a:t>مجموعة البيانات المحددة لمصدر المعلومات والتي نجدها في المصدر أي مصدر المعلومات في إطار فهرسته </a:t>
            </a:r>
            <a:r>
              <a:rPr lang="ar-DZ" sz="4600" dirty="0" smtClean="0">
                <a:solidFill>
                  <a:srgbClr val="FF0000"/>
                </a:solidFill>
              </a:rPr>
              <a:t>بيبليوغرافيا. </a:t>
            </a:r>
            <a:r>
              <a:rPr lang="ar-DZ" sz="4600" dirty="0">
                <a:solidFill>
                  <a:srgbClr val="FF0000"/>
                </a:solidFill>
              </a:rPr>
              <a:t>وتشتمل هذه البيانات على جميع المعلومات التالية:</a:t>
            </a:r>
            <a:endParaRPr lang="en-US" sz="4600" dirty="0">
              <a:solidFill>
                <a:srgbClr val="FF0000"/>
              </a:solidFill>
            </a:endParaRPr>
          </a:p>
          <a:p>
            <a:pPr marL="712788" lvl="0" algn="just" rtl="1"/>
            <a:r>
              <a:rPr lang="ar-DZ" sz="3600" dirty="0"/>
              <a:t>اسم المؤلف أو الجهة المسؤولة عن التأليف.</a:t>
            </a:r>
            <a:endParaRPr lang="en-US" sz="3600" dirty="0"/>
          </a:p>
          <a:p>
            <a:pPr marL="712788" lvl="0" algn="just" rtl="1"/>
            <a:r>
              <a:rPr lang="ar-DZ" sz="3600" dirty="0"/>
              <a:t>عنوان الوعاء الفكري؛ العنوان الفرعي والعنوان الموازي في حالة وجودهما.</a:t>
            </a:r>
            <a:endParaRPr lang="en-US" sz="3600" dirty="0"/>
          </a:p>
          <a:p>
            <a:pPr marL="712788" lvl="0" algn="just" rtl="1"/>
            <a:r>
              <a:rPr lang="ar-DZ" sz="3600" dirty="0"/>
              <a:t>معلومات عن المشاركين في التحرير مثل المحرر، الجامع، المترجم،...الخ.</a:t>
            </a:r>
            <a:endParaRPr lang="en-US" sz="3600" dirty="0"/>
          </a:p>
          <a:p>
            <a:pPr marL="712788" lvl="0" algn="just" rtl="1"/>
            <a:r>
              <a:rPr lang="ar-DZ" sz="3600" dirty="0"/>
              <a:t>بيانات الطبعة.</a:t>
            </a:r>
            <a:endParaRPr lang="en-US" sz="3600" dirty="0"/>
          </a:p>
          <a:p>
            <a:pPr marL="712788" lvl="0" algn="just" rtl="1"/>
            <a:r>
              <a:rPr lang="ar-DZ" sz="3600" dirty="0"/>
              <a:t>عدد المجلدات.</a:t>
            </a:r>
            <a:endParaRPr lang="en-US" sz="3600" dirty="0"/>
          </a:p>
          <a:p>
            <a:pPr marL="712788" lvl="0" algn="just" rtl="1"/>
            <a:r>
              <a:rPr lang="ar-DZ" sz="3600" dirty="0"/>
              <a:t>مكان النشر: دار النشر، سنة النشر.</a:t>
            </a:r>
            <a:endParaRPr lang="en-US" sz="3600" dirty="0"/>
          </a:p>
          <a:p>
            <a:pPr marL="712788" lvl="0" algn="just" rtl="1"/>
            <a:r>
              <a:rPr lang="ar-DZ" sz="3600" dirty="0"/>
              <a:t>بيانات الوصف المادي (بيانات التوريق)؛ عدد الصفحات، التوضيحات، الحجم، الوسائل المرفقة.</a:t>
            </a:r>
            <a:endParaRPr lang="en-US" sz="3600" dirty="0"/>
          </a:p>
          <a:p>
            <a:pPr marL="712788" lvl="0" algn="just" rtl="1"/>
            <a:r>
              <a:rPr lang="ar-DZ" sz="3600" dirty="0"/>
              <a:t>بيانات السلسلة.</a:t>
            </a:r>
            <a:endParaRPr lang="en-US" sz="3600" dirty="0"/>
          </a:p>
          <a:p>
            <a:pPr marL="712788" lvl="0" algn="just" rtl="1"/>
            <a:r>
              <a:rPr lang="ar-DZ" sz="3600" dirty="0"/>
              <a:t>الرقم الدولي الموحد للكتاب بالنسبة للكتب</a:t>
            </a:r>
            <a:r>
              <a:rPr lang="ar-DZ" sz="3600" dirty="0" smtClean="0"/>
              <a:t>.</a:t>
            </a:r>
            <a:endParaRPr lang="en-US" sz="3600" dirty="0"/>
          </a:p>
        </p:txBody>
      </p:sp>
    </p:spTree>
    <p:extLst>
      <p:ext uri="{BB962C8B-B14F-4D97-AF65-F5344CB8AC3E}">
        <p14:creationId xmlns:p14="http://schemas.microsoft.com/office/powerpoint/2010/main" val="226561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363071"/>
            <a:ext cx="10932459" cy="5876364"/>
          </a:xfrm>
        </p:spPr>
        <p:txBody>
          <a:bodyPr>
            <a:normAutofit/>
          </a:bodyPr>
          <a:lstStyle/>
          <a:p>
            <a:pPr marL="0" lvl="0" indent="0" algn="just" rtl="1">
              <a:buNone/>
            </a:pPr>
            <a:r>
              <a:rPr lang="ar-DZ" sz="3200" b="1" u="sng" dirty="0" smtClean="0"/>
              <a:t>5. حقول </a:t>
            </a:r>
            <a:r>
              <a:rPr lang="ar-DZ" sz="3200" b="1" u="sng" dirty="0"/>
              <a:t>الوصف البيبليوغرافي</a:t>
            </a:r>
            <a:r>
              <a:rPr lang="ar-DZ" sz="3200" b="1" dirty="0"/>
              <a:t>:</a:t>
            </a:r>
            <a:endParaRPr lang="en-US" sz="3200" b="1" dirty="0"/>
          </a:p>
          <a:p>
            <a:pPr marL="538163" lvl="0" algn="just" rtl="1">
              <a:tabLst>
                <a:tab pos="712788" algn="l"/>
              </a:tabLst>
            </a:pPr>
            <a:r>
              <a:rPr lang="ar-DZ" sz="2800" dirty="0"/>
              <a:t>حقل بيان مسؤولية التأليف: بيانات خاصة بالمؤلف أو الجهة المسؤولة عن تأليف وتحرير الوعاء الفكري، بالإضافة إلى الأشخاص المشاركين في عملية التحرير.</a:t>
            </a:r>
            <a:endParaRPr lang="en-US" sz="2800" dirty="0"/>
          </a:p>
          <a:p>
            <a:pPr marL="538163" lvl="0" algn="just" rtl="1">
              <a:tabLst>
                <a:tab pos="712788" algn="l"/>
              </a:tabLst>
            </a:pPr>
            <a:r>
              <a:rPr lang="ar-DZ" sz="2800" dirty="0"/>
              <a:t>حق العنوان: بيانات العنوان الرئيسي بالإضافة إلى العنوان الثانوي والموازي إن وجدا.</a:t>
            </a:r>
            <a:endParaRPr lang="en-US" sz="2800" dirty="0"/>
          </a:p>
          <a:p>
            <a:pPr marL="538163" lvl="0" algn="just" rtl="1">
              <a:tabLst>
                <a:tab pos="712788" algn="l"/>
              </a:tabLst>
            </a:pPr>
            <a:r>
              <a:rPr lang="ar-DZ" sz="2800" dirty="0"/>
              <a:t>حقل الطبعة: نجد فيه بيانات الطبعة؛ السنة والعدد أي رقمها.</a:t>
            </a:r>
            <a:endParaRPr lang="en-US" sz="2800" dirty="0"/>
          </a:p>
          <a:p>
            <a:pPr marL="538163" lvl="0" algn="just" rtl="1">
              <a:tabLst>
                <a:tab pos="712788" algn="l"/>
              </a:tabLst>
            </a:pPr>
            <a:r>
              <a:rPr lang="ar-DZ" sz="2800" dirty="0"/>
              <a:t>حقل بيانات النشر: مكان النشر، دار النشر، سنة النشر.</a:t>
            </a:r>
            <a:endParaRPr lang="en-US" sz="2800" dirty="0"/>
          </a:p>
          <a:p>
            <a:pPr marL="538163" lvl="0" algn="just" rtl="1">
              <a:tabLst>
                <a:tab pos="712788" algn="l"/>
              </a:tabLst>
            </a:pPr>
            <a:r>
              <a:rPr lang="ar-DZ" sz="2800" dirty="0"/>
              <a:t>حقل بيانات التوريق: عدد الصفحات، وسائل الإيضاح، الحجم، الوسائل المرفقة.</a:t>
            </a:r>
            <a:endParaRPr lang="en-US" sz="2800" dirty="0"/>
          </a:p>
          <a:p>
            <a:pPr marL="538163" lvl="0" algn="just" rtl="1">
              <a:tabLst>
                <a:tab pos="712788" algn="l"/>
              </a:tabLst>
            </a:pPr>
            <a:r>
              <a:rPr lang="ar-DZ" sz="2800" dirty="0"/>
              <a:t>حقل السلسلة: اسم السلسلة، رقم الكتاب داخل السلسلة.</a:t>
            </a:r>
            <a:endParaRPr lang="en-US" sz="2800" dirty="0"/>
          </a:p>
          <a:p>
            <a:pPr marL="538163" lvl="0" algn="just" rtl="1">
              <a:tabLst>
                <a:tab pos="712788" algn="l"/>
              </a:tabLst>
            </a:pPr>
            <a:r>
              <a:rPr lang="ar-DZ" sz="2800" dirty="0"/>
              <a:t>حقل الملاحظات: ملاحظات (نوع الكشافات أو البيبليوغرافيات،...).</a:t>
            </a:r>
            <a:endParaRPr lang="en-US" sz="2800" dirty="0"/>
          </a:p>
          <a:p>
            <a:pPr marL="538163" lvl="0" algn="just" rtl="1">
              <a:tabLst>
                <a:tab pos="712788" algn="l"/>
              </a:tabLst>
            </a:pPr>
            <a:r>
              <a:rPr lang="ar-DZ" sz="2800" dirty="0"/>
              <a:t>حقل الرقم الدولي الموحد </a:t>
            </a:r>
            <a:r>
              <a:rPr lang="ar-DZ" sz="2800" dirty="0" smtClean="0"/>
              <a:t>للكتاب </a:t>
            </a:r>
            <a:r>
              <a:rPr lang="fr-FR" sz="2800" dirty="0" smtClean="0"/>
              <a:t>ISBN</a:t>
            </a:r>
            <a:r>
              <a:rPr lang="ar-DZ" sz="2800" dirty="0" smtClean="0"/>
              <a:t>.</a:t>
            </a:r>
            <a:endParaRPr lang="en-US" sz="2800" dirty="0"/>
          </a:p>
          <a:p>
            <a:endParaRPr lang="en-US" dirty="0"/>
          </a:p>
        </p:txBody>
      </p:sp>
    </p:spTree>
    <p:extLst>
      <p:ext uri="{BB962C8B-B14F-4D97-AF65-F5344CB8AC3E}">
        <p14:creationId xmlns:p14="http://schemas.microsoft.com/office/powerpoint/2010/main" val="76405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0571" y="374901"/>
            <a:ext cx="9009595" cy="763525"/>
          </a:xfrm>
          <a:effectLst>
            <a:outerShdw blurRad="50800" dist="38100" dir="2700000" algn="tl" rotWithShape="0">
              <a:prstClr val="black">
                <a:alpha val="63000"/>
              </a:prstClr>
            </a:outerShdw>
          </a:effectLst>
        </p:spPr>
        <p:txBody>
          <a:bodyPr>
            <a:noAutofit/>
          </a:bodyPr>
          <a:lstStyle/>
          <a:p>
            <a:r>
              <a:rPr lang="fr-FR" b="1" dirty="0">
                <a:solidFill>
                  <a:srgbClr val="FFC000"/>
                </a:solidFill>
                <a:latin typeface="Greta Arabic Bold" pitchFamily="2" charset="-78"/>
                <a:cs typeface="Greta Arabic Bold" pitchFamily="2" charset="-78"/>
              </a:rPr>
              <a:t>la rédaction des références bibliographiques</a:t>
            </a:r>
            <a:endParaRPr lang="en-US" b="1" dirty="0">
              <a:solidFill>
                <a:srgbClr val="FFC000"/>
              </a:solidFill>
              <a:latin typeface="Greta Arabic Bold" pitchFamily="2" charset="-78"/>
              <a:cs typeface="Greta Arabic Bold" pitchFamily="2" charset="-78"/>
            </a:endParaRPr>
          </a:p>
        </p:txBody>
      </p:sp>
      <p:sp>
        <p:nvSpPr>
          <p:cNvPr id="3" name="Subtitle 2"/>
          <p:cNvSpPr>
            <a:spLocks noGrp="1"/>
          </p:cNvSpPr>
          <p:nvPr>
            <p:ph type="subTitle" idx="1"/>
          </p:nvPr>
        </p:nvSpPr>
        <p:spPr>
          <a:xfrm>
            <a:off x="1878685" y="4345231"/>
            <a:ext cx="8551480" cy="1068937"/>
          </a:xfrm>
        </p:spPr>
        <p:txBody>
          <a:bodyPr>
            <a:normAutofit/>
          </a:bodyPr>
          <a:lstStyle/>
          <a:p>
            <a:r>
              <a:rPr lang="en-US" sz="4800" dirty="0">
                <a:solidFill>
                  <a:schemeClr val="bg1"/>
                </a:solidFill>
                <a:latin typeface="Algerian" panose="04020705040A02060702" pitchFamily="82" charset="0"/>
              </a:rPr>
              <a:t>Les styles de citations</a:t>
            </a:r>
            <a:endParaRPr lang="en-US" sz="48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152249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1970088" y="0"/>
            <a:ext cx="8229600" cy="1143000"/>
          </a:xfrm>
        </p:spPr>
        <p:txBody>
          <a:bodyPr>
            <a:normAutofit/>
          </a:bodyPr>
          <a:lstStyle/>
          <a:p>
            <a:pPr eaLnBrk="1" hangingPunct="1">
              <a:defRPr/>
            </a:pPr>
            <a:r>
              <a:rPr lang="en-US" altLang="zh-TW" sz="4000" b="1" dirty="0">
                <a:effectLst>
                  <a:outerShdw blurRad="38100" dist="38100" dir="2700000" algn="tl">
                    <a:srgbClr val="C0C0C0"/>
                  </a:outerShdw>
                </a:effectLst>
                <a:latin typeface="Times New Roman" pitchFamily="18" charset="0"/>
                <a:cs typeface="Times New Roman" pitchFamily="18" charset="0"/>
              </a:rPr>
              <a:t>Citation Styles</a:t>
            </a:r>
          </a:p>
        </p:txBody>
      </p:sp>
      <p:sp>
        <p:nvSpPr>
          <p:cNvPr id="28676" name="Rectangle 3"/>
          <p:cNvSpPr>
            <a:spLocks noGrp="1" noChangeArrowheads="1"/>
          </p:cNvSpPr>
          <p:nvPr>
            <p:ph idx="4294967295"/>
          </p:nvPr>
        </p:nvSpPr>
        <p:spPr>
          <a:xfrm>
            <a:off x="3041900" y="1363326"/>
            <a:ext cx="7329840" cy="4993024"/>
          </a:xfrm>
        </p:spPr>
        <p:txBody>
          <a:bodyPr>
            <a:normAutofit fontScale="92500" lnSpcReduction="20000"/>
          </a:bodyPr>
          <a:lstStyle/>
          <a:p>
            <a:pPr eaLnBrk="1" hangingPunct="1">
              <a:lnSpc>
                <a:spcPct val="90000"/>
              </a:lnSpc>
              <a:buFontTx/>
              <a:buNone/>
            </a:pPr>
            <a:r>
              <a:rPr lang="en-US" altLang="zh-TW" sz="2000" dirty="0">
                <a:solidFill>
                  <a:srgbClr val="0000FF"/>
                </a:solidFill>
                <a:latin typeface="Times New Roman" panose="02020603050405020304" pitchFamily="18" charset="0"/>
                <a:cs typeface="Times New Roman" panose="02020603050405020304" pitchFamily="18" charset="0"/>
              </a:rPr>
              <a:t>	</a:t>
            </a:r>
            <a:endParaRPr lang="en-US" altLang="zh-TW" sz="2000" b="1" dirty="0">
              <a:latin typeface="Times New Roman" panose="02020603050405020304" pitchFamily="18" charset="0"/>
              <a:cs typeface="Times New Roman" panose="02020603050405020304" pitchFamily="18" charset="0"/>
            </a:endParaRPr>
          </a:p>
          <a:p>
            <a:pPr eaLnBrk="1" hangingPunct="1">
              <a:lnSpc>
                <a:spcPct val="90000"/>
              </a:lnSpc>
              <a:buFontTx/>
              <a:buNone/>
            </a:pPr>
            <a:r>
              <a:rPr lang="en-US" altLang="zh-TW" sz="2000" b="1" dirty="0">
                <a:solidFill>
                  <a:srgbClr val="0000FF"/>
                </a:solidFill>
                <a:latin typeface="Times New Roman" panose="02020603050405020304" pitchFamily="18" charset="0"/>
                <a:cs typeface="Times New Roman" panose="02020603050405020304" pitchFamily="18" charset="0"/>
              </a:rPr>
              <a:t>	</a:t>
            </a:r>
            <a:r>
              <a:rPr lang="en-US" altLang="zh-TW" sz="2400" b="1" dirty="0">
                <a:solidFill>
                  <a:srgbClr val="FFC000"/>
                </a:solidFill>
                <a:latin typeface="Times New Roman" panose="02020603050405020304" pitchFamily="18" charset="0"/>
                <a:cs typeface="Times New Roman" panose="02020603050405020304" pitchFamily="18" charset="0"/>
              </a:rPr>
              <a:t>   Chicago Style : auteur , date  </a:t>
            </a:r>
            <a:r>
              <a:rPr lang="en-US" altLang="zh-TW" sz="2800" b="1" dirty="0">
                <a:solidFill>
                  <a:schemeClr val="bg1"/>
                </a:solidFill>
                <a:latin typeface="Times New Roman" panose="02020603050405020304" pitchFamily="18" charset="0"/>
                <a:cs typeface="Times New Roman" panose="02020603050405020304" pitchFamily="18" charset="0"/>
              </a:rPr>
              <a:t>(NOM  date, page)</a:t>
            </a:r>
          </a:p>
          <a:p>
            <a:pPr>
              <a:lnSpc>
                <a:spcPct val="90000"/>
              </a:lnSpc>
              <a:buNone/>
            </a:pPr>
            <a:endParaRPr lang="en-US" sz="2800" dirty="0">
              <a:solidFill>
                <a:srgbClr val="FFFF00"/>
              </a:solidFill>
              <a:latin typeface="Times New Roman" panose="02020603050405020304" pitchFamily="18" charset="0"/>
              <a:cs typeface="Times New Roman" panose="02020603050405020304" pitchFamily="18" charset="0"/>
            </a:endParaRPr>
          </a:p>
          <a:p>
            <a:pPr>
              <a:lnSpc>
                <a:spcPct val="90000"/>
              </a:lnSpc>
              <a:buNone/>
            </a:pPr>
            <a:r>
              <a:rPr lang="en-US" sz="2800" dirty="0">
                <a:solidFill>
                  <a:srgbClr val="FF9E1D"/>
                </a:solidFill>
                <a:latin typeface="Times New Roman" panose="02020603050405020304" pitchFamily="18" charset="0"/>
                <a:cs typeface="Times New Roman" panose="02020603050405020304" pitchFamily="18" charset="0"/>
              </a:rPr>
              <a:t>Smith</a:t>
            </a:r>
            <a:r>
              <a:rPr lang="en-US" sz="2800" dirty="0">
                <a:solidFill>
                  <a:srgbClr val="FF9E1D"/>
                </a:solidFill>
                <a:latin typeface="Times New Roman" panose="02020603050405020304" pitchFamily="18" charset="0"/>
                <a:cs typeface="Times New Roman" panose="02020603050405020304" pitchFamily="18" charset="0"/>
              </a:rPr>
              <a:t>, Zadie. </a:t>
            </a:r>
            <a:r>
              <a:rPr lang="en-US" sz="2800" i="1" dirty="0">
                <a:solidFill>
                  <a:srgbClr val="FF9E1D"/>
                </a:solidFill>
                <a:latin typeface="Times New Roman" panose="02020603050405020304" pitchFamily="18" charset="0"/>
                <a:cs typeface="Times New Roman" panose="02020603050405020304" pitchFamily="18" charset="0"/>
              </a:rPr>
              <a:t>Swing Time</a:t>
            </a:r>
            <a:r>
              <a:rPr lang="en-US" sz="2800" dirty="0">
                <a:solidFill>
                  <a:srgbClr val="FF9E1D"/>
                </a:solidFill>
                <a:latin typeface="Times New Roman" panose="02020603050405020304" pitchFamily="18" charset="0"/>
                <a:cs typeface="Times New Roman" panose="02020603050405020304" pitchFamily="18" charset="0"/>
              </a:rPr>
              <a:t>. </a:t>
            </a:r>
            <a:r>
              <a:rPr lang="en-US" sz="2800" dirty="0">
                <a:solidFill>
                  <a:srgbClr val="FF9E1D"/>
                </a:solidFill>
                <a:latin typeface="Times New Roman" panose="02020603050405020304" pitchFamily="18" charset="0"/>
                <a:cs typeface="Times New Roman" panose="02020603050405020304" pitchFamily="18" charset="0"/>
              </a:rPr>
              <a:t>(New York : </a:t>
            </a:r>
            <a:r>
              <a:rPr lang="en-US" sz="2800" dirty="0">
                <a:solidFill>
                  <a:srgbClr val="FF9E1D"/>
                </a:solidFill>
                <a:latin typeface="Times New Roman" panose="02020603050405020304" pitchFamily="18" charset="0"/>
                <a:cs typeface="Times New Roman" panose="02020603050405020304" pitchFamily="18" charset="0"/>
              </a:rPr>
              <a:t>Penguin Press, </a:t>
            </a:r>
            <a:r>
              <a:rPr lang="en-US" sz="2800" dirty="0">
                <a:solidFill>
                  <a:srgbClr val="FF9E1D"/>
                </a:solidFill>
                <a:latin typeface="Times New Roman" panose="02020603050405020304" pitchFamily="18" charset="0"/>
                <a:cs typeface="Times New Roman" panose="02020603050405020304" pitchFamily="18" charset="0"/>
              </a:rPr>
              <a:t>2016) , 19</a:t>
            </a:r>
            <a:endParaRPr lang="en-US" altLang="zh-TW" sz="2800" dirty="0">
              <a:solidFill>
                <a:srgbClr val="FF9E1D"/>
              </a:solidFill>
              <a:latin typeface="Times New Roman" panose="02020603050405020304" pitchFamily="18" charset="0"/>
              <a:cs typeface="Times New Roman" panose="02020603050405020304" pitchFamily="18" charset="0"/>
            </a:endParaRPr>
          </a:p>
          <a:p>
            <a:pPr eaLnBrk="1" hangingPunct="1">
              <a:lnSpc>
                <a:spcPct val="90000"/>
              </a:lnSpc>
              <a:buFontTx/>
              <a:buNone/>
            </a:pPr>
            <a:endParaRPr lang="en-US" altLang="zh-TW" sz="2800" b="1" dirty="0">
              <a:solidFill>
                <a:schemeClr val="bg1"/>
              </a:solidFill>
              <a:latin typeface="Times New Roman" panose="02020603050405020304" pitchFamily="18" charset="0"/>
              <a:cs typeface="Times New Roman" panose="02020603050405020304" pitchFamily="18" charset="0"/>
            </a:endParaRPr>
          </a:p>
          <a:p>
            <a:pPr>
              <a:lnSpc>
                <a:spcPct val="90000"/>
              </a:lnSpc>
              <a:buNone/>
            </a:pPr>
            <a:r>
              <a:rPr lang="en-US" sz="2800" dirty="0">
                <a:solidFill>
                  <a:srgbClr val="FFFF00"/>
                </a:solidFill>
                <a:latin typeface="Times New Roman" panose="02020603050405020304" pitchFamily="18" charset="0"/>
                <a:cs typeface="Times New Roman" panose="02020603050405020304" pitchFamily="18" charset="0"/>
              </a:rPr>
              <a:t>Smith, Zadie. 2016</a:t>
            </a:r>
            <a:r>
              <a:rPr lang="en-US" sz="2800" dirty="0">
                <a:solidFill>
                  <a:srgbClr val="FFFF00"/>
                </a:solidFill>
              </a:rPr>
              <a:t>. </a:t>
            </a:r>
            <a:r>
              <a:rPr lang="en-US" sz="2800" i="1" dirty="0">
                <a:solidFill>
                  <a:srgbClr val="FFFF00"/>
                </a:solidFill>
                <a:latin typeface="Times New Roman" panose="02020603050405020304" pitchFamily="18" charset="0"/>
                <a:cs typeface="Times New Roman" panose="02020603050405020304" pitchFamily="18" charset="0"/>
              </a:rPr>
              <a:t>Swing Time</a:t>
            </a:r>
            <a:r>
              <a:rPr lang="en-US" sz="2800" dirty="0">
                <a:solidFill>
                  <a:srgbClr val="FFFF00"/>
                </a:solidFill>
              </a:rPr>
              <a:t>. </a:t>
            </a:r>
            <a:r>
              <a:rPr lang="en-US" sz="2800" dirty="0">
                <a:solidFill>
                  <a:srgbClr val="FFFF00"/>
                </a:solidFill>
                <a:latin typeface="Times New Roman" panose="02020603050405020304" pitchFamily="18" charset="0"/>
                <a:cs typeface="Times New Roman" panose="02020603050405020304" pitchFamily="18" charset="0"/>
              </a:rPr>
              <a:t>New York</a:t>
            </a:r>
            <a:r>
              <a:rPr lang="en-US" sz="2800" dirty="0">
                <a:solidFill>
                  <a:srgbClr val="FFFF00"/>
                </a:solidFill>
              </a:rPr>
              <a:t>: </a:t>
            </a:r>
            <a:r>
              <a:rPr lang="en-US" sz="2800" dirty="0">
                <a:solidFill>
                  <a:srgbClr val="FFFF00"/>
                </a:solidFill>
                <a:latin typeface="Times New Roman" panose="02020603050405020304" pitchFamily="18" charset="0"/>
                <a:cs typeface="Times New Roman" panose="02020603050405020304" pitchFamily="18" charset="0"/>
              </a:rPr>
              <a:t>Penguin Press.</a:t>
            </a:r>
            <a:endParaRPr lang="en-US" altLang="zh-TW" sz="2800" dirty="0">
              <a:solidFill>
                <a:srgbClr val="FFFF00"/>
              </a:solidFill>
              <a:latin typeface="Times New Roman" panose="02020603050405020304" pitchFamily="18" charset="0"/>
              <a:cs typeface="Times New Roman" panose="02020603050405020304" pitchFamily="18" charset="0"/>
            </a:endParaRPr>
          </a:p>
          <a:p>
            <a:pPr eaLnBrk="1" hangingPunct="1">
              <a:lnSpc>
                <a:spcPct val="90000"/>
              </a:lnSpc>
              <a:buFontTx/>
              <a:buNone/>
            </a:pPr>
            <a:endParaRPr lang="en-US" altLang="zh-TW" sz="1800" b="1" dirty="0">
              <a:latin typeface="Times New Roman" panose="02020603050405020304" pitchFamily="18" charset="0"/>
              <a:cs typeface="Times New Roman" panose="02020603050405020304" pitchFamily="18" charset="0"/>
            </a:endParaRPr>
          </a:p>
          <a:p>
            <a:pPr eaLnBrk="1" hangingPunct="1">
              <a:lnSpc>
                <a:spcPct val="90000"/>
              </a:lnSpc>
              <a:buFontTx/>
              <a:buNone/>
            </a:pPr>
            <a:endParaRPr lang="en-US" altLang="zh-TW" sz="1800" b="1" dirty="0">
              <a:latin typeface="Times New Roman" panose="02020603050405020304" pitchFamily="18" charset="0"/>
              <a:cs typeface="Times New Roman" panose="02020603050405020304" pitchFamily="18" charset="0"/>
            </a:endParaRPr>
          </a:p>
          <a:p>
            <a:pPr eaLnBrk="1" hangingPunct="1">
              <a:lnSpc>
                <a:spcPct val="90000"/>
              </a:lnSpc>
              <a:buFontTx/>
              <a:buNone/>
            </a:pPr>
            <a:endParaRPr lang="en-US" altLang="zh-TW" sz="1800" b="1" dirty="0">
              <a:latin typeface="Times New Roman" panose="02020603050405020304" pitchFamily="18" charset="0"/>
              <a:cs typeface="Times New Roman" panose="02020603050405020304" pitchFamily="18" charset="0"/>
            </a:endParaRPr>
          </a:p>
          <a:p>
            <a:pPr eaLnBrk="1" hangingPunct="1">
              <a:lnSpc>
                <a:spcPct val="90000"/>
              </a:lnSpc>
              <a:buFontTx/>
              <a:buNone/>
            </a:pPr>
            <a:endParaRPr lang="en-US" altLang="zh-TW" sz="1800" b="1" dirty="0">
              <a:latin typeface="Times New Roman" panose="02020603050405020304" pitchFamily="18" charset="0"/>
              <a:cs typeface="Times New Roman" panose="02020603050405020304" pitchFamily="18" charset="0"/>
            </a:endParaRPr>
          </a:p>
          <a:p>
            <a:pPr>
              <a:lnSpc>
                <a:spcPct val="90000"/>
              </a:lnSpc>
              <a:buNone/>
            </a:pPr>
            <a:r>
              <a:rPr lang="en-US" altLang="zh-TW" sz="1800" b="1" dirty="0">
                <a:solidFill>
                  <a:srgbClr val="0000FF"/>
                </a:solidFill>
                <a:latin typeface="Times New Roman" panose="02020603050405020304" pitchFamily="18" charset="0"/>
                <a:cs typeface="Times New Roman" panose="02020603050405020304" pitchFamily="18" charset="0"/>
              </a:rPr>
              <a:t> </a:t>
            </a:r>
            <a:r>
              <a:rPr lang="en-US" altLang="zh-TW" sz="1800" b="1" dirty="0">
                <a:solidFill>
                  <a:srgbClr val="0000FF"/>
                </a:solidFill>
                <a:latin typeface="Times New Roman" panose="02020603050405020304" pitchFamily="18" charset="0"/>
                <a:cs typeface="Times New Roman" panose="02020603050405020304" pitchFamily="18" charset="0"/>
              </a:rPr>
              <a:t>       </a:t>
            </a:r>
            <a:r>
              <a:rPr lang="en-US" altLang="zh-TW" sz="2400" b="1" dirty="0">
                <a:solidFill>
                  <a:srgbClr val="FFC000"/>
                </a:solidFill>
                <a:latin typeface="Times New Roman" panose="02020603050405020304" pitchFamily="18" charset="0"/>
                <a:cs typeface="Times New Roman" panose="02020603050405020304" pitchFamily="18" charset="0"/>
              </a:rPr>
              <a:t>APA </a:t>
            </a:r>
            <a:r>
              <a:rPr lang="en-US" altLang="zh-TW" sz="2400" b="1" dirty="0">
                <a:solidFill>
                  <a:srgbClr val="FFC000"/>
                </a:solidFill>
                <a:latin typeface="Times New Roman" panose="02020603050405020304" pitchFamily="18" charset="0"/>
                <a:cs typeface="Times New Roman" panose="02020603050405020304" pitchFamily="18" charset="0"/>
              </a:rPr>
              <a:t>Style : auteur , date </a:t>
            </a:r>
            <a:r>
              <a:rPr lang="en-US" altLang="zh-TW" sz="2800" b="1" dirty="0">
                <a:solidFill>
                  <a:schemeClr val="bg1"/>
                </a:solidFill>
                <a:latin typeface="Times New Roman" panose="02020603050405020304" pitchFamily="18" charset="0"/>
                <a:cs typeface="Times New Roman" panose="02020603050405020304" pitchFamily="18" charset="0"/>
              </a:rPr>
              <a:t>(</a:t>
            </a:r>
            <a:r>
              <a:rPr lang="en-US" altLang="zh-TW" sz="2800" b="1" dirty="0">
                <a:solidFill>
                  <a:schemeClr val="bg1"/>
                </a:solidFill>
                <a:latin typeface="Times New Roman" panose="02020603050405020304" pitchFamily="18" charset="0"/>
                <a:cs typeface="Times New Roman" panose="02020603050405020304" pitchFamily="18" charset="0"/>
              </a:rPr>
              <a:t>NOM , date</a:t>
            </a:r>
            <a:r>
              <a:rPr lang="en-US" altLang="zh-TW" sz="2800" b="1" dirty="0">
                <a:solidFill>
                  <a:schemeClr val="bg1"/>
                </a:solidFill>
                <a:latin typeface="Times New Roman" panose="02020603050405020304" pitchFamily="18" charset="0"/>
                <a:cs typeface="Times New Roman" panose="02020603050405020304" pitchFamily="18" charset="0"/>
              </a:rPr>
              <a:t>)</a:t>
            </a:r>
          </a:p>
          <a:p>
            <a:pPr>
              <a:lnSpc>
                <a:spcPct val="90000"/>
              </a:lnSpc>
              <a:buNone/>
            </a:pPr>
            <a:endParaRPr lang="en-US" altLang="zh-TW" sz="1800" b="1" dirty="0">
              <a:solidFill>
                <a:schemeClr val="bg1"/>
              </a:solidFill>
              <a:latin typeface="Times New Roman" panose="02020603050405020304" pitchFamily="18" charset="0"/>
              <a:cs typeface="Times New Roman" panose="02020603050405020304" pitchFamily="18" charset="0"/>
            </a:endParaRPr>
          </a:p>
          <a:p>
            <a:pPr>
              <a:lnSpc>
                <a:spcPct val="90000"/>
              </a:lnSpc>
              <a:buNone/>
            </a:pPr>
            <a:r>
              <a:rPr lang="en-US" sz="2800" dirty="0">
                <a:solidFill>
                  <a:srgbClr val="FFFF00"/>
                </a:solidFill>
                <a:latin typeface="Times New Roman" panose="02020603050405020304" pitchFamily="18" charset="0"/>
                <a:cs typeface="Times New Roman" panose="02020603050405020304" pitchFamily="18" charset="0"/>
              </a:rPr>
              <a:t>Smith, </a:t>
            </a:r>
            <a:r>
              <a:rPr lang="en-US" sz="2800" dirty="0">
                <a:solidFill>
                  <a:srgbClr val="FFFF00"/>
                </a:solidFill>
                <a:latin typeface="Times New Roman" panose="02020603050405020304" pitchFamily="18" charset="0"/>
                <a:cs typeface="Times New Roman" panose="02020603050405020304" pitchFamily="18" charset="0"/>
              </a:rPr>
              <a:t>Z. (2016)</a:t>
            </a:r>
            <a:r>
              <a:rPr lang="en-US" sz="2800" dirty="0">
                <a:solidFill>
                  <a:srgbClr val="FFFF00"/>
                </a:solidFill>
              </a:rPr>
              <a:t>.</a:t>
            </a:r>
            <a:r>
              <a:rPr lang="en-US" sz="2800" dirty="0">
                <a:solidFill>
                  <a:srgbClr val="FFFF00"/>
                </a:solidFill>
              </a:rPr>
              <a:t> </a:t>
            </a:r>
            <a:r>
              <a:rPr lang="en-US" sz="2800" i="1" dirty="0">
                <a:solidFill>
                  <a:srgbClr val="FFFF00"/>
                </a:solidFill>
                <a:latin typeface="Times New Roman" panose="02020603050405020304" pitchFamily="18" charset="0"/>
                <a:cs typeface="Times New Roman" panose="02020603050405020304" pitchFamily="18" charset="0"/>
              </a:rPr>
              <a:t>Swing Time</a:t>
            </a:r>
            <a:r>
              <a:rPr lang="en-US" sz="2800" dirty="0">
                <a:solidFill>
                  <a:srgbClr val="FFFF00"/>
                </a:solidFill>
              </a:rPr>
              <a:t>. </a:t>
            </a:r>
            <a:r>
              <a:rPr lang="en-US" sz="2800" dirty="0">
                <a:solidFill>
                  <a:srgbClr val="FFFF00"/>
                </a:solidFill>
                <a:latin typeface="Times New Roman" panose="02020603050405020304" pitchFamily="18" charset="0"/>
                <a:cs typeface="Times New Roman" panose="02020603050405020304" pitchFamily="18" charset="0"/>
              </a:rPr>
              <a:t>New York</a:t>
            </a:r>
            <a:r>
              <a:rPr lang="en-US" sz="2800" dirty="0">
                <a:solidFill>
                  <a:srgbClr val="FFFF00"/>
                </a:solidFill>
              </a:rPr>
              <a:t>: </a:t>
            </a:r>
            <a:r>
              <a:rPr lang="en-US" sz="2800" dirty="0">
                <a:solidFill>
                  <a:srgbClr val="FFFF00"/>
                </a:solidFill>
                <a:latin typeface="Times New Roman" panose="02020603050405020304" pitchFamily="18" charset="0"/>
                <a:cs typeface="Times New Roman" panose="02020603050405020304" pitchFamily="18" charset="0"/>
              </a:rPr>
              <a:t>Penguin Press.</a:t>
            </a:r>
            <a:endParaRPr lang="en-US" altLang="zh-TW" sz="2800" dirty="0">
              <a:solidFill>
                <a:srgbClr val="FFFF00"/>
              </a:solidFill>
              <a:latin typeface="Times New Roman" panose="02020603050405020304" pitchFamily="18" charset="0"/>
              <a:cs typeface="Times New Roman" panose="02020603050405020304" pitchFamily="18" charset="0"/>
            </a:endParaRPr>
          </a:p>
          <a:p>
            <a:pPr>
              <a:lnSpc>
                <a:spcPct val="90000"/>
              </a:lnSpc>
              <a:buNone/>
            </a:pPr>
            <a:endParaRPr lang="en-US" altLang="zh-TW" sz="1800" b="1" dirty="0">
              <a:solidFill>
                <a:schemeClr val="bg1"/>
              </a:solidFill>
              <a:latin typeface="Times New Roman" panose="02020603050405020304" pitchFamily="18" charset="0"/>
              <a:cs typeface="Times New Roman" panose="02020603050405020304" pitchFamily="18" charset="0"/>
            </a:endParaRPr>
          </a:p>
        </p:txBody>
      </p:sp>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246" y="1596540"/>
            <a:ext cx="1358655" cy="151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p:nvSpPr>
        <p:spPr>
          <a:xfrm>
            <a:off x="1524001" y="4650640"/>
            <a:ext cx="1517900" cy="17057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3200" dirty="0">
                <a:solidFill>
                  <a:prstClr val="white"/>
                </a:solidFill>
                <a:latin typeface="Algerian" panose="04020705040A02060702" pitchFamily="82" charset="0"/>
              </a:rPr>
              <a:t>APA</a:t>
            </a:r>
          </a:p>
        </p:txBody>
      </p:sp>
    </p:spTree>
    <p:extLst>
      <p:ext uri="{BB962C8B-B14F-4D97-AF65-F5344CB8AC3E}">
        <p14:creationId xmlns:p14="http://schemas.microsoft.com/office/powerpoint/2010/main" val="46513388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1970088" y="0"/>
            <a:ext cx="8229600" cy="1143000"/>
          </a:xfrm>
        </p:spPr>
        <p:txBody>
          <a:bodyPr>
            <a:normAutofit/>
          </a:bodyPr>
          <a:lstStyle/>
          <a:p>
            <a:pPr eaLnBrk="1" hangingPunct="1">
              <a:defRPr/>
            </a:pPr>
            <a:r>
              <a:rPr lang="en-US" altLang="zh-TW" sz="4000" b="1" dirty="0">
                <a:solidFill>
                  <a:srgbClr val="C00000"/>
                </a:solidFill>
                <a:effectLst>
                  <a:outerShdw blurRad="38100" dist="38100" dir="2700000" algn="tl">
                    <a:srgbClr val="C0C0C0"/>
                  </a:outerShdw>
                </a:effectLst>
                <a:latin typeface="Times New Roman" pitchFamily="18" charset="0"/>
                <a:cs typeface="Times New Roman" pitchFamily="18" charset="0"/>
              </a:rPr>
              <a:t>Citation Styles</a:t>
            </a:r>
          </a:p>
        </p:txBody>
      </p:sp>
      <p:sp>
        <p:nvSpPr>
          <p:cNvPr id="28676" name="Rectangle 3"/>
          <p:cNvSpPr>
            <a:spLocks noGrp="1" noChangeArrowheads="1"/>
          </p:cNvSpPr>
          <p:nvPr>
            <p:ph idx="4294967295"/>
          </p:nvPr>
        </p:nvSpPr>
        <p:spPr>
          <a:xfrm>
            <a:off x="2530476" y="1125538"/>
            <a:ext cx="7669213" cy="5327650"/>
          </a:xfrm>
        </p:spPr>
        <p:txBody>
          <a:bodyPr>
            <a:normAutofit lnSpcReduction="10000"/>
          </a:bodyPr>
          <a:lstStyle/>
          <a:p>
            <a:pPr eaLnBrk="1" hangingPunct="1">
              <a:lnSpc>
                <a:spcPct val="90000"/>
              </a:lnSpc>
              <a:buFontTx/>
              <a:buNone/>
            </a:pPr>
            <a:r>
              <a:rPr lang="en-US" altLang="zh-TW" sz="1800" dirty="0">
                <a:solidFill>
                  <a:srgbClr val="0000FF"/>
                </a:solidFill>
                <a:latin typeface="Times New Roman" panose="02020603050405020304" pitchFamily="18" charset="0"/>
                <a:cs typeface="Times New Roman" panose="02020603050405020304" pitchFamily="18" charset="0"/>
              </a:rPr>
              <a:t>	</a:t>
            </a:r>
            <a:endParaRPr lang="en-US" altLang="zh-TW" sz="1800" b="1" dirty="0">
              <a:latin typeface="Times New Roman" panose="02020603050405020304" pitchFamily="18" charset="0"/>
              <a:cs typeface="Times New Roman" panose="02020603050405020304" pitchFamily="18" charset="0"/>
            </a:endParaRPr>
          </a:p>
          <a:p>
            <a:pPr>
              <a:lnSpc>
                <a:spcPct val="90000"/>
              </a:lnSpc>
              <a:buNone/>
            </a:pPr>
            <a:r>
              <a:rPr lang="en-US" altLang="zh-TW" sz="1800" b="1" dirty="0">
                <a:solidFill>
                  <a:srgbClr val="0000FF"/>
                </a:solidFill>
                <a:latin typeface="Times New Roman" panose="02020603050405020304" pitchFamily="18" charset="0"/>
                <a:cs typeface="Times New Roman" panose="02020603050405020304" pitchFamily="18" charset="0"/>
              </a:rPr>
              <a:t>	</a:t>
            </a:r>
            <a:r>
              <a:rPr lang="en-US" altLang="zh-TW" sz="2400" b="1" dirty="0">
                <a:solidFill>
                  <a:srgbClr val="FFC000"/>
                </a:solidFill>
                <a:latin typeface="Times New Roman" panose="02020603050405020304" pitchFamily="18" charset="0"/>
                <a:cs typeface="Times New Roman" panose="02020603050405020304" pitchFamily="18" charset="0"/>
              </a:rPr>
              <a:t>  MLA Style </a:t>
            </a:r>
            <a:r>
              <a:rPr lang="en-US" sz="1400" b="1" dirty="0">
                <a:solidFill>
                  <a:schemeClr val="bg1"/>
                </a:solidFill>
              </a:rPr>
              <a:t>:  </a:t>
            </a:r>
            <a:r>
              <a:rPr lang="en-US" altLang="zh-TW" sz="2800" b="1" dirty="0">
                <a:solidFill>
                  <a:schemeClr val="bg1"/>
                </a:solidFill>
                <a:latin typeface="Times New Roman" panose="02020603050405020304" pitchFamily="18" charset="0"/>
                <a:cs typeface="Times New Roman" panose="02020603050405020304" pitchFamily="18" charset="0"/>
              </a:rPr>
              <a:t>(</a:t>
            </a:r>
            <a:r>
              <a:rPr lang="en-US" altLang="zh-TW" sz="2800" b="1" dirty="0">
                <a:solidFill>
                  <a:schemeClr val="bg1"/>
                </a:solidFill>
                <a:latin typeface="Times New Roman" panose="02020603050405020304" pitchFamily="18" charset="0"/>
                <a:cs typeface="Times New Roman" panose="02020603050405020304" pitchFamily="18" charset="0"/>
              </a:rPr>
              <a:t>NOM</a:t>
            </a:r>
            <a:r>
              <a:rPr lang="en-US" altLang="zh-TW" sz="2800" b="1" dirty="0">
                <a:solidFill>
                  <a:schemeClr val="bg1"/>
                </a:solidFill>
                <a:latin typeface="Times New Roman" panose="02020603050405020304" pitchFamily="18" charset="0"/>
                <a:cs typeface="Times New Roman" panose="02020603050405020304" pitchFamily="18" charset="0"/>
              </a:rPr>
              <a:t> </a:t>
            </a:r>
            <a:r>
              <a:rPr lang="en-US" altLang="zh-TW" sz="2800" b="1" dirty="0">
                <a:solidFill>
                  <a:schemeClr val="bg1"/>
                </a:solidFill>
                <a:latin typeface="Times New Roman" panose="02020603050405020304" pitchFamily="18" charset="0"/>
                <a:cs typeface="Times New Roman" panose="02020603050405020304" pitchFamily="18" charset="0"/>
              </a:rPr>
              <a:t> </a:t>
            </a:r>
            <a:r>
              <a:rPr lang="en-US" altLang="zh-TW" sz="2800" b="1" dirty="0">
                <a:solidFill>
                  <a:schemeClr val="bg1"/>
                </a:solidFill>
                <a:latin typeface="Times New Roman" panose="02020603050405020304" pitchFamily="18" charset="0"/>
                <a:cs typeface="Times New Roman" panose="02020603050405020304" pitchFamily="18" charset="0"/>
              </a:rPr>
              <a:t>page)</a:t>
            </a:r>
          </a:p>
          <a:p>
            <a:pPr eaLnBrk="1" hangingPunct="1">
              <a:lnSpc>
                <a:spcPct val="90000"/>
              </a:lnSpc>
              <a:buFontTx/>
              <a:buNone/>
            </a:pPr>
            <a:endParaRPr lang="en-US" altLang="zh-TW" sz="1800" b="1" dirty="0">
              <a:solidFill>
                <a:srgbClr val="0000FF"/>
              </a:solidFill>
              <a:latin typeface="Times New Roman" panose="02020603050405020304" pitchFamily="18" charset="0"/>
              <a:cs typeface="Times New Roman" panose="02020603050405020304" pitchFamily="18" charset="0"/>
            </a:endParaRPr>
          </a:p>
          <a:p>
            <a:pPr>
              <a:lnSpc>
                <a:spcPct val="90000"/>
              </a:lnSpc>
              <a:buNone/>
            </a:pPr>
            <a:endParaRPr lang="en-US" altLang="zh-TW" sz="1800" b="1" dirty="0">
              <a:solidFill>
                <a:schemeClr val="bg1"/>
              </a:solidFill>
              <a:latin typeface="Times New Roman" panose="02020603050405020304" pitchFamily="18" charset="0"/>
              <a:cs typeface="Times New Roman" panose="02020603050405020304" pitchFamily="18" charset="0"/>
            </a:endParaRPr>
          </a:p>
          <a:p>
            <a:pPr marL="0" indent="0">
              <a:lnSpc>
                <a:spcPct val="90000"/>
              </a:lnSpc>
              <a:buNone/>
            </a:pPr>
            <a:r>
              <a:rPr lang="en-US" sz="2800" dirty="0">
                <a:solidFill>
                  <a:srgbClr val="FFFF00"/>
                </a:solidFill>
                <a:latin typeface="Times New Roman" panose="02020603050405020304" pitchFamily="18" charset="0"/>
                <a:cs typeface="Times New Roman" panose="02020603050405020304" pitchFamily="18" charset="0"/>
              </a:rPr>
              <a:t>   Smith, </a:t>
            </a:r>
            <a:r>
              <a:rPr lang="en-US" sz="2800" dirty="0">
                <a:solidFill>
                  <a:srgbClr val="FFFF00"/>
                </a:solidFill>
                <a:latin typeface="Times New Roman" panose="02020603050405020304" pitchFamily="18" charset="0"/>
                <a:cs typeface="Times New Roman" panose="02020603050405020304" pitchFamily="18" charset="0"/>
              </a:rPr>
              <a:t>Zadie. </a:t>
            </a:r>
            <a:r>
              <a:rPr lang="en-US" sz="2800" i="1" u="sng" dirty="0">
                <a:solidFill>
                  <a:srgbClr val="FFFF00"/>
                </a:solidFill>
                <a:latin typeface="Times New Roman" panose="02020603050405020304" pitchFamily="18" charset="0"/>
                <a:cs typeface="Times New Roman" panose="02020603050405020304" pitchFamily="18" charset="0"/>
              </a:rPr>
              <a:t>Swing Time</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a:solidFill>
                  <a:srgbClr val="FFFF00"/>
                </a:solidFill>
                <a:latin typeface="Times New Roman" panose="02020603050405020304" pitchFamily="18" charset="0"/>
                <a:cs typeface="Times New Roman" panose="02020603050405020304" pitchFamily="18" charset="0"/>
              </a:rPr>
              <a:t>New </a:t>
            </a:r>
            <a:r>
              <a:rPr lang="en-US" sz="2800" dirty="0">
                <a:solidFill>
                  <a:srgbClr val="FFFF00"/>
                </a:solidFill>
                <a:latin typeface="Times New Roman" panose="02020603050405020304" pitchFamily="18" charset="0"/>
                <a:cs typeface="Times New Roman" panose="02020603050405020304" pitchFamily="18" charset="0"/>
              </a:rPr>
              <a:t>York: </a:t>
            </a:r>
            <a:r>
              <a:rPr lang="en-US" sz="2800" dirty="0">
                <a:solidFill>
                  <a:srgbClr val="FFFF00"/>
                </a:solidFill>
                <a:latin typeface="Times New Roman" panose="02020603050405020304" pitchFamily="18" charset="0"/>
                <a:cs typeface="Times New Roman" panose="02020603050405020304" pitchFamily="18" charset="0"/>
              </a:rPr>
              <a:t>Penguin </a:t>
            </a:r>
            <a:r>
              <a:rPr lang="en-US" sz="2800" dirty="0">
                <a:solidFill>
                  <a:srgbClr val="FFFF00"/>
                </a:solidFill>
                <a:latin typeface="Times New Roman" panose="02020603050405020304" pitchFamily="18" charset="0"/>
                <a:cs typeface="Times New Roman" panose="02020603050405020304" pitchFamily="18" charset="0"/>
              </a:rPr>
              <a:t>Press, 2016.</a:t>
            </a:r>
            <a:endParaRPr lang="en-US" altLang="zh-TW" sz="2800" dirty="0">
              <a:solidFill>
                <a:srgbClr val="FFFF00"/>
              </a:solidFill>
              <a:latin typeface="Times New Roman" panose="02020603050405020304" pitchFamily="18" charset="0"/>
              <a:cs typeface="Times New Roman" panose="02020603050405020304" pitchFamily="18" charset="0"/>
            </a:endParaRPr>
          </a:p>
          <a:p>
            <a:pPr marL="0" indent="0">
              <a:lnSpc>
                <a:spcPct val="90000"/>
              </a:lnSpc>
              <a:buNone/>
            </a:pPr>
            <a:endParaRPr lang="en-US" altLang="zh-TW" sz="2800" dirty="0">
              <a:solidFill>
                <a:srgbClr val="FFFF00"/>
              </a:solidFill>
              <a:latin typeface="Times New Roman" panose="02020603050405020304" pitchFamily="18" charset="0"/>
              <a:cs typeface="Times New Roman" panose="02020603050405020304" pitchFamily="18" charset="0"/>
            </a:endParaRPr>
          </a:p>
          <a:p>
            <a:pPr eaLnBrk="1" hangingPunct="1">
              <a:lnSpc>
                <a:spcPct val="90000"/>
              </a:lnSpc>
            </a:pPr>
            <a:endParaRPr lang="en-US" altLang="zh-TW" sz="1800" b="1" dirty="0">
              <a:latin typeface="Times New Roman" panose="02020603050405020304" pitchFamily="18" charset="0"/>
              <a:cs typeface="Times New Roman" panose="02020603050405020304" pitchFamily="18" charset="0"/>
            </a:endParaRPr>
          </a:p>
          <a:p>
            <a:pPr eaLnBrk="1" hangingPunct="1">
              <a:lnSpc>
                <a:spcPct val="90000"/>
              </a:lnSpc>
            </a:pPr>
            <a:endParaRPr lang="en-US" altLang="zh-TW" sz="1800" b="1" dirty="0">
              <a:latin typeface="Times New Roman" panose="02020603050405020304" pitchFamily="18" charset="0"/>
              <a:cs typeface="Times New Roman" panose="02020603050405020304" pitchFamily="18" charset="0"/>
            </a:endParaRPr>
          </a:p>
          <a:p>
            <a:pPr eaLnBrk="1" hangingPunct="1">
              <a:lnSpc>
                <a:spcPct val="90000"/>
              </a:lnSpc>
            </a:pPr>
            <a:endParaRPr lang="en-US" altLang="zh-TW" sz="1800" b="1" dirty="0">
              <a:latin typeface="Times New Roman" panose="02020603050405020304" pitchFamily="18" charset="0"/>
              <a:cs typeface="Times New Roman" panose="02020603050405020304" pitchFamily="18" charset="0"/>
            </a:endParaRPr>
          </a:p>
          <a:p>
            <a:pPr eaLnBrk="1" hangingPunct="1">
              <a:lnSpc>
                <a:spcPct val="90000"/>
              </a:lnSpc>
            </a:pPr>
            <a:endParaRPr lang="en-US" altLang="zh-TW" sz="1800" b="1" dirty="0">
              <a:latin typeface="Times New Roman" panose="02020603050405020304" pitchFamily="18" charset="0"/>
              <a:cs typeface="Times New Roman" panose="02020603050405020304" pitchFamily="18" charset="0"/>
            </a:endParaRPr>
          </a:p>
          <a:p>
            <a:pPr>
              <a:lnSpc>
                <a:spcPct val="90000"/>
              </a:lnSpc>
              <a:buNone/>
            </a:pPr>
            <a:r>
              <a:rPr lang="en-US" altLang="zh-TW" sz="1800" b="1" dirty="0">
                <a:solidFill>
                  <a:srgbClr val="0000FF"/>
                </a:solidFill>
                <a:latin typeface="Times New Roman" panose="02020603050405020304" pitchFamily="18" charset="0"/>
                <a:cs typeface="Times New Roman" panose="02020603050405020304" pitchFamily="18" charset="0"/>
              </a:rPr>
              <a:t>	</a:t>
            </a:r>
            <a:r>
              <a:rPr lang="en-US" altLang="zh-TW" sz="2000" b="1" dirty="0">
                <a:solidFill>
                  <a:srgbClr val="FFC000"/>
                </a:solidFill>
                <a:latin typeface="Times New Roman" panose="02020603050405020304" pitchFamily="18" charset="0"/>
                <a:cs typeface="Times New Roman" panose="02020603050405020304" pitchFamily="18" charset="0"/>
              </a:rPr>
              <a:t>Harvard Style  </a:t>
            </a:r>
            <a:r>
              <a:rPr lang="en-US" sz="2000" b="1" dirty="0">
                <a:solidFill>
                  <a:schemeClr val="bg1"/>
                </a:solidFill>
              </a:rPr>
              <a:t>: 3 elements :  </a:t>
            </a:r>
            <a:r>
              <a:rPr lang="en-US" altLang="zh-TW" sz="2800" b="1" dirty="0">
                <a:solidFill>
                  <a:schemeClr val="bg1"/>
                </a:solidFill>
                <a:latin typeface="Times New Roman" panose="02020603050405020304" pitchFamily="18" charset="0"/>
                <a:cs typeface="Times New Roman" panose="02020603050405020304" pitchFamily="18" charset="0"/>
              </a:rPr>
              <a:t>(</a:t>
            </a:r>
            <a:r>
              <a:rPr lang="en-US" altLang="zh-TW" sz="2800" b="1" dirty="0">
                <a:solidFill>
                  <a:schemeClr val="bg1"/>
                </a:solidFill>
                <a:latin typeface="Times New Roman" panose="02020603050405020304" pitchFamily="18" charset="0"/>
                <a:cs typeface="Times New Roman" panose="02020603050405020304" pitchFamily="18" charset="0"/>
              </a:rPr>
              <a:t>NOM, date</a:t>
            </a:r>
            <a:r>
              <a:rPr lang="en-US" altLang="zh-TW" sz="2800" b="1" dirty="0">
                <a:solidFill>
                  <a:schemeClr val="bg1"/>
                </a:solidFill>
                <a:latin typeface="Times New Roman" panose="02020603050405020304" pitchFamily="18" charset="0"/>
                <a:cs typeface="Times New Roman" panose="02020603050405020304" pitchFamily="18" charset="0"/>
              </a:rPr>
              <a:t>, page</a:t>
            </a:r>
            <a:r>
              <a:rPr lang="en-US" altLang="zh-TW" sz="2800" b="1" dirty="0">
                <a:solidFill>
                  <a:schemeClr val="bg1"/>
                </a:solidFill>
                <a:latin typeface="Times New Roman" panose="02020603050405020304" pitchFamily="18" charset="0"/>
                <a:cs typeface="Times New Roman" panose="02020603050405020304" pitchFamily="18" charset="0"/>
              </a:rPr>
              <a:t>)</a:t>
            </a:r>
          </a:p>
          <a:p>
            <a:pPr>
              <a:lnSpc>
                <a:spcPct val="90000"/>
              </a:lnSpc>
              <a:buNone/>
            </a:pPr>
            <a:endParaRPr lang="en-US" altLang="zh-TW" sz="2800" b="1" dirty="0">
              <a:solidFill>
                <a:schemeClr val="bg1"/>
              </a:solidFill>
              <a:latin typeface="Times New Roman" panose="02020603050405020304" pitchFamily="18" charset="0"/>
              <a:cs typeface="Times New Roman" panose="02020603050405020304" pitchFamily="18" charset="0"/>
            </a:endParaRPr>
          </a:p>
          <a:p>
            <a:pPr marL="0" indent="0">
              <a:lnSpc>
                <a:spcPct val="90000"/>
              </a:lnSpc>
              <a:buNone/>
            </a:pPr>
            <a:r>
              <a:rPr lang="en-US" sz="1600" dirty="0">
                <a:solidFill>
                  <a:srgbClr val="FFFF00"/>
                </a:solidFill>
                <a:latin typeface="Times New Roman" panose="02020603050405020304" pitchFamily="18" charset="0"/>
                <a:cs typeface="Times New Roman" panose="02020603050405020304" pitchFamily="18" charset="0"/>
              </a:rPr>
              <a:t>   </a:t>
            </a:r>
            <a:r>
              <a:rPr lang="en-US" sz="2800" dirty="0">
                <a:solidFill>
                  <a:srgbClr val="FFFF00"/>
                </a:solidFill>
                <a:latin typeface="Times New Roman" panose="02020603050405020304" pitchFamily="18" charset="0"/>
                <a:cs typeface="Times New Roman" panose="02020603050405020304" pitchFamily="18" charset="0"/>
              </a:rPr>
              <a:t>Smith</a:t>
            </a:r>
            <a:r>
              <a:rPr lang="en-US" sz="2800" dirty="0">
                <a:solidFill>
                  <a:srgbClr val="FFFF00"/>
                </a:solidFill>
                <a:latin typeface="Times New Roman" panose="02020603050405020304" pitchFamily="18" charset="0"/>
                <a:cs typeface="Times New Roman" panose="02020603050405020304" pitchFamily="18" charset="0"/>
              </a:rPr>
              <a:t>, Zadie 2016</a:t>
            </a:r>
            <a:r>
              <a:rPr lang="en-US" sz="2800" dirty="0">
                <a:solidFill>
                  <a:srgbClr val="FFFF00"/>
                </a:solidFill>
              </a:rPr>
              <a:t>, </a:t>
            </a:r>
            <a:r>
              <a:rPr lang="en-US" sz="2800" i="1" dirty="0">
                <a:solidFill>
                  <a:srgbClr val="FFFF00"/>
                </a:solidFill>
                <a:latin typeface="Times New Roman" panose="02020603050405020304" pitchFamily="18" charset="0"/>
                <a:cs typeface="Times New Roman" panose="02020603050405020304" pitchFamily="18" charset="0"/>
              </a:rPr>
              <a:t>Swing Time</a:t>
            </a:r>
            <a:r>
              <a:rPr lang="en-US" sz="2800" dirty="0">
                <a:solidFill>
                  <a:srgbClr val="FFFF00"/>
                </a:solidFill>
              </a:rPr>
              <a:t>, </a:t>
            </a:r>
            <a:r>
              <a:rPr lang="en-US" sz="2800" dirty="0">
                <a:solidFill>
                  <a:srgbClr val="FFFF00"/>
                </a:solidFill>
                <a:latin typeface="Times New Roman" panose="02020603050405020304" pitchFamily="18" charset="0"/>
                <a:cs typeface="Times New Roman" panose="02020603050405020304" pitchFamily="18" charset="0"/>
              </a:rPr>
              <a:t>New York</a:t>
            </a:r>
            <a:r>
              <a:rPr lang="en-US" sz="2800" dirty="0">
                <a:solidFill>
                  <a:srgbClr val="FFFF00"/>
                </a:solidFill>
              </a:rPr>
              <a:t>, </a:t>
            </a:r>
            <a:r>
              <a:rPr lang="en-US" sz="2800" dirty="0">
                <a:solidFill>
                  <a:srgbClr val="FFFF00"/>
                </a:solidFill>
                <a:latin typeface="Times New Roman" panose="02020603050405020304" pitchFamily="18" charset="0"/>
                <a:cs typeface="Times New Roman" panose="02020603050405020304" pitchFamily="18" charset="0"/>
              </a:rPr>
              <a:t>Penguin Press.</a:t>
            </a:r>
            <a:endParaRPr lang="en-US" altLang="zh-TW" sz="2800" dirty="0">
              <a:solidFill>
                <a:srgbClr val="FFFF00"/>
              </a:solidFill>
              <a:latin typeface="Times New Roman" panose="02020603050405020304" pitchFamily="18" charset="0"/>
              <a:cs typeface="Times New Roman" panose="02020603050405020304" pitchFamily="18" charset="0"/>
            </a:endParaRPr>
          </a:p>
          <a:p>
            <a:pPr eaLnBrk="1" hangingPunct="1">
              <a:lnSpc>
                <a:spcPct val="90000"/>
              </a:lnSpc>
            </a:pPr>
            <a:endParaRPr lang="en-US" altLang="zh-TW" sz="1500" dirty="0">
              <a:latin typeface="Tahoma" panose="020B0604030504040204" pitchFamily="34" charset="0"/>
              <a:cs typeface="Tahoma" panose="020B0604030504040204" pitchFamily="34" charset="0"/>
            </a:endParaRPr>
          </a:p>
        </p:txBody>
      </p:sp>
      <p:pic>
        <p:nvPicPr>
          <p:cNvPr id="286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21" y="1264442"/>
            <a:ext cx="862920" cy="100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associÃ©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200" y="4039821"/>
            <a:ext cx="827996" cy="118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383460"/>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TotalTime>
  <Words>873</Words>
  <Application>Microsoft Office PowerPoint</Application>
  <PresentationFormat>Grand écran</PresentationFormat>
  <Paragraphs>137</Paragraphs>
  <Slides>19</Slides>
  <Notes>2</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19</vt:i4>
      </vt:variant>
    </vt:vector>
  </HeadingPairs>
  <TitlesOfParts>
    <vt:vector size="32" baseType="lpstr">
      <vt:lpstr>Algerian</vt:lpstr>
      <vt:lpstr>Arial</vt:lpstr>
      <vt:lpstr>Arial-BoldMT</vt:lpstr>
      <vt:lpstr>Calibri</vt:lpstr>
      <vt:lpstr>Garamond</vt:lpstr>
      <vt:lpstr>Greta Arabic Bold</vt:lpstr>
      <vt:lpstr>MetaWebPro</vt:lpstr>
      <vt:lpstr>新細明體</vt:lpstr>
      <vt:lpstr>Tahoma</vt:lpstr>
      <vt:lpstr>Times New Roman</vt:lpstr>
      <vt:lpstr>Wingdings</vt:lpstr>
      <vt:lpstr>Organique</vt:lpstr>
      <vt:lpstr>Office Theme</vt:lpstr>
      <vt:lpstr>الوصف البيبليوغرافي</vt:lpstr>
      <vt:lpstr>Présentation PowerPoint</vt:lpstr>
      <vt:lpstr>Présentation PowerPoint</vt:lpstr>
      <vt:lpstr>Présentation PowerPoint</vt:lpstr>
      <vt:lpstr>Présentation PowerPoint</vt:lpstr>
      <vt:lpstr>Présentation PowerPoint</vt:lpstr>
      <vt:lpstr>la rédaction des références bibliographiques</vt:lpstr>
      <vt:lpstr>Citation Styles</vt:lpstr>
      <vt:lpstr>Citation Styles</vt:lpstr>
      <vt:lpstr>L'ISO 690</vt:lpstr>
      <vt:lpstr>Présentation PowerPoint</vt:lpstr>
      <vt:lpstr>Présentation PowerPoint</vt:lpstr>
      <vt:lpstr>Les différents éléments</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المصادر المرجعية  - الأوعية المرجعية-</dc:title>
  <dc:creator>Windows User</dc:creator>
  <cp:lastModifiedBy>Windows User</cp:lastModifiedBy>
  <cp:revision>23</cp:revision>
  <dcterms:created xsi:type="dcterms:W3CDTF">2021-11-17T20:50:04Z</dcterms:created>
  <dcterms:modified xsi:type="dcterms:W3CDTF">2021-12-01T20:39:00Z</dcterms:modified>
</cp:coreProperties>
</file>