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5"/>
  </p:notesMasterIdLst>
  <p:sldIdLst>
    <p:sldId id="562" r:id="rId2"/>
    <p:sldId id="268" r:id="rId3"/>
    <p:sldId id="273" r:id="rId4"/>
    <p:sldId id="340" r:id="rId5"/>
    <p:sldId id="332" r:id="rId6"/>
    <p:sldId id="333" r:id="rId7"/>
    <p:sldId id="274" r:id="rId8"/>
    <p:sldId id="275" r:id="rId9"/>
    <p:sldId id="276" r:id="rId10"/>
    <p:sldId id="590" r:id="rId11"/>
    <p:sldId id="591" r:id="rId12"/>
    <p:sldId id="277" r:id="rId13"/>
    <p:sldId id="621" r:id="rId14"/>
    <p:sldId id="620" r:id="rId15"/>
    <p:sldId id="624" r:id="rId16"/>
    <p:sldId id="626" r:id="rId17"/>
    <p:sldId id="627" r:id="rId18"/>
    <p:sldId id="628" r:id="rId19"/>
    <p:sldId id="629" r:id="rId20"/>
    <p:sldId id="625" r:id="rId21"/>
    <p:sldId id="634" r:id="rId22"/>
    <p:sldId id="630" r:id="rId23"/>
    <p:sldId id="278" r:id="rId24"/>
    <p:sldId id="279" r:id="rId25"/>
    <p:sldId id="343" r:id="rId26"/>
    <p:sldId id="631" r:id="rId27"/>
    <p:sldId id="632" r:id="rId28"/>
    <p:sldId id="636" r:id="rId29"/>
    <p:sldId id="342" r:id="rId30"/>
    <p:sldId id="637" r:id="rId31"/>
    <p:sldId id="638" r:id="rId32"/>
    <p:sldId id="344" r:id="rId33"/>
    <p:sldId id="489" r:id="rId34"/>
    <p:sldId id="646" r:id="rId35"/>
    <p:sldId id="647" r:id="rId36"/>
    <p:sldId id="642" r:id="rId37"/>
    <p:sldId id="645" r:id="rId38"/>
    <p:sldId id="654" r:id="rId39"/>
    <p:sldId id="648" r:id="rId40"/>
    <p:sldId id="653" r:id="rId41"/>
    <p:sldId id="649" r:id="rId42"/>
    <p:sldId id="658" r:id="rId43"/>
    <p:sldId id="660" r:id="rId44"/>
    <p:sldId id="490" r:id="rId45"/>
    <p:sldId id="491" r:id="rId46"/>
    <p:sldId id="661" r:id="rId47"/>
    <p:sldId id="655" r:id="rId48"/>
    <p:sldId id="635" r:id="rId49"/>
    <p:sldId id="640" r:id="rId50"/>
    <p:sldId id="659" r:id="rId51"/>
    <p:sldId id="657" r:id="rId52"/>
    <p:sldId id="656" r:id="rId53"/>
    <p:sldId id="662" r:id="rId54"/>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FF00"/>
    <a:srgbClr val="076532"/>
    <a:srgbClr val="0000FF"/>
    <a:srgbClr val="CCFFFF"/>
    <a:srgbClr val="66FFCC"/>
    <a:srgbClr val="99FF99"/>
    <a:srgbClr val="CA06A5"/>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8208" autoAdjust="0"/>
  </p:normalViewPr>
  <p:slideViewPr>
    <p:cSldViewPr>
      <p:cViewPr>
        <p:scale>
          <a:sx n="66" d="100"/>
          <a:sy n="66" d="100"/>
        </p:scale>
        <p:origin x="-948"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E:\&#1588;&#1572;&#1608;&#1606;%20&#1575;&#1604;&#1578;&#1583;&#1585;&#1610;&#1587;\&#1573;&#1583;&#1575;&#1585;&#1577;%20&#1605;&#1575;&#1604;&#1610;&#1577;%20&#1605;&#1578;&#1602;&#1583;&#1605;&#1577;\cash%20flow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588;&#1572;&#1608;&#1606;%20&#1575;&#1604;&#1578;&#1583;&#1585;&#1610;&#1587;\&#1573;&#1583;&#1575;&#1585;&#1577;%20&#1605;&#1575;&#1604;&#1610;&#1577;%20&#1605;&#1578;&#1602;&#1583;&#1605;&#1577;\cash%20flow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6740915300546555"/>
          <c:y val="0.14049893149127354"/>
          <c:w val="0.81668693078324228"/>
          <c:h val="0.77646617696072895"/>
        </c:manualLayout>
      </c:layout>
      <c:barChart>
        <c:barDir val="col"/>
        <c:grouping val="clustered"/>
        <c:ser>
          <c:idx val="1"/>
          <c:order val="0"/>
          <c:tx>
            <c:strRef>
              <c:f>Feuil1!$B$17</c:f>
              <c:strCache>
                <c:ptCount val="1"/>
                <c:pt idx="0">
                  <c:v>Net Cash Flows</c:v>
                </c:pt>
              </c:strCache>
            </c:strRef>
          </c:tx>
          <c:spPr>
            <a:solidFill>
              <a:srgbClr val="00FF00"/>
            </a:solidFill>
          </c:spPr>
          <c:val>
            <c:numRef>
              <c:f>Feuil1!$B$18:$B$23</c:f>
              <c:numCache>
                <c:formatCode>General</c:formatCode>
                <c:ptCount val="6"/>
                <c:pt idx="0">
                  <c:v>-100</c:v>
                </c:pt>
                <c:pt idx="1">
                  <c:v>20</c:v>
                </c:pt>
                <c:pt idx="2">
                  <c:v>20</c:v>
                </c:pt>
                <c:pt idx="3">
                  <c:v>40</c:v>
                </c:pt>
                <c:pt idx="4">
                  <c:v>60</c:v>
                </c:pt>
                <c:pt idx="5">
                  <c:v>60</c:v>
                </c:pt>
              </c:numCache>
            </c:numRef>
          </c:val>
        </c:ser>
        <c:ser>
          <c:idx val="2"/>
          <c:order val="1"/>
          <c:tx>
            <c:strRef>
              <c:f>Feuil1!$C$17</c:f>
              <c:strCache>
                <c:ptCount val="1"/>
                <c:pt idx="0">
                  <c:v>Present Value</c:v>
                </c:pt>
              </c:strCache>
            </c:strRef>
          </c:tx>
          <c:spPr>
            <a:solidFill>
              <a:srgbClr val="FF66FF"/>
            </a:solidFill>
          </c:spPr>
          <c:val>
            <c:numRef>
              <c:f>Feuil1!$C$18:$C$23</c:f>
              <c:numCache>
                <c:formatCode>0.000</c:formatCode>
                <c:ptCount val="6"/>
                <c:pt idx="0">
                  <c:v>-100</c:v>
                </c:pt>
                <c:pt idx="1">
                  <c:v>18.51851851851853</c:v>
                </c:pt>
                <c:pt idx="2">
                  <c:v>17.146776406035663</c:v>
                </c:pt>
                <c:pt idx="3">
                  <c:v>31.753289640806784</c:v>
                </c:pt>
                <c:pt idx="4">
                  <c:v>44.101791167787042</c:v>
                </c:pt>
                <c:pt idx="5">
                  <c:v>40.834991822025181</c:v>
                </c:pt>
              </c:numCache>
            </c:numRef>
          </c:val>
        </c:ser>
        <c:axId val="162022528"/>
        <c:axId val="199096576"/>
      </c:barChart>
      <c:catAx>
        <c:axId val="162022528"/>
        <c:scaling>
          <c:orientation val="minMax"/>
        </c:scaling>
        <c:axPos val="b"/>
        <c:title>
          <c:tx>
            <c:rich>
              <a:bodyPr/>
              <a:lstStyle/>
              <a:p>
                <a:pPr>
                  <a:defRPr sz="2600"/>
                </a:pPr>
                <a:r>
                  <a:rPr lang="fr-FR" sz="2600"/>
                  <a:t>Years</a:t>
                </a:r>
              </a:p>
            </c:rich>
          </c:tx>
          <c:layout/>
        </c:title>
        <c:tickLblPos val="nextTo"/>
        <c:txPr>
          <a:bodyPr/>
          <a:lstStyle/>
          <a:p>
            <a:pPr>
              <a:defRPr sz="2400" b="1"/>
            </a:pPr>
            <a:endParaRPr lang="fr-FR"/>
          </a:p>
        </c:txPr>
        <c:crossAx val="199096576"/>
        <c:crosses val="autoZero"/>
        <c:auto val="1"/>
        <c:lblAlgn val="ctr"/>
        <c:lblOffset val="100"/>
      </c:catAx>
      <c:valAx>
        <c:axId val="199096576"/>
        <c:scaling>
          <c:orientation val="minMax"/>
        </c:scaling>
        <c:axPos val="l"/>
        <c:majorGridlines/>
        <c:title>
          <c:tx>
            <c:rich>
              <a:bodyPr rot="-5400000" vert="horz"/>
              <a:lstStyle/>
              <a:p>
                <a:pPr>
                  <a:defRPr sz="2600"/>
                </a:pPr>
                <a:r>
                  <a:rPr lang="fr-FR" sz="2600"/>
                  <a:t>Cash Flows</a:t>
                </a:r>
              </a:p>
            </c:rich>
          </c:tx>
          <c:layout/>
        </c:title>
        <c:numFmt formatCode="General" sourceLinked="1"/>
        <c:tickLblPos val="nextTo"/>
        <c:txPr>
          <a:bodyPr/>
          <a:lstStyle/>
          <a:p>
            <a:pPr>
              <a:defRPr sz="2400" b="1"/>
            </a:pPr>
            <a:endParaRPr lang="fr-FR"/>
          </a:p>
        </c:txPr>
        <c:crossAx val="162022528"/>
        <c:crosses val="autoZero"/>
        <c:crossBetween val="between"/>
      </c:valAx>
    </c:plotArea>
    <c:legend>
      <c:legendPos val="b"/>
      <c:layout>
        <c:manualLayout>
          <c:xMode val="edge"/>
          <c:yMode val="edge"/>
          <c:x val="0.31015437158470138"/>
          <c:y val="0.75134396831724559"/>
          <c:w val="0.68909460382513821"/>
          <c:h val="8.2661403634890385E-2"/>
        </c:manualLayout>
      </c:layout>
      <c:txPr>
        <a:bodyPr/>
        <a:lstStyle/>
        <a:p>
          <a:pPr>
            <a:defRPr sz="2400" b="1"/>
          </a:pPr>
          <a:endParaRPr lang="fr-FR"/>
        </a:p>
      </c:txPr>
    </c:legend>
    <c:plotVisOnly val="1"/>
  </c:chart>
  <c:spPr>
    <a:solidFill>
      <a:schemeClr val="bg1"/>
    </a:solidFill>
  </c:spPr>
  <c:txPr>
    <a:bodyPr/>
    <a:lstStyle/>
    <a:p>
      <a:pPr>
        <a:defRPr sz="2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2800"/>
            </a:pPr>
            <a:r>
              <a:rPr lang="fr-FR" sz="2800"/>
              <a:t>Outflows, Inflows, Net Cash Flows</a:t>
            </a:r>
          </a:p>
        </c:rich>
      </c:tx>
      <c:layout/>
    </c:title>
    <c:plotArea>
      <c:layout/>
      <c:barChart>
        <c:barDir val="col"/>
        <c:grouping val="stacked"/>
        <c:ser>
          <c:idx val="0"/>
          <c:order val="0"/>
          <c:tx>
            <c:strRef>
              <c:f>Feuil1!$B$3</c:f>
              <c:strCache>
                <c:ptCount val="1"/>
                <c:pt idx="0">
                  <c:v>Cash Inflows</c:v>
                </c:pt>
              </c:strCache>
            </c:strRef>
          </c:tx>
          <c:spPr>
            <a:solidFill>
              <a:srgbClr val="00B0F0"/>
            </a:solidFill>
          </c:spPr>
          <c:cat>
            <c:numRef>
              <c:f>Feuil1!$A$4:$A$9</c:f>
              <c:numCache>
                <c:formatCode>General</c:formatCode>
                <c:ptCount val="6"/>
                <c:pt idx="0">
                  <c:v>0</c:v>
                </c:pt>
                <c:pt idx="1">
                  <c:v>1</c:v>
                </c:pt>
                <c:pt idx="2">
                  <c:v>2</c:v>
                </c:pt>
                <c:pt idx="3">
                  <c:v>3</c:v>
                </c:pt>
                <c:pt idx="4">
                  <c:v>4</c:v>
                </c:pt>
                <c:pt idx="5">
                  <c:v>5</c:v>
                </c:pt>
              </c:numCache>
            </c:numRef>
          </c:cat>
          <c:val>
            <c:numRef>
              <c:f>Feuil1!$B$4:$B$9</c:f>
              <c:numCache>
                <c:formatCode>General</c:formatCode>
                <c:ptCount val="6"/>
                <c:pt idx="0">
                  <c:v>0</c:v>
                </c:pt>
                <c:pt idx="1">
                  <c:v>40</c:v>
                </c:pt>
                <c:pt idx="2">
                  <c:v>50</c:v>
                </c:pt>
                <c:pt idx="3">
                  <c:v>75</c:v>
                </c:pt>
                <c:pt idx="4">
                  <c:v>90</c:v>
                </c:pt>
                <c:pt idx="5">
                  <c:v>100</c:v>
                </c:pt>
              </c:numCache>
            </c:numRef>
          </c:val>
        </c:ser>
        <c:ser>
          <c:idx val="1"/>
          <c:order val="1"/>
          <c:tx>
            <c:strRef>
              <c:f>Feuil1!$C$3</c:f>
              <c:strCache>
                <c:ptCount val="1"/>
                <c:pt idx="0">
                  <c:v>Cash Outflows  </c:v>
                </c:pt>
              </c:strCache>
            </c:strRef>
          </c:tx>
          <c:spPr>
            <a:solidFill>
              <a:srgbClr val="FFC000"/>
            </a:solidFill>
          </c:spPr>
          <c:cat>
            <c:numRef>
              <c:f>Feuil1!$A$4:$A$9</c:f>
              <c:numCache>
                <c:formatCode>General</c:formatCode>
                <c:ptCount val="6"/>
                <c:pt idx="0">
                  <c:v>0</c:v>
                </c:pt>
                <c:pt idx="1">
                  <c:v>1</c:v>
                </c:pt>
                <c:pt idx="2">
                  <c:v>2</c:v>
                </c:pt>
                <c:pt idx="3">
                  <c:v>3</c:v>
                </c:pt>
                <c:pt idx="4">
                  <c:v>4</c:v>
                </c:pt>
                <c:pt idx="5">
                  <c:v>5</c:v>
                </c:pt>
              </c:numCache>
            </c:numRef>
          </c:cat>
          <c:val>
            <c:numRef>
              <c:f>Feuil1!$C$4:$C$9</c:f>
              <c:numCache>
                <c:formatCode>General</c:formatCode>
                <c:ptCount val="6"/>
                <c:pt idx="0">
                  <c:v>-100</c:v>
                </c:pt>
                <c:pt idx="1">
                  <c:v>-20</c:v>
                </c:pt>
                <c:pt idx="2">
                  <c:v>-30</c:v>
                </c:pt>
                <c:pt idx="3">
                  <c:v>-35</c:v>
                </c:pt>
                <c:pt idx="4">
                  <c:v>-30</c:v>
                </c:pt>
                <c:pt idx="5">
                  <c:v>-40</c:v>
                </c:pt>
              </c:numCache>
            </c:numRef>
          </c:val>
        </c:ser>
        <c:overlap val="100"/>
        <c:axId val="356976512"/>
        <c:axId val="357007744"/>
      </c:barChart>
      <c:lineChart>
        <c:grouping val="standard"/>
        <c:ser>
          <c:idx val="2"/>
          <c:order val="2"/>
          <c:tx>
            <c:strRef>
              <c:f>Feuil1!$D$3</c:f>
              <c:strCache>
                <c:ptCount val="1"/>
                <c:pt idx="0">
                  <c:v>Net Cash Flows</c:v>
                </c:pt>
              </c:strCache>
            </c:strRef>
          </c:tx>
          <c:spPr>
            <a:ln w="57150">
              <a:solidFill>
                <a:srgbClr val="00FF00"/>
              </a:solidFill>
            </a:ln>
          </c:spPr>
          <c:marker>
            <c:symbol val="none"/>
          </c:marker>
          <c:cat>
            <c:numRef>
              <c:f>Feuil1!$A$4:$A$9</c:f>
              <c:numCache>
                <c:formatCode>General</c:formatCode>
                <c:ptCount val="6"/>
                <c:pt idx="0">
                  <c:v>0</c:v>
                </c:pt>
                <c:pt idx="1">
                  <c:v>1</c:v>
                </c:pt>
                <c:pt idx="2">
                  <c:v>2</c:v>
                </c:pt>
                <c:pt idx="3">
                  <c:v>3</c:v>
                </c:pt>
                <c:pt idx="4">
                  <c:v>4</c:v>
                </c:pt>
                <c:pt idx="5">
                  <c:v>5</c:v>
                </c:pt>
              </c:numCache>
            </c:numRef>
          </c:cat>
          <c:val>
            <c:numRef>
              <c:f>Feuil1!$D$4:$D$9</c:f>
              <c:numCache>
                <c:formatCode>General</c:formatCode>
                <c:ptCount val="6"/>
                <c:pt idx="0">
                  <c:v>-100</c:v>
                </c:pt>
                <c:pt idx="1">
                  <c:v>20</c:v>
                </c:pt>
                <c:pt idx="2">
                  <c:v>20</c:v>
                </c:pt>
                <c:pt idx="3">
                  <c:v>40</c:v>
                </c:pt>
                <c:pt idx="4">
                  <c:v>60</c:v>
                </c:pt>
                <c:pt idx="5">
                  <c:v>60</c:v>
                </c:pt>
              </c:numCache>
            </c:numRef>
          </c:val>
        </c:ser>
        <c:marker val="1"/>
        <c:axId val="356976512"/>
        <c:axId val="357007744"/>
      </c:lineChart>
      <c:catAx>
        <c:axId val="356976512"/>
        <c:scaling>
          <c:orientation val="minMax"/>
        </c:scaling>
        <c:axPos val="b"/>
        <c:title>
          <c:tx>
            <c:rich>
              <a:bodyPr/>
              <a:lstStyle/>
              <a:p>
                <a:pPr>
                  <a:defRPr sz="2600"/>
                </a:pPr>
                <a:r>
                  <a:rPr lang="fr-FR" sz="2600"/>
                  <a:t>Years</a:t>
                </a:r>
              </a:p>
            </c:rich>
          </c:tx>
          <c:layout>
            <c:manualLayout>
              <c:xMode val="edge"/>
              <c:yMode val="edge"/>
              <c:x val="0.54720028773647"/>
              <c:y val="0.63656995627936763"/>
            </c:manualLayout>
          </c:layout>
        </c:title>
        <c:numFmt formatCode="General" sourceLinked="1"/>
        <c:tickLblPos val="nextTo"/>
        <c:txPr>
          <a:bodyPr/>
          <a:lstStyle/>
          <a:p>
            <a:pPr>
              <a:defRPr sz="2400" b="1"/>
            </a:pPr>
            <a:endParaRPr lang="fr-FR"/>
          </a:p>
        </c:txPr>
        <c:crossAx val="357007744"/>
        <c:crosses val="autoZero"/>
        <c:auto val="1"/>
        <c:lblAlgn val="ctr"/>
        <c:lblOffset val="100"/>
      </c:catAx>
      <c:valAx>
        <c:axId val="357007744"/>
        <c:scaling>
          <c:orientation val="minMax"/>
        </c:scaling>
        <c:axPos val="l"/>
        <c:majorGridlines/>
        <c:title>
          <c:tx>
            <c:rich>
              <a:bodyPr rot="-5400000" vert="horz"/>
              <a:lstStyle/>
              <a:p>
                <a:pPr>
                  <a:defRPr sz="2600"/>
                </a:pPr>
                <a:r>
                  <a:rPr lang="fr-FR" sz="2600"/>
                  <a:t>Cash Flows</a:t>
                </a:r>
              </a:p>
            </c:rich>
          </c:tx>
          <c:layout/>
        </c:title>
        <c:numFmt formatCode="General" sourceLinked="1"/>
        <c:tickLblPos val="nextTo"/>
        <c:txPr>
          <a:bodyPr/>
          <a:lstStyle/>
          <a:p>
            <a:pPr>
              <a:defRPr sz="2400" b="1"/>
            </a:pPr>
            <a:endParaRPr lang="fr-FR"/>
          </a:p>
        </c:txPr>
        <c:crossAx val="356976512"/>
        <c:crosses val="autoZero"/>
        <c:crossBetween val="between"/>
      </c:valAx>
    </c:plotArea>
    <c:legend>
      <c:legendPos val="b"/>
      <c:layout>
        <c:manualLayout>
          <c:xMode val="edge"/>
          <c:yMode val="edge"/>
          <c:x val="5.0000046680154106E-2"/>
          <c:y val="0.90991131704320449"/>
          <c:w val="0.9429806585449424"/>
          <c:h val="7.7639085853205864E-2"/>
        </c:manualLayout>
      </c:layout>
      <c:txPr>
        <a:bodyPr/>
        <a:lstStyle/>
        <a:p>
          <a:pPr>
            <a:defRPr sz="2600" b="1"/>
          </a:pPr>
          <a:endParaRPr lang="fr-FR"/>
        </a:p>
      </c:txPr>
    </c:legend>
    <c:plotVisOnly val="1"/>
    <c:dispBlanksAs val="gap"/>
  </c:chart>
  <c:txPr>
    <a:bodyPr/>
    <a:lstStyle/>
    <a:p>
      <a:pPr>
        <a:defRPr sz="2800"/>
      </a:pPr>
      <a:endParaRPr lang="fr-F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19413" cy="49355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2"/>
            <a:ext cx="2919412" cy="493554"/>
          </a:xfrm>
          <a:prstGeom prst="rect">
            <a:avLst/>
          </a:prstGeom>
        </p:spPr>
        <p:txBody>
          <a:bodyPr vert="horz" lIns="91440" tIns="45720" rIns="91440" bIns="45720" rtlCol="0"/>
          <a:lstStyle>
            <a:lvl1pPr algn="r">
              <a:defRPr sz="1200"/>
            </a:lvl1pPr>
          </a:lstStyle>
          <a:p>
            <a:fld id="{FF996545-A8A0-4050-9F24-96631E916DB3}" type="datetimeFigureOut">
              <a:rPr lang="fr-FR" smtClean="0"/>
              <a:pPr/>
              <a:t>04/05/2024</a:t>
            </a:fld>
            <a:endParaRPr lang="fr-FR"/>
          </a:p>
        </p:txBody>
      </p:sp>
      <p:sp>
        <p:nvSpPr>
          <p:cNvPr id="4" name="Espace réservé de l'image des diapositives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100" y="4686380"/>
            <a:ext cx="5389563" cy="444039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371172"/>
            <a:ext cx="2919413" cy="49355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172"/>
            <a:ext cx="2919412" cy="493553"/>
          </a:xfrm>
          <a:prstGeom prst="rect">
            <a:avLst/>
          </a:prstGeom>
        </p:spPr>
        <p:txBody>
          <a:bodyPr vert="horz" lIns="91440" tIns="45720" rIns="91440" bIns="45720" rtlCol="0" anchor="b"/>
          <a:lstStyle>
            <a:lvl1pPr algn="r">
              <a:defRPr sz="1200"/>
            </a:lvl1pPr>
          </a:lstStyle>
          <a:p>
            <a:fld id="{2576170B-76C4-42EE-85F7-A557BDDC661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4199C8E-77C8-4A58-8EF0-0258C3FC46BA}" type="datetime1">
              <a:rPr lang="fr-FR" smtClean="0"/>
              <a:pPr/>
              <a:t>04/05/2024</a:t>
            </a:fld>
            <a:endParaRPr lang="fr-FR"/>
          </a:p>
        </p:txBody>
      </p:sp>
      <p:sp>
        <p:nvSpPr>
          <p:cNvPr id="5" name="Espace réservé du pied de page 4"/>
          <p:cNvSpPr>
            <a:spLocks noGrp="1"/>
          </p:cNvSpPr>
          <p:nvPr>
            <p:ph type="ftr" sz="quarter" idx="11"/>
          </p:nvPr>
        </p:nvSpPr>
        <p:spPr/>
        <p:txBody>
          <a:bodyPr/>
          <a:lstStyle/>
          <a:p>
            <a:r>
              <a:rPr lang="ar-SA" smtClean="0"/>
              <a:t>تحليل دورة الاستثمار</a:t>
            </a:r>
            <a:endParaRPr lang="fr-F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D96D13-72DC-4297-BC8A-1298AFF032CC}" type="datetime1">
              <a:rPr lang="fr-FR" smtClean="0"/>
              <a:pPr/>
              <a:t>04/05/2024</a:t>
            </a:fld>
            <a:endParaRPr lang="fr-FR"/>
          </a:p>
        </p:txBody>
      </p:sp>
      <p:sp>
        <p:nvSpPr>
          <p:cNvPr id="5" name="Espace réservé du pied de page 4"/>
          <p:cNvSpPr>
            <a:spLocks noGrp="1"/>
          </p:cNvSpPr>
          <p:nvPr>
            <p:ph type="ftr" sz="quarter" idx="11"/>
          </p:nvPr>
        </p:nvSpPr>
        <p:spPr/>
        <p:txBody>
          <a:bodyPr/>
          <a:lstStyle/>
          <a:p>
            <a:r>
              <a:rPr lang="ar-SA" smtClean="0"/>
              <a:t>تحليل دورة الاستثمار</a:t>
            </a:r>
            <a:endParaRPr lang="fr-F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49" y="366713"/>
            <a:ext cx="1543051" cy="78009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2901" y="366713"/>
            <a:ext cx="4476751" cy="78009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1EB615-C6DE-4FD5-B1E9-7776356F9949}" type="datetime1">
              <a:rPr lang="fr-FR" smtClean="0"/>
              <a:pPr/>
              <a:t>04/05/2024</a:t>
            </a:fld>
            <a:endParaRPr lang="fr-FR"/>
          </a:p>
        </p:txBody>
      </p:sp>
      <p:sp>
        <p:nvSpPr>
          <p:cNvPr id="5" name="Espace réservé du pied de page 4"/>
          <p:cNvSpPr>
            <a:spLocks noGrp="1"/>
          </p:cNvSpPr>
          <p:nvPr>
            <p:ph type="ftr" sz="quarter" idx="11"/>
          </p:nvPr>
        </p:nvSpPr>
        <p:spPr/>
        <p:txBody>
          <a:bodyPr/>
          <a:lstStyle/>
          <a:p>
            <a:r>
              <a:rPr lang="ar-SA" smtClean="0"/>
              <a:t>تحليل دورة الاستثمار</a:t>
            </a:r>
            <a:endParaRPr lang="fr-F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AE187C-16F2-40F6-A053-0CA6F4005930}" type="datetime1">
              <a:rPr lang="fr-FR" smtClean="0"/>
              <a:pPr/>
              <a:t>04/05/2024</a:t>
            </a:fld>
            <a:endParaRPr lang="fr-FR"/>
          </a:p>
        </p:txBody>
      </p:sp>
      <p:sp>
        <p:nvSpPr>
          <p:cNvPr id="5" name="Espace réservé du pied de page 4"/>
          <p:cNvSpPr>
            <a:spLocks noGrp="1"/>
          </p:cNvSpPr>
          <p:nvPr>
            <p:ph type="ftr" sz="quarter" idx="11"/>
          </p:nvPr>
        </p:nvSpPr>
        <p:spPr/>
        <p:txBody>
          <a:bodyPr/>
          <a:lstStyle/>
          <a:p>
            <a:r>
              <a:rPr lang="ar-SA" smtClean="0"/>
              <a:t>تحليل دورة الاستثمار</a:t>
            </a:r>
            <a:endParaRPr lang="fr-F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7CBCEC3-829F-41FB-89E0-B9A66786FBFA}" type="datetime1">
              <a:rPr lang="fr-FR" smtClean="0"/>
              <a:pPr/>
              <a:t>04/05/2024</a:t>
            </a:fld>
            <a:endParaRPr lang="fr-FR"/>
          </a:p>
        </p:txBody>
      </p:sp>
      <p:sp>
        <p:nvSpPr>
          <p:cNvPr id="5" name="Espace réservé du pied de page 4"/>
          <p:cNvSpPr>
            <a:spLocks noGrp="1"/>
          </p:cNvSpPr>
          <p:nvPr>
            <p:ph type="ftr" sz="quarter" idx="11"/>
          </p:nvPr>
        </p:nvSpPr>
        <p:spPr/>
        <p:txBody>
          <a:bodyPr/>
          <a:lstStyle/>
          <a:p>
            <a:r>
              <a:rPr lang="ar-SA" smtClean="0"/>
              <a:t>تحليل دورة الاستثمار</a:t>
            </a:r>
            <a:endParaRPr lang="fr-F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D18EF1-A591-40D6-BC3F-F4CA8F17D6E2}" type="datetime1">
              <a:rPr lang="fr-FR" smtClean="0"/>
              <a:pPr/>
              <a:t>04/05/2024</a:t>
            </a:fld>
            <a:endParaRPr lang="fr-FR"/>
          </a:p>
        </p:txBody>
      </p:sp>
      <p:sp>
        <p:nvSpPr>
          <p:cNvPr id="6" name="Espace réservé du pied de page 5"/>
          <p:cNvSpPr>
            <a:spLocks noGrp="1"/>
          </p:cNvSpPr>
          <p:nvPr>
            <p:ph type="ftr" sz="quarter" idx="11"/>
          </p:nvPr>
        </p:nvSpPr>
        <p:spPr/>
        <p:txBody>
          <a:bodyPr/>
          <a:lstStyle/>
          <a:p>
            <a:r>
              <a:rPr lang="ar-SA" smtClean="0"/>
              <a:t>تحليل دورة الاستثمار</a:t>
            </a:r>
            <a:endParaRPr lang="fr-FR"/>
          </a:p>
        </p:txBody>
      </p:sp>
      <p:sp>
        <p:nvSpPr>
          <p:cNvPr id="7" name="Espace réservé du numéro de diapositive 6"/>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4BC961-D37A-4F2A-B66B-14E6DC56BC6A}" type="datetime1">
              <a:rPr lang="fr-FR" smtClean="0"/>
              <a:pPr/>
              <a:t>04/05/2024</a:t>
            </a:fld>
            <a:endParaRPr lang="fr-FR"/>
          </a:p>
        </p:txBody>
      </p:sp>
      <p:sp>
        <p:nvSpPr>
          <p:cNvPr id="8" name="Espace réservé du pied de page 7"/>
          <p:cNvSpPr>
            <a:spLocks noGrp="1"/>
          </p:cNvSpPr>
          <p:nvPr>
            <p:ph type="ftr" sz="quarter" idx="11"/>
          </p:nvPr>
        </p:nvSpPr>
        <p:spPr/>
        <p:txBody>
          <a:bodyPr/>
          <a:lstStyle/>
          <a:p>
            <a:r>
              <a:rPr lang="ar-SA" smtClean="0"/>
              <a:t>تحليل دورة الاستثمار</a:t>
            </a:r>
            <a:endParaRPr lang="fr-FR"/>
          </a:p>
        </p:txBody>
      </p:sp>
      <p:sp>
        <p:nvSpPr>
          <p:cNvPr id="9" name="Espace réservé du numéro de diapositive 8"/>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86DFB6B-55C2-41DA-8ADC-F05C65925194}" type="datetime1">
              <a:rPr lang="fr-FR" smtClean="0"/>
              <a:pPr/>
              <a:t>04/05/2024</a:t>
            </a:fld>
            <a:endParaRPr lang="fr-FR"/>
          </a:p>
        </p:txBody>
      </p:sp>
      <p:sp>
        <p:nvSpPr>
          <p:cNvPr id="4" name="Espace réservé du pied de page 3"/>
          <p:cNvSpPr>
            <a:spLocks noGrp="1"/>
          </p:cNvSpPr>
          <p:nvPr>
            <p:ph type="ftr" sz="quarter" idx="11"/>
          </p:nvPr>
        </p:nvSpPr>
        <p:spPr/>
        <p:txBody>
          <a:bodyPr/>
          <a:lstStyle/>
          <a:p>
            <a:r>
              <a:rPr lang="ar-SA" smtClean="0"/>
              <a:t>تحليل دورة الاستثمار</a:t>
            </a:r>
            <a:endParaRPr lang="fr-F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0C6B0B-8935-4997-920B-6BB216803357}" type="datetime1">
              <a:rPr lang="fr-FR" smtClean="0"/>
              <a:pPr/>
              <a:t>04/05/2024</a:t>
            </a:fld>
            <a:endParaRPr lang="fr-FR"/>
          </a:p>
        </p:txBody>
      </p:sp>
      <p:sp>
        <p:nvSpPr>
          <p:cNvPr id="3" name="Espace réservé du pied de page 2"/>
          <p:cNvSpPr>
            <a:spLocks noGrp="1"/>
          </p:cNvSpPr>
          <p:nvPr>
            <p:ph type="ftr" sz="quarter" idx="11"/>
          </p:nvPr>
        </p:nvSpPr>
        <p:spPr/>
        <p:txBody>
          <a:bodyPr/>
          <a:lstStyle/>
          <a:p>
            <a:r>
              <a:rPr lang="ar-SA" smtClean="0"/>
              <a:t>تحليل دورة الاستثمار</a:t>
            </a:r>
            <a:endParaRPr lang="fr-FR"/>
          </a:p>
        </p:txBody>
      </p:sp>
      <p:sp>
        <p:nvSpPr>
          <p:cNvPr id="4" name="Espace réservé du numéro de diapositive 3"/>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E0DECA-8E3B-41E1-9586-A0FBFDCBAF4A}" type="datetime1">
              <a:rPr lang="fr-FR" smtClean="0"/>
              <a:pPr/>
              <a:t>04/05/2024</a:t>
            </a:fld>
            <a:endParaRPr lang="fr-FR"/>
          </a:p>
        </p:txBody>
      </p:sp>
      <p:sp>
        <p:nvSpPr>
          <p:cNvPr id="6" name="Espace réservé du pied de page 5"/>
          <p:cNvSpPr>
            <a:spLocks noGrp="1"/>
          </p:cNvSpPr>
          <p:nvPr>
            <p:ph type="ftr" sz="quarter" idx="11"/>
          </p:nvPr>
        </p:nvSpPr>
        <p:spPr/>
        <p:txBody>
          <a:bodyPr/>
          <a:lstStyle/>
          <a:p>
            <a:r>
              <a:rPr lang="ar-SA" smtClean="0"/>
              <a:t>تحليل دورة الاستثمار</a:t>
            </a:r>
            <a:endParaRPr lang="fr-FR"/>
          </a:p>
        </p:txBody>
      </p:sp>
      <p:sp>
        <p:nvSpPr>
          <p:cNvPr id="7" name="Espace réservé du numéro de diapositive 6"/>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C9DC25-CE23-4848-9CD4-9173290448B6}" type="datetime1">
              <a:rPr lang="fr-FR" smtClean="0"/>
              <a:pPr/>
              <a:t>04/05/2024</a:t>
            </a:fld>
            <a:endParaRPr lang="fr-FR"/>
          </a:p>
        </p:txBody>
      </p:sp>
      <p:sp>
        <p:nvSpPr>
          <p:cNvPr id="6" name="Espace réservé du pied de page 5"/>
          <p:cNvSpPr>
            <a:spLocks noGrp="1"/>
          </p:cNvSpPr>
          <p:nvPr>
            <p:ph type="ftr" sz="quarter" idx="11"/>
          </p:nvPr>
        </p:nvSpPr>
        <p:spPr/>
        <p:txBody>
          <a:bodyPr/>
          <a:lstStyle/>
          <a:p>
            <a:r>
              <a:rPr lang="ar-SA" smtClean="0"/>
              <a:t>تحليل دورة الاستثمار</a:t>
            </a:r>
            <a:endParaRPr lang="fr-FR"/>
          </a:p>
        </p:txBody>
      </p:sp>
      <p:sp>
        <p:nvSpPr>
          <p:cNvPr id="7" name="Espace réservé du numéro de diapositive 6"/>
          <p:cNvSpPr>
            <a:spLocks noGrp="1"/>
          </p:cNvSpPr>
          <p:nvPr>
            <p:ph type="sldNum" sz="quarter" idx="12"/>
          </p:nvPr>
        </p:nvSpPr>
        <p:spPr/>
        <p:txBody>
          <a:bodyPr/>
          <a:lstStyle/>
          <a:p>
            <a:fld id="{7523FBCB-AAA1-4E31-9329-02C3EF35548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A2A20-4485-45E0-BBF6-CF020ACFF764}" type="datetime1">
              <a:rPr lang="fr-FR" smtClean="0"/>
              <a:pPr/>
              <a:t>04/05/2024</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تحليل دورة الاستثمار</a:t>
            </a:r>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3FBCB-AAA1-4E31-9329-02C3EF35548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1</a:t>
            </a:fld>
            <a:endParaRPr lang="fr-FR"/>
          </a:p>
        </p:txBody>
      </p:sp>
      <p:sp>
        <p:nvSpPr>
          <p:cNvPr id="4" name="Titre 1"/>
          <p:cNvSpPr txBox="1">
            <a:spLocks/>
          </p:cNvSpPr>
          <p:nvPr/>
        </p:nvSpPr>
        <p:spPr>
          <a:xfrm>
            <a:off x="683568" y="1844824"/>
            <a:ext cx="7772400" cy="1470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DZ" sz="6000" b="1" i="0" u="none" strike="noStrike" kern="1200" cap="none" spc="0" normalizeH="0" baseline="0" noProof="0" dirty="0" smtClean="0">
                <a:ln>
                  <a:noFill/>
                </a:ln>
                <a:solidFill>
                  <a:srgbClr val="FF0000"/>
                </a:solidFill>
                <a:effectLst/>
                <a:uLnTx/>
                <a:uFillTx/>
                <a:latin typeface="+mj-lt"/>
                <a:ea typeface="+mj-ea"/>
                <a:cs typeface="+mj-cs"/>
              </a:rPr>
              <a:t>دورة </a:t>
            </a:r>
            <a:r>
              <a:rPr kumimoji="0" lang="ar-DZ" sz="6000" b="1" i="0" u="none" strike="noStrike" kern="1200" cap="none" spc="0" normalizeH="0" baseline="0" noProof="0" dirty="0" err="1" smtClean="0">
                <a:ln>
                  <a:noFill/>
                </a:ln>
                <a:solidFill>
                  <a:srgbClr val="FF0000"/>
                </a:solidFill>
                <a:effectLst/>
                <a:uLnTx/>
                <a:uFillTx/>
                <a:latin typeface="+mj-lt"/>
                <a:ea typeface="+mj-ea"/>
                <a:cs typeface="+mj-cs"/>
              </a:rPr>
              <a:t>الإستثمار</a:t>
            </a:r>
            <a:endParaRPr kumimoji="0" lang="fr-FR" sz="60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Sous-titre 2"/>
          <p:cNvSpPr txBox="1">
            <a:spLocks/>
          </p:cNvSpPr>
          <p:nvPr/>
        </p:nvSpPr>
        <p:spPr>
          <a:xfrm>
            <a:off x="1369368" y="3140968"/>
            <a:ext cx="6400800" cy="1752600"/>
          </a:xfrm>
          <a:prstGeom prst="rect">
            <a:avLst/>
          </a:prstGeom>
        </p:spPr>
        <p:txBody>
          <a:bodyPr>
            <a:noAutofit/>
          </a:bodyPr>
          <a:lstStyle/>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kumimoji="0" lang="ar-DZ" sz="3800" b="1" i="0" u="none" strike="noStrike" kern="1200" cap="none" spc="0" normalizeH="0" baseline="0" noProof="0" dirty="0" smtClean="0">
                <a:ln>
                  <a:noFill/>
                </a:ln>
                <a:solidFill>
                  <a:srgbClr val="FF0000"/>
                </a:solidFill>
                <a:effectLst/>
                <a:uLnTx/>
                <a:uFillTx/>
                <a:latin typeface="+mn-lt"/>
                <a:ea typeface="+mn-ea"/>
                <a:cs typeface="+mn-cs"/>
              </a:rPr>
              <a:t> </a:t>
            </a:r>
            <a:r>
              <a:rPr lang="ar-DZ" sz="4000" b="1" dirty="0" smtClean="0">
                <a:solidFill>
                  <a:srgbClr val="FF0000"/>
                </a:solidFill>
              </a:rPr>
              <a:t>ماهية وأنواع </a:t>
            </a:r>
            <a:r>
              <a:rPr lang="ar-DZ" sz="4000" b="1" dirty="0" err="1" smtClean="0">
                <a:solidFill>
                  <a:srgbClr val="FF0000"/>
                </a:solidFill>
              </a:rPr>
              <a:t>الإستثمار؛</a:t>
            </a:r>
            <a:endParaRPr lang="ar-DZ" sz="4000" b="1" dirty="0" smtClean="0">
              <a:solidFill>
                <a:srgbClr val="FF0000"/>
              </a:solidFill>
            </a:endParaRPr>
          </a:p>
          <a:p>
            <a:pPr marL="342900" lvl="0" indent="-342900" algn="r" rtl="1">
              <a:spcBef>
                <a:spcPct val="20000"/>
              </a:spcBef>
              <a:buFont typeface="Wingdings" pitchFamily="2" charset="2"/>
              <a:buChar char="q"/>
              <a:defRPr/>
            </a:pPr>
            <a:r>
              <a:rPr lang="ar-DZ" sz="4000" b="1" dirty="0" smtClean="0">
                <a:solidFill>
                  <a:srgbClr val="FF0000"/>
                </a:solidFill>
              </a:rPr>
              <a:t> تحليل دورة </a:t>
            </a:r>
            <a:r>
              <a:rPr lang="ar-DZ" sz="4000" b="1" dirty="0" err="1" smtClean="0">
                <a:solidFill>
                  <a:srgbClr val="FF0000"/>
                </a:solidFill>
              </a:rPr>
              <a:t>الإستثمار؛</a:t>
            </a:r>
            <a:endParaRPr lang="ar-DZ" sz="4000" b="1" dirty="0" smtClean="0">
              <a:solidFill>
                <a:srgbClr val="FF0000"/>
              </a:solidFill>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lang="ar-DZ" sz="4000" b="1" dirty="0" smtClean="0">
                <a:solidFill>
                  <a:srgbClr val="FF0000"/>
                </a:solidFill>
              </a:rPr>
              <a:t> أهمية </a:t>
            </a:r>
            <a:r>
              <a:rPr lang="ar-DZ" sz="4000" b="1" dirty="0" err="1" smtClean="0">
                <a:solidFill>
                  <a:srgbClr val="FF0000"/>
                </a:solidFill>
              </a:rPr>
              <a:t>الاهتلاك.</a:t>
            </a:r>
            <a:endParaRPr lang="fr-FR" sz="4000" b="1" dirty="0" smtClean="0">
              <a:solidFill>
                <a:srgbClr val="FF0000"/>
              </a:solidFill>
            </a:endParaRPr>
          </a:p>
        </p:txBody>
      </p:sp>
      <p:sp>
        <p:nvSpPr>
          <p:cNvPr id="6" name="Espace réservé du numéro de diapositive 5"/>
          <p:cNvSpPr txBox="1">
            <a:spLocks/>
          </p:cNvSpPr>
          <p:nvPr/>
        </p:nvSpPr>
        <p:spPr>
          <a:xfrm>
            <a:off x="6550968"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pied de page 6"/>
          <p:cNvSpPr txBox="1">
            <a:spLocks/>
          </p:cNvSpPr>
          <p:nvPr/>
        </p:nvSpPr>
        <p:spPr>
          <a:xfrm>
            <a:off x="3121968" y="6356351"/>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smtClean="0">
                <a:ln>
                  <a:noFill/>
                </a:ln>
                <a:solidFill>
                  <a:schemeClr val="tx1">
                    <a:tint val="75000"/>
                  </a:schemeClr>
                </a:solidFill>
                <a:effectLst/>
                <a:uLnTx/>
                <a:uFillTx/>
                <a:latin typeface="+mn-lt"/>
                <a:ea typeface="+mn-ea"/>
                <a:cs typeface="+mn-cs"/>
              </a:rPr>
              <a:t>تحليل دورة الاستثمار</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10</a:t>
            </a:fld>
            <a:endParaRPr lang="fr-FR"/>
          </a:p>
        </p:txBody>
      </p:sp>
      <p:sp>
        <p:nvSpPr>
          <p:cNvPr id="4" name="Titre 1"/>
          <p:cNvSpPr txBox="1">
            <a:spLocks/>
          </p:cNvSpPr>
          <p:nvPr/>
        </p:nvSpPr>
        <p:spPr>
          <a:xfrm>
            <a:off x="453896" y="274296"/>
            <a:ext cx="8229600" cy="11430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3600" b="1" i="0" u="none" strike="noStrike" kern="1200" cap="none" spc="0" normalizeH="0" baseline="0" noProof="0" dirty="0" smtClean="0">
                <a:ln>
                  <a:noFill/>
                </a:ln>
                <a:solidFill>
                  <a:srgbClr val="FF0000"/>
                </a:solidFill>
                <a:effectLst/>
                <a:uLnTx/>
                <a:uFillTx/>
                <a:latin typeface="+mj-lt"/>
                <a:ea typeface="+mj-ea"/>
                <a:cs typeface="+mj-cs"/>
              </a:rPr>
              <a:t>توسيع الطاقة الإنتاجية والمخاطر</a:t>
            </a:r>
            <a:endParaRPr kumimoji="0" lang="fr-F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Espace réservé du contenu 2"/>
          <p:cNvSpPr txBox="1">
            <a:spLocks/>
          </p:cNvSpPr>
          <p:nvPr/>
        </p:nvSpPr>
        <p:spPr>
          <a:xfrm>
            <a:off x="453896" y="1340426"/>
            <a:ext cx="8229600" cy="4525963"/>
          </a:xfrm>
          <a:prstGeom prst="rect">
            <a:avLst/>
          </a:prstGeom>
        </p:spPr>
        <p:txBody>
          <a:bodyPr>
            <a:no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توسيع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الإستثمار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في </a:t>
            </a:r>
            <a:r>
              <a:rPr kumimoji="0" lang="ar-SA" sz="3200" b="1" i="0" u="none" strike="noStrike" kern="1200" cap="none" spc="0" normalizeH="0" baseline="0" noProof="0" dirty="0" smtClean="0">
                <a:ln>
                  <a:noFill/>
                </a:ln>
                <a:solidFill>
                  <a:srgbClr val="2018B8"/>
                </a:solidFill>
                <a:effectLst/>
                <a:uLnTx/>
                <a:uFillTx/>
                <a:latin typeface="+mn-lt"/>
                <a:ea typeface="+mn-ea"/>
                <a:cs typeface="+mn-cs"/>
              </a:rPr>
              <a:t>الأصول الثابتة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rgbClr val="2018B8"/>
                </a:solidFill>
                <a:effectLst/>
                <a:uLnTx/>
                <a:uFillTx/>
                <a:latin typeface="+mn-lt"/>
                <a:ea typeface="+mn-ea"/>
                <a:cs typeface="+mn-cs"/>
              </a:rPr>
              <a:t>يؤدي </a:t>
            </a:r>
            <a:r>
              <a:rPr kumimoji="0" lang="ar-SA" sz="3200" b="1" i="0" u="none" strike="noStrike" kern="1200" cap="none" spc="0" normalizeH="0" baseline="0" noProof="0" dirty="0" smtClean="0">
                <a:ln>
                  <a:noFill/>
                </a:ln>
                <a:solidFill>
                  <a:srgbClr val="2018B8"/>
                </a:solidFill>
                <a:effectLst/>
                <a:uLnTx/>
                <a:uFillTx/>
                <a:latin typeface="+mn-lt"/>
                <a:ea typeface="+mn-ea"/>
                <a:cs typeface="+mn-cs"/>
              </a:rPr>
              <a:t>إلى زيادة مصاريف </a:t>
            </a:r>
            <a:r>
              <a:rPr kumimoji="0" lang="ar-SA" sz="3200" b="1" i="0" u="none" strike="noStrike" kern="1200" cap="none" spc="0" normalizeH="0" baseline="0" noProof="0" dirty="0" err="1" smtClean="0">
                <a:ln>
                  <a:noFill/>
                </a:ln>
                <a:solidFill>
                  <a:srgbClr val="2018B8"/>
                </a:solidFill>
                <a:effectLst/>
                <a:uLnTx/>
                <a:uFillTx/>
                <a:latin typeface="+mn-lt"/>
                <a:ea typeface="+mn-ea"/>
                <a:cs typeface="+mn-cs"/>
              </a:rPr>
              <a:t>الاهتلاك</a:t>
            </a:r>
            <a:r>
              <a:rPr kumimoji="0" lang="ar-SA" sz="3200" b="1" i="0" u="none" strike="noStrike" kern="1200" cap="none" spc="0" normalizeH="0" baseline="0" noProof="0" dirty="0" smtClean="0">
                <a:ln>
                  <a:noFill/>
                </a:ln>
                <a:solidFill>
                  <a:srgbClr val="2018B8"/>
                </a:solidFill>
                <a:effectLst/>
                <a:uLnTx/>
                <a:uFillTx/>
                <a:latin typeface="+mn-lt"/>
                <a:ea typeface="+mn-ea"/>
                <a:cs typeface="+mn-cs"/>
              </a:rPr>
              <a:t> والصيانة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وهي مصاريف </a:t>
            </a:r>
            <a:r>
              <a:rPr kumimoji="0" lang="ar-SA" sz="3200" b="1" i="0" u="none" strike="noStrike" kern="1200" cap="none" spc="0" normalizeH="0" baseline="0" noProof="0" dirty="0" smtClean="0">
                <a:ln>
                  <a:noFill/>
                </a:ln>
                <a:solidFill>
                  <a:srgbClr val="2018B8"/>
                </a:solidFill>
                <a:effectLst/>
                <a:uLnTx/>
                <a:uFillTx/>
                <a:latin typeface="+mn-lt"/>
                <a:ea typeface="+mn-ea"/>
                <a:cs typeface="+mn-cs"/>
              </a:rPr>
              <a:t>تدخل ضمن التكاليف</a:t>
            </a:r>
            <a:r>
              <a:rPr kumimoji="0" lang="ar-DZ" sz="3200" b="1" i="0" u="none" strike="noStrike" kern="1200" cap="none" spc="0" normalizeH="0" baseline="0" noProof="0" dirty="0" smtClean="0">
                <a:ln>
                  <a:noFill/>
                </a:ln>
                <a:solidFill>
                  <a:srgbClr val="2018B8"/>
                </a:solidFill>
                <a:effectLst/>
                <a:uLnTx/>
                <a:uFillTx/>
                <a:latin typeface="+mn-lt"/>
                <a:ea typeface="+mn-ea"/>
                <a:cs typeface="+mn-cs"/>
              </a:rPr>
              <a:t> </a:t>
            </a:r>
            <a:r>
              <a:rPr kumimoji="0" lang="ar-SA" sz="3200" b="1" i="0" u="none" strike="noStrike" kern="1200" cap="none" spc="0" normalizeH="0" baseline="0" noProof="0" dirty="0" smtClean="0">
                <a:ln>
                  <a:noFill/>
                </a:ln>
                <a:solidFill>
                  <a:srgbClr val="2018B8"/>
                </a:solidFill>
                <a:effectLst/>
                <a:uLnTx/>
                <a:uFillTx/>
                <a:latin typeface="+mn-lt"/>
                <a:ea typeface="+mn-ea"/>
                <a:cs typeface="+mn-cs"/>
              </a:rPr>
              <a:t>الثابتة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وتخصم من المبيعات لغرض حساب نتيجة الاستغلال بغض النظر عن مستوى المبيعات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الذي تحققه ال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مؤسس</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ة، لذلك قد </a:t>
            </a:r>
            <a:r>
              <a:rPr kumimoji="0" lang="ar-SA" sz="3200" b="1" i="0" u="none" strike="noStrike" kern="1200" cap="none" spc="0" normalizeH="0" baseline="0" noProof="0" dirty="0" smtClean="0">
                <a:ln>
                  <a:noFill/>
                </a:ln>
                <a:solidFill>
                  <a:srgbClr val="2018B8"/>
                </a:solidFill>
                <a:effectLst/>
                <a:uLnTx/>
                <a:uFillTx/>
                <a:latin typeface="+mn-lt"/>
                <a:ea typeface="+mn-ea"/>
                <a:cs typeface="+mn-cs"/>
              </a:rPr>
              <a:t>تتسبب هذه التكاليف في وقوع خسارة إذا كانت المبيعات منخفضة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فتوسيع الطاقة الإنتاجية يزيد من نسبة التكاليف الثابتة إلى إجمالي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التكاليف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(زيادة درجة رافعة التشغيل) ويرفع بالتالي من مخاطر أعمال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المؤسسة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(يرفع من نقطة التعادل </a:t>
            </a:r>
            <a:r>
              <a:rPr kumimoji="0" lang="fr-FR" sz="3000" b="1" i="0" u="none" strike="noStrike" kern="1200" cap="none" spc="0" normalizeH="0" baseline="0" noProof="0" dirty="0" smtClean="0">
                <a:ln>
                  <a:noFill/>
                </a:ln>
                <a:solidFill>
                  <a:schemeClr val="tx1"/>
                </a:solidFill>
                <a:effectLst/>
                <a:uLnTx/>
                <a:uFillTx/>
                <a:latin typeface="+mn-lt"/>
                <a:ea typeface="+mn-ea"/>
                <a:cs typeface="+mn-cs"/>
              </a:rPr>
              <a:t>BEP</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هذا يعني أن احتمال عدم مقدرة المؤسسة على الوصول إلى نقطة التعادل في حالة الركود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الإقتصادي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يزداد.</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numéro de diapositive 5"/>
          <p:cNvSpPr txBox="1">
            <a:spLocks/>
          </p:cNvSpPr>
          <p:nvPr/>
        </p:nvSpPr>
        <p:spPr>
          <a:xfrm>
            <a:off x="6549896" y="6356009"/>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pied de page 6"/>
          <p:cNvSpPr txBox="1">
            <a:spLocks/>
          </p:cNvSpPr>
          <p:nvPr/>
        </p:nvSpPr>
        <p:spPr>
          <a:xfrm>
            <a:off x="3120896" y="6356009"/>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smtClean="0">
                <a:ln>
                  <a:noFill/>
                </a:ln>
                <a:solidFill>
                  <a:schemeClr val="tx1">
                    <a:tint val="75000"/>
                  </a:schemeClr>
                </a:solidFill>
                <a:effectLst/>
                <a:uLnTx/>
                <a:uFillTx/>
                <a:latin typeface="+mn-lt"/>
                <a:ea typeface="+mn-ea"/>
                <a:cs typeface="+mn-cs"/>
              </a:rPr>
              <a:t>تحليل دورة الاستثمار</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كما أن عدم التوازن في مستوى </a:t>
            </a:r>
            <a:r>
              <a:rPr lang="ar-DZ" b="1" dirty="0" err="1" smtClean="0"/>
              <a:t>الإستثمار</a:t>
            </a:r>
            <a:r>
              <a:rPr lang="ar-DZ" b="1" dirty="0" smtClean="0"/>
              <a:t> في الأصول الثابتة سوف يترتب عنه تحمل مخاطر </a:t>
            </a:r>
            <a:r>
              <a:rPr lang="ar-DZ" b="1" dirty="0" err="1" smtClean="0"/>
              <a:t>إضافية.</a:t>
            </a:r>
            <a:r>
              <a:rPr lang="ar-DZ" b="1" dirty="0" smtClean="0"/>
              <a:t> فإذا كان هناك استثمار فائض عن الحاجة في الأصول الرأسمالية فإن ذلك سيؤدي إلى طاقة إنتاجية فائضة، مما يؤدي إلى ارتفاع تكلفة الإنتاج واضطرار المؤسسة إلى البيع بأسعار </a:t>
            </a:r>
            <a:r>
              <a:rPr lang="ar-DZ" b="1" dirty="0" err="1" smtClean="0"/>
              <a:t>مرتفعة </a:t>
            </a:r>
            <a:r>
              <a:rPr lang="ar-DZ" b="1" dirty="0" smtClean="0"/>
              <a:t>(غير تنافسية)، فتنخفض مبيعاتها </a:t>
            </a:r>
            <a:r>
              <a:rPr lang="ar-DZ" b="1" dirty="0" err="1" smtClean="0"/>
              <a:t>وأرباحها.</a:t>
            </a:r>
            <a:r>
              <a:rPr lang="ar-DZ" b="1" dirty="0" smtClean="0"/>
              <a:t> أما إذا لم تكن هناك طاقة إنتاجية كافية لسد حاجة الطلب على منتجات المؤسسة، فإن المؤسسة سوف تخسر مبيعات وأرباح محتملة.</a:t>
            </a:r>
            <a:endParaRPr lang="fr-FR" b="1" dirty="0" smtClean="0"/>
          </a:p>
        </p:txBody>
      </p:sp>
      <p:sp>
        <p:nvSpPr>
          <p:cNvPr id="4" name="Espace réservé du pied de page 3"/>
          <p:cNvSpPr>
            <a:spLocks noGrp="1"/>
          </p:cNvSpPr>
          <p:nvPr>
            <p:ph type="ftr" sz="quarter" idx="11"/>
          </p:nvPr>
        </p:nvSpPr>
        <p:spPr/>
        <p:txBody>
          <a:bodyPr/>
          <a:lstStyle/>
          <a:p>
            <a:r>
              <a:rPr lang="ar-SA" smtClean="0"/>
              <a:t>تحليل دورة الاستثمار</a:t>
            </a:r>
            <a:endParaRPr lang="fr-F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4000" b="1" dirty="0" smtClean="0">
                <a:solidFill>
                  <a:srgbClr val="0000FF"/>
                </a:solidFill>
              </a:rPr>
              <a:t>ثانيا: تحليل دورة الاستثمار</a:t>
            </a:r>
            <a:endParaRPr lang="fr-FR" sz="4000" b="1" dirty="0">
              <a:solidFill>
                <a:srgbClr val="0000FF"/>
              </a:solidFill>
            </a:endParaRPr>
          </a:p>
        </p:txBody>
      </p:sp>
      <p:sp>
        <p:nvSpPr>
          <p:cNvPr id="3" name="Espace réservé du contenu 2"/>
          <p:cNvSpPr>
            <a:spLocks noGrp="1"/>
          </p:cNvSpPr>
          <p:nvPr>
            <p:ph idx="1"/>
          </p:nvPr>
        </p:nvSpPr>
        <p:spPr/>
        <p:txBody>
          <a:bodyPr>
            <a:noAutofit/>
          </a:bodyPr>
          <a:lstStyle/>
          <a:p>
            <a:pPr algn="r" rtl="1">
              <a:buNone/>
            </a:pPr>
            <a:r>
              <a:rPr lang="ar-SA" b="1" dirty="0" smtClean="0"/>
              <a:t>يمر المشروع الاستثماري خلال حياته بثلاثة مراحل</a:t>
            </a:r>
            <a:r>
              <a:rPr lang="ar-DZ" b="1" dirty="0" smtClean="0"/>
              <a:t> قبل أن تتم تصفيته، وتمتد دورة الاستثمار لتغطي ال</a:t>
            </a:r>
            <a:r>
              <a:rPr lang="ar-SA" b="1" dirty="0" smtClean="0"/>
              <a:t>مرحل</a:t>
            </a:r>
            <a:r>
              <a:rPr lang="ar-DZ" b="1" dirty="0" smtClean="0"/>
              <a:t>تين</a:t>
            </a:r>
            <a:r>
              <a:rPr lang="ar-SA" b="1" dirty="0" smtClean="0"/>
              <a:t> ال</a:t>
            </a:r>
            <a:r>
              <a:rPr lang="ar-DZ" b="1" dirty="0" smtClean="0"/>
              <a:t>أخيرتين اللتان تسبقان التصفية</a:t>
            </a:r>
            <a:r>
              <a:rPr lang="ar-SA" b="1" dirty="0" err="1" smtClean="0"/>
              <a:t>:</a:t>
            </a:r>
            <a:endParaRPr lang="ar-SA" b="1" dirty="0" smtClean="0"/>
          </a:p>
          <a:p>
            <a:pPr algn="r" rtl="1">
              <a:buNone/>
            </a:pPr>
            <a:r>
              <a:rPr lang="ar-SA" b="1" dirty="0" smtClean="0">
                <a:solidFill>
                  <a:srgbClr val="0000FF"/>
                </a:solidFill>
                <a:effectLst>
                  <a:outerShdw blurRad="38100" dist="38100" dir="2700000" algn="tl">
                    <a:srgbClr val="000000">
                      <a:alpha val="43137"/>
                    </a:srgbClr>
                  </a:outerShdw>
                </a:effectLst>
              </a:rPr>
              <a:t>1-</a:t>
            </a:r>
            <a:r>
              <a:rPr lang="ar-SA" b="1" dirty="0" smtClean="0">
                <a:solidFill>
                  <a:srgbClr val="0000FF"/>
                </a:solidFill>
              </a:rPr>
              <a:t> </a:t>
            </a:r>
            <a:r>
              <a:rPr lang="ar-SA" b="1" dirty="0" smtClean="0">
                <a:solidFill>
                  <a:srgbClr val="0000FF"/>
                </a:solidFill>
                <a:effectLst>
                  <a:outerShdw blurRad="38100" dist="38100" dir="2700000" algn="tl">
                    <a:srgbClr val="000000">
                      <a:alpha val="43137"/>
                    </a:srgbClr>
                  </a:outerShdw>
                </a:effectLst>
              </a:rPr>
              <a:t>مرحلة ما قبل الاستثمار</a:t>
            </a:r>
            <a:r>
              <a:rPr lang="fr-FR" b="1" dirty="0" err="1" smtClean="0">
                <a:solidFill>
                  <a:srgbClr val="0000FF"/>
                </a:solidFill>
              </a:rPr>
              <a:t>Pre</a:t>
            </a:r>
            <a:r>
              <a:rPr lang="fr-FR" b="1" dirty="0" smtClean="0">
                <a:solidFill>
                  <a:srgbClr val="0000FF"/>
                </a:solidFill>
              </a:rPr>
              <a:t> </a:t>
            </a:r>
            <a:r>
              <a:rPr lang="fr-FR" b="1" dirty="0" err="1" smtClean="0">
                <a:solidFill>
                  <a:srgbClr val="0000FF"/>
                </a:solidFill>
              </a:rPr>
              <a:t>investment</a:t>
            </a:r>
            <a:r>
              <a:rPr lang="fr-FR" b="1" dirty="0" smtClean="0">
                <a:solidFill>
                  <a:srgbClr val="0000FF"/>
                </a:solidFill>
              </a:rPr>
              <a:t> Phase </a:t>
            </a:r>
            <a:r>
              <a:rPr lang="ar-DZ" b="1" dirty="0" smtClean="0">
                <a:solidFill>
                  <a:srgbClr val="0000FF"/>
                </a:solidFill>
              </a:rPr>
              <a:t>: </a:t>
            </a:r>
            <a:r>
              <a:rPr lang="ar-SA" b="1" dirty="0" smtClean="0"/>
              <a:t>وتمثل مرحلة دراسة الجدوى</a:t>
            </a:r>
            <a:r>
              <a:rPr lang="ar-DZ" b="1" dirty="0" smtClean="0"/>
              <a:t>، بمعنى اختبار </a:t>
            </a:r>
            <a:r>
              <a:rPr lang="ar-SA" b="1" dirty="0" smtClean="0"/>
              <a:t>مدى صلاحية مشروع استثماري مقترح</a:t>
            </a:r>
            <a:r>
              <a:rPr lang="ar-DZ" b="1" dirty="0" smtClean="0"/>
              <a:t> للتنفيذ (التشغيل) لما يترتب عنه من ربحية مستقبلا</a:t>
            </a:r>
            <a:r>
              <a:rPr lang="ar-SA" b="1" dirty="0" err="1" smtClean="0"/>
              <a:t>.</a:t>
            </a:r>
            <a:r>
              <a:rPr lang="ar-DZ" b="1" dirty="0" smtClean="0"/>
              <a:t> إذ يتطلب الأمر التأكد من ربحية المشروع قبل إنشائه.</a:t>
            </a:r>
          </a:p>
          <a:p>
            <a:pPr algn="r" rtl="1">
              <a:buNone/>
            </a:pPr>
            <a:r>
              <a:rPr lang="ar-DZ" b="1" dirty="0" smtClean="0"/>
              <a:t>في الماضي كان التحليل الحدي هو المستخدم في تقييم وانتقاء المشاريع الاستثمارية </a:t>
            </a:r>
            <a:endParaRPr lang="fr-FR" dirty="0" smtClean="0"/>
          </a:p>
          <a:p>
            <a:pPr algn="r" rtl="1">
              <a:buNone/>
            </a:pPr>
            <a:endParaRPr lang="ar-DZ" b="1" dirty="0" smtClean="0"/>
          </a:p>
          <a:p>
            <a:pPr algn="r" rtl="1">
              <a:buNone/>
            </a:pPr>
            <a:endParaRPr lang="fr-FR" dirty="0" smtClean="0"/>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12</a:t>
            </a:fld>
            <a:endParaRPr lang="fr-FR" dirty="0"/>
          </a:p>
        </p:txBody>
      </p:sp>
      <p:sp>
        <p:nvSpPr>
          <p:cNvPr id="7" name="Espace réservé du pied de page 6"/>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13</a:t>
            </a:fld>
            <a:endParaRPr lang="fr-FR"/>
          </a:p>
        </p:txBody>
      </p:sp>
      <p:sp>
        <p:nvSpPr>
          <p:cNvPr id="4" name="Espace réservé du pied de page 1"/>
          <p:cNvSpPr txBox="1">
            <a:spLocks/>
          </p:cNvSpPr>
          <p:nvPr/>
        </p:nvSpPr>
        <p:spPr>
          <a:xfrm>
            <a:off x="3124200" y="6356351"/>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smtClean="0">
                <a:ln>
                  <a:noFill/>
                </a:ln>
                <a:solidFill>
                  <a:schemeClr val="tx1">
                    <a:tint val="75000"/>
                  </a:schemeClr>
                </a:solidFill>
                <a:effectLst/>
                <a:uLnTx/>
                <a:uFillTx/>
                <a:latin typeface="+mn-lt"/>
                <a:ea typeface="+mn-ea"/>
                <a:cs typeface="+mn-cs"/>
              </a:rPr>
              <a:t>تحليل دورة الاستثمار</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numéro de diapositive 2"/>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218280" y="142852"/>
            <a:ext cx="8640000" cy="6578054"/>
          </a:xfrm>
          <a:prstGeom prst="rect">
            <a:avLst/>
          </a:prstGeom>
          <a:noFill/>
          <a:ln w="9525">
            <a:noFill/>
            <a:miter lim="800000"/>
            <a:headEnd/>
            <a:tailEnd/>
          </a:ln>
          <a:effectLst/>
        </p:spPr>
      </p:pic>
      <p:sp>
        <p:nvSpPr>
          <p:cNvPr id="8" name="Rectangle 7"/>
          <p:cNvSpPr/>
          <p:nvPr/>
        </p:nvSpPr>
        <p:spPr>
          <a:xfrm>
            <a:off x="2393480" y="188640"/>
            <a:ext cx="6522940" cy="523220"/>
          </a:xfrm>
          <a:prstGeom prst="rect">
            <a:avLst/>
          </a:prstGeom>
        </p:spPr>
        <p:txBody>
          <a:bodyPr wrap="none">
            <a:spAutoFit/>
          </a:bodyPr>
          <a:lstStyle/>
          <a:p>
            <a:pPr algn="r" rtl="1"/>
            <a:r>
              <a:rPr lang="ar-DZ" sz="2800" b="1" dirty="0" smtClean="0">
                <a:solidFill>
                  <a:srgbClr val="0000FF"/>
                </a:solidFill>
              </a:rPr>
              <a:t> منهجية التحليل الحدي في انتقاء المشاريع الاستثمارية</a:t>
            </a:r>
            <a:endParaRPr lang="fr-FR"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3600" b="1" dirty="0" smtClean="0">
                <a:solidFill>
                  <a:srgbClr val="0000FF"/>
                </a:solidFill>
              </a:rPr>
              <a:t>المنهجية الحديثة في انتقاء المشاريع الاستثمارية</a:t>
            </a:r>
            <a:endParaRPr lang="fr-FR" sz="3600" b="1" dirty="0">
              <a:solidFill>
                <a:srgbClr val="0000FF"/>
              </a:solidFill>
            </a:endParaRPr>
          </a:p>
        </p:txBody>
      </p:sp>
      <p:sp>
        <p:nvSpPr>
          <p:cNvPr id="3" name="Espace réservé du contenu 2"/>
          <p:cNvSpPr>
            <a:spLocks noGrp="1"/>
          </p:cNvSpPr>
          <p:nvPr>
            <p:ph idx="1"/>
          </p:nvPr>
        </p:nvSpPr>
        <p:spPr/>
        <p:txBody>
          <a:bodyPr>
            <a:noAutofit/>
          </a:bodyPr>
          <a:lstStyle/>
          <a:p>
            <a:pPr algn="r" rtl="1">
              <a:buNone/>
            </a:pPr>
            <a:r>
              <a:rPr lang="ar-DZ" b="1" dirty="0" smtClean="0"/>
              <a:t>بعد تحديد الفرص الاستثمارية المتاحة تمر عملية </a:t>
            </a:r>
            <a:r>
              <a:rPr lang="ar-DZ" b="1" dirty="0" err="1" smtClean="0"/>
              <a:t>الإختيار</a:t>
            </a:r>
            <a:r>
              <a:rPr lang="ar-DZ" b="1" dirty="0" smtClean="0"/>
              <a:t> (اتخاذ القرار) بالمراحل </a:t>
            </a:r>
            <a:r>
              <a:rPr lang="ar-DZ" b="1" dirty="0" err="1" smtClean="0"/>
              <a:t>التالية:</a:t>
            </a:r>
            <a:endParaRPr lang="ar-DZ" b="1" dirty="0" smtClean="0"/>
          </a:p>
          <a:p>
            <a:pPr algn="r" rtl="1">
              <a:buFont typeface="Wingdings" pitchFamily="2" charset="2"/>
              <a:buChar char="§"/>
            </a:pPr>
            <a:r>
              <a:rPr lang="ar-DZ" b="1" dirty="0" smtClean="0"/>
              <a:t>تقدير التدفقات النقدية المستقبلية المتوقعة من </a:t>
            </a:r>
            <a:r>
              <a:rPr lang="ar-DZ" b="1" dirty="0" err="1" smtClean="0"/>
              <a:t>المشروع؛</a:t>
            </a:r>
            <a:endParaRPr lang="ar-DZ" b="1" dirty="0" smtClean="0"/>
          </a:p>
          <a:p>
            <a:pPr algn="r" rtl="1">
              <a:buFont typeface="Wingdings" pitchFamily="2" charset="2"/>
              <a:buChar char="§"/>
            </a:pPr>
            <a:r>
              <a:rPr lang="ar-DZ" b="1" dirty="0" smtClean="0"/>
              <a:t>إيجاد القيمة الحالية لكل تدفق نقدي على أساس معدل خصم مساوي لتكلفة رأس المال المستخدم لتمويل </a:t>
            </a:r>
            <a:r>
              <a:rPr lang="ar-DZ" b="1" dirty="0" err="1" smtClean="0"/>
              <a:t>المشروع؛</a:t>
            </a:r>
            <a:endParaRPr lang="ar-DZ" b="1" dirty="0" smtClean="0"/>
          </a:p>
          <a:p>
            <a:pPr algn="r" rtl="1">
              <a:buFont typeface="Wingdings" pitchFamily="2" charset="2"/>
              <a:buChar char="§"/>
            </a:pPr>
            <a:r>
              <a:rPr lang="ar-DZ" b="1" dirty="0" smtClean="0"/>
              <a:t>جمع القيم الحالية للتدفقات النقدية للوصول إلى القيمة الكلية </a:t>
            </a:r>
            <a:r>
              <a:rPr lang="ar-DZ" b="1" dirty="0" err="1" smtClean="0"/>
              <a:t>للمشروع؛</a:t>
            </a:r>
            <a:endParaRPr lang="ar-DZ" b="1" dirty="0" smtClean="0"/>
          </a:p>
          <a:p>
            <a:pPr algn="r" rtl="1">
              <a:buFont typeface="Wingdings" pitchFamily="2" charset="2"/>
              <a:buChar char="§"/>
            </a:pPr>
            <a:r>
              <a:rPr lang="ar-DZ" b="1" dirty="0" smtClean="0"/>
              <a:t>مقارنة القيمة الكلية للمشروع مع تكلفته واتخاذ قرار قبوله أو رفضه تبعا لنتيجة المقارنة.</a:t>
            </a: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15</a:t>
            </a:fld>
            <a:endParaRPr lang="fr-FR"/>
          </a:p>
        </p:txBody>
      </p:sp>
      <p:pic>
        <p:nvPicPr>
          <p:cNvPr id="4" name="Picture 2" descr="E:\شؤون التدريس\مالية المؤسسة\مالية المؤسسة 2024\cycle d'investissement.png"/>
          <p:cNvPicPr>
            <a:picLocks noChangeAspect="1" noChangeArrowheads="1"/>
          </p:cNvPicPr>
          <p:nvPr/>
        </p:nvPicPr>
        <p:blipFill>
          <a:blip r:embed="rId2" cstate="print"/>
          <a:srcRect/>
          <a:stretch>
            <a:fillRect/>
          </a:stretch>
        </p:blipFill>
        <p:spPr bwMode="auto">
          <a:xfrm>
            <a:off x="68232" y="73090"/>
            <a:ext cx="8968264" cy="6741368"/>
          </a:xfrm>
          <a:prstGeom prst="rect">
            <a:avLst/>
          </a:prstGeom>
          <a:noFill/>
        </p:spPr>
      </p:pic>
      <p:sp>
        <p:nvSpPr>
          <p:cNvPr id="5" name="Rectangle 4"/>
          <p:cNvSpPr/>
          <p:nvPr/>
        </p:nvSpPr>
        <p:spPr>
          <a:xfrm>
            <a:off x="1403648" y="44624"/>
            <a:ext cx="4025461" cy="523220"/>
          </a:xfrm>
          <a:prstGeom prst="rect">
            <a:avLst/>
          </a:prstGeom>
        </p:spPr>
        <p:txBody>
          <a:bodyPr wrap="none">
            <a:spAutoFit/>
          </a:bodyPr>
          <a:lstStyle/>
          <a:p>
            <a:r>
              <a:rPr lang="ar-DZ" sz="2800" b="1" dirty="0" smtClean="0">
                <a:solidFill>
                  <a:srgbClr val="0000FF"/>
                </a:solidFill>
              </a:rPr>
              <a:t>تقدير التدفقات النقدية المستقبلية </a:t>
            </a:r>
            <a:endParaRPr lang="fr-FR" sz="2800" dirty="0">
              <a:solidFill>
                <a:srgbClr val="0000FF"/>
              </a:solidFill>
            </a:endParaRPr>
          </a:p>
        </p:txBody>
      </p:sp>
      <p:sp>
        <p:nvSpPr>
          <p:cNvPr id="6" name="Rectangle 5"/>
          <p:cNvSpPr/>
          <p:nvPr/>
        </p:nvSpPr>
        <p:spPr>
          <a:xfrm>
            <a:off x="6501702" y="534166"/>
            <a:ext cx="1728000" cy="720000"/>
          </a:xfrm>
          <a:prstGeom prst="rect">
            <a:avLst/>
          </a:prstGeom>
          <a:solidFill>
            <a:schemeClr val="bg1"/>
          </a:solidFill>
        </p:spPr>
        <p:txBody>
          <a:bodyPr wrap="none" tIns="36000" bIns="36000">
            <a:spAutoFit/>
          </a:bodyPr>
          <a:lstStyle/>
          <a:p>
            <a:pPr algn="r" rtl="1"/>
            <a:r>
              <a:rPr lang="ar-DZ" sz="2400" b="1" dirty="0" smtClean="0">
                <a:solidFill>
                  <a:srgbClr val="FF0000"/>
                </a:solidFill>
              </a:rPr>
              <a:t>تكاليف حيازة</a:t>
            </a:r>
          </a:p>
          <a:p>
            <a:pPr algn="r" rtl="1"/>
            <a:r>
              <a:rPr lang="ar-DZ" sz="2400" b="1" dirty="0" smtClean="0">
                <a:solidFill>
                  <a:srgbClr val="FF0000"/>
                </a:solidFill>
              </a:rPr>
              <a:t>الأصول الثابتة</a:t>
            </a:r>
            <a:endParaRPr lang="fr-FR" sz="2400" dirty="0"/>
          </a:p>
        </p:txBody>
      </p:sp>
      <p:sp>
        <p:nvSpPr>
          <p:cNvPr id="9" name="Rectangle 8"/>
          <p:cNvSpPr/>
          <p:nvPr/>
        </p:nvSpPr>
        <p:spPr>
          <a:xfrm>
            <a:off x="5868144" y="1470269"/>
            <a:ext cx="3024336" cy="442035"/>
          </a:xfrm>
          <a:prstGeom prst="rect">
            <a:avLst/>
          </a:prstGeom>
          <a:solidFill>
            <a:schemeClr val="bg1"/>
          </a:solidFill>
        </p:spPr>
        <p:txBody>
          <a:bodyPr wrap="square" tIns="36000" bIns="36000">
            <a:spAutoFit/>
          </a:bodyPr>
          <a:lstStyle/>
          <a:p>
            <a:pPr algn="ctr" rtl="1"/>
            <a:r>
              <a:rPr lang="ar-DZ" sz="2400" b="1" dirty="0" smtClean="0">
                <a:solidFill>
                  <a:srgbClr val="FF0000"/>
                </a:solidFill>
              </a:rPr>
              <a:t>صافي التدفق النقدي </a:t>
            </a:r>
            <a:r>
              <a:rPr lang="ar-DZ" sz="1600" b="1" dirty="0" smtClean="0">
                <a:solidFill>
                  <a:srgbClr val="FF0000"/>
                </a:solidFill>
              </a:rPr>
              <a:t> </a:t>
            </a:r>
            <a:r>
              <a:rPr lang="en-US" sz="2400" b="1" i="1" dirty="0" smtClean="0">
                <a:solidFill>
                  <a:srgbClr val="FF0000"/>
                </a:solidFill>
              </a:rPr>
              <a:t>NCF</a:t>
            </a:r>
            <a:endParaRPr lang="fr-FR" sz="2400" b="1" i="1" dirty="0">
              <a:solidFill>
                <a:srgbClr val="FF0000"/>
              </a:solidFill>
            </a:endParaRPr>
          </a:p>
        </p:txBody>
      </p:sp>
      <p:graphicFrame>
        <p:nvGraphicFramePr>
          <p:cNvPr id="10" name="Tableau 9"/>
          <p:cNvGraphicFramePr>
            <a:graphicFrameLocks noGrp="1"/>
          </p:cNvGraphicFramePr>
          <p:nvPr/>
        </p:nvGraphicFramePr>
        <p:xfrm>
          <a:off x="5868144" y="1823414"/>
          <a:ext cx="3024000" cy="2260800"/>
        </p:xfrm>
        <a:graphic>
          <a:graphicData uri="http://schemas.openxmlformats.org/drawingml/2006/table">
            <a:tbl>
              <a:tblPr firstRow="1" bandRow="1">
                <a:tableStyleId>{5C22544A-7EE6-4342-B048-85BDC9FD1C3A}</a:tableStyleId>
              </a:tblPr>
              <a:tblGrid>
                <a:gridCol w="3024000"/>
              </a:tblGrid>
              <a:tr h="36118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kern="1200" dirty="0" smtClean="0">
                          <a:solidFill>
                            <a:srgbClr val="000000"/>
                          </a:solidFill>
                          <a:latin typeface="+mn-lt"/>
                          <a:ea typeface="Times New Roman"/>
                          <a:cs typeface="Times New Roman"/>
                        </a:rPr>
                        <a:t>المبيعات</a:t>
                      </a:r>
                      <a:endParaRPr lang="fr-FR" sz="2000" b="1" kern="1200" dirty="0" smtClean="0">
                        <a:solidFill>
                          <a:srgbClr val="000000"/>
                        </a:solidFill>
                        <a:latin typeface="+mn-lt"/>
                        <a:ea typeface="Times New Roman"/>
                        <a:cs typeface="Times New Roman"/>
                      </a:endParaRPr>
                    </a:p>
                  </a:txBody>
                  <a:tcPr marT="36000" marB="36000">
                    <a:solidFill>
                      <a:srgbClr val="EDF2F9"/>
                    </a:solidFill>
                  </a:tcPr>
                </a:tc>
              </a:tr>
              <a:tr h="36118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dirty="0" smtClean="0">
                          <a:latin typeface="+mn-lt"/>
                          <a:ea typeface="Calibri"/>
                          <a:cs typeface="Arial"/>
                        </a:rPr>
                        <a:t>- تكاليف التشغيل</a:t>
                      </a:r>
                      <a:endParaRPr lang="fr-FR" sz="2000" b="1" dirty="0" smtClean="0">
                        <a:latin typeface="+mn-lt"/>
                        <a:ea typeface="Calibri"/>
                        <a:cs typeface="Arial"/>
                      </a:endParaRPr>
                    </a:p>
                  </a:txBody>
                  <a:tcPr marT="36000" marB="36000">
                    <a:solidFill>
                      <a:schemeClr val="bg1"/>
                    </a:solidFill>
                  </a:tcPr>
                </a:tc>
              </a:tr>
              <a:tr h="361189">
                <a:tc>
                  <a:txBody>
                    <a:bodyPr/>
                    <a:lstStyle/>
                    <a:p>
                      <a:pPr algn="r" rtl="1"/>
                      <a:r>
                        <a:rPr lang="ar-DZ" sz="2000" b="1" dirty="0" smtClean="0"/>
                        <a:t>= ربح التشغيل</a:t>
                      </a:r>
                      <a:endParaRPr lang="fr-FR" sz="2000" b="1" dirty="0"/>
                    </a:p>
                  </a:txBody>
                  <a:tcPr marT="36000" marB="36000"/>
                </a:tc>
              </a:tr>
              <a:tr h="36118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dirty="0" smtClean="0"/>
                        <a:t>-</a:t>
                      </a:r>
                      <a:r>
                        <a:rPr lang="ar-DZ" sz="2000" b="1" dirty="0" smtClean="0">
                          <a:solidFill>
                            <a:srgbClr val="000000"/>
                          </a:solidFill>
                          <a:latin typeface="+mn-lt"/>
                          <a:ea typeface="Times New Roman"/>
                          <a:cs typeface="Times New Roman"/>
                        </a:rPr>
                        <a:t> </a:t>
                      </a:r>
                      <a:r>
                        <a:rPr lang="ar-DZ" sz="2000" b="1" dirty="0" err="1" smtClean="0">
                          <a:solidFill>
                            <a:srgbClr val="000000"/>
                          </a:solidFill>
                          <a:latin typeface="+mn-lt"/>
                          <a:ea typeface="Times New Roman"/>
                          <a:cs typeface="Times New Roman"/>
                        </a:rPr>
                        <a:t>ال</a:t>
                      </a:r>
                      <a:r>
                        <a:rPr lang="ar-SA" sz="2000" b="1" dirty="0" smtClean="0">
                          <a:solidFill>
                            <a:srgbClr val="000000"/>
                          </a:solidFill>
                          <a:latin typeface="+mn-lt"/>
                          <a:ea typeface="Times New Roman"/>
                          <a:cs typeface="Times New Roman"/>
                        </a:rPr>
                        <a:t>ضريبة على الربح</a:t>
                      </a:r>
                      <a:endParaRPr lang="fr-FR" sz="2000" b="1" dirty="0" smtClean="0">
                        <a:latin typeface="+mn-lt"/>
                        <a:ea typeface="Calibri"/>
                        <a:cs typeface="Arial"/>
                      </a:endParaRPr>
                    </a:p>
                  </a:txBody>
                  <a:tcPr marT="36000" marB="36000">
                    <a:solidFill>
                      <a:schemeClr val="bg1"/>
                    </a:solidFill>
                  </a:tcPr>
                </a:tc>
              </a:tr>
              <a:tr h="361189">
                <a:tc>
                  <a:txBody>
                    <a:bodyPr/>
                    <a:lstStyle/>
                    <a:p>
                      <a:pPr algn="r" rtl="1"/>
                      <a:r>
                        <a:rPr lang="ar-DZ" sz="2000" b="1" kern="1200" dirty="0" smtClean="0">
                          <a:solidFill>
                            <a:schemeClr val="dk1"/>
                          </a:solidFill>
                          <a:latin typeface="+mn-lt"/>
                          <a:ea typeface="+mn-ea"/>
                          <a:cs typeface="+mn-cs"/>
                        </a:rPr>
                        <a:t>= ربح التشغيل بعد ال</a:t>
                      </a:r>
                      <a:r>
                        <a:rPr lang="ar-SA" sz="2000" b="1" kern="1200" dirty="0" smtClean="0">
                          <a:solidFill>
                            <a:schemeClr val="dk1"/>
                          </a:solidFill>
                          <a:latin typeface="+mn-lt"/>
                          <a:ea typeface="+mn-ea"/>
                          <a:cs typeface="+mn-cs"/>
                        </a:rPr>
                        <a:t>ضريبة </a:t>
                      </a:r>
                      <a:endParaRPr lang="fr-FR" sz="2000" b="1" kern="1200" dirty="0">
                        <a:solidFill>
                          <a:schemeClr val="dk1"/>
                        </a:solidFill>
                        <a:latin typeface="+mn-lt"/>
                        <a:ea typeface="+mn-ea"/>
                        <a:cs typeface="+mn-cs"/>
                      </a:endParaRPr>
                    </a:p>
                  </a:txBody>
                  <a:tcPr marT="36000" marB="36000"/>
                </a:tc>
              </a:tr>
              <a:tr h="36118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dirty="0" smtClean="0"/>
                        <a:t>+ مخصص</a:t>
                      </a:r>
                      <a:r>
                        <a:rPr lang="ar-DZ" sz="2000" b="1" baseline="0" dirty="0" smtClean="0"/>
                        <a:t> </a:t>
                      </a:r>
                      <a:r>
                        <a:rPr lang="ar-DZ" sz="2000" b="1" baseline="0" dirty="0" err="1" smtClean="0"/>
                        <a:t>الإهتلاك</a:t>
                      </a:r>
                      <a:endParaRPr lang="fr-FR" sz="2000" b="1" dirty="0" smtClean="0"/>
                    </a:p>
                  </a:txBody>
                  <a:tcPr marT="36000" marB="3600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16</a:t>
            </a:fld>
            <a:endParaRPr lang="fr-FR"/>
          </a:p>
        </p:txBody>
      </p:sp>
      <p:sp>
        <p:nvSpPr>
          <p:cNvPr id="4" name="Espace réservé du pied de page 1"/>
          <p:cNvSpPr txBox="1">
            <a:spLocks/>
          </p:cNvSpPr>
          <p:nvPr/>
        </p:nvSpPr>
        <p:spPr>
          <a:xfrm>
            <a:off x="3124200" y="6356351"/>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smtClean="0">
                <a:ln>
                  <a:noFill/>
                </a:ln>
                <a:solidFill>
                  <a:schemeClr val="tx1">
                    <a:tint val="75000"/>
                  </a:schemeClr>
                </a:solidFill>
                <a:effectLst/>
                <a:uLnTx/>
                <a:uFillTx/>
                <a:latin typeface="+mn-lt"/>
                <a:ea typeface="+mn-ea"/>
                <a:cs typeface="+mn-cs"/>
              </a:rPr>
              <a:t>تحليل دورة الاستثمار</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numéro de diapositive 2"/>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61913" y="404664"/>
            <a:ext cx="9020175" cy="6429375"/>
          </a:xfrm>
          <a:prstGeom prst="rect">
            <a:avLst/>
          </a:prstGeom>
          <a:noFill/>
          <a:ln w="12700">
            <a:noFill/>
            <a:miter lim="800000"/>
            <a:headEnd/>
            <a:tailEnd/>
          </a:ln>
        </p:spPr>
      </p:pic>
      <p:sp>
        <p:nvSpPr>
          <p:cNvPr id="7" name="Rectangle 6"/>
          <p:cNvSpPr>
            <a:spLocks noChangeArrowheads="1"/>
          </p:cNvSpPr>
          <p:nvPr/>
        </p:nvSpPr>
        <p:spPr bwMode="auto">
          <a:xfrm>
            <a:off x="1475656" y="142875"/>
            <a:ext cx="7416824" cy="553998"/>
          </a:xfrm>
          <a:prstGeom prst="rect">
            <a:avLst/>
          </a:prstGeom>
          <a:noFill/>
          <a:ln w="9525">
            <a:noFill/>
            <a:miter lim="800000"/>
            <a:headEnd/>
            <a:tailEnd/>
          </a:ln>
        </p:spPr>
        <p:txBody>
          <a:bodyPr wrap="square">
            <a:spAutoFit/>
          </a:bodyPr>
          <a:lstStyle/>
          <a:p>
            <a:pPr algn="ctr" rtl="1"/>
            <a:r>
              <a:rPr lang="ar-DZ" sz="3000" b="1" dirty="0" smtClean="0">
                <a:solidFill>
                  <a:srgbClr val="0000FF"/>
                </a:solidFill>
              </a:rPr>
              <a:t>تقييم المشاريع الاستثمارية: هناك عدد من معايير التقييم</a:t>
            </a:r>
          </a:p>
        </p:txBody>
      </p:sp>
      <p:sp>
        <p:nvSpPr>
          <p:cNvPr id="8" name="Rectangle 7"/>
          <p:cNvSpPr/>
          <p:nvPr/>
        </p:nvSpPr>
        <p:spPr>
          <a:xfrm>
            <a:off x="2880472" y="864010"/>
            <a:ext cx="5940000" cy="1815882"/>
          </a:xfrm>
          <a:prstGeom prst="rect">
            <a:avLst/>
          </a:prstGeom>
        </p:spPr>
        <p:txBody>
          <a:bodyPr wrap="square">
            <a:spAutoFit/>
          </a:bodyPr>
          <a:lstStyle/>
          <a:p>
            <a:pPr algn="r" rtl="1"/>
            <a:r>
              <a:rPr lang="ar-DZ" sz="2800" b="1" dirty="0" smtClean="0"/>
              <a:t>اكثرها تفضيلا لدى المدراء الماليين: </a:t>
            </a:r>
            <a:r>
              <a:rPr lang="ar-DZ" sz="2800" b="1" dirty="0" smtClean="0">
                <a:solidFill>
                  <a:srgbClr val="0000FF"/>
                </a:solidFill>
              </a:rPr>
              <a:t>معدل المردود الداخلي</a:t>
            </a:r>
            <a:r>
              <a:rPr lang="ar-DZ" sz="2800" b="1" dirty="0" smtClean="0"/>
              <a:t>،</a:t>
            </a:r>
            <a:r>
              <a:rPr lang="ar-DZ" sz="2800" b="1" dirty="0" smtClean="0">
                <a:solidFill>
                  <a:srgbClr val="0000FF"/>
                </a:solidFill>
              </a:rPr>
              <a:t> صافي القيمة الحالية</a:t>
            </a:r>
            <a:r>
              <a:rPr lang="ar-DZ" sz="2800" b="1" dirty="0" smtClean="0"/>
              <a:t>،</a:t>
            </a:r>
            <a:r>
              <a:rPr lang="ar-DZ" sz="2800" b="1" dirty="0" smtClean="0">
                <a:solidFill>
                  <a:srgbClr val="0000FF"/>
                </a:solidFill>
              </a:rPr>
              <a:t> فترة </a:t>
            </a:r>
            <a:r>
              <a:rPr lang="ar-DZ" sz="2800" b="1" dirty="0" err="1" smtClean="0">
                <a:solidFill>
                  <a:srgbClr val="0000FF"/>
                </a:solidFill>
              </a:rPr>
              <a:t>الاسترداد </a:t>
            </a:r>
            <a:r>
              <a:rPr lang="ar-DZ" sz="2800" b="1" dirty="0" smtClean="0"/>
              <a:t>...، وذلك حسب نتائج مسح أجري في دول الاتحاد الأوربي.</a:t>
            </a:r>
            <a:endParaRPr lang="ar-SA" sz="2800" b="1" dirty="0"/>
          </a:p>
        </p:txBody>
      </p:sp>
      <p:sp>
        <p:nvSpPr>
          <p:cNvPr id="9" name="Rectangle 8"/>
          <p:cNvSpPr/>
          <p:nvPr/>
        </p:nvSpPr>
        <p:spPr>
          <a:xfrm>
            <a:off x="4716016" y="2733308"/>
            <a:ext cx="4104000" cy="1415772"/>
          </a:xfrm>
          <a:prstGeom prst="rect">
            <a:avLst/>
          </a:prstGeom>
        </p:spPr>
        <p:txBody>
          <a:bodyPr wrap="square">
            <a:spAutoFit/>
          </a:bodyPr>
          <a:lstStyle/>
          <a:p>
            <a:pPr algn="r" rtl="1"/>
            <a:r>
              <a:rPr lang="ar-DZ" sz="2800" b="1" dirty="0" smtClean="0"/>
              <a:t>كل </a:t>
            </a:r>
            <a:r>
              <a:rPr lang="ar-DZ" sz="2800" b="1" dirty="0" smtClean="0">
                <a:solidFill>
                  <a:srgbClr val="0000FF"/>
                </a:solidFill>
              </a:rPr>
              <a:t>معايير التقييم</a:t>
            </a:r>
            <a:r>
              <a:rPr lang="ar-DZ" sz="2800" b="1" dirty="0" smtClean="0"/>
              <a:t> مبنية على خصم التدفقات النقدية باستثناء معيارين فقط هما: </a:t>
            </a:r>
            <a:r>
              <a:rPr lang="ar-DZ" sz="2800" b="1" dirty="0" smtClean="0">
                <a:solidFill>
                  <a:srgbClr val="0000FF"/>
                </a:solidFill>
              </a:rPr>
              <a:t>فترة الاسترداد البسيطة</a:t>
            </a:r>
            <a:r>
              <a:rPr lang="ar-DZ" sz="2800" b="1" dirty="0" smtClean="0"/>
              <a:t>،</a:t>
            </a:r>
            <a:r>
              <a:rPr lang="ar-DZ" sz="2800" b="1" dirty="0" smtClean="0">
                <a:solidFill>
                  <a:srgbClr val="0000FF"/>
                </a:solidFill>
              </a:rPr>
              <a:t> معدل العائد المحاسبي</a:t>
            </a:r>
            <a:r>
              <a:rPr lang="ar-DZ" sz="2800" b="1" dirty="0" smtClean="0"/>
              <a:t>.</a:t>
            </a:r>
            <a:endParaRPr lang="ar-SA" sz="2800" b="1" dirty="0"/>
          </a:p>
        </p:txBody>
      </p:sp>
      <p:cxnSp>
        <p:nvCxnSpPr>
          <p:cNvPr id="11" name="Connecteur droit avec flèche 10"/>
          <p:cNvCxnSpPr/>
          <p:nvPr/>
        </p:nvCxnSpPr>
        <p:spPr>
          <a:xfrm flipH="1">
            <a:off x="3491880" y="4005064"/>
            <a:ext cx="2448272" cy="201622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6372200" y="4365104"/>
            <a:ext cx="1008112" cy="169200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par>
                          <p:cTn id="17" fill="hold">
                            <p:stCondLst>
                              <p:cond delay="4160"/>
                            </p:stCondLst>
                            <p:childTnLst>
                              <p:par>
                                <p:cTn id="18" presetID="53"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17</a:t>
            </a:fld>
            <a:endParaRPr lang="fr-FR"/>
          </a:p>
        </p:txBody>
      </p:sp>
      <p:pic>
        <p:nvPicPr>
          <p:cNvPr id="4" name="Picture 2"/>
          <p:cNvPicPr>
            <a:picLocks noChangeAspect="1" noChangeArrowheads="1"/>
          </p:cNvPicPr>
          <p:nvPr/>
        </p:nvPicPr>
        <p:blipFill>
          <a:blip r:embed="rId2" cstate="print"/>
          <a:srcRect/>
          <a:stretch>
            <a:fillRect/>
          </a:stretch>
        </p:blipFill>
        <p:spPr bwMode="auto">
          <a:xfrm>
            <a:off x="62268" y="188640"/>
            <a:ext cx="9031246" cy="6624736"/>
          </a:xfrm>
          <a:prstGeom prst="rect">
            <a:avLst/>
          </a:prstGeom>
          <a:noFill/>
          <a:ln w="12700" cap="flat" cmpd="sng">
            <a:noFill/>
            <a:prstDash val="solid"/>
            <a:miter lim="800000"/>
            <a:headEnd/>
            <a:tailEnd/>
          </a:ln>
          <a:effectLst/>
        </p:spPr>
      </p:pic>
      <p:sp>
        <p:nvSpPr>
          <p:cNvPr id="5" name="Rectangle 4"/>
          <p:cNvSpPr/>
          <p:nvPr/>
        </p:nvSpPr>
        <p:spPr>
          <a:xfrm>
            <a:off x="4680496" y="3194973"/>
            <a:ext cx="4356000" cy="2246769"/>
          </a:xfrm>
          <a:prstGeom prst="rect">
            <a:avLst/>
          </a:prstGeom>
        </p:spPr>
        <p:txBody>
          <a:bodyPr wrap="square">
            <a:spAutoFit/>
          </a:bodyPr>
          <a:lstStyle/>
          <a:p>
            <a:pPr algn="r" rtl="1"/>
            <a:r>
              <a:rPr lang="ar-DZ" sz="2800" b="1" dirty="0" smtClean="0"/>
              <a:t>نفس النتائج تقريبا توصل إليها مسح مشابه أجري في الولايات المتحدة، حيث ظلت تقنيات: </a:t>
            </a:r>
            <a:r>
              <a:rPr lang="ar-DZ" sz="2800" b="1" dirty="0" smtClean="0">
                <a:solidFill>
                  <a:srgbClr val="0000FF"/>
                </a:solidFill>
              </a:rPr>
              <a:t>معدل المردود الداخلي</a:t>
            </a:r>
            <a:r>
              <a:rPr lang="ar-DZ" sz="2800" b="1" dirty="0" smtClean="0"/>
              <a:t>،</a:t>
            </a:r>
            <a:r>
              <a:rPr lang="ar-DZ" sz="2800" b="1" dirty="0" smtClean="0">
                <a:solidFill>
                  <a:srgbClr val="0000FF"/>
                </a:solidFill>
              </a:rPr>
              <a:t> صافي القيمة الحالية</a:t>
            </a:r>
            <a:r>
              <a:rPr lang="ar-DZ" sz="2800" b="1" dirty="0" smtClean="0"/>
              <a:t> و</a:t>
            </a:r>
            <a:r>
              <a:rPr lang="ar-DZ" sz="2800" b="1" dirty="0" smtClean="0">
                <a:solidFill>
                  <a:srgbClr val="0000FF"/>
                </a:solidFill>
              </a:rPr>
              <a:t>فترة الاسترداد</a:t>
            </a:r>
            <a:r>
              <a:rPr lang="ar-DZ" sz="2800" b="1" dirty="0" smtClean="0"/>
              <a:t>،</a:t>
            </a:r>
            <a:r>
              <a:rPr lang="ar-DZ" sz="2800" b="1" dirty="0" smtClean="0">
                <a:solidFill>
                  <a:srgbClr val="0000FF"/>
                </a:solidFill>
              </a:rPr>
              <a:t> </a:t>
            </a:r>
            <a:r>
              <a:rPr lang="ar-DZ" sz="2800" b="1" dirty="0" smtClean="0"/>
              <a:t>تتصدر قائمة </a:t>
            </a:r>
            <a:r>
              <a:rPr lang="ar-DZ" sz="2800" b="1" dirty="0" err="1" smtClean="0"/>
              <a:t>التفضيلات</a:t>
            </a:r>
            <a:r>
              <a:rPr lang="ar-DZ" sz="2800" b="1" dirty="0" err="1" smtClean="0">
                <a:solidFill>
                  <a:srgbClr val="0000FF"/>
                </a:solidFill>
              </a:rPr>
              <a:t>.</a:t>
            </a:r>
            <a:endParaRPr lang="ar-SA" sz="2800" b="1" dirty="0"/>
          </a:p>
        </p:txBody>
      </p:sp>
      <p:sp>
        <p:nvSpPr>
          <p:cNvPr id="6" name="Rectangle 5"/>
          <p:cNvSpPr/>
          <p:nvPr/>
        </p:nvSpPr>
        <p:spPr>
          <a:xfrm>
            <a:off x="1835728" y="843708"/>
            <a:ext cx="360000" cy="28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806668" y="1269354"/>
            <a:ext cx="396000" cy="28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504684" y="2118374"/>
            <a:ext cx="684000" cy="28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148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تؤكد الدراستان المذكورتان أن ميل المؤسسات لاستخدام أساليب خصم التدفقات النقدية ينخفض كلما كان حجم المؤسسة أصغر، وأرجعوا ذلك إلى الأسباب </a:t>
            </a:r>
            <a:r>
              <a:rPr lang="ar-DZ" b="1" dirty="0" err="1" smtClean="0"/>
              <a:t>التالية:</a:t>
            </a:r>
            <a:endParaRPr lang="ar-DZ" b="1" dirty="0" smtClean="0"/>
          </a:p>
          <a:p>
            <a:pPr algn="r" rtl="1"/>
            <a:r>
              <a:rPr lang="ar-DZ" b="1" dirty="0" smtClean="0"/>
              <a:t>ينصب اهتمام مجمل المؤسسات الصغيرة على السيولة، وأفضل مؤشر يمثل هذا العامل هو فترة </a:t>
            </a:r>
            <a:r>
              <a:rPr lang="ar-DZ" b="1" dirty="0" err="1" smtClean="0"/>
              <a:t>الاسترداد.</a:t>
            </a:r>
            <a:r>
              <a:rPr lang="ar-DZ" b="1" dirty="0" smtClean="0"/>
              <a:t> فطول فترة الاسترداد يعني أن الأموال المستثمرة في المشروع ستبقى مجمدة لفترة طويلة، وهذا ما يقلل من درجة السيولة.</a:t>
            </a:r>
          </a:p>
          <a:p>
            <a:pPr algn="r" rtl="1"/>
            <a:r>
              <a:rPr lang="ar-DZ" b="1" dirty="0" smtClean="0"/>
              <a:t>الاعتقاد السائد بأن صغر حجم المشروعات لا يتلاءم مع </a:t>
            </a:r>
            <a:r>
              <a:rPr lang="ar-DZ" b="1" dirty="0" err="1" smtClean="0"/>
              <a:t>مجهودات</a:t>
            </a:r>
            <a:r>
              <a:rPr lang="ar-DZ" b="1" dirty="0" smtClean="0"/>
              <a:t> تطبيق أساليب خصم التدفقات النقدية.</a:t>
            </a:r>
            <a:endParaRPr lang="fr-FR" b="1" dirty="0" smtClean="0"/>
          </a:p>
        </p:txBody>
      </p:sp>
      <p:sp>
        <p:nvSpPr>
          <p:cNvPr id="4" name="Espace réservé du pied de page 3"/>
          <p:cNvSpPr>
            <a:spLocks noGrp="1"/>
          </p:cNvSpPr>
          <p:nvPr>
            <p:ph type="ftr" sz="quarter" idx="11"/>
          </p:nvPr>
        </p:nvSpPr>
        <p:spPr/>
        <p:txBody>
          <a:bodyPr/>
          <a:lstStyle/>
          <a:p>
            <a:r>
              <a:rPr lang="ar-SA" smtClean="0"/>
              <a:t>تحليل دورة الاستثمار</a:t>
            </a:r>
            <a:endParaRPr lang="fr-F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19</a:t>
            </a:fld>
            <a:endParaRPr lang="fr-FR"/>
          </a:p>
        </p:txBody>
      </p:sp>
      <p:sp>
        <p:nvSpPr>
          <p:cNvPr id="4" name="Espace réservé du pied de page 1"/>
          <p:cNvSpPr txBox="1">
            <a:spLocks/>
          </p:cNvSpPr>
          <p:nvPr/>
        </p:nvSpPr>
        <p:spPr>
          <a:xfrm>
            <a:off x="3124200" y="6356351"/>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smtClean="0">
                <a:ln>
                  <a:noFill/>
                </a:ln>
                <a:solidFill>
                  <a:schemeClr val="tx1">
                    <a:tint val="75000"/>
                  </a:schemeClr>
                </a:solidFill>
                <a:effectLst/>
                <a:uLnTx/>
                <a:uFillTx/>
                <a:latin typeface="+mn-lt"/>
                <a:ea typeface="+mn-ea"/>
                <a:cs typeface="+mn-cs"/>
              </a:rPr>
              <a:t>تحليل دورة الاستثمار</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numéro de diapositive 2"/>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35496" y="1052736"/>
            <a:ext cx="3874881" cy="4176464"/>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3779912" y="332656"/>
            <a:ext cx="5327973" cy="3590925"/>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3851920" y="3645024"/>
            <a:ext cx="5256000" cy="3155534"/>
          </a:xfrm>
          <a:prstGeom prst="rect">
            <a:avLst/>
          </a:prstGeom>
          <a:noFill/>
          <a:ln w="9525">
            <a:noFill/>
            <a:miter lim="800000"/>
            <a:headEnd/>
            <a:tailEnd/>
          </a:ln>
          <a:effectLst/>
        </p:spPr>
      </p:pic>
      <p:sp>
        <p:nvSpPr>
          <p:cNvPr id="9" name="Rectangle 8"/>
          <p:cNvSpPr/>
          <p:nvPr/>
        </p:nvSpPr>
        <p:spPr>
          <a:xfrm>
            <a:off x="649772" y="169476"/>
            <a:ext cx="3922228" cy="523220"/>
          </a:xfrm>
          <a:prstGeom prst="rect">
            <a:avLst/>
          </a:prstGeom>
        </p:spPr>
        <p:txBody>
          <a:bodyPr wrap="none">
            <a:spAutoFit/>
          </a:bodyPr>
          <a:lstStyle/>
          <a:p>
            <a:pPr algn="r" rtl="1"/>
            <a:r>
              <a:rPr lang="ar-DZ" sz="2800" b="1" dirty="0" smtClean="0">
                <a:solidFill>
                  <a:srgbClr val="0000FF"/>
                </a:solidFill>
              </a:rPr>
              <a:t>مؤشر فترة الاسترداد </a:t>
            </a:r>
            <a:r>
              <a:rPr lang="fr-FR" sz="2600" b="1" dirty="0" err="1" smtClean="0">
                <a:solidFill>
                  <a:srgbClr val="0000FF"/>
                </a:solidFill>
              </a:rPr>
              <a:t>Payback</a:t>
            </a:r>
            <a:endParaRPr lang="fr-FR" sz="2600" dirty="0">
              <a:solidFill>
                <a:srgbClr val="0000FF"/>
              </a:solidFill>
            </a:endParaRPr>
          </a:p>
        </p:txBody>
      </p:sp>
      <p:sp>
        <p:nvSpPr>
          <p:cNvPr id="10" name="Ellipse 9"/>
          <p:cNvSpPr/>
          <p:nvPr/>
        </p:nvSpPr>
        <p:spPr>
          <a:xfrm>
            <a:off x="2253230" y="3486494"/>
            <a:ext cx="504056"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a:stCxn id="10" idx="6"/>
          </p:cNvCxnSpPr>
          <p:nvPr/>
        </p:nvCxnSpPr>
        <p:spPr>
          <a:xfrm>
            <a:off x="2757286" y="3882538"/>
            <a:ext cx="5055074" cy="13466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755576" y="3688044"/>
            <a:ext cx="1497654" cy="396000"/>
            <a:chOff x="755576" y="3688044"/>
            <a:chExt cx="1497654" cy="396000"/>
          </a:xfrm>
        </p:grpSpPr>
        <p:cxnSp>
          <p:nvCxnSpPr>
            <p:cNvPr id="14" name="Connecteur droit avec flèche 13"/>
            <p:cNvCxnSpPr/>
            <p:nvPr/>
          </p:nvCxnSpPr>
          <p:spPr>
            <a:xfrm>
              <a:off x="755576" y="3688044"/>
              <a:ext cx="0" cy="396000"/>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55576" y="3875562"/>
              <a:ext cx="14976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53"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47"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smtClean="0">
                <a:solidFill>
                  <a:srgbClr val="FF0000"/>
                </a:solidFill>
              </a:rPr>
              <a:t>أولا: ماهية </a:t>
            </a:r>
            <a:r>
              <a:rPr lang="ar-DZ" b="1" dirty="0" err="1" smtClean="0">
                <a:solidFill>
                  <a:srgbClr val="FF0000"/>
                </a:solidFill>
              </a:rPr>
              <a:t>الإستثمار</a:t>
            </a:r>
            <a:r>
              <a:rPr lang="ar-DZ" b="1" dirty="0" smtClean="0">
                <a:solidFill>
                  <a:srgbClr val="FF0000"/>
                </a:solidFill>
              </a:rPr>
              <a:t> </a:t>
            </a:r>
          </a:p>
        </p:txBody>
      </p:sp>
      <p:sp>
        <p:nvSpPr>
          <p:cNvPr id="3" name="Espace réservé du contenu 2"/>
          <p:cNvSpPr>
            <a:spLocks noGrp="1"/>
          </p:cNvSpPr>
          <p:nvPr>
            <p:ph idx="1"/>
          </p:nvPr>
        </p:nvSpPr>
        <p:spPr/>
        <p:txBody>
          <a:bodyPr>
            <a:noAutofit/>
          </a:bodyPr>
          <a:lstStyle/>
          <a:p>
            <a:pPr algn="r" rtl="1">
              <a:buNone/>
            </a:pPr>
            <a:r>
              <a:rPr lang="ar-DZ" b="1" dirty="0" smtClean="0">
                <a:effectLst>
                  <a:outerShdw blurRad="38100" dist="38100" dir="2700000" algn="tl">
                    <a:srgbClr val="000000">
                      <a:alpha val="43137"/>
                    </a:srgbClr>
                  </a:outerShdw>
                </a:effectLst>
              </a:rPr>
              <a:t>الاستثمار</a:t>
            </a:r>
            <a:r>
              <a:rPr lang="ar-DZ" b="1" dirty="0" smtClean="0"/>
              <a:t> بالمعنى المالي هو </a:t>
            </a:r>
            <a:r>
              <a:rPr lang="ar-SA" b="1" dirty="0" smtClean="0"/>
              <a:t>ذلك القدر من موارد الم</a:t>
            </a:r>
            <a:r>
              <a:rPr lang="ar-DZ" b="1" dirty="0" err="1" smtClean="0"/>
              <a:t>ؤسس</a:t>
            </a:r>
            <a:r>
              <a:rPr lang="ar-SA" b="1" dirty="0" smtClean="0"/>
              <a:t>ة الذي يتم </a:t>
            </a:r>
            <a:r>
              <a:rPr lang="ar-SA" b="1" dirty="0" smtClean="0">
                <a:solidFill>
                  <a:srgbClr val="0000FF"/>
                </a:solidFill>
              </a:rPr>
              <a:t>إنفاقه </a:t>
            </a:r>
            <a:r>
              <a:rPr lang="ar-DZ" b="1" dirty="0" err="1" smtClean="0"/>
              <a:t>(</a:t>
            </a:r>
            <a:r>
              <a:rPr lang="ar-SA" b="1" dirty="0" smtClean="0"/>
              <a:t>التضحية </a:t>
            </a:r>
            <a:r>
              <a:rPr lang="ar-SA" b="1" dirty="0" err="1" smtClean="0"/>
              <a:t>به</a:t>
            </a:r>
            <a:r>
              <a:rPr lang="ar-DZ" b="1" dirty="0" err="1" smtClean="0"/>
              <a:t>)</a:t>
            </a:r>
            <a:r>
              <a:rPr lang="ar-SA" b="1" dirty="0" smtClean="0">
                <a:solidFill>
                  <a:srgbClr val="0000FF"/>
                </a:solidFill>
              </a:rPr>
              <a:t> في الوقت الحاضر </a:t>
            </a:r>
            <a:r>
              <a:rPr lang="ar-SA" b="1" dirty="0" smtClean="0"/>
              <a:t>أملا في </a:t>
            </a:r>
            <a:r>
              <a:rPr lang="ar-SA" b="1" dirty="0" smtClean="0">
                <a:solidFill>
                  <a:srgbClr val="0000FF"/>
                </a:solidFill>
              </a:rPr>
              <a:t>الحصول على العائد </a:t>
            </a:r>
            <a:r>
              <a:rPr lang="ar-SA" b="1" dirty="0" smtClean="0"/>
              <a:t>من هذا الإنفاق </a:t>
            </a:r>
            <a:r>
              <a:rPr lang="ar-SA" b="1" dirty="0" smtClean="0">
                <a:solidFill>
                  <a:srgbClr val="0000FF"/>
                </a:solidFill>
              </a:rPr>
              <a:t>على مدار عدة فترات مقبلة</a:t>
            </a:r>
            <a:r>
              <a:rPr lang="ar-DZ" b="1" dirty="0" err="1" smtClean="0"/>
              <a:t>.</a:t>
            </a:r>
            <a:r>
              <a:rPr lang="ar-DZ" b="1" dirty="0" smtClean="0"/>
              <a:t> أو بمعنى آخر </a:t>
            </a:r>
            <a:r>
              <a:rPr lang="ar-DZ" b="1" dirty="0" smtClean="0">
                <a:solidFill>
                  <a:srgbClr val="0000FF"/>
                </a:solidFill>
              </a:rPr>
              <a:t>هو مبادلة بين إنفاق رأسمالي </a:t>
            </a:r>
            <a:r>
              <a:rPr lang="ar-DZ" b="1" dirty="0" err="1" smtClean="0">
                <a:solidFill>
                  <a:srgbClr val="0000FF"/>
                </a:solidFill>
              </a:rPr>
              <a:t>حالي </a:t>
            </a:r>
            <a:r>
              <a:rPr lang="ar-DZ" b="1" dirty="0" smtClean="0">
                <a:solidFill>
                  <a:srgbClr val="0000FF"/>
                </a:solidFill>
              </a:rPr>
              <a:t>(مبدئي) </a:t>
            </a:r>
            <a:r>
              <a:rPr lang="ar-DZ" b="1" dirty="0" err="1" smtClean="0">
                <a:solidFill>
                  <a:srgbClr val="0000FF"/>
                </a:solidFill>
              </a:rPr>
              <a:t>مؤكد </a:t>
            </a:r>
            <a:r>
              <a:rPr lang="ar-DZ" b="1" dirty="0" smtClean="0"/>
              <a:t>(تدفقات نقدية خارجة)، </a:t>
            </a:r>
            <a:r>
              <a:rPr lang="ar-DZ" b="1" dirty="0" smtClean="0">
                <a:solidFill>
                  <a:srgbClr val="0000FF"/>
                </a:solidFill>
              </a:rPr>
              <a:t>بإيرادات مستقبلة غير </a:t>
            </a:r>
            <a:r>
              <a:rPr lang="ar-DZ" b="1" dirty="0" err="1" smtClean="0">
                <a:solidFill>
                  <a:srgbClr val="0000FF"/>
                </a:solidFill>
              </a:rPr>
              <a:t>مؤكدة </a:t>
            </a:r>
            <a:r>
              <a:rPr lang="ar-DZ" b="1" dirty="0" smtClean="0"/>
              <a:t>(تدفقات نقدية داخلة</a:t>
            </a:r>
            <a:r>
              <a:rPr lang="ar-DZ" b="1" dirty="0" err="1" smtClean="0"/>
              <a:t>).</a:t>
            </a:r>
            <a:r>
              <a:rPr lang="ar-DZ" b="1" dirty="0" smtClean="0"/>
              <a:t> </a:t>
            </a:r>
          </a:p>
          <a:p>
            <a:pPr algn="r" rtl="1">
              <a:buNone/>
            </a:pPr>
            <a:r>
              <a:rPr lang="ar-DZ" b="1" dirty="0" smtClean="0"/>
              <a:t>وقد لا يترتب على بعض الإنفاقات الرأسمالية تدفقات نقدية مستقبلية داخلة، ومع ذلك فهي استثمارات لما يترتب عنها مـن منافع مستقبلية، مثل الإنفاق على البحث والتطوير وعلى تدريب العمال وعلى الحملات </a:t>
            </a:r>
            <a:r>
              <a:rPr lang="ar-DZ" b="1" dirty="0" err="1" smtClean="0"/>
              <a:t>الإعلانية ....</a:t>
            </a:r>
            <a:endParaRPr lang="ar-DZ" b="1" dirty="0" smtClean="0"/>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2</a:t>
            </a:fld>
            <a:endParaRPr lang="fr-FR"/>
          </a:p>
        </p:txBody>
      </p:sp>
      <p:sp>
        <p:nvSpPr>
          <p:cNvPr id="7" name="Espace réservé du pied de page 6"/>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3217399" y="2564904"/>
            <a:ext cx="5171025" cy="4176464"/>
          </a:xfrm>
          <a:prstGeom prst="rect">
            <a:avLst/>
          </a:prstGeom>
          <a:noFill/>
          <a:ln w="9525">
            <a:noFill/>
            <a:miter lim="800000"/>
            <a:headEnd/>
            <a:tailEnd/>
          </a:ln>
          <a:effectLst/>
        </p:spPr>
      </p:pic>
      <p:graphicFrame>
        <p:nvGraphicFramePr>
          <p:cNvPr id="6" name="Graphique 5"/>
          <p:cNvGraphicFramePr/>
          <p:nvPr/>
        </p:nvGraphicFramePr>
        <p:xfrm>
          <a:off x="179512" y="116632"/>
          <a:ext cx="8784000" cy="6120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Object 2"/>
          <p:cNvGraphicFramePr>
            <a:graphicFrameLocks noChangeAspect="1"/>
          </p:cNvGraphicFramePr>
          <p:nvPr/>
        </p:nvGraphicFramePr>
        <p:xfrm>
          <a:off x="3188692" y="3506961"/>
          <a:ext cx="3111500" cy="1146175"/>
        </p:xfrm>
        <a:graphic>
          <a:graphicData uri="http://schemas.openxmlformats.org/presentationml/2006/ole">
            <p:oleObj spid="_x0000_s306178" name="Equation" r:id="rId5" imgW="1269720" imgH="469800" progId="Equation.DSMT4">
              <p:embed/>
            </p:oleObj>
          </a:graphicData>
        </a:graphic>
      </p:graphicFrame>
      <p:sp>
        <p:nvSpPr>
          <p:cNvPr id="9" name="Rectangle 8"/>
          <p:cNvSpPr/>
          <p:nvPr/>
        </p:nvSpPr>
        <p:spPr>
          <a:xfrm>
            <a:off x="2981264" y="332656"/>
            <a:ext cx="4126322" cy="523220"/>
          </a:xfrm>
          <a:prstGeom prst="rect">
            <a:avLst/>
          </a:prstGeom>
        </p:spPr>
        <p:txBody>
          <a:bodyPr wrap="none">
            <a:spAutoFit/>
          </a:bodyPr>
          <a:lstStyle/>
          <a:p>
            <a:pPr algn="r" rtl="1"/>
            <a:r>
              <a:rPr lang="ar-DZ" sz="2800" b="1" dirty="0" smtClean="0">
                <a:solidFill>
                  <a:srgbClr val="0000FF"/>
                </a:solidFill>
              </a:rPr>
              <a:t>مؤشر صافي القيمة الحالية </a:t>
            </a:r>
            <a:r>
              <a:rPr lang="fr-FR" sz="2800" b="1" dirty="0" smtClean="0">
                <a:solidFill>
                  <a:srgbClr val="0000FF"/>
                </a:solidFill>
              </a:rPr>
              <a:t>NPV</a:t>
            </a:r>
            <a:r>
              <a:rPr lang="ar-DZ" sz="2800" b="1" dirty="0" smtClean="0">
                <a:solidFill>
                  <a:srgbClr val="0000FF"/>
                </a:solidFill>
              </a:rPr>
              <a:t> </a:t>
            </a:r>
            <a:endParaRPr lang="fr-FR" sz="2800" dirty="0">
              <a:solidFill>
                <a:srgbClr val="0000FF"/>
              </a:solidFill>
            </a:endParaRPr>
          </a:p>
        </p:txBody>
      </p:sp>
      <p:sp>
        <p:nvSpPr>
          <p:cNvPr id="10" name="Rectangle 9"/>
          <p:cNvSpPr/>
          <p:nvPr/>
        </p:nvSpPr>
        <p:spPr>
          <a:xfrm>
            <a:off x="3434434" y="2420888"/>
            <a:ext cx="324000" cy="43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645734" y="2478382"/>
            <a:ext cx="324000" cy="39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839718" y="2132856"/>
            <a:ext cx="324000" cy="72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034826" y="1844904"/>
            <a:ext cx="324000" cy="10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229934" y="1916832"/>
            <a:ext cx="324000" cy="93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a:off x="2051720" y="5243714"/>
            <a:ext cx="0" cy="11520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2065672" y="5805264"/>
            <a:ext cx="5256000" cy="5760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ppt_x</p:attrName>
                                        </p:attrNameLst>
                                      </p:cBhvr>
                                      <p:tavLst>
                                        <p:tav tm="0">
                                          <p:val>
                                            <p:strVal val="#ppt_x-.2"/>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path" presetSubtype="0" accel="50000" decel="50000" fill="hold" grpId="1" nodeType="clickEffect">
                                  <p:stCondLst>
                                    <p:cond delay="0"/>
                                  </p:stCondLst>
                                  <p:childTnLst>
                                    <p:animMotion origin="layout" path="M 8.33333E-7 1.90751E-6 L -0.12951 0.06936 " pathEditMode="relative" rAng="0" ptsTypes="AA">
                                      <p:cBhvr>
                                        <p:cTn id="38" dur="2000" fill="hold"/>
                                        <p:tgtEl>
                                          <p:spTgt spid="10"/>
                                        </p:tgtEl>
                                        <p:attrNameLst>
                                          <p:attrName>ppt_x</p:attrName>
                                          <p:attrName>ppt_y</p:attrName>
                                        </p:attrNameLst>
                                      </p:cBhvr>
                                      <p:rCtr x="-65" y="35"/>
                                    </p:animMotion>
                                  </p:childTnLst>
                                </p:cTn>
                              </p:par>
                            </p:childTnLst>
                          </p:cTn>
                        </p:par>
                      </p:childTnLst>
                    </p:cTn>
                  </p:par>
                  <p:par>
                    <p:cTn id="39" fill="hold">
                      <p:stCondLst>
                        <p:cond delay="indefinite"/>
                      </p:stCondLst>
                      <p:childTnLst>
                        <p:par>
                          <p:cTn id="40" fill="hold">
                            <p:stCondLst>
                              <p:cond delay="0"/>
                            </p:stCondLst>
                            <p:childTnLst>
                              <p:par>
                                <p:cTn id="41" presetID="56" presetClass="path" presetSubtype="0" accel="50000" decel="50000" fill="hold" grpId="1" nodeType="clickEffect">
                                  <p:stCondLst>
                                    <p:cond delay="0"/>
                                  </p:stCondLst>
                                  <p:childTnLst>
                                    <p:animMotion origin="layout" path="M -0.26197 0.12439 L -0.00208 -0.00486 " pathEditMode="relative" rAng="0" ptsTypes="AA">
                                      <p:cBhvr>
                                        <p:cTn id="42" dur="2000" spd="-100000" fill="hold"/>
                                        <p:tgtEl>
                                          <p:spTgt spid="11"/>
                                        </p:tgtEl>
                                        <p:attrNameLst>
                                          <p:attrName>ppt_x</p:attrName>
                                          <p:attrName>ppt_y</p:attrName>
                                        </p:attrNameLst>
                                      </p:cBhvr>
                                      <p:rCtr x="130" y="-65"/>
                                    </p:animMotion>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grpId="1" nodeType="clickEffect">
                                  <p:stCondLst>
                                    <p:cond delay="0"/>
                                  </p:stCondLst>
                                  <p:childTnLst>
                                    <p:animMotion origin="layout" path="M -0.3927 0.23075 L -3.61111E-6 4.21965E-6 " pathEditMode="relative" rAng="0" ptsTypes="AA">
                                      <p:cBhvr>
                                        <p:cTn id="46" dur="2000" spd="-100000" fill="hold"/>
                                        <p:tgtEl>
                                          <p:spTgt spid="12"/>
                                        </p:tgtEl>
                                        <p:attrNameLst>
                                          <p:attrName>ppt_x</p:attrName>
                                          <p:attrName>ppt_y</p:attrName>
                                        </p:attrNameLst>
                                      </p:cBhvr>
                                      <p:rCtr x="196" y="-115"/>
                                    </p:animMotion>
                                  </p:childTnLst>
                                </p:cTn>
                              </p:par>
                            </p:childTnLst>
                          </p:cTn>
                        </p:par>
                      </p:childTnLst>
                    </p:cTn>
                  </p:par>
                  <p:par>
                    <p:cTn id="47" fill="hold">
                      <p:stCondLst>
                        <p:cond delay="indefinite"/>
                      </p:stCondLst>
                      <p:childTnLst>
                        <p:par>
                          <p:cTn id="48" fill="hold">
                            <p:stCondLst>
                              <p:cond delay="0"/>
                            </p:stCondLst>
                            <p:childTnLst>
                              <p:par>
                                <p:cTn id="49" presetID="56" presetClass="path" presetSubtype="0" accel="50000" decel="50000" fill="hold" grpId="1" nodeType="clickEffect">
                                  <p:stCondLst>
                                    <p:cond delay="0"/>
                                  </p:stCondLst>
                                  <p:childTnLst>
                                    <p:animMotion origin="layout" path="M -0.52326 0.3778 L -0.00313 4.68208E-6 " pathEditMode="relative" rAng="0" ptsTypes="AA">
                                      <p:cBhvr>
                                        <p:cTn id="50" dur="2000" spd="-100000" fill="hold"/>
                                        <p:tgtEl>
                                          <p:spTgt spid="13"/>
                                        </p:tgtEl>
                                        <p:attrNameLst>
                                          <p:attrName>ppt_x</p:attrName>
                                          <p:attrName>ppt_y</p:attrName>
                                        </p:attrNameLst>
                                      </p:cBhvr>
                                      <p:rCtr x="260" y="-189"/>
                                    </p:animMotion>
                                  </p:childTnLst>
                                </p:cTn>
                              </p:par>
                            </p:childTnLst>
                          </p:cTn>
                        </p:par>
                      </p:childTnLst>
                    </p:cTn>
                  </p:par>
                  <p:par>
                    <p:cTn id="51" fill="hold">
                      <p:stCondLst>
                        <p:cond delay="indefinite"/>
                      </p:stCondLst>
                      <p:childTnLst>
                        <p:par>
                          <p:cTn id="52" fill="hold">
                            <p:stCondLst>
                              <p:cond delay="0"/>
                            </p:stCondLst>
                            <p:childTnLst>
                              <p:par>
                                <p:cTn id="53" presetID="56" presetClass="path" presetSubtype="0" accel="50000" decel="50000" fill="hold" grpId="1" nodeType="clickEffect">
                                  <p:stCondLst>
                                    <p:cond delay="0"/>
                                  </p:stCondLst>
                                  <p:childTnLst>
                                    <p:animMotion origin="layout" path="M -0.65399 0.51284 L 1.66667E-6 0.00417 " pathEditMode="relative" rAng="0" ptsTypes="AA">
                                      <p:cBhvr>
                                        <p:cTn id="54" dur="2000" spd="-100000" fill="hold"/>
                                        <p:tgtEl>
                                          <p:spTgt spid="14"/>
                                        </p:tgtEl>
                                        <p:attrNameLst>
                                          <p:attrName>ppt_x</p:attrName>
                                          <p:attrName>ppt_y</p:attrName>
                                        </p:attrNameLst>
                                      </p:cBhvr>
                                      <p:rCtr x="327" y="-254"/>
                                    </p:animMotion>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523FBCB-AAA1-4E31-9329-02C3EF355481}" type="slidenum">
              <a:rPr lang="fr-FR" smtClean="0"/>
              <a:pPr/>
              <a:t>21</a:t>
            </a:fld>
            <a:endParaRPr lang="fr-FR"/>
          </a:p>
        </p:txBody>
      </p:sp>
      <p:sp>
        <p:nvSpPr>
          <p:cNvPr id="35" name="Line 3"/>
          <p:cNvSpPr>
            <a:spLocks noChangeShapeType="1"/>
          </p:cNvSpPr>
          <p:nvPr/>
        </p:nvSpPr>
        <p:spPr bwMode="auto">
          <a:xfrm flipV="1">
            <a:off x="4572000" y="2196082"/>
            <a:ext cx="2362200" cy="1524000"/>
          </a:xfrm>
          <a:prstGeom prst="line">
            <a:avLst/>
          </a:prstGeom>
          <a:noFill/>
          <a:ln w="57150" cap="sq">
            <a:solidFill>
              <a:schemeClr val="tx1"/>
            </a:solidFill>
            <a:round/>
            <a:headEnd type="none" w="sm" len="sm"/>
            <a:tailEnd type="none" w="sm" len="sm"/>
          </a:ln>
        </p:spPr>
        <p:txBody>
          <a:bodyPr/>
          <a:lstStyle/>
          <a:p>
            <a:endParaRPr lang="fr-FR"/>
          </a:p>
        </p:txBody>
      </p:sp>
      <p:sp>
        <p:nvSpPr>
          <p:cNvPr id="36" name="Text Box 4"/>
          <p:cNvSpPr txBox="1">
            <a:spLocks noChangeArrowheads="1"/>
          </p:cNvSpPr>
          <p:nvPr/>
        </p:nvSpPr>
        <p:spPr bwMode="auto">
          <a:xfrm>
            <a:off x="3497263" y="3456557"/>
            <a:ext cx="838200" cy="615553"/>
          </a:xfrm>
          <a:prstGeom prst="rect">
            <a:avLst/>
          </a:prstGeom>
          <a:noFill/>
          <a:ln w="12700" cap="sq">
            <a:noFill/>
            <a:miter lim="800000"/>
            <a:headEnd type="none" w="sm" len="sm"/>
            <a:tailEnd type="none" w="sm" len="sm"/>
          </a:ln>
        </p:spPr>
        <p:txBody>
          <a:bodyPr lIns="0" tIns="0" rIns="0" bIns="0">
            <a:spAutoFit/>
          </a:bodyPr>
          <a:lstStyle/>
          <a:p>
            <a:pPr algn="ctr"/>
            <a:r>
              <a:rPr lang="ar-SA" sz="2000" b="1">
                <a:solidFill>
                  <a:srgbClr val="0000FF"/>
                </a:solidFill>
                <a:latin typeface="Times New Roman" pitchFamily="18" charset="0"/>
                <a:cs typeface="Simplified Arabic" pitchFamily="18" charset="-78"/>
              </a:rPr>
              <a:t>مرحلة</a:t>
            </a:r>
          </a:p>
          <a:p>
            <a:pPr algn="ctr"/>
            <a:r>
              <a:rPr lang="ar-SA" sz="2000" b="1">
                <a:solidFill>
                  <a:srgbClr val="0000FF"/>
                </a:solidFill>
                <a:latin typeface="Times New Roman" pitchFamily="18" charset="0"/>
                <a:cs typeface="Simplified Arabic" pitchFamily="18" charset="-78"/>
              </a:rPr>
              <a:t>التشغيل</a:t>
            </a:r>
            <a:endParaRPr lang="en-US" sz="2000" b="1">
              <a:solidFill>
                <a:srgbClr val="0000FF"/>
              </a:solidFill>
              <a:latin typeface="Times New Roman" pitchFamily="18" charset="0"/>
              <a:cs typeface="Simplified Arabic" pitchFamily="18" charset="-78"/>
            </a:endParaRPr>
          </a:p>
        </p:txBody>
      </p:sp>
      <p:sp>
        <p:nvSpPr>
          <p:cNvPr id="37" name="Text Box 5"/>
          <p:cNvSpPr txBox="1">
            <a:spLocks noChangeArrowheads="1"/>
          </p:cNvSpPr>
          <p:nvPr/>
        </p:nvSpPr>
        <p:spPr bwMode="auto">
          <a:xfrm>
            <a:off x="3719513" y="2577082"/>
            <a:ext cx="1676400" cy="615553"/>
          </a:xfrm>
          <a:prstGeom prst="rect">
            <a:avLst/>
          </a:prstGeom>
          <a:noFill/>
          <a:ln w="12700" cap="sq">
            <a:noFill/>
            <a:miter lim="800000"/>
            <a:headEnd type="none" w="sm" len="sm"/>
            <a:tailEnd type="none" w="sm" len="sm"/>
          </a:ln>
        </p:spPr>
        <p:txBody>
          <a:bodyPr lIns="0" tIns="0" rIns="0" bIns="0">
            <a:spAutoFit/>
          </a:bodyPr>
          <a:lstStyle/>
          <a:p>
            <a:pPr algn="ctr">
              <a:spcBef>
                <a:spcPct val="50000"/>
              </a:spcBef>
            </a:pPr>
            <a:r>
              <a:rPr lang="ar-SA" sz="2000" b="1" dirty="0">
                <a:latin typeface="Times New Roman" pitchFamily="18" charset="0"/>
                <a:cs typeface="Simplified Arabic" pitchFamily="18" charset="-78"/>
              </a:rPr>
              <a:t>مرحلة ما قبل </a:t>
            </a:r>
            <a:r>
              <a:rPr lang="ar-SA" sz="2000" b="1" dirty="0" err="1">
                <a:latin typeface="Times New Roman" pitchFamily="18" charset="0"/>
                <a:cs typeface="Simplified Arabic" pitchFamily="18" charset="-78"/>
              </a:rPr>
              <a:t>الإستثمار</a:t>
            </a:r>
            <a:endParaRPr lang="en-US" sz="2000" b="1" dirty="0">
              <a:latin typeface="Times New Roman" pitchFamily="18" charset="0"/>
              <a:cs typeface="Simplified Arabic" pitchFamily="18" charset="-78"/>
            </a:endParaRPr>
          </a:p>
        </p:txBody>
      </p:sp>
      <p:sp>
        <p:nvSpPr>
          <p:cNvPr id="38" name="Line 6"/>
          <p:cNvSpPr>
            <a:spLocks noChangeShapeType="1"/>
          </p:cNvSpPr>
          <p:nvPr/>
        </p:nvSpPr>
        <p:spPr bwMode="auto">
          <a:xfrm>
            <a:off x="2208213" y="2189732"/>
            <a:ext cx="2362200" cy="1524000"/>
          </a:xfrm>
          <a:prstGeom prst="line">
            <a:avLst/>
          </a:prstGeom>
          <a:noFill/>
          <a:ln w="57150" cap="sq">
            <a:solidFill>
              <a:schemeClr val="tx1"/>
            </a:solidFill>
            <a:round/>
            <a:headEnd type="none" w="sm" len="sm"/>
            <a:tailEnd type="none" w="sm" len="sm"/>
          </a:ln>
        </p:spPr>
        <p:txBody>
          <a:bodyPr/>
          <a:lstStyle/>
          <a:p>
            <a:endParaRPr lang="fr-FR"/>
          </a:p>
        </p:txBody>
      </p:sp>
      <p:sp>
        <p:nvSpPr>
          <p:cNvPr id="39" name="Line 7"/>
          <p:cNvSpPr>
            <a:spLocks noChangeShapeType="1"/>
          </p:cNvSpPr>
          <p:nvPr/>
        </p:nvSpPr>
        <p:spPr bwMode="auto">
          <a:xfrm>
            <a:off x="4562475" y="3766120"/>
            <a:ext cx="0" cy="2324100"/>
          </a:xfrm>
          <a:prstGeom prst="line">
            <a:avLst/>
          </a:prstGeom>
          <a:noFill/>
          <a:ln w="57150" cap="sq">
            <a:solidFill>
              <a:schemeClr val="tx1"/>
            </a:solidFill>
            <a:round/>
            <a:headEnd type="none" w="sm" len="sm"/>
            <a:tailEnd type="none" w="sm" len="sm"/>
          </a:ln>
        </p:spPr>
        <p:txBody>
          <a:bodyPr/>
          <a:lstStyle/>
          <a:p>
            <a:endParaRPr lang="fr-FR"/>
          </a:p>
        </p:txBody>
      </p:sp>
      <p:sp>
        <p:nvSpPr>
          <p:cNvPr id="40" name="Oval 8"/>
          <p:cNvSpPr>
            <a:spLocks noChangeArrowheads="1"/>
          </p:cNvSpPr>
          <p:nvPr/>
        </p:nvSpPr>
        <p:spPr bwMode="auto">
          <a:xfrm>
            <a:off x="3173413" y="2299270"/>
            <a:ext cx="2743200" cy="2438400"/>
          </a:xfrm>
          <a:prstGeom prst="ellipse">
            <a:avLst/>
          </a:prstGeom>
          <a:noFill/>
          <a:ln w="28575" cap="sq">
            <a:solidFill>
              <a:schemeClr val="tx1"/>
            </a:solidFill>
            <a:round/>
            <a:headEnd type="none" w="sm" len="sm"/>
            <a:tailEnd type="none" w="sm" len="sm"/>
          </a:ln>
        </p:spPr>
        <p:txBody>
          <a:bodyPr wrap="none" anchor="ctr"/>
          <a:lstStyle/>
          <a:p>
            <a:endParaRPr lang="en-US"/>
          </a:p>
        </p:txBody>
      </p:sp>
      <p:sp>
        <p:nvSpPr>
          <p:cNvPr id="41" name="Oval 9"/>
          <p:cNvSpPr>
            <a:spLocks noChangeAspect="1" noChangeArrowheads="1"/>
          </p:cNvSpPr>
          <p:nvPr/>
        </p:nvSpPr>
        <p:spPr bwMode="auto">
          <a:xfrm>
            <a:off x="1765300" y="978470"/>
            <a:ext cx="5618163" cy="5138737"/>
          </a:xfrm>
          <a:prstGeom prst="ellipse">
            <a:avLst/>
          </a:prstGeom>
          <a:noFill/>
          <a:ln w="28575" cap="sq">
            <a:solidFill>
              <a:schemeClr val="tx1"/>
            </a:solidFill>
            <a:round/>
            <a:headEnd type="none" w="sm" len="sm"/>
            <a:tailEnd type="none" w="sm" len="sm"/>
          </a:ln>
        </p:spPr>
        <p:txBody>
          <a:bodyPr wrap="none" anchor="ctr"/>
          <a:lstStyle/>
          <a:p>
            <a:endParaRPr lang="en-US"/>
          </a:p>
        </p:txBody>
      </p:sp>
      <p:sp>
        <p:nvSpPr>
          <p:cNvPr id="42" name="Line 10"/>
          <p:cNvSpPr>
            <a:spLocks noChangeShapeType="1"/>
          </p:cNvSpPr>
          <p:nvPr/>
        </p:nvSpPr>
        <p:spPr bwMode="auto">
          <a:xfrm>
            <a:off x="3505200" y="1205482"/>
            <a:ext cx="685800" cy="1143000"/>
          </a:xfrm>
          <a:prstGeom prst="line">
            <a:avLst/>
          </a:prstGeom>
          <a:noFill/>
          <a:ln w="12700" cap="sq">
            <a:solidFill>
              <a:schemeClr val="tx1"/>
            </a:solidFill>
            <a:round/>
            <a:headEnd type="none" w="sm" len="sm"/>
            <a:tailEnd type="none" w="sm" len="sm"/>
          </a:ln>
        </p:spPr>
        <p:txBody>
          <a:bodyPr/>
          <a:lstStyle/>
          <a:p>
            <a:endParaRPr lang="fr-FR"/>
          </a:p>
        </p:txBody>
      </p:sp>
      <p:sp>
        <p:nvSpPr>
          <p:cNvPr id="43" name="Line 11"/>
          <p:cNvSpPr>
            <a:spLocks noChangeShapeType="1"/>
          </p:cNvSpPr>
          <p:nvPr/>
        </p:nvSpPr>
        <p:spPr bwMode="auto">
          <a:xfrm flipH="1">
            <a:off x="4953000" y="1200720"/>
            <a:ext cx="685800" cy="1147762"/>
          </a:xfrm>
          <a:prstGeom prst="line">
            <a:avLst/>
          </a:prstGeom>
          <a:noFill/>
          <a:ln w="12700" cap="sq">
            <a:solidFill>
              <a:schemeClr val="tx1"/>
            </a:solidFill>
            <a:round/>
            <a:headEnd type="none" w="sm" len="sm"/>
            <a:tailEnd type="none" w="sm" len="sm"/>
          </a:ln>
        </p:spPr>
        <p:txBody>
          <a:bodyPr/>
          <a:lstStyle/>
          <a:p>
            <a:endParaRPr lang="fr-FR"/>
          </a:p>
        </p:txBody>
      </p:sp>
      <p:sp>
        <p:nvSpPr>
          <p:cNvPr id="44" name="Line 12"/>
          <p:cNvSpPr>
            <a:spLocks noChangeShapeType="1"/>
          </p:cNvSpPr>
          <p:nvPr/>
        </p:nvSpPr>
        <p:spPr bwMode="auto">
          <a:xfrm>
            <a:off x="1752600" y="3415282"/>
            <a:ext cx="1447800" cy="0"/>
          </a:xfrm>
          <a:prstGeom prst="line">
            <a:avLst/>
          </a:prstGeom>
          <a:noFill/>
          <a:ln w="12700" cap="sq">
            <a:solidFill>
              <a:schemeClr val="tx1"/>
            </a:solidFill>
            <a:round/>
            <a:headEnd type="none" w="sm" len="sm"/>
            <a:tailEnd type="none" w="sm" len="sm"/>
          </a:ln>
        </p:spPr>
        <p:txBody>
          <a:bodyPr/>
          <a:lstStyle/>
          <a:p>
            <a:endParaRPr lang="fr-FR"/>
          </a:p>
        </p:txBody>
      </p:sp>
      <p:sp>
        <p:nvSpPr>
          <p:cNvPr id="45" name="Line 13"/>
          <p:cNvSpPr>
            <a:spLocks noChangeShapeType="1"/>
          </p:cNvSpPr>
          <p:nvPr/>
        </p:nvSpPr>
        <p:spPr bwMode="auto">
          <a:xfrm flipH="1">
            <a:off x="2133600" y="4101082"/>
            <a:ext cx="1219200" cy="685800"/>
          </a:xfrm>
          <a:prstGeom prst="line">
            <a:avLst/>
          </a:prstGeom>
          <a:noFill/>
          <a:ln w="12700" cap="sq">
            <a:solidFill>
              <a:schemeClr val="tx1"/>
            </a:solidFill>
            <a:round/>
            <a:headEnd type="none" w="sm" len="sm"/>
            <a:tailEnd type="none" w="sm" len="sm"/>
          </a:ln>
        </p:spPr>
        <p:txBody>
          <a:bodyPr/>
          <a:lstStyle/>
          <a:p>
            <a:endParaRPr lang="fr-FR"/>
          </a:p>
        </p:txBody>
      </p:sp>
      <p:sp>
        <p:nvSpPr>
          <p:cNvPr id="46" name="Line 14"/>
          <p:cNvSpPr>
            <a:spLocks noChangeShapeType="1"/>
          </p:cNvSpPr>
          <p:nvPr/>
        </p:nvSpPr>
        <p:spPr bwMode="auto">
          <a:xfrm flipH="1">
            <a:off x="3105150" y="4577332"/>
            <a:ext cx="762000" cy="1143000"/>
          </a:xfrm>
          <a:prstGeom prst="line">
            <a:avLst/>
          </a:prstGeom>
          <a:noFill/>
          <a:ln w="12700" cap="sq">
            <a:solidFill>
              <a:schemeClr val="tx1"/>
            </a:solidFill>
            <a:round/>
            <a:headEnd type="none" w="sm" len="sm"/>
            <a:tailEnd type="none" w="sm" len="sm"/>
          </a:ln>
        </p:spPr>
        <p:txBody>
          <a:bodyPr/>
          <a:lstStyle/>
          <a:p>
            <a:endParaRPr lang="fr-FR"/>
          </a:p>
        </p:txBody>
      </p:sp>
      <p:sp>
        <p:nvSpPr>
          <p:cNvPr id="47" name="Line 15"/>
          <p:cNvSpPr>
            <a:spLocks noChangeShapeType="1"/>
          </p:cNvSpPr>
          <p:nvPr/>
        </p:nvSpPr>
        <p:spPr bwMode="auto">
          <a:xfrm>
            <a:off x="4953000" y="4710682"/>
            <a:ext cx="457200" cy="1295400"/>
          </a:xfrm>
          <a:prstGeom prst="line">
            <a:avLst/>
          </a:prstGeom>
          <a:noFill/>
          <a:ln w="12700" cap="sq">
            <a:solidFill>
              <a:schemeClr val="tx1"/>
            </a:solidFill>
            <a:round/>
            <a:headEnd type="none" w="sm" len="sm"/>
            <a:tailEnd type="none" w="sm" len="sm"/>
          </a:ln>
        </p:spPr>
        <p:txBody>
          <a:bodyPr/>
          <a:lstStyle/>
          <a:p>
            <a:endParaRPr lang="fr-FR"/>
          </a:p>
        </p:txBody>
      </p:sp>
      <p:sp>
        <p:nvSpPr>
          <p:cNvPr id="48" name="Line 16"/>
          <p:cNvSpPr>
            <a:spLocks noChangeShapeType="1"/>
          </p:cNvSpPr>
          <p:nvPr/>
        </p:nvSpPr>
        <p:spPr bwMode="auto">
          <a:xfrm>
            <a:off x="5334000" y="4558282"/>
            <a:ext cx="838200" cy="1066800"/>
          </a:xfrm>
          <a:prstGeom prst="line">
            <a:avLst/>
          </a:prstGeom>
          <a:noFill/>
          <a:ln w="12700" cap="sq">
            <a:solidFill>
              <a:schemeClr val="tx1"/>
            </a:solidFill>
            <a:round/>
            <a:headEnd type="none" w="sm" len="sm"/>
            <a:tailEnd type="none" w="sm" len="sm"/>
          </a:ln>
        </p:spPr>
        <p:txBody>
          <a:bodyPr/>
          <a:lstStyle/>
          <a:p>
            <a:endParaRPr lang="fr-FR"/>
          </a:p>
        </p:txBody>
      </p:sp>
      <p:sp>
        <p:nvSpPr>
          <p:cNvPr id="49" name="Line 17"/>
          <p:cNvSpPr>
            <a:spLocks noChangeShapeType="1"/>
          </p:cNvSpPr>
          <p:nvPr/>
        </p:nvSpPr>
        <p:spPr bwMode="auto">
          <a:xfrm>
            <a:off x="5581650" y="4323332"/>
            <a:ext cx="1200150" cy="831850"/>
          </a:xfrm>
          <a:prstGeom prst="line">
            <a:avLst/>
          </a:prstGeom>
          <a:noFill/>
          <a:ln w="12700" cap="sq">
            <a:solidFill>
              <a:schemeClr val="tx1"/>
            </a:solidFill>
            <a:round/>
            <a:headEnd type="none" w="sm" len="sm"/>
            <a:tailEnd type="none" w="sm" len="sm"/>
          </a:ln>
        </p:spPr>
        <p:txBody>
          <a:bodyPr/>
          <a:lstStyle/>
          <a:p>
            <a:endParaRPr lang="fr-FR"/>
          </a:p>
        </p:txBody>
      </p:sp>
      <p:sp>
        <p:nvSpPr>
          <p:cNvPr id="50" name="Line 18"/>
          <p:cNvSpPr>
            <a:spLocks noChangeShapeType="1"/>
          </p:cNvSpPr>
          <p:nvPr/>
        </p:nvSpPr>
        <p:spPr bwMode="auto">
          <a:xfrm>
            <a:off x="5791200" y="4024882"/>
            <a:ext cx="1371600" cy="457200"/>
          </a:xfrm>
          <a:prstGeom prst="line">
            <a:avLst/>
          </a:prstGeom>
          <a:noFill/>
          <a:ln w="12700" cap="sq">
            <a:solidFill>
              <a:schemeClr val="tx1"/>
            </a:solidFill>
            <a:round/>
            <a:headEnd type="none" w="sm" len="sm"/>
            <a:tailEnd type="none" w="sm" len="sm"/>
          </a:ln>
        </p:spPr>
        <p:txBody>
          <a:bodyPr/>
          <a:lstStyle/>
          <a:p>
            <a:endParaRPr lang="fr-FR"/>
          </a:p>
        </p:txBody>
      </p:sp>
      <p:sp>
        <p:nvSpPr>
          <p:cNvPr id="51" name="Line 19"/>
          <p:cNvSpPr>
            <a:spLocks noChangeShapeType="1"/>
          </p:cNvSpPr>
          <p:nvPr/>
        </p:nvSpPr>
        <p:spPr bwMode="auto">
          <a:xfrm>
            <a:off x="5924550" y="3634357"/>
            <a:ext cx="1447800" cy="76200"/>
          </a:xfrm>
          <a:prstGeom prst="line">
            <a:avLst/>
          </a:prstGeom>
          <a:noFill/>
          <a:ln w="12700" cap="sq">
            <a:solidFill>
              <a:schemeClr val="tx1"/>
            </a:solidFill>
            <a:round/>
            <a:headEnd type="none" w="sm" len="sm"/>
            <a:tailEnd type="none" w="sm" len="sm"/>
          </a:ln>
        </p:spPr>
        <p:txBody>
          <a:bodyPr/>
          <a:lstStyle/>
          <a:p>
            <a:endParaRPr lang="fr-FR"/>
          </a:p>
        </p:txBody>
      </p:sp>
      <p:sp>
        <p:nvSpPr>
          <p:cNvPr id="52" name="Line 20"/>
          <p:cNvSpPr>
            <a:spLocks noChangeShapeType="1"/>
          </p:cNvSpPr>
          <p:nvPr/>
        </p:nvSpPr>
        <p:spPr bwMode="auto">
          <a:xfrm flipV="1">
            <a:off x="5895975" y="2881882"/>
            <a:ext cx="1371600" cy="381000"/>
          </a:xfrm>
          <a:prstGeom prst="line">
            <a:avLst/>
          </a:prstGeom>
          <a:noFill/>
          <a:ln w="12700" cap="sq">
            <a:solidFill>
              <a:schemeClr val="tx1"/>
            </a:solidFill>
            <a:round/>
            <a:headEnd type="none" w="sm" len="sm"/>
            <a:tailEnd type="none" w="sm" len="sm"/>
          </a:ln>
        </p:spPr>
        <p:txBody>
          <a:bodyPr/>
          <a:lstStyle/>
          <a:p>
            <a:endParaRPr lang="fr-FR"/>
          </a:p>
        </p:txBody>
      </p:sp>
      <p:sp>
        <p:nvSpPr>
          <p:cNvPr id="53" name="Text Box 21"/>
          <p:cNvSpPr txBox="1">
            <a:spLocks noChangeArrowheads="1"/>
          </p:cNvSpPr>
          <p:nvPr/>
        </p:nvSpPr>
        <p:spPr bwMode="auto">
          <a:xfrm>
            <a:off x="4499992" y="3676376"/>
            <a:ext cx="990600" cy="615553"/>
          </a:xfrm>
          <a:prstGeom prst="rect">
            <a:avLst/>
          </a:prstGeom>
          <a:noFill/>
          <a:ln w="12700" cap="sq">
            <a:noFill/>
            <a:miter lim="800000"/>
            <a:headEnd type="none" w="sm" len="sm"/>
            <a:tailEnd type="none" w="sm" len="sm"/>
          </a:ln>
        </p:spPr>
        <p:txBody>
          <a:bodyPr lIns="0" tIns="0" rIns="0" bIns="0">
            <a:spAutoFit/>
          </a:bodyPr>
          <a:lstStyle/>
          <a:p>
            <a:pPr algn="r" rtl="1"/>
            <a:r>
              <a:rPr lang="en-US" sz="2000" b="1" dirty="0">
                <a:latin typeface="Times New Roman" pitchFamily="18" charset="0"/>
                <a:cs typeface="Simplified Arabic" pitchFamily="18" charset="-78"/>
              </a:rPr>
              <a:t> </a:t>
            </a:r>
            <a:r>
              <a:rPr lang="ar-SA" sz="2000" b="1" dirty="0">
                <a:solidFill>
                  <a:srgbClr val="0000FF"/>
                </a:solidFill>
                <a:latin typeface="Times New Roman" pitchFamily="18" charset="0"/>
                <a:cs typeface="Simplified Arabic" pitchFamily="18" charset="-78"/>
              </a:rPr>
              <a:t>مرحلة</a:t>
            </a:r>
          </a:p>
          <a:p>
            <a:pPr algn="r" rtl="1"/>
            <a:r>
              <a:rPr lang="ar-SA" sz="2000" b="1" dirty="0" err="1">
                <a:solidFill>
                  <a:srgbClr val="0000FF"/>
                </a:solidFill>
                <a:latin typeface="Times New Roman" pitchFamily="18" charset="0"/>
                <a:cs typeface="Simplified Arabic" pitchFamily="18" charset="-78"/>
              </a:rPr>
              <a:t>الإستثمار</a:t>
            </a:r>
            <a:endParaRPr lang="en-US" sz="2000" b="1" dirty="0">
              <a:solidFill>
                <a:srgbClr val="0000FF"/>
              </a:solidFill>
              <a:latin typeface="Times New Roman" pitchFamily="18" charset="0"/>
              <a:cs typeface="Simplified Arabic" pitchFamily="18" charset="-78"/>
            </a:endParaRPr>
          </a:p>
        </p:txBody>
      </p:sp>
      <p:sp>
        <p:nvSpPr>
          <p:cNvPr id="54" name="Text Box 22"/>
          <p:cNvSpPr txBox="1">
            <a:spLocks noChangeArrowheads="1"/>
          </p:cNvSpPr>
          <p:nvPr/>
        </p:nvSpPr>
        <p:spPr bwMode="auto">
          <a:xfrm>
            <a:off x="2514600" y="1586482"/>
            <a:ext cx="1219200" cy="915988"/>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دراسة فرص الإستثمار (التعرف)</a:t>
            </a:r>
            <a:endParaRPr lang="en-US" sz="1800" b="1">
              <a:latin typeface="Times New Roman" pitchFamily="18" charset="0"/>
              <a:cs typeface="Simplified Arabic" pitchFamily="18" charset="-78"/>
            </a:endParaRPr>
          </a:p>
        </p:txBody>
      </p:sp>
      <p:sp>
        <p:nvSpPr>
          <p:cNvPr id="55" name="Text Box 23"/>
          <p:cNvSpPr txBox="1">
            <a:spLocks noChangeArrowheads="1"/>
          </p:cNvSpPr>
          <p:nvPr/>
        </p:nvSpPr>
        <p:spPr bwMode="auto">
          <a:xfrm>
            <a:off x="3810000" y="1205482"/>
            <a:ext cx="1524000" cy="915988"/>
          </a:xfrm>
          <a:prstGeom prst="rect">
            <a:avLst/>
          </a:prstGeom>
          <a:noFill/>
          <a:ln w="12700" cap="sq">
            <a:noFill/>
            <a:miter lim="800000"/>
            <a:headEnd type="none" w="sm" len="sm"/>
            <a:tailEnd type="none" w="sm" len="sm"/>
          </a:ln>
        </p:spPr>
        <p:txBody>
          <a:bodyPr>
            <a:spAutoFit/>
          </a:bodyPr>
          <a:lstStyle/>
          <a:p>
            <a:pPr algn="ctr"/>
            <a:r>
              <a:rPr lang="ar-SA" sz="1800" b="1" dirty="0">
                <a:latin typeface="Times New Roman" pitchFamily="18" charset="0"/>
                <a:cs typeface="Simplified Arabic" pitchFamily="18" charset="-78"/>
              </a:rPr>
              <a:t>دراسة الجدوى الأولية</a:t>
            </a:r>
          </a:p>
          <a:p>
            <a:pPr algn="ctr"/>
            <a:r>
              <a:rPr lang="ar-SA" sz="1800" b="1" dirty="0">
                <a:latin typeface="Times New Roman" pitchFamily="18" charset="0"/>
                <a:cs typeface="Simplified Arabic" pitchFamily="18" charset="-78"/>
              </a:rPr>
              <a:t>(</a:t>
            </a:r>
            <a:r>
              <a:rPr lang="ar-SA" sz="1800" b="1" dirty="0" err="1">
                <a:latin typeface="Times New Roman" pitchFamily="18" charset="0"/>
                <a:cs typeface="Simplified Arabic" pitchFamily="18" charset="-78"/>
              </a:rPr>
              <a:t>الإختيار</a:t>
            </a:r>
            <a:r>
              <a:rPr lang="ar-SA" sz="1800" b="1" dirty="0">
                <a:latin typeface="Times New Roman" pitchFamily="18" charset="0"/>
                <a:cs typeface="Simplified Arabic" pitchFamily="18" charset="-78"/>
              </a:rPr>
              <a:t>)</a:t>
            </a:r>
            <a:endParaRPr lang="en-US" sz="1800" b="1" dirty="0">
              <a:latin typeface="Times New Roman" pitchFamily="18" charset="0"/>
              <a:cs typeface="Simplified Arabic" pitchFamily="18" charset="-78"/>
            </a:endParaRPr>
          </a:p>
        </p:txBody>
      </p:sp>
      <p:sp>
        <p:nvSpPr>
          <p:cNvPr id="56" name="Text Box 24"/>
          <p:cNvSpPr txBox="1">
            <a:spLocks noChangeArrowheads="1"/>
          </p:cNvSpPr>
          <p:nvPr/>
        </p:nvSpPr>
        <p:spPr bwMode="auto">
          <a:xfrm>
            <a:off x="5334000" y="1510282"/>
            <a:ext cx="1219200" cy="1190625"/>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دراسة الجدوى التفصيلية (التحضير)</a:t>
            </a:r>
            <a:endParaRPr lang="en-US" sz="1800" b="1">
              <a:latin typeface="Times New Roman" pitchFamily="18" charset="0"/>
              <a:cs typeface="Simplified Arabic" pitchFamily="18" charset="-78"/>
            </a:endParaRPr>
          </a:p>
        </p:txBody>
      </p:sp>
      <p:sp>
        <p:nvSpPr>
          <p:cNvPr id="57" name="Text Box 25"/>
          <p:cNvSpPr txBox="1">
            <a:spLocks noChangeArrowheads="1"/>
          </p:cNvSpPr>
          <p:nvPr/>
        </p:nvSpPr>
        <p:spPr bwMode="auto">
          <a:xfrm>
            <a:off x="1905000" y="2805682"/>
            <a:ext cx="1219200"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الإغلاق</a:t>
            </a:r>
            <a:endParaRPr lang="en-US" sz="1800" b="1">
              <a:latin typeface="Times New Roman" pitchFamily="18" charset="0"/>
              <a:cs typeface="Simplified Arabic" pitchFamily="18" charset="-78"/>
            </a:endParaRPr>
          </a:p>
        </p:txBody>
      </p:sp>
      <p:sp>
        <p:nvSpPr>
          <p:cNvPr id="58" name="Text Box 26"/>
          <p:cNvSpPr txBox="1">
            <a:spLocks noChangeArrowheads="1"/>
          </p:cNvSpPr>
          <p:nvPr/>
        </p:nvSpPr>
        <p:spPr bwMode="auto">
          <a:xfrm rot="20859946">
            <a:off x="1524000" y="3720082"/>
            <a:ext cx="1905000"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التوسع والتطوير</a:t>
            </a:r>
            <a:endParaRPr lang="en-US" sz="1800" b="1">
              <a:latin typeface="Times New Roman" pitchFamily="18" charset="0"/>
              <a:cs typeface="Simplified Arabic" pitchFamily="18" charset="-78"/>
            </a:endParaRPr>
          </a:p>
        </p:txBody>
      </p:sp>
      <p:sp>
        <p:nvSpPr>
          <p:cNvPr id="59" name="Text Box 27"/>
          <p:cNvSpPr txBox="1">
            <a:spLocks noChangeArrowheads="1"/>
          </p:cNvSpPr>
          <p:nvPr/>
        </p:nvSpPr>
        <p:spPr bwMode="auto">
          <a:xfrm rot="19351824">
            <a:off x="2057400" y="4634482"/>
            <a:ext cx="1905000"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الإحلال والإصلاح</a:t>
            </a:r>
            <a:endParaRPr lang="en-US" sz="1800" b="1">
              <a:latin typeface="Times New Roman" pitchFamily="18" charset="0"/>
              <a:cs typeface="Simplified Arabic" pitchFamily="18" charset="-78"/>
            </a:endParaRPr>
          </a:p>
        </p:txBody>
      </p:sp>
      <p:sp>
        <p:nvSpPr>
          <p:cNvPr id="60" name="Text Box 28"/>
          <p:cNvSpPr txBox="1">
            <a:spLocks noChangeArrowheads="1"/>
          </p:cNvSpPr>
          <p:nvPr/>
        </p:nvSpPr>
        <p:spPr bwMode="auto">
          <a:xfrm rot="17472189">
            <a:off x="3040857" y="5175025"/>
            <a:ext cx="1752600"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التشغيل التجاري</a:t>
            </a:r>
            <a:endParaRPr lang="en-US" sz="1800" b="1">
              <a:latin typeface="Times New Roman" pitchFamily="18" charset="0"/>
              <a:cs typeface="Simplified Arabic" pitchFamily="18" charset="-78"/>
            </a:endParaRPr>
          </a:p>
        </p:txBody>
      </p:sp>
      <p:sp>
        <p:nvSpPr>
          <p:cNvPr id="61" name="Text Box 29"/>
          <p:cNvSpPr txBox="1">
            <a:spLocks noChangeArrowheads="1"/>
          </p:cNvSpPr>
          <p:nvPr/>
        </p:nvSpPr>
        <p:spPr bwMode="auto">
          <a:xfrm rot="20514198">
            <a:off x="6019800" y="2653282"/>
            <a:ext cx="1219200"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تقرير التقييم</a:t>
            </a:r>
            <a:endParaRPr lang="en-US" sz="1800" b="1">
              <a:latin typeface="Times New Roman" pitchFamily="18" charset="0"/>
              <a:cs typeface="Simplified Arabic" pitchFamily="18" charset="-78"/>
            </a:endParaRPr>
          </a:p>
        </p:txBody>
      </p:sp>
      <p:sp>
        <p:nvSpPr>
          <p:cNvPr id="62" name="Text Box 30"/>
          <p:cNvSpPr txBox="1">
            <a:spLocks noChangeArrowheads="1"/>
          </p:cNvSpPr>
          <p:nvPr/>
        </p:nvSpPr>
        <p:spPr bwMode="auto">
          <a:xfrm>
            <a:off x="5867400" y="3277170"/>
            <a:ext cx="1592263" cy="366712"/>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التفاوض والتعاقد</a:t>
            </a:r>
            <a:endParaRPr lang="en-US" sz="1800" b="1">
              <a:latin typeface="Times New Roman" pitchFamily="18" charset="0"/>
              <a:cs typeface="Simplified Arabic" pitchFamily="18" charset="-78"/>
            </a:endParaRPr>
          </a:p>
        </p:txBody>
      </p:sp>
      <p:sp>
        <p:nvSpPr>
          <p:cNvPr id="63" name="Text Box 31"/>
          <p:cNvSpPr txBox="1">
            <a:spLocks noChangeArrowheads="1"/>
          </p:cNvSpPr>
          <p:nvPr/>
        </p:nvSpPr>
        <p:spPr bwMode="auto">
          <a:xfrm rot="576883">
            <a:off x="5791200" y="3734370"/>
            <a:ext cx="1633538" cy="366712"/>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التصميم الهندسي</a:t>
            </a:r>
            <a:endParaRPr lang="en-US" sz="1800" b="1">
              <a:latin typeface="Times New Roman" pitchFamily="18" charset="0"/>
              <a:cs typeface="Simplified Arabic" pitchFamily="18" charset="-78"/>
            </a:endParaRPr>
          </a:p>
        </p:txBody>
      </p:sp>
      <p:sp>
        <p:nvSpPr>
          <p:cNvPr id="64" name="Text Box 32"/>
          <p:cNvSpPr txBox="1">
            <a:spLocks noChangeArrowheads="1"/>
          </p:cNvSpPr>
          <p:nvPr/>
        </p:nvSpPr>
        <p:spPr bwMode="auto">
          <a:xfrm rot="1550132">
            <a:off x="5562600" y="4329682"/>
            <a:ext cx="1633538"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الإنشاء والتصنيع</a:t>
            </a:r>
            <a:endParaRPr lang="en-US" sz="1800" b="1">
              <a:latin typeface="Times New Roman" pitchFamily="18" charset="0"/>
              <a:cs typeface="Simplified Arabic" pitchFamily="18" charset="-78"/>
            </a:endParaRPr>
          </a:p>
        </p:txBody>
      </p:sp>
      <p:sp>
        <p:nvSpPr>
          <p:cNvPr id="65" name="Text Box 33"/>
          <p:cNvSpPr txBox="1">
            <a:spLocks noChangeArrowheads="1"/>
          </p:cNvSpPr>
          <p:nvPr/>
        </p:nvSpPr>
        <p:spPr bwMode="auto">
          <a:xfrm rot="2511751">
            <a:off x="5189538" y="4724970"/>
            <a:ext cx="1633537" cy="366712"/>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التسويق التجريبي</a:t>
            </a:r>
            <a:endParaRPr lang="en-US" sz="1800" b="1">
              <a:latin typeface="Times New Roman" pitchFamily="18" charset="0"/>
              <a:cs typeface="Simplified Arabic" pitchFamily="18" charset="-78"/>
            </a:endParaRPr>
          </a:p>
        </p:txBody>
      </p:sp>
      <p:sp>
        <p:nvSpPr>
          <p:cNvPr id="66" name="Text Box 34"/>
          <p:cNvSpPr txBox="1">
            <a:spLocks noChangeArrowheads="1"/>
          </p:cNvSpPr>
          <p:nvPr/>
        </p:nvSpPr>
        <p:spPr bwMode="auto">
          <a:xfrm rot="3519937">
            <a:off x="4624388" y="5039294"/>
            <a:ext cx="1633538"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التدريب</a:t>
            </a:r>
            <a:endParaRPr lang="en-US" sz="1800" b="1">
              <a:latin typeface="Times New Roman" pitchFamily="18" charset="0"/>
              <a:cs typeface="Simplified Arabic" pitchFamily="18" charset="-78"/>
            </a:endParaRPr>
          </a:p>
        </p:txBody>
      </p:sp>
      <p:sp>
        <p:nvSpPr>
          <p:cNvPr id="67" name="Text Box 35"/>
          <p:cNvSpPr txBox="1">
            <a:spLocks noChangeArrowheads="1"/>
          </p:cNvSpPr>
          <p:nvPr/>
        </p:nvSpPr>
        <p:spPr bwMode="auto">
          <a:xfrm rot="4899508">
            <a:off x="4090988" y="5191694"/>
            <a:ext cx="1633538" cy="366713"/>
          </a:xfrm>
          <a:prstGeom prst="rect">
            <a:avLst/>
          </a:prstGeom>
          <a:noFill/>
          <a:ln w="12700" cap="sq">
            <a:noFill/>
            <a:miter lim="800000"/>
            <a:headEnd type="none" w="sm" len="sm"/>
            <a:tailEnd type="none" w="sm" len="sm"/>
          </a:ln>
        </p:spPr>
        <p:txBody>
          <a:bodyPr>
            <a:spAutoFit/>
          </a:bodyPr>
          <a:lstStyle/>
          <a:p>
            <a:pPr algn="ctr">
              <a:spcBef>
                <a:spcPct val="50000"/>
              </a:spcBef>
            </a:pPr>
            <a:r>
              <a:rPr lang="ar-SA" sz="1800" b="1">
                <a:latin typeface="Times New Roman" pitchFamily="18" charset="0"/>
                <a:cs typeface="Simplified Arabic" pitchFamily="18" charset="-78"/>
              </a:rPr>
              <a:t>التشغيل التجريبي</a:t>
            </a:r>
            <a:endParaRPr lang="en-US" sz="1800" b="1">
              <a:latin typeface="Times New Roman" pitchFamily="18" charset="0"/>
              <a:cs typeface="Simplified Arabic" pitchFamily="18" charset="-78"/>
            </a:endParaRPr>
          </a:p>
        </p:txBody>
      </p:sp>
      <p:sp>
        <p:nvSpPr>
          <p:cNvPr id="68" name="Arc 67"/>
          <p:cNvSpPr/>
          <p:nvPr/>
        </p:nvSpPr>
        <p:spPr>
          <a:xfrm rot="11651639">
            <a:off x="1420878" y="514741"/>
            <a:ext cx="6336000" cy="5940000"/>
          </a:xfrm>
          <a:prstGeom prst="arc">
            <a:avLst>
              <a:gd name="adj1" fmla="val 8317993"/>
              <a:gd name="adj2" fmla="val 8416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38100">
                <a:solidFill>
                  <a:schemeClr val="tx1"/>
                </a:solidFill>
              </a:ln>
            </a:endParaRPr>
          </a:p>
        </p:txBody>
      </p:sp>
      <p:sp>
        <p:nvSpPr>
          <p:cNvPr id="69" name="Rectangle 68"/>
          <p:cNvSpPr/>
          <p:nvPr/>
        </p:nvSpPr>
        <p:spPr>
          <a:xfrm>
            <a:off x="2915816" y="260648"/>
            <a:ext cx="3544560" cy="523220"/>
          </a:xfrm>
          <a:prstGeom prst="rect">
            <a:avLst/>
          </a:prstGeom>
        </p:spPr>
        <p:txBody>
          <a:bodyPr wrap="none">
            <a:spAutoFit/>
          </a:bodyPr>
          <a:lstStyle/>
          <a:p>
            <a:r>
              <a:rPr lang="ar-DZ" sz="2800" b="1" dirty="0" smtClean="0">
                <a:solidFill>
                  <a:srgbClr val="0000FF"/>
                </a:solidFill>
              </a:rPr>
              <a:t>مراحل </a:t>
            </a:r>
            <a:r>
              <a:rPr lang="ar-SA" sz="2800" b="1" dirty="0" smtClean="0">
                <a:solidFill>
                  <a:srgbClr val="0000FF"/>
                </a:solidFill>
              </a:rPr>
              <a:t>المشروع الاستثماري </a:t>
            </a:r>
            <a:endParaRPr lang="fr-FR" sz="2800" dirty="0">
              <a:solidFill>
                <a:srgbClr val="0000FF"/>
              </a:solidFill>
            </a:endParaRPr>
          </a:p>
        </p:txBody>
      </p:sp>
      <p:sp>
        <p:nvSpPr>
          <p:cNvPr id="70" name="Rectangle 69"/>
          <p:cNvSpPr/>
          <p:nvPr/>
        </p:nvSpPr>
        <p:spPr>
          <a:xfrm>
            <a:off x="7131807" y="5714092"/>
            <a:ext cx="1904689" cy="523220"/>
          </a:xfrm>
          <a:prstGeom prst="rect">
            <a:avLst/>
          </a:prstGeom>
        </p:spPr>
        <p:txBody>
          <a:bodyPr wrap="none">
            <a:spAutoFit/>
          </a:bodyPr>
          <a:lstStyle/>
          <a:p>
            <a:r>
              <a:rPr lang="ar-DZ" sz="2800" b="1" dirty="0" smtClean="0">
                <a:solidFill>
                  <a:srgbClr val="0000FF"/>
                </a:solidFill>
              </a:rPr>
              <a:t>دورة الاستثمار</a:t>
            </a:r>
            <a:endParaRPr lang="fr-FR"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edge">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1"/>
                                          </p:val>
                                        </p:tav>
                                        <p:tav tm="100000">
                                          <p:val>
                                            <p:strVal val="#ppt_x"/>
                                          </p:val>
                                        </p:tav>
                                      </p:tavLst>
                                    </p:anim>
                                    <p:anim calcmode="lin" valueType="num">
                                      <p:cBhvr>
                                        <p:cTn id="14"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22</a:t>
            </a:fld>
            <a:endParaRPr lang="fr-FR"/>
          </a:p>
        </p:txBody>
      </p:sp>
      <p:sp>
        <p:nvSpPr>
          <p:cNvPr id="4" name="Espace réservé du pied de page 1"/>
          <p:cNvSpPr txBox="1">
            <a:spLocks/>
          </p:cNvSpPr>
          <p:nvPr/>
        </p:nvSpPr>
        <p:spPr>
          <a:xfrm>
            <a:off x="3124200" y="6356351"/>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smtClean="0">
                <a:ln>
                  <a:noFill/>
                </a:ln>
                <a:solidFill>
                  <a:schemeClr val="tx1">
                    <a:tint val="75000"/>
                  </a:schemeClr>
                </a:solidFill>
                <a:effectLst/>
                <a:uLnTx/>
                <a:uFillTx/>
                <a:latin typeface="+mn-lt"/>
                <a:ea typeface="+mn-ea"/>
                <a:cs typeface="+mn-cs"/>
              </a:rPr>
              <a:t>تحليل دورة الاستثمار</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numéro de diapositive 2"/>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pied de page 1"/>
          <p:cNvSpPr txBox="1">
            <a:spLocks/>
          </p:cNvSpPr>
          <p:nvPr/>
        </p:nvSpPr>
        <p:spPr>
          <a:xfrm>
            <a:off x="3124200" y="6356351"/>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smtClean="0">
                <a:ln>
                  <a:noFill/>
                </a:ln>
                <a:solidFill>
                  <a:schemeClr val="tx1">
                    <a:tint val="75000"/>
                  </a:schemeClr>
                </a:solidFill>
                <a:effectLst/>
                <a:uLnTx/>
                <a:uFillTx/>
                <a:latin typeface="+mn-lt"/>
                <a:ea typeface="+mn-ea"/>
                <a:cs typeface="+mn-cs"/>
              </a:rPr>
              <a:t>تحليل دورة الاستثمار</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8" name="Picture 3"/>
          <p:cNvPicPr>
            <a:picLocks noChangeAspect="1" noChangeArrowheads="1"/>
          </p:cNvPicPr>
          <p:nvPr/>
        </p:nvPicPr>
        <p:blipFill>
          <a:blip r:embed="rId2" cstate="print"/>
          <a:srcRect/>
          <a:stretch>
            <a:fillRect/>
          </a:stretch>
        </p:blipFill>
        <p:spPr bwMode="auto">
          <a:xfrm>
            <a:off x="395536" y="188640"/>
            <a:ext cx="8579239" cy="6408712"/>
          </a:xfrm>
          <a:prstGeom prst="rect">
            <a:avLst/>
          </a:prstGeom>
          <a:noFill/>
          <a:ln w="9525">
            <a:noFill/>
            <a:miter lim="800000"/>
            <a:headEnd/>
            <a:tailEnd/>
          </a:ln>
        </p:spPr>
      </p:pic>
      <p:sp>
        <p:nvSpPr>
          <p:cNvPr id="9" name="Rectangle 8"/>
          <p:cNvSpPr/>
          <p:nvPr/>
        </p:nvSpPr>
        <p:spPr>
          <a:xfrm>
            <a:off x="35768" y="3244334"/>
            <a:ext cx="2448000" cy="1354217"/>
          </a:xfrm>
          <a:prstGeom prst="rect">
            <a:avLst/>
          </a:prstGeom>
        </p:spPr>
        <p:txBody>
          <a:bodyPr wrap="none">
            <a:spAutoFit/>
          </a:bodyPr>
          <a:lstStyle/>
          <a:p>
            <a:pPr algn="ctr" rtl="1"/>
            <a:r>
              <a:rPr lang="ar-SA" sz="2800" b="1" dirty="0" smtClean="0">
                <a:solidFill>
                  <a:srgbClr val="0000FF"/>
                </a:solidFill>
                <a:effectLst>
                  <a:outerShdw blurRad="38100" dist="38100" dir="2700000" algn="tl">
                    <a:srgbClr val="000000">
                      <a:alpha val="43137"/>
                    </a:srgbClr>
                  </a:outerShdw>
                </a:effectLst>
              </a:rPr>
              <a:t>مرحلة </a:t>
            </a:r>
            <a:r>
              <a:rPr lang="ar-SA" sz="2800" b="1" dirty="0" err="1" smtClean="0">
                <a:solidFill>
                  <a:srgbClr val="0000FF"/>
                </a:solidFill>
                <a:effectLst>
                  <a:outerShdw blurRad="38100" dist="38100" dir="2700000" algn="tl">
                    <a:srgbClr val="000000">
                      <a:alpha val="43137"/>
                    </a:srgbClr>
                  </a:outerShdw>
                </a:effectLst>
              </a:rPr>
              <a:t>الا</a:t>
            </a:r>
            <a:r>
              <a:rPr lang="ar-DZ" sz="2800" b="1" dirty="0" smtClean="0">
                <a:solidFill>
                  <a:srgbClr val="0000FF"/>
                </a:solidFill>
                <a:effectLst>
                  <a:outerShdw blurRad="38100" dist="38100" dir="2700000" algn="tl">
                    <a:srgbClr val="000000">
                      <a:alpha val="43137"/>
                    </a:srgbClr>
                  </a:outerShdw>
                </a:effectLst>
              </a:rPr>
              <a:t>ن</a:t>
            </a:r>
            <a:r>
              <a:rPr lang="ar-SA" sz="2800" b="1" dirty="0" smtClean="0">
                <a:solidFill>
                  <a:srgbClr val="0000FF"/>
                </a:solidFill>
                <a:effectLst>
                  <a:outerShdw blurRad="38100" dist="38100" dir="2700000" algn="tl">
                    <a:srgbClr val="000000">
                      <a:alpha val="43137"/>
                    </a:srgbClr>
                  </a:outerShdw>
                </a:effectLst>
              </a:rPr>
              <a:t>شاء</a:t>
            </a:r>
            <a:endParaRPr lang="ar-DZ" sz="2800" b="1" dirty="0" smtClean="0">
              <a:solidFill>
                <a:srgbClr val="0000FF"/>
              </a:solidFill>
              <a:effectLst>
                <a:outerShdw blurRad="38100" dist="38100" dir="2700000" algn="tl">
                  <a:srgbClr val="000000">
                    <a:alpha val="43137"/>
                  </a:srgbClr>
                </a:outerShdw>
              </a:effectLst>
            </a:endParaRPr>
          </a:p>
          <a:p>
            <a:pPr algn="ctr" rtl="1"/>
            <a:r>
              <a:rPr lang="ar-SA" sz="2800" b="1" dirty="0" smtClean="0">
                <a:solidFill>
                  <a:srgbClr val="0000FF"/>
                </a:solidFill>
                <a:effectLst>
                  <a:outerShdw blurRad="38100" dist="38100" dir="2700000" algn="tl">
                    <a:srgbClr val="000000">
                      <a:alpha val="43137"/>
                    </a:srgbClr>
                  </a:outerShdw>
                </a:effectLst>
              </a:rPr>
              <a:t>أو الاستثمار</a:t>
            </a:r>
            <a:endParaRPr lang="ar-DZ" sz="2800" b="1" dirty="0" smtClean="0">
              <a:solidFill>
                <a:srgbClr val="0000FF"/>
              </a:solidFill>
              <a:effectLst>
                <a:outerShdw blurRad="38100" dist="38100" dir="2700000" algn="tl">
                  <a:srgbClr val="000000">
                    <a:alpha val="43137"/>
                  </a:srgbClr>
                </a:outerShdw>
              </a:effectLst>
            </a:endParaRPr>
          </a:p>
          <a:p>
            <a:pPr algn="ctr" rtl="1"/>
            <a:r>
              <a:rPr lang="fr-FR" sz="2600" b="1" dirty="0" err="1" smtClean="0">
                <a:solidFill>
                  <a:srgbClr val="0000FF"/>
                </a:solidFill>
              </a:rPr>
              <a:t>Investment</a:t>
            </a:r>
            <a:r>
              <a:rPr lang="fr-FR" sz="2600" b="1" dirty="0" smtClean="0">
                <a:solidFill>
                  <a:srgbClr val="0000FF"/>
                </a:solidFill>
              </a:rPr>
              <a:t> Phase</a:t>
            </a:r>
            <a:endParaRPr lang="fr-FR" sz="2600" dirty="0">
              <a:solidFill>
                <a:srgbClr val="0000FF"/>
              </a:solidFill>
            </a:endParaRPr>
          </a:p>
        </p:txBody>
      </p:sp>
      <p:sp>
        <p:nvSpPr>
          <p:cNvPr id="10" name="Rectangle 9"/>
          <p:cNvSpPr/>
          <p:nvPr/>
        </p:nvSpPr>
        <p:spPr>
          <a:xfrm>
            <a:off x="3006555" y="3801814"/>
            <a:ext cx="2487412" cy="923330"/>
          </a:xfrm>
          <a:prstGeom prst="rect">
            <a:avLst/>
          </a:prstGeom>
        </p:spPr>
        <p:txBody>
          <a:bodyPr wrap="none">
            <a:spAutoFit/>
          </a:bodyPr>
          <a:lstStyle/>
          <a:p>
            <a:pPr algn="ctr" rtl="1"/>
            <a:r>
              <a:rPr lang="ar-SA" sz="2800" b="1" dirty="0" smtClean="0">
                <a:solidFill>
                  <a:srgbClr val="0000FF"/>
                </a:solidFill>
                <a:effectLst>
                  <a:outerShdw blurRad="38100" dist="38100" dir="2700000" algn="tl">
                    <a:srgbClr val="000000">
                      <a:alpha val="43137"/>
                    </a:srgbClr>
                  </a:outerShdw>
                </a:effectLst>
              </a:rPr>
              <a:t>مرحلة التشغيل</a:t>
            </a:r>
            <a:endParaRPr lang="ar-DZ" sz="2800" b="1" dirty="0" smtClean="0">
              <a:solidFill>
                <a:srgbClr val="0000FF"/>
              </a:solidFill>
              <a:effectLst>
                <a:outerShdw blurRad="38100" dist="38100" dir="2700000" algn="tl">
                  <a:srgbClr val="000000">
                    <a:alpha val="43137"/>
                  </a:srgbClr>
                </a:outerShdw>
              </a:effectLst>
            </a:endParaRPr>
          </a:p>
          <a:p>
            <a:pPr algn="ctr" rtl="1"/>
            <a:r>
              <a:rPr lang="fr-FR" sz="2600" b="1" dirty="0" err="1" smtClean="0">
                <a:solidFill>
                  <a:srgbClr val="0000FF"/>
                </a:solidFill>
              </a:rPr>
              <a:t>Operation</a:t>
            </a:r>
            <a:r>
              <a:rPr lang="fr-FR" sz="2600" b="1" dirty="0" smtClean="0">
                <a:solidFill>
                  <a:srgbClr val="0000FF"/>
                </a:solidFill>
              </a:rPr>
              <a:t> Phase</a:t>
            </a:r>
            <a:endParaRPr lang="fr-FR" sz="2600" dirty="0"/>
          </a:p>
        </p:txBody>
      </p:sp>
      <p:sp>
        <p:nvSpPr>
          <p:cNvPr id="11" name="Rectangle 10"/>
          <p:cNvSpPr/>
          <p:nvPr/>
        </p:nvSpPr>
        <p:spPr>
          <a:xfrm>
            <a:off x="6372200" y="188640"/>
            <a:ext cx="2395207" cy="646331"/>
          </a:xfrm>
          <a:prstGeom prst="rect">
            <a:avLst/>
          </a:prstGeom>
        </p:spPr>
        <p:txBody>
          <a:bodyPr wrap="none">
            <a:spAutoFit/>
          </a:bodyPr>
          <a:lstStyle/>
          <a:p>
            <a:r>
              <a:rPr lang="ar-DZ" sz="3600" b="1" dirty="0" smtClean="0">
                <a:solidFill>
                  <a:srgbClr val="0000FF"/>
                </a:solidFill>
              </a:rPr>
              <a:t>دورة الاستثمار</a:t>
            </a:r>
            <a:endParaRPr lang="fr-FR" sz="3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1"/>
                                          </p:val>
                                        </p:tav>
                                        <p:tav tm="100000">
                                          <p:val>
                                            <p:strVal val="#ppt_x"/>
                                          </p:val>
                                        </p:tav>
                                      </p:tavLst>
                                    </p:anim>
                                    <p:anim calcmode="lin" valueType="num">
                                      <p:cBhvr>
                                        <p:cTn id="2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340768"/>
            <a:ext cx="8229600" cy="4525963"/>
          </a:xfrm>
        </p:spPr>
        <p:txBody>
          <a:bodyPr>
            <a:noAutofit/>
          </a:bodyPr>
          <a:lstStyle/>
          <a:p>
            <a:pPr algn="r" rtl="1">
              <a:buNone/>
            </a:pPr>
            <a:r>
              <a:rPr lang="ar-DZ" b="1" dirty="0" err="1" smtClean="0">
                <a:solidFill>
                  <a:srgbClr val="0000FF"/>
                </a:solidFill>
                <a:effectLst>
                  <a:outerShdw blurRad="38100" dist="38100" dir="2700000" algn="tl">
                    <a:srgbClr val="000000">
                      <a:alpha val="43137"/>
                    </a:srgbClr>
                  </a:outerShdw>
                </a:effectLst>
              </a:rPr>
              <a:t>2-</a:t>
            </a:r>
            <a:r>
              <a:rPr lang="ar-DZ" b="1" dirty="0" smtClean="0">
                <a:solidFill>
                  <a:srgbClr val="0000FF"/>
                </a:solidFill>
                <a:effectLst>
                  <a:outerShdw blurRad="38100" dist="38100" dir="2700000" algn="tl">
                    <a:srgbClr val="000000">
                      <a:alpha val="43137"/>
                    </a:srgbClr>
                  </a:outerShdw>
                </a:effectLst>
              </a:rPr>
              <a:t> </a:t>
            </a:r>
            <a:r>
              <a:rPr lang="ar-SA" b="1" dirty="0" smtClean="0">
                <a:solidFill>
                  <a:srgbClr val="0000FF"/>
                </a:solidFill>
                <a:effectLst>
                  <a:outerShdw blurRad="38100" dist="38100" dir="2700000" algn="tl">
                    <a:srgbClr val="000000">
                      <a:alpha val="43137"/>
                    </a:srgbClr>
                  </a:outerShdw>
                </a:effectLst>
              </a:rPr>
              <a:t>مرحلة </a:t>
            </a:r>
            <a:r>
              <a:rPr lang="ar-SA" b="1" dirty="0" err="1" smtClean="0">
                <a:solidFill>
                  <a:srgbClr val="0000FF"/>
                </a:solidFill>
                <a:effectLst>
                  <a:outerShdw blurRad="38100" dist="38100" dir="2700000" algn="tl">
                    <a:srgbClr val="000000">
                      <a:alpha val="43137"/>
                    </a:srgbClr>
                  </a:outerShdw>
                </a:effectLst>
              </a:rPr>
              <a:t>الا</a:t>
            </a:r>
            <a:r>
              <a:rPr lang="ar-DZ" b="1" dirty="0" smtClean="0">
                <a:solidFill>
                  <a:srgbClr val="0000FF"/>
                </a:solidFill>
                <a:effectLst>
                  <a:outerShdw blurRad="38100" dist="38100" dir="2700000" algn="tl">
                    <a:srgbClr val="000000">
                      <a:alpha val="43137"/>
                    </a:srgbClr>
                  </a:outerShdw>
                </a:effectLst>
              </a:rPr>
              <a:t>ن</a:t>
            </a:r>
            <a:r>
              <a:rPr lang="ar-SA" b="1" dirty="0" smtClean="0">
                <a:solidFill>
                  <a:srgbClr val="0000FF"/>
                </a:solidFill>
                <a:effectLst>
                  <a:outerShdw blurRad="38100" dist="38100" dir="2700000" algn="tl">
                    <a:srgbClr val="000000">
                      <a:alpha val="43137"/>
                    </a:srgbClr>
                  </a:outerShdw>
                </a:effectLst>
              </a:rPr>
              <a:t>شاء أو الاستثمار </a:t>
            </a:r>
            <a:r>
              <a:rPr lang="fr-FR" b="1" dirty="0" err="1" smtClean="0"/>
              <a:t>Investment</a:t>
            </a:r>
            <a:r>
              <a:rPr lang="fr-FR" b="1" dirty="0" smtClean="0"/>
              <a:t> Phase</a:t>
            </a:r>
            <a:r>
              <a:rPr lang="ar-DZ" b="1" dirty="0" smtClean="0"/>
              <a:t>: و</a:t>
            </a:r>
            <a:r>
              <a:rPr lang="ar-SA" b="1" dirty="0" smtClean="0"/>
              <a:t>هي </a:t>
            </a:r>
            <a:r>
              <a:rPr lang="ar-SA" b="1" dirty="0" smtClean="0">
                <a:solidFill>
                  <a:srgbClr val="0000FF"/>
                </a:solidFill>
              </a:rPr>
              <a:t>مرحلة تنفيذ المشروع</a:t>
            </a:r>
            <a:r>
              <a:rPr lang="ar-DZ" b="1" dirty="0" err="1" smtClean="0"/>
              <a:t>،</a:t>
            </a:r>
            <a:r>
              <a:rPr lang="ar-DZ" b="1" dirty="0" smtClean="0"/>
              <a:t> </a:t>
            </a:r>
            <a:r>
              <a:rPr lang="ar-SA" b="1" dirty="0" smtClean="0"/>
              <a:t>وتبدأ بعد الانتهاء من ال</a:t>
            </a:r>
            <a:r>
              <a:rPr lang="ar-DZ" b="1" dirty="0" smtClean="0"/>
              <a:t>م</a:t>
            </a:r>
            <a:r>
              <a:rPr lang="ar-SA" b="1" dirty="0" smtClean="0"/>
              <a:t>رحلة الأولى في حالة ما إذا كان قد تم اتخاذ الق</a:t>
            </a:r>
            <a:r>
              <a:rPr lang="ar-DZ" b="1" dirty="0" smtClean="0"/>
              <a:t>ر</a:t>
            </a:r>
            <a:r>
              <a:rPr lang="ar-SA" b="1" dirty="0" smtClean="0"/>
              <a:t>ار</a:t>
            </a:r>
            <a:r>
              <a:rPr lang="ar-DZ" b="1" dirty="0" smtClean="0"/>
              <a:t> </a:t>
            </a:r>
            <a:r>
              <a:rPr lang="ar-SA" b="1" dirty="0" smtClean="0"/>
              <a:t>بالموافقة على الاستثمار.</a:t>
            </a:r>
            <a:endParaRPr lang="fr-FR" dirty="0" smtClean="0"/>
          </a:p>
          <a:p>
            <a:pPr algn="r" rtl="1">
              <a:buNone/>
            </a:pPr>
            <a:r>
              <a:rPr lang="ar-SA" b="1" dirty="0" smtClean="0"/>
              <a:t>وتشمل هذه المرحلة الم</a:t>
            </a:r>
            <a:r>
              <a:rPr lang="ar-DZ" b="1" dirty="0" err="1" smtClean="0"/>
              <a:t>را</a:t>
            </a:r>
            <a:r>
              <a:rPr lang="ar-SA" b="1" dirty="0" smtClean="0"/>
              <a:t>حل الفرعية التالية:</a:t>
            </a:r>
          </a:p>
          <a:p>
            <a:pPr algn="r" rtl="1">
              <a:buNone/>
            </a:pPr>
            <a:r>
              <a:rPr lang="ar-SA" b="1" dirty="0" smtClean="0"/>
              <a:t>أ</a:t>
            </a:r>
            <a:r>
              <a:rPr lang="ar-DZ" b="1" dirty="0" smtClean="0"/>
              <a:t>)</a:t>
            </a:r>
            <a:r>
              <a:rPr lang="ar-SA" b="1" dirty="0" smtClean="0"/>
              <a:t> التصميمات الهندسية للمشروع</a:t>
            </a:r>
            <a:r>
              <a:rPr lang="ar-DZ" b="1" dirty="0" smtClean="0"/>
              <a:t>.</a:t>
            </a:r>
            <a:endParaRPr lang="ar-SA" b="1" dirty="0" smtClean="0"/>
          </a:p>
          <a:p>
            <a:pPr algn="r" rtl="1">
              <a:buNone/>
            </a:pPr>
            <a:r>
              <a:rPr lang="ar-SA" b="1" dirty="0" smtClean="0"/>
              <a:t>ب</a:t>
            </a:r>
            <a:r>
              <a:rPr lang="ar-DZ" b="1" dirty="0" smtClean="0"/>
              <a:t>)</a:t>
            </a:r>
            <a:r>
              <a:rPr lang="ar-SA" b="1" dirty="0" smtClean="0"/>
              <a:t> طرح </a:t>
            </a:r>
            <a:r>
              <a:rPr lang="ar-SA" b="1" dirty="0" err="1" smtClean="0"/>
              <a:t>العطاءات</a:t>
            </a:r>
            <a:r>
              <a:rPr lang="ar-DZ" b="1" dirty="0" smtClean="0"/>
              <a:t>،</a:t>
            </a:r>
            <a:r>
              <a:rPr lang="ar-SA" b="1" dirty="0" smtClean="0"/>
              <a:t> التفاوض</a:t>
            </a:r>
            <a:r>
              <a:rPr lang="ar-DZ" b="1" dirty="0" smtClean="0"/>
              <a:t>،</a:t>
            </a:r>
            <a:r>
              <a:rPr lang="ar-SA" b="1" dirty="0" smtClean="0"/>
              <a:t> التعاقد.</a:t>
            </a:r>
          </a:p>
          <a:p>
            <a:pPr algn="r" rtl="1">
              <a:buNone/>
            </a:pPr>
            <a:r>
              <a:rPr lang="ar-SA" b="1" dirty="0" smtClean="0"/>
              <a:t>ج</a:t>
            </a:r>
            <a:r>
              <a:rPr lang="ar-DZ" b="1" dirty="0" smtClean="0"/>
              <a:t>)</a:t>
            </a:r>
            <a:r>
              <a:rPr lang="ar-SA" b="1" dirty="0" smtClean="0"/>
              <a:t> الإنشاءات بما فيها تركيب المعدات.</a:t>
            </a:r>
          </a:p>
          <a:p>
            <a:pPr algn="r" rtl="1">
              <a:buNone/>
            </a:pPr>
            <a:r>
              <a:rPr lang="ar-SA" b="1" dirty="0" smtClean="0"/>
              <a:t>د</a:t>
            </a:r>
            <a:r>
              <a:rPr lang="ar-DZ" b="1" dirty="0" smtClean="0"/>
              <a:t>)</a:t>
            </a:r>
            <a:r>
              <a:rPr lang="ar-SA" b="1" dirty="0" smtClean="0"/>
              <a:t> التدريب.</a:t>
            </a:r>
          </a:p>
          <a:p>
            <a:pPr algn="r" rtl="1">
              <a:buNone/>
            </a:pPr>
            <a:r>
              <a:rPr lang="ar-SA" b="1" dirty="0" smtClean="0"/>
              <a:t>ه</a:t>
            </a:r>
            <a:r>
              <a:rPr lang="ar-DZ" b="1" dirty="0" smtClean="0"/>
              <a:t>ـ)</a:t>
            </a:r>
            <a:r>
              <a:rPr lang="ar-SA" b="1" dirty="0" smtClean="0"/>
              <a:t> التجارب وبدء التشغيل.</a:t>
            </a: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4525963"/>
          </a:xfrm>
        </p:spPr>
        <p:txBody>
          <a:bodyPr>
            <a:noAutofit/>
          </a:bodyPr>
          <a:lstStyle/>
          <a:p>
            <a:pPr algn="r" rtl="1">
              <a:buNone/>
            </a:pPr>
            <a:r>
              <a:rPr lang="ar-DZ" b="1" dirty="0" err="1" smtClean="0">
                <a:solidFill>
                  <a:srgbClr val="0000FF"/>
                </a:solidFill>
                <a:effectLst>
                  <a:outerShdw blurRad="38100" dist="38100" dir="2700000" algn="tl">
                    <a:srgbClr val="000000">
                      <a:alpha val="43137"/>
                    </a:srgbClr>
                  </a:outerShdw>
                </a:effectLst>
              </a:rPr>
              <a:t>3-</a:t>
            </a:r>
            <a:r>
              <a:rPr lang="ar-DZ" b="1" dirty="0" smtClean="0">
                <a:solidFill>
                  <a:srgbClr val="0000FF"/>
                </a:solidFill>
                <a:effectLst>
                  <a:outerShdw blurRad="38100" dist="38100" dir="2700000" algn="tl">
                    <a:srgbClr val="000000">
                      <a:alpha val="43137"/>
                    </a:srgbClr>
                  </a:outerShdw>
                </a:effectLst>
              </a:rPr>
              <a:t> </a:t>
            </a:r>
            <a:r>
              <a:rPr lang="ar-SA" b="1" dirty="0" smtClean="0">
                <a:solidFill>
                  <a:srgbClr val="0000FF"/>
                </a:solidFill>
                <a:effectLst>
                  <a:outerShdw blurRad="38100" dist="38100" dir="2700000" algn="tl">
                    <a:srgbClr val="000000">
                      <a:alpha val="43137"/>
                    </a:srgbClr>
                  </a:outerShdw>
                </a:effectLst>
              </a:rPr>
              <a:t>مرحلة التشغيل </a:t>
            </a:r>
            <a:r>
              <a:rPr lang="fr-FR" b="1" dirty="0" err="1" smtClean="0">
                <a:solidFill>
                  <a:srgbClr val="0000FF"/>
                </a:solidFill>
              </a:rPr>
              <a:t>Operation</a:t>
            </a:r>
            <a:r>
              <a:rPr lang="fr-FR" b="1" dirty="0" smtClean="0">
                <a:solidFill>
                  <a:srgbClr val="0000FF"/>
                </a:solidFill>
              </a:rPr>
              <a:t> Phase</a:t>
            </a:r>
            <a:r>
              <a:rPr lang="ar-DZ" b="1" dirty="0" err="1" smtClean="0"/>
              <a:t>:</a:t>
            </a:r>
            <a:r>
              <a:rPr lang="ar-DZ" b="1" dirty="0" smtClean="0"/>
              <a:t> </a:t>
            </a:r>
            <a:r>
              <a:rPr lang="ar-SA" b="1" dirty="0" smtClean="0"/>
              <a:t>وه</a:t>
            </a:r>
            <a:r>
              <a:rPr lang="ar-DZ" b="1" dirty="0" smtClean="0"/>
              <a:t>ي</a:t>
            </a:r>
            <a:r>
              <a:rPr lang="ar-SA" b="1" dirty="0" smtClean="0"/>
              <a:t> تستمر طيلة عمر المشروع </a:t>
            </a:r>
            <a:r>
              <a:rPr lang="ar-DZ" b="1" dirty="0" smtClean="0"/>
              <a:t>ويتم فيها القيام بالإنتاج الاقتصادي مع مراعاة رصد وحل أية مشكلات فنية قد تظهر </a:t>
            </a:r>
            <a:r>
              <a:rPr lang="ar-SA" b="1" dirty="0" smtClean="0"/>
              <a:t>أثناء التشغيل</a:t>
            </a:r>
            <a:r>
              <a:rPr lang="ar-DZ" b="1" dirty="0" err="1" smtClean="0"/>
              <a:t>.</a:t>
            </a:r>
            <a:endParaRPr lang="ar-SA" b="1" dirty="0" smtClean="0"/>
          </a:p>
          <a:p>
            <a:pPr algn="r" rtl="1">
              <a:buNone/>
            </a:pPr>
            <a:r>
              <a:rPr lang="ar-DZ" b="1" dirty="0" smtClean="0"/>
              <a:t>و</a:t>
            </a:r>
            <a:r>
              <a:rPr lang="ar-SA" b="1" dirty="0" smtClean="0"/>
              <a:t>تتضمن هذه المرحلة </a:t>
            </a:r>
            <a:r>
              <a:rPr lang="ar-SA" b="1" dirty="0" smtClean="0">
                <a:solidFill>
                  <a:srgbClr val="0000FF"/>
                </a:solidFill>
              </a:rPr>
              <a:t>على المدى القصير</a:t>
            </a:r>
            <a:r>
              <a:rPr lang="ar-SA" b="1" dirty="0" smtClean="0"/>
              <a:t>:</a:t>
            </a:r>
          </a:p>
          <a:p>
            <a:pPr algn="r" rtl="1">
              <a:buNone/>
            </a:pPr>
            <a:r>
              <a:rPr lang="ar-SA" b="1" dirty="0" smtClean="0"/>
              <a:t>أ</a:t>
            </a:r>
            <a:r>
              <a:rPr lang="ar-DZ" b="1" dirty="0" smtClean="0"/>
              <a:t>)</a:t>
            </a:r>
            <a:r>
              <a:rPr lang="ar-SA" b="1" dirty="0" smtClean="0"/>
              <a:t> استيعاب الأساليب الفنية للإنتاج</a:t>
            </a:r>
            <a:r>
              <a:rPr lang="ar-DZ" b="1" dirty="0" smtClean="0"/>
              <a:t>.</a:t>
            </a:r>
            <a:endParaRPr lang="ar-SA" b="1" dirty="0" smtClean="0"/>
          </a:p>
          <a:p>
            <a:pPr algn="r" rtl="1">
              <a:buNone/>
            </a:pPr>
            <a:r>
              <a:rPr lang="ar-SA" b="1" dirty="0" smtClean="0"/>
              <a:t>ب</a:t>
            </a:r>
            <a:r>
              <a:rPr lang="ar-DZ" b="1" dirty="0" smtClean="0"/>
              <a:t>)</a:t>
            </a:r>
            <a:r>
              <a:rPr lang="ar-SA" b="1" dirty="0" smtClean="0"/>
              <a:t> المحافظة علي كفاءة تشغيل المعدات</a:t>
            </a:r>
            <a:r>
              <a:rPr lang="ar-DZ" b="1" dirty="0" smtClean="0"/>
              <a:t>.</a:t>
            </a:r>
            <a:endParaRPr lang="ar-SA" b="1" dirty="0" smtClean="0"/>
          </a:p>
          <a:p>
            <a:pPr algn="r" rtl="1">
              <a:buNone/>
            </a:pPr>
            <a:r>
              <a:rPr lang="ar-SA" b="1" dirty="0" smtClean="0"/>
              <a:t>ج</a:t>
            </a:r>
            <a:r>
              <a:rPr lang="ar-DZ" b="1" dirty="0" smtClean="0"/>
              <a:t>)</a:t>
            </a:r>
            <a:r>
              <a:rPr lang="ar-SA" b="1" dirty="0" smtClean="0"/>
              <a:t> رفع إنتاجية العمالة.</a:t>
            </a:r>
          </a:p>
          <a:p>
            <a:pPr algn="r" rtl="1">
              <a:buNone/>
            </a:pPr>
            <a:r>
              <a:rPr lang="ar-SA" b="1" dirty="0" smtClean="0"/>
              <a:t>كما تتضمن </a:t>
            </a:r>
            <a:r>
              <a:rPr lang="ar-SA" b="1" dirty="0" smtClean="0">
                <a:solidFill>
                  <a:srgbClr val="0000FF"/>
                </a:solidFill>
              </a:rPr>
              <a:t>على المدى الطويل</a:t>
            </a:r>
            <a:r>
              <a:rPr lang="ar-SA" b="1" dirty="0" smtClean="0"/>
              <a:t>:</a:t>
            </a:r>
          </a:p>
          <a:p>
            <a:pPr algn="r" rtl="1">
              <a:buNone/>
            </a:pPr>
            <a:r>
              <a:rPr lang="ar-SA" b="1" dirty="0" smtClean="0"/>
              <a:t>أ</a:t>
            </a:r>
            <a:r>
              <a:rPr lang="ar-DZ" b="1" dirty="0" smtClean="0"/>
              <a:t>)</a:t>
            </a:r>
            <a:r>
              <a:rPr lang="ar-SA" b="1" dirty="0" smtClean="0"/>
              <a:t> ترشيد التكلفة</a:t>
            </a:r>
            <a:r>
              <a:rPr lang="ar-DZ" b="1" dirty="0" smtClean="0"/>
              <a:t>.</a:t>
            </a:r>
            <a:endParaRPr lang="ar-SA" b="1" dirty="0" smtClean="0"/>
          </a:p>
          <a:p>
            <a:pPr algn="r" rtl="1">
              <a:buNone/>
            </a:pPr>
            <a:r>
              <a:rPr lang="ar-SA" b="1" dirty="0" smtClean="0"/>
              <a:t>ب</a:t>
            </a:r>
            <a:r>
              <a:rPr lang="ar-DZ" b="1" dirty="0" smtClean="0"/>
              <a:t>)</a:t>
            </a:r>
            <a:r>
              <a:rPr lang="ar-SA" b="1" dirty="0" smtClean="0"/>
              <a:t> الاستغلال الأمثل للطاقات الإنتاجية المتاحة</a:t>
            </a:r>
            <a:r>
              <a:rPr lang="ar-DZ" b="1" dirty="0" smtClean="0"/>
              <a:t>.</a:t>
            </a:r>
            <a:endParaRPr lang="ar-SA" b="1" dirty="0" smtClean="0"/>
          </a:p>
          <a:p>
            <a:pPr algn="r" rtl="1">
              <a:buNone/>
            </a:pPr>
            <a:r>
              <a:rPr lang="ar-SA" b="1" dirty="0" smtClean="0"/>
              <a:t>ج</a:t>
            </a:r>
            <a:r>
              <a:rPr lang="ar-DZ" b="1" dirty="0" smtClean="0"/>
              <a:t>)</a:t>
            </a:r>
            <a:r>
              <a:rPr lang="ar-SA" b="1" dirty="0" smtClean="0"/>
              <a:t> عمليات الإحلال والتجديد</a:t>
            </a:r>
            <a:r>
              <a:rPr lang="ar-DZ" b="1" dirty="0" err="1" smtClean="0"/>
              <a:t>.</a:t>
            </a:r>
            <a:endParaRPr lang="fr-FR"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DZ" sz="4400" b="1" i="0" u="none" strike="noStrike" kern="1200" cap="none" spc="0" normalizeH="0" baseline="0" noProof="0" dirty="0" smtClean="0">
                <a:ln>
                  <a:noFill/>
                </a:ln>
                <a:solidFill>
                  <a:srgbClr val="FF0000"/>
                </a:solidFill>
                <a:effectLst/>
                <a:uLnTx/>
                <a:uFillTx/>
                <a:latin typeface="+mj-lt"/>
                <a:ea typeface="+mj-ea"/>
                <a:cs typeface="+mj-cs"/>
              </a:rPr>
              <a:t>دورة </a:t>
            </a:r>
            <a:r>
              <a:rPr kumimoji="0" lang="ar-DZ" sz="4400" b="1" i="0" u="none" strike="noStrike" kern="1200" cap="none" spc="0" normalizeH="0" baseline="0" noProof="0" dirty="0" err="1" smtClean="0">
                <a:ln>
                  <a:noFill/>
                </a:ln>
                <a:solidFill>
                  <a:srgbClr val="FF0000"/>
                </a:solidFill>
                <a:effectLst/>
                <a:uLnTx/>
                <a:uFillTx/>
                <a:latin typeface="+mj-lt"/>
                <a:ea typeface="+mj-ea"/>
                <a:cs typeface="+mj-cs"/>
              </a:rPr>
              <a:t>الإستثمار</a:t>
            </a:r>
            <a:r>
              <a:rPr kumimoji="0" lang="ar-DZ" sz="4400" b="1" i="0" u="none" strike="noStrike" kern="1200" cap="none" spc="0" normalizeH="0" baseline="0" noProof="0" dirty="0" smtClean="0">
                <a:ln>
                  <a:noFill/>
                </a:ln>
                <a:solidFill>
                  <a:srgbClr val="FF0000"/>
                </a:solidFill>
                <a:effectLst/>
                <a:uLnTx/>
                <a:uFillTx/>
                <a:latin typeface="+mj-lt"/>
                <a:ea typeface="+mj-ea"/>
                <a:cs typeface="+mj-cs"/>
              </a:rPr>
              <a:t> من منظور مالي</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Espace réservé du contenu 2"/>
          <p:cNvSpPr txBox="1">
            <a:spLocks/>
          </p:cNvSpPr>
          <p:nvPr/>
        </p:nvSpPr>
        <p:spPr>
          <a:xfrm>
            <a:off x="457200" y="1639341"/>
            <a:ext cx="8229600" cy="4525963"/>
          </a:xfrm>
          <a:prstGeom prst="rect">
            <a:avLst/>
          </a:prstGeom>
        </p:spPr>
        <p:txBody>
          <a:bodyPr>
            <a:no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خلال دورة ا</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لإ</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ستثمار</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يتم شراء أصول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ثابتة، تهيئتها، ضبطها واستعمالها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خلال عدة دورات استغلال وعند</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نه</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اية مدة حياتها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أو عدم كفاية إ</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ن</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جيتها</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أو نظرا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للتقد</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التكنولوجي، يتم التنازل عنها أو التخلي عنها.</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r" rtl="1">
              <a:spcBef>
                <a:spcPct val="20000"/>
              </a:spcBef>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تتضمن دورة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الإستثمار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lang="ar-DZ" sz="3200" b="1" dirty="0" smtClean="0"/>
              <a:t>من منظور مالي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ثلاثة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مراحل:</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25</a:t>
            </a:fld>
            <a:endParaRPr lang="fr-FR"/>
          </a:p>
        </p:txBody>
      </p:sp>
      <p:sp>
        <p:nvSpPr>
          <p:cNvPr id="7" name="Espace réservé du pied de page 6"/>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7504" y="187819"/>
            <a:ext cx="8892480" cy="6193509"/>
          </a:xfrm>
          <a:prstGeom prst="rect">
            <a:avLst/>
          </a:prstGeom>
          <a:noFill/>
          <a:ln w="9525">
            <a:noFill/>
            <a:miter lim="800000"/>
            <a:headEnd/>
            <a:tailEnd/>
          </a:ln>
        </p:spPr>
      </p:pic>
      <p:sp>
        <p:nvSpPr>
          <p:cNvPr id="5" name="Rectangle 4"/>
          <p:cNvSpPr/>
          <p:nvPr/>
        </p:nvSpPr>
        <p:spPr>
          <a:xfrm>
            <a:off x="1187624" y="6290156"/>
            <a:ext cx="7056000" cy="523220"/>
          </a:xfrm>
          <a:prstGeom prst="rect">
            <a:avLst/>
          </a:prstGeom>
        </p:spPr>
        <p:txBody>
          <a:bodyPr>
            <a:spAutoFit/>
          </a:bodyPr>
          <a:lstStyle/>
          <a:p>
            <a:pPr algn="r" rtl="1"/>
            <a:r>
              <a:rPr lang="ar-DZ" sz="2800" b="1" dirty="0" smtClean="0"/>
              <a:t>وبعد هذه المرحلة الأخيرة يمكن أن تبدأ دورة </a:t>
            </a:r>
            <a:r>
              <a:rPr lang="ar-DZ" sz="2800" b="1" dirty="0" err="1" smtClean="0"/>
              <a:t>إستثمار</a:t>
            </a:r>
            <a:r>
              <a:rPr lang="ar-DZ" sz="2800" b="1" dirty="0" smtClean="0"/>
              <a:t> جديدة</a:t>
            </a:r>
            <a:endParaRPr lang="fr-FR" sz="2800" dirty="0"/>
          </a:p>
        </p:txBody>
      </p:sp>
      <p:sp>
        <p:nvSpPr>
          <p:cNvPr id="6" name="Rectangle 5"/>
          <p:cNvSpPr/>
          <p:nvPr/>
        </p:nvSpPr>
        <p:spPr>
          <a:xfrm>
            <a:off x="2527310" y="1918518"/>
            <a:ext cx="720080"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rot="20971184">
            <a:off x="2879488" y="1949279"/>
            <a:ext cx="468000" cy="360040"/>
          </a:xfrm>
          <a:custGeom>
            <a:avLst/>
            <a:gdLst>
              <a:gd name="connsiteX0" fmla="*/ 0 w 304800"/>
              <a:gd name="connsiteY0" fmla="*/ 43543 h 232229"/>
              <a:gd name="connsiteX1" fmla="*/ 304800 w 304800"/>
              <a:gd name="connsiteY1" fmla="*/ 0 h 232229"/>
              <a:gd name="connsiteX2" fmla="*/ 174172 w 304800"/>
              <a:gd name="connsiteY2" fmla="*/ 232229 h 232229"/>
            </a:gdLst>
            <a:ahLst/>
            <a:cxnLst>
              <a:cxn ang="0">
                <a:pos x="connsiteX0" y="connsiteY0"/>
              </a:cxn>
              <a:cxn ang="0">
                <a:pos x="connsiteX1" y="connsiteY1"/>
              </a:cxn>
              <a:cxn ang="0">
                <a:pos x="connsiteX2" y="connsiteY2"/>
              </a:cxn>
            </a:cxnLst>
            <a:rect l="l" t="t" r="r" b="b"/>
            <a:pathLst>
              <a:path w="304800" h="232229">
                <a:moveTo>
                  <a:pt x="0" y="43543"/>
                </a:moveTo>
                <a:lnTo>
                  <a:pt x="304800" y="0"/>
                </a:lnTo>
                <a:lnTo>
                  <a:pt x="174172" y="232229"/>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0" nodeType="clickEffect">
                                  <p:stCondLst>
                                    <p:cond delay="0"/>
                                  </p:stCondLst>
                                  <p:childTnLst>
                                    <p:animEffect transition="out" filter="box(in)">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0" algn="r" rtl="1">
              <a:defRPr/>
            </a:pPr>
            <a:r>
              <a:rPr lang="ar-DZ" b="1" dirty="0" smtClean="0">
                <a:solidFill>
                  <a:srgbClr val="0000FF"/>
                </a:solidFill>
              </a:rPr>
              <a:t>مرحلة حيازة الأصول الثابتة</a:t>
            </a:r>
            <a:r>
              <a:rPr lang="ar-DZ" b="1" dirty="0" smtClean="0"/>
              <a:t>: وهي عملية تملك لوسائل إنتاجية طويلة الأجل لا تفنى من أول استعمال </a:t>
            </a:r>
            <a:r>
              <a:rPr lang="ar-DZ" b="1" dirty="0" err="1" smtClean="0"/>
              <a:t>لها </a:t>
            </a:r>
            <a:r>
              <a:rPr lang="ar-DZ" b="1" dirty="0" smtClean="0"/>
              <a:t>(مباني، أراضي، آلات </a:t>
            </a:r>
            <a:r>
              <a:rPr lang="ar-DZ" b="1" dirty="0" err="1" smtClean="0"/>
              <a:t>ومعدات ...</a:t>
            </a:r>
            <a:r>
              <a:rPr lang="ar-DZ" b="1" dirty="0" smtClean="0"/>
              <a:t>)، معدة لغرض الاستغلال </a:t>
            </a:r>
            <a:r>
              <a:rPr lang="ar-SA" b="1" dirty="0" smtClean="0"/>
              <a:t>بقصد الحصول عل</a:t>
            </a:r>
            <a:r>
              <a:rPr lang="ar-DZ" b="1" dirty="0" smtClean="0"/>
              <a:t>ى</a:t>
            </a:r>
            <a:r>
              <a:rPr lang="ar-SA" b="1" dirty="0" smtClean="0"/>
              <a:t> إيراد </a:t>
            </a:r>
            <a:r>
              <a:rPr lang="ar-DZ" b="1" dirty="0" smtClean="0"/>
              <a:t>من </a:t>
            </a:r>
            <a:r>
              <a:rPr lang="ar-SA" b="1" dirty="0" smtClean="0"/>
              <a:t>استخدامها</a:t>
            </a:r>
            <a:r>
              <a:rPr lang="ar-DZ" b="1" dirty="0" smtClean="0"/>
              <a:t> </a:t>
            </a:r>
            <a:r>
              <a:rPr lang="ar-SA" b="1" dirty="0" smtClean="0"/>
              <a:t>في العملية الإنتاجية لعدة </a:t>
            </a:r>
            <a:r>
              <a:rPr lang="ar-DZ" b="1" dirty="0" smtClean="0"/>
              <a:t>دو</a:t>
            </a:r>
            <a:r>
              <a:rPr lang="ar-SA" b="1" dirty="0" err="1" smtClean="0"/>
              <a:t>را</a:t>
            </a:r>
            <a:r>
              <a:rPr lang="ar-DZ" b="1" dirty="0" err="1" smtClean="0"/>
              <a:t>ت،</a:t>
            </a:r>
            <a:r>
              <a:rPr lang="ar-DZ" b="1" dirty="0" smtClean="0"/>
              <a:t> </a:t>
            </a:r>
            <a:r>
              <a:rPr lang="ar-SA" b="1" dirty="0" smtClean="0"/>
              <a:t>وليس بقصد إعادة بيعها وتحويلها إلي نقدية</a:t>
            </a:r>
            <a:r>
              <a:rPr lang="ar-DZ" b="1" dirty="0" smtClean="0"/>
              <a:t> </a:t>
            </a:r>
            <a:r>
              <a:rPr lang="ar-SA" b="1" dirty="0" smtClean="0"/>
              <a:t>خلال دورة النشاط الواحدة</a:t>
            </a:r>
            <a:r>
              <a:rPr lang="ar-DZ" b="1" dirty="0" err="1" smtClean="0"/>
              <a:t>.</a:t>
            </a:r>
            <a:endParaRPr lang="ar-DZ" b="1" dirty="0" smtClean="0"/>
          </a:p>
          <a:p>
            <a:pPr algn="r" rtl="1">
              <a:buNone/>
            </a:pPr>
            <a:endParaRPr lang="fr-FR" dirty="0"/>
          </a:p>
        </p:txBody>
      </p:sp>
      <p:sp>
        <p:nvSpPr>
          <p:cNvPr id="4" name="Espace réservé du pied de page 3"/>
          <p:cNvSpPr>
            <a:spLocks noGrp="1"/>
          </p:cNvSpPr>
          <p:nvPr>
            <p:ph type="ftr" sz="quarter" idx="11"/>
          </p:nvPr>
        </p:nvSpPr>
        <p:spPr/>
        <p:txBody>
          <a:bodyPr/>
          <a:lstStyle/>
          <a:p>
            <a:r>
              <a:rPr lang="ar-SA" smtClean="0"/>
              <a:t>تحليل دورة الاستثمار</a:t>
            </a:r>
            <a:endParaRPr lang="fr-F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28</a:t>
            </a:fld>
            <a:endParaRPr lang="fr-FR"/>
          </a:p>
        </p:txBody>
      </p:sp>
      <p:graphicFrame>
        <p:nvGraphicFramePr>
          <p:cNvPr id="4" name="Espace réservé du contenu 3"/>
          <p:cNvGraphicFramePr>
            <a:graphicFrameLocks/>
          </p:cNvGraphicFramePr>
          <p:nvPr/>
        </p:nvGraphicFramePr>
        <p:xfrm>
          <a:off x="285720" y="620688"/>
          <a:ext cx="8643998" cy="4937778"/>
        </p:xfrm>
        <a:graphic>
          <a:graphicData uri="http://schemas.openxmlformats.org/drawingml/2006/table">
            <a:tbl>
              <a:tblPr firstRow="1" bandRow="1">
                <a:tableStyleId>{5C22544A-7EE6-4342-B048-85BDC9FD1C3A}</a:tableStyleId>
              </a:tblPr>
              <a:tblGrid>
                <a:gridCol w="945413"/>
                <a:gridCol w="7698585"/>
              </a:tblGrid>
              <a:tr h="822963">
                <a:tc>
                  <a:txBody>
                    <a:bodyPr/>
                    <a:lstStyle/>
                    <a:p>
                      <a:pPr algn="r" rtl="1"/>
                      <a:r>
                        <a:rPr lang="ar-DZ" sz="3200" b="1" dirty="0" smtClean="0"/>
                        <a:t>مبالغ</a:t>
                      </a:r>
                      <a:endParaRPr lang="fr-FR" sz="3200" b="1" dirty="0"/>
                    </a:p>
                  </a:txBody>
                  <a:tcPr/>
                </a:tc>
                <a:tc>
                  <a:txBody>
                    <a:bodyPr/>
                    <a:lstStyle/>
                    <a:p>
                      <a:pPr algn="ctr" rtl="1"/>
                      <a:r>
                        <a:rPr lang="ar-DZ" sz="3200" b="1" dirty="0" smtClean="0"/>
                        <a:t>العناصر</a:t>
                      </a:r>
                      <a:endParaRPr lang="fr-FR" sz="3200" b="1" dirty="0"/>
                    </a:p>
                  </a:txBody>
                  <a:tcPr/>
                </a:tc>
              </a:tr>
              <a:tr h="822963">
                <a:tc>
                  <a:txBody>
                    <a:bodyPr/>
                    <a:lstStyle/>
                    <a:p>
                      <a:pPr algn="r" rtl="1"/>
                      <a:endParaRPr lang="fr-FR" sz="3200" b="1"/>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t>ثمن شراء أو تكلفة تصنيع الأصل الثابت خارج الرسم </a:t>
                      </a:r>
                      <a:endParaRPr lang="fr-FR" sz="3200" b="1" dirty="0" smtClean="0"/>
                    </a:p>
                  </a:txBody>
                  <a:tcPr/>
                </a:tc>
              </a:tr>
              <a:tr h="822963">
                <a:tc>
                  <a:txBody>
                    <a:bodyPr/>
                    <a:lstStyle/>
                    <a:p>
                      <a:pPr algn="r" rtl="1"/>
                      <a:endParaRPr lang="fr-FR" sz="3200" b="1"/>
                    </a:p>
                  </a:txBody>
                  <a:tcPr/>
                </a:tc>
                <a:tc>
                  <a:txBody>
                    <a:bodyPr/>
                    <a:lstStyle/>
                    <a:p>
                      <a:pPr algn="r" rtl="1"/>
                      <a:r>
                        <a:rPr lang="ar-DZ" sz="3200" b="1" dirty="0" smtClean="0"/>
                        <a:t>+ </a:t>
                      </a:r>
                      <a:r>
                        <a:rPr lang="ar-SA" sz="3200" b="1" dirty="0" smtClean="0"/>
                        <a:t>الرسوم الجمركية </a:t>
                      </a:r>
                      <a:r>
                        <a:rPr lang="ar-DZ" sz="3200" b="1" dirty="0" smtClean="0"/>
                        <a:t>ومصاريف التأمين</a:t>
                      </a:r>
                      <a:endParaRPr lang="fr-FR" sz="3200" b="1" dirty="0"/>
                    </a:p>
                  </a:txBody>
                  <a:tcPr/>
                </a:tc>
              </a:tr>
              <a:tr h="822963">
                <a:tc>
                  <a:txBody>
                    <a:bodyPr/>
                    <a:lstStyle/>
                    <a:p>
                      <a:pPr algn="r" rtl="1"/>
                      <a:endParaRPr lang="fr-FR" sz="3200" b="1"/>
                    </a:p>
                  </a:txBody>
                  <a:tcPr/>
                </a:tc>
                <a:tc>
                  <a:txBody>
                    <a:bodyPr/>
                    <a:lstStyle/>
                    <a:p>
                      <a:pPr algn="r" rtl="1"/>
                      <a:r>
                        <a:rPr lang="ar-DZ" sz="3200" b="1" dirty="0" smtClean="0"/>
                        <a:t>+ تكاليف ملحقة (مصاريف نقل وتركيب، تدريب عمال</a:t>
                      </a:r>
                      <a:r>
                        <a:rPr lang="ar-DZ" sz="3200" b="1" baseline="0" dirty="0" smtClean="0"/>
                        <a:t>...)</a:t>
                      </a:r>
                      <a:endParaRPr lang="fr-FR" sz="3200" b="1" dirty="0"/>
                    </a:p>
                  </a:txBody>
                  <a:tcPr/>
                </a:tc>
              </a:tr>
              <a:tr h="822963">
                <a:tc>
                  <a:txBody>
                    <a:bodyPr/>
                    <a:lstStyle/>
                    <a:p>
                      <a:pPr algn="r" rtl="1"/>
                      <a:endParaRPr lang="fr-FR" sz="3200" b="1"/>
                    </a:p>
                  </a:txBody>
                  <a:tcPr/>
                </a:tc>
                <a:tc>
                  <a:txBody>
                    <a:bodyPr/>
                    <a:lstStyle/>
                    <a:p>
                      <a:pPr algn="r" rtl="1"/>
                      <a:r>
                        <a:rPr lang="ar-DZ" sz="3200" b="1" smtClean="0"/>
                        <a:t>+ الجزء غير المسترجع من الضريبة على القيمة المضافة</a:t>
                      </a:r>
                      <a:endParaRPr lang="fr-FR" sz="3200" b="1" dirty="0"/>
                    </a:p>
                  </a:txBody>
                  <a:tcPr/>
                </a:tc>
              </a:tr>
              <a:tr h="822963">
                <a:tc>
                  <a:txBody>
                    <a:bodyPr/>
                    <a:lstStyle/>
                    <a:p>
                      <a:pPr algn="r" rtl="1"/>
                      <a:endParaRPr lang="fr-FR" sz="3200" b="1"/>
                    </a:p>
                  </a:txBody>
                  <a:tcPr/>
                </a:tc>
                <a:tc>
                  <a:txBody>
                    <a:bodyPr/>
                    <a:lstStyle/>
                    <a:p>
                      <a:pPr algn="r" rtl="1"/>
                      <a:r>
                        <a:rPr lang="ar-DZ" sz="3200" b="1" dirty="0" smtClean="0">
                          <a:solidFill>
                            <a:srgbClr val="FF0000"/>
                          </a:solidFill>
                        </a:rPr>
                        <a:t>= تكاليف حيازة الأصول الثابتة</a:t>
                      </a:r>
                      <a:endParaRPr lang="fr-FR" sz="3200" b="1" dirty="0"/>
                    </a:p>
                  </a:txBody>
                  <a:tcPr/>
                </a:tc>
              </a:tr>
            </a:tbl>
          </a:graphicData>
        </a:graphic>
      </p:graphicFrame>
      <p:sp>
        <p:nvSpPr>
          <p:cNvPr id="5" name="Rectangle 4"/>
          <p:cNvSpPr/>
          <p:nvPr/>
        </p:nvSpPr>
        <p:spPr>
          <a:xfrm>
            <a:off x="467544" y="5661248"/>
            <a:ext cx="8352928" cy="1077218"/>
          </a:xfrm>
          <a:prstGeom prst="rect">
            <a:avLst/>
          </a:prstGeom>
        </p:spPr>
        <p:txBody>
          <a:bodyPr wrap="square">
            <a:spAutoFit/>
          </a:bodyPr>
          <a:lstStyle/>
          <a:p>
            <a:pPr algn="r"/>
            <a:r>
              <a:rPr lang="ar-DZ" sz="3200" b="1" dirty="0" smtClean="0"/>
              <a:t>ملاحظة: </a:t>
            </a:r>
            <a:r>
              <a:rPr lang="ar-DZ" sz="3200" b="1" dirty="0" smtClean="0">
                <a:solidFill>
                  <a:srgbClr val="0623FA"/>
                </a:solidFill>
              </a:rPr>
              <a:t>تتخذ هذه التكاليف أساسا لحساب أعباء </a:t>
            </a:r>
            <a:r>
              <a:rPr lang="ar-DZ" sz="3200" b="1" dirty="0" err="1" smtClean="0">
                <a:solidFill>
                  <a:srgbClr val="0623FA"/>
                </a:solidFill>
              </a:rPr>
              <a:t>الإهتلاك</a:t>
            </a:r>
            <a:r>
              <a:rPr lang="ar-DZ" sz="3200" b="1" dirty="0" smtClean="0">
                <a:solidFill>
                  <a:srgbClr val="0623FA"/>
                </a:solidFill>
              </a:rPr>
              <a:t> السنوية للأصل</a:t>
            </a:r>
            <a:r>
              <a:rPr lang="ar-DZ" sz="3200" b="1" dirty="0" smtClean="0"/>
              <a:t>.</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83357"/>
            <a:ext cx="8229600" cy="4525963"/>
          </a:xfrm>
        </p:spPr>
        <p:txBody>
          <a:bodyPr>
            <a:noAutofit/>
          </a:bodyPr>
          <a:lstStyle/>
          <a:p>
            <a:pPr algn="r" rtl="1"/>
            <a:r>
              <a:rPr lang="ar-DZ" b="1" dirty="0" smtClean="0">
                <a:solidFill>
                  <a:srgbClr val="0000FF"/>
                </a:solidFill>
              </a:rPr>
              <a:t>مرحلة تشغيل الأصول الثابتة </a:t>
            </a:r>
            <a:r>
              <a:rPr lang="ar-DZ" b="1" dirty="0" err="1" smtClean="0"/>
              <a:t>لإسترجاع</a:t>
            </a:r>
            <a:r>
              <a:rPr lang="ar-DZ" b="1" dirty="0" smtClean="0"/>
              <a:t> الإنفاق على تلك الوسائل </a:t>
            </a:r>
            <a:r>
              <a:rPr lang="ar-DZ" b="1" dirty="0" err="1" smtClean="0"/>
              <a:t>الإنتاجية </a:t>
            </a:r>
            <a:r>
              <a:rPr lang="ar-DZ" b="1" dirty="0" smtClean="0"/>
              <a:t>(الأصول الثابتة) طول مدة حياتها بفضل </a:t>
            </a:r>
            <a:r>
              <a:rPr lang="ar-DZ" b="1" dirty="0" smtClean="0">
                <a:solidFill>
                  <a:srgbClr val="0000FF"/>
                </a:solidFill>
              </a:rPr>
              <a:t>التدفقات النقدية</a:t>
            </a:r>
            <a:r>
              <a:rPr lang="ar-DZ" b="1" dirty="0" smtClean="0"/>
              <a:t> المتولدة من تشغيل هذه الأصول.</a:t>
            </a:r>
          </a:p>
          <a:p>
            <a:pPr algn="r" rtl="1">
              <a:buNone/>
            </a:pPr>
            <a:r>
              <a:rPr lang="ar-DZ" b="1" dirty="0" smtClean="0"/>
              <a:t>ذلك أن الطاقة الإنتاجية للأصول الثابتة، تسمح من خلال عملية التشغيل باشتقاق دخل، يكون بداية في شكل انتاج مادي ثم في شكل ربح تشغيلي بعد بيع </a:t>
            </a:r>
            <a:r>
              <a:rPr lang="ar-DZ" b="1" dirty="0" smtClean="0"/>
              <a:t>الإنتاج </a:t>
            </a:r>
            <a:r>
              <a:rPr lang="ar-DZ" b="1" dirty="0" err="1" smtClean="0"/>
              <a:t>المحقق</a:t>
            </a:r>
            <a:r>
              <a:rPr lang="ar-DZ" b="1" dirty="0" err="1" smtClean="0"/>
              <a:t>.</a:t>
            </a:r>
            <a:r>
              <a:rPr lang="ar-DZ" b="1" dirty="0" smtClean="0"/>
              <a:t> </a:t>
            </a:r>
            <a:r>
              <a:rPr lang="ar-DZ" b="1" dirty="0" smtClean="0"/>
              <a:t>على أن استمرارية عملية التشغيل للمحافظة على استدامة </a:t>
            </a:r>
            <a:r>
              <a:rPr lang="ar-DZ" b="1" dirty="0" smtClean="0"/>
              <a:t>الدخل، </a:t>
            </a:r>
            <a:r>
              <a:rPr lang="ar-DZ" b="1" dirty="0" smtClean="0"/>
              <a:t>لا </a:t>
            </a:r>
            <a:r>
              <a:rPr lang="ar-DZ" b="1" dirty="0" smtClean="0"/>
              <a:t>تعني بالضرورة </a:t>
            </a:r>
            <a:r>
              <a:rPr lang="ar-DZ" b="1" dirty="0" smtClean="0"/>
              <a:t>الإضرار بالطاقة الإنتاجية للأصول، طالما تتضمن رصد </a:t>
            </a:r>
            <a:r>
              <a:rPr lang="ar-DZ" b="1" dirty="0" err="1" smtClean="0"/>
              <a:t>الإهتلاكات</a:t>
            </a:r>
            <a:r>
              <a:rPr lang="ar-DZ" b="1" dirty="0" smtClean="0"/>
              <a:t> التي تستخدم في تجديد </a:t>
            </a:r>
            <a:r>
              <a:rPr lang="ar-DZ" b="1" dirty="0" err="1" smtClean="0"/>
              <a:t>واحلال</a:t>
            </a:r>
            <a:r>
              <a:rPr lang="ar-DZ" b="1" dirty="0" smtClean="0"/>
              <a:t> تلك الأصول للمحافظة على </a:t>
            </a:r>
            <a:r>
              <a:rPr lang="ar-DZ" b="1" dirty="0" smtClean="0"/>
              <a:t>طاقتها </a:t>
            </a:r>
            <a:r>
              <a:rPr lang="ar-DZ" b="1" dirty="0" err="1" smtClean="0"/>
              <a:t>الإنتاجية</a:t>
            </a:r>
            <a:r>
              <a:rPr lang="ar-DZ" b="1" dirty="0" err="1" smtClean="0">
                <a:solidFill>
                  <a:srgbClr val="FF0000"/>
                </a:solidFill>
              </a:rPr>
              <a:t>.</a:t>
            </a:r>
            <a:r>
              <a:rPr lang="ar-DZ" b="1" dirty="0" smtClean="0">
                <a:solidFill>
                  <a:srgbClr val="FF0000"/>
                </a:solidFill>
              </a:rPr>
              <a:t> </a:t>
            </a:r>
            <a:endParaRPr lang="fr-FR" b="1" dirty="0" smtClean="0">
              <a:solidFill>
                <a:srgbClr val="FF0000"/>
              </a:solidFill>
            </a:endParaRP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29</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51520" y="2924944"/>
            <a:ext cx="5710248" cy="4248472"/>
          </a:xfrm>
          <a:prstGeom prst="rect">
            <a:avLst/>
          </a:prstGeom>
          <a:noFill/>
          <a:ln w="9525">
            <a:noFill/>
            <a:miter lim="800000"/>
            <a:headEnd/>
            <a:tailEnd/>
          </a:ln>
          <a:effectLst/>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72816"/>
            <a:ext cx="8229600" cy="4525963"/>
          </a:xfrm>
        </p:spPr>
        <p:txBody>
          <a:bodyPr>
            <a:normAutofit/>
          </a:bodyPr>
          <a:lstStyle/>
          <a:p>
            <a:pPr algn="r" rtl="1">
              <a:buNone/>
            </a:pPr>
            <a:r>
              <a:rPr lang="ar-DZ" b="1" dirty="0" smtClean="0"/>
              <a:t>الاستثمار بالمعنى المحاسبي والاقتصادي هو التغيير </a:t>
            </a:r>
            <a:r>
              <a:rPr lang="ar-DZ" b="1" dirty="0" err="1" smtClean="0"/>
              <a:t>الإيجابي </a:t>
            </a:r>
            <a:r>
              <a:rPr lang="ar-DZ" b="1" dirty="0" smtClean="0"/>
              <a:t>(الزيادة) في </a:t>
            </a:r>
            <a:r>
              <a:rPr lang="ar-DZ" b="1" dirty="0" err="1" smtClean="0"/>
              <a:t>رصيد </a:t>
            </a:r>
            <a:r>
              <a:rPr lang="ar-DZ" b="1" dirty="0" smtClean="0"/>
              <a:t>(مخزون) رأس المال خلال فترة زمنية </a:t>
            </a:r>
            <a:r>
              <a:rPr lang="ar-DZ" b="1" dirty="0" err="1" smtClean="0"/>
              <a:t>معينة </a:t>
            </a:r>
            <a:r>
              <a:rPr lang="ar-DZ" b="1" dirty="0" smtClean="0"/>
              <a:t>(الإضافة إلى الأصول الثابتة</a:t>
            </a:r>
            <a:r>
              <a:rPr lang="ar-DZ" b="1" dirty="0" err="1" smtClean="0"/>
              <a:t>).</a:t>
            </a:r>
            <a:r>
              <a:rPr lang="ar-DZ" b="1" dirty="0" smtClean="0"/>
              <a:t> </a:t>
            </a:r>
            <a:endParaRPr lang="ar-DZ" dirty="0" smtClean="0"/>
          </a:p>
        </p:txBody>
      </p:sp>
      <p:sp>
        <p:nvSpPr>
          <p:cNvPr id="7" name="Espace réservé du numéro de diapositive 6"/>
          <p:cNvSpPr>
            <a:spLocks noGrp="1"/>
          </p:cNvSpPr>
          <p:nvPr>
            <p:ph type="sldNum" sz="quarter" idx="12"/>
          </p:nvPr>
        </p:nvSpPr>
        <p:spPr/>
        <p:txBody>
          <a:bodyPr/>
          <a:lstStyle/>
          <a:p>
            <a:fld id="{7523FBCB-AAA1-4E31-9329-02C3EF355481}" type="slidenum">
              <a:rPr lang="fr-FR" smtClean="0"/>
              <a:pPr/>
              <a:t>3</a:t>
            </a:fld>
            <a:endParaRPr lang="fr-FR"/>
          </a:p>
        </p:txBody>
      </p:sp>
      <p:sp>
        <p:nvSpPr>
          <p:cNvPr id="8" name="Espace réservé du pied de page 7"/>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30</a:t>
            </a:fld>
            <a:endParaRPr lang="fr-FR"/>
          </a:p>
        </p:txBody>
      </p:sp>
      <p:pic>
        <p:nvPicPr>
          <p:cNvPr id="4" name="Picture 2"/>
          <p:cNvPicPr>
            <a:picLocks noChangeAspect="1" noChangeArrowheads="1"/>
          </p:cNvPicPr>
          <p:nvPr/>
        </p:nvPicPr>
        <p:blipFill>
          <a:blip r:embed="rId2" cstate="print"/>
          <a:srcRect/>
          <a:stretch>
            <a:fillRect/>
          </a:stretch>
        </p:blipFill>
        <p:spPr bwMode="auto">
          <a:xfrm>
            <a:off x="683568" y="1470620"/>
            <a:ext cx="7383463" cy="4838700"/>
          </a:xfrm>
          <a:prstGeom prst="rect">
            <a:avLst/>
          </a:prstGeom>
          <a:noFill/>
          <a:ln w="9525">
            <a:noFill/>
            <a:miter lim="800000"/>
            <a:headEnd/>
            <a:tailEnd/>
          </a:ln>
          <a:effectLst/>
        </p:spPr>
      </p:pic>
      <p:sp>
        <p:nvSpPr>
          <p:cNvPr id="5" name="Titre 1"/>
          <p:cNvSpPr txBox="1">
            <a:spLocks/>
          </p:cNvSpPr>
          <p:nvPr/>
        </p:nvSpPr>
        <p:spPr>
          <a:xfrm>
            <a:off x="180488" y="260648"/>
            <a:ext cx="8784000" cy="648000"/>
          </a:xfrm>
          <a:prstGeom prst="rect">
            <a:avLst/>
          </a:prstGeom>
        </p:spPr>
        <p:txBody>
          <a:bodyPr/>
          <a:lstStyle/>
          <a:p>
            <a:pPr lvl="0" algn="ctr" rtl="1">
              <a:spcBef>
                <a:spcPct val="0"/>
              </a:spcBef>
              <a:defRPr/>
            </a:pPr>
            <a:r>
              <a:rPr kumimoji="0" lang="ar-DZ" sz="3200" b="1" i="0" u="none" strike="noStrike" kern="1200" cap="none" spc="0" normalizeH="0" baseline="0" noProof="0" dirty="0" smtClean="0">
                <a:ln>
                  <a:noFill/>
                </a:ln>
                <a:solidFill>
                  <a:srgbClr val="0000FF"/>
                </a:solidFill>
                <a:effectLst/>
                <a:uLnTx/>
                <a:uFillTx/>
                <a:latin typeface="+mj-lt"/>
                <a:ea typeface="+mj-ea"/>
                <a:cs typeface="+mj-cs"/>
              </a:rPr>
              <a:t>الحلقة الحميدة بين الاستثمار والتدفقات </a:t>
            </a:r>
            <a:r>
              <a:rPr kumimoji="0" lang="ar-DZ" sz="3200" b="1" i="0" u="none" strike="noStrike" kern="1200" cap="none" spc="0" normalizeH="0" baseline="0" noProof="0" dirty="0" err="1" smtClean="0">
                <a:ln>
                  <a:noFill/>
                </a:ln>
                <a:solidFill>
                  <a:srgbClr val="0000FF"/>
                </a:solidFill>
                <a:effectLst/>
                <a:uLnTx/>
                <a:uFillTx/>
                <a:latin typeface="+mj-lt"/>
                <a:ea typeface="+mj-ea"/>
                <a:cs typeface="+mj-cs"/>
              </a:rPr>
              <a:t>النقدية (</a:t>
            </a:r>
            <a:r>
              <a:rPr lang="ar-DZ" sz="3200" b="1" dirty="0" smtClean="0">
                <a:solidFill>
                  <a:srgbClr val="0000FF"/>
                </a:solidFill>
              </a:rPr>
              <a:t>الأرباح </a:t>
            </a:r>
            <a:r>
              <a:rPr lang="ar-DZ" sz="3200" b="1" dirty="0" err="1" smtClean="0">
                <a:solidFill>
                  <a:srgbClr val="0000FF"/>
                </a:solidFill>
              </a:rPr>
              <a:t>والاهتلاك)</a:t>
            </a:r>
            <a:endParaRPr kumimoji="0" lang="fr-FR" sz="3200" b="0" i="0" u="none" strike="noStrike" kern="1200" cap="none" spc="0" normalizeH="0" baseline="0" noProof="0" dirty="0">
              <a:ln>
                <a:noFill/>
              </a:ln>
              <a:solidFill>
                <a:srgbClr val="0000FF"/>
              </a:solidFill>
              <a:effectLst/>
              <a:uLnTx/>
              <a:uFillTx/>
              <a:latin typeface="+mj-lt"/>
              <a:ea typeface="+mj-ea"/>
              <a:cs typeface="+mj-cs"/>
            </a:endParaRPr>
          </a:p>
        </p:txBody>
      </p:sp>
      <p:sp>
        <p:nvSpPr>
          <p:cNvPr id="6" name="Rectangle à coins arrondis 5"/>
          <p:cNvSpPr/>
          <p:nvPr/>
        </p:nvSpPr>
        <p:spPr>
          <a:xfrm>
            <a:off x="3386511" y="1252428"/>
            <a:ext cx="2484000" cy="10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smtClean="0">
                <a:solidFill>
                  <a:schemeClr val="tx1"/>
                </a:solidFill>
              </a:rPr>
              <a:t>تحقيق أداء تشغيلي متميز</a:t>
            </a:r>
            <a:endParaRPr lang="fr-FR" sz="3200" b="1" dirty="0">
              <a:solidFill>
                <a:schemeClr val="tx1"/>
              </a:solidFill>
            </a:endParaRPr>
          </a:p>
        </p:txBody>
      </p:sp>
      <p:sp>
        <p:nvSpPr>
          <p:cNvPr id="7" name="Rectangle à coins arrondis 6"/>
          <p:cNvSpPr/>
          <p:nvPr/>
        </p:nvSpPr>
        <p:spPr>
          <a:xfrm>
            <a:off x="722215" y="3501008"/>
            <a:ext cx="2016000" cy="10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sz="3200" b="1" dirty="0" smtClean="0">
                <a:solidFill>
                  <a:schemeClr val="tx1"/>
                </a:solidFill>
              </a:rPr>
              <a:t>تحقيق </a:t>
            </a:r>
            <a:r>
              <a:rPr lang="ar-DZ" sz="3200" b="1" dirty="0" smtClean="0">
                <a:solidFill>
                  <a:schemeClr val="tx1"/>
                </a:solidFill>
              </a:rPr>
              <a:t>وفرات حجم</a:t>
            </a:r>
            <a:endParaRPr lang="fr-FR" sz="3200" b="1" dirty="0">
              <a:solidFill>
                <a:schemeClr val="tx1"/>
              </a:solidFill>
            </a:endParaRPr>
          </a:p>
        </p:txBody>
      </p:sp>
      <p:sp>
        <p:nvSpPr>
          <p:cNvPr id="8" name="Rectangle à coins arrondis 7"/>
          <p:cNvSpPr/>
          <p:nvPr/>
        </p:nvSpPr>
        <p:spPr>
          <a:xfrm>
            <a:off x="3674759" y="5661248"/>
            <a:ext cx="2160000" cy="10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DZ" sz="3200" b="1" dirty="0" smtClean="0">
                <a:solidFill>
                  <a:schemeClr val="tx1"/>
                </a:solidFill>
              </a:rPr>
              <a:t>الاستثمار في مزيد من النمو</a:t>
            </a:r>
            <a:endParaRPr lang="fr-FR" sz="3200" b="1" dirty="0" smtClean="0">
              <a:solidFill>
                <a:schemeClr val="tx1"/>
              </a:solidFill>
            </a:endParaRPr>
          </a:p>
        </p:txBody>
      </p:sp>
      <p:sp>
        <p:nvSpPr>
          <p:cNvPr id="9" name="Rectangle à coins arrondis 8"/>
          <p:cNvSpPr/>
          <p:nvPr/>
        </p:nvSpPr>
        <p:spPr>
          <a:xfrm>
            <a:off x="6375055" y="3501120"/>
            <a:ext cx="1908000" cy="10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sz="3200" b="1" dirty="0" smtClean="0">
                <a:solidFill>
                  <a:schemeClr val="tx1"/>
                </a:solidFill>
              </a:rPr>
              <a:t>توليد تدفقات نقدية</a:t>
            </a:r>
            <a:endParaRPr lang="fr-FR" sz="3200" b="1" dirty="0" smtClean="0">
              <a:solidFill>
                <a:schemeClr val="tx1"/>
              </a:solidFill>
            </a:endParaRPr>
          </a:p>
        </p:txBody>
      </p:sp>
      <p:sp>
        <p:nvSpPr>
          <p:cNvPr id="10" name="Espace réservé du numéro de diapositive 9"/>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0"/>
          <p:cNvSpPr/>
          <p:nvPr/>
        </p:nvSpPr>
        <p:spPr>
          <a:xfrm>
            <a:off x="5920925" y="4705980"/>
            <a:ext cx="3274101" cy="523220"/>
          </a:xfrm>
          <a:prstGeom prst="rect">
            <a:avLst/>
          </a:prstGeom>
        </p:spPr>
        <p:txBody>
          <a:bodyPr wrap="none">
            <a:spAutoFit/>
          </a:bodyPr>
          <a:lstStyle/>
          <a:p>
            <a:pPr rtl="1">
              <a:buNone/>
            </a:pPr>
            <a:r>
              <a:rPr lang="en-US" sz="2800" b="1" i="1" dirty="0" smtClean="0">
                <a:solidFill>
                  <a:srgbClr val="0623FA"/>
                </a:solidFill>
              </a:rPr>
              <a:t>NCF = EBIT(1 – t) + </a:t>
            </a:r>
            <a:r>
              <a:rPr lang="fr-FR" sz="2800" b="1" i="1" dirty="0" smtClean="0">
                <a:solidFill>
                  <a:srgbClr val="0623FA"/>
                </a:solidFill>
              </a:rPr>
              <a:t>A</a:t>
            </a:r>
          </a:p>
        </p:txBody>
      </p:sp>
      <p:sp>
        <p:nvSpPr>
          <p:cNvPr id="12" name="Rectangle 11"/>
          <p:cNvSpPr/>
          <p:nvPr/>
        </p:nvSpPr>
        <p:spPr>
          <a:xfrm>
            <a:off x="5698745" y="1556792"/>
            <a:ext cx="835485" cy="523220"/>
          </a:xfrm>
          <a:prstGeom prst="rect">
            <a:avLst/>
          </a:prstGeom>
        </p:spPr>
        <p:txBody>
          <a:bodyPr wrap="none">
            <a:spAutoFit/>
          </a:bodyPr>
          <a:lstStyle/>
          <a:p>
            <a:r>
              <a:rPr lang="en-US" sz="2800" b="1" i="1" dirty="0" smtClean="0">
                <a:solidFill>
                  <a:srgbClr val="0623FA"/>
                </a:solidFill>
              </a:rPr>
              <a:t>EBIT</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1"/>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53"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1"/>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40"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1"/>
                                          </p:val>
                                        </p:tav>
                                        <p:tav tm="100000">
                                          <p:val>
                                            <p:strVal val="#ppt_x"/>
                                          </p:val>
                                        </p:tav>
                                      </p:tavLst>
                                    </p:anim>
                                    <p:anim calcmode="lin" valueType="num">
                                      <p:cBhvr>
                                        <p:cTn id="4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340768"/>
            <a:ext cx="8229600" cy="4525963"/>
          </a:xfrm>
        </p:spPr>
        <p:txBody>
          <a:bodyPr>
            <a:noAutofit/>
          </a:bodyPr>
          <a:lstStyle/>
          <a:p>
            <a:pPr algn="r" rtl="1">
              <a:lnSpc>
                <a:spcPct val="110000"/>
              </a:lnSpc>
            </a:pPr>
            <a:r>
              <a:rPr lang="ar-DZ" b="1" dirty="0" smtClean="0">
                <a:solidFill>
                  <a:srgbClr val="0000FF"/>
                </a:solidFill>
              </a:rPr>
              <a:t>مرحلة التنازل عن الأصول الثابتة </a:t>
            </a:r>
            <a:r>
              <a:rPr lang="ar-DZ" b="1" dirty="0" smtClean="0">
                <a:solidFill>
                  <a:srgbClr val="0000FF"/>
                </a:solidFill>
              </a:rPr>
              <a:t>بنهاية </a:t>
            </a:r>
            <a:r>
              <a:rPr lang="ar-DZ" b="1" dirty="0" smtClean="0">
                <a:solidFill>
                  <a:srgbClr val="0000FF"/>
                </a:solidFill>
              </a:rPr>
              <a:t>عمرها </a:t>
            </a:r>
            <a:r>
              <a:rPr lang="ar-DZ" b="1" dirty="0" err="1" smtClean="0">
                <a:solidFill>
                  <a:srgbClr val="0000FF"/>
                </a:solidFill>
              </a:rPr>
              <a:t>الإفتراضي</a:t>
            </a:r>
            <a:r>
              <a:rPr lang="ar-DZ" b="1" dirty="0" smtClean="0"/>
              <a:t>: في </a:t>
            </a:r>
            <a:r>
              <a:rPr lang="ar-DZ" b="1" dirty="0" smtClean="0"/>
              <a:t>معظم الحالات </a:t>
            </a:r>
            <a:r>
              <a:rPr lang="ar-DZ" b="1" dirty="0" smtClean="0"/>
              <a:t>تباع الأصول الثابتة كخردة </a:t>
            </a:r>
            <a:r>
              <a:rPr lang="ar-DZ" b="1" dirty="0" smtClean="0"/>
              <a:t>بعد انتهاء </a:t>
            </a:r>
            <a:r>
              <a:rPr lang="ar-DZ" b="1" dirty="0" smtClean="0"/>
              <a:t>عمرها الإنتاجي، </a:t>
            </a:r>
            <a:r>
              <a:rPr lang="ar-DZ" b="1" dirty="0" smtClean="0"/>
              <a:t>وفي هذه الحالة </a:t>
            </a:r>
            <a:r>
              <a:rPr lang="ar-DZ" b="1" dirty="0" smtClean="0"/>
              <a:t>تولد </a:t>
            </a:r>
            <a:r>
              <a:rPr lang="ar-DZ" b="1" dirty="0" smtClean="0"/>
              <a:t>تدفقا نقديا </a:t>
            </a:r>
            <a:r>
              <a:rPr lang="ar-DZ" b="1" dirty="0" smtClean="0"/>
              <a:t>داخلا يمثل صافي </a:t>
            </a:r>
            <a:r>
              <a:rPr lang="ar-DZ" b="1" dirty="0" smtClean="0"/>
              <a:t>حصيلة البيع بعد </a:t>
            </a:r>
            <a:r>
              <a:rPr lang="ar-DZ" b="1" dirty="0" smtClean="0"/>
              <a:t>الضريبة.</a:t>
            </a:r>
          </a:p>
          <a:p>
            <a:pPr algn="r" rtl="1">
              <a:lnSpc>
                <a:spcPct val="110000"/>
              </a:lnSpc>
              <a:buNone/>
            </a:pPr>
            <a:r>
              <a:rPr lang="ar-DZ" b="1" dirty="0" smtClean="0"/>
              <a:t> كما يمكن </a:t>
            </a:r>
            <a:r>
              <a:rPr lang="ar-DZ" b="1" dirty="0" smtClean="0"/>
              <a:t>التخلص </a:t>
            </a:r>
            <a:r>
              <a:rPr lang="ar-DZ" b="1" dirty="0" smtClean="0"/>
              <a:t>من </a:t>
            </a:r>
            <a:r>
              <a:rPr lang="ar-DZ" b="1" dirty="0" smtClean="0"/>
              <a:t>الأصول الثابتة</a:t>
            </a:r>
            <a:r>
              <a:rPr lang="ar-DZ" b="1" dirty="0" smtClean="0"/>
              <a:t> </a:t>
            </a:r>
            <a:r>
              <a:rPr lang="ar-DZ" b="1" dirty="0" smtClean="0"/>
              <a:t>قبل نهاية </a:t>
            </a:r>
            <a:r>
              <a:rPr lang="ar-DZ" b="1" dirty="0" smtClean="0"/>
              <a:t>عمرها الإنتاجي، وذلك رغبة </a:t>
            </a:r>
            <a:r>
              <a:rPr lang="ar-DZ" b="1" dirty="0" smtClean="0"/>
              <a:t>في استبدال المتقادم منها </a:t>
            </a:r>
            <a:r>
              <a:rPr lang="ar-DZ" b="1" dirty="0" err="1" smtClean="0"/>
              <a:t>تكنولوجيا </a:t>
            </a:r>
            <a:r>
              <a:rPr lang="ar-DZ" b="1" dirty="0" smtClean="0"/>
              <a:t>(أي </a:t>
            </a:r>
            <a:r>
              <a:rPr lang="ar-DZ" b="1" dirty="0" smtClean="0"/>
              <a:t>التي انتهى </a:t>
            </a:r>
            <a:r>
              <a:rPr lang="ar-DZ" b="1" dirty="0" smtClean="0"/>
              <a:t>عمرها الاقتصادي</a:t>
            </a:r>
            <a:r>
              <a:rPr lang="ar-DZ" b="1" dirty="0" smtClean="0"/>
              <a:t>) بأصول أخرى </a:t>
            </a:r>
            <a:r>
              <a:rPr lang="ar-DZ" b="1" dirty="0" smtClean="0"/>
              <a:t>أكثر </a:t>
            </a:r>
            <a:r>
              <a:rPr lang="ar-DZ" b="1" dirty="0" smtClean="0"/>
              <a:t>تطورا، وفي </a:t>
            </a:r>
            <a:r>
              <a:rPr lang="ar-DZ" b="1" dirty="0" smtClean="0"/>
              <a:t>هذه </a:t>
            </a:r>
            <a:r>
              <a:rPr lang="ar-DZ" b="1" dirty="0" smtClean="0"/>
              <a:t>الحالة لا تباع </a:t>
            </a:r>
            <a:r>
              <a:rPr lang="ar-DZ" b="1" dirty="0" smtClean="0"/>
              <a:t>الأصول الثابتة كخردة </a:t>
            </a:r>
            <a:r>
              <a:rPr lang="ar-DZ" b="1" dirty="0" smtClean="0"/>
              <a:t>وإنما تباع في حالة جيدة بسعر تنازل معتبر، غالبا ما يقل عن القيمة </a:t>
            </a:r>
            <a:r>
              <a:rPr lang="ar-DZ" b="1" dirty="0" smtClean="0"/>
              <a:t>المتبقية </a:t>
            </a:r>
            <a:r>
              <a:rPr lang="ar-DZ" b="1" dirty="0" smtClean="0"/>
              <a:t>للأصل.</a:t>
            </a:r>
            <a:endParaRPr lang="fr-FR" b="1" dirty="0" smtClean="0"/>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107504" y="1772816"/>
            <a:ext cx="8892479" cy="5047109"/>
          </a:xfrm>
          <a:prstGeom prst="rect">
            <a:avLst/>
          </a:prstGeom>
          <a:noFill/>
          <a:ln w="9525">
            <a:noFill/>
            <a:miter lim="800000"/>
            <a:headEnd/>
            <a:tailEnd/>
          </a:ln>
        </p:spPr>
      </p:pic>
      <p:sp>
        <p:nvSpPr>
          <p:cNvPr id="3" name="Rectangle 2"/>
          <p:cNvSpPr/>
          <p:nvPr/>
        </p:nvSpPr>
        <p:spPr>
          <a:xfrm>
            <a:off x="539552" y="203156"/>
            <a:ext cx="8208912" cy="1569660"/>
          </a:xfrm>
          <a:prstGeom prst="rect">
            <a:avLst/>
          </a:prstGeom>
        </p:spPr>
        <p:txBody>
          <a:bodyPr wrap="square">
            <a:spAutoFit/>
          </a:bodyPr>
          <a:lstStyle/>
          <a:p>
            <a:pPr algn="r" rtl="1"/>
            <a:r>
              <a:rPr lang="ar-DZ" sz="3200" b="1" dirty="0" smtClean="0"/>
              <a:t>على خلاف دورة الاستغلال فإن دورة الاستثمار هي دورة طويلة قد تمتد لعدة سنوات، أي قد تضم دورة استثمار واحدة عددا من دورات </a:t>
            </a:r>
            <a:r>
              <a:rPr lang="ar-DZ" sz="3200" b="1" dirty="0" err="1" smtClean="0"/>
              <a:t>الإستغلال.</a:t>
            </a:r>
            <a:endParaRPr lang="fr-FR" sz="3200" dirty="0"/>
          </a:p>
        </p:txBody>
      </p:sp>
      <p:sp>
        <p:nvSpPr>
          <p:cNvPr id="4" name="Rectangle 3"/>
          <p:cNvSpPr/>
          <p:nvPr/>
        </p:nvSpPr>
        <p:spPr>
          <a:xfrm>
            <a:off x="2914395" y="5758233"/>
            <a:ext cx="1787669" cy="954107"/>
          </a:xfrm>
          <a:prstGeom prst="rect">
            <a:avLst/>
          </a:prstGeom>
        </p:spPr>
        <p:txBody>
          <a:bodyPr wrap="none">
            <a:spAutoFit/>
          </a:bodyPr>
          <a:lstStyle/>
          <a:p>
            <a:r>
              <a:rPr lang="ar-DZ" sz="2800" b="1" dirty="0" smtClean="0">
                <a:solidFill>
                  <a:srgbClr val="0000FF"/>
                </a:solidFill>
              </a:rPr>
              <a:t>حيازة الأصول</a:t>
            </a:r>
          </a:p>
          <a:p>
            <a:r>
              <a:rPr lang="ar-DZ" sz="2800" b="1" dirty="0" smtClean="0">
                <a:solidFill>
                  <a:srgbClr val="0000FF"/>
                </a:solidFill>
              </a:rPr>
              <a:t>الثابتة </a:t>
            </a:r>
            <a:endParaRPr lang="fr-FR" sz="2800" dirty="0">
              <a:solidFill>
                <a:srgbClr val="0000FF"/>
              </a:solidFill>
            </a:endParaRPr>
          </a:p>
        </p:txBody>
      </p:sp>
      <p:sp>
        <p:nvSpPr>
          <p:cNvPr id="5" name="Rectangle 4"/>
          <p:cNvSpPr/>
          <p:nvPr/>
        </p:nvSpPr>
        <p:spPr>
          <a:xfrm>
            <a:off x="4004449" y="4437112"/>
            <a:ext cx="3519879" cy="954107"/>
          </a:xfrm>
          <a:prstGeom prst="rect">
            <a:avLst/>
          </a:prstGeom>
        </p:spPr>
        <p:txBody>
          <a:bodyPr wrap="square">
            <a:spAutoFit/>
          </a:bodyPr>
          <a:lstStyle/>
          <a:p>
            <a:pPr algn="ctr" rtl="1"/>
            <a:r>
              <a:rPr lang="ar-DZ" sz="2800" b="1" dirty="0" smtClean="0">
                <a:solidFill>
                  <a:srgbClr val="0000FF"/>
                </a:solidFill>
              </a:rPr>
              <a:t>تشغيل الأصول الثابتة </a:t>
            </a:r>
            <a:r>
              <a:rPr lang="ar-DZ" sz="2800" b="1" dirty="0" err="1" smtClean="0">
                <a:solidFill>
                  <a:srgbClr val="0000FF"/>
                </a:solidFill>
              </a:rPr>
              <a:t>لإسترجاع</a:t>
            </a:r>
            <a:r>
              <a:rPr lang="ar-DZ" sz="2800" b="1" dirty="0" smtClean="0">
                <a:solidFill>
                  <a:srgbClr val="0000FF"/>
                </a:solidFill>
              </a:rPr>
              <a:t> الإنفاق المبدئي </a:t>
            </a:r>
            <a:endParaRPr lang="fr-FR" sz="2800" dirty="0">
              <a:solidFill>
                <a:srgbClr val="0000FF"/>
              </a:solidFill>
            </a:endParaRPr>
          </a:p>
        </p:txBody>
      </p:sp>
      <p:sp>
        <p:nvSpPr>
          <p:cNvPr id="6" name="Rectangle 5"/>
          <p:cNvSpPr/>
          <p:nvPr/>
        </p:nvSpPr>
        <p:spPr>
          <a:xfrm>
            <a:off x="7380312" y="1700202"/>
            <a:ext cx="1584000" cy="1815882"/>
          </a:xfrm>
          <a:prstGeom prst="rect">
            <a:avLst/>
          </a:prstGeom>
        </p:spPr>
        <p:txBody>
          <a:bodyPr wrap="square">
            <a:spAutoFit/>
          </a:bodyPr>
          <a:lstStyle/>
          <a:p>
            <a:pPr algn="r" rtl="1"/>
            <a:r>
              <a:rPr lang="ar-DZ" sz="2800" b="1" dirty="0" smtClean="0">
                <a:solidFill>
                  <a:srgbClr val="0000FF"/>
                </a:solidFill>
              </a:rPr>
              <a:t>التنازل عن الأصول الثابتة بنهاية عمرها الانتاجي</a:t>
            </a:r>
            <a:endParaRPr lang="fr-FR" sz="2800" dirty="0">
              <a:solidFill>
                <a:srgbClr val="0000FF"/>
              </a:solidFill>
            </a:endParaRPr>
          </a:p>
        </p:txBody>
      </p:sp>
      <p:sp>
        <p:nvSpPr>
          <p:cNvPr id="8" name="Rectangle 7"/>
          <p:cNvSpPr/>
          <p:nvPr/>
        </p:nvSpPr>
        <p:spPr>
          <a:xfrm>
            <a:off x="623787" y="2816983"/>
            <a:ext cx="2868093" cy="523220"/>
          </a:xfrm>
          <a:prstGeom prst="rect">
            <a:avLst/>
          </a:prstGeom>
        </p:spPr>
        <p:txBody>
          <a:bodyPr wrap="none">
            <a:spAutoFit/>
          </a:bodyPr>
          <a:lstStyle/>
          <a:p>
            <a:r>
              <a:rPr lang="ar-SA" sz="2800" b="1" dirty="0" smtClean="0">
                <a:solidFill>
                  <a:srgbClr val="0000FF"/>
                </a:solidFill>
                <a:effectLst>
                  <a:outerShdw blurRad="38100" dist="38100" dir="2700000" algn="tl">
                    <a:srgbClr val="000000">
                      <a:alpha val="43137"/>
                    </a:srgbClr>
                  </a:outerShdw>
                </a:effectLst>
              </a:rPr>
              <a:t>مرحلة ما قبل الاستثمار</a:t>
            </a:r>
            <a:endParaRPr lang="fr-FR" sz="2800" dirty="0">
              <a:solidFill>
                <a:srgbClr val="0000FF"/>
              </a:solidFill>
            </a:endParaRPr>
          </a:p>
        </p:txBody>
      </p:sp>
      <p:sp>
        <p:nvSpPr>
          <p:cNvPr id="9" name="Accolade fermante 8"/>
          <p:cNvSpPr/>
          <p:nvPr/>
        </p:nvSpPr>
        <p:spPr>
          <a:xfrm rot="16200000">
            <a:off x="1780169" y="2077329"/>
            <a:ext cx="360000" cy="2775389"/>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Espace réservé du numéro de diapositive 11"/>
          <p:cNvSpPr>
            <a:spLocks noGrp="1"/>
          </p:cNvSpPr>
          <p:nvPr>
            <p:ph type="sldNum" sz="quarter" idx="12"/>
          </p:nvPr>
        </p:nvSpPr>
        <p:spPr/>
        <p:txBody>
          <a:bodyPr/>
          <a:lstStyle/>
          <a:p>
            <a:fld id="{7523FBCB-AAA1-4E31-9329-02C3EF355481}" type="slidenum">
              <a:rPr lang="fr-FR" smtClean="0"/>
              <a:pPr/>
              <a:t>32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5"/>
                                        </p:tgtEl>
                                        <p:attrNameLst>
                                          <p:attrName>style.visibility</p:attrName>
                                        </p:attrNameLst>
                                      </p:cBhvr>
                                      <p:to>
                                        <p:strVal val="visible"/>
                                      </p:to>
                                    </p:set>
                                    <p:anim calcmode="discrete" valueType="clr">
                                      <p:cBhvr override="childStyle">
                                        <p:cTn id="3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
                                        </p:tgtEl>
                                        <p:attrNameLst>
                                          <p:attrName>fillcolor</p:attrName>
                                        </p:attrNameLst>
                                      </p:cBhvr>
                                      <p:tavLst>
                                        <p:tav tm="0">
                                          <p:val>
                                            <p:clrVal>
                                              <a:schemeClr val="accent2"/>
                                            </p:clrVal>
                                          </p:val>
                                        </p:tav>
                                        <p:tav tm="50000">
                                          <p:val>
                                            <p:clrVal>
                                              <a:schemeClr val="hlink"/>
                                            </p:clrVal>
                                          </p:val>
                                        </p:tav>
                                      </p:tavLst>
                                    </p:anim>
                                    <p:set>
                                      <p:cBhvr>
                                        <p:cTn id="33" dur="80"/>
                                        <p:tgtEl>
                                          <p:spTgt spid="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1"/>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3"/>
                                        </p:tgtEl>
                                        <p:attrNameLst>
                                          <p:attrName>style.visibility</p:attrName>
                                        </p:attrNameLst>
                                      </p:cBhvr>
                                      <p:to>
                                        <p:strVal val="visible"/>
                                      </p:to>
                                    </p:set>
                                    <p:anim calcmode="discrete" valueType="clr">
                                      <p:cBhvr override="childStyle">
                                        <p:cTn id="4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3"/>
                                        </p:tgtEl>
                                        <p:attrNameLst>
                                          <p:attrName>fillcolor</p:attrName>
                                        </p:attrNameLst>
                                      </p:cBhvr>
                                      <p:tavLst>
                                        <p:tav tm="0">
                                          <p:val>
                                            <p:clrVal>
                                              <a:schemeClr val="accent2"/>
                                            </p:clrVal>
                                          </p:val>
                                        </p:tav>
                                        <p:tav tm="50000">
                                          <p:val>
                                            <p:clrVal>
                                              <a:schemeClr val="hlink"/>
                                            </p:clrVal>
                                          </p:val>
                                        </p:tav>
                                      </p:tavLst>
                                    </p:anim>
                                    <p:set>
                                      <p:cBhvr>
                                        <p:cTn id="47"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nchor="ct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rgbClr val="0000FF"/>
                </a:solidFill>
                <a:effectLst/>
                <a:uLnTx/>
                <a:uFillTx/>
                <a:latin typeface="+mj-lt"/>
                <a:ea typeface="+mj-ea"/>
                <a:cs typeface="+mj-cs"/>
              </a:rPr>
              <a:t>ثالثا: أهمية </a:t>
            </a:r>
            <a:r>
              <a:rPr kumimoji="0" lang="ar-DZ" sz="4000" b="1" i="0" u="none" strike="noStrike" kern="1200" cap="none" spc="0" normalizeH="0" baseline="0" noProof="0" dirty="0" err="1" smtClean="0">
                <a:ln>
                  <a:noFill/>
                </a:ln>
                <a:solidFill>
                  <a:srgbClr val="0000FF"/>
                </a:solidFill>
                <a:effectLst/>
                <a:uLnTx/>
                <a:uFillTx/>
                <a:latin typeface="+mj-lt"/>
                <a:ea typeface="+mj-ea"/>
                <a:cs typeface="+mj-cs"/>
              </a:rPr>
              <a:t>الاهتلاك</a:t>
            </a:r>
            <a:r>
              <a:rPr kumimoji="0" lang="ar-DZ" sz="4000" b="1" i="0" u="none" strike="noStrike" kern="1200" cap="none" spc="0" normalizeH="0" baseline="0" noProof="0" dirty="0" smtClean="0">
                <a:ln>
                  <a:noFill/>
                </a:ln>
                <a:solidFill>
                  <a:srgbClr val="0000FF"/>
                </a:solidFill>
                <a:effectLst/>
                <a:uLnTx/>
                <a:uFillTx/>
                <a:latin typeface="+mj-lt"/>
                <a:ea typeface="+mj-ea"/>
                <a:cs typeface="+mj-cs"/>
              </a:rPr>
              <a:t> </a:t>
            </a:r>
            <a:r>
              <a:rPr lang="ar-DZ" sz="4000" b="1" dirty="0" smtClean="0">
                <a:solidFill>
                  <a:srgbClr val="0000FF"/>
                </a:solidFill>
                <a:latin typeface="+mj-lt"/>
                <a:ea typeface="+mj-ea"/>
                <a:cs typeface="+mj-cs"/>
              </a:rPr>
              <a:t>في </a:t>
            </a:r>
            <a:r>
              <a:rPr kumimoji="0" lang="ar-DZ" sz="4000" b="1" i="0" u="none" strike="noStrike" kern="1200" cap="none" spc="0" normalizeH="0" baseline="0" noProof="0" dirty="0" smtClean="0">
                <a:ln>
                  <a:noFill/>
                </a:ln>
                <a:solidFill>
                  <a:srgbClr val="0000FF"/>
                </a:solidFill>
                <a:effectLst/>
                <a:uLnTx/>
                <a:uFillTx/>
                <a:latin typeface="+mj-lt"/>
                <a:ea typeface="+mj-ea"/>
                <a:cs typeface="+mj-cs"/>
              </a:rPr>
              <a:t>توليد التدفقات النقدية التشغيلية</a:t>
            </a:r>
            <a:endParaRPr kumimoji="0" lang="fr-FR" sz="4000" b="0" i="0" u="none" strike="noStrike" kern="1200" cap="none" spc="0" normalizeH="0" baseline="0" noProof="0" dirty="0">
              <a:ln>
                <a:noFill/>
              </a:ln>
              <a:solidFill>
                <a:srgbClr val="0000FF"/>
              </a:solidFill>
              <a:effectLst/>
              <a:uLnTx/>
              <a:uFillTx/>
              <a:latin typeface="+mj-lt"/>
              <a:ea typeface="+mj-ea"/>
              <a:cs typeface="+mj-cs"/>
            </a:endParaRPr>
          </a:p>
        </p:txBody>
      </p:sp>
      <p:sp>
        <p:nvSpPr>
          <p:cNvPr id="3" name="Espace réservé du contenu 2"/>
          <p:cNvSpPr txBox="1">
            <a:spLocks/>
          </p:cNvSpPr>
          <p:nvPr/>
        </p:nvSpPr>
        <p:spPr>
          <a:xfrm>
            <a:off x="457200" y="1484784"/>
            <a:ext cx="8229600" cy="4525963"/>
          </a:xfrm>
          <a:prstGeom prst="rect">
            <a:avLst/>
          </a:prstGeom>
        </p:spPr>
        <p:txBody>
          <a:bodyPr>
            <a:noAutofit/>
          </a:bodyPr>
          <a:lstStyle/>
          <a:p>
            <a:pPr marL="342900" lvl="0" indent="-342900" algn="r" rtl="1">
              <a:lnSpc>
                <a:spcPct val="110000"/>
              </a:lnSpc>
              <a:spcBef>
                <a:spcPct val="20000"/>
              </a:spcBef>
            </a:pPr>
            <a:r>
              <a:rPr lang="ar-DZ" sz="3200" b="1" dirty="0" smtClean="0"/>
              <a:t>ت</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نتظر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المؤسسة من مشروع الاستثمار إما أن يولد صافي تدفقات نقدية داخلة، أو أن يحقق وفرات من مختلف تكاليف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التشغيل.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والقاعدة الرئيسية التي يستند إليها قرار الاستثمار هي أن التدفقات النقدية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الإضافية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هي التي يجب أخذها بعين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الإعتبار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وليس النتائج المحاسبية المتحصل عليها</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lang="ar-DZ" sz="3200" b="1" dirty="0" smtClean="0">
                <a:solidFill>
                  <a:srgbClr val="0000FF"/>
                </a:solidFill>
              </a:rPr>
              <a:t>وهذا ما يطرح مشكلة كيفية معاملة </a:t>
            </a:r>
            <a:r>
              <a:rPr lang="ar-DZ" sz="3200" b="1" dirty="0" err="1" smtClean="0">
                <a:solidFill>
                  <a:srgbClr val="0000FF"/>
                </a:solidFill>
              </a:rPr>
              <a:t>الاهتلاك</a:t>
            </a:r>
            <a:r>
              <a:rPr lang="ar-DZ" sz="3200" b="1" dirty="0" smtClean="0">
                <a:solidFill>
                  <a:srgbClr val="0000FF"/>
                </a:solidFill>
              </a:rPr>
              <a:t> كعبء غير نقدي.</a:t>
            </a:r>
          </a:p>
          <a:p>
            <a:pPr marL="342900" lvl="0" indent="-342900" algn="r" rtl="1">
              <a:lnSpc>
                <a:spcPct val="110000"/>
              </a:lnSpc>
              <a:spcBef>
                <a:spcPct val="20000"/>
              </a:spcBef>
            </a:pPr>
            <a:r>
              <a:rPr lang="ar-DZ" sz="3200" b="1" dirty="0" smtClean="0"/>
              <a:t>يمثل </a:t>
            </a:r>
            <a:r>
              <a:rPr lang="ar-DZ" sz="3200" b="1" dirty="0" err="1" smtClean="0"/>
              <a:t>الاهتلاك</a:t>
            </a:r>
            <a:r>
              <a:rPr lang="ar-DZ" sz="3200" b="1" dirty="0" smtClean="0"/>
              <a:t> عبء فعلي يجب أخذه في الاعتبار عند حساب ربح العمليات، ولكنه ليس تدفقا نقديا خارجا، وإنما التدفق النقدي حدث في السابق عند شراء الأصول الثابتة موضوع </a:t>
            </a:r>
            <a:r>
              <a:rPr lang="ar-DZ" sz="3200" b="1" dirty="0" err="1" smtClean="0"/>
              <a:t>الاهتلاك.</a:t>
            </a:r>
            <a:endParaRPr lang="ar-DZ" sz="3200" b="1" dirty="0" smtClean="0"/>
          </a:p>
          <a:p>
            <a:pPr marL="342900" marR="0" lvl="0" indent="-342900" algn="r" defTabSz="914400" rtl="1" eaLnBrk="1" fontAlgn="auto" latinLnBrk="0" hangingPunct="1">
              <a:lnSpc>
                <a:spcPct val="11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lnSpc>
                <a:spcPct val="110000"/>
              </a:lnSpc>
              <a:buNone/>
            </a:pPr>
            <a:r>
              <a:rPr lang="ar-DZ" b="1" dirty="0" smtClean="0"/>
              <a:t>رغم ما ينجم عن عملية حيازة الأصول الثابتة من تدفق نقدي خارج، فإن الأعراف المحاسبية لا تسمح باقتطاع تكلفة الاستثمار </a:t>
            </a:r>
            <a:r>
              <a:rPr lang="ar-DZ" b="1" dirty="0" err="1" smtClean="0"/>
              <a:t>المبدئي </a:t>
            </a:r>
            <a:r>
              <a:rPr lang="ar-DZ" b="1" dirty="0" smtClean="0"/>
              <a:t>(قيمة الأصل الرأسمالي) من الإيرادات </a:t>
            </a:r>
            <a:r>
              <a:rPr lang="ar-DZ" b="1" dirty="0" err="1" smtClean="0"/>
              <a:t>النقدية </a:t>
            </a:r>
            <a:r>
              <a:rPr lang="ar-DZ" b="1" dirty="0" smtClean="0"/>
              <a:t>(كتدفق نقدي داخل)، وتسمح بدلا من ذلك باقتطاع أعباء </a:t>
            </a:r>
            <a:r>
              <a:rPr lang="ar-DZ" b="1" dirty="0" err="1" smtClean="0"/>
              <a:t>الاهتلاك</a:t>
            </a:r>
            <a:r>
              <a:rPr lang="ar-DZ" b="1" dirty="0" smtClean="0"/>
              <a:t> سنويا طوال العمر الإنتاجي للأصل، لتوزيع تكلفة الأصل على مدى عمره الانتاجي.</a:t>
            </a:r>
          </a:p>
          <a:p>
            <a:pPr algn="r" rtl="1">
              <a:lnSpc>
                <a:spcPct val="110000"/>
              </a:lnSpc>
              <a:buNone/>
            </a:pPr>
            <a:r>
              <a:rPr lang="ar-DZ" b="1" dirty="0" smtClean="0"/>
              <a:t>لكن من منظور مالي لا بد من إضافة </a:t>
            </a:r>
            <a:r>
              <a:rPr lang="ar-DZ" b="1" dirty="0" err="1" smtClean="0"/>
              <a:t>الاهتلاك</a:t>
            </a:r>
            <a:r>
              <a:rPr lang="ar-DZ" b="1" dirty="0" smtClean="0"/>
              <a:t> من جديد، حتى يعكس مستوى النقدية في المؤسسة الذي هو أعلى مما يصوره رقم صافي الربح، وذلك بمقدار </a:t>
            </a:r>
            <a:r>
              <a:rPr lang="ar-DZ" b="1" dirty="0" err="1" smtClean="0"/>
              <a:t>الاهتلاك.</a:t>
            </a:r>
            <a:endParaRPr lang="ar-DZ" b="1" dirty="0" smtClean="0"/>
          </a:p>
          <a:p>
            <a:pPr algn="r" rtl="1">
              <a:lnSpc>
                <a:spcPct val="110000"/>
              </a:lnSpc>
              <a:buNone/>
            </a:pPr>
            <a:endParaRPr lang="fr-FR" dirty="0"/>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523FBCB-AAA1-4E31-9329-02C3EF355481}" type="slidenum">
              <a:rPr lang="fr-FR" smtClean="0"/>
              <a:pPr/>
              <a:t>35</a:t>
            </a:fld>
            <a:endParaRPr lang="fr-FR"/>
          </a:p>
        </p:txBody>
      </p:sp>
      <p:graphicFrame>
        <p:nvGraphicFramePr>
          <p:cNvPr id="4" name="Graphique 3"/>
          <p:cNvGraphicFramePr/>
          <p:nvPr/>
        </p:nvGraphicFramePr>
        <p:xfrm>
          <a:off x="309014" y="332656"/>
          <a:ext cx="8568952"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276418" y="3514960"/>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435574" y="3644462"/>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594064" y="3716470"/>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782248" y="3652846"/>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948890" y="3788478"/>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102852" y="3255956"/>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102852" y="3528944"/>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109776" y="3788478"/>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109776" y="4055048"/>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109776" y="4328566"/>
            <a:ext cx="432000" cy="25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3483429" y="2627086"/>
            <a:ext cx="4688114" cy="566057"/>
          </a:xfrm>
          <a:custGeom>
            <a:avLst/>
            <a:gdLst>
              <a:gd name="connsiteX0" fmla="*/ 0 w 4688114"/>
              <a:gd name="connsiteY0" fmla="*/ 566057 h 566057"/>
              <a:gd name="connsiteX1" fmla="*/ 1175657 w 4688114"/>
              <a:gd name="connsiteY1" fmla="*/ 566057 h 566057"/>
              <a:gd name="connsiteX2" fmla="*/ 2336800 w 4688114"/>
              <a:gd name="connsiteY2" fmla="*/ 319314 h 566057"/>
              <a:gd name="connsiteX3" fmla="*/ 3512457 w 4688114"/>
              <a:gd name="connsiteY3" fmla="*/ 43543 h 566057"/>
              <a:gd name="connsiteX4" fmla="*/ 4688114 w 4688114"/>
              <a:gd name="connsiteY4" fmla="*/ 0 h 5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114" h="566057">
                <a:moveTo>
                  <a:pt x="0" y="566057"/>
                </a:moveTo>
                <a:lnTo>
                  <a:pt x="1175657" y="566057"/>
                </a:lnTo>
                <a:lnTo>
                  <a:pt x="2336800" y="319314"/>
                </a:lnTo>
                <a:lnTo>
                  <a:pt x="3512457" y="43543"/>
                </a:lnTo>
                <a:lnTo>
                  <a:pt x="4688114" y="0"/>
                </a:ln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7" name="Groupe 26"/>
          <p:cNvGrpSpPr/>
          <p:nvPr/>
        </p:nvGrpSpPr>
        <p:grpSpPr>
          <a:xfrm>
            <a:off x="6372200" y="5430148"/>
            <a:ext cx="2011326" cy="523220"/>
            <a:chOff x="6372200" y="5430148"/>
            <a:chExt cx="2011326" cy="523220"/>
          </a:xfrm>
        </p:grpSpPr>
        <p:cxnSp>
          <p:nvCxnSpPr>
            <p:cNvPr id="23" name="Connecteur droit 22"/>
            <p:cNvCxnSpPr/>
            <p:nvPr/>
          </p:nvCxnSpPr>
          <p:spPr>
            <a:xfrm>
              <a:off x="6372200" y="5733256"/>
              <a:ext cx="36004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804248" y="5430148"/>
              <a:ext cx="1579278" cy="523220"/>
            </a:xfrm>
            <a:prstGeom prst="rect">
              <a:avLst/>
            </a:prstGeom>
          </p:spPr>
          <p:txBody>
            <a:bodyPr wrap="none">
              <a:spAutoFit/>
            </a:bodyPr>
            <a:lstStyle/>
            <a:p>
              <a:r>
                <a:rPr lang="ar-DZ" sz="2800" b="1" dirty="0" smtClean="0"/>
                <a:t>صافي الربح</a:t>
              </a:r>
              <a:endParaRPr lang="fr-FR" sz="2800" dirty="0"/>
            </a:p>
          </p:txBody>
        </p:sp>
      </p:grpSp>
      <p:grpSp>
        <p:nvGrpSpPr>
          <p:cNvPr id="26" name="Groupe 25"/>
          <p:cNvGrpSpPr/>
          <p:nvPr/>
        </p:nvGrpSpPr>
        <p:grpSpPr>
          <a:xfrm>
            <a:off x="1511688" y="5426060"/>
            <a:ext cx="2101932" cy="523220"/>
            <a:chOff x="1511688" y="5426060"/>
            <a:chExt cx="2101932" cy="523220"/>
          </a:xfrm>
        </p:grpSpPr>
        <p:sp>
          <p:nvSpPr>
            <p:cNvPr id="10" name="Rectangle 9"/>
            <p:cNvSpPr/>
            <p:nvPr/>
          </p:nvSpPr>
          <p:spPr>
            <a:xfrm>
              <a:off x="1511688" y="5625264"/>
              <a:ext cx="252000" cy="18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907704" y="5426060"/>
              <a:ext cx="1705916" cy="523220"/>
            </a:xfrm>
            <a:prstGeom prst="rect">
              <a:avLst/>
            </a:prstGeom>
          </p:spPr>
          <p:txBody>
            <a:bodyPr wrap="none">
              <a:spAutoFit/>
            </a:bodyPr>
            <a:lstStyle/>
            <a:p>
              <a:r>
                <a:rPr lang="ar-DZ" sz="2800" b="1" dirty="0" smtClean="0"/>
                <a:t>قسط </a:t>
              </a:r>
              <a:r>
                <a:rPr lang="ar-DZ" sz="2800" b="1" dirty="0" err="1" smtClean="0"/>
                <a:t>الاهتلاك</a:t>
              </a:r>
              <a:endParaRPr lang="fr-FR"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ppt_x</p:attrName>
                                        </p:attrNameLst>
                                      </p:cBhvr>
                                      <p:tavLst>
                                        <p:tav tm="0">
                                          <p:val>
                                            <p:strVal val="#ppt_x-.2"/>
                                          </p:val>
                                        </p:tav>
                                        <p:tav tm="100000">
                                          <p:val>
                                            <p:strVal val="#ppt_x"/>
                                          </p:val>
                                        </p:tav>
                                      </p:tavLst>
                                    </p:anim>
                                    <p:anim calcmode="lin" valueType="num">
                                      <p:cBhvr>
                                        <p:cTn id="3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ppt_x</p:attrName>
                                        </p:attrNameLst>
                                      </p:cBhvr>
                                      <p:tavLst>
                                        <p:tav tm="0">
                                          <p:val>
                                            <p:strVal val="#ppt_x-.2"/>
                                          </p:val>
                                        </p:tav>
                                        <p:tav tm="100000">
                                          <p:val>
                                            <p:strVal val="#ppt_x"/>
                                          </p:val>
                                        </p:tav>
                                      </p:tavLst>
                                    </p:anim>
                                    <p:anim calcmode="lin" valueType="num">
                                      <p:cBhvr>
                                        <p:cTn id="3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ppt_x</p:attrName>
                                        </p:attrNameLst>
                                      </p:cBhvr>
                                      <p:tavLst>
                                        <p:tav tm="0">
                                          <p:val>
                                            <p:strVal val="#ppt_x-.2"/>
                                          </p:val>
                                        </p:tav>
                                        <p:tav tm="100000">
                                          <p:val>
                                            <p:strVal val="#ppt_x"/>
                                          </p:val>
                                        </p:tav>
                                      </p:tavLst>
                                    </p:anim>
                                    <p:anim calcmode="lin" valueType="num">
                                      <p:cBhvr>
                                        <p:cTn id="4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ppt_x</p:attrName>
                                        </p:attrNameLst>
                                      </p:cBhvr>
                                      <p:tavLst>
                                        <p:tav tm="0">
                                          <p:val>
                                            <p:strVal val="#ppt_x-.2"/>
                                          </p:val>
                                        </p:tav>
                                        <p:tav tm="100000">
                                          <p:val>
                                            <p:strVal val="#ppt_x"/>
                                          </p:val>
                                        </p:tav>
                                      </p:tavLst>
                                    </p:anim>
                                    <p:anim calcmode="lin" valueType="num">
                                      <p:cBhvr>
                                        <p:cTn id="4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0" dur="1000"/>
                                        <p:tgtEl>
                                          <p:spTgt spid="8"/>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ppt_x</p:attrName>
                                        </p:attrNameLst>
                                      </p:cBhvr>
                                      <p:tavLst>
                                        <p:tav tm="0">
                                          <p:val>
                                            <p:strVal val="#ppt_x-.2"/>
                                          </p:val>
                                        </p:tav>
                                        <p:tav tm="100000">
                                          <p:val>
                                            <p:strVal val="#ppt_x"/>
                                          </p:val>
                                        </p:tav>
                                      </p:tavLst>
                                    </p:anim>
                                    <p:anim calcmode="lin" valueType="num">
                                      <p:cBhvr>
                                        <p:cTn id="5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grpId="2" nodeType="clickEffect">
                                  <p:stCondLst>
                                    <p:cond delay="0"/>
                                  </p:stCondLst>
                                  <p:childTnLst>
                                    <p:animMotion origin="layout" path="M -1.94444E-6 -2.19653E-6 L 0.00087 -0.20693 " pathEditMode="relative" rAng="0" ptsTypes="AA">
                                      <p:cBhvr>
                                        <p:cTn id="59" dur="2000" fill="hold"/>
                                        <p:tgtEl>
                                          <p:spTgt spid="9"/>
                                        </p:tgtEl>
                                        <p:attrNameLst>
                                          <p:attrName>ppt_x</p:attrName>
                                          <p:attrName>ppt_y</p:attrName>
                                        </p:attrNameLst>
                                      </p:cBhvr>
                                      <p:rCtr x="0" y="-104"/>
                                    </p:animMotion>
                                  </p:childTnLst>
                                </p:cTn>
                              </p:par>
                              <p:par>
                                <p:cTn id="60" presetID="64" presetClass="path" presetSubtype="0" accel="50000" decel="50000" fill="hold" grpId="1" nodeType="withEffect">
                                  <p:stCondLst>
                                    <p:cond delay="0"/>
                                  </p:stCondLst>
                                  <p:childTnLst>
                                    <p:animMotion origin="layout" path="M 2.22222E-6 9.82659E-7 L 0.00243 -0.17665 " pathEditMode="relative" rAng="0" ptsTypes="AA">
                                      <p:cBhvr>
                                        <p:cTn id="61" dur="2000" fill="hold"/>
                                        <p:tgtEl>
                                          <p:spTgt spid="8"/>
                                        </p:tgtEl>
                                        <p:attrNameLst>
                                          <p:attrName>ppt_x</p:attrName>
                                          <p:attrName>ppt_y</p:attrName>
                                        </p:attrNameLst>
                                      </p:cBhvr>
                                      <p:rCtr x="1" y="-88"/>
                                    </p:animMotion>
                                  </p:childTnLst>
                                </p:cTn>
                              </p:par>
                              <p:par>
                                <p:cTn id="62" presetID="64" presetClass="path" presetSubtype="0" accel="50000" decel="50000" fill="hold" grpId="1" nodeType="withEffect">
                                  <p:stCondLst>
                                    <p:cond delay="0"/>
                                  </p:stCondLst>
                                  <p:childTnLst>
                                    <p:animMotion origin="layout" path="M 3.33333E-6 2.42775E-6 L -0.00157 -0.15445 " pathEditMode="relative" rAng="0" ptsTypes="AA">
                                      <p:cBhvr>
                                        <p:cTn id="63" dur="2000" fill="hold"/>
                                        <p:tgtEl>
                                          <p:spTgt spid="7"/>
                                        </p:tgtEl>
                                        <p:attrNameLst>
                                          <p:attrName>ppt_x</p:attrName>
                                          <p:attrName>ppt_y</p:attrName>
                                        </p:attrNameLst>
                                      </p:cBhvr>
                                      <p:rCtr x="-1" y="-77"/>
                                    </p:animMotion>
                                  </p:childTnLst>
                                </p:cTn>
                              </p:par>
                              <p:par>
                                <p:cTn id="64" presetID="64" presetClass="path" presetSubtype="0" accel="50000" decel="50000" fill="hold" grpId="1" nodeType="withEffect">
                                  <p:stCondLst>
                                    <p:cond delay="0"/>
                                  </p:stCondLst>
                                  <p:childTnLst>
                                    <p:animMotion origin="layout" path="M -5.55556E-7 -2.94798E-6 L -0.00087 -0.10219 " pathEditMode="relative" rAng="0" ptsTypes="AA">
                                      <p:cBhvr>
                                        <p:cTn id="65" dur="2000" fill="hold"/>
                                        <p:tgtEl>
                                          <p:spTgt spid="6"/>
                                        </p:tgtEl>
                                        <p:attrNameLst>
                                          <p:attrName>ppt_x</p:attrName>
                                          <p:attrName>ppt_y</p:attrName>
                                        </p:attrNameLst>
                                      </p:cBhvr>
                                      <p:rCtr x="-1" y="-51"/>
                                    </p:animMotion>
                                  </p:childTnLst>
                                </p:cTn>
                              </p:par>
                              <p:par>
                                <p:cTn id="66" presetID="64" presetClass="path" presetSubtype="0" accel="50000" decel="50000" fill="hold" grpId="1" nodeType="withEffect">
                                  <p:stCondLst>
                                    <p:cond delay="0"/>
                                  </p:stCondLst>
                                  <p:childTnLst>
                                    <p:animMotion origin="layout" path="M -4.44444E-6 -3.4104E-6 L -4.44444E-6 -0.08323 " pathEditMode="relative" rAng="0" ptsTypes="AA">
                                      <p:cBhvr>
                                        <p:cTn id="67" dur="2000" fill="hold"/>
                                        <p:tgtEl>
                                          <p:spTgt spid="5"/>
                                        </p:tgtEl>
                                        <p:attrNameLst>
                                          <p:attrName>ppt_x</p:attrName>
                                          <p:attrName>ppt_y</p:attrName>
                                        </p:attrNameLst>
                                      </p:cBhvr>
                                      <p:rCtr x="0"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2" animBg="1"/>
      <p:bldP spid="11" grpId="0" animBg="1"/>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39341"/>
            <a:ext cx="8229600" cy="4525963"/>
          </a:xfrm>
        </p:spPr>
        <p:txBody>
          <a:bodyPr>
            <a:noAutofit/>
          </a:bodyPr>
          <a:lstStyle/>
          <a:p>
            <a:pPr algn="r" rtl="1">
              <a:lnSpc>
                <a:spcPct val="110000"/>
              </a:lnSpc>
              <a:buNone/>
            </a:pPr>
            <a:r>
              <a:rPr lang="ar-DZ" b="1" dirty="0" smtClean="0"/>
              <a:t>يمثل </a:t>
            </a:r>
            <a:r>
              <a:rPr lang="ar-DZ" b="1" dirty="0" err="1" smtClean="0"/>
              <a:t>الإهتلاك</a:t>
            </a:r>
            <a:r>
              <a:rPr lang="ar-DZ" b="1" dirty="0" smtClean="0"/>
              <a:t> أحد المكونات الرئيسية للتمويل الذاتي للمؤسسات، ومن ثم فهو يحدد قدرة الاستثمارات على إعادة تمويل نفسها سواء من أجل المحافظة على الطاقة </a:t>
            </a:r>
            <a:r>
              <a:rPr lang="ar-DZ" b="1" dirty="0" err="1" smtClean="0"/>
              <a:t>الإنتاجية </a:t>
            </a:r>
            <a:r>
              <a:rPr lang="ar-DZ" b="1" dirty="0" smtClean="0"/>
              <a:t>(تمويل البقاء) أو التوسع في هذه </a:t>
            </a:r>
            <a:r>
              <a:rPr lang="ar-DZ" b="1" dirty="0" err="1" smtClean="0"/>
              <a:t>الطاقة </a:t>
            </a:r>
            <a:r>
              <a:rPr lang="ar-DZ" b="1" dirty="0" smtClean="0"/>
              <a:t>(تمويل النمو</a:t>
            </a:r>
            <a:r>
              <a:rPr lang="ar-DZ" b="1" dirty="0" err="1" smtClean="0"/>
              <a:t>).</a:t>
            </a:r>
            <a:endParaRPr lang="ar-DZ" b="1" dirty="0" smtClean="0"/>
          </a:p>
          <a:p>
            <a:pPr algn="r" rtl="1">
              <a:lnSpc>
                <a:spcPct val="110000"/>
              </a:lnSpc>
              <a:buNone/>
            </a:pPr>
            <a:r>
              <a:rPr lang="ar-DZ" b="1" dirty="0" smtClean="0"/>
              <a:t>غير أن </a:t>
            </a:r>
            <a:r>
              <a:rPr lang="ar-DZ" b="1" dirty="0" err="1" smtClean="0"/>
              <a:t>الاهتلاك</a:t>
            </a:r>
            <a:r>
              <a:rPr lang="ar-DZ" b="1" dirty="0" smtClean="0"/>
              <a:t> في حد ذاته ليس مصدرا للنقد، ولكنه يؤثر على التدفق النقدي، ويمكن أن يحسن الوضع النقدي للمؤسسة بشكل غير </a:t>
            </a:r>
            <a:r>
              <a:rPr lang="ar-DZ" b="1" dirty="0" err="1" smtClean="0"/>
              <a:t>مباشر.</a:t>
            </a:r>
            <a:r>
              <a:rPr lang="ar-DZ" b="1" dirty="0" smtClean="0"/>
              <a:t> أما المصدر الأساسي لكل مكونات التمويل الذاتي فهو المبيعات.</a:t>
            </a: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36</a:t>
            </a:fld>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37</a:t>
            </a:fld>
            <a:endParaRPr lang="fr-FR"/>
          </a:p>
        </p:txBody>
      </p:sp>
      <p:sp>
        <p:nvSpPr>
          <p:cNvPr id="4" name="Rectangle 3"/>
          <p:cNvSpPr/>
          <p:nvPr/>
        </p:nvSpPr>
        <p:spPr>
          <a:xfrm>
            <a:off x="35496" y="44624"/>
            <a:ext cx="2124000" cy="40324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إيرادات المبيعات</a:t>
            </a:r>
          </a:p>
          <a:p>
            <a:pPr algn="ctr" rtl="1"/>
            <a:r>
              <a:rPr lang="ar-DZ" sz="2800" b="1" dirty="0" smtClean="0">
                <a:solidFill>
                  <a:schemeClr val="tx1"/>
                </a:solidFill>
              </a:rPr>
              <a:t>(الإيراد الأساسي</a:t>
            </a:r>
          </a:p>
          <a:p>
            <a:pPr algn="ctr" rtl="1"/>
            <a:r>
              <a:rPr lang="ar-DZ" sz="2800" b="1" dirty="0" smtClean="0">
                <a:solidFill>
                  <a:schemeClr val="tx1"/>
                </a:solidFill>
              </a:rPr>
              <a:t>من التشغيل</a:t>
            </a:r>
            <a:r>
              <a:rPr lang="ar-DZ" sz="2800" b="1" dirty="0" err="1" smtClean="0">
                <a:solidFill>
                  <a:schemeClr val="tx1"/>
                </a:solidFill>
              </a:rPr>
              <a:t>)</a:t>
            </a:r>
            <a:endParaRPr lang="fr-FR" sz="2800" b="1" dirty="0">
              <a:solidFill>
                <a:schemeClr val="tx1"/>
              </a:solidFill>
            </a:endParaRPr>
          </a:p>
        </p:txBody>
      </p:sp>
      <p:sp>
        <p:nvSpPr>
          <p:cNvPr id="5" name="Rectangle 4"/>
          <p:cNvSpPr/>
          <p:nvPr/>
        </p:nvSpPr>
        <p:spPr>
          <a:xfrm>
            <a:off x="6984504" y="44624"/>
            <a:ext cx="2124000" cy="223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إجمالي أعباء التشغيل</a:t>
            </a:r>
            <a:endParaRPr lang="fr-FR" sz="2800" b="1" dirty="0">
              <a:solidFill>
                <a:schemeClr val="tx1"/>
              </a:solidFill>
            </a:endParaRPr>
          </a:p>
        </p:txBody>
      </p:sp>
      <p:sp>
        <p:nvSpPr>
          <p:cNvPr id="6" name="Rectangle 5"/>
          <p:cNvSpPr/>
          <p:nvPr/>
        </p:nvSpPr>
        <p:spPr>
          <a:xfrm>
            <a:off x="2183336" y="44624"/>
            <a:ext cx="2124000" cy="158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أعباء التشغيل </a:t>
            </a:r>
            <a:r>
              <a:rPr lang="ar-DZ" sz="2800" b="1" dirty="0" err="1" smtClean="0">
                <a:solidFill>
                  <a:schemeClr val="tx1"/>
                </a:solidFill>
              </a:rPr>
              <a:t>النقدية </a:t>
            </a:r>
            <a:r>
              <a:rPr lang="ar-DZ" sz="2800" b="1" dirty="0" smtClean="0">
                <a:solidFill>
                  <a:schemeClr val="tx1"/>
                </a:solidFill>
              </a:rPr>
              <a:t>(بخلاف </a:t>
            </a:r>
            <a:r>
              <a:rPr lang="ar-DZ" sz="2800" b="1" dirty="0" err="1" smtClean="0">
                <a:solidFill>
                  <a:schemeClr val="tx1"/>
                </a:solidFill>
              </a:rPr>
              <a:t>الإهتلاك)</a:t>
            </a:r>
            <a:endParaRPr lang="fr-FR" sz="2800" b="1" dirty="0">
              <a:solidFill>
                <a:schemeClr val="tx1"/>
              </a:solidFill>
            </a:endParaRPr>
          </a:p>
        </p:txBody>
      </p:sp>
      <p:sp>
        <p:nvSpPr>
          <p:cNvPr id="7" name="Rectangle 6"/>
          <p:cNvSpPr/>
          <p:nvPr/>
        </p:nvSpPr>
        <p:spPr>
          <a:xfrm>
            <a:off x="2175704" y="1628800"/>
            <a:ext cx="2124000" cy="2448000"/>
          </a:xfrm>
          <a:prstGeom prst="rect">
            <a:avLst/>
          </a:prstGeom>
          <a:solidFill>
            <a:srgbClr val="14E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فائض </a:t>
            </a:r>
            <a:r>
              <a:rPr lang="ar-DZ" sz="2800" b="1" dirty="0" err="1" smtClean="0">
                <a:solidFill>
                  <a:schemeClr val="tx1"/>
                </a:solidFill>
              </a:rPr>
              <a:t>التشغيل </a:t>
            </a:r>
            <a:r>
              <a:rPr lang="ar-DZ" sz="2800" b="1" dirty="0" smtClean="0">
                <a:solidFill>
                  <a:schemeClr val="tx1"/>
                </a:solidFill>
              </a:rPr>
              <a:t>(الفائض القابل للتوزيع وإعادة الاستثمار</a:t>
            </a:r>
            <a:r>
              <a:rPr lang="ar-DZ" sz="2800" b="1" dirty="0" err="1" smtClean="0">
                <a:solidFill>
                  <a:schemeClr val="tx1"/>
                </a:solidFill>
              </a:rPr>
              <a:t>)</a:t>
            </a:r>
            <a:endParaRPr lang="fr-FR" sz="2800" b="1" dirty="0">
              <a:solidFill>
                <a:schemeClr val="tx1"/>
              </a:solidFill>
            </a:endParaRPr>
          </a:p>
        </p:txBody>
      </p:sp>
      <p:sp>
        <p:nvSpPr>
          <p:cNvPr id="8" name="Rectangle 7"/>
          <p:cNvSpPr/>
          <p:nvPr/>
        </p:nvSpPr>
        <p:spPr>
          <a:xfrm>
            <a:off x="4629940" y="1628800"/>
            <a:ext cx="2124000" cy="64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err="1" smtClean="0">
                <a:solidFill>
                  <a:schemeClr val="tx1"/>
                </a:solidFill>
              </a:rPr>
              <a:t>الإهتلاك</a:t>
            </a:r>
            <a:endParaRPr lang="fr-FR" sz="2800" b="1" dirty="0">
              <a:solidFill>
                <a:schemeClr val="tx1"/>
              </a:solidFill>
            </a:endParaRPr>
          </a:p>
        </p:txBody>
      </p:sp>
      <p:sp>
        <p:nvSpPr>
          <p:cNvPr id="9" name="Rectangle 8"/>
          <p:cNvSpPr/>
          <p:nvPr/>
        </p:nvSpPr>
        <p:spPr>
          <a:xfrm>
            <a:off x="4629940" y="2276872"/>
            <a:ext cx="2124000" cy="1800000"/>
          </a:xfrm>
          <a:prstGeom prst="rect">
            <a:avLst/>
          </a:prstGeom>
          <a:solidFill>
            <a:srgbClr val="14E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ربح التشغيل</a:t>
            </a:r>
            <a:endParaRPr lang="fr-FR" sz="2800" b="1" dirty="0">
              <a:solidFill>
                <a:schemeClr val="tx1"/>
              </a:solidFill>
            </a:endParaRPr>
          </a:p>
        </p:txBody>
      </p:sp>
      <p:sp>
        <p:nvSpPr>
          <p:cNvPr id="10" name="Rectangle 9"/>
          <p:cNvSpPr/>
          <p:nvPr/>
        </p:nvSpPr>
        <p:spPr>
          <a:xfrm>
            <a:off x="35496" y="4437200"/>
            <a:ext cx="2124000" cy="6480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فوائد القروض</a:t>
            </a:r>
            <a:endParaRPr lang="fr-FR" sz="2800" b="1" dirty="0">
              <a:solidFill>
                <a:schemeClr val="tx1"/>
              </a:solidFill>
            </a:endParaRPr>
          </a:p>
        </p:txBody>
      </p:sp>
      <p:sp>
        <p:nvSpPr>
          <p:cNvPr id="11" name="Rectangle 10"/>
          <p:cNvSpPr/>
          <p:nvPr/>
        </p:nvSpPr>
        <p:spPr>
          <a:xfrm>
            <a:off x="2361924" y="4437112"/>
            <a:ext cx="2124000" cy="64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ضريبة الربح</a:t>
            </a:r>
            <a:endParaRPr lang="fr-FR" sz="2800" b="1" dirty="0">
              <a:solidFill>
                <a:schemeClr val="tx1"/>
              </a:solidFill>
            </a:endParaRPr>
          </a:p>
        </p:txBody>
      </p:sp>
      <p:sp>
        <p:nvSpPr>
          <p:cNvPr id="12" name="Rectangle 11"/>
          <p:cNvSpPr/>
          <p:nvPr/>
        </p:nvSpPr>
        <p:spPr>
          <a:xfrm>
            <a:off x="4666180" y="4437112"/>
            <a:ext cx="2124000" cy="6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توزيعات أرباح</a:t>
            </a:r>
            <a:endParaRPr lang="fr-FR" sz="2800" b="1" dirty="0">
              <a:solidFill>
                <a:schemeClr val="tx1"/>
              </a:solidFill>
            </a:endParaRPr>
          </a:p>
        </p:txBody>
      </p:sp>
      <p:sp>
        <p:nvSpPr>
          <p:cNvPr id="13" name="Rectangle 12"/>
          <p:cNvSpPr/>
          <p:nvPr/>
        </p:nvSpPr>
        <p:spPr>
          <a:xfrm>
            <a:off x="6984504" y="4437112"/>
            <a:ext cx="2124000" cy="648000"/>
          </a:xfrm>
          <a:prstGeom prst="rect">
            <a:avLst/>
          </a:prstGeom>
          <a:solidFill>
            <a:srgbClr val="14E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أرباح محتجزة</a:t>
            </a:r>
            <a:endParaRPr lang="fr-FR" sz="2800" b="1" dirty="0">
              <a:solidFill>
                <a:schemeClr val="tx1"/>
              </a:solidFill>
            </a:endParaRPr>
          </a:p>
        </p:txBody>
      </p:sp>
      <p:sp>
        <p:nvSpPr>
          <p:cNvPr id="14" name="Rectangle 13"/>
          <p:cNvSpPr/>
          <p:nvPr/>
        </p:nvSpPr>
        <p:spPr>
          <a:xfrm>
            <a:off x="2375992" y="5387284"/>
            <a:ext cx="2124000" cy="1332000"/>
          </a:xfrm>
          <a:prstGeom prst="rect">
            <a:avLst/>
          </a:prstGeom>
          <a:solidFill>
            <a:srgbClr val="14E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الفائض القابل لإعادة الاستثمار</a:t>
            </a:r>
            <a:endParaRPr lang="fr-FR" sz="2800" b="1" dirty="0">
              <a:solidFill>
                <a:schemeClr val="tx1"/>
              </a:solidFill>
            </a:endParaRPr>
          </a:p>
        </p:txBody>
      </p:sp>
      <p:grpSp>
        <p:nvGrpSpPr>
          <p:cNvPr id="15" name="Groupe 14"/>
          <p:cNvGrpSpPr/>
          <p:nvPr/>
        </p:nvGrpSpPr>
        <p:grpSpPr>
          <a:xfrm>
            <a:off x="1029540" y="4076872"/>
            <a:ext cx="7020000" cy="432216"/>
            <a:chOff x="1029540" y="4076872"/>
            <a:chExt cx="7020000" cy="432216"/>
          </a:xfrm>
        </p:grpSpPr>
        <p:cxnSp>
          <p:nvCxnSpPr>
            <p:cNvPr id="16" name="Connecteur droit 15"/>
            <p:cNvCxnSpPr/>
            <p:nvPr/>
          </p:nvCxnSpPr>
          <p:spPr>
            <a:xfrm>
              <a:off x="1029540" y="4221088"/>
              <a:ext cx="70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043608" y="4221088"/>
              <a:ext cx="0" cy="288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3477812" y="4221088"/>
              <a:ext cx="0" cy="288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695992" y="4221088"/>
              <a:ext cx="0" cy="288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8028384" y="4221088"/>
              <a:ext cx="0" cy="288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9" idx="2"/>
              <a:endCxn id="12" idx="0"/>
            </p:cNvCxnSpPr>
            <p:nvPr/>
          </p:nvCxnSpPr>
          <p:spPr>
            <a:xfrm>
              <a:off x="5691940" y="4076872"/>
              <a:ext cx="36240" cy="36024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984504" y="5373216"/>
            <a:ext cx="2124000" cy="1332000"/>
          </a:xfrm>
          <a:prstGeom prst="rect">
            <a:avLst/>
          </a:prstGeom>
          <a:solidFill>
            <a:srgbClr val="14E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rgbClr val="0000FF"/>
                </a:solidFill>
              </a:rPr>
              <a:t>التمويل الذاتي </a:t>
            </a:r>
            <a:endParaRPr lang="fr-FR"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1"/>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1"/>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edge">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7" presetClass="entr" presetSubtype="0" fill="hold" grpId="1"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4.16667E-6 1.16559E-6 L 0.00364 0.64523 " pathEditMode="relative" rAng="0" ptsTypes="AA">
                                      <p:cBhvr>
                                        <p:cTn id="62" dur="2000" fill="hold"/>
                                        <p:tgtEl>
                                          <p:spTgt spid="8"/>
                                        </p:tgtEl>
                                        <p:attrNameLst>
                                          <p:attrName>ppt_x</p:attrName>
                                          <p:attrName>ppt_y</p:attrName>
                                        </p:attrNameLst>
                                      </p:cBhvr>
                                      <p:rCtr x="2" y="323"/>
                                    </p:animMotion>
                                  </p:childTnLst>
                                </p:cTn>
                              </p:par>
                            </p:childTnLst>
                          </p:cTn>
                        </p:par>
                      </p:childTnLst>
                    </p:cTn>
                  </p:par>
                  <p:par>
                    <p:cTn id="63" fill="hold">
                      <p:stCondLst>
                        <p:cond delay="indefinite"/>
                      </p:stCondLst>
                      <p:childTnLst>
                        <p:par>
                          <p:cTn id="64" fill="hold">
                            <p:stCondLst>
                              <p:cond delay="0"/>
                            </p:stCondLst>
                            <p:childTnLst>
                              <p:par>
                                <p:cTn id="65" presetID="35" presetClass="path" presetSubtype="0" accel="50000" decel="50000" fill="hold" grpId="0" nodeType="clickEffect">
                                  <p:stCondLst>
                                    <p:cond delay="0"/>
                                  </p:stCondLst>
                                  <p:childTnLst>
                                    <p:animMotion origin="layout" path="M -4.72222E-6 2.20167E-6 L -0.25399 0.14176 " pathEditMode="relative" rAng="0" ptsTypes="AA">
                                      <p:cBhvr>
                                        <p:cTn id="66" dur="2000" fill="hold"/>
                                        <p:tgtEl>
                                          <p:spTgt spid="13"/>
                                        </p:tgtEl>
                                        <p:attrNameLst>
                                          <p:attrName>ppt_x</p:attrName>
                                          <p:attrName>ppt_y</p:attrName>
                                        </p:attrNameLst>
                                      </p:cBhvr>
                                      <p:rCtr x="-127" y="71"/>
                                    </p:animMotion>
                                  </p:childTnLst>
                                </p:cTn>
                              </p:par>
                            </p:childTnLst>
                          </p:cTn>
                        </p:par>
                      </p:childTnLst>
                    </p:cTn>
                  </p:par>
                  <p:par>
                    <p:cTn id="67" fill="hold">
                      <p:stCondLst>
                        <p:cond delay="indefinite"/>
                      </p:stCondLst>
                      <p:childTnLst>
                        <p:par>
                          <p:cTn id="68" fill="hold">
                            <p:stCondLst>
                              <p:cond delay="0"/>
                            </p:stCondLst>
                            <p:childTnLst>
                              <p:par>
                                <p:cTn id="69" presetID="40" presetClass="entr" presetSubtype="0" fill="hold" grpId="0" nodeType="clickEffect">
                                  <p:stCondLst>
                                    <p:cond delay="0"/>
                                  </p:stCondLst>
                                  <p:iterate type="lt">
                                    <p:tmPct val="10000"/>
                                  </p:iterate>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1"/>
                                          </p:val>
                                        </p:tav>
                                        <p:tav tm="100000">
                                          <p:val>
                                            <p:strVal val="#ppt_x"/>
                                          </p:val>
                                        </p:tav>
                                      </p:tavLst>
                                    </p:anim>
                                    <p:anim calcmode="lin" valueType="num">
                                      <p:cBhvr>
                                        <p:cTn id="7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0" presetClass="entr" presetSubtype="0" fill="hold" grpId="0" nodeType="clickEffect">
                                  <p:stCondLst>
                                    <p:cond delay="0"/>
                                  </p:stCondLst>
                                  <p:iterate type="lt">
                                    <p:tmPct val="10000"/>
                                  </p:iterate>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1"/>
                                          </p:val>
                                        </p:tav>
                                        <p:tav tm="100000">
                                          <p:val>
                                            <p:strVal val="#ppt_x"/>
                                          </p:val>
                                        </p:tav>
                                      </p:tavLst>
                                    </p:anim>
                                    <p:anim calcmode="lin" valueType="num">
                                      <p:cBhvr>
                                        <p:cTn id="8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8" grpId="1" animBg="1"/>
      <p:bldP spid="9" grpId="0" animBg="1"/>
      <p:bldP spid="10" grpId="0" animBg="1"/>
      <p:bldP spid="11" grpId="0" animBg="1"/>
      <p:bldP spid="12" grpId="0" animBg="1"/>
      <p:bldP spid="13" grpId="0" animBg="1"/>
      <p:bldP spid="13" grpId="1" animBg="1"/>
      <p:bldP spid="14"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4"/>
          <p:cNvSpPr>
            <a:spLocks noChangeArrowheads="1"/>
          </p:cNvSpPr>
          <p:nvPr/>
        </p:nvSpPr>
        <p:spPr bwMode="auto">
          <a:xfrm>
            <a:off x="967901" y="1890238"/>
            <a:ext cx="503237" cy="2412000"/>
          </a:xfrm>
          <a:prstGeom prst="downArrow">
            <a:avLst>
              <a:gd name="adj1" fmla="val 50000"/>
              <a:gd name="adj2" fmla="val 182413"/>
            </a:avLst>
          </a:prstGeom>
          <a:solidFill>
            <a:srgbClr val="C0C0C0"/>
          </a:solidFill>
          <a:ln w="9525">
            <a:solidFill>
              <a:srgbClr val="000000"/>
            </a:solidFill>
            <a:miter lim="800000"/>
            <a:headEnd/>
            <a:tailEnd/>
          </a:ln>
        </p:spPr>
        <p:txBody>
          <a:bodyPr wrap="none" anchor="ctr"/>
          <a:lstStyle/>
          <a:p>
            <a:pPr algn="r" rtl="1"/>
            <a:endParaRPr lang="ar-SA" sz="3200"/>
          </a:p>
        </p:txBody>
      </p:sp>
      <p:sp>
        <p:nvSpPr>
          <p:cNvPr id="4" name="AutoShape 6"/>
          <p:cNvSpPr>
            <a:spLocks noChangeArrowheads="1"/>
          </p:cNvSpPr>
          <p:nvPr/>
        </p:nvSpPr>
        <p:spPr bwMode="auto">
          <a:xfrm>
            <a:off x="4333630" y="1890238"/>
            <a:ext cx="503238" cy="2412000"/>
          </a:xfrm>
          <a:prstGeom prst="downArrow">
            <a:avLst>
              <a:gd name="adj1" fmla="val 50000"/>
              <a:gd name="adj2" fmla="val 182413"/>
            </a:avLst>
          </a:prstGeom>
          <a:solidFill>
            <a:srgbClr val="C0C0C0"/>
          </a:solidFill>
          <a:ln w="9525">
            <a:solidFill>
              <a:srgbClr val="000000"/>
            </a:solidFill>
            <a:miter lim="800000"/>
            <a:headEnd/>
            <a:tailEnd/>
          </a:ln>
        </p:spPr>
        <p:txBody>
          <a:bodyPr wrap="none" anchor="ctr"/>
          <a:lstStyle/>
          <a:p>
            <a:pPr algn="r" rtl="1"/>
            <a:endParaRPr lang="ar-SA" sz="3200"/>
          </a:p>
        </p:txBody>
      </p:sp>
      <p:sp>
        <p:nvSpPr>
          <p:cNvPr id="5" name="Oval 9"/>
          <p:cNvSpPr>
            <a:spLocks noChangeArrowheads="1"/>
          </p:cNvSpPr>
          <p:nvPr/>
        </p:nvSpPr>
        <p:spPr bwMode="auto">
          <a:xfrm>
            <a:off x="6991244" y="4137000"/>
            <a:ext cx="1980000" cy="1092200"/>
          </a:xfrm>
          <a:prstGeom prst="ellipse">
            <a:avLst/>
          </a:prstGeom>
          <a:solidFill>
            <a:srgbClr val="CCFFFF"/>
          </a:solidFill>
          <a:ln w="9525">
            <a:solidFill>
              <a:srgbClr val="CC0099"/>
            </a:solidFill>
            <a:round/>
            <a:headEnd/>
            <a:tailEnd/>
          </a:ln>
          <a:effectLst>
            <a:outerShdw dist="107763" dir="18900000" algn="ctr" rotWithShape="0">
              <a:srgbClr val="808080">
                <a:alpha val="50000"/>
              </a:srgbClr>
            </a:outerShdw>
          </a:effectLst>
        </p:spPr>
        <p:txBody>
          <a:bodyPr lIns="69494" tIns="34747" rIns="69494" bIns="34747" anchor="ctr"/>
          <a:lstStyle/>
          <a:p>
            <a:pPr algn="ctr" rtl="1">
              <a:defRPr/>
            </a:pPr>
            <a:r>
              <a:rPr lang="ar-DZ" sz="3200" b="1" dirty="0" smtClean="0">
                <a:solidFill>
                  <a:srgbClr val="990000"/>
                </a:solidFill>
                <a:effectLst>
                  <a:outerShdw blurRad="38100" dist="38100" dir="2700000" algn="tl">
                    <a:srgbClr val="000000"/>
                  </a:outerShdw>
                </a:effectLst>
                <a:latin typeface="Times New Roman" pitchFamily="18" charset="0"/>
                <a:cs typeface="Times New Roman" pitchFamily="18" charset="0"/>
              </a:rPr>
              <a:t>التمويل الذاتي</a:t>
            </a:r>
            <a:endParaRPr lang="en-US" sz="3200" b="1" dirty="0">
              <a:solidFill>
                <a:srgbClr val="990000"/>
              </a:solidFill>
              <a:effectLst>
                <a:outerShdw blurRad="38100" dist="38100" dir="2700000" algn="tl">
                  <a:srgbClr val="000000"/>
                </a:outerShdw>
              </a:effectLst>
              <a:latin typeface="Times New Roman" pitchFamily="18" charset="0"/>
              <a:cs typeface="Times New Roman" pitchFamily="18" charset="0"/>
            </a:endParaRPr>
          </a:p>
        </p:txBody>
      </p:sp>
      <p:sp>
        <p:nvSpPr>
          <p:cNvPr id="6" name="Rectangle 10"/>
          <p:cNvSpPr>
            <a:spLocks noChangeArrowheads="1"/>
          </p:cNvSpPr>
          <p:nvPr/>
        </p:nvSpPr>
        <p:spPr bwMode="auto">
          <a:xfrm>
            <a:off x="96392" y="954134"/>
            <a:ext cx="2304000" cy="900113"/>
          </a:xfrm>
          <a:prstGeom prst="rect">
            <a:avLst/>
          </a:prstGeom>
          <a:solidFill>
            <a:srgbClr val="CCFFFF"/>
          </a:solidFill>
          <a:ln w="9525">
            <a:solidFill>
              <a:srgbClr val="CC0099"/>
            </a:solidFill>
            <a:miter lim="800000"/>
            <a:headEnd/>
            <a:tailEnd/>
          </a:ln>
          <a:effectLst>
            <a:outerShdw dist="107763" dir="18900000" algn="ctr" rotWithShape="0">
              <a:srgbClr val="808080">
                <a:alpha val="50000"/>
              </a:srgbClr>
            </a:outerShdw>
          </a:effectLst>
        </p:spPr>
        <p:txBody>
          <a:bodyPr lIns="69494" tIns="34747" rIns="69494" bIns="34747" anchor="ctr"/>
          <a:lstStyle/>
          <a:p>
            <a:pPr algn="ctr" rtl="1">
              <a:defRPr/>
            </a:pPr>
            <a:r>
              <a:rPr lang="ar-DZ" sz="3200" b="1" dirty="0" smtClean="0">
                <a:solidFill>
                  <a:srgbClr val="990000"/>
                </a:solidFill>
                <a:effectLst>
                  <a:outerShdw blurRad="38100" dist="38100" dir="2700000" algn="tl">
                    <a:srgbClr val="000000"/>
                  </a:outerShdw>
                </a:effectLst>
                <a:latin typeface="Times New Roman" pitchFamily="18" charset="0"/>
                <a:cs typeface="Times New Roman" pitchFamily="18" charset="0"/>
              </a:rPr>
              <a:t>الأرباح المحتجزة</a:t>
            </a:r>
            <a:endParaRPr lang="en-US" sz="3200" dirty="0"/>
          </a:p>
        </p:txBody>
      </p:sp>
      <p:sp>
        <p:nvSpPr>
          <p:cNvPr id="7" name="Rectangle 11"/>
          <p:cNvSpPr>
            <a:spLocks noChangeArrowheads="1"/>
          </p:cNvSpPr>
          <p:nvPr/>
        </p:nvSpPr>
        <p:spPr bwMode="auto">
          <a:xfrm>
            <a:off x="2988184" y="962072"/>
            <a:ext cx="3204000" cy="900112"/>
          </a:xfrm>
          <a:prstGeom prst="rect">
            <a:avLst/>
          </a:prstGeom>
          <a:solidFill>
            <a:srgbClr val="CCFFFF"/>
          </a:solidFill>
          <a:ln w="9525">
            <a:solidFill>
              <a:srgbClr val="CC0099"/>
            </a:solidFill>
            <a:miter lim="800000"/>
            <a:headEnd/>
            <a:tailEnd/>
          </a:ln>
          <a:effectLst>
            <a:outerShdw dist="107763" dir="18900000" algn="ctr" rotWithShape="0">
              <a:srgbClr val="808080">
                <a:alpha val="50000"/>
              </a:srgbClr>
            </a:outerShdw>
          </a:effectLst>
        </p:spPr>
        <p:txBody>
          <a:bodyPr lIns="69494" tIns="34747" rIns="69494" bIns="34747" anchor="ctr"/>
          <a:lstStyle/>
          <a:p>
            <a:pPr algn="ctr" rtl="1">
              <a:defRPr/>
            </a:pPr>
            <a:r>
              <a:rPr lang="ar-DZ" sz="3200" b="1" dirty="0" smtClean="0">
                <a:solidFill>
                  <a:srgbClr val="990000"/>
                </a:solidFill>
                <a:effectLst>
                  <a:outerShdw blurRad="38100" dist="38100" dir="2700000" algn="tl">
                    <a:srgbClr val="000000"/>
                  </a:outerShdw>
                </a:effectLst>
                <a:latin typeface="Times New Roman" pitchFamily="18" charset="0"/>
                <a:cs typeface="Times New Roman" pitchFamily="18" charset="0"/>
              </a:rPr>
              <a:t>مخصصات </a:t>
            </a:r>
            <a:r>
              <a:rPr lang="ar-DZ" sz="3200" b="1" dirty="0" err="1" smtClean="0">
                <a:solidFill>
                  <a:srgbClr val="990000"/>
                </a:solidFill>
                <a:effectLst>
                  <a:outerShdw blurRad="38100" dist="38100" dir="2700000" algn="tl">
                    <a:srgbClr val="000000"/>
                  </a:outerShdw>
                </a:effectLst>
                <a:latin typeface="Times New Roman" pitchFamily="18" charset="0"/>
                <a:cs typeface="Times New Roman" pitchFamily="18" charset="0"/>
              </a:rPr>
              <a:t>الاهتلاك</a:t>
            </a:r>
            <a:endParaRPr lang="en-US" sz="3200" b="1" dirty="0">
              <a:solidFill>
                <a:srgbClr val="990000"/>
              </a:solidFill>
              <a:effectLst>
                <a:outerShdw blurRad="38100" dist="38100" dir="2700000" algn="tl">
                  <a:srgbClr val="000000"/>
                </a:outerShdw>
              </a:effectLst>
              <a:latin typeface="Times New Roman" pitchFamily="18" charset="0"/>
              <a:cs typeface="Times New Roman" pitchFamily="18" charset="0"/>
            </a:endParaRPr>
          </a:p>
        </p:txBody>
      </p:sp>
      <p:sp>
        <p:nvSpPr>
          <p:cNvPr id="8" name="Rectangle 13"/>
          <p:cNvSpPr>
            <a:spLocks noChangeArrowheads="1"/>
          </p:cNvSpPr>
          <p:nvPr/>
        </p:nvSpPr>
        <p:spPr bwMode="auto">
          <a:xfrm>
            <a:off x="3229218" y="4280049"/>
            <a:ext cx="2719388" cy="719138"/>
          </a:xfrm>
          <a:prstGeom prst="rect">
            <a:avLst/>
          </a:prstGeom>
          <a:solidFill>
            <a:srgbClr val="CCFFFF"/>
          </a:solidFill>
          <a:ln w="9525">
            <a:solidFill>
              <a:srgbClr val="CC0099"/>
            </a:solidFill>
            <a:miter lim="800000"/>
            <a:headEnd/>
            <a:tailEnd/>
          </a:ln>
          <a:effectLst>
            <a:outerShdw dist="107763" dir="18900000" algn="ctr" rotWithShape="0">
              <a:srgbClr val="808080">
                <a:alpha val="50000"/>
              </a:srgbClr>
            </a:outerShdw>
          </a:effectLst>
        </p:spPr>
        <p:txBody>
          <a:bodyPr lIns="69494" tIns="34747" rIns="69494" bIns="34747" anchor="ctr"/>
          <a:lstStyle/>
          <a:p>
            <a:pPr algn="ctr" rtl="1">
              <a:defRPr/>
            </a:pPr>
            <a:r>
              <a:rPr lang="ar-DZ" sz="3200" b="1" dirty="0">
                <a:solidFill>
                  <a:srgbClr val="990000"/>
                </a:solidFill>
                <a:effectLst>
                  <a:outerShdw blurRad="38100" dist="38100" dir="2700000" algn="tl">
                    <a:srgbClr val="000000"/>
                  </a:outerShdw>
                </a:effectLst>
                <a:latin typeface="Times New Roman" pitchFamily="18" charset="0"/>
                <a:cs typeface="Times New Roman" pitchFamily="18" charset="0"/>
              </a:rPr>
              <a:t>تمويل ذاتي للبقاء</a:t>
            </a:r>
            <a:endParaRPr lang="en-US" sz="3200" b="1" dirty="0">
              <a:solidFill>
                <a:srgbClr val="990000"/>
              </a:solidFill>
              <a:effectLst>
                <a:outerShdw blurRad="38100" dist="38100" dir="2700000" algn="tl">
                  <a:srgbClr val="000000"/>
                </a:outerShdw>
              </a:effectLst>
              <a:latin typeface="Times New Roman" pitchFamily="18" charset="0"/>
              <a:cs typeface="Times New Roman" pitchFamily="18" charset="0"/>
            </a:endParaRPr>
          </a:p>
        </p:txBody>
      </p:sp>
      <p:sp>
        <p:nvSpPr>
          <p:cNvPr id="9" name="Rectangle 14"/>
          <p:cNvSpPr>
            <a:spLocks noChangeArrowheads="1"/>
          </p:cNvSpPr>
          <p:nvPr/>
        </p:nvSpPr>
        <p:spPr bwMode="auto">
          <a:xfrm>
            <a:off x="2987824" y="2106262"/>
            <a:ext cx="3204000" cy="1188000"/>
          </a:xfrm>
          <a:prstGeom prst="rect">
            <a:avLst/>
          </a:prstGeom>
          <a:solidFill>
            <a:srgbClr val="CCFFFF"/>
          </a:solidFill>
          <a:ln w="9525">
            <a:solidFill>
              <a:srgbClr val="CC0099"/>
            </a:solidFill>
            <a:miter lim="800000"/>
            <a:headEnd/>
            <a:tailEnd/>
          </a:ln>
          <a:effectLst>
            <a:outerShdw dist="107763" dir="18900000" algn="ctr" rotWithShape="0">
              <a:srgbClr val="808080">
                <a:alpha val="50000"/>
              </a:srgbClr>
            </a:outerShdw>
          </a:effectLst>
        </p:spPr>
        <p:txBody>
          <a:bodyPr lIns="69494" tIns="34747" rIns="69494" bIns="34747" anchor="ctr"/>
          <a:lstStyle/>
          <a:p>
            <a:pPr algn="ctr" rtl="1">
              <a:defRPr/>
            </a:pPr>
            <a:r>
              <a:rPr lang="ar-DZ" sz="3200" b="1" dirty="0" smtClean="0">
                <a:solidFill>
                  <a:srgbClr val="990000"/>
                </a:solidFill>
                <a:effectLst>
                  <a:outerShdw blurRad="38100" dist="38100" dir="2700000" algn="tl">
                    <a:srgbClr val="000000"/>
                  </a:outerShdw>
                </a:effectLst>
              </a:rPr>
              <a:t> </a:t>
            </a:r>
            <a:r>
              <a:rPr lang="ar-DZ" sz="3200" b="1" dirty="0" smtClean="0">
                <a:solidFill>
                  <a:srgbClr val="990000"/>
                </a:solidFill>
                <a:effectLst>
                  <a:outerShdw blurRad="38100" dist="38100" dir="2700000" algn="tl">
                    <a:srgbClr val="000000"/>
                  </a:outerShdw>
                </a:effectLst>
                <a:latin typeface="Times New Roman" pitchFamily="18" charset="0"/>
                <a:cs typeface="Times New Roman" pitchFamily="18" charset="0"/>
              </a:rPr>
              <a:t>تعويض</a:t>
            </a:r>
            <a:r>
              <a:rPr lang="ar-DZ" sz="3200" b="1" dirty="0" smtClean="0">
                <a:solidFill>
                  <a:srgbClr val="990000"/>
                </a:solidFill>
                <a:effectLst>
                  <a:outerShdw blurRad="38100" dist="38100" dir="2700000" algn="tl">
                    <a:srgbClr val="000000"/>
                  </a:outerShdw>
                </a:effectLst>
                <a:latin typeface="Times New Roman" pitchFamily="18" charset="0"/>
              </a:rPr>
              <a:t> </a:t>
            </a:r>
            <a:r>
              <a:rPr lang="ar-DZ" sz="3200" b="1" dirty="0" smtClean="0">
                <a:solidFill>
                  <a:srgbClr val="990000"/>
                </a:solidFill>
                <a:effectLst>
                  <a:outerShdw blurRad="38100" dist="38100" dir="2700000" algn="tl">
                    <a:srgbClr val="000000"/>
                  </a:outerShdw>
                </a:effectLst>
                <a:latin typeface="Times New Roman" pitchFamily="18" charset="0"/>
                <a:cs typeface="Times New Roman" pitchFamily="18" charset="0"/>
              </a:rPr>
              <a:t>التآكل المادي والمعنوي للاستثمارات</a:t>
            </a:r>
          </a:p>
        </p:txBody>
      </p:sp>
      <p:sp>
        <p:nvSpPr>
          <p:cNvPr id="10" name="Rectangle 15"/>
          <p:cNvSpPr>
            <a:spLocks noChangeArrowheads="1"/>
          </p:cNvSpPr>
          <p:nvPr/>
        </p:nvSpPr>
        <p:spPr bwMode="auto">
          <a:xfrm>
            <a:off x="185254" y="4271409"/>
            <a:ext cx="2079625" cy="719138"/>
          </a:xfrm>
          <a:prstGeom prst="rect">
            <a:avLst/>
          </a:prstGeom>
          <a:solidFill>
            <a:srgbClr val="CCFFFF"/>
          </a:solidFill>
          <a:ln w="9525">
            <a:solidFill>
              <a:srgbClr val="CC0099"/>
            </a:solidFill>
            <a:miter lim="800000"/>
            <a:headEnd/>
            <a:tailEnd/>
          </a:ln>
          <a:effectLst>
            <a:outerShdw dist="107763" dir="18900000" algn="ctr" rotWithShape="0">
              <a:srgbClr val="808080">
                <a:alpha val="50000"/>
              </a:srgbClr>
            </a:outerShdw>
          </a:effectLst>
        </p:spPr>
        <p:txBody>
          <a:bodyPr lIns="69494" tIns="34747" rIns="69494" bIns="34747" anchor="ctr"/>
          <a:lstStyle/>
          <a:p>
            <a:pPr algn="ctr" rtl="1">
              <a:defRPr/>
            </a:pPr>
            <a:r>
              <a:rPr lang="ar-DZ" sz="3200" b="1" dirty="0">
                <a:solidFill>
                  <a:srgbClr val="990000"/>
                </a:solidFill>
                <a:effectLst>
                  <a:outerShdw blurRad="38100" dist="38100" dir="2700000" algn="tl">
                    <a:srgbClr val="000000"/>
                  </a:outerShdw>
                </a:effectLst>
                <a:latin typeface="Times New Roman" pitchFamily="18" charset="0"/>
                <a:cs typeface="Times New Roman" pitchFamily="18" charset="0"/>
              </a:rPr>
              <a:t>تمويل ذاتي للنمو</a:t>
            </a:r>
            <a:endParaRPr lang="en-US" sz="3200" b="1" dirty="0">
              <a:solidFill>
                <a:srgbClr val="990000"/>
              </a:solidFill>
              <a:effectLst>
                <a:outerShdw blurRad="38100" dist="38100" dir="2700000" algn="tl">
                  <a:srgbClr val="000000"/>
                </a:outerShdw>
              </a:effectLst>
              <a:latin typeface="Times New Roman" pitchFamily="18" charset="0"/>
              <a:cs typeface="Times New Roman" pitchFamily="18" charset="0"/>
            </a:endParaRPr>
          </a:p>
        </p:txBody>
      </p:sp>
      <p:sp>
        <p:nvSpPr>
          <p:cNvPr id="12" name="Rectangle 21"/>
          <p:cNvSpPr>
            <a:spLocks noChangeArrowheads="1"/>
          </p:cNvSpPr>
          <p:nvPr/>
        </p:nvSpPr>
        <p:spPr bwMode="auto">
          <a:xfrm>
            <a:off x="6128736" y="4725144"/>
            <a:ext cx="560387" cy="215900"/>
          </a:xfrm>
          <a:prstGeom prst="rect">
            <a:avLst/>
          </a:prstGeom>
          <a:solidFill>
            <a:srgbClr val="0000CC"/>
          </a:solidFill>
          <a:ln w="9525">
            <a:solidFill>
              <a:srgbClr val="000000"/>
            </a:solidFill>
            <a:miter lim="800000"/>
            <a:headEnd/>
            <a:tailEnd/>
          </a:ln>
          <a:effectLst>
            <a:outerShdw dist="107763" dir="18900000" algn="ctr" rotWithShape="0">
              <a:srgbClr val="808080">
                <a:alpha val="50000"/>
              </a:srgbClr>
            </a:outerShdw>
          </a:effectLst>
        </p:spPr>
        <p:txBody>
          <a:bodyPr wrap="none" anchor="ctr"/>
          <a:lstStyle/>
          <a:p>
            <a:pPr algn="r" rtl="1">
              <a:defRPr/>
            </a:pPr>
            <a:endParaRPr lang="ar-SA" sz="3200"/>
          </a:p>
        </p:txBody>
      </p:sp>
      <p:sp>
        <p:nvSpPr>
          <p:cNvPr id="14" name="AutoShape 25"/>
          <p:cNvSpPr>
            <a:spLocks noChangeArrowheads="1"/>
          </p:cNvSpPr>
          <p:nvPr/>
        </p:nvSpPr>
        <p:spPr bwMode="auto">
          <a:xfrm>
            <a:off x="2526748" y="4490318"/>
            <a:ext cx="423863" cy="450850"/>
          </a:xfrm>
          <a:prstGeom prst="plus">
            <a:avLst>
              <a:gd name="adj" fmla="val 25000"/>
            </a:avLst>
          </a:prstGeom>
          <a:solidFill>
            <a:srgbClr val="0000CC"/>
          </a:solidFill>
          <a:ln w="9525">
            <a:solidFill>
              <a:schemeClr val="tx1"/>
            </a:solidFill>
            <a:miter lim="800000"/>
            <a:headEnd/>
            <a:tailEnd/>
          </a:ln>
          <a:effectLst>
            <a:outerShdw dist="107763" dir="18900000" algn="ctr" rotWithShape="0">
              <a:srgbClr val="808080">
                <a:alpha val="50000"/>
              </a:srgbClr>
            </a:outerShdw>
          </a:effectLst>
        </p:spPr>
        <p:txBody>
          <a:bodyPr wrap="none" anchor="ctr"/>
          <a:lstStyle/>
          <a:p>
            <a:pPr algn="r" rtl="1">
              <a:defRPr/>
            </a:pPr>
            <a:endParaRPr lang="ar-SA" sz="3200"/>
          </a:p>
        </p:txBody>
      </p:sp>
      <p:sp>
        <p:nvSpPr>
          <p:cNvPr id="15" name="Rectangle 26"/>
          <p:cNvSpPr>
            <a:spLocks noChangeArrowheads="1"/>
          </p:cNvSpPr>
          <p:nvPr/>
        </p:nvSpPr>
        <p:spPr bwMode="auto">
          <a:xfrm>
            <a:off x="6127148" y="4437236"/>
            <a:ext cx="560388" cy="215900"/>
          </a:xfrm>
          <a:prstGeom prst="rect">
            <a:avLst/>
          </a:prstGeom>
          <a:solidFill>
            <a:srgbClr val="0000CC"/>
          </a:solidFill>
          <a:ln w="9525">
            <a:solidFill>
              <a:srgbClr val="000000"/>
            </a:solidFill>
            <a:miter lim="800000"/>
            <a:headEnd/>
            <a:tailEnd/>
          </a:ln>
          <a:effectLst>
            <a:outerShdw dist="107763" dir="18900000" algn="ctr" rotWithShape="0">
              <a:srgbClr val="808080">
                <a:alpha val="50000"/>
              </a:srgbClr>
            </a:outerShdw>
          </a:effectLst>
        </p:spPr>
        <p:txBody>
          <a:bodyPr wrap="none" anchor="ctr"/>
          <a:lstStyle/>
          <a:p>
            <a:pPr algn="r" rtl="1">
              <a:defRPr/>
            </a:pPr>
            <a:endParaRPr lang="ar-SA" sz="3200"/>
          </a:p>
        </p:txBody>
      </p:sp>
      <p:sp>
        <p:nvSpPr>
          <p:cNvPr id="16" name="Rectangle 15"/>
          <p:cNvSpPr/>
          <p:nvPr/>
        </p:nvSpPr>
        <p:spPr>
          <a:xfrm>
            <a:off x="3347864" y="260648"/>
            <a:ext cx="5198859" cy="646331"/>
          </a:xfrm>
          <a:prstGeom prst="rect">
            <a:avLst/>
          </a:prstGeom>
        </p:spPr>
        <p:txBody>
          <a:bodyPr wrap="none">
            <a:spAutoFit/>
          </a:bodyPr>
          <a:lstStyle/>
          <a:p>
            <a:r>
              <a:rPr lang="ar-DZ" sz="3600" b="1" dirty="0" smtClean="0">
                <a:solidFill>
                  <a:srgbClr val="0000FF"/>
                </a:solidFill>
              </a:rPr>
              <a:t>المكونات الرئيسية للتمويل الذاتي </a:t>
            </a:r>
            <a:endParaRPr lang="fr-FR" sz="3600" dirty="0">
              <a:solidFill>
                <a:srgbClr val="0000FF"/>
              </a:solidFill>
            </a:endParaRPr>
          </a:p>
        </p:txBody>
      </p:sp>
      <p:sp>
        <p:nvSpPr>
          <p:cNvPr id="17" name="Rectangle 16"/>
          <p:cNvSpPr/>
          <p:nvPr/>
        </p:nvSpPr>
        <p:spPr>
          <a:xfrm>
            <a:off x="64962" y="5243716"/>
            <a:ext cx="9000000" cy="1569660"/>
          </a:xfrm>
          <a:prstGeom prst="rect">
            <a:avLst/>
          </a:prstGeom>
        </p:spPr>
        <p:txBody>
          <a:bodyPr wrap="none">
            <a:spAutoFit/>
          </a:bodyPr>
          <a:lstStyle/>
          <a:p>
            <a:pPr algn="r" rtl="1"/>
            <a:r>
              <a:rPr lang="ar-DZ" sz="3200" b="1" dirty="0" smtClean="0">
                <a:solidFill>
                  <a:srgbClr val="0000FF"/>
                </a:solidFill>
              </a:rPr>
              <a:t>يساهم التمويل الذاتي بنسبة هامة في تمويل الاستثمار في الأصول</a:t>
            </a:r>
          </a:p>
          <a:p>
            <a:pPr algn="r" rtl="1"/>
            <a:r>
              <a:rPr lang="ar-DZ" sz="3200" b="1" dirty="0" smtClean="0">
                <a:solidFill>
                  <a:srgbClr val="0000FF"/>
                </a:solidFill>
              </a:rPr>
              <a:t>الثابتة </a:t>
            </a:r>
            <a:r>
              <a:rPr lang="ar-DZ" sz="3200" b="1" dirty="0" err="1" smtClean="0">
                <a:solidFill>
                  <a:srgbClr val="0000FF"/>
                </a:solidFill>
              </a:rPr>
              <a:t>للمؤسسات (70% </a:t>
            </a:r>
            <a:r>
              <a:rPr lang="ar-DZ" sz="3200" b="1" dirty="0" smtClean="0">
                <a:solidFill>
                  <a:srgbClr val="0000FF"/>
                </a:solidFill>
              </a:rPr>
              <a:t>- </a:t>
            </a:r>
            <a:r>
              <a:rPr lang="ar-DZ" sz="3200" b="1" dirty="0" err="1" smtClean="0">
                <a:solidFill>
                  <a:srgbClr val="0000FF"/>
                </a:solidFill>
              </a:rPr>
              <a:t>85%</a:t>
            </a:r>
            <a:r>
              <a:rPr lang="ar-DZ" sz="3200" b="1" dirty="0" smtClean="0">
                <a:solidFill>
                  <a:srgbClr val="0000FF"/>
                </a:solidFill>
              </a:rPr>
              <a:t>)، ويستحوذ مجمع </a:t>
            </a:r>
            <a:r>
              <a:rPr lang="ar-DZ" sz="3200" b="1" dirty="0" err="1" smtClean="0">
                <a:solidFill>
                  <a:srgbClr val="0000FF"/>
                </a:solidFill>
              </a:rPr>
              <a:t>الاهتلاك</a:t>
            </a:r>
            <a:r>
              <a:rPr lang="ar-DZ" sz="3200" b="1" dirty="0" smtClean="0">
                <a:solidFill>
                  <a:srgbClr val="0000FF"/>
                </a:solidFill>
              </a:rPr>
              <a:t> على</a:t>
            </a:r>
          </a:p>
          <a:p>
            <a:pPr algn="r" rtl="1"/>
            <a:r>
              <a:rPr lang="ar-DZ" sz="3200" b="1" dirty="0" smtClean="0">
                <a:solidFill>
                  <a:srgbClr val="0000FF"/>
                </a:solidFill>
              </a:rPr>
              <a:t>حصة الأسد من هذه المساهمة بنسب تتراوح ما بين 75% </a:t>
            </a:r>
            <a:r>
              <a:rPr lang="ar-DZ" sz="3200" b="1" dirty="0" err="1" smtClean="0">
                <a:solidFill>
                  <a:srgbClr val="0000FF"/>
                </a:solidFill>
              </a:rPr>
              <a:t>و90%.</a:t>
            </a:r>
            <a:endParaRPr lang="fr-FR" sz="3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700"/>
                            </p:stCondLst>
                            <p:childTnLst>
                              <p:par>
                                <p:cTn id="12" presetID="53"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650"/>
                            </p:stCondLst>
                            <p:childTnLst>
                              <p:par>
                                <p:cTn id="26" presetID="50" presetClass="entr" presetSubtype="0" decel="10000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3"/>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3"/>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par>
                          <p:cTn id="48" fill="hold">
                            <p:stCondLst>
                              <p:cond delay="100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9"/>
                                        </p:tgtEl>
                                        <p:attrNameLst>
                                          <p:attrName>style.visibility</p:attrName>
                                        </p:attrNameLst>
                                      </p:cBhvr>
                                      <p:to>
                                        <p:strVal val="visible"/>
                                      </p:to>
                                    </p:set>
                                    <p:anim calcmode="discrete" valueType="clr">
                                      <p:cBhvr override="childStyle">
                                        <p:cTn id="5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9"/>
                                        </p:tgtEl>
                                        <p:attrNameLst>
                                          <p:attrName>fillcolor</p:attrName>
                                        </p:attrNameLst>
                                      </p:cBhvr>
                                      <p:tavLst>
                                        <p:tav tm="0">
                                          <p:val>
                                            <p:clrVal>
                                              <a:schemeClr val="accent2"/>
                                            </p:clrVal>
                                          </p:val>
                                        </p:tav>
                                        <p:tav tm="50000">
                                          <p:val>
                                            <p:clrVal>
                                              <a:schemeClr val="hlink"/>
                                            </p:clrVal>
                                          </p:val>
                                        </p:tav>
                                      </p:tavLst>
                                    </p:anim>
                                    <p:set>
                                      <p:cBhvr>
                                        <p:cTn id="53" dur="80"/>
                                        <p:tgtEl>
                                          <p:spTgt spid="9"/>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1"/>
                                          </p:val>
                                        </p:tav>
                                        <p:tav tm="100000">
                                          <p:val>
                                            <p:strVal val="#ppt_x"/>
                                          </p:val>
                                        </p:tav>
                                      </p:tavLst>
                                    </p:anim>
                                    <p:anim calcmode="lin" valueType="num">
                                      <p:cBhvr>
                                        <p:cTn id="60" dur="10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2400"/>
                            </p:stCondLst>
                            <p:childTnLst>
                              <p:par>
                                <p:cTn id="62" presetID="50" presetClass="entr" presetSubtype="0" decel="10000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strVal val="#ppt_w+.3"/>
                                          </p:val>
                                        </p:tav>
                                        <p:tav tm="100000">
                                          <p:val>
                                            <p:strVal val="#ppt_w"/>
                                          </p:val>
                                        </p:tav>
                                      </p:tavLst>
                                    </p:anim>
                                    <p:anim calcmode="lin" valueType="num">
                                      <p:cBhvr>
                                        <p:cTn id="65" dur="1000" fill="hold"/>
                                        <p:tgtEl>
                                          <p:spTgt spid="13"/>
                                        </p:tgtEl>
                                        <p:attrNameLst>
                                          <p:attrName>ppt_h</p:attrName>
                                        </p:attrNameLst>
                                      </p:cBhvr>
                                      <p:tavLst>
                                        <p:tav tm="0">
                                          <p:val>
                                            <p:strVal val="#ppt_h"/>
                                          </p:val>
                                        </p:tav>
                                        <p:tav tm="100000">
                                          <p:val>
                                            <p:strVal val="#ppt_h"/>
                                          </p:val>
                                        </p:tav>
                                      </p:tavLst>
                                    </p:anim>
                                    <p:animEffect transition="in" filter="fade">
                                      <p:cBhvr>
                                        <p:cTn id="66" dur="1000"/>
                                        <p:tgtEl>
                                          <p:spTgt spid="13"/>
                                        </p:tgtEl>
                                      </p:cBhvr>
                                    </p:animEffect>
                                  </p:childTnLst>
                                </p:cTn>
                              </p:par>
                            </p:childTnLst>
                          </p:cTn>
                        </p:par>
                        <p:par>
                          <p:cTn id="67" fill="hold">
                            <p:stCondLst>
                              <p:cond delay="3400"/>
                            </p:stCondLst>
                            <p:childTnLst>
                              <p:par>
                                <p:cTn id="68" presetID="40" presetClass="entr" presetSubtype="0" fill="hold" grpId="0" nodeType="afterEffect">
                                  <p:stCondLst>
                                    <p:cond delay="0"/>
                                  </p:stCondLst>
                                  <p:iterate type="lt">
                                    <p:tmPct val="10000"/>
                                  </p:iterate>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1"/>
                                          </p:val>
                                        </p:tav>
                                        <p:tav tm="100000">
                                          <p:val>
                                            <p:strVal val="#ppt_x"/>
                                          </p:val>
                                        </p:tav>
                                      </p:tavLst>
                                    </p:anim>
                                    <p:anim calcmode="lin" valueType="num">
                                      <p:cBhvr>
                                        <p:cTn id="7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5" grpId="0" animBg="1"/>
      <p:bldP spid="6" grpId="0" animBg="1"/>
      <p:bldP spid="7" grpId="0" animBg="1"/>
      <p:bldP spid="8" grpId="0" animBg="1"/>
      <p:bldP spid="9" grpId="0" animBg="1"/>
      <p:bldP spid="10" grpId="0" animBg="1"/>
      <p:bldP spid="12"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على خلاف الأرباح المحتجزة التي تعتبر عنصرا من عناصر التمويل الذاتي الذي يهدف إلى الانماء والتوسع، فإن </a:t>
            </a:r>
            <a:r>
              <a:rPr lang="ar-DZ" b="1" dirty="0" err="1" smtClean="0"/>
              <a:t>الاهتلاك</a:t>
            </a:r>
            <a:r>
              <a:rPr lang="ar-DZ" b="1" dirty="0" smtClean="0"/>
              <a:t> الهدف منه إعادة التكوين التدريجي للأصول للمحافظة على الطاقة الانتاجية ومن ثم على القدرة </a:t>
            </a:r>
            <a:r>
              <a:rPr lang="ar-DZ" b="1" dirty="0" err="1" smtClean="0"/>
              <a:t>الإيرادية</a:t>
            </a:r>
            <a:r>
              <a:rPr lang="ar-DZ" b="1" dirty="0" smtClean="0"/>
              <a:t> (الكسبية) </a:t>
            </a:r>
            <a:r>
              <a:rPr lang="ar-DZ" b="1" dirty="0" err="1" smtClean="0"/>
              <a:t>للمؤسسة </a:t>
            </a:r>
            <a:r>
              <a:rPr lang="ar-DZ" b="1" dirty="0" smtClean="0"/>
              <a:t>(المحافظة على قدرة المؤسسة على توليد </a:t>
            </a:r>
            <a:r>
              <a:rPr lang="ar-DZ" b="1" dirty="0" err="1" smtClean="0"/>
              <a:t>الإيرادات </a:t>
            </a:r>
            <a:r>
              <a:rPr lang="ar-DZ" b="1" dirty="0" smtClean="0"/>
              <a:t>= </a:t>
            </a:r>
            <a:r>
              <a:rPr lang="ar-DZ" b="1" dirty="0" smtClean="0">
                <a:solidFill>
                  <a:srgbClr val="0000FF"/>
                </a:solidFill>
              </a:rPr>
              <a:t>تمويل ذاتي للبقاء</a:t>
            </a:r>
            <a:r>
              <a:rPr lang="ar-DZ" b="1" dirty="0" err="1" smtClean="0"/>
              <a:t>).</a:t>
            </a:r>
            <a:endParaRPr lang="ar-DZ" b="1" dirty="0" smtClean="0"/>
          </a:p>
          <a:p>
            <a:pPr algn="r" rtl="1">
              <a:buNone/>
            </a:pPr>
            <a:r>
              <a:rPr lang="ar-DZ" b="1" dirty="0" smtClean="0"/>
              <a:t>إذن </a:t>
            </a:r>
            <a:r>
              <a:rPr lang="ar-DZ" b="1" dirty="0" smtClean="0">
                <a:solidFill>
                  <a:srgbClr val="0000FF"/>
                </a:solidFill>
              </a:rPr>
              <a:t>هناك علاقة تأثير متبادل بين المبيعات ورصد </a:t>
            </a:r>
            <a:r>
              <a:rPr lang="ar-DZ" b="1" dirty="0" err="1" smtClean="0">
                <a:solidFill>
                  <a:srgbClr val="0000FF"/>
                </a:solidFill>
              </a:rPr>
              <a:t>الاهتلاك</a:t>
            </a:r>
            <a:r>
              <a:rPr lang="ar-DZ" b="1" dirty="0" smtClean="0">
                <a:solidFill>
                  <a:srgbClr val="0000FF"/>
                </a:solidFill>
              </a:rPr>
              <a:t> كتمويل ذاتي للبقاء</a:t>
            </a:r>
            <a:r>
              <a:rPr lang="ar-DZ" b="1" dirty="0" smtClean="0"/>
              <a:t>، فالمبيعات هي مصدر هذا النوع من التمويل، من جهته يساهم </a:t>
            </a:r>
            <a:r>
              <a:rPr lang="ar-DZ" b="1" dirty="0" err="1" smtClean="0"/>
              <a:t>الاهتلاك</a:t>
            </a:r>
            <a:r>
              <a:rPr lang="ar-DZ" b="1" dirty="0" smtClean="0"/>
              <a:t> في استدامة المبيعات، عندما يعمل على تجديد الأصول الثابتة باستمرار.</a:t>
            </a:r>
            <a:endParaRPr lang="fr-F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وبما أنه لكل حجم معين من مخزون رأس المال طاقة إنتاجية مقابلة، فإن الاستثمار هو </a:t>
            </a:r>
            <a:r>
              <a:rPr lang="ar-SA" b="1" dirty="0" smtClean="0"/>
              <a:t>ذلك النشاط الذي يترتب على القيام </a:t>
            </a:r>
            <a:r>
              <a:rPr lang="ar-SA" b="1" dirty="0" err="1" smtClean="0"/>
              <a:t>به</a:t>
            </a:r>
            <a:r>
              <a:rPr lang="ar-SA" b="1" dirty="0" smtClean="0"/>
              <a:t> </a:t>
            </a:r>
            <a:r>
              <a:rPr lang="ar-SA" b="1" dirty="0" smtClean="0">
                <a:solidFill>
                  <a:srgbClr val="0000FF"/>
                </a:solidFill>
              </a:rPr>
              <a:t>خلق طاقة </a:t>
            </a:r>
            <a:r>
              <a:rPr lang="ar-DZ" b="1" dirty="0" smtClean="0">
                <a:solidFill>
                  <a:srgbClr val="0000FF"/>
                </a:solidFill>
              </a:rPr>
              <a:t>إنتاجية </a:t>
            </a:r>
            <a:r>
              <a:rPr lang="ar-SA" b="1" dirty="0" smtClean="0">
                <a:solidFill>
                  <a:srgbClr val="0000FF"/>
                </a:solidFill>
              </a:rPr>
              <a:t>جديدة </a:t>
            </a:r>
            <a:r>
              <a:rPr lang="ar-SA" b="1" dirty="0" smtClean="0"/>
              <a:t>أو </a:t>
            </a:r>
            <a:r>
              <a:rPr lang="ar-SA" b="1" dirty="0" smtClean="0">
                <a:solidFill>
                  <a:srgbClr val="0000FF"/>
                </a:solidFill>
              </a:rPr>
              <a:t>زيادة الطاقة الحالية </a:t>
            </a:r>
            <a:r>
              <a:rPr lang="ar-DZ" b="1" dirty="0" smtClean="0"/>
              <a:t>أو على الأقل</a:t>
            </a:r>
            <a:r>
              <a:rPr lang="ar-DZ" b="1" dirty="0" smtClean="0">
                <a:solidFill>
                  <a:srgbClr val="0000FF"/>
                </a:solidFill>
              </a:rPr>
              <a:t> المحافظة على الطاقة الإنتاجية </a:t>
            </a:r>
            <a:r>
              <a:rPr lang="ar-SA" b="1" dirty="0" smtClean="0"/>
              <a:t>ل</a:t>
            </a:r>
            <a:r>
              <a:rPr lang="ar-DZ" b="1" dirty="0" smtClean="0"/>
              <a:t>لمؤسسة</a:t>
            </a:r>
            <a:r>
              <a:rPr lang="ar-SA" b="1" dirty="0" err="1" smtClean="0"/>
              <a:t>.</a:t>
            </a:r>
            <a:r>
              <a:rPr lang="ar-SA" b="1" dirty="0" smtClean="0"/>
              <a:t> ومن أمثلة ذلك إقامة مصنع جديد والتوسع في المصنع الموجود حاليا لدى ا</a:t>
            </a:r>
            <a:r>
              <a:rPr lang="ar-DZ" b="1" dirty="0" smtClean="0"/>
              <a:t>لمؤسسة</a:t>
            </a:r>
            <a:r>
              <a:rPr lang="ar-SA" b="1" dirty="0" smtClean="0"/>
              <a:t>، وكذلك</a:t>
            </a:r>
            <a:r>
              <a:rPr lang="ar-SA" b="1" dirty="0" smtClean="0">
                <a:solidFill>
                  <a:srgbClr val="0000FF"/>
                </a:solidFill>
              </a:rPr>
              <a:t> استبدال </a:t>
            </a:r>
            <a:r>
              <a:rPr lang="ar-SA" b="1" dirty="0" smtClean="0"/>
              <a:t>الأصول الحالية بأصول أخرى أكثر كفاءة وذات </a:t>
            </a:r>
            <a:r>
              <a:rPr lang="ar-SA" b="1" dirty="0" smtClean="0">
                <a:solidFill>
                  <a:srgbClr val="0000FF"/>
                </a:solidFill>
              </a:rPr>
              <a:t>طاقة أكبر</a:t>
            </a:r>
            <a:r>
              <a:rPr lang="ar-SA" b="1" dirty="0" smtClean="0"/>
              <a:t>، وغير ذلك من المشروعات الاستثمارية</a:t>
            </a:r>
            <a:r>
              <a:rPr lang="ar-DZ" b="1" dirty="0" err="1" smtClean="0"/>
              <a:t>.</a:t>
            </a:r>
            <a:endParaRPr lang="ar-DZ" b="1" dirty="0" smtClean="0"/>
          </a:p>
          <a:p>
            <a:pPr algn="r" rtl="1"/>
            <a:endParaRPr lang="fr-FR" b="1" dirty="0"/>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4</a:t>
            </a:fld>
            <a:endParaRPr lang="fr-FR"/>
          </a:p>
        </p:txBody>
      </p:sp>
      <p:sp>
        <p:nvSpPr>
          <p:cNvPr id="7" name="Espace réservé du pied de page 6"/>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sp>
        <p:nvSpPr>
          <p:cNvPr id="3" name="Espace réservé du numéro de diapositive 2"/>
          <p:cNvSpPr>
            <a:spLocks noGrp="1"/>
          </p:cNvSpPr>
          <p:nvPr>
            <p:ph type="sldNum" sz="quarter" idx="12"/>
          </p:nvPr>
        </p:nvSpPr>
        <p:spPr/>
        <p:txBody>
          <a:bodyPr/>
          <a:lstStyle/>
          <a:p>
            <a:fld id="{7523FBCB-AAA1-4E31-9329-02C3EF355481}" type="slidenum">
              <a:rPr lang="fr-FR" smtClean="0"/>
              <a:pPr/>
              <a:t>40</a:t>
            </a:fld>
            <a:endParaRPr lang="fr-FR"/>
          </a:p>
        </p:txBody>
      </p:sp>
      <p:sp>
        <p:nvSpPr>
          <p:cNvPr id="4" name="Rectangle à coins arrondis 3"/>
          <p:cNvSpPr/>
          <p:nvPr/>
        </p:nvSpPr>
        <p:spPr>
          <a:xfrm>
            <a:off x="5857875" y="1428750"/>
            <a:ext cx="2286000" cy="10001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smtClean="0">
                <a:solidFill>
                  <a:schemeClr val="tx1"/>
                </a:solidFill>
              </a:rPr>
              <a:t>الأصول </a:t>
            </a:r>
            <a:r>
              <a:rPr lang="ar-DZ" sz="3200" b="1" dirty="0" err="1" smtClean="0">
                <a:solidFill>
                  <a:schemeClr val="tx1"/>
                </a:solidFill>
              </a:rPr>
              <a:t>الإقتصادية</a:t>
            </a:r>
            <a:endParaRPr lang="fr-FR" sz="3200" b="1" dirty="0">
              <a:solidFill>
                <a:schemeClr val="tx1"/>
              </a:solidFill>
            </a:endParaRPr>
          </a:p>
        </p:txBody>
      </p:sp>
      <p:sp>
        <p:nvSpPr>
          <p:cNvPr id="5" name="Rectangle à coins arrondis 4"/>
          <p:cNvSpPr/>
          <p:nvPr/>
        </p:nvSpPr>
        <p:spPr>
          <a:xfrm>
            <a:off x="857250" y="5143500"/>
            <a:ext cx="2286000" cy="10001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smtClean="0">
                <a:solidFill>
                  <a:schemeClr val="tx1"/>
                </a:solidFill>
              </a:rPr>
              <a:t>ربح التشغيل بعد الضريبة</a:t>
            </a:r>
            <a:endParaRPr lang="fr-FR" sz="3200" b="1" dirty="0">
              <a:solidFill>
                <a:schemeClr val="tx1"/>
              </a:solidFill>
            </a:endParaRPr>
          </a:p>
        </p:txBody>
      </p:sp>
      <p:sp>
        <p:nvSpPr>
          <p:cNvPr id="6" name="Rectangle à coins arrondis 5"/>
          <p:cNvSpPr/>
          <p:nvPr/>
        </p:nvSpPr>
        <p:spPr>
          <a:xfrm>
            <a:off x="5857875" y="5143500"/>
            <a:ext cx="2286000" cy="10001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a:solidFill>
                  <a:schemeClr val="tx1"/>
                </a:solidFill>
              </a:rPr>
              <a:t>المبيعات</a:t>
            </a:r>
            <a:endParaRPr lang="fr-FR" sz="3200" b="1" dirty="0">
              <a:solidFill>
                <a:schemeClr val="tx1"/>
              </a:solidFill>
            </a:endParaRPr>
          </a:p>
        </p:txBody>
      </p:sp>
      <p:cxnSp>
        <p:nvCxnSpPr>
          <p:cNvPr id="7" name="Connecteur droit avec flèche 6"/>
          <p:cNvCxnSpPr>
            <a:stCxn id="6" idx="0"/>
            <a:endCxn id="4" idx="2"/>
          </p:cNvCxnSpPr>
          <p:nvPr/>
        </p:nvCxnSpPr>
        <p:spPr>
          <a:xfrm rot="5400000" flipH="1" flipV="1">
            <a:off x="5643562" y="3786188"/>
            <a:ext cx="2716213"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5" idx="3"/>
            <a:endCxn id="6" idx="1"/>
          </p:cNvCxnSpPr>
          <p:nvPr/>
        </p:nvCxnSpPr>
        <p:spPr>
          <a:xfrm>
            <a:off x="3143250" y="5643563"/>
            <a:ext cx="27146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3071813" y="2500313"/>
            <a:ext cx="3500437" cy="26431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rot="19306094">
            <a:off x="2888953" y="3274580"/>
            <a:ext cx="2850460" cy="584775"/>
          </a:xfrm>
          <a:prstGeom prst="rect">
            <a:avLst/>
          </a:prstGeom>
          <a:noFill/>
          <a:ln w="9525">
            <a:noFill/>
            <a:miter lim="800000"/>
            <a:headEnd/>
            <a:tailEnd/>
          </a:ln>
        </p:spPr>
        <p:txBody>
          <a:bodyPr wrap="none">
            <a:spAutoFit/>
          </a:bodyPr>
          <a:lstStyle/>
          <a:p>
            <a:pPr algn="ctr" rtl="1"/>
            <a:r>
              <a:rPr lang="ar-SA" sz="3200" b="1" dirty="0" smtClean="0">
                <a:solidFill>
                  <a:srgbClr val="FF0000"/>
                </a:solidFill>
              </a:rPr>
              <a:t>العائد على </a:t>
            </a:r>
            <a:r>
              <a:rPr lang="ar-SA" sz="3200" b="1" dirty="0" err="1" smtClean="0">
                <a:solidFill>
                  <a:srgbClr val="FF0000"/>
                </a:solidFill>
              </a:rPr>
              <a:t>ال</a:t>
            </a:r>
            <a:r>
              <a:rPr lang="ar-DZ" sz="3200" b="1" dirty="0" smtClean="0">
                <a:solidFill>
                  <a:srgbClr val="FF0000"/>
                </a:solidFill>
              </a:rPr>
              <a:t>إ</a:t>
            </a:r>
            <a:r>
              <a:rPr lang="ar-SA" sz="3200" b="1" dirty="0" err="1" smtClean="0">
                <a:solidFill>
                  <a:srgbClr val="FF0000"/>
                </a:solidFill>
              </a:rPr>
              <a:t>ستثمار</a:t>
            </a:r>
            <a:endParaRPr lang="ar-DZ" sz="3200" b="1" dirty="0" smtClean="0">
              <a:solidFill>
                <a:srgbClr val="FF0000"/>
              </a:solidFill>
            </a:endParaRPr>
          </a:p>
        </p:txBody>
      </p:sp>
      <p:sp>
        <p:nvSpPr>
          <p:cNvPr id="11" name="Rectangle 10"/>
          <p:cNvSpPr>
            <a:spLocks noChangeArrowheads="1"/>
          </p:cNvSpPr>
          <p:nvPr/>
        </p:nvSpPr>
        <p:spPr bwMode="auto">
          <a:xfrm>
            <a:off x="7017921" y="3143248"/>
            <a:ext cx="1760418" cy="1077218"/>
          </a:xfrm>
          <a:prstGeom prst="rect">
            <a:avLst/>
          </a:prstGeom>
          <a:noFill/>
          <a:ln w="9525">
            <a:noFill/>
            <a:miter lim="800000"/>
            <a:headEnd/>
            <a:tailEnd/>
          </a:ln>
        </p:spPr>
        <p:txBody>
          <a:bodyPr wrap="none">
            <a:spAutoFit/>
          </a:bodyPr>
          <a:lstStyle/>
          <a:p>
            <a:pPr algn="ctr" rtl="1"/>
            <a:r>
              <a:rPr lang="ar-DZ" sz="3200" b="1" dirty="0">
                <a:solidFill>
                  <a:srgbClr val="C00000"/>
                </a:solidFill>
              </a:rPr>
              <a:t>معدل </a:t>
            </a:r>
            <a:r>
              <a:rPr lang="ar-DZ" sz="3200" b="1" dirty="0" smtClean="0">
                <a:solidFill>
                  <a:srgbClr val="C00000"/>
                </a:solidFill>
              </a:rPr>
              <a:t>دوران</a:t>
            </a:r>
          </a:p>
          <a:p>
            <a:pPr algn="ctr" rtl="1"/>
            <a:r>
              <a:rPr lang="ar-DZ" sz="3200" b="1" dirty="0" smtClean="0">
                <a:solidFill>
                  <a:srgbClr val="C00000"/>
                </a:solidFill>
              </a:rPr>
              <a:t>الأصول</a:t>
            </a:r>
            <a:endParaRPr lang="fr-FR" sz="3200" b="1" dirty="0">
              <a:solidFill>
                <a:srgbClr val="C00000"/>
              </a:solidFill>
            </a:endParaRPr>
          </a:p>
        </p:txBody>
      </p:sp>
      <p:sp>
        <p:nvSpPr>
          <p:cNvPr id="12" name="Rectangle 11"/>
          <p:cNvSpPr>
            <a:spLocks noChangeArrowheads="1"/>
          </p:cNvSpPr>
          <p:nvPr/>
        </p:nvSpPr>
        <p:spPr bwMode="auto">
          <a:xfrm>
            <a:off x="3324589" y="5711627"/>
            <a:ext cx="2098651" cy="584775"/>
          </a:xfrm>
          <a:prstGeom prst="rect">
            <a:avLst/>
          </a:prstGeom>
          <a:noFill/>
          <a:ln w="9525">
            <a:noFill/>
            <a:miter lim="800000"/>
            <a:headEnd/>
            <a:tailEnd/>
          </a:ln>
        </p:spPr>
        <p:txBody>
          <a:bodyPr wrap="none">
            <a:spAutoFit/>
          </a:bodyPr>
          <a:lstStyle/>
          <a:p>
            <a:pPr algn="ctr" rtl="1"/>
            <a:r>
              <a:rPr lang="ar-DZ" sz="3200" b="1" dirty="0" smtClean="0">
                <a:solidFill>
                  <a:srgbClr val="C00000"/>
                </a:solidFill>
              </a:rPr>
              <a:t>هامش الربحية</a:t>
            </a:r>
            <a:endParaRPr lang="fr-FR" sz="3200" b="1" dirty="0">
              <a:solidFill>
                <a:srgbClr val="C00000"/>
              </a:solidFill>
            </a:endParaRPr>
          </a:p>
        </p:txBody>
      </p:sp>
      <p:sp>
        <p:nvSpPr>
          <p:cNvPr id="13" name="Rectangle 12"/>
          <p:cNvSpPr/>
          <p:nvPr/>
        </p:nvSpPr>
        <p:spPr>
          <a:xfrm>
            <a:off x="2843808" y="467961"/>
            <a:ext cx="4867038" cy="584775"/>
          </a:xfrm>
          <a:prstGeom prst="rect">
            <a:avLst/>
          </a:prstGeom>
        </p:spPr>
        <p:txBody>
          <a:bodyPr wrap="none">
            <a:spAutoFit/>
          </a:bodyPr>
          <a:lstStyle/>
          <a:p>
            <a:r>
              <a:rPr lang="ar-DZ" sz="3200" b="1" dirty="0" smtClean="0">
                <a:solidFill>
                  <a:srgbClr val="0000FF"/>
                </a:solidFill>
              </a:rPr>
              <a:t>القدرة </a:t>
            </a:r>
            <a:r>
              <a:rPr lang="ar-DZ" sz="3200" b="1" dirty="0" err="1" smtClean="0">
                <a:solidFill>
                  <a:srgbClr val="0000FF"/>
                </a:solidFill>
              </a:rPr>
              <a:t>الإيرادية</a:t>
            </a:r>
            <a:r>
              <a:rPr lang="ar-DZ" sz="3200" b="1" dirty="0" smtClean="0">
                <a:solidFill>
                  <a:srgbClr val="0000FF"/>
                </a:solidFill>
              </a:rPr>
              <a:t> (الكسبية) للمؤسسة</a:t>
            </a:r>
            <a:endParaRPr lang="fr-FR" sz="3200" dirty="0">
              <a:solidFill>
                <a:srgbClr val="0000FF"/>
              </a:solidFill>
            </a:endParaRPr>
          </a:p>
        </p:txBody>
      </p:sp>
      <p:sp>
        <p:nvSpPr>
          <p:cNvPr id="14" name="Forme libre 13"/>
          <p:cNvSpPr/>
          <p:nvPr/>
        </p:nvSpPr>
        <p:spPr>
          <a:xfrm>
            <a:off x="1973943" y="1944914"/>
            <a:ext cx="3860800" cy="1296000"/>
          </a:xfrm>
          <a:custGeom>
            <a:avLst/>
            <a:gdLst>
              <a:gd name="connsiteX0" fmla="*/ 0 w 3860800"/>
              <a:gd name="connsiteY0" fmla="*/ 3164115 h 3164115"/>
              <a:gd name="connsiteX1" fmla="*/ 0 w 3860800"/>
              <a:gd name="connsiteY1" fmla="*/ 0 h 3164115"/>
              <a:gd name="connsiteX2" fmla="*/ 3860800 w 3860800"/>
              <a:gd name="connsiteY2" fmla="*/ 0 h 3164115"/>
            </a:gdLst>
            <a:ahLst/>
            <a:cxnLst>
              <a:cxn ang="0">
                <a:pos x="connsiteX0" y="connsiteY0"/>
              </a:cxn>
              <a:cxn ang="0">
                <a:pos x="connsiteX1" y="connsiteY1"/>
              </a:cxn>
              <a:cxn ang="0">
                <a:pos x="connsiteX2" y="connsiteY2"/>
              </a:cxn>
            </a:cxnLst>
            <a:rect l="l" t="t" r="r" b="b"/>
            <a:pathLst>
              <a:path w="3860800" h="3164115">
                <a:moveTo>
                  <a:pt x="0" y="3164115"/>
                </a:moveTo>
                <a:lnTo>
                  <a:pt x="0" y="0"/>
                </a:lnTo>
                <a:lnTo>
                  <a:pt x="3860800" y="0"/>
                </a:lnTo>
              </a:path>
            </a:pathLst>
          </a:cu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Croix 14"/>
          <p:cNvSpPr/>
          <p:nvPr/>
        </p:nvSpPr>
        <p:spPr>
          <a:xfrm>
            <a:off x="1835696" y="4566614"/>
            <a:ext cx="396000" cy="396000"/>
          </a:xfrm>
          <a:prstGeom prst="plus">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842098" y="3356992"/>
            <a:ext cx="2286000" cy="10001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err="1" smtClean="0">
                <a:solidFill>
                  <a:schemeClr val="tx1"/>
                </a:solidFill>
              </a:rPr>
              <a:t>الاهتلاك</a:t>
            </a:r>
            <a:endParaRPr lang="fr-FR" sz="3200" b="1" dirty="0">
              <a:solidFill>
                <a:schemeClr val="tx1"/>
              </a:solidFill>
            </a:endParaRPr>
          </a:p>
        </p:txBody>
      </p:sp>
      <p:sp>
        <p:nvSpPr>
          <p:cNvPr id="17" name="Rectangle 16"/>
          <p:cNvSpPr>
            <a:spLocks noChangeArrowheads="1"/>
          </p:cNvSpPr>
          <p:nvPr/>
        </p:nvSpPr>
        <p:spPr bwMode="auto">
          <a:xfrm>
            <a:off x="2629514" y="1340768"/>
            <a:ext cx="1951176" cy="584775"/>
          </a:xfrm>
          <a:prstGeom prst="rect">
            <a:avLst/>
          </a:prstGeom>
          <a:noFill/>
          <a:ln w="9525">
            <a:noFill/>
            <a:miter lim="800000"/>
            <a:headEnd/>
            <a:tailEnd/>
          </a:ln>
        </p:spPr>
        <p:txBody>
          <a:bodyPr wrap="none">
            <a:spAutoFit/>
          </a:bodyPr>
          <a:lstStyle/>
          <a:p>
            <a:pPr algn="ctr" rtl="1"/>
            <a:r>
              <a:rPr lang="ar-DZ" sz="3200" b="1" dirty="0" smtClean="0">
                <a:solidFill>
                  <a:srgbClr val="00B050"/>
                </a:solidFill>
              </a:rPr>
              <a:t>التدفق النقدي</a:t>
            </a:r>
            <a:endParaRPr lang="fr-FR" sz="32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par>
                                <p:cTn id="8" presetID="40" presetClass="entr" presetSubtype="0" fill="hold" grpId="0" nodeType="withEffect">
                                  <p:stCondLst>
                                    <p:cond delay="0"/>
                                  </p:stCondLst>
                                  <p:iterate type="lt">
                                    <p:tmPct val="10000"/>
                                  </p:iterate>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1"/>
                                          </p:val>
                                        </p:tav>
                                        <p:tav tm="100000">
                                          <p:val>
                                            <p:strVal val="#ppt_x"/>
                                          </p:val>
                                        </p:tav>
                                      </p:tavLst>
                                    </p:anim>
                                    <p:anim calcmode="lin" valueType="num">
                                      <p:cBhvr>
                                        <p:cTn id="1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edge">
                                      <p:cBhvr>
                                        <p:cTn id="17" dur="2000"/>
                                        <p:tgtEl>
                                          <p:spTgt spid="14"/>
                                        </p:tgtEl>
                                      </p:cBhvr>
                                    </p:animEffect>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1"/>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لا تقتصر مساهمة </a:t>
            </a:r>
            <a:r>
              <a:rPr lang="ar-DZ" b="1" dirty="0" err="1" smtClean="0"/>
              <a:t>الاهتلاك</a:t>
            </a:r>
            <a:r>
              <a:rPr lang="ar-DZ" b="1" dirty="0" smtClean="0"/>
              <a:t> في تمويل البقاء فقط، بل قد تمتد إلى تمويل التوسع بشراء أصول ثابتة جديدة، غير أن ذلك يحدث في حالات معينة، وذلك في الفترات التي تشهد انخفاض أسعار شراء الأصول الثابتة، حيث تكون تكلفة الاحلال أقل من التكلفة الأصلية التي يحسب على أساسها قسط </a:t>
            </a:r>
            <a:r>
              <a:rPr lang="ar-DZ" b="1" dirty="0" err="1" smtClean="0"/>
              <a:t>الاهتلاك.</a:t>
            </a:r>
            <a:endParaRPr lang="ar-DZ" b="1" dirty="0" smtClean="0"/>
          </a:p>
          <a:p>
            <a:pPr algn="r" rtl="1">
              <a:buNone/>
            </a:pPr>
            <a:r>
              <a:rPr lang="ar-DZ" b="1" dirty="0" smtClean="0"/>
              <a:t>في الواقع شهد العالم منذ التسعينات انخفاضا مستمرا في أسعار السلع الرأسمالية مقارنة بأسعار السلع الاستهلاكية، الأمر الذي شجع مدراء المؤسسات في الأسواق الصاعدة على اتخاذ قرارات التجديد والتوسع بمزيد من الاطمئنان.</a:t>
            </a:r>
            <a:endParaRPr lang="fr-FR" b="1" dirty="0"/>
          </a:p>
        </p:txBody>
      </p:sp>
      <p:sp>
        <p:nvSpPr>
          <p:cNvPr id="4" name="Espace réservé du pied de page 3"/>
          <p:cNvSpPr>
            <a:spLocks noGrp="1"/>
          </p:cNvSpPr>
          <p:nvPr>
            <p:ph type="ftr" sz="quarter" idx="11"/>
          </p:nvPr>
        </p:nvSpPr>
        <p:spPr/>
        <p:txBody>
          <a:bodyPr/>
          <a:lstStyle/>
          <a:p>
            <a:r>
              <a:rPr lang="ar-SA" smtClean="0"/>
              <a:t>تحليل دورة الاستثمار</a:t>
            </a:r>
            <a:endParaRPr lang="fr-F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523FBCB-AAA1-4E31-9329-02C3EF355481}" type="slidenum">
              <a:rPr lang="fr-FR" smtClean="0"/>
              <a:pPr/>
              <a:t>42</a:t>
            </a:fld>
            <a:endParaRPr lang="fr-FR"/>
          </a:p>
        </p:txBody>
      </p:sp>
      <p:pic>
        <p:nvPicPr>
          <p:cNvPr id="320514" name="Picture 2"/>
          <p:cNvPicPr>
            <a:picLocks noChangeAspect="1" noChangeArrowheads="1"/>
          </p:cNvPicPr>
          <p:nvPr/>
        </p:nvPicPr>
        <p:blipFill>
          <a:blip r:embed="rId2" cstate="print"/>
          <a:srcRect/>
          <a:stretch>
            <a:fillRect/>
          </a:stretch>
        </p:blipFill>
        <p:spPr bwMode="auto">
          <a:xfrm>
            <a:off x="107504" y="81933"/>
            <a:ext cx="8856984" cy="6697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394289"/>
            <a:ext cx="8229600" cy="4525963"/>
          </a:xfrm>
        </p:spPr>
        <p:txBody>
          <a:bodyPr>
            <a:noAutofit/>
          </a:bodyPr>
          <a:lstStyle/>
          <a:p>
            <a:pPr algn="r" rtl="1">
              <a:buNone/>
            </a:pPr>
            <a:r>
              <a:rPr lang="ar-DZ" b="1" dirty="0" smtClean="0"/>
              <a:t>رغم أن </a:t>
            </a:r>
            <a:r>
              <a:rPr lang="ar-DZ" b="1" dirty="0" err="1" smtClean="0"/>
              <a:t>الإهتلاك</a:t>
            </a:r>
            <a:r>
              <a:rPr lang="ar-DZ" b="1" dirty="0" smtClean="0"/>
              <a:t> يؤدي إلى تخفيض الربح الخاضع للضريبة، إلا أنه لا يشكل في حد ذاته تدفقا نقديا، بل إنه يؤدي إلى تقليل التدفق النقدي الخارج في شكل ضرائب على </a:t>
            </a:r>
            <a:r>
              <a:rPr lang="ar-DZ" b="1" dirty="0" err="1" smtClean="0"/>
              <a:t>الأرباح.</a:t>
            </a:r>
            <a:r>
              <a:rPr lang="ar-DZ" b="1" dirty="0" smtClean="0"/>
              <a:t> وعند إضافته إلى الربح التشغيلي بعد الضريبة </a:t>
            </a:r>
            <a:r>
              <a:rPr lang="ar-DZ" b="1" dirty="0" err="1" smtClean="0"/>
              <a:t>نتحصل</a:t>
            </a:r>
            <a:r>
              <a:rPr lang="ar-DZ" b="1" dirty="0" smtClean="0"/>
              <a:t> على التدفق النقدي المتاح لتمويل استثمارات الإحلال والتوسع.</a:t>
            </a:r>
          </a:p>
          <a:p>
            <a:pPr algn="r" rtl="1">
              <a:buNone/>
            </a:pPr>
            <a:r>
              <a:rPr lang="ar-DZ" b="1" dirty="0" smtClean="0"/>
              <a:t>لذلك لا عجب من أن نلحظ مؤسسات تتكبد خسائر تشغيلية كبيرة دون أن تعاني من عجز في السيولة، وهي حالة المؤسسات التي يمثل </a:t>
            </a:r>
            <a:r>
              <a:rPr lang="ar-DZ" b="1" dirty="0" err="1" smtClean="0"/>
              <a:t>الاهتلاك</a:t>
            </a:r>
            <a:r>
              <a:rPr lang="ar-DZ" b="1" dirty="0" smtClean="0"/>
              <a:t> فيها قسما كبيرا من التكاليف كشركات الكهرباء، فطالما كانت الخسائر المحققة أقل من أعباء </a:t>
            </a:r>
            <a:r>
              <a:rPr lang="ar-DZ" b="1" dirty="0" err="1" smtClean="0"/>
              <a:t>الاهتلاك</a:t>
            </a:r>
            <a:r>
              <a:rPr lang="ar-DZ" b="1" dirty="0" smtClean="0"/>
              <a:t> كان صافي التدفق النقدي لهذه الشركات موجبا.</a:t>
            </a:r>
            <a:endParaRPr lang="fr-FR" b="1" dirty="0" smtClean="0"/>
          </a:p>
          <a:p>
            <a:pPr algn="r" rtl="1">
              <a:buNone/>
            </a:pPr>
            <a:endParaRPr lang="fr-FR" dirty="0" smtClean="0"/>
          </a:p>
          <a:p>
            <a:pPr algn="r" rtl="1">
              <a:buNone/>
            </a:pPr>
            <a:endParaRPr lang="fr-FR" dirty="0"/>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43</a:t>
            </a:fld>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6"/>
          <p:cNvGraphicFramePr>
            <a:graphicFrameLocks/>
          </p:cNvGraphicFramePr>
          <p:nvPr/>
        </p:nvGraphicFramePr>
        <p:xfrm>
          <a:off x="251520" y="222648"/>
          <a:ext cx="8679345" cy="6518720"/>
        </p:xfrm>
        <a:graphic>
          <a:graphicData uri="http://schemas.openxmlformats.org/drawingml/2006/table">
            <a:tbl>
              <a:tblPr firstRow="1" bandRow="1">
                <a:tableStyleId>{5C22544A-7EE6-4342-B048-85BDC9FD1C3A}</a:tableStyleId>
              </a:tblPr>
              <a:tblGrid>
                <a:gridCol w="1980000"/>
                <a:gridCol w="1980000"/>
                <a:gridCol w="4719345"/>
              </a:tblGrid>
              <a:tr h="65187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التدفق النقدي</a:t>
                      </a:r>
                      <a:endParaRPr lang="fr-FR" sz="2800" b="1" kern="1200" dirty="0" smtClean="0">
                        <a:solidFill>
                          <a:srgbClr val="FF0000"/>
                        </a:solidFill>
                        <a:latin typeface="+mn-lt"/>
                        <a:ea typeface="Times New Roman"/>
                        <a:cs typeface="Times New Roman"/>
                      </a:endParaRPr>
                    </a:p>
                  </a:txBody>
                  <a:tcPr anchor="ctr">
                    <a:solidFill>
                      <a:srgbClr val="EDF2F9"/>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0B050"/>
                          </a:solidFill>
                          <a:latin typeface="+mn-lt"/>
                          <a:ea typeface="Times New Roman"/>
                          <a:cs typeface="Times New Roman"/>
                        </a:rPr>
                        <a:t>الربح المحاسبي</a:t>
                      </a:r>
                      <a:endParaRPr lang="fr-FR" sz="2800" b="1" kern="1200" dirty="0" smtClean="0">
                        <a:solidFill>
                          <a:srgbClr val="00B050"/>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3200" b="1" kern="1200" dirty="0" smtClean="0">
                        <a:solidFill>
                          <a:srgbClr val="000000"/>
                        </a:solidFill>
                        <a:latin typeface="+mn-lt"/>
                        <a:ea typeface="Times New Roman"/>
                        <a:cs typeface="Times New Roman"/>
                      </a:endParaRPr>
                    </a:p>
                  </a:txBody>
                  <a:tcPr>
                    <a:solidFill>
                      <a:srgbClr val="EDF2F9"/>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rgbClr val="000000"/>
                          </a:solidFill>
                          <a:latin typeface="+mn-lt"/>
                          <a:ea typeface="Times New Roman"/>
                          <a:cs typeface="Times New Roman"/>
                        </a:rPr>
                        <a:t>المبيعات</a:t>
                      </a:r>
                      <a:endParaRPr lang="fr-FR" sz="3200" b="1" kern="1200" dirty="0" smtClean="0">
                        <a:solidFill>
                          <a:srgbClr val="000000"/>
                        </a:solidFill>
                        <a:latin typeface="+mn-lt"/>
                        <a:ea typeface="Times New Roman"/>
                        <a:cs typeface="Times New Roman"/>
                      </a:endParaRPr>
                    </a:p>
                  </a:txBody>
                  <a:tcPr>
                    <a:solidFill>
                      <a:srgbClr val="EDF2F9"/>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2400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2400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latin typeface="+mn-lt"/>
                          <a:ea typeface="Calibri"/>
                          <a:cs typeface="Arial"/>
                        </a:rPr>
                        <a:t>- تكاليف التشغيل النقدية</a:t>
                      </a:r>
                      <a:endParaRPr lang="fr-FR" sz="3200" b="1" dirty="0" smtClean="0">
                        <a:latin typeface="+mn-lt"/>
                        <a:ea typeface="Calibri"/>
                        <a:cs typeface="Arial"/>
                      </a:endParaRPr>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1600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1600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chemeClr val="dk1"/>
                          </a:solidFill>
                          <a:latin typeface="+mn-lt"/>
                          <a:ea typeface="+mn-ea"/>
                          <a:cs typeface="+mn-cs"/>
                        </a:rPr>
                        <a:t>=</a:t>
                      </a:r>
                      <a:r>
                        <a:rPr lang="ar-DZ" sz="3200" b="1" dirty="0" smtClean="0">
                          <a:solidFill>
                            <a:srgbClr val="000000"/>
                          </a:solidFill>
                          <a:latin typeface="+mn-lt"/>
                          <a:ea typeface="Times New Roman"/>
                          <a:cs typeface="Times New Roman"/>
                        </a:rPr>
                        <a:t> </a:t>
                      </a:r>
                      <a:r>
                        <a:rPr lang="ar-SA" sz="3200" b="1" dirty="0" smtClean="0">
                          <a:solidFill>
                            <a:srgbClr val="000000"/>
                          </a:solidFill>
                          <a:latin typeface="+mn-lt"/>
                          <a:ea typeface="Times New Roman"/>
                          <a:cs typeface="Times New Roman"/>
                        </a:rPr>
                        <a:t>فائض </a:t>
                      </a:r>
                      <a:r>
                        <a:rPr lang="ar-DZ" sz="3200" b="1" dirty="0" smtClean="0">
                          <a:solidFill>
                            <a:srgbClr val="000000"/>
                          </a:solidFill>
                          <a:latin typeface="+mn-lt"/>
                          <a:ea typeface="Times New Roman"/>
                          <a:cs typeface="Times New Roman"/>
                        </a:rPr>
                        <a:t>إجمالي </a:t>
                      </a:r>
                      <a:r>
                        <a:rPr lang="ar-DZ" sz="3200" b="1" dirty="0" err="1" smtClean="0">
                          <a:solidFill>
                            <a:srgbClr val="000000"/>
                          </a:solidFill>
                          <a:latin typeface="+mn-lt"/>
                          <a:ea typeface="Times New Roman"/>
                          <a:cs typeface="Times New Roman"/>
                        </a:rPr>
                        <a:t>ل</a:t>
                      </a:r>
                      <a:r>
                        <a:rPr lang="ar-SA" sz="3200" b="1" dirty="0" smtClean="0">
                          <a:solidFill>
                            <a:srgbClr val="000000"/>
                          </a:solidFill>
                          <a:latin typeface="+mn-lt"/>
                          <a:ea typeface="Times New Roman"/>
                          <a:cs typeface="Times New Roman"/>
                        </a:rPr>
                        <a:t>لاستغلال</a:t>
                      </a:r>
                      <a:endParaRPr lang="fr-FR" sz="3200" b="1" dirty="0" smtClean="0">
                        <a:latin typeface="+mn-lt"/>
                        <a:ea typeface="Calibri"/>
                        <a:cs typeface="Arial"/>
                      </a:endParaRPr>
                    </a:p>
                  </a:txBody>
                  <a:tcPr>
                    <a:solidFill>
                      <a:srgbClr val="00FF00"/>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t>- مخصص</a:t>
                      </a:r>
                      <a:r>
                        <a:rPr lang="ar-DZ" sz="3200" b="1" baseline="0" dirty="0" smtClean="0"/>
                        <a:t> </a:t>
                      </a:r>
                      <a:r>
                        <a:rPr lang="ar-DZ" sz="3200" b="1" baseline="0" dirty="0" err="1" smtClean="0"/>
                        <a:t>الإهتلاك</a:t>
                      </a:r>
                      <a:endParaRPr lang="fr-FR" sz="3200" b="1" dirty="0"/>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1200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1200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t>= نتيجة </a:t>
                      </a:r>
                      <a:r>
                        <a:rPr lang="ar-DZ" sz="3200" b="1" dirty="0" err="1" smtClean="0"/>
                        <a:t>الإستغلال</a:t>
                      </a:r>
                      <a:endParaRPr lang="fr-FR" sz="3200" b="1" dirty="0"/>
                    </a:p>
                  </a:txBody>
                  <a:tcPr/>
                </a:tc>
              </a:tr>
              <a:tr h="651872">
                <a:tc>
                  <a:txBody>
                    <a:bodyPr/>
                    <a:lstStyle/>
                    <a:p>
                      <a:pPr algn="r" rtl="1"/>
                      <a:r>
                        <a:rPr lang="ar-DZ" sz="2800" b="1" kern="1200" dirty="0" smtClean="0">
                          <a:solidFill>
                            <a:srgbClr val="0623FA"/>
                          </a:solidFill>
                          <a:latin typeface="+mn-lt"/>
                          <a:ea typeface="Times New Roman"/>
                          <a:cs typeface="Times New Roman"/>
                        </a:rPr>
                        <a:t>300</a:t>
                      </a:r>
                      <a:endParaRPr lang="fr-FR" sz="2800" b="1" kern="1200" dirty="0">
                        <a:solidFill>
                          <a:srgbClr val="0623FA"/>
                        </a:solidFill>
                        <a:latin typeface="+mn-lt"/>
                        <a:ea typeface="Times New Roman"/>
                        <a:cs typeface="Times New Roman"/>
                      </a:endParaRPr>
                    </a:p>
                  </a:txBody>
                  <a:tcPr anchor="ctr">
                    <a:solidFill>
                      <a:srgbClr val="00FF00"/>
                    </a:solidFill>
                  </a:tcPr>
                </a:tc>
                <a:tc>
                  <a:txBody>
                    <a:bodyPr/>
                    <a:lstStyle/>
                    <a:p>
                      <a:pPr algn="r" rtl="1"/>
                      <a:r>
                        <a:rPr lang="ar-DZ" sz="2800" b="1" kern="1200" dirty="0" smtClean="0">
                          <a:solidFill>
                            <a:srgbClr val="0623FA"/>
                          </a:solidFill>
                          <a:latin typeface="+mn-lt"/>
                          <a:ea typeface="Times New Roman"/>
                          <a:cs typeface="Times New Roman"/>
                        </a:rPr>
                        <a:t>300</a:t>
                      </a:r>
                      <a:endParaRPr lang="fr-FR" sz="2800" b="1" kern="1200" dirty="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t>-</a:t>
                      </a:r>
                      <a:r>
                        <a:rPr lang="ar-DZ" sz="3200" b="1" dirty="0" smtClean="0">
                          <a:solidFill>
                            <a:srgbClr val="000000"/>
                          </a:solidFill>
                          <a:latin typeface="+mn-lt"/>
                          <a:ea typeface="Times New Roman"/>
                          <a:cs typeface="Times New Roman"/>
                        </a:rPr>
                        <a:t> </a:t>
                      </a:r>
                      <a:r>
                        <a:rPr lang="ar-DZ" sz="3200" b="1" dirty="0" err="1" smtClean="0">
                          <a:solidFill>
                            <a:srgbClr val="000000"/>
                          </a:solidFill>
                          <a:latin typeface="+mn-lt"/>
                          <a:ea typeface="Times New Roman"/>
                          <a:cs typeface="Times New Roman"/>
                        </a:rPr>
                        <a:t>ال</a:t>
                      </a:r>
                      <a:r>
                        <a:rPr lang="ar-SA" sz="3200" b="1" dirty="0" smtClean="0">
                          <a:solidFill>
                            <a:srgbClr val="000000"/>
                          </a:solidFill>
                          <a:latin typeface="+mn-lt"/>
                          <a:ea typeface="Times New Roman"/>
                          <a:cs typeface="Times New Roman"/>
                        </a:rPr>
                        <a:t>ضريبة على الربح</a:t>
                      </a:r>
                      <a:endParaRPr lang="fr-FR" sz="3200" b="1" dirty="0" smtClean="0">
                        <a:latin typeface="+mn-lt"/>
                        <a:ea typeface="Calibri"/>
                        <a:cs typeface="Arial"/>
                      </a:endParaRPr>
                    </a:p>
                  </a:txBody>
                  <a:tcPr>
                    <a:solidFill>
                      <a:srgbClr val="00FF00"/>
                    </a:solidFill>
                  </a:tcPr>
                </a:tc>
              </a:tr>
              <a:tr h="651872">
                <a:tc>
                  <a:txBody>
                    <a:bodyPr/>
                    <a:lstStyle/>
                    <a:p>
                      <a:pPr algn="r" rtl="1"/>
                      <a:r>
                        <a:rPr lang="ar-DZ" sz="2800" b="1" kern="1200" dirty="0" smtClean="0">
                          <a:solidFill>
                            <a:srgbClr val="0623FA"/>
                          </a:solidFill>
                          <a:latin typeface="+mn-lt"/>
                          <a:ea typeface="Times New Roman"/>
                          <a:cs typeface="Times New Roman"/>
                        </a:rPr>
                        <a:t>900</a:t>
                      </a:r>
                      <a:endParaRPr lang="fr-FR" sz="2800" b="1" kern="1200" dirty="0">
                        <a:solidFill>
                          <a:srgbClr val="0623FA"/>
                        </a:solidFill>
                        <a:latin typeface="+mn-lt"/>
                        <a:ea typeface="Times New Roman"/>
                        <a:cs typeface="Times New Roman"/>
                      </a:endParaRPr>
                    </a:p>
                  </a:txBody>
                  <a:tcPr anchor="ctr"/>
                </a:tc>
                <a:tc>
                  <a:txBody>
                    <a:bodyPr/>
                    <a:lstStyle/>
                    <a:p>
                      <a:pPr algn="r" rtl="1"/>
                      <a:r>
                        <a:rPr lang="ar-DZ" sz="2800" b="1" kern="1200" dirty="0" smtClean="0">
                          <a:solidFill>
                            <a:srgbClr val="00B050"/>
                          </a:solidFill>
                          <a:latin typeface="+mn-lt"/>
                          <a:ea typeface="Times New Roman"/>
                          <a:cs typeface="Times New Roman"/>
                        </a:rPr>
                        <a:t>900</a:t>
                      </a:r>
                      <a:endParaRPr lang="fr-FR" sz="2800" b="1" kern="1200" dirty="0">
                        <a:solidFill>
                          <a:srgbClr val="00B050"/>
                        </a:solidFill>
                        <a:latin typeface="+mn-lt"/>
                        <a:ea typeface="Times New Roman"/>
                        <a:cs typeface="Times New Roman"/>
                      </a:endParaRPr>
                    </a:p>
                  </a:txBody>
                  <a:tcPr anchor="ctr"/>
                </a:tc>
                <a:tc>
                  <a:txBody>
                    <a:bodyPr/>
                    <a:lstStyle/>
                    <a:p>
                      <a:pPr algn="r" rtl="1"/>
                      <a:r>
                        <a:rPr lang="ar-DZ" sz="3200" b="1" dirty="0" smtClean="0">
                          <a:solidFill>
                            <a:srgbClr val="00B050"/>
                          </a:solidFill>
                        </a:rPr>
                        <a:t>= النتيجة بعد </a:t>
                      </a:r>
                      <a:r>
                        <a:rPr lang="ar-DZ" sz="3200" b="1" dirty="0" smtClean="0">
                          <a:solidFill>
                            <a:srgbClr val="00B050"/>
                          </a:solidFill>
                          <a:latin typeface="+mn-lt"/>
                          <a:ea typeface="Times New Roman"/>
                          <a:cs typeface="Times New Roman"/>
                        </a:rPr>
                        <a:t>ال</a:t>
                      </a:r>
                      <a:r>
                        <a:rPr lang="ar-SA" sz="3200" b="1" dirty="0" smtClean="0">
                          <a:solidFill>
                            <a:srgbClr val="00B050"/>
                          </a:solidFill>
                          <a:latin typeface="+mn-lt"/>
                          <a:ea typeface="Times New Roman"/>
                          <a:cs typeface="Times New Roman"/>
                        </a:rPr>
                        <a:t>ضريبة </a:t>
                      </a:r>
                      <a:endParaRPr lang="fr-FR" sz="3200" b="1" dirty="0">
                        <a:solidFill>
                          <a:srgbClr val="00B050"/>
                        </a:solidFill>
                      </a:endParaRPr>
                    </a:p>
                  </a:txBody>
                  <a:tcPr/>
                </a:tc>
              </a:tr>
              <a:tr h="651872">
                <a:tc>
                  <a:txBody>
                    <a:bodyPr/>
                    <a:lstStyle/>
                    <a:p>
                      <a:pPr algn="r" rtl="1"/>
                      <a:r>
                        <a:rPr lang="ar-DZ" sz="2800" b="1" kern="1200" dirty="0" smtClean="0">
                          <a:solidFill>
                            <a:srgbClr val="0623FA"/>
                          </a:solidFill>
                          <a:latin typeface="+mn-lt"/>
                          <a:ea typeface="Times New Roman"/>
                          <a:cs typeface="Times New Roman"/>
                        </a:rPr>
                        <a:t>400</a:t>
                      </a:r>
                      <a:endParaRPr lang="fr-FR" sz="2800" b="1" kern="1200" dirty="0">
                        <a:solidFill>
                          <a:srgbClr val="0623FA"/>
                        </a:solidFill>
                        <a:latin typeface="+mn-lt"/>
                        <a:ea typeface="Times New Roman"/>
                        <a:cs typeface="Times New Roman"/>
                      </a:endParaRPr>
                    </a:p>
                  </a:txBody>
                  <a:tcPr anchor="ctr"/>
                </a:tc>
                <a:tc>
                  <a:txBody>
                    <a:bodyPr/>
                    <a:lstStyle/>
                    <a:p>
                      <a:pPr algn="r" rtl="1"/>
                      <a:endParaRPr lang="fr-FR" sz="2800" b="1" kern="1200" dirty="0">
                        <a:solidFill>
                          <a:srgbClr val="0623FA"/>
                        </a:solidFill>
                        <a:latin typeface="+mn-lt"/>
                        <a:ea typeface="Times New Roman"/>
                        <a:cs typeface="Times New Roman"/>
                      </a:endParaRPr>
                    </a:p>
                  </a:txBody>
                  <a:tcPr anchor="ctr"/>
                </a:tc>
                <a:tc>
                  <a:txBody>
                    <a:bodyPr/>
                    <a:lstStyle/>
                    <a:p>
                      <a:pPr algn="r" rtl="1"/>
                      <a:r>
                        <a:rPr lang="ar-DZ" sz="3200" b="1" dirty="0" smtClean="0"/>
                        <a:t>+ مخصص</a:t>
                      </a:r>
                      <a:r>
                        <a:rPr lang="ar-DZ" sz="3200" b="1" baseline="0" dirty="0" smtClean="0"/>
                        <a:t> </a:t>
                      </a:r>
                      <a:r>
                        <a:rPr lang="ar-DZ" sz="3200" b="1" baseline="0" dirty="0" err="1" smtClean="0"/>
                        <a:t>الإهتلاك</a:t>
                      </a:r>
                      <a:r>
                        <a:rPr lang="en-US" sz="3000" b="1" i="1" dirty="0" smtClean="0">
                          <a:solidFill>
                            <a:srgbClr val="0623FA"/>
                          </a:solidFill>
                        </a:rPr>
                        <a:t>(</a:t>
                      </a:r>
                      <a:r>
                        <a:rPr lang="fr-FR" sz="3000" b="1" i="1" dirty="0" smtClean="0">
                          <a:solidFill>
                            <a:srgbClr val="0623FA"/>
                          </a:solidFill>
                        </a:rPr>
                        <a:t>A</a:t>
                      </a:r>
                      <a:r>
                        <a:rPr lang="en-US" sz="3000" b="1" i="1" dirty="0" smtClean="0">
                          <a:solidFill>
                            <a:srgbClr val="0623FA"/>
                          </a:solidFill>
                        </a:rPr>
                        <a:t>)</a:t>
                      </a:r>
                      <a:r>
                        <a:rPr lang="en-US" sz="3200" b="1" i="1" dirty="0" smtClean="0">
                          <a:solidFill>
                            <a:srgbClr val="0623FA"/>
                          </a:solidFill>
                        </a:rPr>
                        <a:t> </a:t>
                      </a:r>
                      <a:endParaRPr lang="fr-FR" sz="3200" b="1" dirty="0"/>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1300</a:t>
                      </a:r>
                      <a:endParaRPr lang="fr-FR" sz="2800" b="1" kern="1200" dirty="0" smtClean="0">
                        <a:solidFill>
                          <a:srgbClr val="FF0000"/>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solidFill>
                            <a:srgbClr val="FF0000"/>
                          </a:solidFill>
                        </a:rPr>
                        <a:t>= صافي التدفق النقدي</a:t>
                      </a:r>
                      <a:r>
                        <a:rPr lang="ar-DZ" sz="2000" b="1" dirty="0" smtClean="0">
                          <a:solidFill>
                            <a:srgbClr val="FF0000"/>
                          </a:solidFill>
                        </a:rPr>
                        <a:t> </a:t>
                      </a:r>
                      <a:r>
                        <a:rPr lang="en-US" sz="3200" b="1" i="1" dirty="0" smtClean="0">
                          <a:solidFill>
                            <a:srgbClr val="FF0000"/>
                          </a:solidFill>
                        </a:rPr>
                        <a:t>NCF</a:t>
                      </a:r>
                      <a:endParaRPr lang="fr-FR" sz="3200" b="1" i="1" dirty="0">
                        <a:solidFill>
                          <a:srgbClr val="FF0000"/>
                        </a:solidFill>
                      </a:endParaRPr>
                    </a:p>
                  </a:txBody>
                  <a:tcPr/>
                </a:tc>
              </a:tr>
            </a:tbl>
          </a:graphicData>
        </a:graphic>
      </p:graphicFrame>
      <p:sp>
        <p:nvSpPr>
          <p:cNvPr id="3" name="Rectangle 2"/>
          <p:cNvSpPr/>
          <p:nvPr/>
        </p:nvSpPr>
        <p:spPr>
          <a:xfrm>
            <a:off x="4427984" y="260648"/>
            <a:ext cx="3710696" cy="584775"/>
          </a:xfrm>
          <a:prstGeom prst="rect">
            <a:avLst/>
          </a:prstGeom>
        </p:spPr>
        <p:txBody>
          <a:bodyPr wrap="none">
            <a:spAutoFit/>
          </a:bodyPr>
          <a:lstStyle/>
          <a:p>
            <a:pPr rtl="1">
              <a:buNone/>
            </a:pPr>
            <a:r>
              <a:rPr lang="en-US" sz="3200" b="1" i="1" dirty="0" smtClean="0">
                <a:solidFill>
                  <a:srgbClr val="0623FA"/>
                </a:solidFill>
              </a:rPr>
              <a:t>NCF = EBIT.(1 – t) + </a:t>
            </a:r>
            <a:r>
              <a:rPr lang="fr-FR" sz="3200" b="1" i="1" dirty="0" smtClean="0">
                <a:solidFill>
                  <a:srgbClr val="0623FA"/>
                </a:solidFill>
              </a:rPr>
              <a:t>A</a:t>
            </a:r>
          </a:p>
        </p:txBody>
      </p:sp>
      <p:sp>
        <p:nvSpPr>
          <p:cNvPr id="6" name="Rectangle 5"/>
          <p:cNvSpPr/>
          <p:nvPr/>
        </p:nvSpPr>
        <p:spPr>
          <a:xfrm>
            <a:off x="4211960" y="2154922"/>
            <a:ext cx="1084143" cy="553998"/>
          </a:xfrm>
          <a:prstGeom prst="rect">
            <a:avLst/>
          </a:prstGeom>
        </p:spPr>
        <p:txBody>
          <a:bodyPr wrap="none">
            <a:spAutoFit/>
          </a:bodyPr>
          <a:lstStyle/>
          <a:p>
            <a:pPr rtl="1">
              <a:buNone/>
            </a:pPr>
            <a:r>
              <a:rPr lang="en-US" sz="3000" b="1" i="1" dirty="0" smtClean="0">
                <a:solidFill>
                  <a:srgbClr val="0623FA"/>
                </a:solidFill>
              </a:rPr>
              <a:t>EBITA</a:t>
            </a:r>
            <a:endParaRPr lang="fr-FR" sz="3000" b="1" i="1" dirty="0" smtClean="0">
              <a:solidFill>
                <a:srgbClr val="0623FA"/>
              </a:solidFill>
            </a:endParaRPr>
          </a:p>
        </p:txBody>
      </p:sp>
      <p:sp>
        <p:nvSpPr>
          <p:cNvPr id="9" name="Espace réservé du numéro de diapositive 8"/>
          <p:cNvSpPr>
            <a:spLocks noGrp="1"/>
          </p:cNvSpPr>
          <p:nvPr>
            <p:ph type="sldNum" sz="quarter" idx="12"/>
          </p:nvPr>
        </p:nvSpPr>
        <p:spPr/>
        <p:txBody>
          <a:bodyPr/>
          <a:lstStyle/>
          <a:p>
            <a:fld id="{7523FBCB-AAA1-4E31-9329-02C3EF355481}" type="slidenum">
              <a:rPr lang="fr-FR" smtClean="0"/>
              <a:pPr/>
              <a:t>44</a:t>
            </a:fld>
            <a:endParaRPr lang="fr-FR"/>
          </a:p>
        </p:txBody>
      </p:sp>
      <p:sp>
        <p:nvSpPr>
          <p:cNvPr id="10" name="Espace réservé du pied de page 9"/>
          <p:cNvSpPr>
            <a:spLocks noGrp="1"/>
          </p:cNvSpPr>
          <p:nvPr>
            <p:ph type="ftr" sz="quarter" idx="11"/>
          </p:nvPr>
        </p:nvSpPr>
        <p:spPr/>
        <p:txBody>
          <a:bodyPr/>
          <a:lstStyle/>
          <a:p>
            <a:r>
              <a:rPr lang="ar-SA" dirty="0" smtClean="0"/>
              <a:t>تحليل دورة الاستثمار</a:t>
            </a:r>
            <a:endParaRPr lang="fr-FR" dirty="0"/>
          </a:p>
        </p:txBody>
      </p:sp>
      <p:sp>
        <p:nvSpPr>
          <p:cNvPr id="11" name="Rectangle 10"/>
          <p:cNvSpPr/>
          <p:nvPr/>
        </p:nvSpPr>
        <p:spPr>
          <a:xfrm>
            <a:off x="4040243" y="4797152"/>
            <a:ext cx="1886991" cy="553998"/>
          </a:xfrm>
          <a:prstGeom prst="rect">
            <a:avLst/>
          </a:prstGeom>
        </p:spPr>
        <p:txBody>
          <a:bodyPr wrap="none">
            <a:spAutoFit/>
          </a:bodyPr>
          <a:lstStyle/>
          <a:p>
            <a:pPr rtl="1">
              <a:buNone/>
            </a:pPr>
            <a:r>
              <a:rPr lang="en-US" sz="3000" b="1" i="1" dirty="0" smtClean="0">
                <a:solidFill>
                  <a:srgbClr val="0623FA"/>
                </a:solidFill>
              </a:rPr>
              <a:t>EBIT.(1 – t)</a:t>
            </a:r>
            <a:endParaRPr lang="fr-FR" sz="3000" b="1" i="1" dirty="0" smtClean="0">
              <a:solidFill>
                <a:srgbClr val="0623FA"/>
              </a:solidFill>
            </a:endParaRPr>
          </a:p>
        </p:txBody>
      </p:sp>
      <p:sp>
        <p:nvSpPr>
          <p:cNvPr id="12" name="Rectangle 11"/>
          <p:cNvSpPr/>
          <p:nvPr/>
        </p:nvSpPr>
        <p:spPr>
          <a:xfrm>
            <a:off x="5364088" y="3501008"/>
            <a:ext cx="881973" cy="553998"/>
          </a:xfrm>
          <a:prstGeom prst="rect">
            <a:avLst/>
          </a:prstGeom>
        </p:spPr>
        <p:txBody>
          <a:bodyPr wrap="none">
            <a:spAutoFit/>
          </a:bodyPr>
          <a:lstStyle/>
          <a:p>
            <a:r>
              <a:rPr lang="en-US" sz="3000" b="1" i="1" dirty="0" smtClean="0">
                <a:solidFill>
                  <a:srgbClr val="0623FA"/>
                </a:solidFill>
              </a:rPr>
              <a:t>EBIT</a:t>
            </a:r>
            <a:endParaRPr lang="fr-FR" sz="3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6"/>
          <p:cNvGraphicFramePr>
            <a:graphicFrameLocks/>
          </p:cNvGraphicFramePr>
          <p:nvPr/>
        </p:nvGraphicFramePr>
        <p:xfrm>
          <a:off x="247279" y="215936"/>
          <a:ext cx="8676000" cy="6518720"/>
        </p:xfrm>
        <a:graphic>
          <a:graphicData uri="http://schemas.openxmlformats.org/drawingml/2006/table">
            <a:tbl>
              <a:tblPr firstRow="1" bandRow="1">
                <a:tableStyleId>{5C22544A-7EE6-4342-B048-85BDC9FD1C3A}</a:tableStyleId>
              </a:tblPr>
              <a:tblGrid>
                <a:gridCol w="1804441"/>
                <a:gridCol w="2088232"/>
                <a:gridCol w="4783327"/>
              </a:tblGrid>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التدفق النقدي</a:t>
                      </a:r>
                      <a:endParaRPr lang="fr-FR" sz="2800" b="1" kern="1200" dirty="0" smtClean="0">
                        <a:solidFill>
                          <a:srgbClr val="FF0000"/>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0B050"/>
                          </a:solidFill>
                          <a:latin typeface="+mn-lt"/>
                          <a:ea typeface="Times New Roman"/>
                          <a:cs typeface="Times New Roman"/>
                        </a:rPr>
                        <a:t>الربح المحاسبي</a:t>
                      </a:r>
                      <a:endParaRPr lang="fr-FR" sz="2800" b="1" kern="1200" dirty="0" smtClean="0">
                        <a:solidFill>
                          <a:srgbClr val="00B050"/>
                        </a:solidFill>
                        <a:latin typeface="+mn-lt"/>
                        <a:ea typeface="Times New Roman"/>
                        <a:cs typeface="Times New Roman"/>
                      </a:endParaRPr>
                    </a:p>
                  </a:txBody>
                  <a:tcPr anchor="ctr">
                    <a:solidFill>
                      <a:srgbClr val="EDF2F9"/>
                    </a:solidFill>
                  </a:tcPr>
                </a:tc>
                <a:tc>
                  <a:txBody>
                    <a:bodyPr/>
                    <a:lstStyle/>
                    <a:p>
                      <a:endParaRPr lang="fr-FR"/>
                    </a:p>
                  </a:txBody>
                  <a:tcPr>
                    <a:solidFill>
                      <a:srgbClr val="EDF2F9"/>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rgbClr val="000000"/>
                          </a:solidFill>
                          <a:latin typeface="+mn-lt"/>
                          <a:ea typeface="Times New Roman"/>
                          <a:cs typeface="Times New Roman"/>
                        </a:rPr>
                        <a:t>المبيعات</a:t>
                      </a:r>
                      <a:endParaRPr lang="fr-FR" sz="3200" b="1" kern="1200" dirty="0" smtClean="0">
                        <a:solidFill>
                          <a:srgbClr val="000000"/>
                        </a:solidFill>
                        <a:latin typeface="+mn-lt"/>
                        <a:ea typeface="Times New Roman"/>
                        <a:cs typeface="Times New Roman"/>
                      </a:endParaRPr>
                    </a:p>
                  </a:txBody>
                  <a:tcPr>
                    <a:solidFill>
                      <a:srgbClr val="EDF2F9"/>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2400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2400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latin typeface="+mn-lt"/>
                          <a:ea typeface="Calibri"/>
                          <a:cs typeface="Arial"/>
                        </a:rPr>
                        <a:t>- تكاليف التشغيل النقدية</a:t>
                      </a:r>
                      <a:endParaRPr lang="fr-FR" sz="3200" b="1" dirty="0" smtClean="0">
                        <a:latin typeface="+mn-lt"/>
                        <a:ea typeface="Calibri"/>
                        <a:cs typeface="Arial"/>
                      </a:endParaRPr>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1600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1600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chemeClr val="dk1"/>
                          </a:solidFill>
                          <a:latin typeface="+mn-lt"/>
                          <a:ea typeface="+mn-ea"/>
                          <a:cs typeface="+mn-cs"/>
                        </a:rPr>
                        <a:t>=</a:t>
                      </a:r>
                      <a:r>
                        <a:rPr lang="ar-DZ" sz="3200" b="1" dirty="0" smtClean="0">
                          <a:solidFill>
                            <a:srgbClr val="000000"/>
                          </a:solidFill>
                          <a:latin typeface="+mn-lt"/>
                          <a:ea typeface="Times New Roman"/>
                          <a:cs typeface="Times New Roman"/>
                        </a:rPr>
                        <a:t> </a:t>
                      </a:r>
                      <a:r>
                        <a:rPr lang="ar-SA" sz="3200" b="1" dirty="0" smtClean="0">
                          <a:solidFill>
                            <a:srgbClr val="000000"/>
                          </a:solidFill>
                          <a:latin typeface="+mn-lt"/>
                          <a:ea typeface="Times New Roman"/>
                          <a:cs typeface="Times New Roman"/>
                        </a:rPr>
                        <a:t>فائض </a:t>
                      </a:r>
                      <a:r>
                        <a:rPr lang="ar-DZ" sz="3200" b="1" dirty="0" smtClean="0">
                          <a:solidFill>
                            <a:srgbClr val="000000"/>
                          </a:solidFill>
                          <a:latin typeface="+mn-lt"/>
                          <a:ea typeface="Times New Roman"/>
                          <a:cs typeface="Times New Roman"/>
                        </a:rPr>
                        <a:t>إجمالي </a:t>
                      </a:r>
                      <a:r>
                        <a:rPr lang="ar-DZ" sz="3200" b="1" dirty="0" err="1" smtClean="0">
                          <a:solidFill>
                            <a:srgbClr val="000000"/>
                          </a:solidFill>
                          <a:latin typeface="+mn-lt"/>
                          <a:ea typeface="Times New Roman"/>
                          <a:cs typeface="Times New Roman"/>
                        </a:rPr>
                        <a:t>ل</a:t>
                      </a:r>
                      <a:r>
                        <a:rPr lang="ar-SA" sz="3200" b="1" dirty="0" smtClean="0">
                          <a:solidFill>
                            <a:srgbClr val="000000"/>
                          </a:solidFill>
                          <a:latin typeface="+mn-lt"/>
                          <a:ea typeface="Times New Roman"/>
                          <a:cs typeface="Times New Roman"/>
                        </a:rPr>
                        <a:t>لاستغلال</a:t>
                      </a:r>
                      <a:endParaRPr lang="fr-FR" sz="3200" b="1" dirty="0" smtClean="0">
                        <a:latin typeface="+mn-lt"/>
                        <a:ea typeface="Calibri"/>
                        <a:cs typeface="Arial"/>
                      </a:endParaRPr>
                    </a:p>
                  </a:txBody>
                  <a:tcPr>
                    <a:solidFill>
                      <a:srgbClr val="00FF00"/>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t>- مخصص</a:t>
                      </a:r>
                      <a:r>
                        <a:rPr lang="ar-DZ" sz="3200" b="1" baseline="0" dirty="0" smtClean="0"/>
                        <a:t> </a:t>
                      </a:r>
                      <a:r>
                        <a:rPr lang="ar-DZ" sz="3200" b="1" baseline="0" dirty="0" err="1" smtClean="0"/>
                        <a:t>الإهتلاك</a:t>
                      </a:r>
                      <a:endParaRPr lang="fr-FR" sz="3200" b="1" dirty="0"/>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1200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t>= نتيجة </a:t>
                      </a:r>
                      <a:r>
                        <a:rPr lang="ar-DZ" sz="3200" b="1" dirty="0" err="1" smtClean="0"/>
                        <a:t>الإستغلال</a:t>
                      </a:r>
                      <a:endParaRPr lang="fr-FR" sz="3200" b="1" dirty="0"/>
                    </a:p>
                  </a:txBody>
                  <a:tcPr/>
                </a:tc>
              </a:tr>
              <a:tr h="651872">
                <a:tc>
                  <a:txBody>
                    <a:bodyPr/>
                    <a:lstStyle/>
                    <a:p>
                      <a:pPr algn="r" rtl="1"/>
                      <a:r>
                        <a:rPr lang="ar-DZ" sz="2800" b="1" kern="1200" dirty="0" smtClean="0">
                          <a:solidFill>
                            <a:srgbClr val="0623FA"/>
                          </a:solidFill>
                          <a:latin typeface="+mn-lt"/>
                          <a:ea typeface="Times New Roman"/>
                          <a:cs typeface="Times New Roman"/>
                        </a:rPr>
                        <a:t>400</a:t>
                      </a:r>
                      <a:endParaRPr lang="fr-FR" sz="2800" b="1" kern="1200" dirty="0">
                        <a:solidFill>
                          <a:srgbClr val="0623FA"/>
                        </a:solidFill>
                        <a:latin typeface="+mn-lt"/>
                        <a:ea typeface="Times New Roman"/>
                        <a:cs typeface="Times New Roman"/>
                      </a:endParaRPr>
                    </a:p>
                  </a:txBody>
                  <a:tcPr anchor="ctr"/>
                </a:tc>
                <a:tc>
                  <a:txBody>
                    <a:bodyPr/>
                    <a:lstStyle/>
                    <a:p>
                      <a:pPr algn="r" rtl="1"/>
                      <a:r>
                        <a:rPr lang="ar-DZ" sz="2800" b="1" kern="1200" dirty="0" smtClean="0">
                          <a:solidFill>
                            <a:srgbClr val="0623FA"/>
                          </a:solidFill>
                          <a:latin typeface="+mn-lt"/>
                          <a:ea typeface="Times New Roman"/>
                          <a:cs typeface="Times New Roman"/>
                        </a:rPr>
                        <a:t>300</a:t>
                      </a:r>
                      <a:endParaRPr lang="fr-FR" sz="2800" b="1" kern="1200" dirty="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t>-</a:t>
                      </a:r>
                      <a:r>
                        <a:rPr lang="ar-DZ" sz="3200" b="1" dirty="0" smtClean="0">
                          <a:solidFill>
                            <a:srgbClr val="000000"/>
                          </a:solidFill>
                          <a:latin typeface="+mn-lt"/>
                          <a:ea typeface="Times New Roman"/>
                          <a:cs typeface="Times New Roman"/>
                        </a:rPr>
                        <a:t> </a:t>
                      </a:r>
                      <a:r>
                        <a:rPr lang="ar-DZ" sz="3200" b="1" dirty="0" err="1" smtClean="0">
                          <a:solidFill>
                            <a:srgbClr val="000000"/>
                          </a:solidFill>
                          <a:latin typeface="+mn-lt"/>
                          <a:ea typeface="Times New Roman"/>
                          <a:cs typeface="Times New Roman"/>
                        </a:rPr>
                        <a:t>ال</a:t>
                      </a:r>
                      <a:r>
                        <a:rPr lang="ar-SA" sz="3200" b="1" dirty="0" smtClean="0">
                          <a:solidFill>
                            <a:srgbClr val="000000"/>
                          </a:solidFill>
                          <a:latin typeface="+mn-lt"/>
                          <a:ea typeface="Times New Roman"/>
                          <a:cs typeface="Times New Roman"/>
                        </a:rPr>
                        <a:t>ضريبة على الربح</a:t>
                      </a:r>
                      <a:endParaRPr lang="fr-FR" sz="3200" b="1" dirty="0" smtClean="0">
                        <a:latin typeface="+mn-lt"/>
                        <a:ea typeface="Calibri"/>
                        <a:cs typeface="Arial"/>
                      </a:endParaRPr>
                    </a:p>
                  </a:txBody>
                  <a:tcPr>
                    <a:solidFill>
                      <a:srgbClr val="00FF00"/>
                    </a:solidFill>
                  </a:tcPr>
                </a:tc>
              </a:tr>
              <a:tr h="651872">
                <a:tc>
                  <a:txBody>
                    <a:bodyPr/>
                    <a:lstStyle/>
                    <a:p>
                      <a:pPr algn="r" rtl="1"/>
                      <a:r>
                        <a:rPr lang="ar-DZ" sz="2800" b="1" kern="1200" dirty="0" smtClean="0">
                          <a:solidFill>
                            <a:srgbClr val="0623FA"/>
                          </a:solidFill>
                          <a:latin typeface="+mn-lt"/>
                          <a:ea typeface="Times New Roman"/>
                          <a:cs typeface="Times New Roman"/>
                        </a:rPr>
                        <a:t>1200</a:t>
                      </a:r>
                      <a:endParaRPr lang="fr-FR" sz="2800" b="1" kern="1200" dirty="0">
                        <a:solidFill>
                          <a:srgbClr val="0623FA"/>
                        </a:solidFill>
                        <a:latin typeface="+mn-lt"/>
                        <a:ea typeface="Times New Roman"/>
                        <a:cs typeface="Times New Roman"/>
                      </a:endParaRPr>
                    </a:p>
                  </a:txBody>
                  <a:tcPr anchor="ctr"/>
                </a:tc>
                <a:tc>
                  <a:txBody>
                    <a:bodyPr/>
                    <a:lstStyle/>
                    <a:p>
                      <a:pPr algn="r" rtl="1"/>
                      <a:r>
                        <a:rPr lang="ar-DZ" sz="2800" b="1" kern="1200" dirty="0" smtClean="0">
                          <a:solidFill>
                            <a:srgbClr val="00B050"/>
                          </a:solidFill>
                          <a:latin typeface="+mn-lt"/>
                          <a:ea typeface="Times New Roman"/>
                          <a:cs typeface="Times New Roman"/>
                        </a:rPr>
                        <a:t>900</a:t>
                      </a:r>
                      <a:endParaRPr lang="fr-FR" sz="2800" b="1" kern="1200" dirty="0">
                        <a:solidFill>
                          <a:srgbClr val="00B050"/>
                        </a:solidFill>
                        <a:latin typeface="+mn-lt"/>
                        <a:ea typeface="Times New Roman"/>
                        <a:cs typeface="Times New Roman"/>
                      </a:endParaRPr>
                    </a:p>
                  </a:txBody>
                  <a:tcPr anchor="ctr"/>
                </a:tc>
                <a:tc>
                  <a:txBody>
                    <a:bodyPr/>
                    <a:lstStyle/>
                    <a:p>
                      <a:pPr algn="r" rtl="1"/>
                      <a:r>
                        <a:rPr lang="ar-DZ" sz="3200" b="1" dirty="0" smtClean="0">
                          <a:solidFill>
                            <a:srgbClr val="00B050"/>
                          </a:solidFill>
                        </a:rPr>
                        <a:t>= النتيجة بعد </a:t>
                      </a:r>
                      <a:r>
                        <a:rPr lang="ar-DZ" sz="3200" b="1" dirty="0" smtClean="0">
                          <a:solidFill>
                            <a:srgbClr val="00B050"/>
                          </a:solidFill>
                          <a:latin typeface="+mn-lt"/>
                          <a:ea typeface="Times New Roman"/>
                          <a:cs typeface="Times New Roman"/>
                        </a:rPr>
                        <a:t>ال</a:t>
                      </a:r>
                      <a:r>
                        <a:rPr lang="ar-SA" sz="3200" b="1" dirty="0" smtClean="0">
                          <a:solidFill>
                            <a:srgbClr val="00B050"/>
                          </a:solidFill>
                          <a:latin typeface="+mn-lt"/>
                          <a:ea typeface="Times New Roman"/>
                          <a:cs typeface="Times New Roman"/>
                        </a:rPr>
                        <a:t>ضريبة </a:t>
                      </a:r>
                      <a:endParaRPr lang="fr-FR" sz="3200" b="1" dirty="0">
                        <a:solidFill>
                          <a:srgbClr val="00B050"/>
                        </a:solidFill>
                      </a:endParaRPr>
                    </a:p>
                  </a:txBody>
                  <a:tcPr/>
                </a:tc>
              </a:tr>
              <a:tr h="651872">
                <a:tc>
                  <a:txBody>
                    <a:bodyPr/>
                    <a:lstStyle/>
                    <a:p>
                      <a:pPr algn="r" rtl="1"/>
                      <a:r>
                        <a:rPr lang="ar-DZ" sz="2800" b="1" kern="1200" dirty="0" smtClean="0">
                          <a:solidFill>
                            <a:srgbClr val="0623FA"/>
                          </a:solidFill>
                          <a:latin typeface="+mn-lt"/>
                          <a:ea typeface="Times New Roman"/>
                          <a:cs typeface="Times New Roman"/>
                        </a:rPr>
                        <a:t>100</a:t>
                      </a:r>
                      <a:endParaRPr lang="fr-FR" sz="2800" b="1" kern="1200" dirty="0">
                        <a:solidFill>
                          <a:srgbClr val="0623FA"/>
                        </a:solidFill>
                        <a:latin typeface="+mn-lt"/>
                        <a:ea typeface="Times New Roman"/>
                        <a:cs typeface="Times New Roman"/>
                      </a:endParaRPr>
                    </a:p>
                  </a:txBody>
                  <a:tcPr anchor="ctr"/>
                </a:tc>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t>+ </a:t>
                      </a:r>
                      <a:r>
                        <a:rPr lang="ar-DZ" sz="3200" b="1" dirty="0" err="1" smtClean="0"/>
                        <a:t>الوفر</a:t>
                      </a:r>
                      <a:r>
                        <a:rPr lang="ar-DZ" sz="3200" b="1" dirty="0" smtClean="0"/>
                        <a:t> الضريبي من</a:t>
                      </a:r>
                      <a:r>
                        <a:rPr lang="ar-DZ" sz="3200" b="1" baseline="0" dirty="0" smtClean="0"/>
                        <a:t> </a:t>
                      </a:r>
                      <a:r>
                        <a:rPr lang="ar-DZ" sz="3200" b="1" baseline="0" dirty="0" err="1" smtClean="0"/>
                        <a:t>الإهتلاك</a:t>
                      </a:r>
                      <a:r>
                        <a:rPr lang="ar-DZ" sz="3200" b="1" baseline="0" dirty="0" smtClean="0"/>
                        <a:t> </a:t>
                      </a:r>
                      <a:r>
                        <a:rPr lang="ar-DZ" sz="3200" b="1" baseline="0" dirty="0" err="1" smtClean="0"/>
                        <a:t>=</a:t>
                      </a:r>
                      <a:r>
                        <a:rPr lang="ar-DZ" sz="3200" b="1" baseline="0" dirty="0" smtClean="0"/>
                        <a:t> </a:t>
                      </a:r>
                      <a:r>
                        <a:rPr lang="en-US" sz="3000" b="1" i="1" dirty="0" smtClean="0">
                          <a:solidFill>
                            <a:srgbClr val="0623FA"/>
                          </a:solidFill>
                        </a:rPr>
                        <a:t>t.</a:t>
                      </a:r>
                      <a:r>
                        <a:rPr lang="fr-FR" sz="3000" b="1" i="1" dirty="0" smtClean="0">
                          <a:solidFill>
                            <a:srgbClr val="0623FA"/>
                          </a:solidFill>
                        </a:rPr>
                        <a:t>A</a:t>
                      </a:r>
                      <a:endParaRPr lang="fr-FR" sz="3000" b="1" dirty="0" smtClean="0"/>
                    </a:p>
                  </a:txBody>
                  <a:tcPr anchor="ctr"/>
                </a:tc>
                <a:tc hMerge="1">
                  <a:txBody>
                    <a:bodyPr/>
                    <a:lstStyle/>
                    <a:p>
                      <a:endParaRPr lang="fr-FR"/>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1300</a:t>
                      </a:r>
                      <a:endParaRPr lang="fr-FR" sz="2800" b="1" kern="1200" dirty="0" smtClean="0">
                        <a:solidFill>
                          <a:srgbClr val="FF0000"/>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solidFill>
                            <a:srgbClr val="FF0000"/>
                          </a:solidFill>
                        </a:rPr>
                        <a:t>= صافي التدفق النقدي</a:t>
                      </a:r>
                      <a:r>
                        <a:rPr lang="ar-DZ" sz="2000" b="1" dirty="0" smtClean="0">
                          <a:solidFill>
                            <a:srgbClr val="FF0000"/>
                          </a:solidFill>
                        </a:rPr>
                        <a:t> </a:t>
                      </a:r>
                      <a:r>
                        <a:rPr lang="en-US" sz="3200" b="1" i="1" dirty="0" smtClean="0">
                          <a:solidFill>
                            <a:srgbClr val="FF0000"/>
                          </a:solidFill>
                        </a:rPr>
                        <a:t>NCF</a:t>
                      </a:r>
                      <a:endParaRPr lang="fr-FR" sz="3200" b="1" i="1" dirty="0">
                        <a:solidFill>
                          <a:srgbClr val="FF0000"/>
                        </a:solidFill>
                      </a:endParaRPr>
                    </a:p>
                  </a:txBody>
                  <a:tcPr/>
                </a:tc>
              </a:tr>
            </a:tbl>
          </a:graphicData>
        </a:graphic>
      </p:graphicFrame>
      <p:sp>
        <p:nvSpPr>
          <p:cNvPr id="3" name="Rectangle 2"/>
          <p:cNvSpPr/>
          <p:nvPr/>
        </p:nvSpPr>
        <p:spPr>
          <a:xfrm>
            <a:off x="4429005" y="260648"/>
            <a:ext cx="4218847" cy="584775"/>
          </a:xfrm>
          <a:prstGeom prst="rect">
            <a:avLst/>
          </a:prstGeom>
        </p:spPr>
        <p:txBody>
          <a:bodyPr wrap="none">
            <a:spAutoFit/>
          </a:bodyPr>
          <a:lstStyle/>
          <a:p>
            <a:pPr rtl="1">
              <a:buNone/>
            </a:pPr>
            <a:r>
              <a:rPr lang="en-US" sz="3200" b="1" i="1" dirty="0" smtClean="0">
                <a:solidFill>
                  <a:srgbClr val="0623FA"/>
                </a:solidFill>
              </a:rPr>
              <a:t>NCF = EBITA.(1 – t) + t.</a:t>
            </a:r>
            <a:r>
              <a:rPr lang="fr-FR" sz="3200" b="1" i="1" dirty="0" smtClean="0">
                <a:solidFill>
                  <a:srgbClr val="0623FA"/>
                </a:solidFill>
              </a:rPr>
              <a:t>A</a:t>
            </a:r>
          </a:p>
        </p:txBody>
      </p:sp>
      <p:sp>
        <p:nvSpPr>
          <p:cNvPr id="4" name="Rectangle 3"/>
          <p:cNvSpPr/>
          <p:nvPr/>
        </p:nvSpPr>
        <p:spPr>
          <a:xfrm>
            <a:off x="4040243" y="4797152"/>
            <a:ext cx="1886991" cy="553998"/>
          </a:xfrm>
          <a:prstGeom prst="rect">
            <a:avLst/>
          </a:prstGeom>
        </p:spPr>
        <p:txBody>
          <a:bodyPr wrap="none">
            <a:spAutoFit/>
          </a:bodyPr>
          <a:lstStyle/>
          <a:p>
            <a:pPr rtl="1">
              <a:buNone/>
            </a:pPr>
            <a:r>
              <a:rPr lang="en-US" sz="3000" b="1" i="1" dirty="0" smtClean="0">
                <a:solidFill>
                  <a:srgbClr val="0623FA"/>
                </a:solidFill>
              </a:rPr>
              <a:t>EBIT.(1 – t)</a:t>
            </a:r>
            <a:endParaRPr lang="fr-FR" sz="3000" b="1" i="1" dirty="0" smtClean="0">
              <a:solidFill>
                <a:srgbClr val="0623FA"/>
              </a:solidFill>
            </a:endParaRPr>
          </a:p>
        </p:txBody>
      </p:sp>
      <p:sp>
        <p:nvSpPr>
          <p:cNvPr id="5" name="Rectangle 4"/>
          <p:cNvSpPr/>
          <p:nvPr/>
        </p:nvSpPr>
        <p:spPr>
          <a:xfrm>
            <a:off x="4211960" y="2154922"/>
            <a:ext cx="1084143" cy="553998"/>
          </a:xfrm>
          <a:prstGeom prst="rect">
            <a:avLst/>
          </a:prstGeom>
        </p:spPr>
        <p:txBody>
          <a:bodyPr wrap="none">
            <a:spAutoFit/>
          </a:bodyPr>
          <a:lstStyle/>
          <a:p>
            <a:pPr rtl="1">
              <a:buNone/>
            </a:pPr>
            <a:r>
              <a:rPr lang="en-US" sz="3000" b="1" i="1" dirty="0" smtClean="0">
                <a:solidFill>
                  <a:srgbClr val="0623FA"/>
                </a:solidFill>
              </a:rPr>
              <a:t>EBITA</a:t>
            </a:r>
            <a:endParaRPr lang="fr-FR" sz="3000" b="1" i="1" dirty="0" smtClean="0">
              <a:solidFill>
                <a:srgbClr val="0623FA"/>
              </a:solidFill>
            </a:endParaRPr>
          </a:p>
        </p:txBody>
      </p:sp>
      <p:sp>
        <p:nvSpPr>
          <p:cNvPr id="6" name="Rectangle 5"/>
          <p:cNvSpPr/>
          <p:nvPr/>
        </p:nvSpPr>
        <p:spPr>
          <a:xfrm>
            <a:off x="5364088" y="3501008"/>
            <a:ext cx="881973" cy="553998"/>
          </a:xfrm>
          <a:prstGeom prst="rect">
            <a:avLst/>
          </a:prstGeom>
        </p:spPr>
        <p:txBody>
          <a:bodyPr wrap="none">
            <a:spAutoFit/>
          </a:bodyPr>
          <a:lstStyle/>
          <a:p>
            <a:r>
              <a:rPr lang="en-US" sz="3000" b="1" i="1" dirty="0" smtClean="0">
                <a:solidFill>
                  <a:srgbClr val="0623FA"/>
                </a:solidFill>
              </a:rPr>
              <a:t>EBIT</a:t>
            </a:r>
            <a:endParaRPr lang="fr-FR" sz="3000" dirty="0"/>
          </a:p>
        </p:txBody>
      </p:sp>
      <p:sp>
        <p:nvSpPr>
          <p:cNvPr id="9" name="Espace réservé du numéro de diapositive 8"/>
          <p:cNvSpPr>
            <a:spLocks noGrp="1"/>
          </p:cNvSpPr>
          <p:nvPr>
            <p:ph type="sldNum" sz="quarter" idx="12"/>
          </p:nvPr>
        </p:nvSpPr>
        <p:spPr/>
        <p:txBody>
          <a:bodyPr/>
          <a:lstStyle/>
          <a:p>
            <a:fld id="{7523FBCB-AAA1-4E31-9329-02C3EF355481}" type="slidenum">
              <a:rPr lang="fr-FR" smtClean="0"/>
              <a:pPr/>
              <a:t>45</a:t>
            </a:fld>
            <a:endParaRPr lang="fr-FR"/>
          </a:p>
        </p:txBody>
      </p:sp>
      <p:sp>
        <p:nvSpPr>
          <p:cNvPr id="10" name="Espace réservé du pied de page 9"/>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523FBCB-AAA1-4E31-9329-02C3EF355481}" type="slidenum">
              <a:rPr lang="fr-FR" smtClean="0"/>
              <a:pPr/>
              <a:t>46</a:t>
            </a:fld>
            <a:endParaRPr lang="fr-FR"/>
          </a:p>
        </p:txBody>
      </p:sp>
      <p:graphicFrame>
        <p:nvGraphicFramePr>
          <p:cNvPr id="4" name="Espace réservé du contenu 6"/>
          <p:cNvGraphicFramePr>
            <a:graphicFrameLocks/>
          </p:cNvGraphicFramePr>
          <p:nvPr/>
        </p:nvGraphicFramePr>
        <p:xfrm>
          <a:off x="251520" y="222648"/>
          <a:ext cx="8679345" cy="6518720"/>
        </p:xfrm>
        <a:graphic>
          <a:graphicData uri="http://schemas.openxmlformats.org/drawingml/2006/table">
            <a:tbl>
              <a:tblPr firstRow="1" bandRow="1">
                <a:tableStyleId>{5C22544A-7EE6-4342-B048-85BDC9FD1C3A}</a:tableStyleId>
              </a:tblPr>
              <a:tblGrid>
                <a:gridCol w="1800200"/>
                <a:gridCol w="2159800"/>
                <a:gridCol w="4719345"/>
              </a:tblGrid>
              <a:tr h="65187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التدفق النقدي</a:t>
                      </a:r>
                      <a:endParaRPr lang="fr-FR" sz="2800" b="1" kern="1200" dirty="0" smtClean="0">
                        <a:solidFill>
                          <a:srgbClr val="FF0000"/>
                        </a:solidFill>
                        <a:latin typeface="+mn-lt"/>
                        <a:ea typeface="Times New Roman"/>
                        <a:cs typeface="Times New Roman"/>
                      </a:endParaRPr>
                    </a:p>
                  </a:txBody>
                  <a:tcPr anchor="ctr">
                    <a:solidFill>
                      <a:srgbClr val="EDF2F9"/>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0B050"/>
                          </a:solidFill>
                          <a:latin typeface="+mn-lt"/>
                          <a:ea typeface="Times New Roman"/>
                          <a:cs typeface="Times New Roman"/>
                        </a:rPr>
                        <a:t>الربح المحاسبي</a:t>
                      </a:r>
                      <a:endParaRPr lang="fr-FR" sz="2800" b="1" kern="1200" dirty="0" smtClean="0">
                        <a:solidFill>
                          <a:srgbClr val="00B050"/>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3200" b="1" kern="1200" dirty="0" smtClean="0">
                        <a:solidFill>
                          <a:srgbClr val="000000"/>
                        </a:solidFill>
                        <a:latin typeface="+mn-lt"/>
                        <a:ea typeface="Times New Roman"/>
                        <a:cs typeface="Times New Roman"/>
                      </a:endParaRPr>
                    </a:p>
                  </a:txBody>
                  <a:tcPr>
                    <a:solidFill>
                      <a:srgbClr val="EDF2F9"/>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rgbClr val="000000"/>
                          </a:solidFill>
                          <a:latin typeface="+mn-lt"/>
                          <a:ea typeface="Times New Roman"/>
                          <a:cs typeface="Times New Roman"/>
                        </a:rPr>
                        <a:t>المبيعات</a:t>
                      </a:r>
                      <a:endParaRPr lang="fr-FR" sz="3200" b="1" kern="1200" dirty="0" smtClean="0">
                        <a:solidFill>
                          <a:srgbClr val="000000"/>
                        </a:solidFill>
                        <a:latin typeface="+mn-lt"/>
                        <a:ea typeface="Times New Roman"/>
                        <a:cs typeface="Times New Roman"/>
                      </a:endParaRPr>
                    </a:p>
                  </a:txBody>
                  <a:tcPr>
                    <a:solidFill>
                      <a:srgbClr val="EDF2F9"/>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3600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3600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latin typeface="+mn-lt"/>
                          <a:ea typeface="Calibri"/>
                          <a:cs typeface="Arial"/>
                        </a:rPr>
                        <a:t>- تكاليف التشغيل النقدية</a:t>
                      </a:r>
                      <a:endParaRPr lang="fr-FR" sz="3200" b="1" dirty="0" smtClean="0">
                        <a:latin typeface="+mn-lt"/>
                        <a:ea typeface="Calibri"/>
                        <a:cs typeface="Arial"/>
                      </a:endParaRPr>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chemeClr val="dk1"/>
                          </a:solidFill>
                          <a:latin typeface="+mn-lt"/>
                          <a:ea typeface="+mn-ea"/>
                          <a:cs typeface="+mn-cs"/>
                        </a:rPr>
                        <a:t>=</a:t>
                      </a:r>
                      <a:r>
                        <a:rPr lang="ar-DZ" sz="3200" b="1" dirty="0" smtClean="0">
                          <a:solidFill>
                            <a:srgbClr val="000000"/>
                          </a:solidFill>
                          <a:latin typeface="+mn-lt"/>
                          <a:ea typeface="Times New Roman"/>
                          <a:cs typeface="Times New Roman"/>
                        </a:rPr>
                        <a:t> </a:t>
                      </a:r>
                      <a:r>
                        <a:rPr lang="ar-SA" sz="3200" b="1" dirty="0" smtClean="0">
                          <a:solidFill>
                            <a:srgbClr val="000000"/>
                          </a:solidFill>
                          <a:latin typeface="+mn-lt"/>
                          <a:ea typeface="Times New Roman"/>
                          <a:cs typeface="Times New Roman"/>
                        </a:rPr>
                        <a:t>فائض </a:t>
                      </a:r>
                      <a:r>
                        <a:rPr lang="ar-DZ" sz="3200" b="1" dirty="0" smtClean="0">
                          <a:solidFill>
                            <a:srgbClr val="000000"/>
                          </a:solidFill>
                          <a:latin typeface="+mn-lt"/>
                          <a:ea typeface="Times New Roman"/>
                          <a:cs typeface="Times New Roman"/>
                        </a:rPr>
                        <a:t>إجمالي </a:t>
                      </a:r>
                      <a:r>
                        <a:rPr lang="ar-DZ" sz="3200" b="1" dirty="0" err="1" smtClean="0">
                          <a:solidFill>
                            <a:srgbClr val="000000"/>
                          </a:solidFill>
                          <a:latin typeface="+mn-lt"/>
                          <a:ea typeface="Times New Roman"/>
                          <a:cs typeface="Times New Roman"/>
                        </a:rPr>
                        <a:t>ل</a:t>
                      </a:r>
                      <a:r>
                        <a:rPr lang="ar-SA" sz="3200" b="1" dirty="0" smtClean="0">
                          <a:solidFill>
                            <a:srgbClr val="000000"/>
                          </a:solidFill>
                          <a:latin typeface="+mn-lt"/>
                          <a:ea typeface="Times New Roman"/>
                          <a:cs typeface="Times New Roman"/>
                        </a:rPr>
                        <a:t>لاستغلال</a:t>
                      </a:r>
                      <a:endParaRPr lang="fr-FR" sz="3200" b="1" dirty="0" smtClean="0">
                        <a:latin typeface="+mn-lt"/>
                        <a:ea typeface="Calibri"/>
                        <a:cs typeface="Arial"/>
                      </a:endParaRPr>
                    </a:p>
                  </a:txBody>
                  <a:tcPr>
                    <a:solidFill>
                      <a:srgbClr val="00FF00"/>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600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600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t>- مخصص</a:t>
                      </a:r>
                      <a:r>
                        <a:rPr lang="ar-DZ" sz="3200" b="1" baseline="0" dirty="0" smtClean="0"/>
                        <a:t> </a:t>
                      </a:r>
                      <a:r>
                        <a:rPr lang="ar-DZ" sz="3200" b="1" baseline="0" dirty="0" err="1" smtClean="0"/>
                        <a:t>الإهتلاك</a:t>
                      </a:r>
                      <a:endParaRPr lang="fr-FR" sz="3200" b="1" dirty="0"/>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- 200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- 200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t>= نتيجة </a:t>
                      </a:r>
                      <a:r>
                        <a:rPr lang="ar-DZ" sz="3200" b="1" dirty="0" err="1" smtClean="0"/>
                        <a:t>الإستغلال</a:t>
                      </a:r>
                      <a:endParaRPr lang="fr-FR" sz="3200" b="1" dirty="0"/>
                    </a:p>
                  </a:txBody>
                  <a:tcPr/>
                </a:tc>
              </a:tr>
              <a:tr h="651872">
                <a:tc>
                  <a:txBody>
                    <a:bodyPr/>
                    <a:lstStyle/>
                    <a:p>
                      <a:pPr algn="r" rtl="1"/>
                      <a:r>
                        <a:rPr lang="ar-DZ" sz="2800" b="1" kern="1200" dirty="0" smtClean="0">
                          <a:solidFill>
                            <a:srgbClr val="0623FA"/>
                          </a:solidFill>
                          <a:latin typeface="+mn-lt"/>
                          <a:ea typeface="Times New Roman"/>
                          <a:cs typeface="Times New Roman"/>
                        </a:rPr>
                        <a:t>0</a:t>
                      </a:r>
                      <a:endParaRPr lang="fr-FR" sz="2800" b="1" kern="1200" dirty="0">
                        <a:solidFill>
                          <a:srgbClr val="0623FA"/>
                        </a:solidFill>
                        <a:latin typeface="+mn-lt"/>
                        <a:ea typeface="Times New Roman"/>
                        <a:cs typeface="Times New Roman"/>
                      </a:endParaRPr>
                    </a:p>
                  </a:txBody>
                  <a:tcPr anchor="ctr">
                    <a:solidFill>
                      <a:srgbClr val="00FF00"/>
                    </a:solidFill>
                  </a:tcPr>
                </a:tc>
                <a:tc>
                  <a:txBody>
                    <a:bodyPr/>
                    <a:lstStyle/>
                    <a:p>
                      <a:pPr algn="r" rtl="1"/>
                      <a:r>
                        <a:rPr lang="ar-DZ" sz="2800" b="1" kern="1200" dirty="0" smtClean="0">
                          <a:solidFill>
                            <a:srgbClr val="0623FA"/>
                          </a:solidFill>
                          <a:latin typeface="+mn-lt"/>
                          <a:ea typeface="Times New Roman"/>
                          <a:cs typeface="Times New Roman"/>
                        </a:rPr>
                        <a:t>0</a:t>
                      </a:r>
                      <a:endParaRPr lang="fr-FR" sz="2800" b="1" kern="1200" dirty="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t>-</a:t>
                      </a:r>
                      <a:r>
                        <a:rPr lang="ar-DZ" sz="3200" b="1" dirty="0" smtClean="0">
                          <a:solidFill>
                            <a:srgbClr val="000000"/>
                          </a:solidFill>
                          <a:latin typeface="+mn-lt"/>
                          <a:ea typeface="Times New Roman"/>
                          <a:cs typeface="Times New Roman"/>
                        </a:rPr>
                        <a:t> </a:t>
                      </a:r>
                      <a:r>
                        <a:rPr lang="ar-DZ" sz="3200" b="1" dirty="0" err="1" smtClean="0">
                          <a:solidFill>
                            <a:srgbClr val="000000"/>
                          </a:solidFill>
                          <a:latin typeface="+mn-lt"/>
                          <a:ea typeface="Times New Roman"/>
                          <a:cs typeface="Times New Roman"/>
                        </a:rPr>
                        <a:t>ال</a:t>
                      </a:r>
                      <a:r>
                        <a:rPr lang="ar-SA" sz="3200" b="1" dirty="0" smtClean="0">
                          <a:solidFill>
                            <a:srgbClr val="000000"/>
                          </a:solidFill>
                          <a:latin typeface="+mn-lt"/>
                          <a:ea typeface="Times New Roman"/>
                          <a:cs typeface="Times New Roman"/>
                        </a:rPr>
                        <a:t>ضريبة على الربح</a:t>
                      </a:r>
                      <a:endParaRPr lang="fr-FR" sz="3200" b="1" dirty="0" smtClean="0">
                        <a:latin typeface="+mn-lt"/>
                        <a:ea typeface="Calibri"/>
                        <a:cs typeface="Arial"/>
                      </a:endParaRPr>
                    </a:p>
                  </a:txBody>
                  <a:tcPr>
                    <a:solidFill>
                      <a:srgbClr val="00FF00"/>
                    </a:solidFill>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- 200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2800" b="1" kern="1200" dirty="0" smtClean="0">
                          <a:solidFill>
                            <a:srgbClr val="076532"/>
                          </a:solidFill>
                          <a:latin typeface="+mn-lt"/>
                          <a:ea typeface="Times New Roman"/>
                          <a:cs typeface="Times New Roman"/>
                        </a:rPr>
                        <a:t>- 200</a:t>
                      </a:r>
                      <a:endParaRPr lang="fr-FR" sz="2800" b="1" kern="1200" dirty="0">
                        <a:solidFill>
                          <a:srgbClr val="076532"/>
                        </a:solidFill>
                        <a:latin typeface="+mn-lt"/>
                        <a:ea typeface="Times New Roman"/>
                        <a:cs typeface="Times New Roman"/>
                      </a:endParaRPr>
                    </a:p>
                  </a:txBody>
                  <a:tcPr anchor="ctr"/>
                </a:tc>
                <a:tc>
                  <a:txBody>
                    <a:bodyPr/>
                    <a:lstStyle/>
                    <a:p>
                      <a:pPr algn="r" rtl="1"/>
                      <a:r>
                        <a:rPr lang="ar-DZ" sz="3200" b="1" dirty="0" smtClean="0">
                          <a:solidFill>
                            <a:srgbClr val="076532"/>
                          </a:solidFill>
                        </a:rPr>
                        <a:t>= النتيجة بعد </a:t>
                      </a:r>
                      <a:r>
                        <a:rPr lang="ar-DZ" sz="3200" b="1" dirty="0" smtClean="0">
                          <a:solidFill>
                            <a:srgbClr val="076532"/>
                          </a:solidFill>
                          <a:latin typeface="+mn-lt"/>
                          <a:ea typeface="Times New Roman"/>
                          <a:cs typeface="Times New Roman"/>
                        </a:rPr>
                        <a:t>ال</a:t>
                      </a:r>
                      <a:r>
                        <a:rPr lang="ar-SA" sz="3200" b="1" dirty="0" smtClean="0">
                          <a:solidFill>
                            <a:srgbClr val="076532"/>
                          </a:solidFill>
                          <a:latin typeface="+mn-lt"/>
                          <a:ea typeface="Times New Roman"/>
                          <a:cs typeface="Times New Roman"/>
                        </a:rPr>
                        <a:t>ضريبة </a:t>
                      </a:r>
                      <a:endParaRPr lang="fr-FR" sz="3200" b="1" dirty="0">
                        <a:solidFill>
                          <a:srgbClr val="076532"/>
                        </a:solidFill>
                      </a:endParaRPr>
                    </a:p>
                  </a:txBody>
                  <a:tcPr/>
                </a:tc>
              </a:tr>
              <a:tr h="651872">
                <a:tc>
                  <a:txBody>
                    <a:bodyPr/>
                    <a:lstStyle/>
                    <a:p>
                      <a:pPr algn="r" rtl="1"/>
                      <a:r>
                        <a:rPr lang="ar-DZ" sz="2800" b="1" kern="1200" dirty="0" smtClean="0">
                          <a:solidFill>
                            <a:srgbClr val="0623FA"/>
                          </a:solidFill>
                          <a:latin typeface="+mn-lt"/>
                          <a:ea typeface="Times New Roman"/>
                          <a:cs typeface="Times New Roman"/>
                        </a:rPr>
                        <a:t>600</a:t>
                      </a:r>
                      <a:endParaRPr lang="fr-FR" sz="2800" b="1" kern="1200" dirty="0">
                        <a:solidFill>
                          <a:srgbClr val="0623FA"/>
                        </a:solidFill>
                        <a:latin typeface="+mn-lt"/>
                        <a:ea typeface="Times New Roman"/>
                        <a:cs typeface="Times New Roman"/>
                      </a:endParaRPr>
                    </a:p>
                  </a:txBody>
                  <a:tcPr anchor="ctr"/>
                </a:tc>
                <a:tc>
                  <a:txBody>
                    <a:bodyPr/>
                    <a:lstStyle/>
                    <a:p>
                      <a:pPr algn="r" rtl="1"/>
                      <a:endParaRPr lang="fr-FR" sz="2800" b="1" kern="1200" dirty="0">
                        <a:solidFill>
                          <a:srgbClr val="0623FA"/>
                        </a:solidFill>
                        <a:latin typeface="+mn-lt"/>
                        <a:ea typeface="Times New Roman"/>
                        <a:cs typeface="Times New Roman"/>
                      </a:endParaRPr>
                    </a:p>
                  </a:txBody>
                  <a:tcPr anchor="ctr"/>
                </a:tc>
                <a:tc>
                  <a:txBody>
                    <a:bodyPr/>
                    <a:lstStyle/>
                    <a:p>
                      <a:pPr algn="r" rtl="1"/>
                      <a:r>
                        <a:rPr lang="ar-DZ" sz="3200" b="1" dirty="0" smtClean="0"/>
                        <a:t>+ مخصص</a:t>
                      </a:r>
                      <a:r>
                        <a:rPr lang="ar-DZ" sz="3200" b="1" baseline="0" dirty="0" smtClean="0"/>
                        <a:t> </a:t>
                      </a:r>
                      <a:r>
                        <a:rPr lang="ar-DZ" sz="3200" b="1" baseline="0" dirty="0" err="1" smtClean="0"/>
                        <a:t>الإهتلاك</a:t>
                      </a:r>
                      <a:r>
                        <a:rPr lang="en-US" sz="3200" b="1" i="1" dirty="0" smtClean="0">
                          <a:solidFill>
                            <a:srgbClr val="0623FA"/>
                          </a:solidFill>
                        </a:rPr>
                        <a:t> </a:t>
                      </a:r>
                      <a:endParaRPr lang="fr-FR" sz="3200" b="1" dirty="0"/>
                    </a:p>
                  </a:txBody>
                  <a:tcPr/>
                </a:tc>
              </a:tr>
              <a:tr h="65187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400</a:t>
                      </a:r>
                      <a:endParaRPr lang="fr-FR" sz="2800" b="1" kern="1200" dirty="0" smtClean="0">
                        <a:solidFill>
                          <a:srgbClr val="FF0000"/>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solidFill>
                            <a:srgbClr val="FF0000"/>
                          </a:solidFill>
                        </a:rPr>
                        <a:t>= صافي التدفق النقدي</a:t>
                      </a:r>
                      <a:endParaRPr lang="fr-FR" sz="3200" b="1" i="1" dirty="0">
                        <a:solidFill>
                          <a:srgbClr val="FF0000"/>
                        </a:solidFill>
                      </a:endParaRPr>
                    </a:p>
                  </a:txBody>
                  <a:tcPr/>
                </a:tc>
              </a:tr>
            </a:tbl>
          </a:graphicData>
        </a:graphic>
      </p:graphicFrame>
      <p:sp>
        <p:nvSpPr>
          <p:cNvPr id="5" name="Rectangle 4"/>
          <p:cNvSpPr/>
          <p:nvPr/>
        </p:nvSpPr>
        <p:spPr>
          <a:xfrm>
            <a:off x="4427984" y="260648"/>
            <a:ext cx="3710696" cy="584775"/>
          </a:xfrm>
          <a:prstGeom prst="rect">
            <a:avLst/>
          </a:prstGeom>
        </p:spPr>
        <p:txBody>
          <a:bodyPr wrap="none">
            <a:spAutoFit/>
          </a:bodyPr>
          <a:lstStyle/>
          <a:p>
            <a:pPr rtl="1">
              <a:buNone/>
            </a:pPr>
            <a:r>
              <a:rPr lang="en-US" sz="3200" b="1" i="1" dirty="0" smtClean="0">
                <a:solidFill>
                  <a:srgbClr val="0623FA"/>
                </a:solidFill>
              </a:rPr>
              <a:t>NCF = EBIT.(1 – t) + </a:t>
            </a:r>
            <a:r>
              <a:rPr lang="fr-FR" sz="3200" b="1" i="1" dirty="0" smtClean="0">
                <a:solidFill>
                  <a:srgbClr val="0623FA"/>
                </a:solidFill>
              </a:rPr>
              <a:t>A</a:t>
            </a:r>
          </a:p>
        </p:txBody>
      </p:sp>
      <p:sp>
        <p:nvSpPr>
          <p:cNvPr id="6" name="Rectangle 5"/>
          <p:cNvSpPr/>
          <p:nvPr/>
        </p:nvSpPr>
        <p:spPr>
          <a:xfrm>
            <a:off x="4211960" y="2154922"/>
            <a:ext cx="1084143" cy="553998"/>
          </a:xfrm>
          <a:prstGeom prst="rect">
            <a:avLst/>
          </a:prstGeom>
        </p:spPr>
        <p:txBody>
          <a:bodyPr wrap="none">
            <a:spAutoFit/>
          </a:bodyPr>
          <a:lstStyle/>
          <a:p>
            <a:pPr rtl="1">
              <a:buNone/>
            </a:pPr>
            <a:r>
              <a:rPr lang="en-US" sz="3000" b="1" i="1" dirty="0" smtClean="0">
                <a:solidFill>
                  <a:srgbClr val="0623FA"/>
                </a:solidFill>
              </a:rPr>
              <a:t>EBITA</a:t>
            </a:r>
            <a:endParaRPr lang="fr-FR" sz="3000" b="1" i="1" dirty="0" smtClean="0">
              <a:solidFill>
                <a:srgbClr val="0623FA"/>
              </a:solidFill>
            </a:endParaRPr>
          </a:p>
        </p:txBody>
      </p:sp>
      <p:sp>
        <p:nvSpPr>
          <p:cNvPr id="7" name="Espace réservé du numéro de diapositive 8"/>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3FBCB-AAA1-4E31-9329-02C3EF3554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8"/>
          <p:cNvSpPr/>
          <p:nvPr/>
        </p:nvSpPr>
        <p:spPr>
          <a:xfrm>
            <a:off x="4040243" y="4797152"/>
            <a:ext cx="1886991" cy="553998"/>
          </a:xfrm>
          <a:prstGeom prst="rect">
            <a:avLst/>
          </a:prstGeom>
        </p:spPr>
        <p:txBody>
          <a:bodyPr wrap="none">
            <a:spAutoFit/>
          </a:bodyPr>
          <a:lstStyle/>
          <a:p>
            <a:pPr rtl="1">
              <a:buNone/>
            </a:pPr>
            <a:r>
              <a:rPr lang="en-US" sz="3000" b="1" i="1" dirty="0" smtClean="0">
                <a:solidFill>
                  <a:srgbClr val="0623FA"/>
                </a:solidFill>
              </a:rPr>
              <a:t>EBIT.(1 – t)</a:t>
            </a:r>
            <a:endParaRPr lang="fr-FR" sz="3000" b="1" i="1" dirty="0" smtClean="0">
              <a:solidFill>
                <a:srgbClr val="0623FA"/>
              </a:solidFill>
            </a:endParaRPr>
          </a:p>
        </p:txBody>
      </p:sp>
      <p:sp>
        <p:nvSpPr>
          <p:cNvPr id="10" name="Rectangle 9"/>
          <p:cNvSpPr/>
          <p:nvPr/>
        </p:nvSpPr>
        <p:spPr>
          <a:xfrm>
            <a:off x="5364088" y="3501008"/>
            <a:ext cx="881973" cy="553998"/>
          </a:xfrm>
          <a:prstGeom prst="rect">
            <a:avLst/>
          </a:prstGeom>
        </p:spPr>
        <p:txBody>
          <a:bodyPr wrap="none">
            <a:spAutoFit/>
          </a:bodyPr>
          <a:lstStyle/>
          <a:p>
            <a:r>
              <a:rPr lang="en-US" sz="3000" b="1" i="1" dirty="0" smtClean="0">
                <a:solidFill>
                  <a:srgbClr val="0623FA"/>
                </a:solidFill>
              </a:rPr>
              <a:t>EBIT</a:t>
            </a:r>
            <a:endParaRPr lang="fr-FR" sz="3000" dirty="0"/>
          </a:p>
        </p:txBody>
      </p:sp>
      <p:sp>
        <p:nvSpPr>
          <p:cNvPr id="11" name="Rectangle 10"/>
          <p:cNvSpPr/>
          <p:nvPr/>
        </p:nvSpPr>
        <p:spPr>
          <a:xfrm>
            <a:off x="1311782" y="5258228"/>
            <a:ext cx="4572000" cy="1384995"/>
          </a:xfrm>
          <a:prstGeom prst="rect">
            <a:avLst/>
          </a:prstGeom>
        </p:spPr>
        <p:txBody>
          <a:bodyPr>
            <a:spAutoFit/>
          </a:bodyPr>
          <a:lstStyle/>
          <a:p>
            <a:pPr algn="r" rtl="1"/>
            <a:r>
              <a:rPr lang="ar-DZ" sz="2800" b="1" dirty="0" smtClean="0"/>
              <a:t>طالما كانت الخسائر التشغيلية المحققة أقل من أعباء </a:t>
            </a:r>
            <a:r>
              <a:rPr lang="ar-DZ" sz="2800" b="1" dirty="0" err="1" smtClean="0"/>
              <a:t>الاهتلاك</a:t>
            </a:r>
            <a:r>
              <a:rPr lang="ar-DZ" sz="2800" b="1" dirty="0" smtClean="0"/>
              <a:t> فإن صافي التدفق النقدي سوف يكون موجبا</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DZ" sz="3600" b="1" dirty="0" err="1" smtClean="0">
                <a:solidFill>
                  <a:srgbClr val="FF0000"/>
                </a:solidFill>
              </a:rPr>
              <a:t>الإهتلاك</a:t>
            </a:r>
            <a:r>
              <a:rPr lang="ar-DZ" sz="3600" b="1" dirty="0" smtClean="0">
                <a:solidFill>
                  <a:srgbClr val="FF0000"/>
                </a:solidFill>
              </a:rPr>
              <a:t> </a:t>
            </a:r>
            <a:r>
              <a:rPr lang="ar-DZ" sz="3600" b="1" dirty="0" err="1" smtClean="0">
                <a:solidFill>
                  <a:srgbClr val="FF0000"/>
                </a:solidFill>
              </a:rPr>
              <a:t>المتسارع</a:t>
            </a:r>
            <a:r>
              <a:rPr lang="ar-DZ" sz="3600" b="1" dirty="0" smtClean="0">
                <a:solidFill>
                  <a:srgbClr val="FF0000"/>
                </a:solidFill>
              </a:rPr>
              <a:t> وأهميته في حالة مشاريع </a:t>
            </a:r>
            <a:r>
              <a:rPr lang="ar-DZ" sz="3600" b="1" dirty="0" err="1" smtClean="0">
                <a:solidFill>
                  <a:srgbClr val="FF0000"/>
                </a:solidFill>
              </a:rPr>
              <a:t>الاستبدال </a:t>
            </a:r>
            <a:r>
              <a:rPr lang="ar-DZ" sz="3600" b="1" dirty="0" smtClean="0">
                <a:solidFill>
                  <a:srgbClr val="FF0000"/>
                </a:solidFill>
              </a:rPr>
              <a:t>(الإحلال</a:t>
            </a:r>
            <a:r>
              <a:rPr lang="ar-DZ" sz="3600" b="1" dirty="0" err="1" smtClean="0">
                <a:solidFill>
                  <a:srgbClr val="FF0000"/>
                </a:solidFill>
              </a:rPr>
              <a:t>)</a:t>
            </a:r>
            <a:endParaRPr lang="fr-FR" sz="3600" dirty="0"/>
          </a:p>
        </p:txBody>
      </p:sp>
      <p:sp>
        <p:nvSpPr>
          <p:cNvPr id="3" name="Espace réservé du contenu 2"/>
          <p:cNvSpPr>
            <a:spLocks noGrp="1"/>
          </p:cNvSpPr>
          <p:nvPr>
            <p:ph idx="1"/>
          </p:nvPr>
        </p:nvSpPr>
        <p:spPr>
          <a:xfrm>
            <a:off x="457200" y="1556792"/>
            <a:ext cx="8229600" cy="4525963"/>
          </a:xfrm>
        </p:spPr>
        <p:txBody>
          <a:bodyPr>
            <a:noAutofit/>
          </a:bodyPr>
          <a:lstStyle/>
          <a:p>
            <a:pPr algn="r" rtl="1">
              <a:buNone/>
            </a:pPr>
            <a:r>
              <a:rPr lang="ar-DZ" b="1" dirty="0" smtClean="0"/>
              <a:t>قد يرغب المستثمرون في استرداد سريع للتكلفة خلال السنوات الأولى من بداية حياة الأصول </a:t>
            </a:r>
            <a:r>
              <a:rPr lang="ar-SA" b="1" dirty="0" smtClean="0"/>
              <a:t>الثابت</a:t>
            </a:r>
            <a:r>
              <a:rPr lang="ar-DZ" b="1" dirty="0" smtClean="0"/>
              <a:t>ة، بغية تحقيق وفرات ضريبية أكبر في تلك الفترة، ومن ثم الزيادة في القيمة الحالية للتدفقات </a:t>
            </a:r>
            <a:r>
              <a:rPr lang="ar-DZ" b="1" dirty="0" err="1" smtClean="0"/>
              <a:t>النقدية.</a:t>
            </a:r>
            <a:r>
              <a:rPr lang="ar-DZ" b="1" dirty="0" smtClean="0"/>
              <a:t> ويتحقق ذلك بإتباع نظام </a:t>
            </a:r>
            <a:r>
              <a:rPr lang="ar-DZ" b="1" dirty="0" err="1" smtClean="0"/>
              <a:t>الإهتلاك</a:t>
            </a:r>
            <a:r>
              <a:rPr lang="ar-DZ" b="1" dirty="0" smtClean="0"/>
              <a:t> </a:t>
            </a:r>
            <a:r>
              <a:rPr lang="ar-DZ" b="1" dirty="0" err="1" smtClean="0"/>
              <a:t>المتسارع</a:t>
            </a:r>
            <a:r>
              <a:rPr lang="ar-DZ" b="1" dirty="0" smtClean="0"/>
              <a:t> </a:t>
            </a:r>
            <a:r>
              <a:rPr lang="ar-DZ" b="1" dirty="0" err="1" smtClean="0"/>
              <a:t>(</a:t>
            </a:r>
            <a:r>
              <a:rPr lang="ar-SA" b="1" dirty="0" smtClean="0"/>
              <a:t>طريقة القسط المتناقص</a:t>
            </a:r>
            <a:r>
              <a:rPr lang="ar-DZ" b="1" dirty="0" smtClean="0"/>
              <a:t>)، و</a:t>
            </a:r>
            <a:r>
              <a:rPr lang="ar-SA" b="1" dirty="0" smtClean="0"/>
              <a:t>هي إحدى طرق حساب قسط </a:t>
            </a:r>
            <a:r>
              <a:rPr lang="ar-SA" b="1" dirty="0" err="1" smtClean="0"/>
              <a:t>الإه</a:t>
            </a:r>
            <a:r>
              <a:rPr lang="ar-DZ" b="1" dirty="0" smtClean="0"/>
              <a:t>ت</a:t>
            </a:r>
            <a:r>
              <a:rPr lang="ar-SA" b="1" dirty="0" smtClean="0"/>
              <a:t>لاك الدوري </a:t>
            </a:r>
            <a:r>
              <a:rPr lang="ar-SA" b="1" dirty="0" err="1" smtClean="0"/>
              <a:t>للأص</a:t>
            </a:r>
            <a:r>
              <a:rPr lang="ar-DZ" b="1" dirty="0" smtClean="0"/>
              <a:t>و</a:t>
            </a:r>
            <a:r>
              <a:rPr lang="ar-SA" b="1" dirty="0" smtClean="0"/>
              <a:t>ل الثابت</a:t>
            </a:r>
            <a:r>
              <a:rPr lang="ar-DZ" b="1" dirty="0" smtClean="0"/>
              <a:t>ة</a:t>
            </a:r>
            <a:r>
              <a:rPr lang="ar-SA" b="1" dirty="0" smtClean="0"/>
              <a:t>، وفيها يتم تحميل الفترات المالية الأولي بقيمة أعلى من مصروف</a:t>
            </a:r>
            <a:r>
              <a:rPr lang="ar-DZ" b="1" dirty="0" smtClean="0"/>
              <a:t> </a:t>
            </a:r>
            <a:r>
              <a:rPr lang="ar-SA" b="1" dirty="0" smtClean="0"/>
              <a:t>اه</a:t>
            </a:r>
            <a:r>
              <a:rPr lang="ar-DZ" b="1" dirty="0" smtClean="0"/>
              <a:t>ت</a:t>
            </a:r>
            <a:r>
              <a:rPr lang="ar-SA" b="1" dirty="0" smtClean="0"/>
              <a:t>لاك</a:t>
            </a:r>
            <a:r>
              <a:rPr lang="ar-DZ" b="1" dirty="0" smtClean="0"/>
              <a:t> </a:t>
            </a:r>
            <a:r>
              <a:rPr lang="ar-SA" b="1" dirty="0" smtClean="0"/>
              <a:t>الأصل</a:t>
            </a:r>
            <a:r>
              <a:rPr lang="ar-DZ" b="1" dirty="0" err="1" smtClean="0"/>
              <a:t>،</a:t>
            </a:r>
            <a:r>
              <a:rPr lang="ar-SA" b="1" dirty="0" smtClean="0"/>
              <a:t> ثم تبدأ هذه القيمة في التناقص في الفترات التالية</a:t>
            </a:r>
            <a:r>
              <a:rPr lang="ar-DZ" b="1" dirty="0" err="1" smtClean="0"/>
              <a:t>.</a:t>
            </a:r>
            <a:r>
              <a:rPr lang="ar-DZ" b="1" dirty="0" smtClean="0"/>
              <a:t> وهناك عدة</a:t>
            </a:r>
            <a:r>
              <a:rPr lang="ar-SA" b="1" dirty="0" smtClean="0"/>
              <a:t> </a:t>
            </a:r>
            <a:r>
              <a:rPr lang="ar-DZ" b="1" dirty="0" smtClean="0"/>
              <a:t>أساليب لتسريع </a:t>
            </a:r>
            <a:r>
              <a:rPr lang="ar-DZ" b="1" dirty="0" err="1" smtClean="0"/>
              <a:t>الإهتلاك</a:t>
            </a:r>
            <a:r>
              <a:rPr lang="ar-DZ" b="1" dirty="0" smtClean="0"/>
              <a:t> أشهرها: طريقة مجموع السنوات؛ وطريقة مضاعف الرصيد المتناقص.</a:t>
            </a:r>
            <a:endParaRPr lang="fr-FR" b="1" dirty="0" smtClean="0"/>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47</a:t>
            </a:fld>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523FBCB-AAA1-4E31-9329-02C3EF355481}" type="slidenum">
              <a:rPr lang="fr-FR" smtClean="0"/>
              <a:pPr/>
              <a:t>48</a:t>
            </a:fld>
            <a:endParaRPr lang="fr-FR"/>
          </a:p>
        </p:txBody>
      </p:sp>
      <p:sp>
        <p:nvSpPr>
          <p:cNvPr id="4" name="Titre 1"/>
          <p:cNvSpPr txBox="1">
            <a:spLocks/>
          </p:cNvSpPr>
          <p:nvPr/>
        </p:nvSpPr>
        <p:spPr>
          <a:xfrm>
            <a:off x="457200" y="27463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smtClean="0">
                <a:ln>
                  <a:noFill/>
                </a:ln>
                <a:solidFill>
                  <a:srgbClr val="0623FA"/>
                </a:solidFill>
                <a:effectLst/>
                <a:uLnTx/>
                <a:uFillTx/>
                <a:latin typeface="+mj-lt"/>
                <a:ea typeface="+mj-ea"/>
                <a:cs typeface="+mj-cs"/>
              </a:rPr>
              <a:t>نسب اهتلاك الأ</a:t>
            </a:r>
            <a:r>
              <a:rPr kumimoji="0" lang="ar-DZ" sz="3200" b="1" i="0" u="none" strike="noStrike" kern="1200" cap="none" spc="0" normalizeH="0" baseline="0" noProof="0" smtClean="0">
                <a:ln>
                  <a:noFill/>
                </a:ln>
                <a:solidFill>
                  <a:srgbClr val="0623FA"/>
                </a:solidFill>
                <a:effectLst/>
                <a:uLnTx/>
                <a:uFillTx/>
                <a:latin typeface="+mj-lt"/>
                <a:ea typeface="+mj-ea"/>
                <a:cs typeface="+mj-cs"/>
              </a:rPr>
              <a:t>ص</a:t>
            </a:r>
            <a:r>
              <a:rPr kumimoji="0" lang="ar-SA" sz="3200" b="1" i="0" u="none" strike="noStrike" kern="1200" cap="none" spc="0" normalizeH="0" baseline="0" noProof="0" smtClean="0">
                <a:ln>
                  <a:noFill/>
                </a:ln>
                <a:solidFill>
                  <a:srgbClr val="0623FA"/>
                </a:solidFill>
                <a:effectLst/>
                <a:uLnTx/>
                <a:uFillTx/>
                <a:latin typeface="+mj-lt"/>
                <a:ea typeface="+mj-ea"/>
                <a:cs typeface="+mj-cs"/>
              </a:rPr>
              <a:t>ول ال</a:t>
            </a:r>
            <a:r>
              <a:rPr kumimoji="0" lang="ar-DZ" sz="3200" b="1" i="0" u="none" strike="noStrike" kern="1200" cap="none" spc="0" normalizeH="0" baseline="0" noProof="0" smtClean="0">
                <a:ln>
                  <a:noFill/>
                </a:ln>
                <a:solidFill>
                  <a:srgbClr val="0623FA"/>
                </a:solidFill>
                <a:effectLst/>
                <a:uLnTx/>
                <a:uFillTx/>
                <a:latin typeface="+mj-lt"/>
                <a:ea typeface="+mj-ea"/>
                <a:cs typeface="+mj-cs"/>
              </a:rPr>
              <a:t>ثابت</a:t>
            </a:r>
            <a:r>
              <a:rPr kumimoji="0" lang="ar-SA" sz="3200" b="1" i="0" u="none" strike="noStrike" kern="1200" cap="none" spc="0" normalizeH="0" baseline="0" noProof="0" smtClean="0">
                <a:ln>
                  <a:noFill/>
                </a:ln>
                <a:solidFill>
                  <a:srgbClr val="0623FA"/>
                </a:solidFill>
                <a:effectLst/>
                <a:uLnTx/>
                <a:uFillTx/>
                <a:latin typeface="+mj-lt"/>
                <a:ea typeface="+mj-ea"/>
                <a:cs typeface="+mj-cs"/>
              </a:rPr>
              <a:t>ة استناداً إلى نظام الاسترداد السريع للتكلفة</a:t>
            </a:r>
            <a:r>
              <a:rPr kumimoji="0" lang="ar-DZ" sz="3200" b="1" i="0" u="none" strike="noStrike" kern="1200" cap="none" spc="0" normalizeH="0" baseline="0" noProof="0" smtClean="0">
                <a:ln>
                  <a:noFill/>
                </a:ln>
                <a:solidFill>
                  <a:srgbClr val="0623FA"/>
                </a:solidFill>
                <a:effectLst/>
                <a:uLnTx/>
                <a:uFillTx/>
                <a:latin typeface="+mj-lt"/>
                <a:ea typeface="+mj-ea"/>
                <a:cs typeface="+mj-cs"/>
              </a:rPr>
              <a:t> ب</a:t>
            </a:r>
            <a:r>
              <a:rPr kumimoji="0" lang="ar-DZ" sz="3200" b="1" i="0" u="none" strike="noStrike" kern="1200" cap="none" spc="0" normalizeH="0" baseline="0" noProof="0" smtClean="0">
                <a:ln>
                  <a:noFill/>
                </a:ln>
                <a:solidFill>
                  <a:srgbClr val="FF0000"/>
                </a:solidFill>
                <a:effectLst/>
                <a:uLnTx/>
                <a:uFillTx/>
                <a:latin typeface="+mj-lt"/>
                <a:ea typeface="+mj-ea"/>
                <a:cs typeface="+mj-cs"/>
              </a:rPr>
              <a:t>طريقة مجموع السنوات</a:t>
            </a: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Espace réservé du contenu 3"/>
          <p:cNvGraphicFramePr>
            <a:graphicFrameLocks/>
          </p:cNvGraphicFramePr>
          <p:nvPr/>
        </p:nvGraphicFramePr>
        <p:xfrm>
          <a:off x="86428" y="1335804"/>
          <a:ext cx="8929718" cy="5141470"/>
        </p:xfrm>
        <a:graphic>
          <a:graphicData uri="http://schemas.openxmlformats.org/drawingml/2006/table">
            <a:tbl>
              <a:tblPr rtl="1"/>
              <a:tblGrid>
                <a:gridCol w="886207"/>
                <a:gridCol w="1867694"/>
                <a:gridCol w="1992623"/>
                <a:gridCol w="1968616"/>
                <a:gridCol w="2214578"/>
              </a:tblGrid>
              <a:tr h="312953">
                <a:tc>
                  <a:txBody>
                    <a:bodyPr/>
                    <a:lstStyle/>
                    <a:p>
                      <a:pPr algn="ctr" rtl="0" fontAlgn="b"/>
                      <a:r>
                        <a:rPr lang="fr-FR" sz="2400" b="1" i="0" u="none" strike="noStrike" dirty="0">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gridSpan="4">
                  <a:txBody>
                    <a:bodyPr/>
                    <a:lstStyle/>
                    <a:p>
                      <a:pPr algn="ctr" rtl="1" fontAlgn="b"/>
                      <a:r>
                        <a:rPr lang="ar-SA" sz="2400" b="1" i="0" u="none" strike="noStrike">
                          <a:latin typeface="Times New Roman"/>
                        </a:rPr>
                        <a:t>فئة الاهتلاك</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12953">
                <a:tc>
                  <a:txBody>
                    <a:bodyPr/>
                    <a:lstStyle/>
                    <a:p>
                      <a:pPr algn="ctr" rtl="1" fontAlgn="b"/>
                      <a:r>
                        <a:rPr lang="ar-SA" sz="2400" b="1" i="0" u="none" strike="noStrike" kern="1200" dirty="0">
                          <a:solidFill>
                            <a:schemeClr val="tx1"/>
                          </a:solidFill>
                          <a:latin typeface="Arial"/>
                          <a:ea typeface="+mn-ea"/>
                          <a:cs typeface="+mn-cs"/>
                        </a:rPr>
                        <a:t>الزمن</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rtl="1" fontAlgn="b"/>
                      <a:r>
                        <a:rPr lang="ar-SA" sz="2400" b="1" i="0" u="none" strike="noStrike">
                          <a:latin typeface="Times New Roman"/>
                        </a:rPr>
                        <a:t>3 سنوات</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1" fontAlgn="b"/>
                      <a:r>
                        <a:rPr lang="ar-SA" sz="2400" b="1" i="0" u="none" strike="noStrike">
                          <a:latin typeface="Times New Roman"/>
                        </a:rPr>
                        <a:t>5 سنوات</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1" fontAlgn="b"/>
                      <a:r>
                        <a:rPr lang="ar-SA" sz="2400" b="1" i="0" u="none" strike="noStrike">
                          <a:latin typeface="Times New Roman"/>
                        </a:rPr>
                        <a:t>7 سنوات</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1" fontAlgn="b"/>
                      <a:r>
                        <a:rPr lang="ar-SA" sz="2400" b="1" i="0" u="none" strike="noStrike" dirty="0">
                          <a:latin typeface="Times New Roman"/>
                        </a:rPr>
                        <a:t>10 سنوات</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12953">
                <a:tc>
                  <a:txBody>
                    <a:bodyPr/>
                    <a:lstStyle/>
                    <a:p>
                      <a:pPr algn="ctr" rtl="0" fontAlgn="b"/>
                      <a:r>
                        <a:rPr lang="fr-FR" sz="2400" b="1" i="0" u="none" strike="noStrike" kern="1200" dirty="0">
                          <a:solidFill>
                            <a:schemeClr val="tx1"/>
                          </a:solidFill>
                          <a:latin typeface="Arial"/>
                          <a:ea typeface="+mn-ea"/>
                          <a:cs typeface="+mn-cs"/>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rtl="0" fontAlgn="b"/>
                      <a:r>
                        <a:rPr lang="fr-FR" sz="2400" b="1" i="0" u="none" strike="noStrike">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rtl="0" fontAlgn="b"/>
                      <a:r>
                        <a:rPr lang="fr-FR" sz="2400" b="1" i="0" u="none" strike="noStrike">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rtl="0" fontAlgn="b"/>
                      <a:r>
                        <a:rPr lang="fr-FR" sz="2400" b="1" i="0" u="none" strike="noStrike">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rtl="0" fontAlgn="b"/>
                      <a:r>
                        <a:rPr lang="fr-FR" sz="2400" b="1" i="0" u="none" strike="noStrike" dirty="0">
                          <a:latin typeface="Times New Roman"/>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386590">
                <a:tc>
                  <a:txBody>
                    <a:bodyPr/>
                    <a:lstStyle/>
                    <a:p>
                      <a:pPr algn="ctr" rtl="0" fontAlgn="b"/>
                      <a:r>
                        <a:rPr lang="fr-FR" sz="2400" b="1" i="0" u="none" strike="noStrike" kern="1200" dirty="0">
                          <a:solidFill>
                            <a:schemeClr val="tx1"/>
                          </a:solidFill>
                          <a:latin typeface="Arial"/>
                          <a:ea typeface="+mn-ea"/>
                          <a:cs typeface="+mn-cs"/>
                        </a:rPr>
                        <a:t>1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rtl="1" fontAlgn="b"/>
                      <a:r>
                        <a:rPr lang="ar-DZ" sz="2400" b="1" i="0" u="none" strike="noStrike" dirty="0" smtClean="0">
                          <a:latin typeface="Times New Roman"/>
                        </a:rPr>
                        <a:t>(3/6 = 50</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smtClean="0">
                          <a:latin typeface="Times New Roman"/>
                        </a:rPr>
                        <a:t>(5/15 = 33</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smtClean="0">
                          <a:latin typeface="Times New Roman"/>
                        </a:rPr>
                        <a:t>(7/28 = 25</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smtClean="0">
                          <a:latin typeface="Times New Roman"/>
                        </a:rPr>
                        <a:t>(10/55 = 18</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fr-FR" sz="2400" b="1" i="0" u="none" strike="noStrike" kern="1200" dirty="0">
                          <a:solidFill>
                            <a:schemeClr val="tx1"/>
                          </a:solidFill>
                          <a:latin typeface="Arial"/>
                          <a:ea typeface="+mn-ea"/>
                          <a:cs typeface="+mn-cs"/>
                        </a:rPr>
                        <a:t>2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rtl="1" fontAlgn="b"/>
                      <a:r>
                        <a:rPr lang="ar-DZ" sz="2400" b="1" i="0" u="none" strike="noStrike" dirty="0" smtClean="0">
                          <a:latin typeface="Times New Roman"/>
                        </a:rPr>
                        <a:t>(2/6 = 33</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smtClean="0">
                          <a:latin typeface="Times New Roman"/>
                        </a:rPr>
                        <a:t>(4/15 = 27</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smtClean="0">
                          <a:latin typeface="Times New Roman"/>
                        </a:rPr>
                        <a:t>(6/28 = 21</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smtClean="0">
                          <a:latin typeface="Times New Roman"/>
                        </a:rPr>
                        <a:t>(9/55 = 16</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fr-FR" sz="2400" b="1" i="0" u="none" strike="noStrike" kern="1200" dirty="0">
                          <a:solidFill>
                            <a:schemeClr val="tx1"/>
                          </a:solidFill>
                          <a:latin typeface="Arial"/>
                          <a:ea typeface="+mn-ea"/>
                          <a:cs typeface="+mn-cs"/>
                        </a:rPr>
                        <a:t>3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1" fontAlgn="b"/>
                      <a:r>
                        <a:rPr lang="ar-DZ" sz="2400" b="1" i="0" u="none" strike="noStrike" dirty="0" smtClean="0">
                          <a:latin typeface="Times New Roman"/>
                        </a:rPr>
                        <a:t>(1/6 = 17</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1" fontAlgn="b"/>
                      <a:r>
                        <a:rPr lang="ar-DZ" sz="2400" b="1" i="0" u="none" strike="noStrike" dirty="0" smtClean="0">
                          <a:latin typeface="Times New Roman"/>
                        </a:rPr>
                        <a:t>(3/15 = 20</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smtClean="0">
                          <a:latin typeface="Times New Roman"/>
                        </a:rPr>
                        <a:t>(5/28 = 18</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err="1" smtClean="0">
                          <a:latin typeface="Times New Roman"/>
                        </a:rPr>
                        <a:t>(8/55 </a:t>
                      </a:r>
                      <a:r>
                        <a:rPr lang="ar-DZ" sz="2400" b="1" i="0" u="none" strike="noStrike" dirty="0" smtClean="0">
                          <a:latin typeface="Times New Roman"/>
                        </a:rPr>
                        <a:t>= 15</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fr-FR" sz="2400" b="1" i="0" u="none" strike="noStrike" kern="1200" dirty="0">
                          <a:solidFill>
                            <a:schemeClr val="tx1"/>
                          </a:solidFill>
                          <a:latin typeface="Arial"/>
                          <a:ea typeface="+mn-ea"/>
                          <a:cs typeface="+mn-cs"/>
                        </a:rPr>
                        <a:t>4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0" fontAlgn="b"/>
                      <a:endParaRPr lang="fr-FR" sz="2400" b="1" i="0" u="none" strike="noStrike" dirty="0">
                        <a:latin typeface="Times New Roman"/>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1" fontAlgn="b"/>
                      <a:r>
                        <a:rPr lang="ar-DZ" sz="2400" b="1" i="0" u="none" strike="noStrike" dirty="0" smtClean="0">
                          <a:latin typeface="Times New Roman"/>
                        </a:rPr>
                        <a:t>(2/15 = 13</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err="1" smtClean="0">
                          <a:latin typeface="Times New Roman"/>
                        </a:rPr>
                        <a:t>(4/28 </a:t>
                      </a:r>
                      <a:r>
                        <a:rPr lang="ar-DZ" sz="2400" b="1" i="0" u="none" strike="noStrike" dirty="0" smtClean="0">
                          <a:latin typeface="Times New Roman"/>
                        </a:rPr>
                        <a:t>= 14</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err="1" smtClean="0">
                          <a:latin typeface="Times New Roman"/>
                        </a:rPr>
                        <a:t>(7/55 </a:t>
                      </a:r>
                      <a:r>
                        <a:rPr lang="ar-DZ" sz="2400" b="1" i="0" u="none" strike="noStrike" dirty="0" smtClean="0">
                          <a:latin typeface="Times New Roman"/>
                        </a:rPr>
                        <a:t>= 13</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fr-FR" sz="2400" b="1" i="0" u="none" strike="noStrike" kern="1200" dirty="0">
                          <a:solidFill>
                            <a:schemeClr val="tx1"/>
                          </a:solidFill>
                          <a:latin typeface="Arial"/>
                          <a:ea typeface="+mn-ea"/>
                          <a:cs typeface="+mn-cs"/>
                        </a:rPr>
                        <a:t>5</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b"/>
                      <a:r>
                        <a:rPr lang="fr-FR" sz="2400" b="1" i="0" u="none" strike="noStrike" dirty="0">
                          <a:latin typeface="Times New Roman"/>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1" fontAlgn="b"/>
                      <a:r>
                        <a:rPr lang="ar-DZ" sz="2400" b="1" i="0" u="none" strike="noStrike" dirty="0" smtClean="0">
                          <a:latin typeface="Times New Roman"/>
                        </a:rPr>
                        <a:t>(1/15 = 7</a:t>
                      </a:r>
                      <a:r>
                        <a:rPr lang="fr-FR" sz="2400" b="1" i="0" u="none" strike="noStrike" dirty="0" smtClean="0">
                          <a:latin typeface="Times New Roman"/>
                        </a:rPr>
                        <a:t>%</a:t>
                      </a:r>
                      <a:r>
                        <a:rPr lang="ar-DZ" sz="2400" b="1" i="0" u="none" strike="noStrike" dirty="0" smtClean="0">
                          <a:latin typeface="Times New Roman"/>
                        </a:rPr>
                        <a:t>)</a:t>
                      </a:r>
                      <a:endParaRPr lang="fr-FR" sz="2400" b="1" i="0" u="none" strike="noStrike" dirty="0">
                        <a:latin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1" fontAlgn="b"/>
                      <a:r>
                        <a:rPr lang="ar-DZ" sz="2400" b="1" i="0" u="none" strike="noStrike" dirty="0" err="1" smtClean="0">
                          <a:latin typeface="Times New Roman"/>
                        </a:rPr>
                        <a:t>(3/28 </a:t>
                      </a:r>
                      <a:r>
                        <a:rPr lang="ar-DZ" sz="2400" b="1" i="0" u="none" strike="noStrike" dirty="0" smtClean="0">
                          <a:latin typeface="Times New Roman"/>
                        </a:rPr>
                        <a:t>= 11</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err="1" smtClean="0">
                          <a:latin typeface="Times New Roman"/>
                        </a:rPr>
                        <a:t>(6/55 </a:t>
                      </a:r>
                      <a:r>
                        <a:rPr lang="ar-DZ" sz="2400" b="1" i="0" u="none" strike="noStrike" dirty="0" smtClean="0">
                          <a:latin typeface="Times New Roman"/>
                        </a:rPr>
                        <a:t>= 11</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fr-FR" sz="2400" b="1" i="0" u="none" strike="noStrike" kern="1200" dirty="0">
                          <a:solidFill>
                            <a:schemeClr val="tx1"/>
                          </a:solidFill>
                          <a:latin typeface="Arial"/>
                          <a:ea typeface="+mn-ea"/>
                          <a:cs typeface="+mn-cs"/>
                        </a:rPr>
                        <a:t>6</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0" fontAlgn="b"/>
                      <a:r>
                        <a:rPr lang="fr-FR" sz="2400" b="1" i="0" u="none" strike="noStrike" dirty="0">
                          <a:latin typeface="Times New Roman"/>
                        </a:rPr>
                        <a:t>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0" fontAlgn="b"/>
                      <a:endParaRPr lang="fr-FR" sz="2400" b="1" i="0" u="none" strike="noStrike" dirty="0">
                        <a:latin typeface="Times New Roman"/>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1" fontAlgn="b"/>
                      <a:r>
                        <a:rPr lang="ar-DZ" sz="2400" b="1" i="0" u="none" strike="noStrike" dirty="0" err="1" smtClean="0">
                          <a:latin typeface="Times New Roman"/>
                        </a:rPr>
                        <a:t>(2/28 </a:t>
                      </a:r>
                      <a:r>
                        <a:rPr lang="ar-DZ" sz="2400" b="1" i="0" u="none" strike="noStrike" dirty="0" smtClean="0">
                          <a:latin typeface="Times New Roman"/>
                        </a:rPr>
                        <a:t>= 7</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err="1" smtClean="0">
                          <a:latin typeface="Times New Roman"/>
                        </a:rPr>
                        <a:t>(5/55 </a:t>
                      </a:r>
                      <a:r>
                        <a:rPr lang="ar-DZ" sz="2400" b="1" i="0" u="none" strike="noStrike" dirty="0" smtClean="0">
                          <a:latin typeface="Times New Roman"/>
                        </a:rPr>
                        <a:t>= 9</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fr-FR" sz="2400" b="1" i="0" u="none" strike="noStrike" kern="1200" dirty="0">
                          <a:solidFill>
                            <a:schemeClr val="tx1"/>
                          </a:solidFill>
                          <a:latin typeface="Arial"/>
                          <a:ea typeface="+mn-ea"/>
                          <a:cs typeface="+mn-cs"/>
                        </a:rPr>
                        <a:t>7</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b"/>
                      <a:r>
                        <a:rPr lang="fr-FR" sz="2400" b="1" i="0" u="none" strike="noStrike">
                          <a:latin typeface="Times New Roman"/>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b"/>
                      <a:r>
                        <a:rPr lang="fr-FR" sz="2400" b="1" i="0" u="none" strike="noStrike" dirty="0">
                          <a:latin typeface="Times New Roman"/>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1" fontAlgn="b"/>
                      <a:r>
                        <a:rPr lang="ar-DZ" sz="2400" b="1" i="0" u="none" strike="noStrike" dirty="0" err="1" smtClean="0">
                          <a:latin typeface="Times New Roman"/>
                        </a:rPr>
                        <a:t>(1/28 </a:t>
                      </a:r>
                      <a:r>
                        <a:rPr lang="ar-DZ" sz="2400" b="1" i="0" u="none" strike="noStrike" dirty="0" smtClean="0">
                          <a:latin typeface="Times New Roman"/>
                        </a:rPr>
                        <a:t>= 4</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1" fontAlgn="b"/>
                      <a:r>
                        <a:rPr lang="ar-DZ" sz="2400" b="1" i="0" u="none" strike="noStrike" dirty="0" err="1" smtClean="0">
                          <a:latin typeface="Times New Roman"/>
                        </a:rPr>
                        <a:t>(4/55 </a:t>
                      </a:r>
                      <a:r>
                        <a:rPr lang="ar-DZ" sz="2400" b="1" i="0" u="none" strike="noStrike" dirty="0" smtClean="0">
                          <a:latin typeface="Times New Roman"/>
                        </a:rPr>
                        <a:t>= 7</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ar-DZ" sz="2400" b="1" i="0" u="none" strike="noStrike" kern="1200" dirty="0" smtClean="0">
                          <a:solidFill>
                            <a:schemeClr val="tx1"/>
                          </a:solidFill>
                          <a:latin typeface="Arial"/>
                          <a:ea typeface="+mn-ea"/>
                          <a:cs typeface="+mn-cs"/>
                        </a:rPr>
                        <a:t>8</a:t>
                      </a:r>
                      <a:endParaRPr lang="fr-FR" sz="2400" b="1" i="0" u="none" strike="noStrike" kern="1200" dirty="0">
                        <a:solidFill>
                          <a:schemeClr val="tx1"/>
                        </a:solidFill>
                        <a:latin typeface="Arial"/>
                        <a:ea typeface="+mn-ea"/>
                        <a:cs typeface="+mn-cs"/>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0" fontAlgn="b"/>
                      <a:r>
                        <a:rPr lang="fr-FR" sz="2400" b="1" i="0" u="none" strike="noStrike">
                          <a:latin typeface="Times New Roman"/>
                        </a:rPr>
                        <a:t>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0" fontAlgn="b"/>
                      <a:r>
                        <a:rPr lang="fr-FR" sz="2400" b="1" i="0" u="none" strike="noStrike" dirty="0">
                          <a:latin typeface="Times New Roman"/>
                        </a:rPr>
                        <a:t>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0" fontAlgn="b"/>
                      <a:endParaRPr lang="fr-FR" sz="2400" b="1" i="0" u="none" strike="noStrike" dirty="0">
                        <a:latin typeface="Times New Roman"/>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CCFFFF"/>
                    </a:solidFill>
                  </a:tcPr>
                </a:tc>
                <a:tc>
                  <a:txBody>
                    <a:bodyPr/>
                    <a:lstStyle/>
                    <a:p>
                      <a:pPr algn="ctr" rtl="1" fontAlgn="b"/>
                      <a:r>
                        <a:rPr lang="ar-DZ" sz="2400" b="1" i="0" u="none" strike="noStrike" dirty="0" err="1" smtClean="0">
                          <a:latin typeface="Times New Roman"/>
                        </a:rPr>
                        <a:t>(3/55 </a:t>
                      </a:r>
                      <a:r>
                        <a:rPr lang="ar-DZ" sz="2400" b="1" i="0" u="none" strike="noStrike" dirty="0" smtClean="0">
                          <a:latin typeface="Times New Roman"/>
                        </a:rPr>
                        <a:t>= 5</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ar-DZ" sz="2400" b="1" i="0" u="none" strike="noStrike" kern="1200" dirty="0" smtClean="0">
                          <a:solidFill>
                            <a:schemeClr val="tx1"/>
                          </a:solidFill>
                          <a:latin typeface="Arial"/>
                          <a:ea typeface="+mn-ea"/>
                          <a:cs typeface="+mn-cs"/>
                        </a:rPr>
                        <a:t>9</a:t>
                      </a:r>
                      <a:endParaRPr lang="fr-FR" sz="2400" b="1" i="0" u="none" strike="noStrike" kern="1200" dirty="0">
                        <a:solidFill>
                          <a:schemeClr val="tx1"/>
                        </a:solidFill>
                        <a:latin typeface="Arial"/>
                        <a:ea typeface="+mn-ea"/>
                        <a:cs typeface="+mn-cs"/>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rtl="0" fontAlgn="b"/>
                      <a:r>
                        <a:rPr lang="fr-FR" sz="2400" b="1" i="0" u="none" strike="noStrike">
                          <a:latin typeface="Times New Roman"/>
                        </a:rPr>
                        <a:t> </a:t>
                      </a:r>
                    </a:p>
                  </a:txBody>
                  <a:tcPr marL="0" marR="0" marT="0" marB="0" anchor="b">
                    <a:lnL>
                      <a:noFill/>
                    </a:lnL>
                    <a:lnR>
                      <a:noFill/>
                    </a:lnR>
                    <a:lnT>
                      <a:noFill/>
                    </a:lnT>
                    <a:lnB>
                      <a:noFill/>
                    </a:lnB>
                    <a:solidFill>
                      <a:srgbClr val="CCFFFF"/>
                    </a:solidFill>
                  </a:tcPr>
                </a:tc>
                <a:tc>
                  <a:txBody>
                    <a:bodyPr/>
                    <a:lstStyle/>
                    <a:p>
                      <a:pPr algn="ctr" rtl="0" fontAlgn="b"/>
                      <a:r>
                        <a:rPr lang="fr-FR" sz="2400" b="1" i="0" u="none" strike="noStrike" dirty="0">
                          <a:latin typeface="Times New Roman"/>
                        </a:rPr>
                        <a:t> </a:t>
                      </a:r>
                    </a:p>
                  </a:txBody>
                  <a:tcPr marL="0" marR="0" marT="0" marB="0" anchor="b">
                    <a:lnL>
                      <a:noFill/>
                    </a:lnL>
                    <a:lnR>
                      <a:noFill/>
                    </a:lnR>
                    <a:lnT>
                      <a:noFill/>
                    </a:lnT>
                    <a:lnB>
                      <a:noFill/>
                    </a:lnB>
                    <a:solidFill>
                      <a:srgbClr val="CCFFFF"/>
                    </a:solidFill>
                  </a:tcPr>
                </a:tc>
                <a:tc>
                  <a:txBody>
                    <a:bodyPr/>
                    <a:lstStyle/>
                    <a:p>
                      <a:pPr algn="ctr" rtl="0" fontAlgn="b"/>
                      <a:endParaRPr lang="fr-FR" sz="2400" b="1" i="0" u="none" strike="noStrike" dirty="0">
                        <a:latin typeface="Times New Roman"/>
                      </a:endParaRPr>
                    </a:p>
                  </a:txBody>
                  <a:tcPr marL="0" marR="0" marT="0" marB="0" anchor="b">
                    <a:lnL>
                      <a:noFill/>
                    </a:lnL>
                    <a:lnR>
                      <a:noFill/>
                    </a:lnR>
                    <a:lnT>
                      <a:noFill/>
                    </a:lnT>
                    <a:lnB>
                      <a:noFill/>
                    </a:lnB>
                    <a:solidFill>
                      <a:srgbClr val="CCFFFF"/>
                    </a:solidFill>
                  </a:tcPr>
                </a:tc>
                <a:tc>
                  <a:txBody>
                    <a:bodyPr/>
                    <a:lstStyle/>
                    <a:p>
                      <a:pPr algn="ctr" rtl="1" fontAlgn="b"/>
                      <a:r>
                        <a:rPr lang="ar-DZ" sz="2400" b="1" i="0" u="none" strike="noStrike" dirty="0" err="1" smtClean="0">
                          <a:latin typeface="Times New Roman"/>
                        </a:rPr>
                        <a:t>(2/55 </a:t>
                      </a:r>
                      <a:r>
                        <a:rPr lang="ar-DZ" sz="2400" b="1" i="0" u="none" strike="noStrike" dirty="0" smtClean="0">
                          <a:latin typeface="Times New Roman"/>
                        </a:rPr>
                        <a:t>= 4</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312953">
                <a:tc>
                  <a:txBody>
                    <a:bodyPr/>
                    <a:lstStyle/>
                    <a:p>
                      <a:pPr algn="ctr" rtl="0" fontAlgn="b"/>
                      <a:r>
                        <a:rPr lang="ar-DZ" sz="2400" b="1" i="0" u="none" strike="noStrike" kern="1200" dirty="0" smtClean="0">
                          <a:solidFill>
                            <a:schemeClr val="tx1"/>
                          </a:solidFill>
                          <a:latin typeface="Arial"/>
                          <a:ea typeface="+mn-ea"/>
                          <a:cs typeface="+mn-cs"/>
                        </a:rPr>
                        <a:t>10</a:t>
                      </a:r>
                      <a:endParaRPr lang="fr-FR" sz="2400" b="1" i="0" u="none" strike="noStrike" kern="1200" dirty="0">
                        <a:solidFill>
                          <a:schemeClr val="tx1"/>
                        </a:solidFill>
                        <a:latin typeface="Arial"/>
                        <a:ea typeface="+mn-ea"/>
                        <a:cs typeface="+mn-cs"/>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b"/>
                      <a:r>
                        <a:rPr lang="fr-FR" sz="2400" b="1" i="0" u="none" strike="noStrike">
                          <a:latin typeface="Times New Roman"/>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b"/>
                      <a:r>
                        <a:rPr lang="fr-FR" sz="2400" b="1" i="0" u="none" strike="noStrike" dirty="0">
                          <a:latin typeface="Times New Roman"/>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b"/>
                      <a:endParaRPr lang="fr-FR" sz="2400" b="1" i="0" u="none" strike="noStrike" dirty="0">
                        <a:latin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rtl="1" fontAlgn="b"/>
                      <a:r>
                        <a:rPr lang="ar-DZ" sz="2400" b="1" i="0" u="none" strike="noStrike" dirty="0" err="1" smtClean="0">
                          <a:latin typeface="Times New Roman"/>
                        </a:rPr>
                        <a:t>(1/55 </a:t>
                      </a:r>
                      <a:r>
                        <a:rPr lang="ar-DZ" sz="2400" b="1" i="0" u="none" strike="noStrike" dirty="0" smtClean="0">
                          <a:latin typeface="Times New Roman"/>
                        </a:rPr>
                        <a:t>= 2</a:t>
                      </a:r>
                      <a:r>
                        <a:rPr lang="fr-FR" sz="2400" b="1" i="0" u="none" strike="noStrike" dirty="0" smtClean="0">
                          <a:latin typeface="Times New Roman"/>
                        </a:rPr>
                        <a:t>%</a:t>
                      </a:r>
                      <a:r>
                        <a:rPr lang="ar-DZ" sz="2400" b="1" i="0" u="none" strike="noStrike" dirty="0" err="1" smtClean="0">
                          <a:latin typeface="Times New Roman"/>
                        </a:rPr>
                        <a:t>)</a:t>
                      </a:r>
                      <a:endParaRPr lang="fr-FR" sz="2400" b="1" i="0" u="none" strike="noStrike" dirty="0">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CFFFF"/>
                    </a:solidFill>
                  </a:tcPr>
                </a:tc>
              </a:tr>
              <a:tr h="331363">
                <a:tc>
                  <a:txBody>
                    <a:bodyPr/>
                    <a:lstStyle/>
                    <a:p>
                      <a:pPr algn="ctr" rtl="0" fontAlgn="b"/>
                      <a:r>
                        <a:rPr lang="fr-FR" sz="2400" b="1"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fr-FR" sz="2400" b="1" i="0" u="none" strike="noStrike" dirty="0">
                          <a:latin typeface="Arial"/>
                        </a:rPr>
                        <a:t>100%</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fr-FR" sz="2400" b="1" i="0" u="none" strike="noStrike" dirty="0">
                          <a:latin typeface="Arial"/>
                        </a:rPr>
                        <a:t>100%</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fr-FR" sz="2400" b="1" i="0" u="none" strike="noStrike">
                          <a:latin typeface="Arial"/>
                        </a:rPr>
                        <a:t>100%</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fr-FR" sz="2400" b="1" i="0" u="none" strike="noStrike" dirty="0">
                          <a:latin typeface="Arial"/>
                        </a:rPr>
                        <a:t>100%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6"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3AC3F0D-CA4F-435F-9C4A-1836A142DF4C}"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ولما كانت طرق </a:t>
            </a:r>
            <a:r>
              <a:rPr lang="ar-DZ" b="1" dirty="0" err="1" smtClean="0"/>
              <a:t>الاهتلاك</a:t>
            </a:r>
            <a:r>
              <a:rPr lang="ar-DZ" b="1" dirty="0" smtClean="0"/>
              <a:t> </a:t>
            </a:r>
            <a:r>
              <a:rPr lang="ar-DZ" b="1" dirty="0" err="1" smtClean="0"/>
              <a:t>المتسارع</a:t>
            </a:r>
            <a:r>
              <a:rPr lang="ar-DZ" b="1" dirty="0" smtClean="0"/>
              <a:t> تتيح وفرا ضريبيا أعلى مقارنة بطرق القسط الثابت، وبما أن الخصم يخفض من القيمة الحالية للتدفقات النقدية كلما تأخرت سنة تحققها، فإن طرق </a:t>
            </a:r>
            <a:r>
              <a:rPr lang="ar-DZ" b="1" dirty="0" err="1" smtClean="0"/>
              <a:t>الاهتلاك</a:t>
            </a:r>
            <a:r>
              <a:rPr lang="ar-DZ" b="1" dirty="0" smtClean="0"/>
              <a:t> </a:t>
            </a:r>
            <a:r>
              <a:rPr lang="ar-DZ" b="1" dirty="0" err="1" smtClean="0"/>
              <a:t>المتسارع</a:t>
            </a:r>
            <a:r>
              <a:rPr lang="ar-DZ" b="1" dirty="0" smtClean="0"/>
              <a:t> هي المفضلة لدى الكثير من المدراء الماليين من أجل توليد القيمة، من خلال مشاريع الاستبدال التي تستهدف إحلال أصول ثابتة جديدة متطورة.</a:t>
            </a:r>
          </a:p>
          <a:p>
            <a:pPr algn="r" rtl="1">
              <a:buNone/>
            </a:pPr>
            <a:r>
              <a:rPr lang="ar-DZ" b="1" dirty="0" smtClean="0"/>
              <a:t>ذلك أن </a:t>
            </a:r>
            <a:r>
              <a:rPr lang="ar-SA" b="1" dirty="0" err="1" smtClean="0"/>
              <a:t>الإه</a:t>
            </a:r>
            <a:r>
              <a:rPr lang="ar-DZ" b="1" dirty="0" smtClean="0"/>
              <a:t>ت</a:t>
            </a:r>
            <a:r>
              <a:rPr lang="ar-SA" b="1" dirty="0" smtClean="0"/>
              <a:t>لاك</a:t>
            </a:r>
            <a:r>
              <a:rPr lang="ar-DZ" b="1" dirty="0" smtClean="0"/>
              <a:t> بصفة عامة هو </a:t>
            </a:r>
            <a:r>
              <a:rPr lang="ar-SA" b="1" dirty="0" smtClean="0"/>
              <a:t>عنصر مؤثر في تحقيق التدفقات النقدية</a:t>
            </a:r>
            <a:r>
              <a:rPr lang="ar-DZ" b="1" dirty="0" err="1" smtClean="0"/>
              <a:t>،</a:t>
            </a:r>
            <a:r>
              <a:rPr lang="ar-SA" b="1" dirty="0" smtClean="0"/>
              <a:t> </a:t>
            </a:r>
            <a:r>
              <a:rPr lang="ar-DZ" b="1" dirty="0" smtClean="0"/>
              <a:t>و</a:t>
            </a:r>
            <a:r>
              <a:rPr lang="ar-SA" b="1" dirty="0" err="1" smtClean="0"/>
              <a:t>بتغي</a:t>
            </a:r>
            <a:r>
              <a:rPr lang="ar-DZ" b="1" dirty="0" smtClean="0"/>
              <a:t>ي</a:t>
            </a:r>
            <a:r>
              <a:rPr lang="ar-SA" b="1" dirty="0" smtClean="0"/>
              <a:t>ر </a:t>
            </a:r>
            <a:r>
              <a:rPr lang="ar-SA" b="1" dirty="0" err="1" smtClean="0"/>
              <a:t>الإه</a:t>
            </a:r>
            <a:r>
              <a:rPr lang="ar-DZ" b="1" dirty="0" smtClean="0"/>
              <a:t>ت</a:t>
            </a:r>
            <a:r>
              <a:rPr lang="ar-SA" b="1" dirty="0" smtClean="0"/>
              <a:t>لاك</a:t>
            </a:r>
            <a:r>
              <a:rPr lang="ar-DZ" b="1" dirty="0" err="1" smtClean="0"/>
              <a:t>،</a:t>
            </a:r>
            <a:r>
              <a:rPr lang="ar-SA" b="1" dirty="0" smtClean="0"/>
              <a:t> </a:t>
            </a:r>
            <a:r>
              <a:rPr lang="ar-DZ" b="1" dirty="0" smtClean="0"/>
              <a:t>زيادة أو </a:t>
            </a:r>
            <a:r>
              <a:rPr lang="ar-DZ" b="1" dirty="0" err="1" smtClean="0"/>
              <a:t>نقصانا،</a:t>
            </a:r>
            <a:r>
              <a:rPr lang="ar-DZ" b="1" dirty="0" smtClean="0"/>
              <a:t> </a:t>
            </a:r>
            <a:r>
              <a:rPr lang="ar-SA" b="1" dirty="0" smtClean="0"/>
              <a:t>يتغير الربح قبل الضريبة و</a:t>
            </a:r>
            <a:r>
              <a:rPr lang="ar-DZ" b="1" dirty="0" smtClean="0"/>
              <a:t>تتغير </a:t>
            </a:r>
            <a:r>
              <a:rPr lang="ar-SA" b="1" dirty="0" smtClean="0"/>
              <a:t>الضريبة و</a:t>
            </a:r>
            <a:r>
              <a:rPr lang="ar-DZ" b="1" dirty="0" smtClean="0"/>
              <a:t>من ثم </a:t>
            </a:r>
            <a:r>
              <a:rPr lang="ar-SA" b="1" dirty="0" smtClean="0"/>
              <a:t>التدفق النقدي</a:t>
            </a:r>
            <a:r>
              <a:rPr lang="ar-DZ" b="1" dirty="0" err="1" smtClean="0"/>
              <a:t>.</a:t>
            </a:r>
            <a:endParaRPr lang="ar-DZ" b="1" dirty="0" smtClean="0"/>
          </a:p>
          <a:p>
            <a:pPr algn="r" rtl="1">
              <a:buNone/>
            </a:pPr>
            <a:endParaRPr lang="ar-DZ" b="1" dirty="0" smtClean="0"/>
          </a:p>
        </p:txBody>
      </p:sp>
      <p:sp>
        <p:nvSpPr>
          <p:cNvPr id="4" name="Espace réservé du pied de page 3"/>
          <p:cNvSpPr>
            <a:spLocks noGrp="1"/>
          </p:cNvSpPr>
          <p:nvPr>
            <p:ph type="ftr" sz="quarter" idx="11"/>
          </p:nvPr>
        </p:nvSpPr>
        <p:spPr/>
        <p:txBody>
          <a:bodyPr/>
          <a:lstStyle/>
          <a:p>
            <a:r>
              <a:rPr lang="ar-SA" smtClean="0"/>
              <a:t>تحليل دورة الاستثمار</a:t>
            </a:r>
            <a:endParaRPr lang="fr-FR"/>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49</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00808"/>
            <a:ext cx="8229600" cy="4525963"/>
          </a:xfrm>
        </p:spPr>
        <p:txBody>
          <a:bodyPr>
            <a:noAutofit/>
          </a:bodyPr>
          <a:lstStyle/>
          <a:p>
            <a:pPr algn="r" rtl="1">
              <a:buNone/>
            </a:pPr>
            <a:r>
              <a:rPr lang="ar-SA" b="1" dirty="0" smtClean="0"/>
              <a:t>هناك خاصيتين هامتين تميزان النشاط</a:t>
            </a:r>
            <a:r>
              <a:rPr lang="ar-DZ" b="1" dirty="0" smtClean="0"/>
              <a:t> </a:t>
            </a:r>
            <a:r>
              <a:rPr lang="ar-SA" b="1" dirty="0" smtClean="0"/>
              <a:t>الاستثماري عن النشاط الجاري، هما:</a:t>
            </a:r>
          </a:p>
          <a:p>
            <a:pPr algn="r" rtl="1">
              <a:buNone/>
            </a:pPr>
            <a:r>
              <a:rPr lang="ar-SA" b="1" dirty="0" smtClean="0"/>
              <a:t>أ – زيادة عنصر </a:t>
            </a:r>
            <a:r>
              <a:rPr lang="ar-SA" b="1" dirty="0" smtClean="0">
                <a:solidFill>
                  <a:srgbClr val="0000FF"/>
                </a:solidFill>
              </a:rPr>
              <a:t>عدم التأكد </a:t>
            </a:r>
            <a:r>
              <a:rPr lang="ar-SA" b="1" dirty="0" smtClean="0"/>
              <a:t>المرتبط </a:t>
            </a:r>
            <a:r>
              <a:rPr lang="ar-SA" b="1" dirty="0" smtClean="0">
                <a:solidFill>
                  <a:srgbClr val="0000FF"/>
                </a:solidFill>
              </a:rPr>
              <a:t>بتقديرات النشاط </a:t>
            </a:r>
            <a:r>
              <a:rPr lang="ar-SA" b="1" dirty="0" smtClean="0"/>
              <a:t>الاستثماري فالنشاط الاستثماري يتطلب عمل تنبؤات طويلة الأجل لإيرادات وتكاليف المشروع الاستثماري سواء من حيث مقدارها أو الوقت المتوقع لحدوثها ولا شك أنه كلما توغلنا في المستقبل وحاولنا التنبؤ زاد عنصر عدم التأكد المرتبط بتقديراتنا، وذلك بعكس النشاط الجاري حيث يقل عنصر عدم التأكد. </a:t>
            </a:r>
          </a:p>
          <a:p>
            <a:pPr algn="r" rtl="1">
              <a:buNone/>
            </a:pPr>
            <a:endParaRPr lang="fr-FR" b="1" dirty="0"/>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5</a:t>
            </a:fld>
            <a:endParaRPr lang="fr-FR"/>
          </a:p>
        </p:txBody>
      </p:sp>
      <p:sp>
        <p:nvSpPr>
          <p:cNvPr id="7" name="Espace réservé du pied de page 6"/>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09600" y="620688"/>
            <a:ext cx="8229600" cy="1143000"/>
          </a:xfrm>
          <a:prstGeom prst="rect">
            <a:avLst/>
          </a:prstGeom>
        </p:spPr>
        <p:txBody>
          <a:bodyPr>
            <a:noAutofit/>
          </a:bodyPr>
          <a:lstStyle/>
          <a:p>
            <a:pPr lvl="0" algn="r" rtl="1">
              <a:spcBef>
                <a:spcPct val="0"/>
              </a:spcBef>
              <a:defRPr/>
            </a:pPr>
            <a:r>
              <a:rPr lang="ar-DZ" sz="3200" b="1" dirty="0" smtClean="0">
                <a:solidFill>
                  <a:srgbClr val="0000FF"/>
                </a:solidFill>
              </a:rPr>
              <a:t>تأثير </a:t>
            </a:r>
            <a:r>
              <a:rPr lang="ar-DZ" sz="3200" b="1" dirty="0" err="1" smtClean="0">
                <a:solidFill>
                  <a:srgbClr val="0000FF"/>
                </a:solidFill>
              </a:rPr>
              <a:t>الاهتلاك</a:t>
            </a:r>
            <a:r>
              <a:rPr lang="ar-DZ" sz="3200" b="1" dirty="0" smtClean="0">
                <a:solidFill>
                  <a:srgbClr val="0000FF"/>
                </a:solidFill>
              </a:rPr>
              <a:t> على التدفق النقدي يحدث بشكل غير مباشر من خلال تخفيض أو زيادة مبلغ الضريبة.</a:t>
            </a:r>
            <a:endParaRPr lang="fr-FR" sz="3200" b="1" dirty="0">
              <a:solidFill>
                <a:srgbClr val="0000FF"/>
              </a:solidFill>
            </a:endParaRPr>
          </a:p>
        </p:txBody>
      </p:sp>
      <p:sp>
        <p:nvSpPr>
          <p:cNvPr id="6" name="Espace réservé du texte 2"/>
          <p:cNvSpPr txBox="1">
            <a:spLocks/>
          </p:cNvSpPr>
          <p:nvPr/>
        </p:nvSpPr>
        <p:spPr>
          <a:xfrm>
            <a:off x="609601" y="2260417"/>
            <a:ext cx="4040188" cy="639762"/>
          </a:xfrm>
          <a:prstGeom prst="rect">
            <a:avLst/>
          </a:prstGeom>
        </p:spPr>
        <p:txBody>
          <a:bodyPr>
            <a:normAutofit fontScale="92500"/>
          </a:bodyPr>
          <a:lstStyle/>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kumimoji="0" lang="ar-DZ" sz="3200" b="1" i="0"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mn-lt"/>
                <a:ea typeface="+mn-ea"/>
                <a:cs typeface="+mn-cs"/>
              </a:rPr>
              <a:t>إنخفاض</a:t>
            </a:r>
            <a:r>
              <a:rPr kumimoji="0" lang="ar-DZ"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 </a:t>
            </a:r>
            <a:r>
              <a:rPr kumimoji="0" lang="ar-DZ" sz="3200" b="1" i="0"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mn-lt"/>
                <a:ea typeface="+mn-ea"/>
                <a:cs typeface="+mn-cs"/>
              </a:rPr>
              <a:t>الاهتلاك</a:t>
            </a:r>
            <a:r>
              <a:rPr kumimoji="0" lang="ar-DZ"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 يؤدي إلى:</a:t>
            </a:r>
            <a:endParaRPr kumimoji="0" lang="fr-FR"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endParaRPr>
          </a:p>
        </p:txBody>
      </p:sp>
      <p:sp>
        <p:nvSpPr>
          <p:cNvPr id="7" name="Espace réservé du contenu 3"/>
          <p:cNvSpPr txBox="1">
            <a:spLocks/>
          </p:cNvSpPr>
          <p:nvPr/>
        </p:nvSpPr>
        <p:spPr>
          <a:xfrm>
            <a:off x="609601" y="2900179"/>
            <a:ext cx="4040188" cy="3121109"/>
          </a:xfrm>
          <a:prstGeom prst="rect">
            <a:avLst/>
          </a:prstGeom>
        </p:spPr>
        <p:txBody>
          <a:bodyPr>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زيادة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الضرائب؛</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زيادة الربح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الصافي؛</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انخفاض صافي التدفق النقدي.</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texte 4"/>
          <p:cNvSpPr txBox="1">
            <a:spLocks/>
          </p:cNvSpPr>
          <p:nvPr/>
        </p:nvSpPr>
        <p:spPr>
          <a:xfrm>
            <a:off x="4797426" y="2260417"/>
            <a:ext cx="4041775" cy="639762"/>
          </a:xfrm>
          <a:prstGeom prst="rect">
            <a:avLst/>
          </a:prstGeom>
        </p:spPr>
        <p:txBody>
          <a:bodyPr>
            <a:normAutofit/>
          </a:bodyPr>
          <a:lstStyle/>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kumimoji="0" lang="ar-DZ" sz="3200" b="1" i="0"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mn-lt"/>
                <a:ea typeface="+mn-ea"/>
                <a:cs typeface="+mn-cs"/>
              </a:rPr>
              <a:t>إرتفاع</a:t>
            </a:r>
            <a:r>
              <a:rPr kumimoji="0" lang="ar-DZ"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 </a:t>
            </a:r>
            <a:r>
              <a:rPr kumimoji="0" lang="ar-DZ" sz="3200" b="1" i="0"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mn-lt"/>
                <a:ea typeface="+mn-ea"/>
                <a:cs typeface="+mn-cs"/>
              </a:rPr>
              <a:t>الاهتلاك</a:t>
            </a:r>
            <a:r>
              <a:rPr kumimoji="0" lang="ar-DZ"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 يؤدي إلى</a:t>
            </a:r>
            <a:r>
              <a:rPr kumimoji="0" lang="ar-DZ"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endParaRPr kumimoji="0" lang="fr-F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9" name="Espace réservé du contenu 5"/>
          <p:cNvSpPr txBox="1">
            <a:spLocks/>
          </p:cNvSpPr>
          <p:nvPr/>
        </p:nvSpPr>
        <p:spPr>
          <a:xfrm>
            <a:off x="4797426" y="2900179"/>
            <a:ext cx="4041775" cy="3193117"/>
          </a:xfrm>
          <a:prstGeom prst="rect">
            <a:avLst/>
          </a:prstGeom>
        </p:spPr>
        <p:txBody>
          <a:bodyPr>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انخفاض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الضرائب؛</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انخفاض الربح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الصافي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(النتيجة بعد ال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ضريبة</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زيادة صافي التدفق النقدي.</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ar-SA" smtClean="0"/>
              <a:t>تحليل دورة الاستثمار</a:t>
            </a:r>
            <a:endParaRPr lang="fr-FR"/>
          </a:p>
        </p:txBody>
      </p:sp>
      <p:graphicFrame>
        <p:nvGraphicFramePr>
          <p:cNvPr id="4" name="Espace réservé du contenu 6"/>
          <p:cNvGraphicFramePr>
            <a:graphicFrameLocks/>
          </p:cNvGraphicFramePr>
          <p:nvPr/>
        </p:nvGraphicFramePr>
        <p:xfrm>
          <a:off x="7334" y="390708"/>
          <a:ext cx="9108000" cy="6350660"/>
        </p:xfrm>
        <a:graphic>
          <a:graphicData uri="http://schemas.openxmlformats.org/drawingml/2006/table">
            <a:tbl>
              <a:tblPr firstRow="1" bandRow="1">
                <a:tableStyleId>{5C22544A-7EE6-4342-B048-85BDC9FD1C3A}</a:tableStyleId>
              </a:tblPr>
              <a:tblGrid>
                <a:gridCol w="2052000"/>
                <a:gridCol w="1836000"/>
                <a:gridCol w="5220000"/>
              </a:tblGrid>
              <a:tr h="63506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FF0000"/>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0B050"/>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3200" b="1" kern="1200" dirty="0" smtClean="0">
                        <a:solidFill>
                          <a:srgbClr val="000000"/>
                        </a:solidFill>
                        <a:latin typeface="+mn-lt"/>
                        <a:ea typeface="Times New Roman"/>
                        <a:cs typeface="Times New Roman"/>
                      </a:endParaRPr>
                    </a:p>
                  </a:txBody>
                  <a:tcPr>
                    <a:solidFill>
                      <a:srgbClr val="EDF2F9"/>
                    </a:solidFill>
                  </a:tcPr>
                </a:tc>
              </a:tr>
              <a:tr h="63506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4000</a:t>
                      </a:r>
                      <a:endParaRPr lang="fr-FR" sz="2800" b="1" kern="1200" dirty="0" smtClean="0">
                        <a:solidFill>
                          <a:srgbClr val="0623FA"/>
                        </a:solidFill>
                        <a:latin typeface="+mn-lt"/>
                        <a:ea typeface="Times New Roman"/>
                        <a:cs typeface="Times New Roman"/>
                      </a:endParaRPr>
                    </a:p>
                  </a:txBody>
                  <a:tcPr anchor="ctr">
                    <a:solidFill>
                      <a:srgbClr val="EDF2F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rgbClr val="000000"/>
                          </a:solidFill>
                          <a:latin typeface="+mn-lt"/>
                          <a:ea typeface="Times New Roman"/>
                          <a:cs typeface="Times New Roman"/>
                        </a:rPr>
                        <a:t>المبيعات</a:t>
                      </a:r>
                      <a:endParaRPr lang="fr-FR" sz="3200" b="1" kern="1200" dirty="0" smtClean="0">
                        <a:solidFill>
                          <a:srgbClr val="000000"/>
                        </a:solidFill>
                        <a:latin typeface="+mn-lt"/>
                        <a:ea typeface="Times New Roman"/>
                        <a:cs typeface="Times New Roman"/>
                      </a:endParaRPr>
                    </a:p>
                  </a:txBody>
                  <a:tcPr>
                    <a:solidFill>
                      <a:srgbClr val="EDF2F9"/>
                    </a:solidFill>
                  </a:tcPr>
                </a:tc>
              </a:tr>
              <a:tr h="63506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2400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2400</a:t>
                      </a: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latin typeface="+mn-lt"/>
                          <a:ea typeface="Calibri"/>
                          <a:cs typeface="Arial"/>
                        </a:rPr>
                        <a:t>- تكاليف التشغيل النقدية</a:t>
                      </a:r>
                      <a:endParaRPr lang="fr-FR" sz="3200" b="1" dirty="0" smtClean="0">
                        <a:latin typeface="+mn-lt"/>
                        <a:ea typeface="Calibri"/>
                        <a:cs typeface="Arial"/>
                      </a:endParaRPr>
                    </a:p>
                  </a:txBody>
                  <a:tcPr/>
                </a:tc>
              </a:tr>
              <a:tr h="63506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1600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1600</a:t>
                      </a:r>
                      <a:endParaRPr lang="fr-FR" sz="2800" b="1" kern="1200" dirty="0" smtClean="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kern="1200" dirty="0" smtClean="0">
                          <a:solidFill>
                            <a:schemeClr val="dk1"/>
                          </a:solidFill>
                          <a:latin typeface="+mn-lt"/>
                          <a:ea typeface="+mn-ea"/>
                          <a:cs typeface="+mn-cs"/>
                        </a:rPr>
                        <a:t>=</a:t>
                      </a:r>
                      <a:r>
                        <a:rPr lang="ar-DZ" sz="3200" b="1" dirty="0" smtClean="0">
                          <a:solidFill>
                            <a:srgbClr val="000000"/>
                          </a:solidFill>
                          <a:latin typeface="+mn-lt"/>
                          <a:ea typeface="Times New Roman"/>
                          <a:cs typeface="Times New Roman"/>
                        </a:rPr>
                        <a:t> </a:t>
                      </a:r>
                      <a:r>
                        <a:rPr lang="ar-SA" sz="3200" b="1" dirty="0" smtClean="0">
                          <a:solidFill>
                            <a:srgbClr val="000000"/>
                          </a:solidFill>
                          <a:latin typeface="+mn-lt"/>
                          <a:ea typeface="Times New Roman"/>
                          <a:cs typeface="Times New Roman"/>
                        </a:rPr>
                        <a:t>فائض </a:t>
                      </a:r>
                      <a:r>
                        <a:rPr lang="ar-DZ" sz="3200" b="1" dirty="0" smtClean="0">
                          <a:solidFill>
                            <a:srgbClr val="000000"/>
                          </a:solidFill>
                          <a:latin typeface="+mn-lt"/>
                          <a:ea typeface="Times New Roman"/>
                          <a:cs typeface="Times New Roman"/>
                        </a:rPr>
                        <a:t>إجمالي </a:t>
                      </a:r>
                      <a:r>
                        <a:rPr lang="ar-DZ" sz="3200" b="1" dirty="0" err="1" smtClean="0">
                          <a:solidFill>
                            <a:srgbClr val="000000"/>
                          </a:solidFill>
                          <a:latin typeface="+mn-lt"/>
                          <a:ea typeface="Times New Roman"/>
                          <a:cs typeface="Times New Roman"/>
                        </a:rPr>
                        <a:t>ل</a:t>
                      </a:r>
                      <a:r>
                        <a:rPr lang="ar-SA" sz="3200" b="1" dirty="0" smtClean="0">
                          <a:solidFill>
                            <a:srgbClr val="000000"/>
                          </a:solidFill>
                          <a:latin typeface="+mn-lt"/>
                          <a:ea typeface="Times New Roman"/>
                          <a:cs typeface="Times New Roman"/>
                        </a:rPr>
                        <a:t>لاستغلال</a:t>
                      </a:r>
                      <a:endParaRPr lang="fr-FR" sz="3200" b="1" dirty="0" smtClean="0">
                        <a:latin typeface="+mn-lt"/>
                        <a:ea typeface="Calibri"/>
                        <a:cs typeface="Arial"/>
                      </a:endParaRPr>
                    </a:p>
                  </a:txBody>
                  <a:tcPr>
                    <a:solidFill>
                      <a:srgbClr val="00FF00"/>
                    </a:solidFill>
                  </a:tcPr>
                </a:tc>
              </a:tr>
              <a:tr h="63506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600</a:t>
                      </a:r>
                      <a:endParaRPr lang="fr-FR" sz="2800" b="1" kern="1200" dirty="0" smtClean="0">
                        <a:solidFill>
                          <a:srgbClr val="FF0000"/>
                        </a:solidFill>
                        <a:latin typeface="+mn-lt"/>
                        <a:ea typeface="Times New Roman"/>
                        <a:cs typeface="Times New Roman"/>
                      </a:endParaRPr>
                    </a:p>
                  </a:txBody>
                  <a:tcPr anchor="ctr"/>
                </a:tc>
                <a:tc>
                  <a:txBody>
                    <a:bodyPr/>
                    <a:lstStyle/>
                    <a:p>
                      <a:pPr algn="r" rtl="1"/>
                      <a:r>
                        <a:rPr lang="ar-DZ" sz="3200" b="1" dirty="0" smtClean="0"/>
                        <a:t>- مخصص</a:t>
                      </a:r>
                      <a:r>
                        <a:rPr lang="ar-DZ" sz="3200" b="1" baseline="0" dirty="0" smtClean="0"/>
                        <a:t> </a:t>
                      </a:r>
                      <a:r>
                        <a:rPr lang="ar-DZ" sz="3200" b="1" baseline="0" dirty="0" err="1" smtClean="0"/>
                        <a:t>الإهتلاك</a:t>
                      </a:r>
                      <a:endParaRPr lang="fr-FR" sz="3200" b="1" dirty="0"/>
                    </a:p>
                  </a:txBody>
                  <a:tcPr/>
                </a:tc>
              </a:tr>
              <a:tr h="63506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r-FR" sz="2800" b="1" kern="1200" dirty="0" smtClean="0">
                        <a:solidFill>
                          <a:srgbClr val="0623FA"/>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1000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t>= نتيجة </a:t>
                      </a:r>
                      <a:r>
                        <a:rPr lang="ar-DZ" sz="3200" b="1" dirty="0" err="1" smtClean="0"/>
                        <a:t>الإستغلال</a:t>
                      </a:r>
                      <a:endParaRPr lang="fr-FR" sz="3200" b="1" dirty="0"/>
                    </a:p>
                  </a:txBody>
                  <a:tcPr/>
                </a:tc>
              </a:tr>
              <a:tr h="635066">
                <a:tc>
                  <a:txBody>
                    <a:bodyPr/>
                    <a:lstStyle/>
                    <a:p>
                      <a:pPr algn="r" rtl="1"/>
                      <a:r>
                        <a:rPr lang="ar-DZ" sz="2800" b="1" kern="1200" dirty="0" smtClean="0">
                          <a:solidFill>
                            <a:srgbClr val="0623FA"/>
                          </a:solidFill>
                          <a:latin typeface="+mn-lt"/>
                          <a:ea typeface="Times New Roman"/>
                          <a:cs typeface="Times New Roman"/>
                        </a:rPr>
                        <a:t>400</a:t>
                      </a:r>
                      <a:endParaRPr lang="fr-FR" sz="2800" b="1" kern="1200" dirty="0">
                        <a:solidFill>
                          <a:srgbClr val="0623FA"/>
                        </a:solidFill>
                        <a:latin typeface="+mn-lt"/>
                        <a:ea typeface="Times New Roman"/>
                        <a:cs typeface="Times New Roman"/>
                      </a:endParaRPr>
                    </a:p>
                  </a:txBody>
                  <a:tcPr anchor="ctr"/>
                </a:tc>
                <a:tc>
                  <a:txBody>
                    <a:bodyPr/>
                    <a:lstStyle/>
                    <a:p>
                      <a:pPr algn="r" rtl="1"/>
                      <a:r>
                        <a:rPr lang="ar-DZ" sz="2800" b="1" kern="1200" dirty="0" smtClean="0">
                          <a:solidFill>
                            <a:srgbClr val="0623FA"/>
                          </a:solidFill>
                          <a:latin typeface="+mn-lt"/>
                          <a:ea typeface="Times New Roman"/>
                          <a:cs typeface="Times New Roman"/>
                        </a:rPr>
                        <a:t>250</a:t>
                      </a:r>
                      <a:endParaRPr lang="fr-FR" sz="2800" b="1" kern="1200" dirty="0">
                        <a:solidFill>
                          <a:srgbClr val="0623FA"/>
                        </a:solidFill>
                        <a:latin typeface="+mn-lt"/>
                        <a:ea typeface="Times New Roman"/>
                        <a:cs typeface="Times New Roman"/>
                      </a:endParaRPr>
                    </a:p>
                  </a:txBody>
                  <a:tcPr anchor="ctr">
                    <a:solidFill>
                      <a:srgbClr val="00FF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3200" b="1" dirty="0" smtClean="0"/>
                        <a:t>-</a:t>
                      </a:r>
                      <a:r>
                        <a:rPr lang="ar-DZ" sz="3200" b="1" dirty="0" smtClean="0">
                          <a:solidFill>
                            <a:srgbClr val="000000"/>
                          </a:solidFill>
                          <a:latin typeface="+mn-lt"/>
                          <a:ea typeface="Times New Roman"/>
                          <a:cs typeface="Times New Roman"/>
                        </a:rPr>
                        <a:t> </a:t>
                      </a:r>
                      <a:r>
                        <a:rPr lang="ar-DZ" sz="3200" b="1" dirty="0" err="1" smtClean="0">
                          <a:solidFill>
                            <a:srgbClr val="000000"/>
                          </a:solidFill>
                          <a:latin typeface="+mn-lt"/>
                          <a:ea typeface="Times New Roman"/>
                          <a:cs typeface="Times New Roman"/>
                        </a:rPr>
                        <a:t>ال</a:t>
                      </a:r>
                      <a:r>
                        <a:rPr lang="ar-SA" sz="3200" b="1" dirty="0" smtClean="0">
                          <a:solidFill>
                            <a:srgbClr val="000000"/>
                          </a:solidFill>
                          <a:latin typeface="+mn-lt"/>
                          <a:ea typeface="Times New Roman"/>
                          <a:cs typeface="Times New Roman"/>
                        </a:rPr>
                        <a:t>ضريبة على الربح</a:t>
                      </a:r>
                      <a:endParaRPr lang="fr-FR" sz="3200" b="1" dirty="0" smtClean="0">
                        <a:latin typeface="+mn-lt"/>
                        <a:ea typeface="Calibri"/>
                        <a:cs typeface="Arial"/>
                      </a:endParaRPr>
                    </a:p>
                  </a:txBody>
                  <a:tcPr>
                    <a:solidFill>
                      <a:srgbClr val="00FF00"/>
                    </a:solidFill>
                  </a:tcPr>
                </a:tc>
              </a:tr>
              <a:tr h="635066">
                <a:tc>
                  <a:txBody>
                    <a:bodyPr/>
                    <a:lstStyle/>
                    <a:p>
                      <a:pPr algn="r" rtl="1"/>
                      <a:r>
                        <a:rPr lang="ar-DZ" sz="2800" b="1" kern="1200" dirty="0" smtClean="0">
                          <a:solidFill>
                            <a:srgbClr val="00B050"/>
                          </a:solidFill>
                          <a:latin typeface="+mn-lt"/>
                          <a:ea typeface="Times New Roman"/>
                          <a:cs typeface="Times New Roman"/>
                        </a:rPr>
                        <a:t>1200</a:t>
                      </a:r>
                      <a:endParaRPr lang="fr-FR" sz="2800" b="1" kern="1200" dirty="0">
                        <a:solidFill>
                          <a:srgbClr val="00B050"/>
                        </a:solidFill>
                        <a:latin typeface="+mn-lt"/>
                        <a:ea typeface="Times New Roman"/>
                        <a:cs typeface="Times New Roman"/>
                      </a:endParaRPr>
                    </a:p>
                  </a:txBody>
                  <a:tcPr anchor="ctr"/>
                </a:tc>
                <a:tc>
                  <a:txBody>
                    <a:bodyPr/>
                    <a:lstStyle/>
                    <a:p>
                      <a:pPr algn="r" rtl="1"/>
                      <a:r>
                        <a:rPr lang="ar-DZ" sz="2800" b="1" kern="1200" dirty="0" smtClean="0">
                          <a:solidFill>
                            <a:srgbClr val="00B050"/>
                          </a:solidFill>
                          <a:latin typeface="+mn-lt"/>
                          <a:ea typeface="Times New Roman"/>
                          <a:cs typeface="Times New Roman"/>
                        </a:rPr>
                        <a:t>750</a:t>
                      </a:r>
                      <a:endParaRPr lang="fr-FR" sz="2800" b="1" kern="1200" dirty="0">
                        <a:solidFill>
                          <a:srgbClr val="00B050"/>
                        </a:solidFill>
                        <a:latin typeface="+mn-lt"/>
                        <a:ea typeface="Times New Roman"/>
                        <a:cs typeface="Times New Roman"/>
                      </a:endParaRPr>
                    </a:p>
                  </a:txBody>
                  <a:tcPr anchor="ctr"/>
                </a:tc>
                <a:tc>
                  <a:txBody>
                    <a:bodyPr/>
                    <a:lstStyle/>
                    <a:p>
                      <a:pPr algn="r" rtl="1"/>
                      <a:r>
                        <a:rPr lang="ar-DZ" sz="3200" b="1" dirty="0" smtClean="0">
                          <a:solidFill>
                            <a:srgbClr val="00B050"/>
                          </a:solidFill>
                        </a:rPr>
                        <a:t>= النتيجة بعد </a:t>
                      </a:r>
                      <a:r>
                        <a:rPr lang="ar-DZ" sz="3200" b="1" dirty="0" smtClean="0">
                          <a:solidFill>
                            <a:srgbClr val="00B050"/>
                          </a:solidFill>
                          <a:latin typeface="+mn-lt"/>
                          <a:ea typeface="Times New Roman"/>
                          <a:cs typeface="Times New Roman"/>
                        </a:rPr>
                        <a:t>ال</a:t>
                      </a:r>
                      <a:r>
                        <a:rPr lang="ar-SA" sz="3200" b="1" dirty="0" smtClean="0">
                          <a:solidFill>
                            <a:srgbClr val="00B050"/>
                          </a:solidFill>
                          <a:latin typeface="+mn-lt"/>
                          <a:ea typeface="Times New Roman"/>
                          <a:cs typeface="Times New Roman"/>
                        </a:rPr>
                        <a:t>ضريبة </a:t>
                      </a:r>
                      <a:endParaRPr lang="fr-FR" sz="3200" b="1" dirty="0">
                        <a:solidFill>
                          <a:srgbClr val="00B050"/>
                        </a:solidFill>
                      </a:endParaRPr>
                    </a:p>
                  </a:txBody>
                  <a:tcPr/>
                </a:tc>
              </a:tr>
              <a:tr h="635066">
                <a:tc>
                  <a:txBody>
                    <a:bodyPr/>
                    <a:lstStyle/>
                    <a:p>
                      <a:pPr algn="r" rtl="1"/>
                      <a:r>
                        <a:rPr lang="ar-DZ" sz="2800" b="1" kern="1200" dirty="0" smtClean="0">
                          <a:solidFill>
                            <a:srgbClr val="CA06A5"/>
                          </a:solidFill>
                          <a:latin typeface="+mn-lt"/>
                          <a:ea typeface="Times New Roman"/>
                          <a:cs typeface="Times New Roman"/>
                        </a:rPr>
                        <a:t>150</a:t>
                      </a:r>
                      <a:endParaRPr lang="fr-FR" sz="2800" b="1" kern="1200" dirty="0">
                        <a:solidFill>
                          <a:srgbClr val="CA06A5"/>
                        </a:solidFill>
                        <a:latin typeface="+mn-lt"/>
                        <a:ea typeface="Times New Roman"/>
                        <a:cs typeface="Times New Roman"/>
                      </a:endParaRPr>
                    </a:p>
                  </a:txBody>
                  <a:tcPr anchor="ctr"/>
                </a:tc>
                <a:tc>
                  <a:txBody>
                    <a:bodyPr/>
                    <a:lstStyle/>
                    <a:p>
                      <a:pPr algn="r" rtl="1"/>
                      <a:r>
                        <a:rPr lang="ar-DZ" sz="2800" b="1" kern="1200" dirty="0" smtClean="0">
                          <a:solidFill>
                            <a:srgbClr val="FF0000"/>
                          </a:solidFill>
                          <a:latin typeface="+mn-lt"/>
                          <a:ea typeface="Times New Roman"/>
                          <a:cs typeface="Times New Roman"/>
                        </a:rPr>
                        <a:t>600</a:t>
                      </a:r>
                      <a:endParaRPr lang="fr-FR" sz="2800" b="1" kern="1200" dirty="0">
                        <a:solidFill>
                          <a:srgbClr val="FF0000"/>
                        </a:solidFill>
                        <a:latin typeface="+mn-lt"/>
                        <a:ea typeface="Times New Roman"/>
                        <a:cs typeface="Times New Roman"/>
                      </a:endParaRPr>
                    </a:p>
                  </a:txBody>
                  <a:tcPr anchor="ctr"/>
                </a:tc>
                <a:tc>
                  <a:txBody>
                    <a:bodyPr/>
                    <a:lstStyle/>
                    <a:p>
                      <a:pPr algn="r" rtl="1"/>
                      <a:r>
                        <a:rPr lang="ar-DZ" sz="3200" b="1" dirty="0" smtClean="0"/>
                        <a:t>+ مخصص</a:t>
                      </a:r>
                      <a:r>
                        <a:rPr lang="ar-DZ" sz="3200" b="1" baseline="0" dirty="0" smtClean="0"/>
                        <a:t> </a:t>
                      </a:r>
                      <a:r>
                        <a:rPr lang="ar-DZ" sz="3200" b="1" baseline="0" dirty="0" err="1" smtClean="0"/>
                        <a:t>الإهتلاك</a:t>
                      </a:r>
                      <a:r>
                        <a:rPr lang="ar-DZ" sz="3200" b="1" baseline="0" dirty="0" smtClean="0"/>
                        <a:t> أو </a:t>
                      </a:r>
                      <a:r>
                        <a:rPr lang="ar-DZ" sz="3200" b="1" baseline="0" dirty="0" err="1" smtClean="0">
                          <a:solidFill>
                            <a:srgbClr val="CA06A5"/>
                          </a:solidFill>
                        </a:rPr>
                        <a:t>الوفر</a:t>
                      </a:r>
                      <a:r>
                        <a:rPr lang="ar-DZ" sz="3200" b="1" baseline="0" dirty="0" smtClean="0">
                          <a:solidFill>
                            <a:srgbClr val="CA06A5"/>
                          </a:solidFill>
                        </a:rPr>
                        <a:t> </a:t>
                      </a:r>
                      <a:r>
                        <a:rPr lang="ar-DZ" sz="3200" b="1" dirty="0" smtClean="0">
                          <a:solidFill>
                            <a:srgbClr val="CA06A5"/>
                          </a:solidFill>
                          <a:latin typeface="+mn-lt"/>
                          <a:ea typeface="Times New Roman"/>
                          <a:cs typeface="Times New Roman"/>
                        </a:rPr>
                        <a:t>ال</a:t>
                      </a:r>
                      <a:r>
                        <a:rPr lang="ar-SA" sz="3200" b="1" dirty="0" err="1" smtClean="0">
                          <a:solidFill>
                            <a:srgbClr val="CA06A5"/>
                          </a:solidFill>
                          <a:latin typeface="+mn-lt"/>
                          <a:ea typeface="Times New Roman"/>
                          <a:cs typeface="Times New Roman"/>
                        </a:rPr>
                        <a:t>ضريب</a:t>
                      </a:r>
                      <a:r>
                        <a:rPr lang="ar-DZ" sz="3200" b="1" dirty="0" smtClean="0">
                          <a:solidFill>
                            <a:srgbClr val="CA06A5"/>
                          </a:solidFill>
                          <a:latin typeface="+mn-lt"/>
                          <a:ea typeface="Times New Roman"/>
                          <a:cs typeface="Times New Roman"/>
                        </a:rPr>
                        <a:t>ي</a:t>
                      </a:r>
                      <a:r>
                        <a:rPr lang="ar-SA" sz="3200" b="1" dirty="0" smtClean="0">
                          <a:solidFill>
                            <a:srgbClr val="CA06A5"/>
                          </a:solidFill>
                          <a:latin typeface="+mn-lt"/>
                          <a:ea typeface="Times New Roman"/>
                          <a:cs typeface="Times New Roman"/>
                        </a:rPr>
                        <a:t> </a:t>
                      </a:r>
                      <a:endParaRPr lang="fr-FR" sz="3200" b="1" dirty="0">
                        <a:solidFill>
                          <a:srgbClr val="CA06A5"/>
                        </a:solidFill>
                      </a:endParaRPr>
                    </a:p>
                  </a:txBody>
                  <a:tcPr/>
                </a:tc>
              </a:tr>
              <a:tr h="63506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FF0000"/>
                          </a:solidFill>
                          <a:latin typeface="+mn-lt"/>
                          <a:ea typeface="Times New Roman"/>
                          <a:cs typeface="Times New Roman"/>
                        </a:rPr>
                        <a:t>1350</a:t>
                      </a:r>
                      <a:endParaRPr lang="fr-FR" sz="2800" b="1" kern="1200" dirty="0" smtClean="0">
                        <a:solidFill>
                          <a:srgbClr val="FF0000"/>
                        </a:solidFill>
                        <a:latin typeface="+mn-lt"/>
                        <a:ea typeface="Times New Roman"/>
                        <a:cs typeface="Times New Roman"/>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solidFill>
                            <a:srgbClr val="0623FA"/>
                          </a:solidFill>
                          <a:latin typeface="+mn-lt"/>
                          <a:ea typeface="Times New Roman"/>
                          <a:cs typeface="Times New Roman"/>
                        </a:rPr>
                        <a:t>1350</a:t>
                      </a:r>
                      <a:endParaRPr lang="fr-FR" sz="2800" b="1" kern="1200" dirty="0" smtClean="0">
                        <a:solidFill>
                          <a:srgbClr val="0623FA"/>
                        </a:solidFill>
                        <a:latin typeface="+mn-lt"/>
                        <a:ea typeface="Times New Roman"/>
                        <a:cs typeface="Times New Roman"/>
                      </a:endParaRPr>
                    </a:p>
                  </a:txBody>
                  <a:tcPr anchor="ctr"/>
                </a:tc>
                <a:tc>
                  <a:txBody>
                    <a:bodyPr/>
                    <a:lstStyle/>
                    <a:p>
                      <a:pPr algn="r" rtl="1"/>
                      <a:r>
                        <a:rPr lang="ar-DZ" sz="3200" b="1" dirty="0" smtClean="0">
                          <a:solidFill>
                            <a:srgbClr val="FF0000"/>
                          </a:solidFill>
                        </a:rPr>
                        <a:t>= صافي التدفق النقدي</a:t>
                      </a:r>
                      <a:r>
                        <a:rPr lang="ar-DZ" sz="2000" b="1" dirty="0" smtClean="0">
                          <a:solidFill>
                            <a:srgbClr val="FF0000"/>
                          </a:solidFill>
                        </a:rPr>
                        <a:t> </a:t>
                      </a:r>
                      <a:r>
                        <a:rPr lang="en-US" sz="3200" b="1" i="1" dirty="0" smtClean="0">
                          <a:solidFill>
                            <a:srgbClr val="FF0000"/>
                          </a:solidFill>
                        </a:rPr>
                        <a:t>CFN</a:t>
                      </a:r>
                      <a:endParaRPr lang="fr-FR" sz="3200" b="1" i="1" dirty="0">
                        <a:solidFill>
                          <a:srgbClr val="FF0000"/>
                        </a:solidFill>
                      </a:endParaRPr>
                    </a:p>
                  </a:txBody>
                  <a:tcPr/>
                </a:tc>
              </a:tr>
            </a:tbl>
          </a:graphicData>
        </a:graphic>
      </p:graphicFrame>
      <p:sp>
        <p:nvSpPr>
          <p:cNvPr id="5" name="Rectangle 4"/>
          <p:cNvSpPr/>
          <p:nvPr/>
        </p:nvSpPr>
        <p:spPr>
          <a:xfrm rot="19112824">
            <a:off x="-249053" y="4840891"/>
            <a:ext cx="1651286" cy="461665"/>
          </a:xfrm>
          <a:prstGeom prst="rect">
            <a:avLst/>
          </a:prstGeom>
        </p:spPr>
        <p:txBody>
          <a:bodyPr wrap="none">
            <a:spAutoFit/>
          </a:bodyPr>
          <a:lstStyle/>
          <a:p>
            <a:pPr rtl="1">
              <a:buNone/>
            </a:pPr>
            <a:r>
              <a:rPr lang="en-US" sz="2400" b="1" i="1" dirty="0" smtClean="0">
                <a:solidFill>
                  <a:srgbClr val="0623FA"/>
                </a:solidFill>
              </a:rPr>
              <a:t>EBITA(1 – t)</a:t>
            </a:r>
            <a:endParaRPr lang="fr-FR" sz="2400" b="1" i="1" dirty="0" smtClean="0">
              <a:solidFill>
                <a:srgbClr val="0623FA"/>
              </a:solidFill>
            </a:endParaRPr>
          </a:p>
        </p:txBody>
      </p:sp>
      <p:sp>
        <p:nvSpPr>
          <p:cNvPr id="6" name="Rectangle 5"/>
          <p:cNvSpPr/>
          <p:nvPr/>
        </p:nvSpPr>
        <p:spPr>
          <a:xfrm rot="19340035">
            <a:off x="1871842" y="4783200"/>
            <a:ext cx="1558440" cy="461665"/>
          </a:xfrm>
          <a:prstGeom prst="rect">
            <a:avLst/>
          </a:prstGeom>
        </p:spPr>
        <p:txBody>
          <a:bodyPr wrap="none">
            <a:spAutoFit/>
          </a:bodyPr>
          <a:lstStyle/>
          <a:p>
            <a:r>
              <a:rPr lang="en-US" sz="2400" b="1" i="1" dirty="0" smtClean="0">
                <a:solidFill>
                  <a:srgbClr val="0623FA"/>
                </a:solidFill>
              </a:rPr>
              <a:t>EBIT(1 – t) </a:t>
            </a:r>
            <a:endParaRPr lang="fr-FR" sz="2400" dirty="0"/>
          </a:p>
        </p:txBody>
      </p:sp>
      <p:sp>
        <p:nvSpPr>
          <p:cNvPr id="7" name="Rectangle 6"/>
          <p:cNvSpPr/>
          <p:nvPr/>
        </p:nvSpPr>
        <p:spPr>
          <a:xfrm>
            <a:off x="2160598" y="60262"/>
            <a:ext cx="1710725" cy="954107"/>
          </a:xfrm>
          <a:prstGeom prst="rect">
            <a:avLst/>
          </a:prstGeom>
        </p:spPr>
        <p:txBody>
          <a:bodyPr wrap="none">
            <a:spAutoFit/>
          </a:bodyPr>
          <a:lstStyle/>
          <a:p>
            <a:pPr rtl="1">
              <a:buNone/>
            </a:pPr>
            <a:r>
              <a:rPr lang="en-US" sz="2800" b="1" i="1" dirty="0" smtClean="0">
                <a:solidFill>
                  <a:srgbClr val="0623FA"/>
                </a:solidFill>
              </a:rPr>
              <a:t>EBIT(1 – t)</a:t>
            </a:r>
          </a:p>
          <a:p>
            <a:pPr rtl="1">
              <a:buNone/>
            </a:pPr>
            <a:r>
              <a:rPr lang="en-US" sz="2800" b="1" i="1" dirty="0" smtClean="0">
                <a:solidFill>
                  <a:srgbClr val="0623FA"/>
                </a:solidFill>
              </a:rPr>
              <a:t>+ </a:t>
            </a:r>
            <a:r>
              <a:rPr lang="fr-FR" sz="2800" b="1" i="1" dirty="0" smtClean="0">
                <a:solidFill>
                  <a:srgbClr val="0623FA"/>
                </a:solidFill>
              </a:rPr>
              <a:t>A</a:t>
            </a:r>
          </a:p>
        </p:txBody>
      </p:sp>
      <p:sp>
        <p:nvSpPr>
          <p:cNvPr id="8" name="Rectangle 7"/>
          <p:cNvSpPr/>
          <p:nvPr/>
        </p:nvSpPr>
        <p:spPr>
          <a:xfrm>
            <a:off x="34630" y="60262"/>
            <a:ext cx="2016000" cy="954107"/>
          </a:xfrm>
          <a:prstGeom prst="rect">
            <a:avLst/>
          </a:prstGeom>
        </p:spPr>
        <p:txBody>
          <a:bodyPr wrap="square">
            <a:spAutoFit/>
          </a:bodyPr>
          <a:lstStyle/>
          <a:p>
            <a:r>
              <a:rPr lang="en-US" sz="2800" b="1" i="1" dirty="0" smtClean="0">
                <a:solidFill>
                  <a:srgbClr val="0623FA"/>
                </a:solidFill>
              </a:rPr>
              <a:t>EBITA(1 – t)</a:t>
            </a:r>
          </a:p>
          <a:p>
            <a:pPr rtl="1">
              <a:buNone/>
            </a:pPr>
            <a:r>
              <a:rPr lang="en-US" sz="2800" b="1" i="1" dirty="0" smtClean="0">
                <a:solidFill>
                  <a:srgbClr val="0623FA"/>
                </a:solidFill>
              </a:rPr>
              <a:t>+ t.</a:t>
            </a:r>
            <a:r>
              <a:rPr lang="fr-FR" sz="2800" b="1" i="1" dirty="0" smtClean="0">
                <a:solidFill>
                  <a:srgbClr val="0623FA"/>
                </a:solidFill>
              </a:rPr>
              <a:t>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عملية إحلال أصول ثابتة جديدة محل أخرى أقل تطورا يتوقع لها أن تؤدي إلى زيادة الإنتاج والمبيعات </a:t>
            </a:r>
            <a:r>
              <a:rPr lang="ar-DZ" b="1" dirty="0" smtClean="0">
                <a:solidFill>
                  <a:srgbClr val="0000FF"/>
                </a:solidFill>
              </a:rPr>
              <a:t>و/ أو </a:t>
            </a:r>
            <a:r>
              <a:rPr lang="ar-DZ" b="1" dirty="0" smtClean="0"/>
              <a:t>رفع جودة المنتج وتقليل </a:t>
            </a:r>
            <a:r>
              <a:rPr lang="ar-DZ" b="1" dirty="0" err="1" smtClean="0"/>
              <a:t>التكاليف.</a:t>
            </a:r>
            <a:r>
              <a:rPr lang="ar-DZ" b="1" dirty="0" smtClean="0"/>
              <a:t> فحتى ولو لم يترتب عن الاستبدال زيادة في المبيعات </a:t>
            </a:r>
            <a:r>
              <a:rPr lang="en-US" b="1" i="1" dirty="0" smtClean="0">
                <a:solidFill>
                  <a:srgbClr val="0623FA"/>
                </a:solidFill>
              </a:rPr>
              <a:t>(</a:t>
            </a:r>
            <a:r>
              <a:rPr lang="el-GR" b="1" i="1" dirty="0" smtClean="0">
                <a:solidFill>
                  <a:srgbClr val="0623FA"/>
                </a:solidFill>
              </a:rPr>
              <a:t>Δ</a:t>
            </a:r>
            <a:r>
              <a:rPr lang="en-US" b="1" i="1" dirty="0" smtClean="0">
                <a:solidFill>
                  <a:srgbClr val="0623FA"/>
                </a:solidFill>
              </a:rPr>
              <a:t>S = 0)</a:t>
            </a:r>
            <a:r>
              <a:rPr lang="ar-DZ" b="1" dirty="0" smtClean="0"/>
              <a:t>، تبقى العملية مبررة لهدف تخفيض </a:t>
            </a:r>
            <a:r>
              <a:rPr lang="ar-DZ" b="1" dirty="0" err="1" smtClean="0"/>
              <a:t>التكاليف </a:t>
            </a:r>
            <a:r>
              <a:rPr lang="ar-DZ" b="1" dirty="0" smtClean="0"/>
              <a:t>(تحقيق وفرات في التكاليف</a:t>
            </a:r>
            <a:r>
              <a:rPr lang="ar-DZ" b="1" dirty="0" err="1" smtClean="0"/>
              <a:t>)</a:t>
            </a:r>
            <a:r>
              <a:rPr lang="ar-DZ" b="1" dirty="0" smtClean="0"/>
              <a:t> </a:t>
            </a:r>
            <a:r>
              <a:rPr lang="en-US" b="1" i="1" dirty="0" smtClean="0">
                <a:solidFill>
                  <a:srgbClr val="0623FA"/>
                </a:solidFill>
              </a:rPr>
              <a:t>(</a:t>
            </a:r>
            <a:r>
              <a:rPr lang="el-GR" b="1" i="1" dirty="0" smtClean="0">
                <a:solidFill>
                  <a:srgbClr val="0623FA"/>
                </a:solidFill>
              </a:rPr>
              <a:t>Δ</a:t>
            </a:r>
            <a:r>
              <a:rPr lang="en-US" b="1" i="1" dirty="0" smtClean="0">
                <a:solidFill>
                  <a:srgbClr val="0623FA"/>
                </a:solidFill>
              </a:rPr>
              <a:t>C</a:t>
            </a:r>
            <a:r>
              <a:rPr lang="fr-FR" b="1" i="1" dirty="0" smtClean="0">
                <a:solidFill>
                  <a:srgbClr val="0623FA"/>
                </a:solidFill>
              </a:rPr>
              <a:t>O</a:t>
            </a:r>
            <a:r>
              <a:rPr lang="en-US" b="1" i="1" dirty="0" smtClean="0">
                <a:solidFill>
                  <a:srgbClr val="0623FA"/>
                </a:solidFill>
              </a:rPr>
              <a:t>C &lt; 0)</a:t>
            </a:r>
            <a:r>
              <a:rPr lang="ar-DZ" b="1" dirty="0" smtClean="0"/>
              <a:t>، وينتج عن ذلك إضافة قيمة لأن التدفقات النقدية الإضافية في هذه الحالة ستكون </a:t>
            </a:r>
            <a:r>
              <a:rPr lang="ar-DZ" b="1" dirty="0" err="1" smtClean="0"/>
              <a:t>موجبة:</a:t>
            </a:r>
            <a:endParaRPr lang="ar-DZ" b="1" dirty="0" smtClean="0"/>
          </a:p>
          <a:p>
            <a:pPr lvl="0" rtl="1">
              <a:buNone/>
              <a:defRPr/>
            </a:pPr>
            <a:r>
              <a:rPr lang="el-GR" b="1" i="1" dirty="0" smtClean="0">
                <a:solidFill>
                  <a:srgbClr val="0623FA"/>
                </a:solidFill>
              </a:rPr>
              <a:t>Δ</a:t>
            </a:r>
            <a:r>
              <a:rPr lang="en-US" b="1" i="1" dirty="0" smtClean="0">
                <a:solidFill>
                  <a:srgbClr val="0623FA"/>
                </a:solidFill>
              </a:rPr>
              <a:t>NCF = (</a:t>
            </a:r>
            <a:r>
              <a:rPr lang="el-GR" b="1" i="1" dirty="0" smtClean="0">
                <a:solidFill>
                  <a:srgbClr val="0623FA"/>
                </a:solidFill>
              </a:rPr>
              <a:t>Δ</a:t>
            </a:r>
            <a:r>
              <a:rPr lang="en-US" b="1" i="1" dirty="0" smtClean="0">
                <a:solidFill>
                  <a:srgbClr val="0623FA"/>
                </a:solidFill>
              </a:rPr>
              <a:t>S – </a:t>
            </a:r>
            <a:r>
              <a:rPr lang="el-GR" b="1" i="1" dirty="0" smtClean="0">
                <a:solidFill>
                  <a:srgbClr val="0623FA"/>
                </a:solidFill>
              </a:rPr>
              <a:t>Δ</a:t>
            </a:r>
            <a:r>
              <a:rPr lang="en-US" b="1" i="1" dirty="0" smtClean="0">
                <a:solidFill>
                  <a:srgbClr val="0623FA"/>
                </a:solidFill>
              </a:rPr>
              <a:t>C</a:t>
            </a:r>
            <a:r>
              <a:rPr lang="fr-FR" b="1" i="1" dirty="0" smtClean="0">
                <a:solidFill>
                  <a:srgbClr val="0623FA"/>
                </a:solidFill>
              </a:rPr>
              <a:t>O</a:t>
            </a:r>
            <a:r>
              <a:rPr lang="en-US" b="1" i="1" dirty="0" smtClean="0">
                <a:solidFill>
                  <a:srgbClr val="0623FA"/>
                </a:solidFill>
              </a:rPr>
              <a:t>C).(1 – t) + t.</a:t>
            </a:r>
            <a:r>
              <a:rPr lang="el-GR" b="1" i="1" dirty="0" smtClean="0">
                <a:solidFill>
                  <a:srgbClr val="0623FA"/>
                </a:solidFill>
              </a:rPr>
              <a:t>Δ</a:t>
            </a:r>
            <a:r>
              <a:rPr lang="fr-FR" b="1" i="1" dirty="0" smtClean="0">
                <a:solidFill>
                  <a:srgbClr val="0623FA"/>
                </a:solidFill>
              </a:rPr>
              <a:t>A</a:t>
            </a:r>
            <a:r>
              <a:rPr lang="en-US" b="1" i="1" dirty="0" smtClean="0">
                <a:solidFill>
                  <a:srgbClr val="0623FA"/>
                </a:solidFill>
              </a:rPr>
              <a:t> &gt; 0</a:t>
            </a:r>
            <a:endParaRPr lang="fr-FR" b="1" i="1" dirty="0" smtClean="0">
              <a:solidFill>
                <a:srgbClr val="0623FA"/>
              </a:solidFill>
            </a:endParaRPr>
          </a:p>
          <a:p>
            <a:pPr algn="r" rtl="1">
              <a:defRPr/>
            </a:pPr>
            <a:r>
              <a:rPr lang="en-US" b="1" i="1" dirty="0" smtClean="0">
                <a:solidFill>
                  <a:srgbClr val="0623FA"/>
                </a:solidFill>
              </a:rPr>
              <a:t>C</a:t>
            </a:r>
            <a:r>
              <a:rPr lang="fr-FR" b="1" i="1" dirty="0" smtClean="0">
                <a:solidFill>
                  <a:srgbClr val="0623FA"/>
                </a:solidFill>
              </a:rPr>
              <a:t>O</a:t>
            </a:r>
            <a:r>
              <a:rPr lang="en-US" b="1" i="1" dirty="0" smtClean="0">
                <a:solidFill>
                  <a:srgbClr val="0623FA"/>
                </a:solidFill>
              </a:rPr>
              <a:t>C </a:t>
            </a:r>
            <a:r>
              <a:rPr lang="ar-DZ" b="1" dirty="0" smtClean="0"/>
              <a:t>: أعباء التشغيل </a:t>
            </a:r>
            <a:r>
              <a:rPr lang="ar-DZ" b="1" dirty="0" err="1" smtClean="0"/>
              <a:t>النقدية،</a:t>
            </a:r>
            <a:endParaRPr lang="ar-DZ" b="1" dirty="0" smtClean="0"/>
          </a:p>
          <a:p>
            <a:pPr algn="r" rtl="1">
              <a:defRPr/>
            </a:pPr>
            <a:r>
              <a:rPr lang="el-GR" b="1" i="1" dirty="0" smtClean="0">
                <a:solidFill>
                  <a:srgbClr val="0623FA"/>
                </a:solidFill>
              </a:rPr>
              <a:t>Δ</a:t>
            </a:r>
            <a:r>
              <a:rPr lang="en-US" b="1" i="1" dirty="0" smtClean="0">
                <a:solidFill>
                  <a:srgbClr val="0623FA"/>
                </a:solidFill>
              </a:rPr>
              <a:t>NCF</a:t>
            </a:r>
            <a:r>
              <a:rPr lang="ar-DZ" b="1" dirty="0" smtClean="0"/>
              <a:t>: التدفقات النقدية التي يضيفها الأصل </a:t>
            </a:r>
            <a:r>
              <a:rPr lang="ar-DZ" b="1" dirty="0" err="1" smtClean="0"/>
              <a:t>الجديد.</a:t>
            </a:r>
            <a:r>
              <a:rPr lang="ar-DZ" b="1" dirty="0" smtClean="0"/>
              <a:t> </a:t>
            </a:r>
          </a:p>
          <a:p>
            <a:pPr algn="r" rtl="1">
              <a:buNone/>
            </a:pPr>
            <a:endParaRPr lang="ar-DZ" b="1" i="1" dirty="0" smtClean="0">
              <a:solidFill>
                <a:srgbClr val="0623FA"/>
              </a:solidFill>
            </a:endParaRPr>
          </a:p>
          <a:p>
            <a:pPr algn="r" rtl="1">
              <a:buNone/>
            </a:pPr>
            <a:endParaRPr lang="fr-FR" dirty="0" smtClean="0"/>
          </a:p>
          <a:p>
            <a:pPr algn="r" rtl="1">
              <a:buNone/>
            </a:pPr>
            <a:endParaRPr lang="fr-FR" dirty="0"/>
          </a:p>
        </p:txBody>
      </p:sp>
      <p:sp>
        <p:nvSpPr>
          <p:cNvPr id="5" name="Espace réservé du numéro de diapositive 4"/>
          <p:cNvSpPr>
            <a:spLocks noGrp="1"/>
          </p:cNvSpPr>
          <p:nvPr>
            <p:ph type="sldNum" sz="quarter" idx="12"/>
          </p:nvPr>
        </p:nvSpPr>
        <p:spPr/>
        <p:txBody>
          <a:bodyPr/>
          <a:lstStyle/>
          <a:p>
            <a:fld id="{7523FBCB-AAA1-4E31-9329-02C3EF355481}" type="slidenum">
              <a:rPr lang="fr-FR" smtClean="0"/>
              <a:pPr/>
              <a:t>52</a:t>
            </a:fld>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523FBCB-AAA1-4E31-9329-02C3EF355481}" type="slidenum">
              <a:rPr lang="fr-FR" smtClean="0"/>
              <a:pPr/>
              <a:t>53</a:t>
            </a:fld>
            <a:endParaRPr lang="fr-FR"/>
          </a:p>
        </p:txBody>
      </p:sp>
      <p:sp>
        <p:nvSpPr>
          <p:cNvPr id="4" name="Accolade ouvrante 3"/>
          <p:cNvSpPr/>
          <p:nvPr/>
        </p:nvSpPr>
        <p:spPr>
          <a:xfrm rot="5400000">
            <a:off x="2282154" y="1502312"/>
            <a:ext cx="1044000" cy="29160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Rectangle 4"/>
          <p:cNvSpPr/>
          <p:nvPr/>
        </p:nvSpPr>
        <p:spPr>
          <a:xfrm>
            <a:off x="20982" y="3518312"/>
            <a:ext cx="2700000" cy="1332000"/>
          </a:xfrm>
          <a:prstGeom prst="rect">
            <a:avLst/>
          </a:prstGeom>
        </p:spPr>
        <p:txBody>
          <a:bodyPr>
            <a:spAutoFit/>
          </a:bodyPr>
          <a:lstStyle/>
          <a:p>
            <a:pPr algn="ctr"/>
            <a:r>
              <a:rPr lang="ar-DZ" sz="2800" b="1" dirty="0" smtClean="0"/>
              <a:t>تحسين جودة المنتج ومن ثم تقليل التكاليف</a:t>
            </a:r>
          </a:p>
          <a:p>
            <a:pPr algn="ctr" rtl="1"/>
            <a:r>
              <a:rPr lang="en-US" sz="2800" b="1" i="1" dirty="0" smtClean="0">
                <a:solidFill>
                  <a:srgbClr val="0623FA"/>
                </a:solidFill>
              </a:rPr>
              <a:t>(</a:t>
            </a:r>
            <a:r>
              <a:rPr lang="el-GR" sz="2800" b="1" i="1" dirty="0" smtClean="0">
                <a:solidFill>
                  <a:srgbClr val="0623FA"/>
                </a:solidFill>
              </a:rPr>
              <a:t>Δ</a:t>
            </a:r>
            <a:r>
              <a:rPr lang="en-US" sz="2800" b="1" i="1" dirty="0" smtClean="0">
                <a:solidFill>
                  <a:srgbClr val="0623FA"/>
                </a:solidFill>
              </a:rPr>
              <a:t>C</a:t>
            </a:r>
            <a:r>
              <a:rPr lang="fr-FR" sz="2800" b="1" i="1" dirty="0" smtClean="0">
                <a:solidFill>
                  <a:srgbClr val="0623FA"/>
                </a:solidFill>
              </a:rPr>
              <a:t>O</a:t>
            </a:r>
            <a:r>
              <a:rPr lang="en-US" sz="2800" b="1" i="1" dirty="0" smtClean="0">
                <a:solidFill>
                  <a:srgbClr val="0623FA"/>
                </a:solidFill>
              </a:rPr>
              <a:t>C &lt; 0)</a:t>
            </a:r>
            <a:endParaRPr lang="fr-FR" sz="2800" dirty="0"/>
          </a:p>
        </p:txBody>
      </p:sp>
      <p:sp>
        <p:nvSpPr>
          <p:cNvPr id="6" name="Rectangle 5"/>
          <p:cNvSpPr/>
          <p:nvPr/>
        </p:nvSpPr>
        <p:spPr>
          <a:xfrm>
            <a:off x="3239832" y="3520053"/>
            <a:ext cx="2052000" cy="1368000"/>
          </a:xfrm>
          <a:prstGeom prst="rect">
            <a:avLst/>
          </a:prstGeom>
        </p:spPr>
        <p:txBody>
          <a:bodyPr>
            <a:spAutoFit/>
          </a:bodyPr>
          <a:lstStyle/>
          <a:p>
            <a:pPr algn="ctr" rtl="1"/>
            <a:r>
              <a:rPr lang="ar-DZ" sz="2800" b="1" dirty="0" smtClean="0"/>
              <a:t>زيادة الإنتاج ومن ثم المبيعات</a:t>
            </a:r>
          </a:p>
          <a:p>
            <a:pPr algn="ctr" rtl="1"/>
            <a:r>
              <a:rPr lang="en-US" sz="2800" b="1" i="1" dirty="0" smtClean="0">
                <a:solidFill>
                  <a:srgbClr val="0623FA"/>
                </a:solidFill>
              </a:rPr>
              <a:t>(</a:t>
            </a:r>
            <a:r>
              <a:rPr lang="el-GR" sz="2800" b="1" i="1" dirty="0" smtClean="0">
                <a:solidFill>
                  <a:srgbClr val="0623FA"/>
                </a:solidFill>
              </a:rPr>
              <a:t>Δ</a:t>
            </a:r>
            <a:r>
              <a:rPr lang="en-US" sz="2800" b="1" i="1" dirty="0" smtClean="0">
                <a:solidFill>
                  <a:srgbClr val="0623FA"/>
                </a:solidFill>
              </a:rPr>
              <a:t>S &gt; 0)</a:t>
            </a:r>
            <a:endParaRPr lang="fr-FR" sz="2800" dirty="0"/>
          </a:p>
        </p:txBody>
      </p:sp>
      <p:sp>
        <p:nvSpPr>
          <p:cNvPr id="7" name="Rectangle 6"/>
          <p:cNvSpPr/>
          <p:nvPr/>
        </p:nvSpPr>
        <p:spPr>
          <a:xfrm>
            <a:off x="5911124" y="3518312"/>
            <a:ext cx="3204000" cy="1332000"/>
          </a:xfrm>
          <a:prstGeom prst="rect">
            <a:avLst/>
          </a:prstGeom>
        </p:spPr>
        <p:txBody>
          <a:bodyPr>
            <a:spAutoFit/>
          </a:bodyPr>
          <a:lstStyle/>
          <a:p>
            <a:pPr algn="ctr" rtl="1"/>
            <a:r>
              <a:rPr lang="ar-DZ" sz="2800" b="1" dirty="0" smtClean="0"/>
              <a:t>زيادة قسط </a:t>
            </a:r>
            <a:r>
              <a:rPr lang="ar-DZ" sz="2800" b="1" dirty="0" err="1" smtClean="0"/>
              <a:t>الاهتلاك</a:t>
            </a:r>
            <a:r>
              <a:rPr lang="ar-DZ" sz="2800" b="1" dirty="0" smtClean="0"/>
              <a:t> ومن ثم زيادة </a:t>
            </a:r>
            <a:r>
              <a:rPr lang="ar-DZ" sz="2800" b="1" dirty="0" err="1" smtClean="0"/>
              <a:t>الوفرات</a:t>
            </a:r>
            <a:r>
              <a:rPr lang="ar-DZ" sz="2800" b="1" dirty="0" smtClean="0"/>
              <a:t> الضريبية</a:t>
            </a:r>
          </a:p>
          <a:p>
            <a:pPr algn="ctr" rtl="1"/>
            <a:r>
              <a:rPr lang="en-US" sz="2800" b="1" i="1" dirty="0" smtClean="0">
                <a:solidFill>
                  <a:srgbClr val="0623FA"/>
                </a:solidFill>
              </a:rPr>
              <a:t>(t.</a:t>
            </a:r>
            <a:r>
              <a:rPr lang="el-GR" sz="2800" b="1" i="1" dirty="0" smtClean="0">
                <a:solidFill>
                  <a:srgbClr val="0623FA"/>
                </a:solidFill>
              </a:rPr>
              <a:t>Δ</a:t>
            </a:r>
            <a:r>
              <a:rPr lang="fr-FR" sz="2800" b="1" i="1" dirty="0" smtClean="0">
                <a:solidFill>
                  <a:srgbClr val="0623FA"/>
                </a:solidFill>
              </a:rPr>
              <a:t>A</a:t>
            </a:r>
            <a:r>
              <a:rPr lang="en-US" sz="2800" b="1" i="1" dirty="0" smtClean="0">
                <a:solidFill>
                  <a:srgbClr val="0623FA"/>
                </a:solidFill>
              </a:rPr>
              <a:t> &gt; 0)</a:t>
            </a:r>
            <a:endParaRPr lang="fr-FR" sz="2800" dirty="0"/>
          </a:p>
        </p:txBody>
      </p:sp>
      <p:sp>
        <p:nvSpPr>
          <p:cNvPr id="8" name="Rectangle 7"/>
          <p:cNvSpPr/>
          <p:nvPr/>
        </p:nvSpPr>
        <p:spPr>
          <a:xfrm>
            <a:off x="1418162" y="5715253"/>
            <a:ext cx="5688000" cy="954107"/>
          </a:xfrm>
          <a:prstGeom prst="rect">
            <a:avLst/>
          </a:prstGeom>
        </p:spPr>
        <p:txBody>
          <a:bodyPr>
            <a:spAutoFit/>
          </a:bodyPr>
          <a:lstStyle/>
          <a:p>
            <a:pPr lvl="0" algn="ctr" rtl="1"/>
            <a:r>
              <a:rPr lang="ar-DZ" sz="2800" b="1" dirty="0" smtClean="0"/>
              <a:t>زيادة التدفقات النقدية التي يضيفها الأصل الجديد </a:t>
            </a:r>
            <a:r>
              <a:rPr lang="el-GR" sz="2800" b="1" i="1" dirty="0" smtClean="0">
                <a:solidFill>
                  <a:srgbClr val="0623FA"/>
                </a:solidFill>
              </a:rPr>
              <a:t>Δ</a:t>
            </a:r>
            <a:r>
              <a:rPr lang="en-US" sz="2800" b="1" i="1" dirty="0" smtClean="0">
                <a:solidFill>
                  <a:srgbClr val="0623FA"/>
                </a:solidFill>
              </a:rPr>
              <a:t>NCF = (</a:t>
            </a:r>
            <a:r>
              <a:rPr lang="el-GR" sz="2800" b="1" i="1" dirty="0" smtClean="0">
                <a:solidFill>
                  <a:srgbClr val="0623FA"/>
                </a:solidFill>
              </a:rPr>
              <a:t>Δ</a:t>
            </a:r>
            <a:r>
              <a:rPr lang="en-US" sz="2800" b="1" i="1" dirty="0" smtClean="0">
                <a:solidFill>
                  <a:srgbClr val="0623FA"/>
                </a:solidFill>
              </a:rPr>
              <a:t>S – </a:t>
            </a:r>
            <a:r>
              <a:rPr lang="el-GR" sz="2800" b="1" i="1" dirty="0" smtClean="0">
                <a:solidFill>
                  <a:srgbClr val="0623FA"/>
                </a:solidFill>
              </a:rPr>
              <a:t>Δ</a:t>
            </a:r>
            <a:r>
              <a:rPr lang="en-US" sz="2800" b="1" i="1" dirty="0" smtClean="0">
                <a:solidFill>
                  <a:srgbClr val="0623FA"/>
                </a:solidFill>
              </a:rPr>
              <a:t>C</a:t>
            </a:r>
            <a:r>
              <a:rPr lang="fr-FR" sz="2800" b="1" i="1" dirty="0" smtClean="0">
                <a:solidFill>
                  <a:srgbClr val="0623FA"/>
                </a:solidFill>
              </a:rPr>
              <a:t>O</a:t>
            </a:r>
            <a:r>
              <a:rPr lang="en-US" sz="2800" b="1" i="1" dirty="0" smtClean="0">
                <a:solidFill>
                  <a:srgbClr val="0623FA"/>
                </a:solidFill>
              </a:rPr>
              <a:t>C).(1 – t) + t.</a:t>
            </a:r>
            <a:r>
              <a:rPr lang="el-GR" sz="2800" b="1" i="1" dirty="0" smtClean="0">
                <a:solidFill>
                  <a:srgbClr val="0623FA"/>
                </a:solidFill>
              </a:rPr>
              <a:t>Δ</a:t>
            </a:r>
            <a:r>
              <a:rPr lang="fr-FR" sz="2800" b="1" i="1" dirty="0" smtClean="0">
                <a:solidFill>
                  <a:srgbClr val="0623FA"/>
                </a:solidFill>
              </a:rPr>
              <a:t>A</a:t>
            </a:r>
            <a:r>
              <a:rPr lang="en-US" sz="2800" b="1" i="1" dirty="0" smtClean="0">
                <a:solidFill>
                  <a:srgbClr val="0623FA"/>
                </a:solidFill>
              </a:rPr>
              <a:t> &gt; 0</a:t>
            </a:r>
            <a:endParaRPr lang="fr-FR" sz="2800" b="1" i="1" dirty="0" smtClean="0">
              <a:solidFill>
                <a:srgbClr val="0623FA"/>
              </a:solidFill>
            </a:endParaRPr>
          </a:p>
        </p:txBody>
      </p:sp>
      <p:sp>
        <p:nvSpPr>
          <p:cNvPr id="9" name="Accolade ouvrante 8"/>
          <p:cNvSpPr/>
          <p:nvPr/>
        </p:nvSpPr>
        <p:spPr>
          <a:xfrm rot="5400000">
            <a:off x="4590328" y="-1125296"/>
            <a:ext cx="1044000" cy="48240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nvSpPr>
        <p:spPr>
          <a:xfrm>
            <a:off x="1403648" y="1880888"/>
            <a:ext cx="2556000" cy="540000"/>
          </a:xfrm>
          <a:prstGeom prst="rect">
            <a:avLst/>
          </a:prstGeom>
          <a:solidFill>
            <a:srgbClr val="FFFF00"/>
          </a:solidFill>
        </p:spPr>
        <p:txBody>
          <a:bodyPr>
            <a:spAutoFit/>
          </a:bodyPr>
          <a:lstStyle/>
          <a:p>
            <a:pPr algn="ctr" rtl="1"/>
            <a:r>
              <a:rPr lang="ar-DZ" sz="2800" b="1" dirty="0" smtClean="0"/>
              <a:t>مساهمة غير مباشرة</a:t>
            </a:r>
            <a:endParaRPr lang="fr-FR" sz="2800" dirty="0"/>
          </a:p>
        </p:txBody>
      </p:sp>
      <p:sp>
        <p:nvSpPr>
          <p:cNvPr id="11" name="Rectangle 10"/>
          <p:cNvSpPr/>
          <p:nvPr/>
        </p:nvSpPr>
        <p:spPr>
          <a:xfrm>
            <a:off x="6465934" y="1859338"/>
            <a:ext cx="2124000" cy="540000"/>
          </a:xfrm>
          <a:prstGeom prst="rect">
            <a:avLst/>
          </a:prstGeom>
          <a:solidFill>
            <a:srgbClr val="00FF00"/>
          </a:solidFill>
        </p:spPr>
        <p:txBody>
          <a:bodyPr>
            <a:spAutoFit/>
          </a:bodyPr>
          <a:lstStyle/>
          <a:p>
            <a:pPr algn="ctr" rtl="1"/>
            <a:r>
              <a:rPr lang="ar-DZ" sz="2800" b="1" dirty="0" smtClean="0"/>
              <a:t>مساهمة مباشرة</a:t>
            </a:r>
            <a:endParaRPr lang="fr-FR" sz="2800" dirty="0"/>
          </a:p>
        </p:txBody>
      </p:sp>
      <p:cxnSp>
        <p:nvCxnSpPr>
          <p:cNvPr id="13" name="Connecteur droit avec flèche 12"/>
          <p:cNvCxnSpPr>
            <a:stCxn id="11" idx="2"/>
            <a:endCxn id="7" idx="0"/>
          </p:cNvCxnSpPr>
          <p:nvPr/>
        </p:nvCxnSpPr>
        <p:spPr>
          <a:xfrm flipH="1">
            <a:off x="7513124" y="2399338"/>
            <a:ext cx="14810" cy="11189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1291771" y="4888053"/>
            <a:ext cx="6336000" cy="845154"/>
            <a:chOff x="1291771" y="4888053"/>
            <a:chExt cx="6336000" cy="845154"/>
          </a:xfrm>
        </p:grpSpPr>
        <p:grpSp>
          <p:nvGrpSpPr>
            <p:cNvPr id="18" name="Groupe 17"/>
            <p:cNvGrpSpPr/>
            <p:nvPr/>
          </p:nvGrpSpPr>
          <p:grpSpPr>
            <a:xfrm>
              <a:off x="1291771" y="4888053"/>
              <a:ext cx="6336000" cy="413156"/>
              <a:chOff x="1291771" y="4888053"/>
              <a:chExt cx="6336000" cy="413156"/>
            </a:xfrm>
          </p:grpSpPr>
          <p:sp>
            <p:nvSpPr>
              <p:cNvPr id="15" name="Forme libre 14"/>
              <p:cNvSpPr/>
              <p:nvPr/>
            </p:nvSpPr>
            <p:spPr>
              <a:xfrm>
                <a:off x="1291771" y="4905208"/>
                <a:ext cx="6336000" cy="396000"/>
              </a:xfrm>
              <a:custGeom>
                <a:avLst/>
                <a:gdLst>
                  <a:gd name="connsiteX0" fmla="*/ 0 w 6937829"/>
                  <a:gd name="connsiteY0" fmla="*/ 0 h 406400"/>
                  <a:gd name="connsiteX1" fmla="*/ 0 w 6937829"/>
                  <a:gd name="connsiteY1" fmla="*/ 406400 h 406400"/>
                  <a:gd name="connsiteX2" fmla="*/ 6937829 w 6937829"/>
                  <a:gd name="connsiteY2" fmla="*/ 406400 h 406400"/>
                  <a:gd name="connsiteX3" fmla="*/ 6937829 w 6937829"/>
                  <a:gd name="connsiteY3" fmla="*/ 29029 h 406400"/>
                </a:gdLst>
                <a:ahLst/>
                <a:cxnLst>
                  <a:cxn ang="0">
                    <a:pos x="connsiteX0" y="connsiteY0"/>
                  </a:cxn>
                  <a:cxn ang="0">
                    <a:pos x="connsiteX1" y="connsiteY1"/>
                  </a:cxn>
                  <a:cxn ang="0">
                    <a:pos x="connsiteX2" y="connsiteY2"/>
                  </a:cxn>
                  <a:cxn ang="0">
                    <a:pos x="connsiteX3" y="connsiteY3"/>
                  </a:cxn>
                </a:cxnLst>
                <a:rect l="l" t="t" r="r" b="b"/>
                <a:pathLst>
                  <a:path w="6937829" h="406400">
                    <a:moveTo>
                      <a:pt x="0" y="0"/>
                    </a:moveTo>
                    <a:lnTo>
                      <a:pt x="0" y="406400"/>
                    </a:lnTo>
                    <a:lnTo>
                      <a:pt x="6937829" y="406400"/>
                    </a:lnTo>
                    <a:lnTo>
                      <a:pt x="6937829" y="29029"/>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7" name="Connecteur droit 16"/>
              <p:cNvCxnSpPr/>
              <p:nvPr/>
            </p:nvCxnSpPr>
            <p:spPr>
              <a:xfrm flipH="1">
                <a:off x="4255502" y="4888053"/>
                <a:ext cx="0" cy="413156"/>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4" name="Connecteur droit avec flèche 23"/>
            <p:cNvCxnSpPr/>
            <p:nvPr/>
          </p:nvCxnSpPr>
          <p:spPr>
            <a:xfrm>
              <a:off x="4254940" y="5301207"/>
              <a:ext cx="0" cy="43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497996" y="332656"/>
            <a:ext cx="7962436" cy="523220"/>
          </a:xfrm>
          <a:prstGeom prst="rect">
            <a:avLst/>
          </a:prstGeom>
        </p:spPr>
        <p:txBody>
          <a:bodyPr wrap="none">
            <a:spAutoFit/>
          </a:bodyPr>
          <a:lstStyle/>
          <a:p>
            <a:pPr algn="r" rtl="1"/>
            <a:r>
              <a:rPr lang="ar-DZ" sz="2800" b="1" dirty="0" smtClean="0">
                <a:solidFill>
                  <a:srgbClr val="0000FF"/>
                </a:solidFill>
              </a:rPr>
              <a:t>مساهمة </a:t>
            </a:r>
            <a:r>
              <a:rPr lang="ar-DZ" sz="2800" b="1" dirty="0" err="1" smtClean="0">
                <a:solidFill>
                  <a:srgbClr val="0000FF"/>
                </a:solidFill>
              </a:rPr>
              <a:t>الاهتلاك</a:t>
            </a:r>
            <a:r>
              <a:rPr lang="ar-DZ" sz="2800" b="1" dirty="0" smtClean="0">
                <a:solidFill>
                  <a:srgbClr val="0000FF"/>
                </a:solidFill>
              </a:rPr>
              <a:t> في توليد تدفقات نقدية في حالة مشاريع الاستبدال </a:t>
            </a:r>
            <a:endParaRPr lang="fr-FR" sz="2800"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1"/>
                                          </p:val>
                                        </p:tav>
                                        <p:tav tm="100000">
                                          <p:val>
                                            <p:strVal val="#ppt_x"/>
                                          </p:val>
                                        </p:tav>
                                      </p:tavLst>
                                    </p:anim>
                                    <p:anim calcmode="lin" valueType="num">
                                      <p:cBhvr>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1"/>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1"/>
                                          </p:val>
                                        </p:tav>
                                        <p:tav tm="100000">
                                          <p:val>
                                            <p:strVal val="#ppt_x"/>
                                          </p:val>
                                        </p:tav>
                                      </p:tavLst>
                                    </p:anim>
                                    <p:anim calcmode="lin" valueType="num">
                                      <p:cBhvr>
                                        <p:cTn id="37"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1"/>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1"/>
                                          </p:val>
                                        </p:tav>
                                        <p:tav tm="100000">
                                          <p:val>
                                            <p:strVal val="#ppt_x"/>
                                          </p:val>
                                        </p:tav>
                                      </p:tavLst>
                                    </p:anim>
                                    <p:anim calcmode="lin" valueType="num">
                                      <p:cBhvr>
                                        <p:cTn id="5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noChangeArrowheads="1"/>
          </p:cNvPicPr>
          <p:nvPr/>
        </p:nvPicPr>
        <p:blipFill>
          <a:blip r:embed="rId2" cstate="print"/>
          <a:srcRect/>
          <a:stretch>
            <a:fillRect/>
          </a:stretch>
        </p:blipFill>
        <p:spPr bwMode="auto">
          <a:xfrm>
            <a:off x="107504" y="1772816"/>
            <a:ext cx="8892479" cy="5047109"/>
          </a:xfrm>
          <a:prstGeom prst="rect">
            <a:avLst/>
          </a:prstGeom>
          <a:noFill/>
          <a:ln w="9525">
            <a:noFill/>
            <a:miter lim="800000"/>
            <a:headEnd/>
            <a:tailEnd/>
          </a:ln>
        </p:spPr>
      </p:pic>
      <p:sp>
        <p:nvSpPr>
          <p:cNvPr id="3" name="Espace réservé du contenu 2"/>
          <p:cNvSpPr>
            <a:spLocks noGrp="1"/>
          </p:cNvSpPr>
          <p:nvPr>
            <p:ph idx="1"/>
          </p:nvPr>
        </p:nvSpPr>
        <p:spPr>
          <a:xfrm>
            <a:off x="457200" y="44624"/>
            <a:ext cx="8229600" cy="4525963"/>
          </a:xfrm>
        </p:spPr>
        <p:txBody>
          <a:bodyPr>
            <a:noAutofit/>
          </a:bodyPr>
          <a:lstStyle/>
          <a:p>
            <a:pPr algn="r" rtl="1">
              <a:lnSpc>
                <a:spcPct val="110000"/>
              </a:lnSpc>
              <a:buNone/>
            </a:pPr>
            <a:r>
              <a:rPr lang="ar-SA" b="1" dirty="0" err="1" smtClean="0"/>
              <a:t>ب </a:t>
            </a:r>
            <a:r>
              <a:rPr lang="ar-SA" b="1" dirty="0" smtClean="0"/>
              <a:t>– أن </a:t>
            </a:r>
            <a:r>
              <a:rPr lang="ar-SA" b="1" dirty="0" smtClean="0">
                <a:solidFill>
                  <a:srgbClr val="0000FF"/>
                </a:solidFill>
              </a:rPr>
              <a:t>العائد</a:t>
            </a:r>
            <a:r>
              <a:rPr lang="ar-SA" b="1" dirty="0" smtClean="0"/>
              <a:t> من النشاط الاستثماري </a:t>
            </a:r>
            <a:r>
              <a:rPr lang="ar-SA" b="1" dirty="0" smtClean="0">
                <a:solidFill>
                  <a:srgbClr val="0000FF"/>
                </a:solidFill>
              </a:rPr>
              <a:t>يتحقق بعد فترة </a:t>
            </a:r>
            <a:r>
              <a:rPr lang="ar-SA" b="1" dirty="0" smtClean="0"/>
              <a:t>زمنية طويلة نسبياً </a:t>
            </a:r>
            <a:r>
              <a:rPr lang="ar-DZ" b="1" dirty="0" smtClean="0"/>
              <a:t>من</a:t>
            </a:r>
            <a:r>
              <a:rPr lang="ar-SA" b="1" dirty="0" smtClean="0"/>
              <a:t> حدوث الإنفاق </a:t>
            </a:r>
            <a:r>
              <a:rPr lang="ar-SA" b="1" dirty="0" err="1" smtClean="0"/>
              <a:t>الاستثماري.</a:t>
            </a:r>
            <a:r>
              <a:rPr lang="ar-SA" b="1" dirty="0" smtClean="0"/>
              <a:t> كما أن هذا العائد </a:t>
            </a:r>
            <a:r>
              <a:rPr lang="ar-SA" b="1" dirty="0" smtClean="0">
                <a:solidFill>
                  <a:srgbClr val="0000FF"/>
                </a:solidFill>
              </a:rPr>
              <a:t>لا يتحقق دفعة واحدة </a:t>
            </a:r>
            <a:r>
              <a:rPr lang="ar-SA" b="1" dirty="0" smtClean="0"/>
              <a:t>وإنما ينتشر عادة على مدى فترة زمنية </a:t>
            </a:r>
            <a:r>
              <a:rPr lang="ar-SA" b="1" dirty="0" err="1" smtClean="0"/>
              <a:t>طويلة.</a:t>
            </a:r>
            <a:r>
              <a:rPr lang="ar-SA" b="1" dirty="0" smtClean="0"/>
              <a:t> </a:t>
            </a:r>
            <a:endParaRPr lang="ar-DZ" b="1" dirty="0" smtClean="0"/>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4000" b="1" dirty="0" smtClean="0">
                <a:solidFill>
                  <a:srgbClr val="FF0000"/>
                </a:solidFill>
              </a:rPr>
              <a:t>أنواع المشاريع </a:t>
            </a:r>
            <a:r>
              <a:rPr lang="ar-SA" sz="4000" b="1" dirty="0" smtClean="0">
                <a:solidFill>
                  <a:srgbClr val="FF0000"/>
                </a:solidFill>
              </a:rPr>
              <a:t>الاستثمارية</a:t>
            </a:r>
            <a:endParaRPr lang="fr-FR" sz="4000" b="1" dirty="0">
              <a:solidFill>
                <a:srgbClr val="FF0000"/>
              </a:solidFill>
            </a:endParaRPr>
          </a:p>
        </p:txBody>
      </p:sp>
      <p:sp>
        <p:nvSpPr>
          <p:cNvPr id="3" name="Espace réservé du contenu 2"/>
          <p:cNvSpPr>
            <a:spLocks noGrp="1"/>
          </p:cNvSpPr>
          <p:nvPr>
            <p:ph idx="1"/>
          </p:nvPr>
        </p:nvSpPr>
        <p:spPr/>
        <p:txBody>
          <a:bodyPr>
            <a:noAutofit/>
          </a:bodyPr>
          <a:lstStyle/>
          <a:p>
            <a:pPr algn="r" rtl="1">
              <a:buNone/>
            </a:pPr>
            <a:r>
              <a:rPr lang="ar-DZ" b="1" dirty="0" smtClean="0"/>
              <a:t>يمكن </a:t>
            </a:r>
            <a:r>
              <a:rPr lang="ar-SA" b="1" dirty="0" smtClean="0"/>
              <a:t>تصنيف </a:t>
            </a:r>
            <a:r>
              <a:rPr lang="ar-DZ" b="1" dirty="0" smtClean="0"/>
              <a:t>المشاريع </a:t>
            </a:r>
            <a:r>
              <a:rPr lang="ar-SA" b="1" dirty="0" smtClean="0"/>
              <a:t>الاستثمارية</a:t>
            </a:r>
            <a:r>
              <a:rPr lang="ar-DZ" b="1" dirty="0" smtClean="0"/>
              <a:t> </a:t>
            </a:r>
            <a:r>
              <a:rPr lang="ar-SA" b="1" dirty="0" smtClean="0"/>
              <a:t>حسب الغرض </a:t>
            </a:r>
            <a:r>
              <a:rPr lang="ar-DZ" b="1" dirty="0" smtClean="0"/>
              <a:t>منها إلى:</a:t>
            </a:r>
            <a:endParaRPr lang="ar-SA" b="1" dirty="0" smtClean="0"/>
          </a:p>
          <a:p>
            <a:pPr algn="r" rtl="1"/>
            <a:r>
              <a:rPr lang="ar-DZ" b="1" dirty="0" smtClean="0">
                <a:effectLst>
                  <a:outerShdw blurRad="38100" dist="38100" dir="2700000" algn="tl">
                    <a:srgbClr val="000000">
                      <a:alpha val="43137"/>
                    </a:srgbClr>
                  </a:outerShdw>
                </a:effectLst>
              </a:rPr>
              <a:t>مشاريع</a:t>
            </a:r>
            <a:r>
              <a:rPr lang="ar-SA" b="1" dirty="0" smtClean="0">
                <a:effectLst>
                  <a:outerShdw blurRad="38100" dist="38100" dir="2700000" algn="tl">
                    <a:srgbClr val="000000">
                      <a:alpha val="43137"/>
                    </a:srgbClr>
                  </a:outerShdw>
                </a:effectLst>
              </a:rPr>
              <a:t> </a:t>
            </a:r>
            <a:r>
              <a:rPr lang="ar-DZ" b="1" dirty="0" smtClean="0">
                <a:effectLst>
                  <a:outerShdw blurRad="38100" dist="38100" dir="2700000" algn="tl">
                    <a:srgbClr val="000000">
                      <a:alpha val="43137"/>
                    </a:srgbClr>
                  </a:outerShdw>
                </a:effectLst>
              </a:rPr>
              <a:t>التجديد و</a:t>
            </a:r>
            <a:r>
              <a:rPr lang="ar-SA" b="1" dirty="0" smtClean="0">
                <a:effectLst>
                  <a:outerShdw blurRad="38100" dist="38100" dir="2700000" algn="tl">
                    <a:srgbClr val="000000">
                      <a:alpha val="43137"/>
                    </a:srgbClr>
                  </a:outerShdw>
                </a:effectLst>
              </a:rPr>
              <a:t>الإحلال</a:t>
            </a:r>
            <a:r>
              <a:rPr lang="ar-SA" b="1" dirty="0" smtClean="0"/>
              <a:t>: و</a:t>
            </a:r>
            <a:r>
              <a:rPr lang="ar-DZ" b="1" dirty="0" smtClean="0"/>
              <a:t>ت</a:t>
            </a:r>
            <a:r>
              <a:rPr lang="ar-SA" b="1" dirty="0" smtClean="0"/>
              <a:t>شمل شراء أصول ثابتة لتحل محل الأصول التي تم </a:t>
            </a:r>
            <a:r>
              <a:rPr lang="ar-SA" b="1" dirty="0" err="1" smtClean="0"/>
              <a:t>إه</a:t>
            </a:r>
            <a:r>
              <a:rPr lang="ar-DZ" b="1" dirty="0" smtClean="0"/>
              <a:t>ت</a:t>
            </a:r>
            <a:r>
              <a:rPr lang="ar-SA" b="1" dirty="0" smtClean="0"/>
              <a:t>لاكها أو تقادمت</a:t>
            </a:r>
            <a:r>
              <a:rPr lang="ar-DZ" b="1" dirty="0" smtClean="0"/>
              <a:t> (فيزيائيا أو تكنولوجيا</a:t>
            </a:r>
            <a:r>
              <a:rPr lang="ar-DZ" b="1" dirty="0" err="1" smtClean="0"/>
              <a:t>)</a:t>
            </a:r>
            <a:r>
              <a:rPr lang="ar-DZ" b="1" dirty="0" smtClean="0"/>
              <a:t> </a:t>
            </a:r>
            <a:r>
              <a:rPr lang="ar-SA" b="1" dirty="0" smtClean="0"/>
              <a:t>وذلك بغرض المحافظة على الطاقة </a:t>
            </a:r>
            <a:r>
              <a:rPr lang="ar-SA" b="1" dirty="0" err="1" smtClean="0"/>
              <a:t>الإنتا</a:t>
            </a:r>
            <a:r>
              <a:rPr lang="ar-DZ" b="1" dirty="0" smtClean="0"/>
              <a:t>ج</a:t>
            </a:r>
            <a:r>
              <a:rPr lang="ar-SA" b="1" dirty="0" err="1" smtClean="0"/>
              <a:t>ية</a:t>
            </a:r>
            <a:r>
              <a:rPr lang="ar-SA" b="1" dirty="0" smtClean="0"/>
              <a:t> أو تقليل تكل</a:t>
            </a:r>
            <a:r>
              <a:rPr lang="ar-DZ" b="1" dirty="0" smtClean="0"/>
              <a:t>ف</a:t>
            </a:r>
            <a:r>
              <a:rPr lang="ar-SA" b="1" dirty="0" smtClean="0"/>
              <a:t>ة الإنتاج.</a:t>
            </a:r>
            <a:endParaRPr lang="fr-FR" dirty="0" smtClean="0"/>
          </a:p>
          <a:p>
            <a:pPr algn="r" rtl="1"/>
            <a:r>
              <a:rPr lang="ar-DZ" b="1" dirty="0" smtClean="0">
                <a:effectLst>
                  <a:outerShdw blurRad="38100" dist="38100" dir="2700000" algn="tl">
                    <a:srgbClr val="000000">
                      <a:alpha val="43137"/>
                    </a:srgbClr>
                  </a:outerShdw>
                </a:effectLst>
              </a:rPr>
              <a:t>مشاريع</a:t>
            </a:r>
            <a:r>
              <a:rPr lang="ar-SA" b="1" dirty="0" smtClean="0">
                <a:effectLst>
                  <a:outerShdw blurRad="38100" dist="38100" dir="2700000" algn="tl">
                    <a:srgbClr val="000000">
                      <a:alpha val="43137"/>
                    </a:srgbClr>
                  </a:outerShdw>
                </a:effectLst>
              </a:rPr>
              <a:t> التوسع</a:t>
            </a:r>
            <a:r>
              <a:rPr lang="fr-FR" b="1" dirty="0" smtClean="0">
                <a:effectLst>
                  <a:outerShdw blurRad="38100" dist="38100" dir="2700000" algn="tl">
                    <a:srgbClr val="000000">
                      <a:alpha val="43137"/>
                    </a:srgbClr>
                  </a:outerShdw>
                </a:effectLst>
              </a:rPr>
              <a:t>:</a:t>
            </a:r>
            <a:r>
              <a:rPr lang="ar-DZ" b="1" dirty="0" smtClean="0">
                <a:effectLst>
                  <a:outerShdw blurRad="38100" dist="38100" dir="2700000" algn="tl">
                    <a:srgbClr val="000000">
                      <a:alpha val="43137"/>
                    </a:srgbClr>
                  </a:outerShdw>
                </a:effectLst>
              </a:rPr>
              <a:t> </a:t>
            </a:r>
            <a:r>
              <a:rPr lang="ar-SA" b="1" dirty="0" smtClean="0"/>
              <a:t>و</a:t>
            </a:r>
            <a:r>
              <a:rPr lang="ar-DZ" b="1" dirty="0" smtClean="0"/>
              <a:t>ت</a:t>
            </a:r>
            <a:r>
              <a:rPr lang="ar-SA" b="1" dirty="0" smtClean="0"/>
              <a:t>شمل الاستثمارات في أصول ثابتة إضافية بغرض زيادة</a:t>
            </a:r>
            <a:r>
              <a:rPr lang="ar-DZ" b="1" dirty="0" smtClean="0"/>
              <a:t> </a:t>
            </a:r>
            <a:r>
              <a:rPr lang="ar-SA" b="1" dirty="0" smtClean="0"/>
              <a:t>الطاقة </a:t>
            </a:r>
            <a:r>
              <a:rPr lang="ar-SA" b="1" dirty="0" err="1" smtClean="0"/>
              <a:t>الإنتا</a:t>
            </a:r>
            <a:r>
              <a:rPr lang="ar-DZ" b="1" dirty="0" smtClean="0"/>
              <a:t>ج</a:t>
            </a:r>
            <a:r>
              <a:rPr lang="ar-SA" b="1" dirty="0" err="1" smtClean="0"/>
              <a:t>ية</a:t>
            </a:r>
            <a:r>
              <a:rPr lang="ar-SA" b="1" dirty="0" smtClean="0"/>
              <a:t> أو إنتاج منتج </a:t>
            </a:r>
            <a:r>
              <a:rPr lang="ar-DZ" b="1" dirty="0" smtClean="0"/>
              <a:t>ج</a:t>
            </a:r>
            <a:r>
              <a:rPr lang="ar-SA" b="1" dirty="0" err="1" smtClean="0"/>
              <a:t>ديد.</a:t>
            </a:r>
            <a:r>
              <a:rPr lang="ar-DZ" b="1" dirty="0" smtClean="0"/>
              <a:t> وضمن هذا النوع يمكن التمييز بين </a:t>
            </a:r>
            <a:r>
              <a:rPr lang="ar-DZ" b="1" dirty="0" smtClean="0">
                <a:effectLst>
                  <a:outerShdw blurRad="38100" dist="38100" dir="2700000" algn="tl">
                    <a:srgbClr val="000000">
                      <a:alpha val="43137"/>
                    </a:srgbClr>
                  </a:outerShdw>
                </a:effectLst>
              </a:rPr>
              <a:t>مشاريع</a:t>
            </a:r>
            <a:r>
              <a:rPr lang="ar-SA" b="1" dirty="0" smtClean="0">
                <a:effectLst>
                  <a:outerShdw blurRad="38100" dist="38100" dir="2700000" algn="tl">
                    <a:srgbClr val="000000">
                      <a:alpha val="43137"/>
                    </a:srgbClr>
                  </a:outerShdw>
                </a:effectLst>
              </a:rPr>
              <a:t> التوسع</a:t>
            </a:r>
            <a:r>
              <a:rPr lang="ar-SA" b="1" dirty="0" smtClean="0"/>
              <a:t> الداخلي و</a:t>
            </a:r>
            <a:r>
              <a:rPr lang="ar-DZ" b="1" dirty="0" smtClean="0">
                <a:effectLst>
                  <a:outerShdw blurRad="38100" dist="38100" dir="2700000" algn="tl">
                    <a:srgbClr val="000000">
                      <a:alpha val="43137"/>
                    </a:srgbClr>
                  </a:outerShdw>
                </a:effectLst>
              </a:rPr>
              <a:t>مشاريع</a:t>
            </a:r>
            <a:r>
              <a:rPr lang="ar-SA" b="1" dirty="0" smtClean="0">
                <a:effectLst>
                  <a:outerShdw blurRad="38100" dist="38100" dir="2700000" algn="tl">
                    <a:srgbClr val="000000">
                      <a:alpha val="43137"/>
                    </a:srgbClr>
                  </a:outerShdw>
                </a:effectLst>
              </a:rPr>
              <a:t> التوسع</a:t>
            </a:r>
            <a:r>
              <a:rPr lang="ar-SA" b="1" dirty="0" smtClean="0"/>
              <a:t> الخارجي</a:t>
            </a:r>
            <a:r>
              <a:rPr lang="ar-DZ" b="1" dirty="0" smtClean="0"/>
              <a:t> </a:t>
            </a:r>
            <a:r>
              <a:rPr lang="ar-DZ" b="1" dirty="0" err="1" smtClean="0"/>
              <a:t>(</a:t>
            </a:r>
            <a:r>
              <a:rPr lang="ar-SA" b="1" dirty="0" smtClean="0"/>
              <a:t>الاستحواذ على مؤسسات أخرى</a:t>
            </a:r>
            <a:r>
              <a:rPr lang="ar-DZ" b="1" dirty="0" smtClean="0"/>
              <a:t> قائمة</a:t>
            </a:r>
            <a:r>
              <a:rPr lang="ar-SA" b="1" dirty="0" err="1" smtClean="0"/>
              <a:t>).</a:t>
            </a:r>
            <a:endParaRPr lang="ar-DZ" b="1" dirty="0" smtClean="0"/>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7</a:t>
            </a:fld>
            <a:endParaRPr lang="fr-FR"/>
          </a:p>
        </p:txBody>
      </p:sp>
      <p:sp>
        <p:nvSpPr>
          <p:cNvPr id="7" name="Espace réservé du pied de page 6"/>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11349"/>
            <a:ext cx="8229600" cy="4525963"/>
          </a:xfrm>
        </p:spPr>
        <p:txBody>
          <a:bodyPr>
            <a:noAutofit/>
          </a:bodyPr>
          <a:lstStyle/>
          <a:p>
            <a:pPr algn="r" rtl="1"/>
            <a:r>
              <a:rPr lang="ar-DZ" b="1" dirty="0" smtClean="0">
                <a:effectLst>
                  <a:outerShdw blurRad="38100" dist="38100" dir="2700000" algn="tl">
                    <a:srgbClr val="000000">
                      <a:alpha val="43137"/>
                    </a:srgbClr>
                  </a:outerShdw>
                </a:effectLst>
              </a:rPr>
              <a:t>مشاريع</a:t>
            </a:r>
            <a:r>
              <a:rPr lang="ar-SA" b="1" dirty="0" smtClean="0">
                <a:effectLst>
                  <a:outerShdw blurRad="38100" dist="38100" dir="2700000" algn="tl">
                    <a:srgbClr val="000000">
                      <a:alpha val="43137"/>
                    </a:srgbClr>
                  </a:outerShdw>
                </a:effectLst>
              </a:rPr>
              <a:t> التطوير والتحديث</a:t>
            </a:r>
            <a:r>
              <a:rPr lang="ar-SA" b="1" dirty="0" smtClean="0"/>
              <a:t>: و</a:t>
            </a:r>
            <a:r>
              <a:rPr lang="ar-DZ" b="1" dirty="0" smtClean="0"/>
              <a:t>ت</a:t>
            </a:r>
            <a:r>
              <a:rPr lang="ar-SA" b="1" dirty="0" smtClean="0"/>
              <a:t>شمل </a:t>
            </a:r>
            <a:r>
              <a:rPr lang="ar-SA" b="1" dirty="0" err="1" smtClean="0"/>
              <a:t>الإن</a:t>
            </a:r>
            <a:r>
              <a:rPr lang="ar-DZ" b="1" dirty="0" smtClean="0"/>
              <a:t>ف</a:t>
            </a:r>
            <a:r>
              <a:rPr lang="ar-SA" b="1" dirty="0" smtClean="0"/>
              <a:t>ا</a:t>
            </a:r>
            <a:r>
              <a:rPr lang="ar-DZ" b="1" dirty="0" smtClean="0"/>
              <a:t>ق</a:t>
            </a:r>
            <a:r>
              <a:rPr lang="ar-SA" b="1" dirty="0" smtClean="0"/>
              <a:t> ال</a:t>
            </a:r>
            <a:r>
              <a:rPr lang="ar-DZ" b="1" dirty="0" smtClean="0"/>
              <a:t>ر</a:t>
            </a:r>
            <a:r>
              <a:rPr lang="ar-SA" b="1" dirty="0" smtClean="0"/>
              <a:t>أسمالي لإنتاج منتج </a:t>
            </a:r>
            <a:r>
              <a:rPr lang="ar-DZ" b="1" dirty="0" smtClean="0"/>
              <a:t>ج</a:t>
            </a:r>
            <a:r>
              <a:rPr lang="ar-SA" b="1" dirty="0" err="1" smtClean="0"/>
              <a:t>ديد</a:t>
            </a:r>
            <a:r>
              <a:rPr lang="ar-SA" b="1" dirty="0" smtClean="0"/>
              <a:t> أو تحسين</a:t>
            </a:r>
            <a:r>
              <a:rPr lang="ar-DZ" b="1" dirty="0" smtClean="0"/>
              <a:t> </a:t>
            </a:r>
            <a:r>
              <a:rPr lang="ar-SA" b="1" dirty="0" smtClean="0"/>
              <a:t>وتحديث </a:t>
            </a:r>
            <a:r>
              <a:rPr lang="ar-SA" b="1" dirty="0" err="1" smtClean="0"/>
              <a:t>المنت</a:t>
            </a:r>
            <a:r>
              <a:rPr lang="ar-DZ" b="1" dirty="0" smtClean="0"/>
              <a:t>ج</a:t>
            </a:r>
            <a:r>
              <a:rPr lang="ar-SA" b="1" dirty="0" smtClean="0"/>
              <a:t>ات القديمة.</a:t>
            </a:r>
            <a:endParaRPr lang="fr-FR" b="1" dirty="0" smtClean="0"/>
          </a:p>
          <a:p>
            <a:pPr algn="r" rtl="1">
              <a:buNone/>
            </a:pPr>
            <a:r>
              <a:rPr lang="ar-DZ" b="1" dirty="0" smtClean="0"/>
              <a:t>يعامل النوع الأول من المشاريع على أنها تهدف إلى المحافظة </a:t>
            </a:r>
            <a:r>
              <a:rPr lang="ar-SA" b="1" dirty="0" smtClean="0"/>
              <a:t>على الطاقة </a:t>
            </a:r>
            <a:r>
              <a:rPr lang="ar-SA" b="1" dirty="0" err="1" smtClean="0"/>
              <a:t>الإنتا</a:t>
            </a:r>
            <a:r>
              <a:rPr lang="ar-DZ" b="1" dirty="0" smtClean="0"/>
              <a:t>ج</a:t>
            </a:r>
            <a:r>
              <a:rPr lang="ar-SA" b="1" dirty="0" err="1" smtClean="0"/>
              <a:t>ية</a:t>
            </a:r>
            <a:r>
              <a:rPr lang="ar-SA" b="1" dirty="0" smtClean="0"/>
              <a:t> </a:t>
            </a:r>
            <a:r>
              <a:rPr lang="ar-DZ" b="1" dirty="0" smtClean="0"/>
              <a:t>أما الباقي فتعامل على أنها تهدف إلى زيادة هذه </a:t>
            </a:r>
            <a:r>
              <a:rPr lang="ar-SA" b="1" dirty="0" smtClean="0"/>
              <a:t>الطاقة</a:t>
            </a:r>
            <a:r>
              <a:rPr lang="ar-DZ" b="1" dirty="0" err="1" smtClean="0"/>
              <a:t>.</a:t>
            </a:r>
            <a:endParaRPr lang="ar-DZ" b="1" dirty="0" smtClean="0"/>
          </a:p>
          <a:p>
            <a:pPr algn="r" rtl="1">
              <a:buNone/>
            </a:pPr>
            <a:r>
              <a:rPr lang="ar-DZ" b="1" dirty="0" smtClean="0"/>
              <a:t>كما تجدر الإشارة إلى أن جميع المشاريع المذكورة هي عبارة عن مشاريع </a:t>
            </a:r>
            <a:r>
              <a:rPr lang="ar-DZ" b="1" dirty="0" err="1" smtClean="0"/>
              <a:t>إختيارية</a:t>
            </a:r>
            <a:r>
              <a:rPr lang="ar-DZ" b="1" dirty="0" smtClean="0"/>
              <a:t>، وهناك نوع آخر توصف بأنها مشاريع إلزامية ويتعلق الأمر بمشاريع تطبيق معايير الأمان المهني و/أو الحفاظ على البيئة، وهي تتضمن في الغالب مشاريع غير مدرة </a:t>
            </a:r>
            <a:r>
              <a:rPr lang="ar-DZ" b="1" dirty="0" err="1" smtClean="0"/>
              <a:t>للإيرادات.</a:t>
            </a:r>
            <a:r>
              <a:rPr lang="ar-DZ" b="1" dirty="0" smtClean="0"/>
              <a:t> </a:t>
            </a:r>
            <a:endParaRPr lang="fr-FR" b="1" dirty="0" smtClean="0"/>
          </a:p>
        </p:txBody>
      </p:sp>
      <p:sp>
        <p:nvSpPr>
          <p:cNvPr id="6" name="Espace réservé du numéro de diapositive 5"/>
          <p:cNvSpPr>
            <a:spLocks noGrp="1"/>
          </p:cNvSpPr>
          <p:nvPr>
            <p:ph type="sldNum" sz="quarter" idx="12"/>
          </p:nvPr>
        </p:nvSpPr>
        <p:spPr/>
        <p:txBody>
          <a:bodyPr/>
          <a:lstStyle/>
          <a:p>
            <a:fld id="{7523FBCB-AAA1-4E31-9329-02C3EF355481}"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3200" b="1" i="0" u="none" strike="noStrike" kern="1200" cap="none" spc="0" normalizeH="0" baseline="0" noProof="0" smtClean="0">
                <a:ln>
                  <a:noFill/>
                </a:ln>
                <a:solidFill>
                  <a:schemeClr val="tx1"/>
                </a:solidFill>
                <a:effectLst/>
                <a:uLnTx/>
                <a:uFillTx/>
                <a:latin typeface="+mj-lt"/>
                <a:ea typeface="+mj-ea"/>
                <a:cs typeface="+mj-cs"/>
              </a:rPr>
              <a:t>خصائص الاستثمارات حسب أهدافها والمخاطر المرتبة بها</a:t>
            </a:r>
            <a:endParaRPr kumimoji="0" lang="fr-FR" sz="32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Espace réservé du contenu 3"/>
          <p:cNvGraphicFramePr>
            <a:graphicFrameLocks/>
          </p:cNvGraphicFramePr>
          <p:nvPr/>
        </p:nvGraphicFramePr>
        <p:xfrm>
          <a:off x="289233" y="1500174"/>
          <a:ext cx="8715436" cy="5261624"/>
        </p:xfrm>
        <a:graphic>
          <a:graphicData uri="http://schemas.openxmlformats.org/drawingml/2006/table">
            <a:tbl>
              <a:tblPr rtl="1" firstRow="1" bandRow="1">
                <a:tableStyleId>{7DF18680-E054-41AD-8BC1-D1AEF772440D}</a:tableStyleId>
              </a:tblPr>
              <a:tblGrid>
                <a:gridCol w="1078175"/>
                <a:gridCol w="3142528"/>
                <a:gridCol w="1454118"/>
                <a:gridCol w="1475012"/>
                <a:gridCol w="1565603"/>
              </a:tblGrid>
              <a:tr h="607511">
                <a:tc>
                  <a:txBody>
                    <a:bodyPr/>
                    <a:lstStyle/>
                    <a:p>
                      <a:pPr algn="r" rtl="1"/>
                      <a:endParaRPr lang="ar-SA" sz="2800" b="1" kern="1200" dirty="0" smtClean="0">
                        <a:solidFill>
                          <a:schemeClr val="dk1"/>
                        </a:solidFill>
                        <a:latin typeface="+mn-lt"/>
                        <a:ea typeface="+mn-ea"/>
                        <a:cs typeface="+mn-cs"/>
                      </a:endParaRPr>
                    </a:p>
                  </a:txBody>
                  <a:tcPr anchor="ctr"/>
                </a:tc>
                <a:tc>
                  <a:txBody>
                    <a:bodyPr/>
                    <a:lstStyle/>
                    <a:p>
                      <a:pPr algn="r" rtl="1"/>
                      <a:r>
                        <a:rPr lang="ar-DZ" sz="2800" b="1" kern="1200" dirty="0" smtClean="0"/>
                        <a:t>الأهداف</a:t>
                      </a:r>
                      <a:endParaRPr lang="ar-SA" sz="2800" b="1" kern="1200" dirty="0" smtClean="0">
                        <a:solidFill>
                          <a:schemeClr val="dk1"/>
                        </a:solidFill>
                        <a:latin typeface="+mn-lt"/>
                        <a:ea typeface="+mn-ea"/>
                        <a:cs typeface="+mn-cs"/>
                      </a:endParaRPr>
                    </a:p>
                  </a:txBody>
                  <a:tcPr anchor="ctr"/>
                </a:tc>
                <a:tc>
                  <a:txBody>
                    <a:bodyPr/>
                    <a:lstStyle/>
                    <a:p>
                      <a:pPr algn="r" rtl="1"/>
                      <a:r>
                        <a:rPr lang="ar-DZ" sz="2800" b="1" dirty="0" smtClean="0"/>
                        <a:t>المنتجات</a:t>
                      </a:r>
                      <a:endParaRPr lang="fr-FR" sz="2800" b="1" dirty="0"/>
                    </a:p>
                  </a:txBody>
                  <a:tcPr anchor="ctr"/>
                </a:tc>
                <a:tc>
                  <a:txBody>
                    <a:bodyPr/>
                    <a:lstStyle/>
                    <a:p>
                      <a:pPr algn="r" rtl="1"/>
                      <a:r>
                        <a:rPr lang="ar-DZ" sz="2800" b="1" dirty="0" smtClean="0"/>
                        <a:t>السوق</a:t>
                      </a:r>
                      <a:endParaRPr lang="fr-FR" sz="28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t>التكنولوجيا</a:t>
                      </a:r>
                      <a:endParaRPr lang="ar-SA" sz="2800" b="1" kern="1200" dirty="0" smtClean="0">
                        <a:solidFill>
                          <a:schemeClr val="dk1"/>
                        </a:solidFill>
                        <a:latin typeface="+mn-lt"/>
                        <a:ea typeface="+mn-ea"/>
                        <a:cs typeface="+mn-cs"/>
                      </a:endParaRPr>
                    </a:p>
                  </a:txBody>
                  <a:tcPr anchor="ctr"/>
                </a:tc>
              </a:tr>
              <a:tr h="1392753">
                <a:tc>
                  <a:txBody>
                    <a:bodyPr/>
                    <a:lstStyle/>
                    <a:p>
                      <a:pPr algn="r" rtl="1"/>
                      <a:r>
                        <a:rPr lang="ar-DZ" sz="2800" b="1" dirty="0" err="1" smtClean="0"/>
                        <a:t>ال</a:t>
                      </a:r>
                      <a:r>
                        <a:rPr lang="ar-SA" sz="2800" b="1" dirty="0" smtClean="0"/>
                        <a:t>إحلال</a:t>
                      </a:r>
                      <a:endParaRPr lang="ar-SA" sz="2800" b="1" dirty="0">
                        <a:solidFill>
                          <a:srgbClr val="0070C0"/>
                        </a:solidFill>
                      </a:endParaRPr>
                    </a:p>
                  </a:txBody>
                  <a:tcPr anchor="ctr"/>
                </a:tc>
                <a:tc>
                  <a:txBody>
                    <a:bodyPr/>
                    <a:lstStyle/>
                    <a:p>
                      <a:pPr algn="r" rtl="1"/>
                      <a:r>
                        <a:rPr lang="ar-DZ" sz="2800" b="1" dirty="0" smtClean="0"/>
                        <a:t>المحافظة على الطاقة الإنتاجية</a:t>
                      </a:r>
                      <a:endParaRPr lang="ar-SA" sz="2800" b="1" dirty="0"/>
                    </a:p>
                  </a:txBody>
                  <a:tcPr anchor="ctr"/>
                </a:tc>
                <a:tc>
                  <a:txBody>
                    <a:bodyPr/>
                    <a:lstStyle/>
                    <a:p>
                      <a:pPr algn="r" rtl="1"/>
                      <a:r>
                        <a:rPr lang="ar-DZ" sz="2800" b="1" kern="1200" dirty="0" smtClean="0"/>
                        <a:t>معروفة</a:t>
                      </a:r>
                      <a:endParaRPr lang="ar-SA" sz="2800" b="1" kern="1200" dirty="0" smtClean="0">
                        <a:solidFill>
                          <a:schemeClr val="dk1"/>
                        </a:solidFill>
                        <a:latin typeface="+mn-lt"/>
                        <a:ea typeface="+mn-ea"/>
                        <a:cs typeface="+mn-cs"/>
                      </a:endParaRPr>
                    </a:p>
                  </a:txBody>
                  <a:tcPr anchor="ctr"/>
                </a:tc>
                <a:tc>
                  <a:txBody>
                    <a:bodyPr/>
                    <a:lstStyle/>
                    <a:p>
                      <a:pPr algn="r" rtl="1"/>
                      <a:r>
                        <a:rPr lang="ar-DZ" sz="2800" b="1" kern="1200" dirty="0" smtClean="0"/>
                        <a:t>معروف</a:t>
                      </a:r>
                      <a:endParaRPr lang="ar-SA" sz="2800" b="1" kern="1200" dirty="0" smtClean="0">
                        <a:solidFill>
                          <a:schemeClr val="dk1"/>
                        </a:solidFill>
                        <a:latin typeface="+mn-lt"/>
                        <a:ea typeface="+mn-ea"/>
                        <a:cs typeface="+mn-cs"/>
                      </a:endParaRPr>
                    </a:p>
                  </a:txBody>
                  <a:tcPr anchor="ctr"/>
                </a:tc>
                <a:tc>
                  <a:txBody>
                    <a:bodyPr/>
                    <a:lstStyle/>
                    <a:p>
                      <a:pPr algn="r" rtl="1"/>
                      <a:r>
                        <a:rPr lang="ar-DZ" sz="2800" b="1" kern="1200" dirty="0" smtClean="0"/>
                        <a:t>معروفة</a:t>
                      </a:r>
                      <a:endParaRPr lang="ar-SA" sz="2800" b="1" kern="1200" dirty="0" smtClean="0">
                        <a:solidFill>
                          <a:schemeClr val="dk1"/>
                        </a:solidFill>
                        <a:latin typeface="+mn-lt"/>
                        <a:ea typeface="+mn-ea"/>
                        <a:cs typeface="+mn-cs"/>
                      </a:endParaRPr>
                    </a:p>
                  </a:txBody>
                  <a:tcPr anchor="ctr"/>
                </a:tc>
              </a:tr>
              <a:tr h="720000">
                <a:tc>
                  <a:txBody>
                    <a:bodyPr/>
                    <a:lstStyle/>
                    <a:p>
                      <a:pPr algn="r" rtl="1"/>
                      <a:r>
                        <a:rPr lang="ar-DZ" sz="2800" b="1" dirty="0" smtClean="0"/>
                        <a:t>التحديث</a:t>
                      </a:r>
                      <a:endParaRPr lang="ar-SA" sz="2800" b="1" dirty="0">
                        <a:solidFill>
                          <a:srgbClr val="0070C0"/>
                        </a:solidFill>
                      </a:endParaRPr>
                    </a:p>
                  </a:txBody>
                  <a:tcPr anchor="ctr"/>
                </a:tc>
                <a:tc>
                  <a:txBody>
                    <a:bodyPr/>
                    <a:lstStyle/>
                    <a:p>
                      <a:pPr algn="r" rtl="1"/>
                      <a:r>
                        <a:rPr lang="ar-DZ" sz="2800" b="1" dirty="0" smtClean="0"/>
                        <a:t>تحسين الطاقة الإنتاجية</a:t>
                      </a:r>
                      <a:endParaRPr lang="ar-SA" sz="2800" b="1" dirty="0"/>
                    </a:p>
                  </a:txBody>
                  <a:tcPr anchor="ctr"/>
                </a:tc>
                <a:tc>
                  <a:txBody>
                    <a:bodyPr/>
                    <a:lstStyle/>
                    <a:p>
                      <a:pPr algn="r" rtl="1"/>
                      <a:r>
                        <a:rPr lang="ar-DZ" sz="2800" b="1" kern="1200" dirty="0" smtClean="0"/>
                        <a:t>معروفة</a:t>
                      </a:r>
                      <a:endParaRPr lang="ar-SA" sz="2800" b="1" kern="1200" dirty="0" smtClean="0">
                        <a:solidFill>
                          <a:schemeClr val="dk1"/>
                        </a:solidFill>
                        <a:latin typeface="+mn-lt"/>
                        <a:ea typeface="+mn-ea"/>
                        <a:cs typeface="+mn-cs"/>
                      </a:endParaRPr>
                    </a:p>
                  </a:txBody>
                  <a:tcPr anchor="ctr"/>
                </a:tc>
                <a:tc>
                  <a:txBody>
                    <a:bodyPr/>
                    <a:lstStyle/>
                    <a:p>
                      <a:pPr algn="r" rtl="1"/>
                      <a:r>
                        <a:rPr lang="ar-DZ" sz="2800" b="1" kern="1200" dirty="0" smtClean="0"/>
                        <a:t>معروف</a:t>
                      </a:r>
                      <a:endParaRPr lang="ar-DZ" sz="2800" b="1" kern="1200" dirty="0" smtClean="0">
                        <a:solidFill>
                          <a:schemeClr val="dk1"/>
                        </a:solidFill>
                        <a:latin typeface="+mn-lt"/>
                        <a:ea typeface="+mn-ea"/>
                        <a:cs typeface="+mn-cs"/>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dirty="0" smtClean="0"/>
                        <a:t>غير </a:t>
                      </a:r>
                      <a:r>
                        <a:rPr lang="ar-DZ" sz="2800" b="1" kern="1200" dirty="0" smtClean="0"/>
                        <a:t>معروفة</a:t>
                      </a:r>
                      <a:endParaRPr lang="ar-SA" sz="2800" b="1" kern="1200" dirty="0" smtClean="0">
                        <a:solidFill>
                          <a:schemeClr val="dk1"/>
                        </a:solidFill>
                        <a:latin typeface="+mn-lt"/>
                        <a:ea typeface="+mn-ea"/>
                        <a:cs typeface="+mn-cs"/>
                      </a:endParaRPr>
                    </a:p>
                  </a:txBody>
                  <a:tcPr anchor="ctr"/>
                </a:tc>
              </a:tr>
              <a:tr h="720000">
                <a:tc>
                  <a:txBody>
                    <a:bodyPr/>
                    <a:lstStyle/>
                    <a:p>
                      <a:pPr algn="r" rtl="1"/>
                      <a:r>
                        <a:rPr lang="ar-DZ" sz="2800" b="1" dirty="0" smtClean="0"/>
                        <a:t>التوسع</a:t>
                      </a:r>
                      <a:endParaRPr lang="ar-SA" sz="2800" b="1" dirty="0">
                        <a:solidFill>
                          <a:srgbClr val="0070C0"/>
                        </a:solidFill>
                      </a:endParaRPr>
                    </a:p>
                  </a:txBody>
                  <a:tcPr anchor="ctr"/>
                </a:tc>
                <a:tc>
                  <a:txBody>
                    <a:bodyPr/>
                    <a:lstStyle/>
                    <a:p>
                      <a:pPr algn="r" rtl="1"/>
                      <a:r>
                        <a:rPr lang="ar-DZ" sz="2800" b="1" dirty="0" smtClean="0"/>
                        <a:t>زيادة الطاقة الإنتاجية</a:t>
                      </a:r>
                      <a:endParaRPr lang="ar-SA" sz="2800" b="1" dirty="0"/>
                    </a:p>
                  </a:txBody>
                  <a:tcPr anchor="ctr"/>
                </a:tc>
                <a:tc>
                  <a:txBody>
                    <a:bodyPr/>
                    <a:lstStyle/>
                    <a:p>
                      <a:pPr algn="r" rtl="1"/>
                      <a:r>
                        <a:rPr lang="ar-DZ" sz="2800" b="1" kern="1200" dirty="0" smtClean="0"/>
                        <a:t>معروفة</a:t>
                      </a:r>
                      <a:endParaRPr lang="ar-SA" sz="2800" b="1" kern="1200" dirty="0" smtClean="0">
                        <a:solidFill>
                          <a:schemeClr val="dk1"/>
                        </a:solidFill>
                        <a:latin typeface="+mn-lt"/>
                        <a:ea typeface="+mn-ea"/>
                        <a:cs typeface="+mn-cs"/>
                      </a:endParaRPr>
                    </a:p>
                  </a:txBody>
                  <a:tcPr anchor="ctr"/>
                </a:tc>
                <a:tc>
                  <a:txBody>
                    <a:bodyPr/>
                    <a:lstStyle/>
                    <a:p>
                      <a:pPr algn="r" rtl="1"/>
                      <a:r>
                        <a:rPr lang="ar-DZ" sz="2800" b="1" kern="1200" dirty="0" smtClean="0"/>
                        <a:t>غير معروف</a:t>
                      </a:r>
                      <a:endParaRPr lang="ar-SA" sz="2800" b="1" kern="1200" dirty="0" smtClean="0">
                        <a:solidFill>
                          <a:schemeClr val="dk1"/>
                        </a:solidFill>
                        <a:latin typeface="+mn-lt"/>
                        <a:ea typeface="+mn-ea"/>
                        <a:cs typeface="+mn-cs"/>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kern="1200" dirty="0" smtClean="0"/>
                        <a:t>معروفة</a:t>
                      </a:r>
                      <a:endParaRPr lang="ar-SA" sz="2800" b="1" kern="1200" dirty="0" smtClean="0">
                        <a:solidFill>
                          <a:schemeClr val="dk1"/>
                        </a:solidFill>
                        <a:latin typeface="+mn-lt"/>
                        <a:ea typeface="+mn-ea"/>
                        <a:cs typeface="+mn-cs"/>
                      </a:endParaRPr>
                    </a:p>
                  </a:txBody>
                  <a:tcPr anchor="ctr"/>
                </a:tc>
              </a:tr>
              <a:tr h="1008000">
                <a:tc>
                  <a:txBody>
                    <a:bodyPr/>
                    <a:lstStyle/>
                    <a:p>
                      <a:pPr algn="r" rtl="1"/>
                      <a:r>
                        <a:rPr lang="ar-DZ" sz="2800" b="1" dirty="0" err="1" smtClean="0"/>
                        <a:t>ال</a:t>
                      </a:r>
                      <a:r>
                        <a:rPr lang="ar-SA" sz="2800" b="1" dirty="0" smtClean="0"/>
                        <a:t>تطوير</a:t>
                      </a:r>
                      <a:endParaRPr lang="ar-SA" sz="2800" b="1" dirty="0">
                        <a:solidFill>
                          <a:srgbClr val="0070C0"/>
                        </a:solidFill>
                      </a:endParaRPr>
                    </a:p>
                  </a:txBody>
                  <a:tcPr anchor="ctr"/>
                </a:tc>
                <a:tc>
                  <a:txBody>
                    <a:bodyPr/>
                    <a:lstStyle/>
                    <a:p>
                      <a:pPr algn="r" rtl="1"/>
                      <a:r>
                        <a:rPr lang="ar-DZ" sz="2800" b="1" dirty="0" smtClean="0"/>
                        <a:t>استحداث أنشطة ومنتجات لم تكن موجودة في السوق</a:t>
                      </a:r>
                      <a:endParaRPr lang="ar-SA" sz="28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dirty="0" smtClean="0"/>
                        <a:t>غير </a:t>
                      </a:r>
                      <a:r>
                        <a:rPr lang="ar-DZ" sz="2800" b="1" kern="1200" dirty="0" smtClean="0"/>
                        <a:t>معروفة</a:t>
                      </a:r>
                      <a:endParaRPr lang="fr-FR" sz="28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dirty="0" smtClean="0"/>
                        <a:t>غير </a:t>
                      </a:r>
                      <a:r>
                        <a:rPr lang="ar-DZ" sz="2800" b="1" kern="1200" dirty="0" smtClean="0"/>
                        <a:t>معروف</a:t>
                      </a:r>
                      <a:endParaRPr lang="fr-FR" sz="28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b="1" dirty="0" smtClean="0"/>
                        <a:t>غير </a:t>
                      </a:r>
                      <a:r>
                        <a:rPr lang="ar-DZ" sz="2800" b="1" kern="1200" dirty="0" smtClean="0"/>
                        <a:t>معروفة</a:t>
                      </a:r>
                      <a:endParaRPr lang="ar-SA" sz="2800" b="1" kern="1200" dirty="0" smtClean="0">
                        <a:solidFill>
                          <a:schemeClr val="dk1"/>
                        </a:solidFill>
                        <a:latin typeface="+mn-lt"/>
                        <a:ea typeface="+mn-ea"/>
                        <a:cs typeface="+mn-cs"/>
                      </a:endParaRPr>
                    </a:p>
                  </a:txBody>
                  <a:tcPr anchor="ctr"/>
                </a:tc>
              </a:tr>
            </a:tbl>
          </a:graphicData>
        </a:graphic>
      </p:graphicFrame>
      <p:cxnSp>
        <p:nvCxnSpPr>
          <p:cNvPr id="4" name="Connecteur droit avec flèche 3"/>
          <p:cNvCxnSpPr/>
          <p:nvPr/>
        </p:nvCxnSpPr>
        <p:spPr>
          <a:xfrm rot="5400000">
            <a:off x="-1371734" y="4349410"/>
            <a:ext cx="3888000"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16200000">
            <a:off x="-766514" y="4152832"/>
            <a:ext cx="2234074" cy="461665"/>
          </a:xfrm>
          <a:prstGeom prst="rect">
            <a:avLst/>
          </a:prstGeom>
        </p:spPr>
        <p:txBody>
          <a:bodyPr wrap="square">
            <a:spAutoFit/>
          </a:bodyPr>
          <a:lstStyle/>
          <a:p>
            <a:pPr algn="r" rtl="1"/>
            <a:r>
              <a:rPr lang="ar-DZ" sz="2400" b="1" dirty="0" smtClean="0">
                <a:solidFill>
                  <a:srgbClr val="FF0000"/>
                </a:solidFill>
                <a:cs typeface="Motken noqta ii" pitchFamily="2" charset="-78"/>
              </a:rPr>
              <a:t>الـمـخـاطـر</a:t>
            </a:r>
            <a:endParaRPr lang="ar-SA" sz="2400" b="1" dirty="0">
              <a:solidFill>
                <a:srgbClr val="FF0000"/>
              </a:solidFill>
              <a:cs typeface="Motken noqta ii" pitchFamily="2" charset="-78"/>
            </a:endParaRPr>
          </a:p>
        </p:txBody>
      </p:sp>
      <p:sp>
        <p:nvSpPr>
          <p:cNvPr id="6" name="Rectangle 5"/>
          <p:cNvSpPr/>
          <p:nvPr/>
        </p:nvSpPr>
        <p:spPr>
          <a:xfrm>
            <a:off x="-19522" y="2071678"/>
            <a:ext cx="1162498" cy="523220"/>
          </a:xfrm>
          <a:prstGeom prst="rect">
            <a:avLst/>
          </a:prstGeom>
        </p:spPr>
        <p:txBody>
          <a:bodyPr wrap="none">
            <a:spAutoFit/>
          </a:bodyPr>
          <a:lstStyle/>
          <a:p>
            <a:pPr algn="r" rtl="1"/>
            <a:r>
              <a:rPr lang="ar-DZ" sz="2800" b="1" dirty="0" smtClean="0">
                <a:solidFill>
                  <a:srgbClr val="FF0000"/>
                </a:solidFill>
              </a:rPr>
              <a:t>منخفضة</a:t>
            </a:r>
            <a:endParaRPr lang="ar-SA" sz="2800" b="1" dirty="0">
              <a:solidFill>
                <a:srgbClr val="FF0000"/>
              </a:solidFill>
            </a:endParaRPr>
          </a:p>
        </p:txBody>
      </p:sp>
      <p:sp>
        <p:nvSpPr>
          <p:cNvPr id="7" name="Rectangle 6"/>
          <p:cNvSpPr/>
          <p:nvPr/>
        </p:nvSpPr>
        <p:spPr>
          <a:xfrm>
            <a:off x="88577" y="6274378"/>
            <a:ext cx="982961" cy="523220"/>
          </a:xfrm>
          <a:prstGeom prst="rect">
            <a:avLst/>
          </a:prstGeom>
        </p:spPr>
        <p:txBody>
          <a:bodyPr wrap="none">
            <a:spAutoFit/>
          </a:bodyPr>
          <a:lstStyle/>
          <a:p>
            <a:pPr algn="r" rtl="1"/>
            <a:r>
              <a:rPr lang="ar-DZ" sz="2800" b="1" dirty="0" smtClean="0">
                <a:solidFill>
                  <a:srgbClr val="FF0000"/>
                </a:solidFill>
              </a:rPr>
              <a:t>مرتفعة</a:t>
            </a:r>
            <a:endParaRPr lang="ar-SA" sz="2800" b="1" dirty="0">
              <a:solidFill>
                <a:srgbClr val="FF0000"/>
              </a:solidFill>
            </a:endParaRPr>
          </a:p>
        </p:txBody>
      </p:sp>
      <p:sp>
        <p:nvSpPr>
          <p:cNvPr id="10" name="Espace réservé du numéro de diapositive 9"/>
          <p:cNvSpPr>
            <a:spLocks noGrp="1"/>
          </p:cNvSpPr>
          <p:nvPr>
            <p:ph type="sldNum" sz="quarter" idx="12"/>
          </p:nvPr>
        </p:nvSpPr>
        <p:spPr/>
        <p:txBody>
          <a:bodyPr/>
          <a:lstStyle/>
          <a:p>
            <a:fld id="{7523FBCB-AAA1-4E31-9329-02C3EF355481}" type="slidenum">
              <a:rPr lang="fr-FR" smtClean="0"/>
              <a:pPr/>
              <a:t>9</a:t>
            </a:fld>
            <a:endParaRPr lang="fr-FR"/>
          </a:p>
        </p:txBody>
      </p:sp>
      <p:sp>
        <p:nvSpPr>
          <p:cNvPr id="11" name="Espace réservé du pied de page 10"/>
          <p:cNvSpPr>
            <a:spLocks noGrp="1"/>
          </p:cNvSpPr>
          <p:nvPr>
            <p:ph type="ftr" sz="quarter" idx="11"/>
          </p:nvPr>
        </p:nvSpPr>
        <p:spPr/>
        <p:txBody>
          <a:bodyPr/>
          <a:lstStyle/>
          <a:p>
            <a:r>
              <a:rPr lang="ar-SA" smtClean="0"/>
              <a:t>تحليل دورة الاستثمار</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120309</TotalTime>
  <Words>3597</Words>
  <Application>Microsoft Office PowerPoint</Application>
  <PresentationFormat>Affichage à l'écran (4:3)</PresentationFormat>
  <Paragraphs>514</Paragraphs>
  <Slides>53</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55" baseType="lpstr">
      <vt:lpstr>Thème Office</vt:lpstr>
      <vt:lpstr>Equation</vt:lpstr>
      <vt:lpstr>Diapositive 1</vt:lpstr>
      <vt:lpstr>أولا: ماهية الإستثمار </vt:lpstr>
      <vt:lpstr>Diapositive 3</vt:lpstr>
      <vt:lpstr>Diapositive 4</vt:lpstr>
      <vt:lpstr>Diapositive 5</vt:lpstr>
      <vt:lpstr>Diapositive 6</vt:lpstr>
      <vt:lpstr>أنواع المشاريع الاستثمارية</vt:lpstr>
      <vt:lpstr>Diapositive 8</vt:lpstr>
      <vt:lpstr>Diapositive 9</vt:lpstr>
      <vt:lpstr>Diapositive 10</vt:lpstr>
      <vt:lpstr>Diapositive 11</vt:lpstr>
      <vt:lpstr>ثانيا: تحليل دورة الاستثمار</vt:lpstr>
      <vt:lpstr>Diapositive 13</vt:lpstr>
      <vt:lpstr>المنهجية الحديثة في انتقاء المشاريع الاستثمارية</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الإهتلاك المتسارع وأهميته في حالة مشاريع الاستبدال (الإحلال)</vt:lpstr>
      <vt:lpstr>Diapositive 48</vt:lpstr>
      <vt:lpstr>Diapositive 49</vt:lpstr>
      <vt:lpstr>Diapositive 50</vt:lpstr>
      <vt:lpstr>Diapositive 51</vt:lpstr>
      <vt:lpstr>Diapositive 52</vt:lpstr>
      <vt:lpstr>Diapositive 53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تحليل دورة الإستثمار</dc:title>
  <dc:creator>DELL</dc:creator>
  <cp:lastModifiedBy>LATITUDE6330</cp:lastModifiedBy>
  <cp:revision>562</cp:revision>
  <dcterms:created xsi:type="dcterms:W3CDTF">2019-11-05T15:11:13Z</dcterms:created>
  <dcterms:modified xsi:type="dcterms:W3CDTF">2024-05-04T09:58:32Z</dcterms:modified>
</cp:coreProperties>
</file>