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450" y="-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81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811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790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9469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7863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4888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5996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155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546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378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885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51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501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23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61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34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370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344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رضا العملاء: المفهوم وأهميته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dirty="0" err="1"/>
              <a:t>تحليل</a:t>
            </a:r>
            <a:r>
              <a:rPr dirty="0"/>
              <a:t> </a:t>
            </a:r>
            <a:r>
              <a:rPr dirty="0" err="1"/>
              <a:t>شامل</a:t>
            </a:r>
            <a:r>
              <a:rPr dirty="0"/>
              <a:t> </a:t>
            </a:r>
            <a:r>
              <a:rPr dirty="0" err="1"/>
              <a:t>لمحددات</a:t>
            </a:r>
            <a:r>
              <a:rPr dirty="0"/>
              <a:t> </a:t>
            </a:r>
            <a:r>
              <a:rPr dirty="0" err="1"/>
              <a:t>ونماذج</a:t>
            </a:r>
            <a:r>
              <a:rPr dirty="0"/>
              <a:t> </a:t>
            </a:r>
            <a:r>
              <a:rPr dirty="0" err="1"/>
              <a:t>وقياس</a:t>
            </a:r>
            <a:r>
              <a:rPr dirty="0"/>
              <a:t> </a:t>
            </a:r>
            <a:r>
              <a:rPr dirty="0" err="1"/>
              <a:t>رضا</a:t>
            </a:r>
            <a:r>
              <a:rPr dirty="0"/>
              <a:t> </a:t>
            </a:r>
            <a:r>
              <a:rPr dirty="0" err="1"/>
              <a:t>العملاء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الدروس المستفادة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dirty="0"/>
              <a:t>1. </a:t>
            </a:r>
            <a:r>
              <a:rPr dirty="0" err="1"/>
              <a:t>رضا</a:t>
            </a:r>
            <a:r>
              <a:rPr dirty="0"/>
              <a:t> </a:t>
            </a:r>
            <a:r>
              <a:rPr dirty="0" err="1"/>
              <a:t>العملاء</a:t>
            </a:r>
            <a:r>
              <a:rPr dirty="0"/>
              <a:t> </a:t>
            </a:r>
            <a:r>
              <a:rPr dirty="0" err="1"/>
              <a:t>يعتمد</a:t>
            </a:r>
            <a:r>
              <a:rPr dirty="0"/>
              <a:t> </a:t>
            </a:r>
            <a:r>
              <a:rPr dirty="0" err="1"/>
              <a:t>على</a:t>
            </a:r>
            <a:r>
              <a:rPr dirty="0"/>
              <a:t> </a:t>
            </a:r>
            <a:r>
              <a:rPr dirty="0" err="1"/>
              <a:t>إدراكاتهم</a:t>
            </a:r>
            <a:r>
              <a:rPr dirty="0"/>
              <a:t>.</a:t>
            </a:r>
          </a:p>
          <a:p>
            <a:pPr algn="r" rtl="1"/>
            <a:r>
              <a:rPr dirty="0"/>
              <a:t>2. </a:t>
            </a:r>
            <a:r>
              <a:rPr dirty="0" err="1"/>
              <a:t>التوقعات</a:t>
            </a:r>
            <a:r>
              <a:rPr dirty="0"/>
              <a:t> </a:t>
            </a:r>
            <a:r>
              <a:rPr dirty="0" err="1"/>
              <a:t>تتغير</a:t>
            </a:r>
            <a:r>
              <a:rPr dirty="0"/>
              <a:t> </a:t>
            </a:r>
            <a:r>
              <a:rPr dirty="0" err="1"/>
              <a:t>باستمرار</a:t>
            </a:r>
            <a:r>
              <a:rPr dirty="0"/>
              <a:t>.</a:t>
            </a:r>
          </a:p>
          <a:p>
            <a:pPr algn="r" rtl="1"/>
            <a:r>
              <a:rPr dirty="0"/>
              <a:t>3. </a:t>
            </a:r>
            <a:r>
              <a:rPr dirty="0" err="1"/>
              <a:t>الابتكار</a:t>
            </a:r>
            <a:r>
              <a:rPr dirty="0"/>
              <a:t> </a:t>
            </a:r>
            <a:r>
              <a:rPr dirty="0" err="1"/>
              <a:t>ضروري</a:t>
            </a:r>
            <a:r>
              <a:rPr dirty="0"/>
              <a:t> </a:t>
            </a:r>
            <a:r>
              <a:rPr dirty="0" err="1"/>
              <a:t>لمواكبة</a:t>
            </a:r>
            <a:r>
              <a:rPr dirty="0"/>
              <a:t> </a:t>
            </a:r>
            <a:r>
              <a:rPr dirty="0" err="1"/>
              <a:t>تطورات</a:t>
            </a:r>
            <a:r>
              <a:rPr dirty="0"/>
              <a:t> </a:t>
            </a:r>
            <a:r>
              <a:rPr dirty="0" err="1"/>
              <a:t>السوق</a:t>
            </a:r>
            <a:r>
              <a:rPr dirty="0"/>
              <a:t>.</a:t>
            </a:r>
          </a:p>
          <a:p>
            <a:pPr algn="r" rtl="1"/>
            <a:r>
              <a:rPr dirty="0"/>
              <a:t>4. </a:t>
            </a:r>
            <a:r>
              <a:rPr dirty="0" err="1"/>
              <a:t>تحسين</a:t>
            </a:r>
            <a:r>
              <a:rPr dirty="0"/>
              <a:t> </a:t>
            </a:r>
            <a:r>
              <a:rPr dirty="0" err="1"/>
              <a:t>الأداء</a:t>
            </a:r>
            <a:r>
              <a:rPr dirty="0"/>
              <a:t> </a:t>
            </a:r>
            <a:r>
              <a:rPr dirty="0" err="1"/>
              <a:t>يعزز</a:t>
            </a:r>
            <a:r>
              <a:rPr dirty="0"/>
              <a:t> </a:t>
            </a:r>
            <a:r>
              <a:rPr dirty="0" err="1"/>
              <a:t>ولاء</a:t>
            </a:r>
            <a:r>
              <a:rPr dirty="0"/>
              <a:t> </a:t>
            </a:r>
            <a:r>
              <a:rPr dirty="0" err="1"/>
              <a:t>العملاء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مفهوم رضا العملاء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dirty="0"/>
              <a:t>**</a:t>
            </a:r>
            <a:r>
              <a:rPr dirty="0" err="1"/>
              <a:t>تعريف</a:t>
            </a:r>
            <a:r>
              <a:rPr dirty="0"/>
              <a:t> </a:t>
            </a:r>
            <a:r>
              <a:rPr dirty="0" err="1"/>
              <a:t>رضا</a:t>
            </a:r>
            <a:r>
              <a:rPr dirty="0"/>
              <a:t> </a:t>
            </a:r>
            <a:r>
              <a:rPr dirty="0" err="1"/>
              <a:t>العملاء</a:t>
            </a:r>
            <a:r>
              <a:rPr dirty="0"/>
              <a:t>:**</a:t>
            </a:r>
          </a:p>
          <a:p>
            <a:pPr algn="r" rtl="1"/>
            <a:r>
              <a:rPr dirty="0"/>
              <a:t>- </a:t>
            </a:r>
            <a:r>
              <a:rPr dirty="0" err="1"/>
              <a:t>شعور</a:t>
            </a:r>
            <a:r>
              <a:rPr dirty="0"/>
              <a:t> </a:t>
            </a:r>
            <a:r>
              <a:rPr dirty="0" err="1"/>
              <a:t>نفسي</a:t>
            </a:r>
            <a:r>
              <a:rPr dirty="0"/>
              <a:t> </a:t>
            </a:r>
            <a:r>
              <a:rPr dirty="0" err="1"/>
              <a:t>يتولد</a:t>
            </a:r>
            <a:r>
              <a:rPr dirty="0"/>
              <a:t> </a:t>
            </a:r>
            <a:r>
              <a:rPr dirty="0" err="1"/>
              <a:t>من</a:t>
            </a:r>
            <a:r>
              <a:rPr dirty="0"/>
              <a:t> </a:t>
            </a:r>
            <a:r>
              <a:rPr dirty="0" err="1"/>
              <a:t>مقارنة</a:t>
            </a:r>
            <a:r>
              <a:rPr dirty="0"/>
              <a:t> </a:t>
            </a:r>
            <a:r>
              <a:rPr dirty="0" err="1"/>
              <a:t>التوقعات</a:t>
            </a:r>
            <a:r>
              <a:rPr dirty="0"/>
              <a:t> </a:t>
            </a:r>
            <a:r>
              <a:rPr dirty="0" err="1"/>
              <a:t>مع</a:t>
            </a:r>
            <a:r>
              <a:rPr dirty="0"/>
              <a:t> </a:t>
            </a:r>
            <a:r>
              <a:rPr dirty="0" err="1"/>
              <a:t>الأداء</a:t>
            </a:r>
            <a:r>
              <a:rPr dirty="0"/>
              <a:t> </a:t>
            </a:r>
            <a:r>
              <a:rPr dirty="0" err="1"/>
              <a:t>الفعلي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يتأثر</a:t>
            </a:r>
            <a:r>
              <a:rPr dirty="0"/>
              <a:t> </a:t>
            </a:r>
            <a:r>
              <a:rPr dirty="0" err="1"/>
              <a:t>بالأداء</a:t>
            </a:r>
            <a:r>
              <a:rPr dirty="0"/>
              <a:t> </a:t>
            </a:r>
            <a:r>
              <a:rPr dirty="0" err="1"/>
              <a:t>المدرك</a:t>
            </a:r>
            <a:r>
              <a:rPr dirty="0"/>
              <a:t>، </a:t>
            </a:r>
            <a:r>
              <a:rPr dirty="0" err="1"/>
              <a:t>القيمة</a:t>
            </a:r>
            <a:r>
              <a:rPr dirty="0"/>
              <a:t> </a:t>
            </a:r>
            <a:r>
              <a:rPr dirty="0" err="1"/>
              <a:t>مقابل</a:t>
            </a:r>
            <a:r>
              <a:rPr dirty="0"/>
              <a:t> </a:t>
            </a:r>
            <a:r>
              <a:rPr dirty="0" err="1"/>
              <a:t>التكاليف</a:t>
            </a:r>
            <a:r>
              <a:rPr dirty="0"/>
              <a:t>، </a:t>
            </a:r>
            <a:r>
              <a:rPr dirty="0" err="1"/>
              <a:t>والعدالة</a:t>
            </a:r>
            <a:r>
              <a:rPr dirty="0"/>
              <a:t>.</a:t>
            </a:r>
          </a:p>
          <a:p>
            <a:pPr algn="r" rtl="1"/>
            <a:r>
              <a:rPr dirty="0"/>
              <a:t>**</a:t>
            </a:r>
            <a:r>
              <a:rPr dirty="0" err="1"/>
              <a:t>أهميته</a:t>
            </a:r>
            <a:r>
              <a:rPr dirty="0"/>
              <a:t>:**</a:t>
            </a:r>
          </a:p>
          <a:p>
            <a:pPr algn="r" rtl="1"/>
            <a:r>
              <a:rPr dirty="0"/>
              <a:t>- </a:t>
            </a:r>
            <a:r>
              <a:rPr dirty="0" err="1"/>
              <a:t>تحسين</a:t>
            </a:r>
            <a:r>
              <a:rPr dirty="0"/>
              <a:t> </a:t>
            </a:r>
            <a:r>
              <a:rPr dirty="0" err="1"/>
              <a:t>الولاء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تعزيز</a:t>
            </a:r>
            <a:r>
              <a:rPr dirty="0"/>
              <a:t> </a:t>
            </a:r>
            <a:r>
              <a:rPr dirty="0" err="1"/>
              <a:t>سمعة</a:t>
            </a:r>
            <a:r>
              <a:rPr dirty="0"/>
              <a:t> </a:t>
            </a:r>
            <a:r>
              <a:rPr dirty="0" err="1"/>
              <a:t>المؤسسة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تقليل</a:t>
            </a:r>
            <a:r>
              <a:rPr dirty="0"/>
              <a:t> </a:t>
            </a:r>
            <a:r>
              <a:rPr dirty="0" err="1"/>
              <a:t>الحساسية</a:t>
            </a:r>
            <a:r>
              <a:rPr dirty="0"/>
              <a:t> </a:t>
            </a:r>
            <a:r>
              <a:rPr dirty="0" err="1"/>
              <a:t>تجاه</a:t>
            </a:r>
            <a:r>
              <a:rPr dirty="0"/>
              <a:t> </a:t>
            </a:r>
            <a:r>
              <a:rPr dirty="0" err="1"/>
              <a:t>الأسعار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أهمية رضا العملاء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dirty="0"/>
              <a:t>- </a:t>
            </a:r>
            <a:r>
              <a:rPr dirty="0" err="1"/>
              <a:t>رضا</a:t>
            </a:r>
            <a:r>
              <a:rPr dirty="0"/>
              <a:t> </a:t>
            </a:r>
            <a:r>
              <a:rPr dirty="0" err="1"/>
              <a:t>العملاء</a:t>
            </a:r>
            <a:r>
              <a:rPr dirty="0"/>
              <a:t> </a:t>
            </a:r>
            <a:r>
              <a:rPr dirty="0" err="1"/>
              <a:t>يزيد</a:t>
            </a:r>
            <a:r>
              <a:rPr dirty="0"/>
              <a:t> </a:t>
            </a:r>
            <a:r>
              <a:rPr dirty="0" err="1"/>
              <a:t>ولاءهم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يساهم</a:t>
            </a:r>
            <a:r>
              <a:rPr dirty="0"/>
              <a:t> </a:t>
            </a:r>
            <a:r>
              <a:rPr dirty="0" err="1"/>
              <a:t>في</a:t>
            </a:r>
            <a:r>
              <a:rPr dirty="0"/>
              <a:t> </a:t>
            </a:r>
            <a:r>
              <a:rPr dirty="0" err="1"/>
              <a:t>جذب</a:t>
            </a:r>
            <a:r>
              <a:rPr dirty="0"/>
              <a:t> </a:t>
            </a:r>
            <a:r>
              <a:rPr dirty="0" err="1"/>
              <a:t>عملاء</a:t>
            </a:r>
            <a:r>
              <a:rPr dirty="0"/>
              <a:t> </a:t>
            </a:r>
            <a:r>
              <a:rPr dirty="0" err="1"/>
              <a:t>جدد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يعزز</a:t>
            </a:r>
            <a:r>
              <a:rPr dirty="0"/>
              <a:t> </a:t>
            </a:r>
            <a:r>
              <a:rPr dirty="0" err="1"/>
              <a:t>سمعة</a:t>
            </a:r>
            <a:r>
              <a:rPr dirty="0"/>
              <a:t> </a:t>
            </a:r>
            <a:r>
              <a:rPr dirty="0" err="1"/>
              <a:t>المؤسسة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يقلل</a:t>
            </a:r>
            <a:r>
              <a:rPr dirty="0"/>
              <a:t> </a:t>
            </a:r>
            <a:r>
              <a:rPr dirty="0" err="1"/>
              <a:t>الحساسية</a:t>
            </a:r>
            <a:r>
              <a:rPr dirty="0"/>
              <a:t> </a:t>
            </a:r>
            <a:r>
              <a:rPr dirty="0" err="1"/>
              <a:t>للأسعار</a:t>
            </a:r>
            <a:r>
              <a:rPr dirty="0"/>
              <a:t> </a:t>
            </a:r>
            <a:r>
              <a:rPr dirty="0" err="1"/>
              <a:t>ويزيد</a:t>
            </a:r>
            <a:r>
              <a:rPr dirty="0"/>
              <a:t> </a:t>
            </a:r>
            <a:r>
              <a:rPr dirty="0" err="1"/>
              <a:t>الاستعداد</a:t>
            </a:r>
            <a:r>
              <a:rPr dirty="0"/>
              <a:t> </a:t>
            </a:r>
            <a:r>
              <a:rPr dirty="0" err="1"/>
              <a:t>للإنفاق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محددات رضا العملاء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dirty="0"/>
              <a:t>**</a:t>
            </a:r>
            <a:r>
              <a:rPr dirty="0" err="1"/>
              <a:t>العوامل</a:t>
            </a:r>
            <a:r>
              <a:rPr dirty="0"/>
              <a:t> </a:t>
            </a:r>
            <a:r>
              <a:rPr dirty="0" err="1"/>
              <a:t>الإدراكية</a:t>
            </a:r>
            <a:r>
              <a:rPr dirty="0"/>
              <a:t>:**</a:t>
            </a:r>
          </a:p>
          <a:p>
            <a:pPr algn="r" rtl="1"/>
            <a:r>
              <a:rPr dirty="0"/>
              <a:t>- </a:t>
            </a:r>
            <a:r>
              <a:rPr dirty="0" err="1"/>
              <a:t>نموذج</a:t>
            </a:r>
            <a:r>
              <a:rPr dirty="0"/>
              <a:t> </a:t>
            </a:r>
            <a:r>
              <a:rPr dirty="0" err="1"/>
              <a:t>عدم</a:t>
            </a:r>
            <a:r>
              <a:rPr dirty="0"/>
              <a:t> </a:t>
            </a:r>
            <a:r>
              <a:rPr dirty="0" err="1"/>
              <a:t>المطابقة</a:t>
            </a:r>
            <a:r>
              <a:rPr dirty="0"/>
              <a:t> (</a:t>
            </a:r>
            <a:r>
              <a:rPr dirty="0" err="1"/>
              <a:t>التوقعات</a:t>
            </a:r>
            <a:r>
              <a:rPr dirty="0"/>
              <a:t> </a:t>
            </a:r>
            <a:r>
              <a:rPr dirty="0" err="1"/>
              <a:t>مقابل</a:t>
            </a:r>
            <a:r>
              <a:rPr dirty="0"/>
              <a:t> </a:t>
            </a:r>
            <a:r>
              <a:rPr dirty="0" err="1"/>
              <a:t>الأداء</a:t>
            </a:r>
            <a:r>
              <a:rPr dirty="0"/>
              <a:t>).</a:t>
            </a:r>
          </a:p>
          <a:p>
            <a:pPr algn="r" rtl="1"/>
            <a:r>
              <a:rPr dirty="0"/>
              <a:t>- </a:t>
            </a:r>
            <a:r>
              <a:rPr dirty="0" err="1"/>
              <a:t>العدالة</a:t>
            </a:r>
            <a:r>
              <a:rPr dirty="0"/>
              <a:t> (</a:t>
            </a:r>
            <a:r>
              <a:rPr dirty="0" err="1"/>
              <a:t>التكاليف</a:t>
            </a:r>
            <a:r>
              <a:rPr dirty="0"/>
              <a:t> </a:t>
            </a:r>
            <a:r>
              <a:rPr dirty="0" err="1"/>
              <a:t>مقابل</a:t>
            </a:r>
            <a:r>
              <a:rPr dirty="0"/>
              <a:t> </a:t>
            </a:r>
            <a:r>
              <a:rPr dirty="0" err="1"/>
              <a:t>العوائد</a:t>
            </a:r>
            <a:r>
              <a:rPr dirty="0"/>
              <a:t>).</a:t>
            </a:r>
          </a:p>
          <a:p>
            <a:pPr algn="r" rtl="1"/>
            <a:r>
              <a:rPr dirty="0"/>
              <a:t>- </a:t>
            </a:r>
            <a:r>
              <a:rPr dirty="0" err="1"/>
              <a:t>التخصيص</a:t>
            </a:r>
            <a:r>
              <a:rPr dirty="0"/>
              <a:t> (</a:t>
            </a:r>
            <a:r>
              <a:rPr dirty="0" err="1"/>
              <a:t>الأسباب</a:t>
            </a:r>
            <a:r>
              <a:rPr dirty="0"/>
              <a:t> </a:t>
            </a:r>
            <a:r>
              <a:rPr dirty="0" err="1"/>
              <a:t>المتحكم</a:t>
            </a:r>
            <a:r>
              <a:rPr dirty="0"/>
              <a:t> </a:t>
            </a:r>
            <a:r>
              <a:rPr dirty="0" err="1"/>
              <a:t>فيها</a:t>
            </a:r>
            <a:r>
              <a:rPr dirty="0"/>
              <a:t> </a:t>
            </a:r>
            <a:r>
              <a:rPr dirty="0" err="1"/>
              <a:t>وغير</a:t>
            </a:r>
            <a:r>
              <a:rPr dirty="0"/>
              <a:t> </a:t>
            </a:r>
            <a:r>
              <a:rPr dirty="0" err="1"/>
              <a:t>المتحكم</a:t>
            </a:r>
            <a:r>
              <a:rPr dirty="0"/>
              <a:t> </a:t>
            </a:r>
            <a:r>
              <a:rPr dirty="0" err="1"/>
              <a:t>فيها</a:t>
            </a:r>
            <a:r>
              <a:rPr dirty="0"/>
              <a:t>).</a:t>
            </a:r>
          </a:p>
          <a:p>
            <a:pPr algn="r" rtl="1"/>
            <a:r>
              <a:rPr dirty="0"/>
              <a:t>**</a:t>
            </a:r>
            <a:r>
              <a:rPr dirty="0" err="1"/>
              <a:t>العوامل</a:t>
            </a:r>
            <a:r>
              <a:rPr dirty="0"/>
              <a:t> </a:t>
            </a:r>
            <a:r>
              <a:rPr dirty="0" err="1"/>
              <a:t>العاطفية</a:t>
            </a:r>
            <a:r>
              <a:rPr dirty="0"/>
              <a:t>:**</a:t>
            </a:r>
          </a:p>
          <a:p>
            <a:pPr algn="r" rtl="1"/>
            <a:r>
              <a:rPr dirty="0"/>
              <a:t>- </a:t>
            </a:r>
            <a:r>
              <a:rPr dirty="0" err="1"/>
              <a:t>ردود</a:t>
            </a:r>
            <a:r>
              <a:rPr dirty="0"/>
              <a:t> </a:t>
            </a:r>
            <a:r>
              <a:rPr dirty="0" err="1"/>
              <a:t>فعل</a:t>
            </a:r>
            <a:r>
              <a:rPr dirty="0"/>
              <a:t> </a:t>
            </a:r>
            <a:r>
              <a:rPr dirty="0" err="1"/>
              <a:t>إيجابية</a:t>
            </a:r>
            <a:r>
              <a:rPr dirty="0"/>
              <a:t> </a:t>
            </a:r>
            <a:r>
              <a:rPr dirty="0" err="1"/>
              <a:t>وسلبية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تأثير</a:t>
            </a:r>
            <a:r>
              <a:rPr dirty="0"/>
              <a:t> </a:t>
            </a:r>
            <a:r>
              <a:rPr dirty="0" err="1"/>
              <a:t>مباشر</a:t>
            </a:r>
            <a:r>
              <a:rPr dirty="0"/>
              <a:t> </a:t>
            </a:r>
            <a:r>
              <a:rPr dirty="0" err="1"/>
              <a:t>على</a:t>
            </a:r>
            <a:r>
              <a:rPr dirty="0"/>
              <a:t> </a:t>
            </a:r>
            <a:r>
              <a:rPr dirty="0" err="1"/>
              <a:t>رضا</a:t>
            </a:r>
            <a:r>
              <a:rPr dirty="0"/>
              <a:t> </a:t>
            </a:r>
            <a:r>
              <a:rPr dirty="0" err="1"/>
              <a:t>العملاء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نماذج رضا العملاء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dirty="0"/>
              <a:t>**</a:t>
            </a:r>
            <a:r>
              <a:rPr dirty="0" err="1"/>
              <a:t>نموذج</a:t>
            </a:r>
            <a:r>
              <a:rPr dirty="0"/>
              <a:t> </a:t>
            </a:r>
            <a:r>
              <a:rPr dirty="0" err="1"/>
              <a:t>كانو</a:t>
            </a:r>
            <a:r>
              <a:rPr dirty="0"/>
              <a:t>:**</a:t>
            </a:r>
          </a:p>
          <a:p>
            <a:pPr algn="r" rtl="1"/>
            <a:r>
              <a:rPr dirty="0"/>
              <a:t>1. </a:t>
            </a:r>
            <a:r>
              <a:rPr dirty="0" err="1"/>
              <a:t>الأساسيات</a:t>
            </a:r>
            <a:r>
              <a:rPr dirty="0"/>
              <a:t>: </a:t>
            </a:r>
            <a:r>
              <a:rPr dirty="0" err="1"/>
              <a:t>ضرورية</a:t>
            </a:r>
            <a:r>
              <a:rPr dirty="0"/>
              <a:t>، </a:t>
            </a:r>
            <a:r>
              <a:rPr dirty="0" err="1"/>
              <a:t>غيابها</a:t>
            </a:r>
            <a:r>
              <a:rPr dirty="0"/>
              <a:t> </a:t>
            </a:r>
            <a:r>
              <a:rPr dirty="0" err="1"/>
              <a:t>يسبب</a:t>
            </a:r>
            <a:r>
              <a:rPr dirty="0"/>
              <a:t> </a:t>
            </a:r>
            <a:r>
              <a:rPr dirty="0" err="1"/>
              <a:t>عدم</a:t>
            </a:r>
            <a:r>
              <a:rPr dirty="0"/>
              <a:t> </a:t>
            </a:r>
            <a:r>
              <a:rPr dirty="0" err="1"/>
              <a:t>رضا</a:t>
            </a:r>
            <a:r>
              <a:rPr dirty="0"/>
              <a:t>.</a:t>
            </a:r>
          </a:p>
          <a:p>
            <a:pPr algn="r" rtl="1"/>
            <a:r>
              <a:rPr dirty="0"/>
              <a:t>2. </a:t>
            </a:r>
            <a:r>
              <a:rPr dirty="0" err="1"/>
              <a:t>المفاجآت</a:t>
            </a:r>
            <a:r>
              <a:rPr dirty="0"/>
              <a:t>: </a:t>
            </a:r>
            <a:r>
              <a:rPr dirty="0" err="1"/>
              <a:t>ميزات</a:t>
            </a:r>
            <a:r>
              <a:rPr dirty="0"/>
              <a:t> </a:t>
            </a:r>
            <a:r>
              <a:rPr dirty="0" err="1"/>
              <a:t>إضافية</a:t>
            </a:r>
            <a:r>
              <a:rPr dirty="0"/>
              <a:t> </a:t>
            </a:r>
            <a:r>
              <a:rPr dirty="0" err="1"/>
              <a:t>تزيد</a:t>
            </a:r>
            <a:r>
              <a:rPr dirty="0"/>
              <a:t> </a:t>
            </a:r>
            <a:r>
              <a:rPr dirty="0" err="1"/>
              <a:t>من</a:t>
            </a:r>
            <a:r>
              <a:rPr dirty="0"/>
              <a:t> </a:t>
            </a:r>
            <a:r>
              <a:rPr dirty="0" err="1"/>
              <a:t>الرضا</a:t>
            </a:r>
            <a:r>
              <a:rPr dirty="0"/>
              <a:t>.</a:t>
            </a:r>
          </a:p>
          <a:p>
            <a:pPr algn="r" rtl="1"/>
            <a:r>
              <a:rPr dirty="0"/>
              <a:t>3. </a:t>
            </a:r>
            <a:r>
              <a:rPr dirty="0" err="1"/>
              <a:t>متطلبات</a:t>
            </a:r>
            <a:r>
              <a:rPr dirty="0"/>
              <a:t> </a:t>
            </a:r>
            <a:r>
              <a:rPr dirty="0" err="1"/>
              <a:t>الأداء</a:t>
            </a:r>
            <a:r>
              <a:rPr dirty="0"/>
              <a:t>: </a:t>
            </a:r>
            <a:r>
              <a:rPr dirty="0" err="1"/>
              <a:t>تؤثر</a:t>
            </a:r>
            <a:r>
              <a:rPr dirty="0"/>
              <a:t> </a:t>
            </a:r>
            <a:r>
              <a:rPr dirty="0" err="1"/>
              <a:t>بمدى</a:t>
            </a:r>
            <a:r>
              <a:rPr dirty="0"/>
              <a:t> </a:t>
            </a:r>
            <a:r>
              <a:rPr dirty="0" err="1"/>
              <a:t>تحقيقها</a:t>
            </a:r>
            <a:r>
              <a:rPr dirty="0"/>
              <a:t>.</a:t>
            </a:r>
          </a:p>
          <a:p>
            <a:pPr algn="r" rtl="1"/>
            <a:r>
              <a:rPr dirty="0"/>
              <a:t>**</a:t>
            </a:r>
            <a:r>
              <a:rPr dirty="0" err="1"/>
              <a:t>نموذج</a:t>
            </a:r>
            <a:r>
              <a:rPr dirty="0"/>
              <a:t> </a:t>
            </a:r>
            <a:r>
              <a:rPr dirty="0" err="1"/>
              <a:t>عدم</a:t>
            </a:r>
            <a:r>
              <a:rPr dirty="0"/>
              <a:t> </a:t>
            </a:r>
            <a:r>
              <a:rPr dirty="0" err="1"/>
              <a:t>المطابقة</a:t>
            </a:r>
            <a:r>
              <a:rPr dirty="0"/>
              <a:t>:**</a:t>
            </a:r>
          </a:p>
          <a:p>
            <a:pPr algn="r" rtl="1"/>
            <a:r>
              <a:rPr dirty="0"/>
              <a:t>- </a:t>
            </a:r>
            <a:r>
              <a:rPr dirty="0" err="1"/>
              <a:t>مقارنة</a:t>
            </a:r>
            <a:r>
              <a:rPr dirty="0"/>
              <a:t> </a:t>
            </a:r>
            <a:r>
              <a:rPr dirty="0" err="1"/>
              <a:t>الأداء</a:t>
            </a:r>
            <a:r>
              <a:rPr dirty="0"/>
              <a:t> </a:t>
            </a:r>
            <a:r>
              <a:rPr dirty="0" err="1"/>
              <a:t>المدرك</a:t>
            </a:r>
            <a:r>
              <a:rPr dirty="0"/>
              <a:t> </a:t>
            </a:r>
            <a:r>
              <a:rPr dirty="0" err="1"/>
              <a:t>بالتوقعات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انتقادات</a:t>
            </a:r>
            <a:r>
              <a:rPr dirty="0"/>
              <a:t>: </a:t>
            </a:r>
            <a:r>
              <a:rPr dirty="0" err="1"/>
              <a:t>التركيز</a:t>
            </a:r>
            <a:r>
              <a:rPr dirty="0"/>
              <a:t> </a:t>
            </a:r>
            <a:r>
              <a:rPr dirty="0" err="1"/>
              <a:t>فقط</a:t>
            </a:r>
            <a:r>
              <a:rPr dirty="0"/>
              <a:t> </a:t>
            </a:r>
            <a:r>
              <a:rPr dirty="0" err="1"/>
              <a:t>على</a:t>
            </a:r>
            <a:r>
              <a:rPr dirty="0"/>
              <a:t> </a:t>
            </a:r>
            <a:r>
              <a:rPr dirty="0" err="1"/>
              <a:t>التوقعات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خصائص رضا العملاء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dirty="0"/>
              <a:t>- **</a:t>
            </a:r>
            <a:r>
              <a:rPr dirty="0" err="1"/>
              <a:t>ذاتية</a:t>
            </a:r>
            <a:r>
              <a:rPr dirty="0"/>
              <a:t>:** </a:t>
            </a:r>
            <a:r>
              <a:rPr dirty="0" err="1"/>
              <a:t>تعتمد</a:t>
            </a:r>
            <a:r>
              <a:rPr dirty="0"/>
              <a:t> </a:t>
            </a:r>
            <a:r>
              <a:rPr dirty="0" err="1"/>
              <a:t>على</a:t>
            </a:r>
            <a:r>
              <a:rPr dirty="0"/>
              <a:t> </a:t>
            </a:r>
            <a:r>
              <a:rPr dirty="0" err="1"/>
              <a:t>إدراكات</a:t>
            </a:r>
            <a:r>
              <a:rPr dirty="0"/>
              <a:t> </a:t>
            </a:r>
            <a:r>
              <a:rPr dirty="0" err="1"/>
              <a:t>العملاء</a:t>
            </a:r>
            <a:r>
              <a:rPr dirty="0"/>
              <a:t>.</a:t>
            </a:r>
          </a:p>
          <a:p>
            <a:pPr algn="r" rtl="1"/>
            <a:r>
              <a:rPr dirty="0"/>
              <a:t>- **</a:t>
            </a:r>
            <a:r>
              <a:rPr dirty="0" err="1"/>
              <a:t>نسبية</a:t>
            </a:r>
            <a:r>
              <a:rPr dirty="0"/>
              <a:t>:** </a:t>
            </a:r>
            <a:r>
              <a:rPr dirty="0" err="1"/>
              <a:t>تختلف</a:t>
            </a:r>
            <a:r>
              <a:rPr dirty="0"/>
              <a:t> </a:t>
            </a:r>
            <a:r>
              <a:rPr dirty="0" err="1"/>
              <a:t>باختلاف</a:t>
            </a:r>
            <a:r>
              <a:rPr dirty="0"/>
              <a:t> </a:t>
            </a:r>
            <a:r>
              <a:rPr dirty="0" err="1"/>
              <a:t>التوقعات</a:t>
            </a:r>
            <a:r>
              <a:rPr dirty="0"/>
              <a:t>.</a:t>
            </a:r>
          </a:p>
          <a:p>
            <a:pPr algn="r" rtl="1"/>
            <a:r>
              <a:rPr dirty="0"/>
              <a:t>- **</a:t>
            </a:r>
            <a:r>
              <a:rPr dirty="0" err="1"/>
              <a:t>متطورة</a:t>
            </a:r>
            <a:r>
              <a:rPr dirty="0"/>
              <a:t>:** </a:t>
            </a:r>
            <a:r>
              <a:rPr dirty="0" err="1"/>
              <a:t>تتغير</a:t>
            </a:r>
            <a:r>
              <a:rPr dirty="0"/>
              <a:t> </a:t>
            </a:r>
            <a:r>
              <a:rPr dirty="0" err="1"/>
              <a:t>مع</a:t>
            </a:r>
            <a:r>
              <a:rPr dirty="0"/>
              <a:t> </a:t>
            </a:r>
            <a:r>
              <a:rPr dirty="0" err="1"/>
              <a:t>الزمن</a:t>
            </a:r>
            <a:r>
              <a:rPr dirty="0"/>
              <a:t> </a:t>
            </a:r>
            <a:r>
              <a:rPr dirty="0" err="1"/>
              <a:t>ودورة</a:t>
            </a:r>
            <a:r>
              <a:rPr dirty="0"/>
              <a:t> </a:t>
            </a:r>
            <a:r>
              <a:rPr dirty="0" err="1"/>
              <a:t>حياة</a:t>
            </a:r>
            <a:r>
              <a:rPr dirty="0"/>
              <a:t> </a:t>
            </a:r>
            <a:r>
              <a:rPr dirty="0" err="1"/>
              <a:t>المنتج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قياس رضا العملاء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dirty="0"/>
              <a:t>**</a:t>
            </a:r>
            <a:r>
              <a:rPr dirty="0" err="1"/>
              <a:t>أهمية</a:t>
            </a:r>
            <a:r>
              <a:rPr dirty="0"/>
              <a:t> </a:t>
            </a:r>
            <a:r>
              <a:rPr dirty="0" err="1"/>
              <a:t>القياس</a:t>
            </a:r>
            <a:r>
              <a:rPr dirty="0"/>
              <a:t>:**</a:t>
            </a:r>
          </a:p>
          <a:p>
            <a:pPr algn="r" rtl="1"/>
            <a:r>
              <a:rPr dirty="0"/>
              <a:t>- </a:t>
            </a:r>
            <a:r>
              <a:rPr dirty="0" err="1"/>
              <a:t>تحسين</a:t>
            </a:r>
            <a:r>
              <a:rPr dirty="0"/>
              <a:t> </a:t>
            </a:r>
            <a:r>
              <a:rPr dirty="0" err="1"/>
              <a:t>الأداء</a:t>
            </a:r>
            <a:r>
              <a:rPr dirty="0"/>
              <a:t> </a:t>
            </a:r>
            <a:r>
              <a:rPr dirty="0" err="1"/>
              <a:t>وتجنب</a:t>
            </a:r>
            <a:r>
              <a:rPr dirty="0"/>
              <a:t> </a:t>
            </a:r>
            <a:r>
              <a:rPr dirty="0" err="1"/>
              <a:t>السلوكيات</a:t>
            </a:r>
            <a:r>
              <a:rPr dirty="0"/>
              <a:t> </a:t>
            </a:r>
            <a:r>
              <a:rPr dirty="0" err="1"/>
              <a:t>السلبية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تحديد</a:t>
            </a:r>
            <a:r>
              <a:rPr dirty="0"/>
              <a:t> </a:t>
            </a:r>
            <a:r>
              <a:rPr dirty="0" err="1"/>
              <a:t>المشكلات</a:t>
            </a:r>
            <a:r>
              <a:rPr dirty="0"/>
              <a:t> </a:t>
            </a:r>
            <a:r>
              <a:rPr dirty="0" err="1"/>
              <a:t>وتعزيز</a:t>
            </a:r>
            <a:r>
              <a:rPr dirty="0"/>
              <a:t> </a:t>
            </a:r>
            <a:r>
              <a:rPr dirty="0" err="1"/>
              <a:t>الجوانب</a:t>
            </a:r>
            <a:r>
              <a:rPr dirty="0"/>
              <a:t> </a:t>
            </a:r>
            <a:r>
              <a:rPr dirty="0" err="1"/>
              <a:t>الإيجابية</a:t>
            </a:r>
            <a:r>
              <a:rPr dirty="0"/>
              <a:t>.</a:t>
            </a:r>
          </a:p>
          <a:p>
            <a:pPr algn="r" rtl="1"/>
            <a:r>
              <a:rPr dirty="0"/>
              <a:t>**</a:t>
            </a:r>
            <a:r>
              <a:rPr dirty="0" err="1"/>
              <a:t>طرق</a:t>
            </a:r>
            <a:r>
              <a:rPr dirty="0"/>
              <a:t> </a:t>
            </a:r>
            <a:r>
              <a:rPr dirty="0" err="1"/>
              <a:t>القياس</a:t>
            </a:r>
            <a:r>
              <a:rPr dirty="0"/>
              <a:t>:**</a:t>
            </a:r>
          </a:p>
          <a:p>
            <a:pPr algn="r" rtl="1"/>
            <a:r>
              <a:rPr dirty="0"/>
              <a:t>1. </a:t>
            </a:r>
            <a:r>
              <a:rPr dirty="0" err="1"/>
              <a:t>الدراسات</a:t>
            </a:r>
            <a:r>
              <a:rPr dirty="0"/>
              <a:t> </a:t>
            </a:r>
            <a:r>
              <a:rPr dirty="0" err="1"/>
              <a:t>النوعية</a:t>
            </a:r>
            <a:r>
              <a:rPr dirty="0"/>
              <a:t>:</a:t>
            </a:r>
          </a:p>
          <a:p>
            <a:pPr algn="r" rtl="1"/>
            <a:r>
              <a:rPr dirty="0"/>
              <a:t>   - </a:t>
            </a:r>
            <a:r>
              <a:rPr dirty="0" err="1"/>
              <a:t>المقابلات</a:t>
            </a:r>
            <a:r>
              <a:rPr dirty="0"/>
              <a:t> </a:t>
            </a:r>
            <a:r>
              <a:rPr dirty="0" err="1"/>
              <a:t>الشخصية</a:t>
            </a:r>
            <a:r>
              <a:rPr dirty="0"/>
              <a:t> </a:t>
            </a:r>
            <a:r>
              <a:rPr dirty="0" err="1"/>
              <a:t>والجماعية</a:t>
            </a:r>
            <a:r>
              <a:rPr dirty="0"/>
              <a:t>.</a:t>
            </a:r>
          </a:p>
          <a:p>
            <a:pPr algn="r" rtl="1"/>
            <a:r>
              <a:rPr dirty="0"/>
              <a:t>2. </a:t>
            </a:r>
            <a:r>
              <a:rPr dirty="0" err="1"/>
              <a:t>الدراسات</a:t>
            </a:r>
            <a:r>
              <a:rPr dirty="0"/>
              <a:t> </a:t>
            </a:r>
            <a:r>
              <a:rPr dirty="0" err="1"/>
              <a:t>الكمية</a:t>
            </a:r>
            <a:r>
              <a:rPr dirty="0"/>
              <a:t>:</a:t>
            </a:r>
          </a:p>
          <a:p>
            <a:pPr algn="r" rtl="1"/>
            <a:r>
              <a:rPr dirty="0"/>
              <a:t>   - </a:t>
            </a:r>
            <a:r>
              <a:rPr dirty="0" err="1"/>
              <a:t>تحديد</a:t>
            </a:r>
            <a:r>
              <a:rPr dirty="0"/>
              <a:t> </a:t>
            </a:r>
            <a:r>
              <a:rPr dirty="0" err="1"/>
              <a:t>المشكلة</a:t>
            </a:r>
            <a:r>
              <a:rPr dirty="0"/>
              <a:t>.</a:t>
            </a:r>
          </a:p>
          <a:p>
            <a:pPr algn="r" rtl="1"/>
            <a:r>
              <a:rPr dirty="0"/>
              <a:t>   - </a:t>
            </a:r>
            <a:r>
              <a:rPr dirty="0" err="1"/>
              <a:t>اختيار</a:t>
            </a:r>
            <a:r>
              <a:rPr dirty="0"/>
              <a:t> </a:t>
            </a:r>
            <a:r>
              <a:rPr dirty="0" err="1"/>
              <a:t>العينة</a:t>
            </a:r>
            <a:r>
              <a:rPr dirty="0"/>
              <a:t>.</a:t>
            </a:r>
          </a:p>
          <a:p>
            <a:pPr algn="r" rtl="1"/>
            <a:r>
              <a:rPr dirty="0"/>
              <a:t>   - </a:t>
            </a:r>
            <a:r>
              <a:rPr dirty="0" err="1"/>
              <a:t>استخدام</a:t>
            </a:r>
            <a:r>
              <a:rPr dirty="0"/>
              <a:t> </a:t>
            </a:r>
            <a:r>
              <a:rPr dirty="0" err="1"/>
              <a:t>الاستبيانات</a:t>
            </a:r>
            <a:r>
              <a:rPr dirty="0"/>
              <a:t> </a:t>
            </a:r>
            <a:r>
              <a:rPr dirty="0" err="1"/>
              <a:t>البريدية</a:t>
            </a:r>
            <a:r>
              <a:rPr dirty="0"/>
              <a:t> </a:t>
            </a:r>
            <a:r>
              <a:rPr dirty="0" err="1"/>
              <a:t>والهاتفية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نتائج رضا العملاء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dirty="0"/>
              <a:t>**</a:t>
            </a:r>
            <a:r>
              <a:rPr dirty="0" err="1"/>
              <a:t>ردود</a:t>
            </a:r>
            <a:r>
              <a:rPr dirty="0"/>
              <a:t> </a:t>
            </a:r>
            <a:r>
              <a:rPr dirty="0" err="1"/>
              <a:t>الأفعال</a:t>
            </a:r>
            <a:r>
              <a:rPr dirty="0"/>
              <a:t> </a:t>
            </a:r>
            <a:r>
              <a:rPr dirty="0" err="1"/>
              <a:t>الإيجابية</a:t>
            </a:r>
            <a:r>
              <a:rPr dirty="0"/>
              <a:t>:**</a:t>
            </a:r>
          </a:p>
          <a:p>
            <a:pPr algn="r" rtl="1"/>
            <a:r>
              <a:rPr dirty="0"/>
              <a:t>- </a:t>
            </a:r>
            <a:r>
              <a:rPr dirty="0" err="1"/>
              <a:t>إعادة</a:t>
            </a:r>
            <a:r>
              <a:rPr dirty="0"/>
              <a:t> </a:t>
            </a:r>
            <a:r>
              <a:rPr dirty="0" err="1"/>
              <a:t>الشراء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التوصيات</a:t>
            </a:r>
            <a:r>
              <a:rPr dirty="0"/>
              <a:t> </a:t>
            </a:r>
            <a:r>
              <a:rPr dirty="0" err="1"/>
              <a:t>الإيجابية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بناء</a:t>
            </a:r>
            <a:r>
              <a:rPr dirty="0"/>
              <a:t> </a:t>
            </a:r>
            <a:r>
              <a:rPr dirty="0" err="1"/>
              <a:t>علاقات</a:t>
            </a:r>
            <a:r>
              <a:rPr dirty="0"/>
              <a:t> </a:t>
            </a:r>
            <a:r>
              <a:rPr dirty="0" err="1"/>
              <a:t>طويلة</a:t>
            </a:r>
            <a:r>
              <a:rPr dirty="0"/>
              <a:t> </a:t>
            </a:r>
            <a:r>
              <a:rPr dirty="0" err="1"/>
              <a:t>الأمد</a:t>
            </a:r>
            <a:r>
              <a:rPr dirty="0"/>
              <a:t>.</a:t>
            </a:r>
          </a:p>
          <a:p>
            <a:pPr algn="r" rtl="1"/>
            <a:r>
              <a:rPr dirty="0"/>
              <a:t>**</a:t>
            </a:r>
            <a:r>
              <a:rPr dirty="0" err="1"/>
              <a:t>ردود</a:t>
            </a:r>
            <a:r>
              <a:rPr dirty="0"/>
              <a:t> </a:t>
            </a:r>
            <a:r>
              <a:rPr dirty="0" err="1"/>
              <a:t>الأفعال</a:t>
            </a:r>
            <a:r>
              <a:rPr dirty="0"/>
              <a:t> </a:t>
            </a:r>
            <a:r>
              <a:rPr dirty="0" err="1"/>
              <a:t>السلبية</a:t>
            </a:r>
            <a:r>
              <a:rPr dirty="0"/>
              <a:t>:**</a:t>
            </a:r>
          </a:p>
          <a:p>
            <a:pPr algn="r" rtl="1"/>
            <a:r>
              <a:rPr dirty="0"/>
              <a:t>- </a:t>
            </a:r>
            <a:r>
              <a:rPr dirty="0" err="1"/>
              <a:t>الشكاوى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ترك</a:t>
            </a:r>
            <a:r>
              <a:rPr dirty="0"/>
              <a:t> </a:t>
            </a:r>
            <a:r>
              <a:rPr dirty="0" err="1"/>
              <a:t>المؤسسة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تحذير</a:t>
            </a:r>
            <a:r>
              <a:rPr dirty="0"/>
              <a:t> </a:t>
            </a:r>
            <a:r>
              <a:rPr dirty="0" err="1"/>
              <a:t>الآخرين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تطور رضا العملاء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**التوقعات تتغير:** المنافسة ترفع توقعات العملاء.</a:t>
            </a:r>
          </a:p>
          <a:p>
            <a:r>
              <a:t>- **دورة حياة المنتج:** الرضا يتراجع مع تقادم المنتج.</a:t>
            </a:r>
          </a:p>
          <a:p>
            <a:r>
              <a:t>**قياس دوري:**</a:t>
            </a:r>
          </a:p>
          <a:p>
            <a:r>
              <a:t>- يساعد المؤسسات في التكيف مع تطلعات العملاء.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Violet 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</TotalTime>
  <Words>392</Words>
  <Application>Microsoft Office PowerPoint</Application>
  <PresentationFormat>Affichage à l'écran (4:3)</PresentationFormat>
  <Paragraphs>65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رضا العملاء: المفهوم وأهميته</vt:lpstr>
      <vt:lpstr>مفهوم رضا العملاء</vt:lpstr>
      <vt:lpstr>أهمية رضا العملاء</vt:lpstr>
      <vt:lpstr>محددات رضا العملاء</vt:lpstr>
      <vt:lpstr>نماذج رضا العملاء</vt:lpstr>
      <vt:lpstr>خصائص رضا العملاء</vt:lpstr>
      <vt:lpstr>قياس رضا العملاء</vt:lpstr>
      <vt:lpstr>نتائج رضا العملاء</vt:lpstr>
      <vt:lpstr>تطور رضا العملاء</vt:lpstr>
      <vt:lpstr>الدروس المستفادة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رضا العملاء: المفهوم وأهميته</dc:title>
  <dc:subject/>
  <dc:creator/>
  <cp:keywords/>
  <dc:description>generated using python-pptx</dc:description>
  <cp:lastModifiedBy>Raouf Zerfa</cp:lastModifiedBy>
  <cp:revision>3</cp:revision>
  <dcterms:created xsi:type="dcterms:W3CDTF">2013-01-27T09:14:16Z</dcterms:created>
  <dcterms:modified xsi:type="dcterms:W3CDTF">2025-01-08T15:56:07Z</dcterms:modified>
  <cp:category/>
</cp:coreProperties>
</file>