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DA23C45-4944-4C5F-B7A0-49284855CD82}" type="datetimeFigureOut">
              <a:rPr lang="fr-FR" smtClean="0"/>
              <a:t>26/08/2020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FDFC7E02-654F-4139-99EB-BBA7F52E5B1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A23C45-4944-4C5F-B7A0-49284855CD82}"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FC7E02-654F-4139-99EB-BBA7F52E5B1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A23C45-4944-4C5F-B7A0-49284855CD82}"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FC7E02-654F-4139-99EB-BBA7F52E5B1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DA23C45-4944-4C5F-B7A0-49284855CD82}"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FC7E02-654F-4139-99EB-BBA7F52E5B1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DA23C45-4944-4C5F-B7A0-49284855CD82}"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FC7E02-654F-4139-99EB-BBA7F52E5B1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DA23C45-4944-4C5F-B7A0-49284855CD82}"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FC7E02-654F-4139-99EB-BBA7F52E5B1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DA23C45-4944-4C5F-B7A0-49284855CD82}" type="datetimeFigureOut">
              <a:rPr lang="fr-FR" smtClean="0"/>
              <a:t>26/08/2020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DFC7E02-654F-4139-99EB-BBA7F52E5B1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DA23C45-4944-4C5F-B7A0-49284855CD82}" type="datetimeFigureOut">
              <a:rPr lang="fr-FR" smtClean="0"/>
              <a:t>26/08/2020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DFC7E02-654F-4139-99EB-BBA7F52E5B1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DA23C45-4944-4C5F-B7A0-49284855CD82}" type="datetimeFigureOut">
              <a:rPr lang="fr-FR" smtClean="0"/>
              <a:t>26/08/2020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DFC7E02-654F-4139-99EB-BBA7F52E5B1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DA23C45-4944-4C5F-B7A0-49284855CD82}"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FC7E02-654F-4139-99EB-BBA7F52E5B1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DA23C45-4944-4C5F-B7A0-49284855CD82}"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FDFC7E02-654F-4139-99EB-BBA7F52E5B11}" type="slidenum">
              <a:rPr lang="fr-FR" smtClean="0"/>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DA23C45-4944-4C5F-B7A0-49284855CD82}" type="datetimeFigureOut">
              <a:rPr lang="fr-FR" smtClean="0"/>
              <a:t>26/08/2020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DFC7E02-654F-4139-99EB-BBA7F52E5B11}" type="slidenum">
              <a:rPr lang="fr-FR" smtClean="0"/>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Ecocriticism </a:t>
            </a:r>
            <a:endParaRPr lang="fr-FR" dirty="0"/>
          </a:p>
        </p:txBody>
      </p:sp>
      <p:sp>
        <p:nvSpPr>
          <p:cNvPr id="3" name="Sous-titre 2"/>
          <p:cNvSpPr>
            <a:spLocks noGrp="1"/>
          </p:cNvSpPr>
          <p:nvPr>
            <p:ph type="subTitle" idx="1"/>
          </p:nvPr>
        </p:nvSpPr>
        <p:spPr/>
        <p:txBody>
          <a:bodyPr/>
          <a:lstStyle/>
          <a:p>
            <a:r>
              <a:rPr lang="fr-FR" dirty="0" smtClean="0"/>
              <a:t>By Mrs. N. BOUALLEGUE</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Eco-feminism</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For eco-feminists, the historically unequal relationship – a relationship of domination – between us human beings and nature</a:t>
            </a:r>
            <a:br>
              <a:rPr lang="en-US" dirty="0"/>
            </a:br>
            <a:r>
              <a:rPr lang="en-US" dirty="0"/>
              <a:t>mirrors that between men and women and has, not accidentally, </a:t>
            </a:r>
            <a:r>
              <a:rPr lang="en-US" dirty="0" smtClean="0"/>
              <a:t>the same </a:t>
            </a:r>
            <a:r>
              <a:rPr lang="en-US" dirty="0"/>
              <a:t>origins: our Judeao-Christian heritage, which historically</a:t>
            </a:r>
            <a:br>
              <a:rPr lang="en-US" dirty="0"/>
            </a:br>
            <a:r>
              <a:rPr lang="en-US" dirty="0"/>
              <a:t>has privileged men, and the Enlightenment, which, building upon a</a:t>
            </a:r>
            <a:br>
              <a:rPr lang="en-US" dirty="0"/>
            </a:br>
            <a:r>
              <a:rPr lang="en-US" dirty="0"/>
              <a:t>long history of inequality, constructed men as responsible and</a:t>
            </a:r>
            <a:br>
              <a:rPr lang="en-US" dirty="0"/>
            </a:br>
            <a:r>
              <a:rPr lang="en-US" dirty="0"/>
              <a:t>rational and women as their more ‘natural’ – but less rational</a:t>
            </a:r>
            <a:br>
              <a:rPr lang="en-US" dirty="0"/>
            </a:br>
            <a:r>
              <a:rPr lang="en-US" dirty="0"/>
              <a:t>and therefore inferior – opposite. This has led some eco-feminists</a:t>
            </a:r>
            <a:br>
              <a:rPr lang="en-US" dirty="0"/>
            </a:br>
            <a:r>
              <a:rPr lang="en-US" dirty="0"/>
              <a:t>to identify rationality itself as primarily responsible for our</a:t>
            </a:r>
            <a:br>
              <a:rPr lang="en-US" dirty="0"/>
            </a:br>
            <a:r>
              <a:rPr lang="en-US" dirty="0"/>
              <a:t>environmental crisis and to adopt a wilfully anti-rational, mystical</a:t>
            </a:r>
            <a:br>
              <a:rPr lang="en-US" dirty="0"/>
            </a:br>
            <a:r>
              <a:rPr lang="en-US" dirty="0"/>
              <a:t>approach to the natural world.</a:t>
            </a:r>
            <a:r>
              <a:rPr lang="en-US" dirty="0" smtClean="0"/>
              <a:t> </a:t>
            </a:r>
            <a:br>
              <a:rPr lang="en-US" dirty="0" smtClean="0"/>
            </a:b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Marxist ecologists</a:t>
            </a:r>
            <a:r>
              <a:rPr lang="fr-FR" dirty="0" smtClean="0"/>
              <a:t>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smtClean="0"/>
              <a:t>They see the </a:t>
            </a:r>
            <a:r>
              <a:rPr lang="en-US" dirty="0"/>
              <a:t>degraded state of our environment as the direct result of </a:t>
            </a:r>
            <a:r>
              <a:rPr lang="en-US" dirty="0" smtClean="0"/>
              <a:t>the unrestricted </a:t>
            </a:r>
            <a:r>
              <a:rPr lang="en-US" dirty="0"/>
              <a:t>operations of international capital. The exploitation </a:t>
            </a:r>
            <a:r>
              <a:rPr lang="en-US" dirty="0" smtClean="0"/>
              <a:t>of the </a:t>
            </a:r>
            <a:r>
              <a:rPr lang="en-US" dirty="0"/>
              <a:t>environment that is responsible for the environmental </a:t>
            </a:r>
            <a:r>
              <a:rPr lang="en-US" dirty="0" smtClean="0"/>
              <a:t>crisis follows </a:t>
            </a:r>
            <a:r>
              <a:rPr lang="en-US" dirty="0"/>
              <a:t>the pattern of the </a:t>
            </a:r>
            <a:r>
              <a:rPr lang="en-US" dirty="0" smtClean="0"/>
              <a:t>capitalistic exploitation </a:t>
            </a:r>
            <a:r>
              <a:rPr lang="en-US" dirty="0"/>
              <a:t>of labour and it </a:t>
            </a:r>
            <a:r>
              <a:rPr lang="en-US" dirty="0" smtClean="0"/>
              <a:t>is that </a:t>
            </a:r>
            <a:r>
              <a:rPr lang="en-US" dirty="0"/>
              <a:t>exploitation that should in the first instance have our attention. </a:t>
            </a:r>
            <a:endParaRPr lang="en-US" dirty="0" smtClean="0"/>
          </a:p>
          <a:p>
            <a:r>
              <a:rPr lang="en-US" dirty="0"/>
              <a:t>Marxist ecologists would also argue that the principle of the ‘free’ market contributes to environmental problems</a:t>
            </a:r>
            <a:br>
              <a:rPr lang="en-US" dirty="0"/>
            </a:br>
            <a:r>
              <a:rPr lang="en-US" dirty="0"/>
              <a:t>because the market will always try to meet demand, even if </a:t>
            </a:r>
            <a:r>
              <a:rPr lang="en-US" dirty="0" smtClean="0"/>
              <a:t>supply can </a:t>
            </a:r>
            <a:r>
              <a:rPr lang="en-US" dirty="0"/>
              <a:t>only be realized at great cost to the environment.</a:t>
            </a:r>
            <a:r>
              <a:rPr lang="en-US" dirty="0" smtClean="0"/>
              <a:t> </a:t>
            </a:r>
            <a:br>
              <a:rPr lang="en-US" dirty="0" smtClean="0"/>
            </a:br>
            <a:r>
              <a:rPr lang="en-US" dirty="0" smtClean="0"/>
              <a:t/>
            </a:r>
            <a:br>
              <a:rPr lang="en-US" dirty="0" smtClean="0"/>
            </a:b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Quote</a:t>
            </a:r>
            <a:endParaRPr lang="fr-FR" dirty="0"/>
          </a:p>
        </p:txBody>
      </p:sp>
      <p:pic>
        <p:nvPicPr>
          <p:cNvPr id="4" name="Espace réservé du contenu 3" descr="téléchargement.jpg"/>
          <p:cNvPicPr>
            <a:picLocks noGrp="1" noChangeAspect="1"/>
          </p:cNvPicPr>
          <p:nvPr>
            <p:ph idx="1"/>
          </p:nvPr>
        </p:nvPicPr>
        <p:blipFill>
          <a:blip r:embed="rId2"/>
          <a:stretch>
            <a:fillRect/>
          </a:stretch>
        </p:blipFill>
        <p:spPr>
          <a:xfrm>
            <a:off x="1857356" y="1857364"/>
            <a:ext cx="5591294" cy="4454082"/>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In many literary works as well as movies, </a:t>
            </a:r>
            <a:r>
              <a:rPr lang="en-US" dirty="0"/>
              <a:t>there is </a:t>
            </a:r>
            <a:r>
              <a:rPr lang="en-US" dirty="0" smtClean="0"/>
              <a:t>a close </a:t>
            </a:r>
            <a:r>
              <a:rPr lang="en-US" dirty="0"/>
              <a:t>link between the natural and the good, just as there is a close </a:t>
            </a:r>
            <a:r>
              <a:rPr lang="en-US" dirty="0" smtClean="0"/>
              <a:t>link between </a:t>
            </a:r>
            <a:r>
              <a:rPr lang="en-US" dirty="0"/>
              <a:t>unnatural environments and evil.</a:t>
            </a:r>
            <a:r>
              <a:rPr lang="en-US" dirty="0" smtClean="0"/>
              <a:t> </a:t>
            </a:r>
            <a:r>
              <a:rPr lang="en-US" dirty="0"/>
              <a:t>Literary academics have </a:t>
            </a:r>
            <a:r>
              <a:rPr lang="en-US" dirty="0" smtClean="0"/>
              <a:t>for a </a:t>
            </a:r>
            <a:r>
              <a:rPr lang="en-US" dirty="0"/>
              <a:t>long time been aware of that </a:t>
            </a:r>
            <a:r>
              <a:rPr lang="en-US" dirty="0" smtClean="0"/>
              <a:t>connection. </a:t>
            </a:r>
            <a:r>
              <a:rPr lang="en-US" dirty="0"/>
              <a:t>I</a:t>
            </a:r>
            <a:r>
              <a:rPr lang="en-US" dirty="0" smtClean="0"/>
              <a:t>n </a:t>
            </a:r>
            <a:r>
              <a:rPr lang="en-US" dirty="0"/>
              <a:t>the novels of Jane </a:t>
            </a:r>
            <a:r>
              <a:rPr lang="en-US" dirty="0" smtClean="0"/>
              <a:t>Austen, moral </a:t>
            </a:r>
            <a:r>
              <a:rPr lang="en-US" dirty="0"/>
              <a:t>authority always turns out </a:t>
            </a:r>
            <a:r>
              <a:rPr lang="en-US" dirty="0" smtClean="0"/>
              <a:t>to be </a:t>
            </a:r>
            <a:r>
              <a:rPr lang="en-US" dirty="0"/>
              <a:t>linked to an attitude of respect and even reverence for </a:t>
            </a:r>
            <a:r>
              <a:rPr lang="en-US" dirty="0" smtClean="0"/>
              <a:t>nature. </a:t>
            </a:r>
            <a:r>
              <a:rPr lang="en-US" dirty="0"/>
              <a:t>The role of nature is, however, by no means limited to that </a:t>
            </a:r>
            <a:r>
              <a:rPr lang="en-US" dirty="0" smtClean="0"/>
              <a:t>of moral </a:t>
            </a:r>
            <a:r>
              <a:rPr lang="en-US" dirty="0"/>
              <a:t>barometer. </a:t>
            </a:r>
            <a:r>
              <a:rPr lang="en-US" dirty="0" smtClean="0"/>
              <a:t>It is praised for its beauty, majesty, and even spirituality.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Nature: domination</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The efforts of human beings in dominating nature are unimaginable. </a:t>
            </a:r>
            <a:r>
              <a:rPr lang="en-US" dirty="0"/>
              <a:t>Total destruction clearly stretches the idea </a:t>
            </a:r>
            <a:r>
              <a:rPr lang="en-US" dirty="0" smtClean="0"/>
              <a:t>of dominion </a:t>
            </a:r>
            <a:r>
              <a:rPr lang="en-US" dirty="0"/>
              <a:t>beyond acceptable limits. In 1962 Rachel Carson told a startled public in her book</a:t>
            </a:r>
            <a:br>
              <a:rPr lang="en-US" dirty="0"/>
            </a:br>
            <a:r>
              <a:rPr lang="en-US" i="1" dirty="0"/>
              <a:t>Silent Spring </a:t>
            </a:r>
            <a:r>
              <a:rPr lang="en-US" dirty="0"/>
              <a:t>(in the polemical ‘Fable for Tomorrow’) that with the</a:t>
            </a:r>
            <a:br>
              <a:rPr lang="en-US" dirty="0"/>
            </a:br>
            <a:r>
              <a:rPr lang="en-US" dirty="0"/>
              <a:t>way things were going, with an uncontrolled use of agricultural</a:t>
            </a:r>
            <a:br>
              <a:rPr lang="en-US" dirty="0"/>
            </a:br>
            <a:r>
              <a:rPr lang="en-US" dirty="0"/>
              <a:t>pesticides, there would soon be no birds left to brighten our springs.</a:t>
            </a:r>
            <a:br>
              <a:rPr lang="en-US" dirty="0"/>
            </a:br>
            <a:r>
              <a:rPr lang="en-US" dirty="0"/>
              <a:t>Carson’s book and other urgent warnings that we were taking</a:t>
            </a:r>
            <a:br>
              <a:rPr lang="en-US" dirty="0"/>
            </a:br>
            <a:r>
              <a:rPr lang="en-US" dirty="0"/>
              <a:t>irresponsible risks with our natural environment led to a broad environmental awareness which, in its turn, led to a strong, even if</a:t>
            </a:r>
            <a:br>
              <a:rPr lang="en-US" dirty="0"/>
            </a:br>
            <a:r>
              <a:rPr lang="en-US" dirty="0"/>
              <a:t>heterogeneous ecological movement, and it is that movement which</a:t>
            </a:r>
            <a:br>
              <a:rPr lang="en-US" dirty="0"/>
            </a:br>
            <a:r>
              <a:rPr lang="en-US" dirty="0"/>
              <a:t>in the early 1990s inspired the branch of literary and cultural studies</a:t>
            </a:r>
            <a:br>
              <a:rPr lang="en-US" dirty="0"/>
            </a:br>
            <a:r>
              <a:rPr lang="en-US" dirty="0"/>
              <a:t>that is now called ecocriticism.</a:t>
            </a:r>
            <a:r>
              <a:rPr lang="en-US" dirty="0" smtClean="0"/>
              <a:t> </a:t>
            </a:r>
          </a:p>
          <a:p>
            <a:pPr>
              <a:buNone/>
            </a:pPr>
            <a:r>
              <a:rPr lang="en-US" dirty="0" smtClean="0"/>
              <a:t/>
            </a:r>
            <a:br>
              <a:rPr lang="en-US" dirty="0" smtClean="0"/>
            </a:br>
            <a:r>
              <a:rPr lang="en-US" dirty="0" smtClean="0"/>
              <a:t/>
            </a:r>
            <a:br>
              <a:rPr lang="en-US" dirty="0" smtClean="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Ecocriticism</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Ecocriticism</a:t>
            </a:r>
            <a:r>
              <a:rPr lang="fr-FR" dirty="0" smtClean="0"/>
              <a:t> </a:t>
            </a:r>
            <a:r>
              <a:rPr lang="en-US" dirty="0" smtClean="0"/>
              <a:t> </a:t>
            </a:r>
            <a:r>
              <a:rPr lang="en-US" dirty="0"/>
              <a:t>examines representations of nature in literary – but also nonliterary – texts, in films, in television series, and so on. It </a:t>
            </a:r>
            <a:r>
              <a:rPr lang="en-US" dirty="0" smtClean="0"/>
              <a:t>pays particular </a:t>
            </a:r>
            <a:r>
              <a:rPr lang="en-US" dirty="0"/>
              <a:t>attention to the question of how nature is constructed </a:t>
            </a:r>
            <a:r>
              <a:rPr lang="en-US" dirty="0" smtClean="0"/>
              <a:t>in those </a:t>
            </a:r>
            <a:r>
              <a:rPr lang="en-US" dirty="0"/>
              <a:t>presentations. It examines representations of landscapes and of nature in its </a:t>
            </a:r>
            <a:r>
              <a:rPr lang="en-US" dirty="0" smtClean="0"/>
              <a:t>original state</a:t>
            </a:r>
            <a:r>
              <a:rPr lang="en-US" dirty="0"/>
              <a:t>: the landscape of pastoral, for instance, and the </a:t>
            </a:r>
            <a:r>
              <a:rPr lang="en-US" dirty="0" smtClean="0"/>
              <a:t>wilderness.</a:t>
            </a:r>
          </a:p>
          <a:p>
            <a:r>
              <a:rPr lang="en-US" dirty="0" smtClean="0"/>
              <a:t>Ecocriticism’s analyses </a:t>
            </a:r>
            <a:r>
              <a:rPr lang="en-US" dirty="0"/>
              <a:t>of these representations bring to light the </a:t>
            </a:r>
            <a:r>
              <a:rPr lang="en-US" dirty="0" smtClean="0"/>
              <a:t>various discourses </a:t>
            </a:r>
            <a:r>
              <a:rPr lang="en-US" dirty="0"/>
              <a:t>regarding our natural environment that we have</a:t>
            </a:r>
            <a:br>
              <a:rPr lang="en-US" dirty="0"/>
            </a:br>
            <a:r>
              <a:rPr lang="en-US" dirty="0"/>
              <a:t>produced since we became consciously aware of it.</a:t>
            </a:r>
            <a:r>
              <a:rPr lang="en-US" dirty="0" smtClean="0"/>
              <a:t> </a:t>
            </a:r>
          </a:p>
          <a:p>
            <a:r>
              <a:rPr lang="en-US" dirty="0"/>
              <a:t>Ecocriticism not only lays emphasis on the ‘harmony’ of humanity and nature but also talks about </a:t>
            </a:r>
            <a:r>
              <a:rPr lang="en-US" dirty="0" smtClean="0"/>
              <a:t>the destruction </a:t>
            </a:r>
            <a:r>
              <a:rPr lang="en-US" dirty="0"/>
              <a:t>caused to nature by the changes which take place in the modern world for most of which man </a:t>
            </a:r>
            <a:r>
              <a:rPr lang="en-US" dirty="0" smtClean="0"/>
              <a:t>is directly </a:t>
            </a:r>
            <a:r>
              <a:rPr lang="en-US" dirty="0"/>
              <a:t>responsible.</a:t>
            </a: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fr-FR" dirty="0" smtClean="0"/>
              <a:t/>
            </a:r>
            <a:br>
              <a:rPr lang="fr-FR" dirty="0" smtClean="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Ideal Text</a:t>
            </a:r>
            <a:endParaRPr lang="fr-FR" dirty="0"/>
          </a:p>
        </p:txBody>
      </p:sp>
      <p:sp>
        <p:nvSpPr>
          <p:cNvPr id="3" name="Espace réservé du contenu 2"/>
          <p:cNvSpPr>
            <a:spLocks noGrp="1"/>
          </p:cNvSpPr>
          <p:nvPr>
            <p:ph idx="1"/>
          </p:nvPr>
        </p:nvSpPr>
        <p:spPr/>
        <p:txBody>
          <a:bodyPr>
            <a:normAutofit/>
          </a:bodyPr>
          <a:lstStyle/>
          <a:p>
            <a:r>
              <a:rPr lang="fr-FR" dirty="0"/>
              <a:t>Richard </a:t>
            </a:r>
            <a:r>
              <a:rPr lang="fr-FR" dirty="0" smtClean="0"/>
              <a:t>Kerridge:  </a:t>
            </a:r>
            <a:r>
              <a:rPr lang="en-US" dirty="0"/>
              <a:t>‘Most of </a:t>
            </a:r>
            <a:r>
              <a:rPr lang="en-US" dirty="0" smtClean="0"/>
              <a:t>all, ecocriticism </a:t>
            </a:r>
            <a:r>
              <a:rPr lang="en-US" dirty="0"/>
              <a:t>seeks to evaluate texts and ideas in terms of their coherence and usefulness as responses to environmental crisis’ .</a:t>
            </a:r>
            <a:r>
              <a:rPr lang="en-US" dirty="0" smtClean="0"/>
              <a:t/>
            </a:r>
            <a:br>
              <a:rPr lang="en-US" dirty="0" smtClean="0"/>
            </a:br>
            <a:endParaRPr lang="fr-FR" dirty="0" smtClean="0"/>
          </a:p>
          <a:p>
            <a:r>
              <a:rPr lang="fr-FR" dirty="0" smtClean="0"/>
              <a:t>Since literary texts manifested a great interest in nature, the value of a text is measured according to its connection to environment crisis.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The ideal text</a:t>
            </a:r>
            <a:r>
              <a:rPr lang="fr-FR" dirty="0" smtClean="0"/>
              <a:t> </a:t>
            </a:r>
            <a:br>
              <a:rPr lang="fr-FR" dirty="0" smtClean="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The ideal text would, according to Lawrence</a:t>
            </a:r>
            <a:r>
              <a:rPr lang="en-US" dirty="0" smtClean="0"/>
              <a:t>  Buell</a:t>
            </a:r>
            <a:r>
              <a:rPr lang="en-US" dirty="0"/>
              <a:t>, one of ecocriticism’s founding fathers, have the following</a:t>
            </a:r>
            <a:br>
              <a:rPr lang="en-US" dirty="0"/>
            </a:br>
            <a:r>
              <a:rPr lang="en-US" dirty="0"/>
              <a:t>features</a:t>
            </a:r>
            <a:r>
              <a:rPr lang="en-US" dirty="0" smtClean="0"/>
              <a:t>:</a:t>
            </a:r>
          </a:p>
          <a:p>
            <a:pPr>
              <a:buNone/>
            </a:pPr>
            <a:r>
              <a:rPr lang="en-US" dirty="0"/>
              <a:t/>
            </a:r>
            <a:br>
              <a:rPr lang="en-US" dirty="0"/>
            </a:br>
            <a:r>
              <a:rPr lang="en-US" dirty="0"/>
              <a:t>1. The nonhuman environment is present not merely as a framing</a:t>
            </a:r>
            <a:br>
              <a:rPr lang="en-US" dirty="0"/>
            </a:br>
            <a:r>
              <a:rPr lang="en-US" dirty="0"/>
              <a:t>device, but as a presence that begins to suggest that human history</a:t>
            </a:r>
            <a:br>
              <a:rPr lang="en-US" dirty="0"/>
            </a:br>
            <a:r>
              <a:rPr lang="en-US" dirty="0"/>
              <a:t>is implicated in natural history.</a:t>
            </a:r>
            <a:br>
              <a:rPr lang="en-US" dirty="0"/>
            </a:br>
            <a:r>
              <a:rPr lang="en-US" dirty="0"/>
              <a:t>2. The human interest is not understood to be the only legitimate</a:t>
            </a:r>
            <a:br>
              <a:rPr lang="en-US" dirty="0"/>
            </a:br>
            <a:r>
              <a:rPr lang="en-US" dirty="0"/>
              <a:t>interest.</a:t>
            </a:r>
            <a:br>
              <a:rPr lang="en-US" dirty="0"/>
            </a:br>
            <a:r>
              <a:rPr lang="en-US" dirty="0"/>
              <a:t>3. Human accountability to the environment is part of the text’s</a:t>
            </a:r>
            <a:br>
              <a:rPr lang="en-US" dirty="0"/>
            </a:br>
            <a:r>
              <a:rPr lang="en-US" dirty="0"/>
              <a:t>ethical orientation.</a:t>
            </a:r>
            <a:br>
              <a:rPr lang="en-US" dirty="0"/>
            </a:br>
            <a:r>
              <a:rPr lang="en-US" dirty="0"/>
              <a:t>4. Some sense of the environment as a process rather than as a</a:t>
            </a:r>
            <a:br>
              <a:rPr lang="en-US" dirty="0"/>
            </a:br>
            <a:r>
              <a:rPr lang="en-US" dirty="0"/>
              <a:t>constant or a given is at least implicit in the text.</a:t>
            </a:r>
            <a:r>
              <a:rPr lang="en-US" dirty="0" smtClean="0"/>
              <a:t> </a:t>
            </a:r>
            <a:br>
              <a:rPr lang="en-US" dirty="0" smtClean="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Ecocriticism’s Waves</a:t>
            </a:r>
            <a:endParaRPr lang="fr-FR" dirty="0"/>
          </a:p>
        </p:txBody>
      </p:sp>
      <p:sp>
        <p:nvSpPr>
          <p:cNvPr id="3" name="Espace réservé du contenu 2"/>
          <p:cNvSpPr>
            <a:spLocks noGrp="1"/>
          </p:cNvSpPr>
          <p:nvPr>
            <p:ph idx="1"/>
          </p:nvPr>
        </p:nvSpPr>
        <p:spPr/>
        <p:txBody>
          <a:bodyPr>
            <a:normAutofit/>
          </a:bodyPr>
          <a:lstStyle/>
          <a:p>
            <a:r>
              <a:rPr lang="en-US" dirty="0"/>
              <a:t>Lawrence Buell in his 2005 book on </a:t>
            </a:r>
            <a:r>
              <a:rPr lang="en-US" i="1" dirty="0"/>
              <a:t>The Future of Environmental Criticism</a:t>
            </a:r>
            <a:r>
              <a:rPr lang="en-US" dirty="0"/>
              <a:t>, distinguishes between older (generally speaking, 20th-century) environmental criticism that was preoccupied with nature writing, wilderness, and texts such as Henry David Thoreau’s </a:t>
            </a:r>
            <a:r>
              <a:rPr lang="en-US" i="1" dirty="0"/>
              <a:t>Walden</a:t>
            </a:r>
            <a:r>
              <a:rPr lang="en-US" dirty="0"/>
              <a:t>, and emerging 21st century work that is often concerned with a variety of landscapes (including places like cities) and more timely environmental issues.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difference between first and second wave</a:t>
            </a:r>
            <a:endParaRPr lang="fr-FR" dirty="0"/>
          </a:p>
        </p:txBody>
      </p:sp>
      <p:sp>
        <p:nvSpPr>
          <p:cNvPr id="3" name="Espace réservé du contenu 2"/>
          <p:cNvSpPr>
            <a:spLocks noGrp="1"/>
          </p:cNvSpPr>
          <p:nvPr>
            <p:ph idx="1"/>
          </p:nvPr>
        </p:nvSpPr>
        <p:spPr/>
        <p:txBody>
          <a:bodyPr>
            <a:normAutofit/>
          </a:bodyPr>
          <a:lstStyle/>
          <a:p>
            <a:r>
              <a:rPr lang="en-US" dirty="0" smtClean="0"/>
              <a:t>Writers </a:t>
            </a:r>
            <a:r>
              <a:rPr lang="en-US" dirty="0"/>
              <a:t>such as Thoreau and Wordsworth, who were the darlings of first-wave environmental criticism, are somewhat less interesting to the second wave. Not surprisingly, second-wave environmental critics, careful not to overly romanticize wilderness (as did many of their predecessors), are more likely to direct themselves to sites of environmental devastation and texts that do the same, such </a:t>
            </a:r>
            <a:r>
              <a:rPr lang="en-US" dirty="0" smtClean="0"/>
              <a:t>as Carson’s</a:t>
            </a:r>
            <a:r>
              <a:rPr lang="en-US" dirty="0"/>
              <a:t> </a:t>
            </a:r>
            <a:r>
              <a:rPr lang="en-US" i="1" dirty="0"/>
              <a:t>Silent Spring</a:t>
            </a:r>
            <a:r>
              <a:rPr lang="en-US" dirty="0"/>
              <a:t>.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Ecocriticism trends:</a:t>
            </a:r>
            <a:endParaRPr lang="fr-FR" dirty="0"/>
          </a:p>
        </p:txBody>
      </p:sp>
      <p:sp>
        <p:nvSpPr>
          <p:cNvPr id="3" name="Espace réservé du contenu 2"/>
          <p:cNvSpPr>
            <a:spLocks noGrp="1"/>
          </p:cNvSpPr>
          <p:nvPr>
            <p:ph idx="1"/>
          </p:nvPr>
        </p:nvSpPr>
        <p:spPr/>
        <p:txBody>
          <a:bodyPr>
            <a:normAutofit lnSpcReduction="10000"/>
          </a:bodyPr>
          <a:lstStyle/>
          <a:p>
            <a:r>
              <a:rPr lang="en-US" dirty="0"/>
              <a:t>Ecocriticism is by nature interdisciplinary, </a:t>
            </a:r>
            <a:r>
              <a:rPr lang="en-US" dirty="0" smtClean="0"/>
              <a:t>it encompasses knowledge </a:t>
            </a:r>
            <a:r>
              <a:rPr lang="en-US" dirty="0"/>
              <a:t>of environmental studies, the natural sciences, </a:t>
            </a:r>
            <a:r>
              <a:rPr lang="en-US" dirty="0" smtClean="0"/>
              <a:t>and cultural </a:t>
            </a:r>
            <a:r>
              <a:rPr lang="en-US" dirty="0"/>
              <a:t>and social </a:t>
            </a:r>
            <a:r>
              <a:rPr lang="en-US" dirty="0" smtClean="0"/>
              <a:t>studies. </a:t>
            </a:r>
          </a:p>
          <a:p>
            <a:r>
              <a:rPr lang="en-US" dirty="0" smtClean="0"/>
              <a:t> </a:t>
            </a:r>
            <a:r>
              <a:rPr lang="en-US" dirty="0"/>
              <a:t>Within the ecological movement we find</a:t>
            </a:r>
            <a:br>
              <a:rPr lang="en-US" dirty="0"/>
            </a:br>
            <a:r>
              <a:rPr lang="en-US" dirty="0"/>
              <a:t>proponents of ‘deep ecology’, who find real authenticity and </a:t>
            </a:r>
            <a:r>
              <a:rPr lang="en-US" dirty="0" smtClean="0"/>
              <a:t>purity only </a:t>
            </a:r>
            <a:r>
              <a:rPr lang="en-US" dirty="0"/>
              <a:t>in the virgin </a:t>
            </a:r>
            <a:r>
              <a:rPr lang="en-US" dirty="0" smtClean="0"/>
              <a:t>wilderness. For deep </a:t>
            </a:r>
            <a:r>
              <a:rPr lang="en-US" dirty="0"/>
              <a:t>ecologists nature takes precedence over us, human beings. </a:t>
            </a:r>
            <a:r>
              <a:rPr lang="en-US" dirty="0" smtClean="0"/>
              <a:t/>
            </a:r>
            <a:br>
              <a:rPr lang="en-US" dirty="0" smtClean="0"/>
            </a:br>
            <a:r>
              <a:rPr lang="en-US" dirty="0" smtClean="0"/>
              <a:t/>
            </a:r>
            <a:br>
              <a:rPr lang="en-US" dirty="0" smtClean="0"/>
            </a:br>
            <a:r>
              <a:rPr lang="en-US" dirty="0" smtClean="0"/>
              <a:t/>
            </a:r>
            <a:br>
              <a:rPr lang="en-US" dirty="0" smtClean="0"/>
            </a:b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TotalTime>
  <Words>501</Words>
  <Application>Microsoft Office PowerPoint</Application>
  <PresentationFormat>Affichage à l'écran (4:3)</PresentationFormat>
  <Paragraphs>38</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Débit</vt:lpstr>
      <vt:lpstr>Ecocriticism </vt:lpstr>
      <vt:lpstr>Introduction</vt:lpstr>
      <vt:lpstr>Nature: domination</vt:lpstr>
      <vt:lpstr>Ecocriticism</vt:lpstr>
      <vt:lpstr>The Ideal Text</vt:lpstr>
      <vt:lpstr>The ideal text  </vt:lpstr>
      <vt:lpstr>Ecocriticism’s Waves</vt:lpstr>
      <vt:lpstr>The difference between first and second wave</vt:lpstr>
      <vt:lpstr>Ecocriticism trends:</vt:lpstr>
      <vt:lpstr>Eco-feminism</vt:lpstr>
      <vt:lpstr>Marxist ecologists  </vt:lpstr>
      <vt:lpstr>Quote</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Ecocriticism</dc:title>
  <dc:creator>acer</dc:creator>
  <cp:lastModifiedBy>acer</cp:lastModifiedBy>
  <cp:revision>20</cp:revision>
  <dcterms:created xsi:type="dcterms:W3CDTF">2020-08-26T14:44:16Z</dcterms:created>
  <dcterms:modified xsi:type="dcterms:W3CDTF">2020-08-26T17:07:42Z</dcterms:modified>
</cp:coreProperties>
</file>