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 id="2147484170" r:id="rId2"/>
    <p:sldMasterId id="2147484182" r:id="rId3"/>
    <p:sldMasterId id="2147484218" r:id="rId4"/>
  </p:sldMasterIdLst>
  <p:notesMasterIdLst>
    <p:notesMasterId r:id="rId46"/>
  </p:notesMasterIdLst>
  <p:handoutMasterIdLst>
    <p:handoutMasterId r:id="rId47"/>
  </p:handoutMasterIdLst>
  <p:sldIdLst>
    <p:sldId id="405" r:id="rId5"/>
    <p:sldId id="402" r:id="rId6"/>
    <p:sldId id="426" r:id="rId7"/>
    <p:sldId id="462" r:id="rId8"/>
    <p:sldId id="463" r:id="rId9"/>
    <p:sldId id="467" r:id="rId10"/>
    <p:sldId id="521" r:id="rId11"/>
    <p:sldId id="465" r:id="rId12"/>
    <p:sldId id="490" r:id="rId13"/>
    <p:sldId id="468" r:id="rId14"/>
    <p:sldId id="469" r:id="rId15"/>
    <p:sldId id="487" r:id="rId16"/>
    <p:sldId id="478" r:id="rId17"/>
    <p:sldId id="506" r:id="rId18"/>
    <p:sldId id="522" r:id="rId19"/>
    <p:sldId id="507" r:id="rId20"/>
    <p:sldId id="466" r:id="rId21"/>
    <p:sldId id="492" r:id="rId22"/>
    <p:sldId id="514" r:id="rId23"/>
    <p:sldId id="493" r:id="rId24"/>
    <p:sldId id="494" r:id="rId25"/>
    <p:sldId id="508" r:id="rId26"/>
    <p:sldId id="388" r:id="rId27"/>
    <p:sldId id="474" r:id="rId28"/>
    <p:sldId id="496" r:id="rId29"/>
    <p:sldId id="497" r:id="rId30"/>
    <p:sldId id="519" r:id="rId31"/>
    <p:sldId id="520" r:id="rId32"/>
    <p:sldId id="517" r:id="rId33"/>
    <p:sldId id="498" r:id="rId34"/>
    <p:sldId id="499" r:id="rId35"/>
    <p:sldId id="500" r:id="rId36"/>
    <p:sldId id="515" r:id="rId37"/>
    <p:sldId id="501" r:id="rId38"/>
    <p:sldId id="503" r:id="rId39"/>
    <p:sldId id="509" r:id="rId40"/>
    <p:sldId id="505" r:id="rId41"/>
    <p:sldId id="510" r:id="rId42"/>
    <p:sldId id="511" r:id="rId43"/>
    <p:sldId id="512" r:id="rId44"/>
    <p:sldId id="401" r:id="rId45"/>
  </p:sldIdLst>
  <p:sldSz cx="9144000" cy="6858000" type="screen4x3"/>
  <p:notesSz cx="6858000" cy="9144000"/>
  <p:defaultTextStyle>
    <a:defPPr>
      <a:defRPr lang="en-US"/>
    </a:defPPr>
    <a:lvl1pPr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i="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0000"/>
    <a:srgbClr val="FFCCCC"/>
    <a:srgbClr val="FAA906"/>
    <a:srgbClr val="FF3300"/>
    <a:srgbClr val="00EE00"/>
    <a:srgbClr val="1D202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9873" autoAdjust="0"/>
  </p:normalViewPr>
  <p:slideViewPr>
    <p:cSldViewPr snapToGrid="0">
      <p:cViewPr varScale="1">
        <p:scale>
          <a:sx n="71" d="100"/>
          <a:sy n="71" d="100"/>
        </p:scale>
        <p:origin x="1014" y="60"/>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cs typeface="+mn-cs"/>
              </a:defRPr>
            </a:lvl1pPr>
          </a:lstStyle>
          <a:p>
            <a:pPr>
              <a:defRPr/>
            </a:pPr>
            <a:endParaRPr lang="en-US"/>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83E922C4-6C91-48D2-94BC-2CA3281A2273}" type="slidenum">
              <a:rPr lang="en-US" altLang="fr-FR"/>
              <a:pPr>
                <a:defRPr/>
              </a:pPr>
              <a:t>‹N°›</a:t>
            </a:fld>
            <a:endParaRPr lang="en-US" altLang="fr-FR"/>
          </a:p>
        </p:txBody>
      </p:sp>
    </p:spTree>
    <p:extLst>
      <p:ext uri="{BB962C8B-B14F-4D97-AF65-F5344CB8AC3E}">
        <p14:creationId xmlns:p14="http://schemas.microsoft.com/office/powerpoint/2010/main" val="42925665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cs typeface="+mn-cs"/>
              </a:defRPr>
            </a:lvl1pPr>
          </a:lstStyle>
          <a:p>
            <a:pPr>
              <a:defRPr/>
            </a:pPr>
            <a:endParaRPr lang="fr-FR"/>
          </a:p>
        </p:txBody>
      </p:sp>
      <p:sp>
        <p:nvSpPr>
          <p:cNvPr id="158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cs typeface="+mn-cs"/>
              </a:defRPr>
            </a:lvl1pPr>
          </a:lstStyle>
          <a:p>
            <a:pPr>
              <a:defRPr/>
            </a:pPr>
            <a:endParaRPr lang="fr-F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58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cs typeface="+mn-cs"/>
              </a:defRPr>
            </a:lvl1pPr>
          </a:lstStyle>
          <a:p>
            <a:pPr>
              <a:defRPr/>
            </a:pPr>
            <a:endParaRPr lang="fr-FR"/>
          </a:p>
        </p:txBody>
      </p:sp>
      <p:sp>
        <p:nvSpPr>
          <p:cNvPr id="158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vl1pPr>
          </a:lstStyle>
          <a:p>
            <a:pPr>
              <a:defRPr/>
            </a:pPr>
            <a:fld id="{0C706C24-7DC5-4D92-B64E-5497BB803A29}" type="slidenum">
              <a:rPr lang="fr-FR" altLang="fr-FR"/>
              <a:pPr>
                <a:defRPr/>
              </a:pPr>
              <a:t>‹N°›</a:t>
            </a:fld>
            <a:endParaRPr lang="fr-FR" altLang="fr-FR"/>
          </a:p>
        </p:txBody>
      </p:sp>
    </p:spTree>
    <p:extLst>
      <p:ext uri="{BB962C8B-B14F-4D97-AF65-F5344CB8AC3E}">
        <p14:creationId xmlns:p14="http://schemas.microsoft.com/office/powerpoint/2010/main" val="380146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ChangeArrowheads="1" noTextEdit="1"/>
          </p:cNvSpPr>
          <p:nvPr>
            <p:ph type="sldImg"/>
          </p:nvPr>
        </p:nvSpPr>
        <p:spPr>
          <a:ln/>
        </p:spPr>
      </p:sp>
      <p:sp>
        <p:nvSpPr>
          <p:cNvPr id="53251" name="Espace réservé des not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84607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ChangeArrowheads="1" noTextEdit="1"/>
          </p:cNvSpPr>
          <p:nvPr>
            <p:ph type="sldImg"/>
          </p:nvPr>
        </p:nvSpPr>
        <p:spPr>
          <a:ln/>
        </p:spPr>
      </p:sp>
      <p:sp>
        <p:nvSpPr>
          <p:cNvPr id="61443" name="Espace réservé des not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77190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ChangeArrowheads="1" noTextEdit="1"/>
          </p:cNvSpPr>
          <p:nvPr>
            <p:ph type="sldImg"/>
          </p:nvPr>
        </p:nvSpPr>
        <p:spPr>
          <a:ln/>
        </p:spPr>
      </p:sp>
      <p:sp>
        <p:nvSpPr>
          <p:cNvPr id="82947" name="Espace réservé des notes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Tree>
    <p:extLst>
      <p:ext uri="{BB962C8B-B14F-4D97-AF65-F5344CB8AC3E}">
        <p14:creationId xmlns:p14="http://schemas.microsoft.com/office/powerpoint/2010/main" val="150958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7D7894-3014-43A3-99C5-613D4185AB04}" type="slidenum">
              <a:rPr lang="fr-FR" altLang="fr-FR" smtClean="0">
                <a:solidFill>
                  <a:srgbClr val="000000"/>
                </a:solidFill>
              </a:rPr>
              <a:pPr>
                <a:spcBef>
                  <a:spcPct val="0"/>
                </a:spcBef>
              </a:pPr>
              <a:t>41</a:t>
            </a:fld>
            <a:endParaRPr lang="fr-FR" altLang="fr-FR" smtClean="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1638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ar-TN"/>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630D642E-5034-49DB-97EB-0C05C320925E}" type="slidenum">
              <a:rPr lang="en-US" altLang="fr-FR"/>
              <a:pPr>
                <a:defRPr/>
              </a:pPr>
              <a:t>‹N°›</a:t>
            </a:fld>
            <a:endParaRPr lang="en-US" altLang="fr-FR"/>
          </a:p>
        </p:txBody>
      </p:sp>
    </p:spTree>
    <p:extLst>
      <p:ext uri="{BB962C8B-B14F-4D97-AF65-F5344CB8AC3E}">
        <p14:creationId xmlns:p14="http://schemas.microsoft.com/office/powerpoint/2010/main" val="3999252737"/>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TN"/>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6F194239-2665-4671-AE7D-4D00423D8CC5}" type="slidenum">
              <a:rPr lang="en-US" altLang="fr-FR"/>
              <a:pPr>
                <a:defRPr/>
              </a:pPr>
              <a:t>‹N°›</a:t>
            </a:fld>
            <a:endParaRPr lang="en-US" altLang="fr-FR"/>
          </a:p>
        </p:txBody>
      </p:sp>
    </p:spTree>
    <p:extLst>
      <p:ext uri="{BB962C8B-B14F-4D97-AF65-F5344CB8AC3E}">
        <p14:creationId xmlns:p14="http://schemas.microsoft.com/office/powerpoint/2010/main" val="2624564394"/>
      </p:ext>
    </p:extLst>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ar-TN"/>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A0C6A36D-F94E-47C1-BC2F-ADEDE400B894}" type="slidenum">
              <a:rPr lang="en-US" altLang="fr-FR"/>
              <a:pPr>
                <a:defRPr/>
              </a:pPr>
              <a:t>‹N°›</a:t>
            </a:fld>
            <a:endParaRPr lang="en-US" altLang="fr-FR"/>
          </a:p>
        </p:txBody>
      </p:sp>
    </p:spTree>
    <p:extLst>
      <p:ext uri="{BB962C8B-B14F-4D97-AF65-F5344CB8AC3E}">
        <p14:creationId xmlns:p14="http://schemas.microsoft.com/office/powerpoint/2010/main" val="913357085"/>
      </p:ext>
    </p:extLst>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riangle rect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5" name="Groupe 15"/>
          <p:cNvGrpSpPr>
            <a:grpSpLocks/>
          </p:cNvGrpSpPr>
          <p:nvPr/>
        </p:nvGrpSpPr>
        <p:grpSpPr bwMode="auto">
          <a:xfrm>
            <a:off x="-3175" y="4953000"/>
            <a:ext cx="9147175" cy="1911350"/>
            <a:chOff x="-3765" y="4832896"/>
            <a:chExt cx="9147765" cy="2032192"/>
          </a:xfrm>
        </p:grpSpPr>
        <p:sp>
          <p:nvSpPr>
            <p:cNvPr id="6" name="Forme lib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sp>
          <p:nvSpPr>
            <p:cNvPr id="7" name="Forme libre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8" name="Forme lib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10" name="Connecteur droit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r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r-FR"/>
              <a:t>Cliquez pour modifier le style du titre</a:t>
            </a:r>
            <a:endParaRPr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a:t>Cliquez pour modifier le style des sous-titres du masque</a:t>
            </a:r>
            <a:endParaRPr lang="en-US"/>
          </a:p>
        </p:txBody>
      </p:sp>
      <p:sp>
        <p:nvSpPr>
          <p:cNvPr id="11" name="Espace réservé de la date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Espace réservé du pied de page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Espace réservé du numéro de diapositive 26"/>
          <p:cNvSpPr>
            <a:spLocks noGrp="1"/>
          </p:cNvSpPr>
          <p:nvPr>
            <p:ph type="sldNum" sz="quarter" idx="12"/>
          </p:nvPr>
        </p:nvSpPr>
        <p:spPr/>
        <p:txBody>
          <a:bodyPr/>
          <a:lstStyle>
            <a:lvl1pPr eaLnBrk="0" hangingPunct="0">
              <a:defRPr>
                <a:solidFill>
                  <a:srgbClr val="FFFFFF"/>
                </a:solidFill>
              </a:defRPr>
            </a:lvl1pPr>
          </a:lstStyle>
          <a:p>
            <a:pPr>
              <a:defRPr/>
            </a:pPr>
            <a:fld id="{7268D06C-EB13-41A8-8921-D613284E7360}" type="slidenum">
              <a:rPr lang="en-US" altLang="fr-FR"/>
              <a:pPr>
                <a:defRPr/>
              </a:pPr>
              <a:t>‹N°›</a:t>
            </a:fld>
            <a:endParaRPr lang="en-US" altLang="fr-FR"/>
          </a:p>
        </p:txBody>
      </p:sp>
    </p:spTree>
    <p:extLst>
      <p:ext uri="{BB962C8B-B14F-4D97-AF65-F5344CB8AC3E}">
        <p14:creationId xmlns:p14="http://schemas.microsoft.com/office/powerpoint/2010/main" val="1066441035"/>
      </p:ext>
    </p:extLst>
  </p:cSld>
  <p:clrMapOvr>
    <a:masterClrMapping/>
  </p:clrMapOvr>
  <p:transition>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re 6"/>
          <p:cNvSpPr>
            <a:spLocks noGrp="1"/>
          </p:cNvSpPr>
          <p:nvPr>
            <p:ph type="title"/>
          </p:nvPr>
        </p:nvSpPr>
        <p:spPr/>
        <p:txBody>
          <a:bodyPr rtlCol="0"/>
          <a:lstStyle/>
          <a:p>
            <a:r>
              <a:rPr lang="fr-FR"/>
              <a:t>Cliquez pour modifier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en-US"/>
          </a:p>
        </p:txBody>
      </p:sp>
      <p:sp>
        <p:nvSpPr>
          <p:cNvPr id="5"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6" name="Espace réservé du numéro de diapositive 17"/>
          <p:cNvSpPr>
            <a:spLocks noGrp="1"/>
          </p:cNvSpPr>
          <p:nvPr>
            <p:ph type="sldNum" sz="quarter" idx="12"/>
          </p:nvPr>
        </p:nvSpPr>
        <p:spPr/>
        <p:txBody>
          <a:bodyPr/>
          <a:lstStyle>
            <a:lvl1pPr eaLnBrk="0" hangingPunct="0">
              <a:defRPr/>
            </a:lvl1pPr>
          </a:lstStyle>
          <a:p>
            <a:pPr>
              <a:defRPr/>
            </a:pPr>
            <a:fld id="{09BAE4D9-4AE6-4FF7-9A24-431489768595}" type="slidenum">
              <a:rPr lang="en-US" altLang="fr-FR"/>
              <a:pPr>
                <a:defRPr/>
              </a:pPr>
              <a:t>‹N°›</a:t>
            </a:fld>
            <a:endParaRPr lang="en-US" altLang="fr-FR"/>
          </a:p>
        </p:txBody>
      </p:sp>
    </p:spTree>
    <p:extLst>
      <p:ext uri="{BB962C8B-B14F-4D97-AF65-F5344CB8AC3E}">
        <p14:creationId xmlns:p14="http://schemas.microsoft.com/office/powerpoint/2010/main" val="2786096476"/>
      </p:ext>
    </p:extLst>
  </p:cSld>
  <p:clrMapOvr>
    <a:masterClrMapping/>
  </p:clrMapOvr>
  <p:transition>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prstClr val="white"/>
              </a:solidFill>
            </a:endParaRPr>
          </a:p>
        </p:txBody>
      </p:sp>
      <p:sp>
        <p:nvSpPr>
          <p:cNvPr id="2" name="Titr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r-FR"/>
              <a:t>Cliquez pour modifier le style du titre</a:t>
            </a:r>
            <a:endParaRPr lang="en-US"/>
          </a:p>
        </p:txBody>
      </p:sp>
      <p:sp>
        <p:nvSpPr>
          <p:cNvPr id="3" name="Espace réservé du texte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a:t>Cliquez pour modifier les styles du texte du masque</a:t>
            </a:r>
          </a:p>
        </p:txBody>
      </p:sp>
      <p:sp>
        <p:nvSpPr>
          <p:cNvPr id="6" name="Espace réservé de la date 3"/>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7" name="Espace réservé du pied de page 4"/>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8" name="Espace réservé du numéro de diapositive 5"/>
          <p:cNvSpPr>
            <a:spLocks noGrp="1"/>
          </p:cNvSpPr>
          <p:nvPr>
            <p:ph type="sldNum" sz="quarter" idx="12"/>
          </p:nvPr>
        </p:nvSpPr>
        <p:spPr/>
        <p:txBody>
          <a:bodyPr/>
          <a:lstStyle>
            <a:lvl1pPr eaLnBrk="0" hangingPunct="0">
              <a:defRPr>
                <a:solidFill>
                  <a:srgbClr val="FFFFFF"/>
                </a:solidFill>
              </a:defRPr>
            </a:lvl1pPr>
          </a:lstStyle>
          <a:p>
            <a:pPr>
              <a:defRPr/>
            </a:pPr>
            <a:fld id="{40641766-A995-4460-8557-65EBFAFB5958}" type="slidenum">
              <a:rPr lang="en-US" altLang="fr-FR"/>
              <a:pPr>
                <a:defRPr/>
              </a:pPr>
              <a:t>‹N°›</a:t>
            </a:fld>
            <a:endParaRPr lang="en-US" altLang="fr-FR"/>
          </a:p>
        </p:txBody>
      </p:sp>
    </p:spTree>
    <p:extLst>
      <p:ext uri="{BB962C8B-B14F-4D97-AF65-F5344CB8AC3E}">
        <p14:creationId xmlns:p14="http://schemas.microsoft.com/office/powerpoint/2010/main" val="3468586302"/>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Titre 7"/>
          <p:cNvSpPr>
            <a:spLocks noGrp="1"/>
          </p:cNvSpPr>
          <p:nvPr>
            <p:ph type="title"/>
          </p:nvPr>
        </p:nvSpPr>
        <p:spPr/>
        <p:txBody>
          <a:bodyPr rtlCol="0"/>
          <a:lstStyle/>
          <a:p>
            <a:r>
              <a:rPr lang="fr-FR"/>
              <a:t>Cliquez pour modifier le style du titre</a:t>
            </a:r>
            <a:endParaRPr lang="en-US"/>
          </a:p>
        </p:txBody>
      </p:sp>
      <p:sp>
        <p:nvSpPr>
          <p:cNvPr id="5" name="Espace réservé de la date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6" name="Espace réservé du pied de page 5"/>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7" name="Espace réservé du numéro de diapositive 6"/>
          <p:cNvSpPr>
            <a:spLocks noGrp="1"/>
          </p:cNvSpPr>
          <p:nvPr>
            <p:ph type="sldNum" sz="quarter" idx="12"/>
          </p:nvPr>
        </p:nvSpPr>
        <p:spPr/>
        <p:txBody>
          <a:bodyPr/>
          <a:lstStyle>
            <a:lvl1pPr eaLnBrk="0" hangingPunct="0">
              <a:defRPr>
                <a:solidFill>
                  <a:srgbClr val="FFFFFF"/>
                </a:solidFill>
              </a:defRPr>
            </a:lvl1pPr>
          </a:lstStyle>
          <a:p>
            <a:pPr>
              <a:defRPr/>
            </a:pPr>
            <a:fld id="{0DE5647A-7E26-48FE-AE24-D7D88BEEBFD0}" type="slidenum">
              <a:rPr lang="en-US" altLang="fr-FR"/>
              <a:pPr>
                <a:defRPr/>
              </a:pPr>
              <a:t>‹N°›</a:t>
            </a:fld>
            <a:endParaRPr lang="en-US" altLang="fr-FR"/>
          </a:p>
        </p:txBody>
      </p:sp>
    </p:spTree>
    <p:extLst>
      <p:ext uri="{BB962C8B-B14F-4D97-AF65-F5344CB8AC3E}">
        <p14:creationId xmlns:p14="http://schemas.microsoft.com/office/powerpoint/2010/main" val="3715855629"/>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extLst/>
          </a:lstStyle>
          <a:p>
            <a:r>
              <a:rPr lang="fr-FR"/>
              <a:t>Cliquez pour modifier le style du titre</a:t>
            </a:r>
            <a:endParaRPr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endParaRPr lang="en-US"/>
          </a:p>
        </p:txBody>
      </p:sp>
      <p:sp>
        <p:nvSpPr>
          <p:cNvPr id="8" name="Espace réservé du pied de page 7"/>
          <p:cNvSpPr>
            <a:spLocks noGrp="1"/>
          </p:cNvSpPr>
          <p:nvPr>
            <p:ph type="ftr" sz="quarter" idx="11"/>
          </p:nvPr>
        </p:nvSpPr>
        <p:spPr/>
        <p:txBody>
          <a:bodyPr/>
          <a:lstStyle>
            <a:lvl1pPr>
              <a:defRPr/>
            </a:lvl1pPr>
            <a:extLst/>
          </a:lstStyle>
          <a:p>
            <a:pPr>
              <a:defRPr/>
            </a:pPr>
            <a:r>
              <a:rPr lang="en-US"/>
              <a:t>ADUGA</a:t>
            </a:r>
          </a:p>
          <a:p>
            <a:pPr>
              <a:defRPr/>
            </a:pPr>
            <a:r>
              <a:rPr lang="en-US"/>
              <a:t>Forum SIG La Rochelle – 15 Décembre 2006 </a:t>
            </a:r>
          </a:p>
        </p:txBody>
      </p:sp>
      <p:sp>
        <p:nvSpPr>
          <p:cNvPr id="9" name="Espace réservé du numéro de diapositive 8"/>
          <p:cNvSpPr>
            <a:spLocks noGrp="1"/>
          </p:cNvSpPr>
          <p:nvPr>
            <p:ph type="sldNum" sz="quarter" idx="12"/>
          </p:nvPr>
        </p:nvSpPr>
        <p:spPr/>
        <p:txBody>
          <a:bodyPr/>
          <a:lstStyle>
            <a:lvl1pPr eaLnBrk="0" hangingPunct="0">
              <a:defRPr/>
            </a:lvl1pPr>
          </a:lstStyle>
          <a:p>
            <a:pPr>
              <a:defRPr/>
            </a:pPr>
            <a:fld id="{F1D0C55B-5D35-4821-B303-82E44098F0DD}" type="slidenum">
              <a:rPr lang="en-US" altLang="fr-FR"/>
              <a:pPr>
                <a:defRPr/>
              </a:pPr>
              <a:t>‹N°›</a:t>
            </a:fld>
            <a:endParaRPr lang="en-US" altLang="fr-FR"/>
          </a:p>
        </p:txBody>
      </p:sp>
    </p:spTree>
    <p:extLst>
      <p:ext uri="{BB962C8B-B14F-4D97-AF65-F5344CB8AC3E}">
        <p14:creationId xmlns:p14="http://schemas.microsoft.com/office/powerpoint/2010/main" val="2211860977"/>
      </p:ext>
    </p:extLst>
  </p:cSld>
  <p:clrMapOvr>
    <a:overrideClrMapping bg1="lt1" tx1="dk1" bg2="lt2" tx2="dk2" accent1="accent1" accent2="accent2" accent3="accent3" accent4="accent4" accent5="accent5" accent6="accent6" hlink="hlink" folHlink="folHlink"/>
  </p:clrMapOvr>
  <p:transition>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4" name="Espace réservé du pied de page 3"/>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5" name="Espace réservé du numéro de diapositive 4"/>
          <p:cNvSpPr>
            <a:spLocks noGrp="1"/>
          </p:cNvSpPr>
          <p:nvPr>
            <p:ph type="sldNum" sz="quarter" idx="12"/>
          </p:nvPr>
        </p:nvSpPr>
        <p:spPr/>
        <p:txBody>
          <a:bodyPr/>
          <a:lstStyle>
            <a:lvl1pPr eaLnBrk="0" hangingPunct="0">
              <a:defRPr>
                <a:solidFill>
                  <a:srgbClr val="FFFFFF"/>
                </a:solidFill>
              </a:defRPr>
            </a:lvl1pPr>
          </a:lstStyle>
          <a:p>
            <a:pPr>
              <a:defRPr/>
            </a:pPr>
            <a:fld id="{00479159-566D-4DB0-A91B-9D50B8643653}" type="slidenum">
              <a:rPr lang="en-US" altLang="fr-FR"/>
              <a:pPr>
                <a:defRPr/>
              </a:pPr>
              <a:t>‹N°›</a:t>
            </a:fld>
            <a:endParaRPr lang="en-US" altLang="fr-FR"/>
          </a:p>
        </p:txBody>
      </p:sp>
    </p:spTree>
    <p:extLst>
      <p:ext uri="{BB962C8B-B14F-4D97-AF65-F5344CB8AC3E}">
        <p14:creationId xmlns:p14="http://schemas.microsoft.com/office/powerpoint/2010/main" val="3929389852"/>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en-US"/>
          </a:p>
        </p:txBody>
      </p:sp>
      <p:sp>
        <p:nvSpPr>
          <p:cNvPr id="3"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4" name="Espace réservé du numéro de diapositive 17"/>
          <p:cNvSpPr>
            <a:spLocks noGrp="1"/>
          </p:cNvSpPr>
          <p:nvPr>
            <p:ph type="sldNum" sz="quarter" idx="12"/>
          </p:nvPr>
        </p:nvSpPr>
        <p:spPr/>
        <p:txBody>
          <a:bodyPr/>
          <a:lstStyle>
            <a:lvl1pPr eaLnBrk="0" hangingPunct="0">
              <a:defRPr/>
            </a:lvl1pPr>
          </a:lstStyle>
          <a:p>
            <a:pPr>
              <a:defRPr/>
            </a:pPr>
            <a:fld id="{6EE6E5AC-1714-4003-98D8-18DB5177B64F}" type="slidenum">
              <a:rPr lang="en-US" altLang="fr-FR"/>
              <a:pPr>
                <a:defRPr/>
              </a:pPr>
              <a:t>‹N°›</a:t>
            </a:fld>
            <a:endParaRPr lang="en-US" altLang="fr-FR"/>
          </a:p>
        </p:txBody>
      </p:sp>
    </p:spTree>
    <p:extLst>
      <p:ext uri="{BB962C8B-B14F-4D97-AF65-F5344CB8AC3E}">
        <p14:creationId xmlns:p14="http://schemas.microsoft.com/office/powerpoint/2010/main" val="3821456133"/>
      </p:ext>
    </p:extLst>
  </p:cSld>
  <p:clrMapOvr>
    <a:masterClrMapping/>
  </p:clrMapOvr>
  <p:transition>
    <p:wheel spokes="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r-FR"/>
              <a:t>Cliquez pour modifier le style du titre</a:t>
            </a:r>
            <a:endParaRPr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r-FR"/>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endParaRPr lang="en-US"/>
          </a:p>
        </p:txBody>
      </p:sp>
      <p:sp>
        <p:nvSpPr>
          <p:cNvPr id="6" name="Espace réservé du pied de page 5"/>
          <p:cNvSpPr>
            <a:spLocks noGrp="1"/>
          </p:cNvSpPr>
          <p:nvPr>
            <p:ph type="ftr" sz="quarter" idx="11"/>
          </p:nvPr>
        </p:nvSpPr>
        <p:spPr/>
        <p:txBody>
          <a:bodyPr/>
          <a:lstStyle>
            <a:lvl1pPr>
              <a:defRPr/>
            </a:lvl1pPr>
            <a:extLst/>
          </a:lstStyle>
          <a:p>
            <a:pPr>
              <a:defRPr/>
            </a:pPr>
            <a:r>
              <a:rPr lang="en-US"/>
              <a:t>ADUGA</a:t>
            </a:r>
          </a:p>
          <a:p>
            <a:pPr>
              <a:defRPr/>
            </a:pPr>
            <a:r>
              <a:rPr lang="en-US"/>
              <a:t>Forum SIG La Rochelle – 15 Décembre 2006 </a:t>
            </a:r>
          </a:p>
        </p:txBody>
      </p:sp>
      <p:sp>
        <p:nvSpPr>
          <p:cNvPr id="7" name="Espace réservé du numéro de diapositive 6"/>
          <p:cNvSpPr>
            <a:spLocks noGrp="1"/>
          </p:cNvSpPr>
          <p:nvPr>
            <p:ph type="sldNum" sz="quarter" idx="12"/>
          </p:nvPr>
        </p:nvSpPr>
        <p:spPr/>
        <p:txBody>
          <a:bodyPr/>
          <a:lstStyle>
            <a:lvl1pPr eaLnBrk="0" hangingPunct="0">
              <a:defRPr/>
            </a:lvl1pPr>
          </a:lstStyle>
          <a:p>
            <a:pPr>
              <a:defRPr/>
            </a:pPr>
            <a:fld id="{4E109030-2C07-4668-9FA5-CC146DA4E8C0}" type="slidenum">
              <a:rPr lang="en-US" altLang="fr-FR"/>
              <a:pPr>
                <a:defRPr/>
              </a:pPr>
              <a:t>‹N°›</a:t>
            </a:fld>
            <a:endParaRPr lang="en-US" altLang="fr-FR"/>
          </a:p>
        </p:txBody>
      </p:sp>
    </p:spTree>
    <p:extLst>
      <p:ext uri="{BB962C8B-B14F-4D97-AF65-F5344CB8AC3E}">
        <p14:creationId xmlns:p14="http://schemas.microsoft.com/office/powerpoint/2010/main" val="592182489"/>
      </p:ext>
    </p:extLst>
  </p:cSld>
  <p:clrMapOvr>
    <a:overrideClrMapping bg1="lt1" tx1="dk1" bg2="lt2" tx2="dk2" accent1="accent1" accent2="accent2" accent3="accent3" accent4="accent4" accent5="accent5" accent6="accent6" hlink="hlink" folHlink="folHlink"/>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TN"/>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D0CDE9FF-4087-49C6-82F5-A7F1586CB293}" type="slidenum">
              <a:rPr lang="en-US" altLang="fr-FR"/>
              <a:pPr>
                <a:defRPr/>
              </a:pPr>
              <a:t>‹N°›</a:t>
            </a:fld>
            <a:endParaRPr lang="en-US" altLang="fr-FR"/>
          </a:p>
        </p:txBody>
      </p:sp>
    </p:spTree>
    <p:extLst>
      <p:ext uri="{BB962C8B-B14F-4D97-AF65-F5344CB8AC3E}">
        <p14:creationId xmlns:p14="http://schemas.microsoft.com/office/powerpoint/2010/main" val="1491447018"/>
      </p:ext>
    </p:extLst>
  </p:cSld>
  <p:clrMapOvr>
    <a:masterClrMapping/>
  </p:clrMapOvr>
  <p:transition>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orme libre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solidFill>
                <a:prstClr val="white"/>
              </a:solidFill>
              <a:latin typeface="Arial" charset="0"/>
              <a:cs typeface="Arial" charset="0"/>
            </a:endParaRPr>
          </a:p>
        </p:txBody>
      </p:sp>
      <p:sp>
        <p:nvSpPr>
          <p:cNvPr id="6" name="Forme libre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7" name="Triangle rect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8" name="Connecteur droit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solidFill>
                <a:prstClr val="white"/>
              </a:solidFill>
            </a:endParaRPr>
          </a:p>
        </p:txBody>
      </p:sp>
      <p:sp>
        <p:nvSpPr>
          <p:cNvPr id="4" name="Espace réservé du texte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r-FR"/>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r-FR" noProof="0"/>
              <a:t>Cliquez sur l'icône pour ajouter une image</a:t>
            </a:r>
            <a:endParaRPr lang="en-US" noProof="0"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r-FR"/>
              <a:t>Cliquez pour modifier le style du titre</a:t>
            </a:r>
            <a:endParaRPr lang="en-US"/>
          </a:p>
        </p:txBody>
      </p:sp>
      <p:sp>
        <p:nvSpPr>
          <p:cNvPr id="11" name="Espace réservé de la date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12" name="Espace réservé du pied de page 5"/>
          <p:cNvSpPr>
            <a:spLocks noGrp="1"/>
          </p:cNvSpPr>
          <p:nvPr>
            <p:ph type="ftr" sz="quarter" idx="11"/>
          </p:nvPr>
        </p:nvSpPr>
        <p:spPr/>
        <p:txBody>
          <a:bodyPr/>
          <a:lstStyle>
            <a:lvl1pPr>
              <a:defRPr>
                <a:solidFill>
                  <a:prstClr val="white"/>
                </a:solidFill>
              </a:defRPr>
            </a:lvl1pPr>
            <a:extLst/>
          </a:lstStyle>
          <a:p>
            <a:pPr>
              <a:defRPr/>
            </a:pPr>
            <a:r>
              <a:rPr lang="en-US"/>
              <a:t>ADUGA</a:t>
            </a:r>
          </a:p>
          <a:p>
            <a:pPr>
              <a:defRPr/>
            </a:pPr>
            <a:r>
              <a:rPr lang="en-US"/>
              <a:t>Forum SIG La Rochelle – 15 Décembre 2006 </a:t>
            </a:r>
          </a:p>
        </p:txBody>
      </p:sp>
      <p:sp>
        <p:nvSpPr>
          <p:cNvPr id="13" name="Espace réservé du numéro de diapositive 6"/>
          <p:cNvSpPr>
            <a:spLocks noGrp="1"/>
          </p:cNvSpPr>
          <p:nvPr>
            <p:ph type="sldNum" sz="quarter" idx="12"/>
          </p:nvPr>
        </p:nvSpPr>
        <p:spPr/>
        <p:txBody>
          <a:bodyPr/>
          <a:lstStyle>
            <a:lvl1pPr eaLnBrk="0" hangingPunct="0">
              <a:defRPr>
                <a:solidFill>
                  <a:srgbClr val="FFFFFF"/>
                </a:solidFill>
              </a:defRPr>
            </a:lvl1pPr>
          </a:lstStyle>
          <a:p>
            <a:pPr>
              <a:defRPr/>
            </a:pPr>
            <a:fld id="{8C99F02F-CAEE-48BB-A2BC-A203880D65E7}" type="slidenum">
              <a:rPr lang="en-US" altLang="fr-FR"/>
              <a:pPr>
                <a:defRPr/>
              </a:pPr>
              <a:t>‹N°›</a:t>
            </a:fld>
            <a:endParaRPr lang="en-US" altLang="fr-FR"/>
          </a:p>
        </p:txBody>
      </p:sp>
    </p:spTree>
    <p:extLst>
      <p:ext uri="{BB962C8B-B14F-4D97-AF65-F5344CB8AC3E}">
        <p14:creationId xmlns:p14="http://schemas.microsoft.com/office/powerpoint/2010/main" val="4048463709"/>
      </p:ext>
    </p:extLst>
  </p:cSld>
  <p:clrMapOvr>
    <a:overrideClrMapping bg1="dk1" tx1="lt1" bg2="dk2" tx2="lt2" accent1="accent1" accent2="accent2" accent3="accent3" accent4="accent4" accent5="accent5" accent6="accent6" hlink="hlink" folHlink="folHlink"/>
  </p:clrMapOvr>
  <p:transition>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en-US"/>
          </a:p>
        </p:txBody>
      </p:sp>
      <p:sp>
        <p:nvSpPr>
          <p:cNvPr id="5"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6" name="Espace réservé du numéro de diapositive 17"/>
          <p:cNvSpPr>
            <a:spLocks noGrp="1"/>
          </p:cNvSpPr>
          <p:nvPr>
            <p:ph type="sldNum" sz="quarter" idx="12"/>
          </p:nvPr>
        </p:nvSpPr>
        <p:spPr/>
        <p:txBody>
          <a:bodyPr/>
          <a:lstStyle>
            <a:lvl1pPr eaLnBrk="0" hangingPunct="0">
              <a:defRPr/>
            </a:lvl1pPr>
          </a:lstStyle>
          <a:p>
            <a:pPr>
              <a:defRPr/>
            </a:pPr>
            <a:fld id="{4D98CB3F-C0E5-4E19-B0E6-F045FEA62A2F}" type="slidenum">
              <a:rPr lang="en-US" altLang="fr-FR"/>
              <a:pPr>
                <a:defRPr/>
              </a:pPr>
              <a:t>‹N°›</a:t>
            </a:fld>
            <a:endParaRPr lang="en-US" altLang="fr-FR"/>
          </a:p>
        </p:txBody>
      </p:sp>
    </p:spTree>
    <p:extLst>
      <p:ext uri="{BB962C8B-B14F-4D97-AF65-F5344CB8AC3E}">
        <p14:creationId xmlns:p14="http://schemas.microsoft.com/office/powerpoint/2010/main" val="1457910599"/>
      </p:ext>
    </p:extLst>
  </p:cSld>
  <p:clrMapOvr>
    <a:masterClrMapping/>
  </p:clrMapOvr>
  <p:transition>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en-US"/>
          </a:p>
        </p:txBody>
      </p:sp>
      <p:sp>
        <p:nvSpPr>
          <p:cNvPr id="5" name="Espace réservé du pied de page 21"/>
          <p:cNvSpPr>
            <a:spLocks noGrp="1"/>
          </p:cNvSpPr>
          <p:nvPr>
            <p:ph type="ftr" sz="quarter" idx="11"/>
          </p:nvPr>
        </p:nvSpPr>
        <p:spPr/>
        <p:txBody>
          <a:bodyPr/>
          <a:lstStyle>
            <a:lvl1pPr>
              <a:defRPr/>
            </a:lvl1pPr>
          </a:lstStyle>
          <a:p>
            <a:pPr>
              <a:defRPr/>
            </a:pPr>
            <a:r>
              <a:rPr lang="en-US"/>
              <a:t>ADUGA</a:t>
            </a:r>
          </a:p>
          <a:p>
            <a:pPr>
              <a:defRPr/>
            </a:pPr>
            <a:r>
              <a:rPr lang="en-US"/>
              <a:t>Forum SIG La Rochelle – 15 Décembre 2006 </a:t>
            </a:r>
          </a:p>
        </p:txBody>
      </p:sp>
      <p:sp>
        <p:nvSpPr>
          <p:cNvPr id="6" name="Espace réservé du numéro de diapositive 17"/>
          <p:cNvSpPr>
            <a:spLocks noGrp="1"/>
          </p:cNvSpPr>
          <p:nvPr>
            <p:ph type="sldNum" sz="quarter" idx="12"/>
          </p:nvPr>
        </p:nvSpPr>
        <p:spPr/>
        <p:txBody>
          <a:bodyPr/>
          <a:lstStyle>
            <a:lvl1pPr eaLnBrk="0" hangingPunct="0">
              <a:defRPr/>
            </a:lvl1pPr>
          </a:lstStyle>
          <a:p>
            <a:pPr>
              <a:defRPr/>
            </a:pPr>
            <a:fld id="{656B6116-7B07-499E-BDF5-633F4B8D3CE6}" type="slidenum">
              <a:rPr lang="en-US" altLang="fr-FR"/>
              <a:pPr>
                <a:defRPr/>
              </a:pPr>
              <a:t>‹N°›</a:t>
            </a:fld>
            <a:endParaRPr lang="en-US" altLang="fr-FR"/>
          </a:p>
        </p:txBody>
      </p:sp>
    </p:spTree>
    <p:extLst>
      <p:ext uri="{BB962C8B-B14F-4D97-AF65-F5344CB8AC3E}">
        <p14:creationId xmlns:p14="http://schemas.microsoft.com/office/powerpoint/2010/main" val="1103244268"/>
      </p:ext>
    </p:extLst>
  </p:cSld>
  <p:clrMapOvr>
    <a:masterClrMapping/>
  </p:clrMapOvr>
  <p:transition>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29"/>
          <p:cNvSpPr txBox="1">
            <a:spLocks noChangeArrowheads="1"/>
          </p:cNvSpPr>
          <p:nvPr/>
        </p:nvSpPr>
        <p:spPr bwMode="black">
          <a:xfrm>
            <a:off x="439738" y="5756275"/>
            <a:ext cx="1143000" cy="457200"/>
          </a:xfrm>
          <a:prstGeom prst="rect">
            <a:avLst/>
          </a:prstGeom>
          <a:noFill/>
          <a:ln>
            <a:noFill/>
          </a:ln>
        </p:spPr>
        <p:txBody>
          <a:bodyPr wrap="none">
            <a:spAutoFit/>
          </a:bodyPr>
          <a:lstStyle>
            <a:lvl1pPr>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pPr algn="ctr">
              <a:defRPr/>
            </a:pPr>
            <a:r>
              <a:rPr lang="en-US" altLang="ko-KR" sz="2400" b="1" i="0">
                <a:solidFill>
                  <a:srgbClr val="FFFFFF"/>
                </a:solidFill>
                <a:latin typeface="Verdana" panose="020B0604030504040204" pitchFamily="34" charset="0"/>
                <a:ea typeface="Gulim" panose="020B0600000101010101" pitchFamily="34" charset="-127"/>
              </a:rPr>
              <a:t>LOGO</a:t>
            </a:r>
          </a:p>
        </p:txBody>
      </p:sp>
      <p:sp>
        <p:nvSpPr>
          <p:cNvPr id="13489" name="Rectangle 177"/>
          <p:cNvSpPr>
            <a:spLocks noGrp="1" noChangeArrowheads="1"/>
          </p:cNvSpPr>
          <p:nvPr>
            <p:ph type="ctrTitle" sz="quarter"/>
          </p:nvPr>
        </p:nvSpPr>
        <p:spPr bwMode="auto">
          <a:xfrm>
            <a:off x="1004888" y="1824038"/>
            <a:ext cx="6821487" cy="1470025"/>
          </a:xfrm>
        </p:spPr>
        <p:txBody>
          <a:bodyPr/>
          <a:lstStyle>
            <a:lvl1pPr algn="ctr">
              <a:defRPr sz="4000">
                <a:solidFill>
                  <a:srgbClr val="013B41"/>
                </a:solidFill>
              </a:defRPr>
            </a:lvl1pPr>
          </a:lstStyle>
          <a:p>
            <a:r>
              <a:rPr lang="fr-FR" altLang="zh-CN"/>
              <a:t>Cliquez pour modifier le style du titre</a:t>
            </a:r>
            <a:endParaRPr lang="zh-CN" altLang="en-US"/>
          </a:p>
        </p:txBody>
      </p:sp>
      <p:sp>
        <p:nvSpPr>
          <p:cNvPr id="4" name="Rectangle 23"/>
          <p:cNvSpPr>
            <a:spLocks noGrp="1" noChangeArrowheads="1"/>
          </p:cNvSpPr>
          <p:nvPr>
            <p:ph type="dt" sz="quarter" idx="10"/>
          </p:nvPr>
        </p:nvSpPr>
        <p:spPr bwMode="auto">
          <a:xfrm>
            <a:off x="457200" y="6453188"/>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i="0">
                <a:solidFill>
                  <a:srgbClr val="4D4D4D"/>
                </a:solidFill>
                <a:effectLst>
                  <a:outerShdw blurRad="38100" dist="38100" dir="2700000" algn="tl">
                    <a:srgbClr val="C0C0C0"/>
                  </a:outerShdw>
                </a:effectLst>
                <a:latin typeface="Times New Roman" pitchFamily="18" charset="0"/>
                <a:ea typeface="굴림" pitchFamily="34" charset="-127"/>
                <a:cs typeface="+mn-cs"/>
              </a:defRPr>
            </a:lvl1pPr>
          </a:lstStyle>
          <a:p>
            <a:pPr>
              <a:defRPr/>
            </a:pPr>
            <a:endParaRPr lang="en-US" altLang="ko-KR"/>
          </a:p>
        </p:txBody>
      </p:sp>
      <p:sp>
        <p:nvSpPr>
          <p:cNvPr id="5" name="Rectangle 24"/>
          <p:cNvSpPr>
            <a:spLocks noGrp="1" noChangeArrowheads="1"/>
          </p:cNvSpPr>
          <p:nvPr>
            <p:ph type="ftr" sz="quarter" idx="11"/>
          </p:nvPr>
        </p:nvSpPr>
        <p:spPr>
          <a:xfrm>
            <a:off x="6119813" y="6438900"/>
            <a:ext cx="2895600" cy="152400"/>
          </a:xfrm>
        </p:spPr>
        <p:txBody>
          <a:bodyPr/>
          <a:lstStyle>
            <a:lvl1pPr algn="ctr" eaLnBrk="0" hangingPunct="0">
              <a:defRPr sz="1400" b="0" i="1">
                <a:solidFill>
                  <a:srgbClr val="507800"/>
                </a:solidFill>
                <a:effectLst>
                  <a:outerShdw blurRad="38100" dist="38100" dir="2700000" algn="tl">
                    <a:srgbClr val="C0C0C0"/>
                  </a:outerShdw>
                </a:effectLst>
                <a:latin typeface="Times New Roman" pitchFamily="18" charset="0"/>
                <a:ea typeface="+mn-ea"/>
                <a:cs typeface="Arial" panose="020B0604020202020204" pitchFamily="34" charset="0"/>
              </a:defRPr>
            </a:lvl1pPr>
          </a:lstStyle>
          <a:p>
            <a:pPr>
              <a:defRPr/>
            </a:pPr>
            <a:r>
              <a:rPr lang="en-US" altLang="zh-CN"/>
              <a:t>www.wondershare.com</a:t>
            </a:r>
            <a:endParaRPr lang="en-US" altLang="ko-KR"/>
          </a:p>
        </p:txBody>
      </p:sp>
    </p:spTree>
    <p:extLst>
      <p:ext uri="{BB962C8B-B14F-4D97-AF65-F5344CB8AC3E}">
        <p14:creationId xmlns:p14="http://schemas.microsoft.com/office/powerpoint/2010/main" val="421306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716070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409864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8048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51363" y="1489075"/>
            <a:ext cx="35941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579101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406559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pied de page 2"/>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548569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29624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a:t>Cliquez pour modifier le style du titre</a:t>
            </a:r>
            <a:endParaRPr lang="ar-TN"/>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en-US"/>
              <a:t>-  </a:t>
            </a:r>
          </a:p>
        </p:txBody>
      </p:sp>
      <p:sp>
        <p:nvSpPr>
          <p:cNvPr id="6" name="Espace réservé du numéro de diapositive 5"/>
          <p:cNvSpPr>
            <a:spLocks noGrp="1"/>
          </p:cNvSpPr>
          <p:nvPr>
            <p:ph type="sldNum" sz="quarter" idx="12"/>
          </p:nvPr>
        </p:nvSpPr>
        <p:spPr/>
        <p:txBody>
          <a:bodyPr/>
          <a:lstStyle>
            <a:lvl1pPr>
              <a:defRPr/>
            </a:lvl1pPr>
          </a:lstStyle>
          <a:p>
            <a:pPr>
              <a:defRPr/>
            </a:pPr>
            <a:fld id="{37720E7D-832A-4528-85F2-A930E8215F57}" type="slidenum">
              <a:rPr lang="en-US" altLang="fr-FR"/>
              <a:pPr>
                <a:defRPr/>
              </a:pPr>
              <a:t>‹N°›</a:t>
            </a:fld>
            <a:endParaRPr lang="en-US" altLang="fr-FR"/>
          </a:p>
        </p:txBody>
      </p:sp>
    </p:spTree>
    <p:extLst>
      <p:ext uri="{BB962C8B-B14F-4D97-AF65-F5344CB8AC3E}">
        <p14:creationId xmlns:p14="http://schemas.microsoft.com/office/powerpoint/2010/main" val="1346954943"/>
      </p:ext>
    </p:extLst>
  </p:cSld>
  <p:clrMapOvr>
    <a:masterClrMapping/>
  </p:clrMapOvr>
  <p:transition>
    <p:wheel spokes="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1872892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422197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2105219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73863" y="465138"/>
            <a:ext cx="1989137" cy="52990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804863" y="465138"/>
            <a:ext cx="5816600" cy="52990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lvl1pPr eaLnBrk="0" hangingPunct="0">
              <a:defRPr i="1">
                <a:ea typeface="+mn-ea"/>
                <a:cs typeface="Arial" panose="020B0604020202020204" pitchFamily="34" charset="0"/>
              </a:defRPr>
            </a:lvl1pPr>
          </a:lstStyle>
          <a:p>
            <a:pPr>
              <a:defRPr/>
            </a:pPr>
            <a:r>
              <a:rPr lang="en-US" altLang="ko-KR"/>
              <a:t>Company Logo</a:t>
            </a:r>
          </a:p>
        </p:txBody>
      </p:sp>
    </p:spTree>
    <p:extLst>
      <p:ext uri="{BB962C8B-B14F-4D97-AF65-F5344CB8AC3E}">
        <p14:creationId xmlns:p14="http://schemas.microsoft.com/office/powerpoint/2010/main" val="473169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9" name="Titre 28"/>
          <p:cNvSpPr>
            <a:spLocks noGrp="1"/>
          </p:cNvSpPr>
          <p:nvPr>
            <p:ph type="ctrTitle"/>
          </p:nvPr>
        </p:nvSpPr>
        <p:spPr>
          <a:xfrm>
            <a:off x="381000" y="4853411"/>
            <a:ext cx="8458200" cy="1222375"/>
          </a:xfrm>
        </p:spPr>
        <p:txBody>
          <a:bodyPr anchor="t"/>
          <a:lstStyle/>
          <a:p>
            <a:r>
              <a:rPr lang="fr-FR"/>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5" name="Espace réservé de la date 15"/>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97FDDBB0-4CE0-4A6C-B7AE-43375E7E819D}" type="datetimeFigureOut">
              <a:rPr lang="fr-FR"/>
              <a:pPr>
                <a:defRPr/>
              </a:pPr>
              <a:t>19/04/2022</a:t>
            </a:fld>
            <a:endParaRPr lang="fr-FR"/>
          </a:p>
        </p:txBody>
      </p:sp>
      <p:sp>
        <p:nvSpPr>
          <p:cNvPr id="6" name="Espace réservé du pied de page 1"/>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i="1">
                <a:latin typeface="Arial" panose="020B0604020202020204" pitchFamily="34" charset="0"/>
              </a:defRPr>
            </a:lvl1pPr>
          </a:lstStyle>
          <a:p>
            <a:pPr>
              <a:defRPr/>
            </a:pPr>
            <a:fld id="{C5A1BEF8-937B-468B-BA8E-B390D6C5DBE0}" type="slidenum">
              <a:rPr lang="fr-FR" altLang="fr-FR"/>
              <a:pPr>
                <a:defRPr/>
              </a:pPr>
              <a:t>‹N°›</a:t>
            </a:fld>
            <a:endParaRPr lang="fr-FR" altLang="fr-FR"/>
          </a:p>
        </p:txBody>
      </p:sp>
    </p:spTree>
    <p:extLst>
      <p:ext uri="{BB962C8B-B14F-4D97-AF65-F5344CB8AC3E}">
        <p14:creationId xmlns:p14="http://schemas.microsoft.com/office/powerpoint/2010/main" val="3765177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a:t>Cliquez pour modifier le style du titre</a:t>
            </a:r>
            <a:endParaRPr lang="en-US"/>
          </a:p>
        </p:txBody>
      </p:sp>
      <p:sp>
        <p:nvSpPr>
          <p:cNvPr id="27" name="Espace réservé du contenu 26"/>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4"/>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F9CFCDE5-DF6B-4F5E-B7EA-52E8C84609FA}" type="datetimeFigureOut">
              <a:rPr lang="fr-FR"/>
              <a:pPr>
                <a:defRPr/>
              </a:pPr>
              <a:t>19/04/2022</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i="1">
                <a:latin typeface="Arial" panose="020B0604020202020204" pitchFamily="34" charset="0"/>
              </a:defRPr>
            </a:lvl1pPr>
          </a:lstStyle>
          <a:p>
            <a:pPr>
              <a:defRPr/>
            </a:pPr>
            <a:fld id="{61D4DA22-9CA8-482A-8A03-562C392C7A34}" type="slidenum">
              <a:rPr lang="fr-FR" altLang="fr-FR"/>
              <a:pPr>
                <a:defRPr/>
              </a:pPr>
              <a:t>‹N°›</a:t>
            </a:fld>
            <a:endParaRPr lang="fr-FR" altLang="fr-FR"/>
          </a:p>
        </p:txBody>
      </p:sp>
    </p:spTree>
    <p:extLst>
      <p:ext uri="{BB962C8B-B14F-4D97-AF65-F5344CB8AC3E}">
        <p14:creationId xmlns:p14="http://schemas.microsoft.com/office/powerpoint/2010/main" val="3249120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white"/>
              </a:solidFill>
              <a:latin typeface="Franklin Gothic Book"/>
              <a:cs typeface="+mn-cs"/>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a:t>Cliquez pour modifier le style du titre</a:t>
            </a:r>
            <a:endParaRPr lang="en-US"/>
          </a:p>
        </p:txBody>
      </p:sp>
      <p:sp>
        <p:nvSpPr>
          <p:cNvPr id="5" name="Espace réservé de la date 18"/>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7348EB77-3D9E-4485-A6E1-F2A86A4F955B}" type="datetimeFigureOut">
              <a:rPr lang="fr-FR"/>
              <a:pPr>
                <a:defRPr/>
              </a:pPr>
              <a:t>19/04/2022</a:t>
            </a:fld>
            <a:endParaRPr lang="fr-FR"/>
          </a:p>
        </p:txBody>
      </p:sp>
      <p:sp>
        <p:nvSpPr>
          <p:cNvPr id="7" name="Espace réservé du pied de page 10"/>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a:defRPr i="1">
                <a:latin typeface="Arial" panose="020B0604020202020204" pitchFamily="34" charset="0"/>
              </a:defRPr>
            </a:lvl1pPr>
          </a:lstStyle>
          <a:p>
            <a:pPr>
              <a:defRPr/>
            </a:pPr>
            <a:fld id="{872A4A63-5D77-4538-AB94-30F926CE113C}" type="slidenum">
              <a:rPr lang="fr-FR" altLang="fr-FR"/>
              <a:pPr>
                <a:defRPr/>
              </a:pPr>
              <a:t>‹N°›</a:t>
            </a:fld>
            <a:endParaRPr lang="fr-FR" altLang="fr-FR"/>
          </a:p>
        </p:txBody>
      </p:sp>
    </p:spTree>
    <p:extLst>
      <p:ext uri="{BB962C8B-B14F-4D97-AF65-F5344CB8AC3E}">
        <p14:creationId xmlns:p14="http://schemas.microsoft.com/office/powerpoint/2010/main" val="64615319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20"/>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A43AAAEF-E3FF-4C8D-87CB-DAEA5002D4D9}" type="datetimeFigureOut">
              <a:rPr lang="fr-FR"/>
              <a:pPr>
                <a:defRPr/>
              </a:pPr>
              <a:t>19/04/2022</a:t>
            </a:fld>
            <a:endParaRPr lang="fr-FR"/>
          </a:p>
        </p:txBody>
      </p:sp>
      <p:sp>
        <p:nvSpPr>
          <p:cNvPr id="6" name="Espace réservé du pied de page 9"/>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i="1">
                <a:latin typeface="Arial" panose="020B0604020202020204" pitchFamily="34" charset="0"/>
              </a:defRPr>
            </a:lvl1pPr>
          </a:lstStyle>
          <a:p>
            <a:pPr>
              <a:defRPr/>
            </a:pPr>
            <a:fld id="{83F311AD-4DD2-48B2-A53C-3744A9D819DE}" type="slidenum">
              <a:rPr lang="fr-FR" altLang="fr-FR"/>
              <a:pPr>
                <a:defRPr/>
              </a:pPr>
              <a:t>‹N°›</a:t>
            </a:fld>
            <a:endParaRPr lang="fr-FR" altLang="fr-FR"/>
          </a:p>
        </p:txBody>
      </p:sp>
    </p:spTree>
    <p:extLst>
      <p:ext uri="{BB962C8B-B14F-4D97-AF65-F5344CB8AC3E}">
        <p14:creationId xmlns:p14="http://schemas.microsoft.com/office/powerpoint/2010/main" val="1121694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e la date 9"/>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19D31908-3F99-4AE8-A49B-CECBCCCD992A}" type="datetimeFigureOut">
              <a:rPr lang="fr-FR"/>
              <a:pPr>
                <a:defRPr/>
              </a:pPr>
              <a:t>19/04/2022</a:t>
            </a:fld>
            <a:endParaRPr lang="fr-FR"/>
          </a:p>
        </p:txBody>
      </p:sp>
      <p:sp>
        <p:nvSpPr>
          <p:cNvPr id="9" name="Espace réservé du pied de page 5"/>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i="1">
                <a:latin typeface="Arial" panose="020B0604020202020204" pitchFamily="34" charset="0"/>
              </a:defRPr>
            </a:lvl1pPr>
          </a:lstStyle>
          <a:p>
            <a:pPr>
              <a:defRPr/>
            </a:pPr>
            <a:fld id="{F39FBA72-D824-4153-9E36-03E0EE6BD6B4}" type="slidenum">
              <a:rPr lang="fr-FR" altLang="fr-FR"/>
              <a:pPr>
                <a:defRPr/>
              </a:pPr>
              <a:t>‹N°›</a:t>
            </a:fld>
            <a:endParaRPr lang="fr-FR" altLang="fr-FR"/>
          </a:p>
        </p:txBody>
      </p:sp>
    </p:spTree>
    <p:extLst>
      <p:ext uri="{BB962C8B-B14F-4D97-AF65-F5344CB8AC3E}">
        <p14:creationId xmlns:p14="http://schemas.microsoft.com/office/powerpoint/2010/main" val="396723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a:t>Cliquez pour modifier le style du titre</a:t>
            </a:r>
            <a:endParaRPr lang="en-US"/>
          </a:p>
        </p:txBody>
      </p:sp>
      <p:sp>
        <p:nvSpPr>
          <p:cNvPr id="3" name="Espace réservé de la date 11"/>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67F34A26-D243-4C72-AF86-144EB24A8737}" type="datetimeFigureOut">
              <a:rPr lang="fr-FR"/>
              <a:pPr>
                <a:defRPr/>
              </a:pPr>
              <a:t>19/04/2022</a:t>
            </a:fld>
            <a:endParaRPr lang="fr-FR"/>
          </a:p>
        </p:txBody>
      </p:sp>
      <p:sp>
        <p:nvSpPr>
          <p:cNvPr id="4" name="Espace réservé du pied de page 20"/>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i="1">
                <a:latin typeface="Arial" panose="020B0604020202020204" pitchFamily="34" charset="0"/>
              </a:defRPr>
            </a:lvl1pPr>
          </a:lstStyle>
          <a:p>
            <a:pPr>
              <a:defRPr/>
            </a:pPr>
            <a:fld id="{2126BDD9-9B90-47DB-9677-63D70AD59952}" type="slidenum">
              <a:rPr lang="fr-FR" altLang="fr-FR"/>
              <a:pPr>
                <a:defRPr/>
              </a:pPr>
              <a:t>‹N°›</a:t>
            </a:fld>
            <a:endParaRPr lang="fr-FR" altLang="fr-FR"/>
          </a:p>
        </p:txBody>
      </p:sp>
    </p:spTree>
    <p:extLst>
      <p:ext uri="{BB962C8B-B14F-4D97-AF65-F5344CB8AC3E}">
        <p14:creationId xmlns:p14="http://schemas.microsoft.com/office/powerpoint/2010/main" val="14489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TN"/>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  </a:t>
            </a:r>
          </a:p>
        </p:txBody>
      </p:sp>
      <p:sp>
        <p:nvSpPr>
          <p:cNvPr id="7" name="Espace réservé du numéro de diapositive 5"/>
          <p:cNvSpPr>
            <a:spLocks noGrp="1"/>
          </p:cNvSpPr>
          <p:nvPr>
            <p:ph type="sldNum" sz="quarter" idx="12"/>
          </p:nvPr>
        </p:nvSpPr>
        <p:spPr/>
        <p:txBody>
          <a:bodyPr/>
          <a:lstStyle>
            <a:lvl1pPr>
              <a:defRPr/>
            </a:lvl1pPr>
          </a:lstStyle>
          <a:p>
            <a:pPr>
              <a:defRPr/>
            </a:pPr>
            <a:fld id="{D22D859B-6FF1-4ED8-B1F9-3C4067581C78}" type="slidenum">
              <a:rPr lang="en-US" altLang="fr-FR"/>
              <a:pPr>
                <a:defRPr/>
              </a:pPr>
              <a:t>‹N°›</a:t>
            </a:fld>
            <a:endParaRPr lang="en-US" altLang="fr-FR"/>
          </a:p>
        </p:txBody>
      </p:sp>
    </p:spTree>
    <p:extLst>
      <p:ext uri="{BB962C8B-B14F-4D97-AF65-F5344CB8AC3E}">
        <p14:creationId xmlns:p14="http://schemas.microsoft.com/office/powerpoint/2010/main" val="142277943"/>
      </p:ext>
    </p:extLst>
  </p:cSld>
  <p:clrMapOvr>
    <a:masterClrMapping/>
  </p:clrMapOvr>
  <p:transition>
    <p:wheel spokes="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170007D9-14E3-434A-9023-26494441FAE1}" type="datetimeFigureOut">
              <a:rPr lang="fr-FR"/>
              <a:pPr>
                <a:defRPr/>
              </a:pPr>
              <a:t>19/04/2022</a:t>
            </a:fld>
            <a:endParaRPr lang="fr-FR"/>
          </a:p>
        </p:txBody>
      </p:sp>
      <p:sp>
        <p:nvSpPr>
          <p:cNvPr id="3" name="Espace réservé du pied de page 23"/>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a:defRPr i="1">
                <a:latin typeface="Arial" panose="020B0604020202020204" pitchFamily="34" charset="0"/>
              </a:defRPr>
            </a:lvl1pPr>
          </a:lstStyle>
          <a:p>
            <a:pPr>
              <a:defRPr/>
            </a:pPr>
            <a:fld id="{0F191ED9-A684-4B1A-BA52-4D88F2F973C4}" type="slidenum">
              <a:rPr lang="fr-FR" altLang="fr-FR"/>
              <a:pPr>
                <a:defRPr/>
              </a:pPr>
              <a:t>‹N°›</a:t>
            </a:fld>
            <a:endParaRPr lang="fr-FR" altLang="fr-FR"/>
          </a:p>
        </p:txBody>
      </p:sp>
    </p:spTree>
    <p:extLst>
      <p:ext uri="{BB962C8B-B14F-4D97-AF65-F5344CB8AC3E}">
        <p14:creationId xmlns:p14="http://schemas.microsoft.com/office/powerpoint/2010/main" val="814977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24"/>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EEC6F7B6-7FFD-495B-8DE7-2CDD28884C11}" type="datetimeFigureOut">
              <a:rPr lang="fr-FR"/>
              <a:pPr>
                <a:defRPr/>
              </a:pPr>
              <a:t>19/04/2022</a:t>
            </a:fld>
            <a:endParaRPr lang="fr-FR"/>
          </a:p>
        </p:txBody>
      </p:sp>
      <p:sp>
        <p:nvSpPr>
          <p:cNvPr id="7" name="Espace réservé du pied de page 28"/>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i="1">
                <a:latin typeface="Arial" panose="020B0604020202020204" pitchFamily="34" charset="0"/>
              </a:defRPr>
            </a:lvl1pPr>
          </a:lstStyle>
          <a:p>
            <a:pPr>
              <a:defRPr/>
            </a:pPr>
            <a:fld id="{C8D523A7-2A39-4C56-975C-CF902EA2D3DC}" type="slidenum">
              <a:rPr lang="fr-FR" altLang="fr-FR"/>
              <a:pPr>
                <a:defRPr/>
              </a:pPr>
              <a:t>‹N°›</a:t>
            </a:fld>
            <a:endParaRPr lang="fr-FR" altLang="fr-FR"/>
          </a:p>
        </p:txBody>
      </p:sp>
    </p:spTree>
    <p:extLst>
      <p:ext uri="{BB962C8B-B14F-4D97-AF65-F5344CB8AC3E}">
        <p14:creationId xmlns:p14="http://schemas.microsoft.com/office/powerpoint/2010/main" val="2764797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a:t>Cliquez pour modifier les styles du texte du masque</a:t>
            </a:r>
          </a:p>
        </p:txBody>
      </p:sp>
      <p:sp>
        <p:nvSpPr>
          <p:cNvPr id="5" name="Espace réservé de la date 6"/>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81394F6F-046B-4ADA-92DA-BBE472F8655C}" type="datetimeFigureOut">
              <a:rPr lang="fr-FR"/>
              <a:pPr>
                <a:defRPr/>
              </a:pPr>
              <a:t>19/04/2022</a:t>
            </a:fld>
            <a:endParaRPr lang="fr-FR"/>
          </a:p>
        </p:txBody>
      </p:sp>
      <p:sp>
        <p:nvSpPr>
          <p:cNvPr id="6"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i="1">
                <a:latin typeface="Arial" panose="020B0604020202020204" pitchFamily="34" charset="0"/>
              </a:defRPr>
            </a:lvl1pPr>
          </a:lstStyle>
          <a:p>
            <a:pPr>
              <a:defRPr/>
            </a:pPr>
            <a:fld id="{AA7E537D-38FF-4DA5-AD03-3C6DC1119BF1}" type="slidenum">
              <a:rPr lang="fr-FR" altLang="fr-FR"/>
              <a:pPr>
                <a:defRPr/>
              </a:pPr>
              <a:t>‹N°›</a:t>
            </a:fld>
            <a:endParaRPr lang="fr-FR" altLang="fr-FR"/>
          </a:p>
        </p:txBody>
      </p:sp>
    </p:spTree>
    <p:extLst>
      <p:ext uri="{BB962C8B-B14F-4D97-AF65-F5344CB8AC3E}">
        <p14:creationId xmlns:p14="http://schemas.microsoft.com/office/powerpoint/2010/main" val="932293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CCE21BBF-F7BD-4954-A37D-AF91AF730417}" type="datetimeFigureOut">
              <a:rPr lang="fr-FR"/>
              <a:pPr>
                <a:defRPr/>
              </a:pPr>
              <a:t>19/04/2022</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i="1">
                <a:latin typeface="Arial" panose="020B0604020202020204" pitchFamily="34" charset="0"/>
              </a:defRPr>
            </a:lvl1pPr>
          </a:lstStyle>
          <a:p>
            <a:pPr>
              <a:defRPr/>
            </a:pPr>
            <a:fld id="{3C0AD24E-CB9F-454C-8010-0DC6DFFC74CF}" type="slidenum">
              <a:rPr lang="fr-FR" altLang="fr-FR"/>
              <a:pPr>
                <a:defRPr/>
              </a:pPr>
              <a:t>‹N°›</a:t>
            </a:fld>
            <a:endParaRPr lang="fr-FR" altLang="fr-FR"/>
          </a:p>
        </p:txBody>
      </p:sp>
    </p:spTree>
    <p:extLst>
      <p:ext uri="{BB962C8B-B14F-4D97-AF65-F5344CB8AC3E}">
        <p14:creationId xmlns:p14="http://schemas.microsoft.com/office/powerpoint/2010/main" val="3467212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fld id="{D259ECDB-0F49-4292-95AB-B7F0D1AE6AFA}" type="datetimeFigureOut">
              <a:rPr lang="fr-FR"/>
              <a:pPr>
                <a:defRPr/>
              </a:pPr>
              <a:t>19/04/2022</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i="1">
                <a:latin typeface="Arial" panose="020B0604020202020204" pitchFamily="34" charset="0"/>
                <a:cs typeface="Arial" panose="020B0604020202020204"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i="1">
                <a:latin typeface="Arial" panose="020B0604020202020204" pitchFamily="34" charset="0"/>
              </a:defRPr>
            </a:lvl1pPr>
          </a:lstStyle>
          <a:p>
            <a:pPr>
              <a:defRPr/>
            </a:pPr>
            <a:fld id="{10326209-3758-4CF6-A861-D2DDB275ACB1}" type="slidenum">
              <a:rPr lang="fr-FR" altLang="fr-FR"/>
              <a:pPr>
                <a:defRPr/>
              </a:pPr>
              <a:t>‹N°›</a:t>
            </a:fld>
            <a:endParaRPr lang="fr-FR" altLang="fr-FR"/>
          </a:p>
        </p:txBody>
      </p:sp>
    </p:spTree>
    <p:extLst>
      <p:ext uri="{BB962C8B-B14F-4D97-AF65-F5344CB8AC3E}">
        <p14:creationId xmlns:p14="http://schemas.microsoft.com/office/powerpoint/2010/main" val="245287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ar-TN"/>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7" name="Espace réservé de la date 3"/>
          <p:cNvSpPr>
            <a:spLocks noGrp="1"/>
          </p:cNvSpPr>
          <p:nvPr>
            <p:ph type="dt" sz="half" idx="10"/>
          </p:nvPr>
        </p:nvSpPr>
        <p:spPr/>
        <p:txBody>
          <a:bodyPr/>
          <a:lstStyle>
            <a:lvl1pPr>
              <a:defRPr/>
            </a:lvl1pPr>
          </a:lstStyle>
          <a:p>
            <a:pPr>
              <a:defRPr/>
            </a:pPr>
            <a:endParaRPr lang="en-US"/>
          </a:p>
        </p:txBody>
      </p:sp>
      <p:sp>
        <p:nvSpPr>
          <p:cNvPr id="8" name="Espace réservé du pied de page 4"/>
          <p:cNvSpPr>
            <a:spLocks noGrp="1"/>
          </p:cNvSpPr>
          <p:nvPr>
            <p:ph type="ftr" sz="quarter" idx="11"/>
          </p:nvPr>
        </p:nvSpPr>
        <p:spPr/>
        <p:txBody>
          <a:bodyPr/>
          <a:lstStyle>
            <a:lvl1pPr>
              <a:defRPr/>
            </a:lvl1pPr>
          </a:lstStyle>
          <a:p>
            <a:pPr>
              <a:defRPr/>
            </a:pPr>
            <a:r>
              <a:rPr lang="en-US"/>
              <a:t>-  </a:t>
            </a:r>
          </a:p>
        </p:txBody>
      </p:sp>
      <p:sp>
        <p:nvSpPr>
          <p:cNvPr id="9" name="Espace réservé du numéro de diapositive 5"/>
          <p:cNvSpPr>
            <a:spLocks noGrp="1"/>
          </p:cNvSpPr>
          <p:nvPr>
            <p:ph type="sldNum" sz="quarter" idx="12"/>
          </p:nvPr>
        </p:nvSpPr>
        <p:spPr/>
        <p:txBody>
          <a:bodyPr/>
          <a:lstStyle>
            <a:lvl1pPr>
              <a:defRPr/>
            </a:lvl1pPr>
          </a:lstStyle>
          <a:p>
            <a:pPr>
              <a:defRPr/>
            </a:pPr>
            <a:fld id="{712680EB-3839-4A40-B27B-CDE6C514139F}" type="slidenum">
              <a:rPr lang="en-US" altLang="fr-FR"/>
              <a:pPr>
                <a:defRPr/>
              </a:pPr>
              <a:t>‹N°›</a:t>
            </a:fld>
            <a:endParaRPr lang="en-US" altLang="fr-FR"/>
          </a:p>
        </p:txBody>
      </p:sp>
    </p:spTree>
    <p:extLst>
      <p:ext uri="{BB962C8B-B14F-4D97-AF65-F5344CB8AC3E}">
        <p14:creationId xmlns:p14="http://schemas.microsoft.com/office/powerpoint/2010/main" val="128892614"/>
      </p:ext>
    </p:extLst>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TN"/>
          </a:p>
        </p:txBody>
      </p:sp>
      <p:sp>
        <p:nvSpPr>
          <p:cNvPr id="3" name="Espace réservé de la date 3"/>
          <p:cNvSpPr>
            <a:spLocks noGrp="1"/>
          </p:cNvSpPr>
          <p:nvPr>
            <p:ph type="dt" sz="half" idx="10"/>
          </p:nvPr>
        </p:nvSpPr>
        <p:spPr/>
        <p:txBody>
          <a:bodyPr/>
          <a:lstStyle>
            <a:lvl1pPr>
              <a:defRPr/>
            </a:lvl1pPr>
          </a:lstStyle>
          <a:p>
            <a:pPr>
              <a:defRPr/>
            </a:pPr>
            <a:endParaRPr lang="en-US"/>
          </a:p>
        </p:txBody>
      </p:sp>
      <p:sp>
        <p:nvSpPr>
          <p:cNvPr id="4" name="Espace réservé du pied de page 4"/>
          <p:cNvSpPr>
            <a:spLocks noGrp="1"/>
          </p:cNvSpPr>
          <p:nvPr>
            <p:ph type="ftr" sz="quarter" idx="11"/>
          </p:nvPr>
        </p:nvSpPr>
        <p:spPr/>
        <p:txBody>
          <a:bodyPr/>
          <a:lstStyle>
            <a:lvl1pPr>
              <a:defRPr/>
            </a:lvl1pPr>
          </a:lstStyle>
          <a:p>
            <a:pPr>
              <a:defRPr/>
            </a:pPr>
            <a:r>
              <a:rPr lang="en-US"/>
              <a:t>-  </a:t>
            </a:r>
          </a:p>
        </p:txBody>
      </p:sp>
      <p:sp>
        <p:nvSpPr>
          <p:cNvPr id="5" name="Espace réservé du numéro de diapositive 5"/>
          <p:cNvSpPr>
            <a:spLocks noGrp="1"/>
          </p:cNvSpPr>
          <p:nvPr>
            <p:ph type="sldNum" sz="quarter" idx="12"/>
          </p:nvPr>
        </p:nvSpPr>
        <p:spPr/>
        <p:txBody>
          <a:bodyPr/>
          <a:lstStyle>
            <a:lvl1pPr>
              <a:defRPr/>
            </a:lvl1pPr>
          </a:lstStyle>
          <a:p>
            <a:pPr>
              <a:defRPr/>
            </a:pPr>
            <a:fld id="{516EC6EC-0361-479A-BF1A-104C555B62A0}" type="slidenum">
              <a:rPr lang="en-US" altLang="fr-FR"/>
              <a:pPr>
                <a:defRPr/>
              </a:pPr>
              <a:t>‹N°›</a:t>
            </a:fld>
            <a:endParaRPr lang="en-US" altLang="fr-FR"/>
          </a:p>
        </p:txBody>
      </p:sp>
    </p:spTree>
    <p:extLst>
      <p:ext uri="{BB962C8B-B14F-4D97-AF65-F5344CB8AC3E}">
        <p14:creationId xmlns:p14="http://schemas.microsoft.com/office/powerpoint/2010/main" val="3256914539"/>
      </p:ext>
    </p:extLst>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US"/>
          </a:p>
        </p:txBody>
      </p:sp>
      <p:sp>
        <p:nvSpPr>
          <p:cNvPr id="3" name="Espace réservé du pied de page 4"/>
          <p:cNvSpPr>
            <a:spLocks noGrp="1"/>
          </p:cNvSpPr>
          <p:nvPr>
            <p:ph type="ftr" sz="quarter" idx="11"/>
          </p:nvPr>
        </p:nvSpPr>
        <p:spPr/>
        <p:txBody>
          <a:bodyPr/>
          <a:lstStyle>
            <a:lvl1pPr>
              <a:defRPr/>
            </a:lvl1pPr>
          </a:lstStyle>
          <a:p>
            <a:pPr>
              <a:defRPr/>
            </a:pPr>
            <a:r>
              <a:rPr lang="en-US"/>
              <a:t>-  </a:t>
            </a:r>
          </a:p>
        </p:txBody>
      </p:sp>
      <p:sp>
        <p:nvSpPr>
          <p:cNvPr id="4" name="Espace réservé du numéro de diapositive 5"/>
          <p:cNvSpPr>
            <a:spLocks noGrp="1"/>
          </p:cNvSpPr>
          <p:nvPr>
            <p:ph type="sldNum" sz="quarter" idx="12"/>
          </p:nvPr>
        </p:nvSpPr>
        <p:spPr/>
        <p:txBody>
          <a:bodyPr/>
          <a:lstStyle>
            <a:lvl1pPr>
              <a:defRPr/>
            </a:lvl1pPr>
          </a:lstStyle>
          <a:p>
            <a:pPr>
              <a:defRPr/>
            </a:pPr>
            <a:fld id="{D30A4438-DCC4-40BA-958C-292BDFE9FA98}" type="slidenum">
              <a:rPr lang="en-US" altLang="fr-FR"/>
              <a:pPr>
                <a:defRPr/>
              </a:pPr>
              <a:t>‹N°›</a:t>
            </a:fld>
            <a:endParaRPr lang="en-US" altLang="fr-FR"/>
          </a:p>
        </p:txBody>
      </p:sp>
    </p:spTree>
    <p:extLst>
      <p:ext uri="{BB962C8B-B14F-4D97-AF65-F5344CB8AC3E}">
        <p14:creationId xmlns:p14="http://schemas.microsoft.com/office/powerpoint/2010/main" val="3967948001"/>
      </p:ext>
    </p:extLst>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a:t>Cliquez pour modifier le style du titre</a:t>
            </a:r>
            <a:endParaRPr lang="ar-TN"/>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TN"/>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  </a:t>
            </a:r>
          </a:p>
        </p:txBody>
      </p:sp>
      <p:sp>
        <p:nvSpPr>
          <p:cNvPr id="7" name="Espace réservé du numéro de diapositive 5"/>
          <p:cNvSpPr>
            <a:spLocks noGrp="1"/>
          </p:cNvSpPr>
          <p:nvPr>
            <p:ph type="sldNum" sz="quarter" idx="12"/>
          </p:nvPr>
        </p:nvSpPr>
        <p:spPr/>
        <p:txBody>
          <a:bodyPr/>
          <a:lstStyle>
            <a:lvl1pPr>
              <a:defRPr/>
            </a:lvl1pPr>
          </a:lstStyle>
          <a:p>
            <a:pPr>
              <a:defRPr/>
            </a:pPr>
            <a:fld id="{B9AB1BBB-BFB9-4057-88BF-1CDBB4D95741}" type="slidenum">
              <a:rPr lang="en-US" altLang="fr-FR"/>
              <a:pPr>
                <a:defRPr/>
              </a:pPr>
              <a:t>‹N°›</a:t>
            </a:fld>
            <a:endParaRPr lang="en-US" altLang="fr-FR"/>
          </a:p>
        </p:txBody>
      </p:sp>
    </p:spTree>
    <p:extLst>
      <p:ext uri="{BB962C8B-B14F-4D97-AF65-F5344CB8AC3E}">
        <p14:creationId xmlns:p14="http://schemas.microsoft.com/office/powerpoint/2010/main" val="2481254076"/>
      </p:ext>
    </p:extLst>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a:t>Cliquez pour modifier le style du titre</a:t>
            </a:r>
            <a:endParaRPr lang="ar-TN"/>
          </a:p>
        </p:txBody>
      </p:sp>
      <p:sp>
        <p:nvSpPr>
          <p:cNvPr id="3" name="Espace réservé pour une image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TN"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en-US"/>
              <a:t>-  </a:t>
            </a:r>
          </a:p>
        </p:txBody>
      </p:sp>
      <p:sp>
        <p:nvSpPr>
          <p:cNvPr id="7" name="Espace réservé du numéro de diapositive 5"/>
          <p:cNvSpPr>
            <a:spLocks noGrp="1"/>
          </p:cNvSpPr>
          <p:nvPr>
            <p:ph type="sldNum" sz="quarter" idx="12"/>
          </p:nvPr>
        </p:nvSpPr>
        <p:spPr/>
        <p:txBody>
          <a:bodyPr/>
          <a:lstStyle>
            <a:lvl1pPr>
              <a:defRPr/>
            </a:lvl1pPr>
          </a:lstStyle>
          <a:p>
            <a:pPr>
              <a:defRPr/>
            </a:pPr>
            <a:fld id="{D2BF0589-2D49-429B-9F46-2D4CF7A594EF}" type="slidenum">
              <a:rPr lang="en-US" altLang="fr-FR"/>
              <a:pPr>
                <a:defRPr/>
              </a:pPr>
              <a:t>‹N°›</a:t>
            </a:fld>
            <a:endParaRPr lang="en-US" altLang="fr-FR"/>
          </a:p>
        </p:txBody>
      </p:sp>
    </p:spTree>
    <p:extLst>
      <p:ext uri="{BB962C8B-B14F-4D97-AF65-F5344CB8AC3E}">
        <p14:creationId xmlns:p14="http://schemas.microsoft.com/office/powerpoint/2010/main" val="490608123"/>
      </p:ext>
    </p:extLst>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eaLnBrk="1" hangingPunct="1">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eaLnBrk="1" hangingPunct="1">
              <a:defRPr sz="1200">
                <a:solidFill>
                  <a:schemeClr val="tx1">
                    <a:tint val="75000"/>
                  </a:schemeClr>
                </a:solidFill>
              </a:defRPr>
            </a:lvl1pPr>
          </a:lstStyle>
          <a:p>
            <a:pPr>
              <a:defRPr/>
            </a:pPr>
            <a:r>
              <a:rPr lang="en-US"/>
              <a:t>-  </a:t>
            </a:r>
          </a:p>
        </p:txBody>
      </p:sp>
      <p:sp>
        <p:nvSpPr>
          <p:cNvPr id="6" name="Espace réservé du numéro de diapositive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1F9458-C6FC-40A2-80AE-A4C7AF7A2838}"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7377" r:id="rId1"/>
    <p:sldLayoutId id="2147487378" r:id="rId2"/>
    <p:sldLayoutId id="2147487379" r:id="rId3"/>
    <p:sldLayoutId id="2147487380" r:id="rId4"/>
    <p:sldLayoutId id="2147487381" r:id="rId5"/>
    <p:sldLayoutId id="2147487382" r:id="rId6"/>
    <p:sldLayoutId id="2147487383" r:id="rId7"/>
    <p:sldLayoutId id="2147487384" r:id="rId8"/>
    <p:sldLayoutId id="2147487385" r:id="rId9"/>
    <p:sldLayoutId id="2147487386" r:id="rId10"/>
    <p:sldLayoutId id="2147487387" r:id="rId11"/>
  </p:sldLayoutIdLst>
  <p:transition>
    <p:wheel spokes="1"/>
  </p:transition>
  <p:timing>
    <p:tnLst>
      <p:par>
        <p:cTn id="1" dur="indefinite" restart="never" nodeType="tmRoot"/>
      </p:par>
    </p:tnLst>
  </p:timing>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T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rme libre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defRPr/>
            </a:pPr>
            <a:endParaRPr lang="en-US">
              <a:solidFill>
                <a:prstClr val="black"/>
              </a:solidFill>
              <a:latin typeface="Arial" charset="0"/>
              <a:cs typeface="Arial" charset="0"/>
            </a:endParaRPr>
          </a:p>
        </p:txBody>
      </p:sp>
      <p:sp>
        <p:nvSpPr>
          <p:cNvPr id="2051" name="Forme libre 11"/>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fr-FR"/>
              <a:t>Cliquez pour modifier le style du titre</a:t>
            </a:r>
            <a:endParaRPr lang="en-US"/>
          </a:p>
        </p:txBody>
      </p:sp>
      <p:sp>
        <p:nvSpPr>
          <p:cNvPr id="2057" name="Espace réservé du texte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charset="0"/>
                <a:cs typeface="Arial" charset="0"/>
              </a:defRPr>
            </a:lvl1pPr>
            <a:extLst/>
          </a:lstStyle>
          <a:p>
            <a:pPr>
              <a:defRPr/>
            </a:pPr>
            <a:endParaRPr lang="en-US"/>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Arial" charset="0"/>
                <a:cs typeface="Arial" charset="0"/>
              </a:defRPr>
            </a:lvl1pPr>
            <a:extLst/>
          </a:lstStyle>
          <a:p>
            <a:pPr>
              <a:defRPr/>
            </a:pPr>
            <a:r>
              <a:rPr lang="en-US"/>
              <a:t>ADUGA</a:t>
            </a:r>
          </a:p>
          <a:p>
            <a:pPr>
              <a:defRPr/>
            </a:pPr>
            <a:r>
              <a:rPr lang="en-US"/>
              <a:t>Forum SIG La Rochelle – 15 Décembre 2006 </a:t>
            </a: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000000"/>
                </a:solidFill>
              </a:defRPr>
            </a:lvl1pPr>
          </a:lstStyle>
          <a:p>
            <a:pPr>
              <a:defRPr/>
            </a:pPr>
            <a:fld id="{A1672A91-4D2D-425E-A015-FDA530050267}"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7388" r:id="rId1"/>
    <p:sldLayoutId id="2147487389" r:id="rId2"/>
    <p:sldLayoutId id="2147487390" r:id="rId3"/>
    <p:sldLayoutId id="2147487391" r:id="rId4"/>
    <p:sldLayoutId id="2147487392" r:id="rId5"/>
    <p:sldLayoutId id="2147487393" r:id="rId6"/>
    <p:sldLayoutId id="2147487394" r:id="rId7"/>
    <p:sldLayoutId id="2147487395" r:id="rId8"/>
    <p:sldLayoutId id="2147487396" r:id="rId9"/>
    <p:sldLayoutId id="2147487397" r:id="rId10"/>
    <p:sldLayoutId id="2147487398" r:id="rId11"/>
  </p:sldLayoutIdLst>
  <p:transition>
    <p:wheel spokes="1"/>
  </p:transition>
  <p:timing>
    <p:tnLst>
      <p:par>
        <p:cTn id="1" dur="indefinite" restart="never" nodeType="tmRoot"/>
      </p:par>
    </p:tnLst>
  </p:timing>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1"/>
          <p:cNvSpPr>
            <a:spLocks noGrp="1" noChangeArrowheads="1"/>
          </p:cNvSpPr>
          <p:nvPr>
            <p:ph type="title"/>
          </p:nvPr>
        </p:nvSpPr>
        <p:spPr bwMode="black">
          <a:xfrm>
            <a:off x="914400" y="465138"/>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US" altLang="ko-KR" smtClean="0"/>
          </a:p>
        </p:txBody>
      </p:sp>
      <p:sp>
        <p:nvSpPr>
          <p:cNvPr id="3075" name="Rectangle 22"/>
          <p:cNvSpPr>
            <a:spLocks noGrp="1" noChangeArrowheads="1"/>
          </p:cNvSpPr>
          <p:nvPr>
            <p:ph type="body" idx="1"/>
          </p:nvPr>
        </p:nvSpPr>
        <p:spPr bwMode="auto">
          <a:xfrm>
            <a:off x="804863" y="1489075"/>
            <a:ext cx="73406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600" b="1" i="0">
                <a:solidFill>
                  <a:srgbClr val="FFFFFF"/>
                </a:solidFill>
                <a:effectLst/>
                <a:latin typeface="+mn-lt"/>
                <a:ea typeface="굴림" pitchFamily="34" charset="-127"/>
                <a:cs typeface="+mn-cs"/>
              </a:defRPr>
            </a:lvl1pPr>
          </a:lstStyle>
          <a:p>
            <a:pPr>
              <a:defRPr/>
            </a:pPr>
            <a:r>
              <a:rPr lang="en-US" altLang="ko-KR"/>
              <a:t>Company Logo</a:t>
            </a:r>
          </a:p>
        </p:txBody>
      </p:sp>
    </p:spTree>
  </p:cSld>
  <p:clrMap bg1="lt1" tx1="dk1" bg2="lt2" tx2="dk2" accent1="accent1" accent2="accent2" accent3="accent3" accent4="accent4" accent5="accent5" accent6="accent6" hlink="hlink" folHlink="folHlink"/>
  <p:sldLayoutIdLst>
    <p:sldLayoutId id="2147487399" r:id="rId1"/>
    <p:sldLayoutId id="2147487400" r:id="rId2"/>
    <p:sldLayoutId id="2147487401" r:id="rId3"/>
    <p:sldLayoutId id="2147487402" r:id="rId4"/>
    <p:sldLayoutId id="2147487403" r:id="rId5"/>
    <p:sldLayoutId id="2147487404" r:id="rId6"/>
    <p:sldLayoutId id="2147487405" r:id="rId7"/>
    <p:sldLayoutId id="2147487406" r:id="rId8"/>
    <p:sldLayoutId id="2147487407" r:id="rId9"/>
    <p:sldLayoutId id="2147487408" r:id="rId10"/>
    <p:sldLayoutId id="214748740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111111"/>
          </a:solidFill>
          <a:latin typeface="+mj-lt"/>
          <a:ea typeface="+mj-ea"/>
          <a:cs typeface="+mj-cs"/>
        </a:defRPr>
      </a:lvl1pPr>
      <a:lvl2pPr algn="l" rtl="0" eaLnBrk="0" fontAlgn="base" hangingPunct="0">
        <a:spcBef>
          <a:spcPct val="0"/>
        </a:spcBef>
        <a:spcAft>
          <a:spcPct val="0"/>
        </a:spcAft>
        <a:defRPr sz="3200" b="1">
          <a:solidFill>
            <a:srgbClr val="111111"/>
          </a:solidFill>
          <a:latin typeface="Verdana" pitchFamily="34" charset="0"/>
        </a:defRPr>
      </a:lvl2pPr>
      <a:lvl3pPr algn="l" rtl="0" eaLnBrk="0" fontAlgn="base" hangingPunct="0">
        <a:spcBef>
          <a:spcPct val="0"/>
        </a:spcBef>
        <a:spcAft>
          <a:spcPct val="0"/>
        </a:spcAft>
        <a:defRPr sz="3200" b="1">
          <a:solidFill>
            <a:srgbClr val="111111"/>
          </a:solidFill>
          <a:latin typeface="Verdana" pitchFamily="34" charset="0"/>
        </a:defRPr>
      </a:lvl3pPr>
      <a:lvl4pPr algn="l" rtl="0" eaLnBrk="0" fontAlgn="base" hangingPunct="0">
        <a:spcBef>
          <a:spcPct val="0"/>
        </a:spcBef>
        <a:spcAft>
          <a:spcPct val="0"/>
        </a:spcAft>
        <a:defRPr sz="3200" b="1">
          <a:solidFill>
            <a:srgbClr val="111111"/>
          </a:solidFill>
          <a:latin typeface="Verdana" pitchFamily="34" charset="0"/>
        </a:defRPr>
      </a:lvl4pPr>
      <a:lvl5pPr algn="l" rtl="0" eaLnBrk="0" fontAlgn="base" hangingPunct="0">
        <a:spcBef>
          <a:spcPct val="0"/>
        </a:spcBef>
        <a:spcAft>
          <a:spcPct val="0"/>
        </a:spcAft>
        <a:defRPr sz="3200" b="1">
          <a:solidFill>
            <a:srgbClr val="111111"/>
          </a:solidFill>
          <a:latin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u"/>
        <a:defRPr sz="2000" b="1">
          <a:solidFill>
            <a:srgbClr val="026974"/>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anose="05000000000000000000"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4101" name="Espace réservé du texte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fld id="{6DE93EF9-ECB9-478B-98CA-E4F5A819990A}" type="datetimeFigureOut">
              <a:rPr lang="fr-FR"/>
              <a:pPr>
                <a:defRPr/>
              </a:pPr>
              <a:t>19/04/2022</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i="0">
                <a:solidFill>
                  <a:srgbClr val="F0A22E">
                    <a:shade val="75000"/>
                  </a:srgbClr>
                </a:solidFill>
                <a:latin typeface="Franklin Gothic Book"/>
                <a:cs typeface="+mn-cs"/>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i="0">
                <a:solidFill>
                  <a:srgbClr val="D38E27"/>
                </a:solidFill>
                <a:latin typeface="Franklin Gothic Book" panose="020B0503020102020204" pitchFamily="34" charset="0"/>
              </a:defRPr>
            </a:lvl1pPr>
          </a:lstStyle>
          <a:p>
            <a:pPr>
              <a:defRPr/>
            </a:pPr>
            <a:fld id="{C43148AF-39F9-477D-8386-4723B383BA7B}" type="slidenum">
              <a:rPr lang="fr-FR" altLang="fr-FR"/>
              <a:pPr>
                <a:defRPr/>
              </a:pPr>
              <a:t>‹N°›</a:t>
            </a:fld>
            <a:endParaRPr lang="fr-FR" alt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i="0">
              <a:solidFill>
                <a:prstClr val="black"/>
              </a:solidFill>
              <a:latin typeface="Franklin Gothic Book"/>
              <a:cs typeface="+mn-cs"/>
            </a:endParaRPr>
          </a:p>
        </p:txBody>
      </p:sp>
    </p:spTree>
  </p:cSld>
  <p:clrMap bg1="lt1" tx1="dk1" bg2="lt2" tx2="dk2" accent1="accent1" accent2="accent2" accent3="accent3" accent4="accent4" accent5="accent5" accent6="accent6" hlink="hlink" folHlink="folHlink"/>
  <p:sldLayoutIdLst>
    <p:sldLayoutId id="2147487410" r:id="rId1"/>
    <p:sldLayoutId id="2147487411" r:id="rId2"/>
    <p:sldLayoutId id="2147487412" r:id="rId3"/>
    <p:sldLayoutId id="2147487413" r:id="rId4"/>
    <p:sldLayoutId id="2147487414" r:id="rId5"/>
    <p:sldLayoutId id="2147487415" r:id="rId6"/>
    <p:sldLayoutId id="2147487416" r:id="rId7"/>
    <p:sldLayoutId id="2147487417" r:id="rId8"/>
    <p:sldLayoutId id="2147487418" r:id="rId9"/>
    <p:sldLayoutId id="2147487419" r:id="rId10"/>
    <p:sldLayoutId id="2147487420"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libyanyouths.com/vb/t62578.html" TargetMode="External"/><Relationship Id="rId1" Type="http://schemas.openxmlformats.org/officeDocument/2006/relationships/slideLayout" Target="../slideLayouts/slideLayout35.xml"/><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okpay بنك جديد أحصل على">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8715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029" descr="مرحبا"/>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52913"/>
            <a:ext cx="9144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6"/>
          <p:cNvSpPr>
            <a:spLocks noChangeArrowheads="1"/>
          </p:cNvSpPr>
          <p:nvPr/>
        </p:nvSpPr>
        <p:spPr bwMode="auto">
          <a:xfrm>
            <a:off x="0" y="1341438"/>
            <a:ext cx="8886825" cy="5691494"/>
          </a:xfrm>
          <a:prstGeom prst="rect">
            <a:avLst/>
          </a:prstGeom>
          <a:noFill/>
          <a:ln>
            <a:noFill/>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r" rtl="1" eaLnBrk="1" fontAlgn="auto" hangingPunct="1">
              <a:lnSpc>
                <a:spcPct val="107000"/>
              </a:lnSpc>
              <a:spcBef>
                <a:spcPts val="0"/>
              </a:spcBef>
              <a:spcAft>
                <a:spcPts val="0"/>
              </a:spcAft>
              <a:buClrTx/>
              <a:buFontTx/>
              <a:buNone/>
              <a:defRPr/>
            </a:pPr>
            <a:r>
              <a:rPr lang="ar-SA" sz="2400" b="0" i="0" dirty="0">
                <a:solidFill>
                  <a:prstClr val="black"/>
                </a:solidFill>
                <a:latin typeface="Calibri" panose="020F0502020204030204" pitchFamily="34" charset="0"/>
                <a:ea typeface="Calibri" panose="020F0502020204030204" pitchFamily="34" charset="0"/>
                <a:cs typeface="Sakkal Majalla" panose="02000000000000000000" pitchFamily="2" charset="-78"/>
              </a:rPr>
              <a:t>:</a:t>
            </a:r>
            <a:endParaRPr lang="fr-FR" sz="2400" b="0" i="0" dirty="0">
              <a:solidFill>
                <a:prstClr val="black"/>
              </a:solidFill>
              <a:latin typeface="Calibri" panose="020F0502020204030204" pitchFamily="34" charset="0"/>
              <a:ea typeface="Calibri" panose="020F0502020204030204" pitchFamily="34" charset="0"/>
              <a:cs typeface="Sakkal Majalla" panose="02000000000000000000" pitchFamily="2" charset="-78"/>
            </a:endParaRPr>
          </a:p>
          <a:p>
            <a:pPr marL="342900" indent="-342900" algn="just" rtl="1" eaLnBrk="1" fontAlgn="auto" hangingPunct="1">
              <a:lnSpc>
                <a:spcPct val="107000"/>
              </a:lnSpc>
              <a:spcBef>
                <a:spcPts val="0"/>
              </a:spcBef>
              <a:spcAft>
                <a:spcPts val="0"/>
              </a:spcAft>
              <a:buClrTx/>
              <a:buFont typeface="Wingdings" panose="05000000000000000000" pitchFamily="2" charset="2"/>
              <a:buChar char=""/>
              <a:defRPr/>
            </a:pPr>
            <a:r>
              <a:rPr lang="ar-SA" sz="3600" b="0" i="0" dirty="0">
                <a:solidFill>
                  <a:prstClr val="black"/>
                </a:solidFill>
                <a:latin typeface="Calibri" panose="020F0502020204030204" pitchFamily="34" charset="0"/>
                <a:ea typeface="Calibri" panose="020F0502020204030204" pitchFamily="34" charset="0"/>
                <a:cs typeface="Sakkal Majalla" panose="02000000000000000000" pitchFamily="2" charset="-78"/>
              </a:rPr>
              <a:t> </a:t>
            </a: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العامل ليس أداة طيعة في يد الإدارة تحركه كيفما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شاءت</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eaLnBrk="1" fontAlgn="auto" hangingPunct="1">
              <a:lnSpc>
                <a:spcPct val="107000"/>
              </a:lnSpc>
              <a:spcBef>
                <a:spcPts val="0"/>
              </a:spcBef>
              <a:spcAft>
                <a:spcPts val="0"/>
              </a:spcAft>
              <a:buClrTx/>
              <a:buFont typeface="Wingdings" panose="05000000000000000000" pitchFamily="2" charset="2"/>
              <a:buChar char=""/>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تؤثر الجماعة التي ينتمي إليها العامل على جوانب عديدة من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سلوكه</a:t>
            </a:r>
            <a:r>
              <a:rPr lang="ar-DZ"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eaLnBrk="1" fontAlgn="auto" hangingPunct="1">
              <a:lnSpc>
                <a:spcPct val="107000"/>
              </a:lnSpc>
              <a:spcBef>
                <a:spcPts val="0"/>
              </a:spcBef>
              <a:spcAft>
                <a:spcPts val="0"/>
              </a:spcAft>
              <a:buClrTx/>
              <a:buFont typeface="Wingdings" panose="05000000000000000000" pitchFamily="2" charset="2"/>
              <a:buChar char=""/>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علاقة العامل بالمنظمة ليست اقتصادية فقط ومعنوياته مهمة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للغاية</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eaLnBrk="1" fontAlgn="auto" hangingPunct="1">
              <a:lnSpc>
                <a:spcPct val="107000"/>
              </a:lnSpc>
              <a:spcBef>
                <a:spcPts val="0"/>
              </a:spcBef>
              <a:spcAft>
                <a:spcPts val="0"/>
              </a:spcAft>
              <a:buClrTx/>
              <a:buFont typeface="Wingdings" panose="05000000000000000000" pitchFamily="2" charset="2"/>
              <a:buChar char=""/>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أن هناك أنواع متباينة من الإشراف على العاملين، وأكثرها فعالية تلك التي تعتمد على إشراك العاملين في اتخاذ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القرارات</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lgn="r">
              <a:spcBef>
                <a:spcPct val="0"/>
              </a:spcBef>
              <a:buClrTx/>
              <a:buSzPts val="1100"/>
              <a:buFont typeface="Calibri" panose="020F0502020204030204" pitchFamily="34" charset="0"/>
              <a:buAutoNum type="arabicPeriod"/>
              <a:defRPr/>
            </a:pPr>
            <a:endParaRPr lang="fr-FR" altLang="fr-FR" sz="3000" b="0" dirty="0">
              <a:solidFill>
                <a:srgbClr val="000000"/>
              </a:solidFill>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2076450" y="114300"/>
            <a:ext cx="4991100"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altLang="fr-FR" sz="6000" b="1" dirty="0">
                <a:solidFill>
                  <a:srgbClr val="FF0000"/>
                </a:solidFill>
                <a:latin typeface="Arabic Typesetting" panose="03020402040406030203" pitchFamily="66" charset="-78"/>
                <a:ea typeface="Times New Roman" panose="02020603050405020304" pitchFamily="18" charset="0"/>
                <a:cs typeface="Arabic Typesetting" panose="03020402040406030203" pitchFamily="66" charset="-78"/>
              </a:rPr>
              <a:t>نتائج التجارب</a:t>
            </a:r>
            <a:endParaRPr lang="fr-FR" sz="6000" b="1" i="0" kern="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24258">
                                            <p:txEl>
                                              <p:pRg st="0" end="0"/>
                                            </p:txEl>
                                          </p:spTgt>
                                        </p:tgtEl>
                                        <p:attrNameLst>
                                          <p:attrName>style.visibility</p:attrName>
                                        </p:attrNameLst>
                                      </p:cBhvr>
                                      <p:to>
                                        <p:strVal val="visible"/>
                                      </p:to>
                                    </p:set>
                                    <p:anim calcmode="lin" valueType="num">
                                      <p:cBhvr additive="base">
                                        <p:cTn id="11" dur="500" fill="hold"/>
                                        <p:tgtEl>
                                          <p:spTgt spid="22425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4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4258">
                                            <p:txEl>
                                              <p:pRg st="1" end="1"/>
                                            </p:txEl>
                                          </p:spTgt>
                                        </p:tgtEl>
                                        <p:attrNameLst>
                                          <p:attrName>style.visibility</p:attrName>
                                        </p:attrNameLst>
                                      </p:cBhvr>
                                      <p:to>
                                        <p:strVal val="visible"/>
                                      </p:to>
                                    </p:set>
                                    <p:anim calcmode="lin" valueType="num">
                                      <p:cBhvr additive="base">
                                        <p:cTn id="17" dur="500" fill="hold"/>
                                        <p:tgtEl>
                                          <p:spTgt spid="22425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42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4258">
                                            <p:txEl>
                                              <p:pRg st="2" end="2"/>
                                            </p:txEl>
                                          </p:spTgt>
                                        </p:tgtEl>
                                        <p:attrNameLst>
                                          <p:attrName>style.visibility</p:attrName>
                                        </p:attrNameLst>
                                      </p:cBhvr>
                                      <p:to>
                                        <p:strVal val="visible"/>
                                      </p:to>
                                    </p:set>
                                    <p:anim calcmode="lin" valueType="num">
                                      <p:cBhvr additive="base">
                                        <p:cTn id="23" dur="500" fill="hold"/>
                                        <p:tgtEl>
                                          <p:spTgt spid="22425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42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4258">
                                            <p:txEl>
                                              <p:pRg st="3" end="3"/>
                                            </p:txEl>
                                          </p:spTgt>
                                        </p:tgtEl>
                                        <p:attrNameLst>
                                          <p:attrName>style.visibility</p:attrName>
                                        </p:attrNameLst>
                                      </p:cBhvr>
                                      <p:to>
                                        <p:strVal val="visible"/>
                                      </p:to>
                                    </p:set>
                                    <p:anim calcmode="lin" valueType="num">
                                      <p:cBhvr additive="base">
                                        <p:cTn id="29" dur="500" fill="hold"/>
                                        <p:tgtEl>
                                          <p:spTgt spid="22425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42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24258">
                                            <p:txEl>
                                              <p:pRg st="4" end="4"/>
                                            </p:txEl>
                                          </p:spTgt>
                                        </p:tgtEl>
                                        <p:attrNameLst>
                                          <p:attrName>style.visibility</p:attrName>
                                        </p:attrNameLst>
                                      </p:cBhvr>
                                      <p:to>
                                        <p:strVal val="visible"/>
                                      </p:to>
                                    </p:set>
                                    <p:anim calcmode="lin" valueType="num">
                                      <p:cBhvr additive="base">
                                        <p:cTn id="35" dur="500" fill="hold"/>
                                        <p:tgtEl>
                                          <p:spTgt spid="22425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42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6"/>
          <p:cNvSpPr>
            <a:spLocks noChangeArrowheads="1"/>
          </p:cNvSpPr>
          <p:nvPr/>
        </p:nvSpPr>
        <p:spPr bwMode="auto">
          <a:xfrm>
            <a:off x="285750" y="1341438"/>
            <a:ext cx="8601075" cy="6191054"/>
          </a:xfrm>
          <a:prstGeom prst="rect">
            <a:avLst/>
          </a:prstGeom>
          <a:noFill/>
          <a:ln>
            <a:noFill/>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marL="571500" indent="-571500" algn="just" rtl="1">
              <a:lnSpc>
                <a:spcPct val="115000"/>
              </a:lnSpc>
              <a:spcAft>
                <a:spcPts val="800"/>
              </a:spcAft>
              <a:buClrTx/>
              <a:buFont typeface="Wingdings" panose="05000000000000000000" pitchFamily="2" charset="2"/>
              <a:buChar char=""/>
              <a:defRPr/>
            </a:pPr>
            <a:r>
              <a:rPr lang="ar-DZ" sz="3200" dirty="0">
                <a:solidFill>
                  <a:schemeClr val="tx1">
                    <a:lumMod val="50000"/>
                  </a:schemeClr>
                </a:solidFill>
                <a:latin typeface="Calibri" panose="020F0502020204030204" pitchFamily="34" charset="0"/>
                <a:ea typeface="Calibri" panose="020F0502020204030204" pitchFamily="34" charset="0"/>
                <a:cs typeface="Sakkal Majalla" panose="02000000000000000000" pitchFamily="2" charset="-78"/>
              </a:rPr>
              <a:t> </a:t>
            </a:r>
            <a:r>
              <a:rPr lang="ar-DZ"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يغير الأفراد سلوكهم عندما يعرفون أنهم تحت المراقبة.</a:t>
            </a:r>
            <a:endParaRPr lang="fr-FR"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571500" indent="-571500" algn="just" rtl="1">
              <a:lnSpc>
                <a:spcPct val="115000"/>
              </a:lnSpc>
              <a:spcAft>
                <a:spcPts val="800"/>
              </a:spcAft>
              <a:buClrTx/>
              <a:buFont typeface="Wingdings" panose="05000000000000000000" pitchFamily="2" charset="2"/>
              <a:buChar char=""/>
              <a:defRPr/>
            </a:pPr>
            <a:r>
              <a:rPr lang="ar-DZ"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يغير الأفراد سلوكهم بصفة إيجابية عندما يشعرون أننا نهتم بهم </a:t>
            </a:r>
            <a:r>
              <a:rPr lang="ar-DZ" sz="3200" i="0" dirty="0" smtClean="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ونبين لهم </a:t>
            </a:r>
            <a:r>
              <a:rPr lang="ar-DZ"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أن أعمالهم مهمة ونافعة.</a:t>
            </a:r>
            <a:endParaRPr lang="fr-FR"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571500" indent="-571500" algn="just" rtl="1">
              <a:lnSpc>
                <a:spcPct val="115000"/>
              </a:lnSpc>
              <a:spcAft>
                <a:spcPts val="800"/>
              </a:spcAft>
              <a:buClrTx/>
              <a:buFont typeface="Wingdings" panose="05000000000000000000" pitchFamily="2" charset="2"/>
              <a:buChar char=""/>
              <a:defRPr/>
            </a:pPr>
            <a:r>
              <a:rPr lang="ar-DZ"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تتوقف إنتاجية المجموعة على طبيعة العلاقات العاطفية الموجودة بين أفرادها.</a:t>
            </a:r>
            <a:endParaRPr lang="fr-FR"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571500" indent="-571500" algn="just" rtl="1">
              <a:lnSpc>
                <a:spcPct val="115000"/>
              </a:lnSpc>
              <a:spcAft>
                <a:spcPts val="800"/>
              </a:spcAft>
              <a:buClrTx/>
              <a:buFont typeface="Wingdings" panose="05000000000000000000" pitchFamily="2" charset="2"/>
              <a:buChar char=""/>
              <a:defRPr/>
            </a:pPr>
            <a:r>
              <a:rPr lang="ar-DZ"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العلاقات الغير رسمية تتغلب على العلاقات الرسمية في المنظمة. </a:t>
            </a:r>
            <a:endParaRPr lang="fr-FR" sz="3200" i="0" dirty="0">
              <a:solidFill>
                <a:schemeClr val="tx1">
                  <a:lumMod val="50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1000"/>
              </a:spcAft>
              <a:defRPr/>
            </a:pPr>
            <a:endParaRPr lang="ar-DZ" altLang="fr-FR" sz="3600" dirty="0">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spcAft>
                <a:spcPts val="1000"/>
              </a:spcAft>
              <a:defRPr/>
            </a:pPr>
            <a:endParaRPr lang="fr-FR" altLang="fr-FR" sz="2800" dirty="0">
              <a:latin typeface="Calibri" panose="020F0502020204030204" pitchFamily="34" charset="0"/>
              <a:ea typeface="Calibri" panose="020F0502020204030204" pitchFamily="34" charset="0"/>
            </a:endParaRPr>
          </a:p>
        </p:txBody>
      </p:sp>
      <p:sp>
        <p:nvSpPr>
          <p:cNvPr id="9" name="Rectangle 21"/>
          <p:cNvSpPr>
            <a:spLocks noChangeArrowheads="1"/>
          </p:cNvSpPr>
          <p:nvPr/>
        </p:nvSpPr>
        <p:spPr bwMode="auto">
          <a:xfrm>
            <a:off x="1108075" y="325438"/>
            <a:ext cx="6927850"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6000" b="1" i="0" kern="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نتائج التجارب</a:t>
            </a:r>
            <a:endParaRPr lang="fr-FR" sz="6000" b="1" i="0" kern="0"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225282">
                                            <p:txEl>
                                              <p:pRg st="0" end="0"/>
                                            </p:txEl>
                                          </p:spTgt>
                                        </p:tgtEl>
                                        <p:attrNameLst>
                                          <p:attrName>style.visibility</p:attrName>
                                        </p:attrNameLst>
                                      </p:cBhvr>
                                      <p:to>
                                        <p:strVal val="visible"/>
                                      </p:to>
                                    </p:set>
                                    <p:animEffect transition="in" filter="fade">
                                      <p:cBhvr>
                                        <p:cTn id="11" dur="1000"/>
                                        <p:tgtEl>
                                          <p:spTgt spid="225282">
                                            <p:txEl>
                                              <p:pRg st="0" end="0"/>
                                            </p:txEl>
                                          </p:spTgt>
                                        </p:tgtEl>
                                      </p:cBhvr>
                                    </p:animEffect>
                                    <p:anim calcmode="lin" valueType="num">
                                      <p:cBhvr>
                                        <p:cTn id="12" dur="1000" fill="hold"/>
                                        <p:tgtEl>
                                          <p:spTgt spid="22528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252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25282">
                                            <p:txEl>
                                              <p:pRg st="1" end="1"/>
                                            </p:txEl>
                                          </p:spTgt>
                                        </p:tgtEl>
                                        <p:attrNameLst>
                                          <p:attrName>style.visibility</p:attrName>
                                        </p:attrNameLst>
                                      </p:cBhvr>
                                      <p:to>
                                        <p:strVal val="visible"/>
                                      </p:to>
                                    </p:set>
                                    <p:animEffect transition="in" filter="fade">
                                      <p:cBhvr>
                                        <p:cTn id="18" dur="1000"/>
                                        <p:tgtEl>
                                          <p:spTgt spid="225282">
                                            <p:txEl>
                                              <p:pRg st="1" end="1"/>
                                            </p:txEl>
                                          </p:spTgt>
                                        </p:tgtEl>
                                      </p:cBhvr>
                                    </p:animEffect>
                                    <p:anim calcmode="lin" valueType="num">
                                      <p:cBhvr>
                                        <p:cTn id="19" dur="1000" fill="hold"/>
                                        <p:tgtEl>
                                          <p:spTgt spid="22528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252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282">
                                            <p:txEl>
                                              <p:pRg st="2" end="2"/>
                                            </p:txEl>
                                          </p:spTgt>
                                        </p:tgtEl>
                                        <p:attrNameLst>
                                          <p:attrName>style.visibility</p:attrName>
                                        </p:attrNameLst>
                                      </p:cBhvr>
                                      <p:to>
                                        <p:strVal val="visible"/>
                                      </p:to>
                                    </p:set>
                                    <p:anim calcmode="lin" valueType="num">
                                      <p:cBhvr additive="base">
                                        <p:cTn id="25" dur="500" fill="hold"/>
                                        <p:tgtEl>
                                          <p:spTgt spid="22528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282">
                                            <p:txEl>
                                              <p:pRg st="3" end="3"/>
                                            </p:txEl>
                                          </p:spTgt>
                                        </p:tgtEl>
                                        <p:attrNameLst>
                                          <p:attrName>style.visibility</p:attrName>
                                        </p:attrNameLst>
                                      </p:cBhvr>
                                      <p:to>
                                        <p:strVal val="visible"/>
                                      </p:to>
                                    </p:set>
                                    <p:anim calcmode="lin" valueType="num">
                                      <p:cBhvr additive="base">
                                        <p:cTn id="31" dur="500" fill="hold"/>
                                        <p:tgtEl>
                                          <p:spTgt spid="22528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2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960438" y="465138"/>
            <a:ext cx="7185025" cy="820737"/>
          </a:xfrm>
          <a:solidFill>
            <a:srgbClr val="FFCCCC"/>
          </a:solidFill>
          <a:ln>
            <a:solidFill>
              <a:srgbClr val="CC0000"/>
            </a:solidFill>
            <a:miter lim="800000"/>
            <a:headEnd/>
            <a:tailEnd/>
          </a:ln>
        </p:spPr>
        <p:txBody>
          <a:bodyPr/>
          <a:lstStyle/>
          <a:p>
            <a:pPr algn="ctr"/>
            <a:r>
              <a:rPr lang="ar-DZ" altLang="fr-FR" dirty="0" smtClean="0">
                <a:solidFill>
                  <a:srgbClr val="FF0000"/>
                </a:solidFill>
              </a:rPr>
              <a:t>إيجابيات </a:t>
            </a:r>
            <a:r>
              <a:rPr lang="ar-DZ" altLang="fr-FR" dirty="0" smtClean="0">
                <a:solidFill>
                  <a:srgbClr val="FF0000"/>
                </a:solidFill>
              </a:rPr>
              <a:t>النظرية:</a:t>
            </a:r>
            <a:endParaRPr lang="fr-FR" altLang="fr-FR" dirty="0" smtClean="0">
              <a:solidFill>
                <a:srgbClr val="FF0000"/>
              </a:solidFill>
            </a:endParaRPr>
          </a:p>
        </p:txBody>
      </p:sp>
      <p:sp>
        <p:nvSpPr>
          <p:cNvPr id="3" name="Espace réservé du contenu 2"/>
          <p:cNvSpPr>
            <a:spLocks noGrp="1"/>
          </p:cNvSpPr>
          <p:nvPr>
            <p:ph idx="1"/>
          </p:nvPr>
        </p:nvSpPr>
        <p:spPr>
          <a:xfrm>
            <a:off x="177800" y="1489075"/>
            <a:ext cx="8796338" cy="4275138"/>
          </a:xfrm>
        </p:spPr>
        <p:txBody>
          <a:bodyPr/>
          <a:lstStyle/>
          <a:p>
            <a:pPr marL="0" indent="0" algn="just" rtl="1" eaLnBrk="1" fontAlgn="auto" hangingPunct="1">
              <a:lnSpc>
                <a:spcPct val="107000"/>
              </a:lnSpc>
              <a:spcBef>
                <a:spcPts val="0"/>
              </a:spcBef>
              <a:spcAft>
                <a:spcPts val="800"/>
              </a:spcAft>
              <a:buClrTx/>
              <a:buFontTx/>
              <a:buNone/>
              <a:defRPr/>
            </a:pPr>
            <a:r>
              <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أ ـ اهتم مايو بالحوافز المادية </a:t>
            </a:r>
            <a:r>
              <a:rPr lang="ar-DZ" sz="360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والمعنوية.</a:t>
            </a:r>
            <a:endPar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rtl="1" eaLnBrk="1" fontAlgn="auto" hangingPunct="1">
              <a:lnSpc>
                <a:spcPct val="107000"/>
              </a:lnSpc>
              <a:spcBef>
                <a:spcPts val="0"/>
              </a:spcBef>
              <a:spcAft>
                <a:spcPts val="800"/>
              </a:spcAft>
              <a:buClrTx/>
              <a:buFontTx/>
              <a:buNone/>
              <a:defRPr/>
            </a:pPr>
            <a:r>
              <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ب ـ اهتم بالحاجات النفسية والاجتماعية </a:t>
            </a:r>
            <a:r>
              <a:rPr lang="ar-DZ" sz="360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للعاملين.</a:t>
            </a:r>
            <a:endPar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rtl="1" eaLnBrk="1" fontAlgn="auto" hangingPunct="1">
              <a:lnSpc>
                <a:spcPct val="107000"/>
              </a:lnSpc>
              <a:spcBef>
                <a:spcPts val="0"/>
              </a:spcBef>
              <a:spcAft>
                <a:spcPts val="800"/>
              </a:spcAft>
              <a:buClrTx/>
              <a:buFontTx/>
              <a:buNone/>
              <a:defRPr/>
            </a:pPr>
            <a:r>
              <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ج ـ لفتت الانتباه لأهمية التفاهم بين العمال وبين </a:t>
            </a:r>
            <a:r>
              <a:rPr lang="ar-DZ" sz="360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رؤسائهم.</a:t>
            </a:r>
            <a:endPar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rtl="1" eaLnBrk="1" fontAlgn="auto" hangingPunct="1">
              <a:lnSpc>
                <a:spcPct val="107000"/>
              </a:lnSpc>
              <a:spcBef>
                <a:spcPts val="0"/>
              </a:spcBef>
              <a:spcAft>
                <a:spcPts val="800"/>
              </a:spcAft>
              <a:buClrTx/>
              <a:buFontTx/>
              <a:buNone/>
              <a:defRPr/>
            </a:pPr>
            <a:r>
              <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د ـ بروز ما يعرف بأهمية التنظيم غير الرسمي وأثره الإيجابي على </a:t>
            </a:r>
            <a:r>
              <a:rPr lang="ar-DZ" sz="360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المؤسسات.</a:t>
            </a:r>
            <a:endPar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p:cNvSpPr>
            <a:spLocks noChangeArrowheads="1"/>
          </p:cNvSpPr>
          <p:nvPr/>
        </p:nvSpPr>
        <p:spPr bwMode="auto">
          <a:xfrm>
            <a:off x="2000250" y="88900"/>
            <a:ext cx="5343525" cy="728663"/>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1">
              <a:lnSpc>
                <a:spcPct val="115000"/>
              </a:lnSpc>
              <a:spcBef>
                <a:spcPct val="0"/>
              </a:spcBef>
              <a:spcAft>
                <a:spcPts val="1000"/>
              </a:spcAft>
              <a:buClrTx/>
              <a:buFontTx/>
              <a:buNone/>
            </a:pPr>
            <a:r>
              <a:rPr lang="ar-DZ" altLang="fr-FR" sz="3600">
                <a:solidFill>
                  <a:srgbClr val="FF0000"/>
                </a:solidFill>
                <a:latin typeface="Calibri" panose="020F0502020204030204" pitchFamily="34" charset="0"/>
                <a:ea typeface="Calibri" panose="020F0502020204030204" pitchFamily="34" charset="0"/>
                <a:cs typeface="Sakkal Majalla" panose="02000000000000000000" pitchFamily="2" charset="-78"/>
              </a:rPr>
              <a:t>الانتقادات الموجهة للنظرية:</a:t>
            </a:r>
            <a:endParaRPr lang="fr-FR" altLang="fr-FR" sz="2800" b="0">
              <a:solidFill>
                <a:srgbClr val="FF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 name="Rectangle 1"/>
          <p:cNvSpPr>
            <a:spLocks noChangeArrowheads="1"/>
          </p:cNvSpPr>
          <p:nvPr/>
        </p:nvSpPr>
        <p:spPr bwMode="auto">
          <a:xfrm>
            <a:off x="0" y="855440"/>
            <a:ext cx="9144000" cy="5751959"/>
          </a:xfrm>
          <a:prstGeom prst="rect">
            <a:avLst/>
          </a:prstGeom>
          <a:noFill/>
          <a:ln>
            <a:noFill/>
          </a:ln>
        </p:spPr>
        <p:txBody>
          <a:bodyPr anchor="ct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marL="342900" indent="-342900" algn="just" rtl="1">
              <a:lnSpc>
                <a:spcPct val="107000"/>
              </a:lnSpc>
              <a:spcAft>
                <a:spcPts val="0"/>
              </a:spcAft>
              <a:buFont typeface="Wingdings" panose="05000000000000000000" pitchFamily="2" charset="2"/>
              <a:buChar char=""/>
              <a:defRPr/>
            </a:pP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التحيز </a:t>
            </a:r>
            <a:r>
              <a:rPr lang="ar-SA"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المسبق للعلاقات </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الإنسانية</a:t>
            </a:r>
            <a:r>
              <a:rPr lang="ar-DZ"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endParaRPr lang="fr-FR"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lnSpc>
                <a:spcPct val="107000"/>
              </a:lnSpc>
              <a:spcAft>
                <a:spcPts val="0"/>
              </a:spcAft>
              <a:buFont typeface="Wingdings" panose="05000000000000000000" pitchFamily="2" charset="2"/>
              <a:buChar char=""/>
              <a:defRPr/>
            </a:pP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معارضتهم </a:t>
            </a:r>
            <a:r>
              <a:rPr lang="ar-SA"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لرجال الأعمال في المجالات التي تناقض </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مصالحهم</a:t>
            </a:r>
            <a:r>
              <a:rPr lang="ar-DZ"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lnSpc>
                <a:spcPct val="107000"/>
              </a:lnSpc>
              <a:spcAft>
                <a:spcPts val="0"/>
              </a:spcAft>
              <a:buFont typeface="Wingdings" panose="05000000000000000000" pitchFamily="2" charset="2"/>
              <a:buChar char=""/>
              <a:defRPr/>
            </a:pP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علماء </a:t>
            </a:r>
            <a:r>
              <a:rPr lang="ar-SA"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النفس والاجتماع يرون أن النتائج محدودة ولم تضف </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جديدا</a:t>
            </a:r>
            <a:r>
              <a:rPr lang="ar-DZ"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lnSpc>
                <a:spcPct val="107000"/>
              </a:lnSpc>
              <a:spcAft>
                <a:spcPts val="0"/>
              </a:spcAft>
              <a:buFont typeface="Wingdings" panose="05000000000000000000" pitchFamily="2" charset="2"/>
              <a:buChar char=""/>
              <a:defRPr/>
            </a:pP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رجال </a:t>
            </a:r>
            <a:r>
              <a:rPr lang="ar-SA"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الفكر الإداري لا يرون في نتائج دراسات هذه المدرسة حلولا جذرية للوصول إلى علاقات </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أفضل</a:t>
            </a:r>
            <a:r>
              <a:rPr lang="ar-DZ"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lnSpc>
                <a:spcPct val="107000"/>
              </a:lnSpc>
              <a:spcAft>
                <a:spcPts val="0"/>
              </a:spcAft>
              <a:buFont typeface="Wingdings" panose="05000000000000000000" pitchFamily="2" charset="2"/>
              <a:buChar char=""/>
              <a:defRPr/>
            </a:pP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إغفال </a:t>
            </a:r>
            <a:r>
              <a:rPr lang="ar-SA"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التنظيم الرسمي بشكل </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كبير</a:t>
            </a:r>
            <a:r>
              <a:rPr lang="ar-DZ"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just" rtl="1">
              <a:lnSpc>
                <a:spcPct val="107000"/>
              </a:lnSpc>
              <a:spcAft>
                <a:spcPts val="0"/>
              </a:spcAft>
              <a:buFont typeface="Wingdings" panose="05000000000000000000" pitchFamily="2" charset="2"/>
              <a:buChar char=""/>
              <a:defRPr/>
            </a:pP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لم </a:t>
            </a:r>
            <a:r>
              <a:rPr lang="ar-SA"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تقدم المدرسة نظرية شاملة بل ركزت فقط على الجوانب </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الإنسانية</a:t>
            </a:r>
            <a:r>
              <a:rPr lang="ar-DZ"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r>
              <a:rPr lang="ar-SA" sz="3200" i="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endParaRPr lang="fr-FR" sz="3200" i="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Bef>
                <a:spcPct val="0"/>
              </a:spcBef>
              <a:spcAft>
                <a:spcPts val="1000"/>
              </a:spcAft>
              <a:buClrTx/>
              <a:buFontTx/>
              <a:buNone/>
              <a:defRPr/>
            </a:pPr>
            <a:endParaRPr lang="fr-FR" altLang="fr-FR" sz="2400" b="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solidFill>
                  <a:srgbClr val="FF0000"/>
                </a:solidFill>
              </a:rPr>
              <a:t>ملاحظات</a:t>
            </a:r>
            <a:r>
              <a:rPr lang="ar-DZ" smtClean="0"/>
              <a:t> </a:t>
            </a:r>
            <a:r>
              <a:rPr lang="fr-FR" smtClean="0">
                <a:solidFill>
                  <a:srgbClr val="FF0000"/>
                </a:solidFill>
              </a:rPr>
              <a:t>ARGYRIS- -</a:t>
            </a:r>
          </a:p>
        </p:txBody>
      </p:sp>
      <p:sp>
        <p:nvSpPr>
          <p:cNvPr id="3" name="Espace réservé du contenu 2"/>
          <p:cNvSpPr>
            <a:spLocks noGrp="1"/>
          </p:cNvSpPr>
          <p:nvPr>
            <p:ph idx="1"/>
          </p:nvPr>
        </p:nvSpPr>
        <p:spPr>
          <a:xfrm>
            <a:off x="177800" y="1371600"/>
            <a:ext cx="8585200" cy="5146675"/>
          </a:xfrm>
        </p:spPr>
        <p:txBody>
          <a:bodyPr/>
          <a:lstStyle/>
          <a:p>
            <a:pPr marL="0" indent="0" algn="just" rtl="1">
              <a:buFont typeface="Wingdings" panose="05000000000000000000" pitchFamily="2" charset="2"/>
              <a:buNone/>
              <a:defRPr/>
            </a:pPr>
            <a:r>
              <a:rPr lang="ar-DZ" sz="2800" dirty="0" smtClean="0">
                <a:solidFill>
                  <a:schemeClr val="tx1"/>
                </a:solidFill>
                <a:latin typeface="Simplified Arabic" panose="02020603050405020304" pitchFamily="18" charset="-78"/>
                <a:cs typeface="Simplified Arabic" panose="02020603050405020304" pitchFamily="18" charset="-78"/>
              </a:rPr>
              <a:t>	بالإضافة </a:t>
            </a:r>
            <a:r>
              <a:rPr lang="ar-DZ" sz="2800" dirty="0">
                <a:solidFill>
                  <a:schemeClr val="tx1"/>
                </a:solidFill>
                <a:latin typeface="Simplified Arabic" panose="02020603050405020304" pitchFamily="18" charset="-78"/>
                <a:cs typeface="Simplified Arabic" panose="02020603050405020304" pitchFamily="18" charset="-78"/>
              </a:rPr>
              <a:t>إلى </a:t>
            </a:r>
            <a:r>
              <a:rPr lang="ar-DZ" sz="2800" dirty="0" err="1">
                <a:solidFill>
                  <a:schemeClr val="tx1"/>
                </a:solidFill>
                <a:latin typeface="Simplified Arabic" panose="02020603050405020304" pitchFamily="18" charset="-78"/>
                <a:cs typeface="Simplified Arabic" panose="02020603050405020304" pitchFamily="18" charset="-78"/>
              </a:rPr>
              <a:t>إلتون</a:t>
            </a:r>
            <a:r>
              <a:rPr lang="ar-DZ" sz="2800" dirty="0">
                <a:solidFill>
                  <a:schemeClr val="tx1"/>
                </a:solidFill>
                <a:latin typeface="Simplified Arabic" panose="02020603050405020304" pitchFamily="18" charset="-78"/>
                <a:cs typeface="Simplified Arabic" panose="02020603050405020304" pitchFamily="18" charset="-78"/>
              </a:rPr>
              <a:t> </a:t>
            </a:r>
            <a:r>
              <a:rPr lang="ar-DZ" sz="2800" dirty="0" smtClean="0">
                <a:solidFill>
                  <a:schemeClr val="tx1"/>
                </a:solidFill>
                <a:latin typeface="Simplified Arabic" panose="02020603050405020304" pitchFamily="18" charset="-78"/>
                <a:cs typeface="Simplified Arabic" panose="02020603050405020304" pitchFamily="18" charset="-78"/>
              </a:rPr>
              <a:t>مايو، </a:t>
            </a:r>
            <a:r>
              <a:rPr lang="ar-DZ" sz="2800" dirty="0" err="1">
                <a:solidFill>
                  <a:schemeClr val="tx1"/>
                </a:solidFill>
                <a:latin typeface="Simplified Arabic" panose="02020603050405020304" pitchFamily="18" charset="-78"/>
                <a:cs typeface="Simplified Arabic" panose="02020603050405020304" pitchFamily="18" charset="-78"/>
              </a:rPr>
              <a:t>إهتم</a:t>
            </a:r>
            <a:r>
              <a:rPr lang="ar-DZ" sz="2800" dirty="0">
                <a:solidFill>
                  <a:schemeClr val="tx1"/>
                </a:solidFill>
                <a:latin typeface="Simplified Arabic" panose="02020603050405020304" pitchFamily="18" charset="-78"/>
                <a:cs typeface="Simplified Arabic" panose="02020603050405020304" pitchFamily="18" charset="-78"/>
              </a:rPr>
              <a:t> </a:t>
            </a:r>
            <a:r>
              <a:rPr lang="ar-DZ" sz="2800" dirty="0" err="1">
                <a:solidFill>
                  <a:schemeClr val="tx1"/>
                </a:solidFill>
                <a:latin typeface="Simplified Arabic" panose="02020603050405020304" pitchFamily="18" charset="-78"/>
                <a:cs typeface="Simplified Arabic" panose="02020603050405020304" pitchFamily="18" charset="-78"/>
              </a:rPr>
              <a:t>أرجيريس</a:t>
            </a:r>
            <a:r>
              <a:rPr lang="ar-DZ" sz="2800" dirty="0">
                <a:solidFill>
                  <a:schemeClr val="tx1"/>
                </a:solidFill>
                <a:latin typeface="Simplified Arabic" panose="02020603050405020304" pitchFamily="18" charset="-78"/>
                <a:cs typeface="Simplified Arabic" panose="02020603050405020304" pitchFamily="18" charset="-78"/>
              </a:rPr>
              <a:t> بالموضوع في مطلع الستينات واستنتج أن هناك نزاع قاعدي</a:t>
            </a:r>
          </a:p>
          <a:p>
            <a:pPr marL="0" indent="0" algn="just" rtl="1">
              <a:buFont typeface="Wingdings" panose="05000000000000000000" pitchFamily="2" charset="2"/>
              <a:buNone/>
              <a:defRPr/>
            </a:pPr>
            <a:r>
              <a:rPr lang="ar-DZ" sz="2800" dirty="0">
                <a:solidFill>
                  <a:schemeClr val="tx1"/>
                </a:solidFill>
                <a:latin typeface="Simplified Arabic" panose="02020603050405020304" pitchFamily="18" charset="-78"/>
                <a:cs typeface="Simplified Arabic" panose="02020603050405020304" pitchFamily="18" charset="-78"/>
              </a:rPr>
              <a:t>(</a:t>
            </a:r>
            <a:r>
              <a:rPr lang="fr-FR" sz="2800" dirty="0">
                <a:solidFill>
                  <a:schemeClr val="tx1"/>
                </a:solidFill>
                <a:latin typeface="Simplified Arabic" panose="02020603050405020304" pitchFamily="18" charset="-78"/>
                <a:cs typeface="Simplified Arabic" panose="02020603050405020304" pitchFamily="18" charset="-78"/>
              </a:rPr>
              <a:t>un conflit de base) </a:t>
            </a:r>
            <a:r>
              <a:rPr lang="ar-DZ" sz="2800" dirty="0">
                <a:solidFill>
                  <a:schemeClr val="tx1"/>
                </a:solidFill>
                <a:latin typeface="Simplified Arabic" panose="02020603050405020304" pitchFamily="18" charset="-78"/>
                <a:cs typeface="Simplified Arabic" panose="02020603050405020304" pitchFamily="18" charset="-78"/>
              </a:rPr>
              <a:t>بين العمال والمنظمة سببه غياب مطابقة أهداف العمال وأهداف المنظمة.</a:t>
            </a:r>
          </a:p>
          <a:p>
            <a:pPr marL="449580" algn="just" rtl="1">
              <a:lnSpc>
                <a:spcPct val="115000"/>
              </a:lnSpc>
              <a:spcAft>
                <a:spcPts val="1000"/>
              </a:spcAft>
              <a:defRPr/>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ماهي أهداف كل من العمال والمنظمة؟</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449580" algn="just" rtl="1">
              <a:lnSpc>
                <a:spcPct val="115000"/>
              </a:lnSpc>
              <a:spcAft>
                <a:spcPts val="1000"/>
              </a:spcAft>
              <a:defRPr/>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أهداف العمال: </a:t>
            </a:r>
            <a:endParaRPr lang="ar-DZ"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106680" indent="0" algn="just" rtl="1">
              <a:lnSpc>
                <a:spcPct val="115000"/>
              </a:lnSpc>
              <a:spcAft>
                <a:spcPts val="1000"/>
              </a:spcAft>
              <a:buNone/>
              <a:defRPr/>
            </a:pPr>
            <a:r>
              <a:rPr lang="ar-DZ" sz="28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توفير عملا جذابا يسمح لهم بمرونة واستقلالية في العمل واستعمال قدراتهم.</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800"/>
              </a:spcAft>
              <a:buSzPts val="1600"/>
              <a:buFont typeface="Traditional Arabic" panose="02020603050405020304" pitchFamily="18" charset="-78"/>
              <a:buChar char="-"/>
              <a:defRPr/>
            </a:pP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تعاملهم بمبدأ </a:t>
            </a:r>
            <a:r>
              <a:rPr lang="ar-DZ" sz="2800" u="sng"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الند للند</a:t>
            </a:r>
            <a:r>
              <a:rPr lang="ar-DZ"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وليس كمرؤوسين</a:t>
            </a:r>
            <a:endParaRPr lang="fr-FR" sz="28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r"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solidFill>
                  <a:srgbClr val="FF0000"/>
                </a:solidFill>
              </a:rPr>
              <a:t>ملاحظات</a:t>
            </a:r>
            <a:r>
              <a:rPr lang="ar-DZ" smtClean="0"/>
              <a:t> </a:t>
            </a:r>
            <a:r>
              <a:rPr lang="fr-FR" smtClean="0">
                <a:solidFill>
                  <a:srgbClr val="FF0000"/>
                </a:solidFill>
              </a:rPr>
              <a:t>ARGYRIS- -</a:t>
            </a:r>
          </a:p>
        </p:txBody>
      </p:sp>
      <p:sp>
        <p:nvSpPr>
          <p:cNvPr id="3" name="Espace réservé du contenu 2"/>
          <p:cNvSpPr>
            <a:spLocks noGrp="1"/>
          </p:cNvSpPr>
          <p:nvPr>
            <p:ph idx="1"/>
          </p:nvPr>
        </p:nvSpPr>
        <p:spPr>
          <a:xfrm>
            <a:off x="177800" y="1524000"/>
            <a:ext cx="8585200" cy="5146675"/>
          </a:xfrm>
        </p:spPr>
        <p:txBody>
          <a:bodyPr/>
          <a:lstStyle/>
          <a:p>
            <a:pPr marL="0" indent="0" algn="just" rtl="1">
              <a:buFont typeface="Wingdings" panose="05000000000000000000" pitchFamily="2" charset="2"/>
              <a:buNone/>
              <a:defRPr/>
            </a:pP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أهداف </a:t>
            </a:r>
            <a:r>
              <a:rPr lang="ar-DZ"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المنظمة: </a:t>
            </a:r>
            <a:r>
              <a:rPr lang="fr-FR"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endPar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buFont typeface="Wingdings" panose="05000000000000000000" pitchFamily="2" charset="2"/>
              <a:buChar char="§"/>
              <a:defRPr/>
            </a:pP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تريد </a:t>
            </a:r>
            <a:r>
              <a:rPr lang="ar-DZ"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من العمال اتباع الأوامر وتطبيقها واحترام نمط العمل المقترح.</a:t>
            </a:r>
            <a:endParaRPr lang="fr-FR"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buSzPts val="1600"/>
              <a:buFont typeface="Wingdings" panose="05000000000000000000" pitchFamily="2" charset="2"/>
              <a:buChar char="§"/>
              <a:defRPr/>
            </a:pPr>
            <a:r>
              <a:rPr lang="ar-DZ"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ترفض للعمال مبدأ الاستقلالية وتشجع على التبعية.</a:t>
            </a:r>
            <a:endParaRPr lang="fr-FR"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800"/>
              </a:spcAft>
              <a:buSzPts val="1600"/>
              <a:buFont typeface="Wingdings" panose="05000000000000000000" pitchFamily="2" charset="2"/>
              <a:buChar char="§"/>
              <a:defRPr/>
            </a:pPr>
            <a:r>
              <a:rPr lang="ar-DZ"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تنتظر من العمال تنفيذ المهام البسيطة.</a:t>
            </a:r>
            <a:endParaRPr lang="fr-FR"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r"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extLst>
      <p:ext uri="{BB962C8B-B14F-4D97-AF65-F5344CB8AC3E}">
        <p14:creationId xmlns:p14="http://schemas.microsoft.com/office/powerpoint/2010/main" val="125266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solidFill>
                  <a:srgbClr val="FF0000"/>
                </a:solidFill>
              </a:rPr>
              <a:t>ملاحظات </a:t>
            </a:r>
            <a:r>
              <a:rPr lang="fr-FR" smtClean="0">
                <a:solidFill>
                  <a:srgbClr val="FF0000"/>
                </a:solidFill>
              </a:rPr>
              <a:t>ARGYRIS- -</a:t>
            </a:r>
          </a:p>
        </p:txBody>
      </p:sp>
      <p:sp>
        <p:nvSpPr>
          <p:cNvPr id="3" name="Espace réservé du contenu 2"/>
          <p:cNvSpPr>
            <a:spLocks noGrp="1"/>
          </p:cNvSpPr>
          <p:nvPr>
            <p:ph idx="1"/>
          </p:nvPr>
        </p:nvSpPr>
        <p:spPr>
          <a:xfrm>
            <a:off x="295834" y="1237129"/>
            <a:ext cx="8673353" cy="5128746"/>
          </a:xfrm>
        </p:spPr>
        <p:txBody>
          <a:bodyPr/>
          <a:lstStyle/>
          <a:p>
            <a:pPr marL="0" indent="0" algn="r" rtl="1">
              <a:lnSpc>
                <a:spcPct val="150000"/>
              </a:lnSpc>
              <a:buFont typeface="Wingdings" panose="05000000000000000000" pitchFamily="2" charset="2"/>
              <a:buNone/>
              <a:defRPr/>
            </a:pPr>
            <a:r>
              <a:rPr lang="ar-DZ" sz="3200" dirty="0">
                <a:latin typeface="Simplified Arabic" panose="02020603050405020304" pitchFamily="18" charset="-78"/>
                <a:cs typeface="Simplified Arabic" panose="02020603050405020304" pitchFamily="18" charset="-78"/>
              </a:rPr>
              <a:t>ماهي نتائج التباين بين الهدفين؟</a:t>
            </a:r>
          </a:p>
          <a:p>
            <a:pPr marL="0" indent="0" algn="r" rtl="1">
              <a:lnSpc>
                <a:spcPct val="150000"/>
              </a:lnSpc>
              <a:buNone/>
              <a:defRPr/>
            </a:pPr>
            <a:r>
              <a:rPr lang="ar-DZ" sz="3200" dirty="0" smtClean="0">
                <a:solidFill>
                  <a:schemeClr val="tx1">
                    <a:lumMod val="50000"/>
                  </a:schemeClr>
                </a:solidFill>
                <a:latin typeface="Simplified Arabic" panose="02020603050405020304" pitchFamily="18" charset="-78"/>
                <a:cs typeface="Simplified Arabic" panose="02020603050405020304" pitchFamily="18" charset="-78"/>
              </a:rPr>
              <a:t>	يؤدي </a:t>
            </a:r>
            <a:r>
              <a:rPr lang="ar-DZ" sz="3200" dirty="0">
                <a:solidFill>
                  <a:schemeClr val="tx1">
                    <a:lumMod val="50000"/>
                  </a:schemeClr>
                </a:solidFill>
                <a:latin typeface="Simplified Arabic" panose="02020603050405020304" pitchFamily="18" charset="-78"/>
                <a:cs typeface="Simplified Arabic" panose="02020603050405020304" pitchFamily="18" charset="-78"/>
              </a:rPr>
              <a:t>بالعمال القيام </a:t>
            </a:r>
            <a:r>
              <a:rPr lang="ar-DZ" sz="3200" dirty="0" err="1">
                <a:solidFill>
                  <a:schemeClr val="tx1">
                    <a:lumMod val="50000"/>
                  </a:schemeClr>
                </a:solidFill>
                <a:latin typeface="Simplified Arabic" panose="02020603050405020304" pitchFamily="18" charset="-78"/>
                <a:cs typeface="Simplified Arabic" panose="02020603050405020304" pitchFamily="18" charset="-78"/>
              </a:rPr>
              <a:t>بسلوكات</a:t>
            </a:r>
            <a:r>
              <a:rPr lang="ar-DZ" sz="3200" dirty="0">
                <a:solidFill>
                  <a:schemeClr val="tx1">
                    <a:lumMod val="50000"/>
                  </a:schemeClr>
                </a:solidFill>
                <a:latin typeface="Simplified Arabic" panose="02020603050405020304" pitchFamily="18" charset="-78"/>
                <a:cs typeface="Simplified Arabic" panose="02020603050405020304" pitchFamily="18" charset="-78"/>
              </a:rPr>
              <a:t> سلبية:</a:t>
            </a:r>
          </a:p>
          <a:p>
            <a:pPr algn="r" rtl="1">
              <a:lnSpc>
                <a:spcPct val="150000"/>
              </a:lnSpc>
              <a:buFont typeface="Wingdings" panose="05000000000000000000" pitchFamily="2" charset="2"/>
              <a:buChar char="ü"/>
              <a:defRPr/>
            </a:pPr>
            <a:r>
              <a:rPr lang="ar-DZ" sz="3200" dirty="0">
                <a:solidFill>
                  <a:schemeClr val="tx1">
                    <a:lumMod val="50000"/>
                  </a:schemeClr>
                </a:solidFill>
                <a:latin typeface="Simplified Arabic" panose="02020603050405020304" pitchFamily="18" charset="-78"/>
                <a:cs typeface="Simplified Arabic" panose="02020603050405020304" pitchFamily="18" charset="-78"/>
              </a:rPr>
              <a:t>يفقدون الاهتمام بالعمل، يتغيبون عنه، يهربون منه ويشتركون في النقابات.</a:t>
            </a:r>
          </a:p>
          <a:p>
            <a:pPr algn="r" rtl="1">
              <a:lnSpc>
                <a:spcPct val="150000"/>
              </a:lnSpc>
              <a:buFont typeface="Wingdings" panose="05000000000000000000" pitchFamily="2" charset="2"/>
              <a:buChar char="ü"/>
              <a:defRPr/>
            </a:pPr>
            <a:r>
              <a:rPr lang="ar-DZ" sz="3200" dirty="0">
                <a:solidFill>
                  <a:schemeClr val="tx1">
                    <a:lumMod val="50000"/>
                  </a:schemeClr>
                </a:solidFill>
                <a:latin typeface="Simplified Arabic" panose="02020603050405020304" pitchFamily="18" charset="-78"/>
                <a:cs typeface="Simplified Arabic" panose="02020603050405020304" pitchFamily="18" charset="-78"/>
              </a:rPr>
              <a:t>يتعمدون عرقلة سير العمل للمنظمة.</a:t>
            </a:r>
          </a:p>
          <a:p>
            <a:pPr algn="r" rtl="1">
              <a:lnSpc>
                <a:spcPct val="150000"/>
              </a:lnSpc>
              <a:buFont typeface="Wingdings" panose="05000000000000000000" pitchFamily="2" charset="2"/>
              <a:buChar char="ü"/>
              <a:defRPr/>
            </a:pPr>
            <a:r>
              <a:rPr lang="ar-DZ" sz="3200" dirty="0">
                <a:solidFill>
                  <a:schemeClr val="tx1">
                    <a:lumMod val="50000"/>
                  </a:schemeClr>
                </a:solidFill>
                <a:latin typeface="Simplified Arabic" panose="02020603050405020304" pitchFamily="18" charset="-78"/>
                <a:cs typeface="Simplified Arabic" panose="02020603050405020304" pitchFamily="18" charset="-78"/>
              </a:rPr>
              <a:t>التخريب واللجوء إلى الاضراب.</a:t>
            </a:r>
          </a:p>
          <a:p>
            <a:pPr marL="0" indent="0" algn="r"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2"/>
          <p:cNvSpPr>
            <a:spLocks noGrp="1"/>
          </p:cNvSpPr>
          <p:nvPr>
            <p:ph type="title"/>
          </p:nvPr>
        </p:nvSpPr>
        <p:spPr>
          <a:xfrm>
            <a:off x="1549400" y="465138"/>
            <a:ext cx="5951538" cy="609600"/>
          </a:xfrm>
          <a:solidFill>
            <a:srgbClr val="FFCCFF"/>
          </a:solidFill>
          <a:ln>
            <a:solidFill>
              <a:srgbClr val="C00000"/>
            </a:solidFill>
            <a:miter lim="800000"/>
            <a:headEnd/>
            <a:tailEnd/>
          </a:ln>
        </p:spPr>
        <p:txBody>
          <a:bodyPr/>
          <a:lstStyle/>
          <a:p>
            <a:pPr algn="ctr"/>
            <a:r>
              <a:rPr lang="ar-DZ" altLang="fr-FR" smtClean="0">
                <a:latin typeface="TimesNewRomanPS-BoldMT"/>
              </a:rPr>
              <a:t>المدرسة السلوكية</a:t>
            </a:r>
            <a:endParaRPr lang="fr-FR" altLang="fr-FR" smtClean="0"/>
          </a:p>
        </p:txBody>
      </p:sp>
      <p:sp>
        <p:nvSpPr>
          <p:cNvPr id="4" name="Espace réservé du contenu 3"/>
          <p:cNvSpPr>
            <a:spLocks noGrp="1"/>
          </p:cNvSpPr>
          <p:nvPr>
            <p:ph idx="1"/>
          </p:nvPr>
        </p:nvSpPr>
        <p:spPr>
          <a:xfrm>
            <a:off x="-46831" y="1074738"/>
            <a:ext cx="9144000" cy="5406744"/>
          </a:xfrm>
        </p:spPr>
        <p:txBody>
          <a:bodyPr/>
          <a:lstStyle/>
          <a:p>
            <a:pPr marL="0" indent="0" algn="just" rtl="1" eaLnBrk="1" hangingPunct="1">
              <a:lnSpc>
                <a:spcPct val="160000"/>
              </a:lnSpc>
              <a:spcBef>
                <a:spcPct val="0"/>
              </a:spcBef>
              <a:buClrTx/>
              <a:buFont typeface="Wingdings" panose="05000000000000000000" pitchFamily="2" charset="2"/>
              <a:buNone/>
              <a:defRPr/>
            </a:pPr>
            <a:r>
              <a:rPr lang="ar-SA" altLang="fr-FR" sz="2800" kern="1200" dirty="0">
                <a:solidFill>
                  <a:schemeClr val="tx1">
                    <a:lumMod val="50000"/>
                  </a:schemeClr>
                </a:solidFill>
                <a:latin typeface="Times New Roman" panose="02020603050405020304" pitchFamily="18" charset="0"/>
                <a:cs typeface="Arial" panose="020B0604020202020204" pitchFamily="34" charset="0"/>
              </a:rPr>
              <a:t> </a:t>
            </a:r>
            <a:r>
              <a:rPr lang="ar-DZ" altLang="fr-FR" sz="2800" kern="1200" dirty="0" smtClean="0">
                <a:solidFill>
                  <a:schemeClr val="tx1">
                    <a:lumMod val="50000"/>
                  </a:schemeClr>
                </a:solidFill>
                <a:latin typeface="Times New Roman" panose="02020603050405020304" pitchFamily="18" charset="0"/>
                <a:cs typeface="Arial" panose="020B0604020202020204" pitchFamily="34" charset="0"/>
              </a:rPr>
              <a:t>	</a:t>
            </a:r>
            <a:r>
              <a:rPr lang="ar-SA" altLang="fr-FR" sz="3600" kern="1200" dirty="0" smtClean="0">
                <a:solidFill>
                  <a:schemeClr val="tx1">
                    <a:lumMod val="50000"/>
                  </a:schemeClr>
                </a:solidFill>
                <a:latin typeface="Simplified Arabic" panose="02020603050405020304" pitchFamily="18" charset="-78"/>
                <a:cs typeface="Simplified Arabic" panose="02020603050405020304" pitchFamily="18" charset="-78"/>
              </a:rPr>
              <a:t>ظهرت </a:t>
            </a:r>
            <a:r>
              <a:rPr lang="ar-SA" altLang="fr-FR" sz="3600" kern="1200" dirty="0">
                <a:solidFill>
                  <a:schemeClr val="tx1">
                    <a:lumMod val="50000"/>
                  </a:schemeClr>
                </a:solidFill>
                <a:latin typeface="Simplified Arabic" panose="02020603050405020304" pitchFamily="18" charset="-78"/>
                <a:cs typeface="Simplified Arabic" panose="02020603050405020304" pitchFamily="18" charset="-78"/>
              </a:rPr>
              <a:t>هذه المدرسة كرد فعل لمدرسة العلاقات </a:t>
            </a:r>
            <a:r>
              <a:rPr lang="ar-SA" altLang="fr-FR" sz="3600" kern="1200" dirty="0" smtClean="0">
                <a:solidFill>
                  <a:schemeClr val="tx1">
                    <a:lumMod val="50000"/>
                  </a:schemeClr>
                </a:solidFill>
                <a:latin typeface="Simplified Arabic" panose="02020603050405020304" pitchFamily="18" charset="-78"/>
                <a:cs typeface="Simplified Arabic" panose="02020603050405020304" pitchFamily="18" charset="-78"/>
              </a:rPr>
              <a:t>الإنسانية.</a:t>
            </a:r>
            <a:endParaRPr lang="en-US" altLang="fr-FR" sz="3600" b="0" kern="1200" dirty="0">
              <a:solidFill>
                <a:schemeClr val="tx1">
                  <a:lumMod val="50000"/>
                </a:schemeClr>
              </a:solidFill>
              <a:latin typeface="Simplified Arabic" panose="02020603050405020304" pitchFamily="18" charset="-78"/>
              <a:cs typeface="Simplified Arabic" panose="02020603050405020304" pitchFamily="18" charset="-78"/>
            </a:endParaRPr>
          </a:p>
          <a:p>
            <a:pPr marL="457200" lvl="1" indent="0" algn="just" rtl="1" eaLnBrk="1" hangingPunct="1">
              <a:lnSpc>
                <a:spcPct val="160000"/>
              </a:lnSpc>
              <a:spcBef>
                <a:spcPct val="0"/>
              </a:spcBef>
              <a:buClrTx/>
              <a:buSzTx/>
              <a:buFont typeface="Wingdings" panose="05000000000000000000" pitchFamily="2" charset="2"/>
              <a:buNone/>
              <a:defRPr/>
            </a:pPr>
            <a:r>
              <a:rPr lang="ar-SA" altLang="fr-FR" sz="3600" b="1" kern="1200" dirty="0">
                <a:solidFill>
                  <a:schemeClr val="tx1">
                    <a:lumMod val="50000"/>
                  </a:schemeClr>
                </a:solidFill>
                <a:latin typeface="Simplified Arabic" panose="02020603050405020304" pitchFamily="18" charset="-78"/>
                <a:ea typeface="+mn-ea"/>
                <a:cs typeface="Simplified Arabic" panose="02020603050405020304" pitchFamily="18" charset="-78"/>
              </a:rPr>
              <a:t>تقوم المدرسة السلوكية على افتراض </a:t>
            </a:r>
            <a:r>
              <a:rPr lang="ar-SA"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أساس</a:t>
            </a:r>
            <a:r>
              <a:rPr lang="ar-DZ"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ه </a:t>
            </a:r>
            <a:r>
              <a:rPr lang="ar-SA"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أن </a:t>
            </a:r>
            <a:r>
              <a:rPr lang="ar-SA" altLang="fr-FR" sz="3600" b="1" kern="1200" dirty="0">
                <a:solidFill>
                  <a:schemeClr val="tx1">
                    <a:lumMod val="50000"/>
                  </a:schemeClr>
                </a:solidFill>
                <a:latin typeface="Simplified Arabic" panose="02020603050405020304" pitchFamily="18" charset="-78"/>
                <a:ea typeface="+mn-ea"/>
                <a:cs typeface="Simplified Arabic" panose="02020603050405020304" pitchFamily="18" charset="-78"/>
              </a:rPr>
              <a:t>السلوك الإنساني هو سلوك </a:t>
            </a:r>
            <a:r>
              <a:rPr lang="ar-SA"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هادف،</a:t>
            </a:r>
            <a:r>
              <a:rPr lang="ar-DZ"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 </a:t>
            </a:r>
            <a:r>
              <a:rPr lang="ar-SA"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وأن </a:t>
            </a:r>
            <a:r>
              <a:rPr lang="ar-SA" altLang="fr-FR" sz="3600" b="1" kern="1200" dirty="0">
                <a:solidFill>
                  <a:schemeClr val="tx1">
                    <a:lumMod val="50000"/>
                  </a:schemeClr>
                </a:solidFill>
                <a:latin typeface="Simplified Arabic" panose="02020603050405020304" pitchFamily="18" charset="-78"/>
                <a:ea typeface="+mn-ea"/>
                <a:cs typeface="Simplified Arabic" panose="02020603050405020304" pitchFamily="18" charset="-78"/>
              </a:rPr>
              <a:t>مهمة الإدارة هي محاولة تحفيز الأفراد والجماعات على أداء العمل وذلك بما يوفق بين حاجاتهم وحاجات المنظمة </a:t>
            </a:r>
            <a:r>
              <a:rPr lang="ar-DZ" altLang="fr-FR" sz="3600" b="1" kern="1200" dirty="0">
                <a:solidFill>
                  <a:schemeClr val="tx1">
                    <a:lumMod val="50000"/>
                  </a:schemeClr>
                </a:solidFill>
                <a:latin typeface="Simplified Arabic" panose="02020603050405020304" pitchFamily="18" charset="-78"/>
                <a:ea typeface="+mn-ea"/>
                <a:cs typeface="Simplified Arabic" panose="02020603050405020304" pitchFamily="18" charset="-78"/>
              </a:rPr>
              <a:t>وبرزت فيها 3 </a:t>
            </a:r>
            <a:r>
              <a:rPr lang="ar-DZ" altLang="fr-FR" sz="3600" b="1" kern="1200" dirty="0" smtClean="0">
                <a:solidFill>
                  <a:schemeClr val="tx1">
                    <a:lumMod val="50000"/>
                  </a:schemeClr>
                </a:solidFill>
                <a:latin typeface="Simplified Arabic" panose="02020603050405020304" pitchFamily="18" charset="-78"/>
                <a:ea typeface="+mn-ea"/>
                <a:cs typeface="Simplified Arabic" panose="02020603050405020304" pitchFamily="18" charset="-78"/>
              </a:rPr>
              <a:t>نظريات. </a:t>
            </a:r>
            <a:endParaRPr lang="fr-FR" sz="3600" dirty="0">
              <a:solidFill>
                <a:schemeClr val="tx1">
                  <a:lumMod val="50000"/>
                </a:schemeClr>
              </a:solidFill>
              <a:latin typeface="Simplified Arabic" panose="02020603050405020304" pitchFamily="18" charset="-78"/>
              <a:cs typeface="Simplified Arabic" panose="02020603050405020304" pitchFamily="18" charset="-78"/>
            </a:endParaRP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noChangeArrowheads="1"/>
          </p:cNvSpPr>
          <p:nvPr>
            <p:ph type="title"/>
          </p:nvPr>
        </p:nvSpPr>
        <p:spPr>
          <a:solidFill>
            <a:srgbClr val="FFCCCC"/>
          </a:solidFill>
          <a:ln>
            <a:solidFill>
              <a:srgbClr val="C00000"/>
            </a:solidFill>
            <a:miter lim="800000"/>
            <a:headEnd/>
            <a:tailEnd/>
          </a:ln>
        </p:spPr>
        <p:txBody>
          <a:bodyPr/>
          <a:lstStyle/>
          <a:p>
            <a:pPr algn="ctr">
              <a:defRPr/>
            </a:pPr>
            <a:r>
              <a:rPr lang="ar-DZ" kern="10" dirty="0">
                <a:ln w="25400">
                  <a:solidFill>
                    <a:srgbClr val="008000"/>
                  </a:solidFill>
                  <a:round/>
                  <a:headEnd/>
                  <a:tailEnd/>
                </a:ln>
                <a:solidFill>
                  <a:srgbClr val="800080"/>
                </a:solidFill>
                <a:latin typeface="Arial" panose="020B0604020202020204" pitchFamily="34" charset="0"/>
              </a:rPr>
              <a:t>نظرية الحاجات والرغبات</a:t>
            </a:r>
            <a:endParaRPr lang="fr-FR" kern="10" dirty="0">
              <a:ln w="25400">
                <a:solidFill>
                  <a:srgbClr val="008000"/>
                </a:solidFill>
                <a:round/>
                <a:headEnd/>
                <a:tailEnd/>
              </a:ln>
              <a:solidFill>
                <a:srgbClr val="800080"/>
              </a:solidFill>
              <a:latin typeface="Arial" panose="020B0604020202020204" pitchFamily="34" charset="0"/>
            </a:endParaRPr>
          </a:p>
        </p:txBody>
      </p:sp>
      <p:sp>
        <p:nvSpPr>
          <p:cNvPr id="3" name="Espace réservé du contenu 2"/>
          <p:cNvSpPr>
            <a:spLocks noGrp="1" noChangeArrowheads="1"/>
          </p:cNvSpPr>
          <p:nvPr>
            <p:ph idx="1"/>
          </p:nvPr>
        </p:nvSpPr>
        <p:spPr>
          <a:xfrm>
            <a:off x="177801" y="1074737"/>
            <a:ext cx="8831728" cy="5595937"/>
          </a:xfrm>
        </p:spPr>
        <p:txBody>
          <a:bodyPr/>
          <a:lstStyle/>
          <a:p>
            <a:pPr algn="r" rtl="1" eaLnBrk="1" hangingPunct="1">
              <a:lnSpc>
                <a:spcPct val="150000"/>
              </a:lnSpc>
            </a:pPr>
            <a:r>
              <a:rPr lang="ar-DZ" sz="3600" dirty="0" smtClean="0">
                <a:latin typeface="Simplified Arabic" panose="02020603050405020304" pitchFamily="18" charset="-78"/>
                <a:ea typeface="Calibri" panose="020F0502020204030204" pitchFamily="34" charset="0"/>
                <a:cs typeface="Simplified Arabic" panose="02020603050405020304" pitchFamily="18" charset="-78"/>
              </a:rPr>
              <a:t>سلمية الحاجات: (</a:t>
            </a:r>
            <a:r>
              <a:rPr lang="fr-FR" sz="3600" dirty="0" err="1" smtClean="0">
                <a:latin typeface="Simplified Arabic" panose="02020603050405020304" pitchFamily="18" charset="-78"/>
                <a:ea typeface="Calibri" panose="020F0502020204030204" pitchFamily="34" charset="0"/>
                <a:cs typeface="Simplified Arabic" panose="02020603050405020304" pitchFamily="18" charset="-78"/>
              </a:rPr>
              <a:t>Maslow</a:t>
            </a:r>
            <a:r>
              <a:rPr lang="ar-DZ" sz="3600" dirty="0" smtClean="0">
                <a:latin typeface="Simplified Arabic" panose="02020603050405020304" pitchFamily="18" charset="-78"/>
                <a:ea typeface="Calibri" panose="020F0502020204030204" pitchFamily="34" charset="0"/>
                <a:cs typeface="Simplified Arabic" panose="02020603050405020304" pitchFamily="18" charset="-78"/>
              </a:rPr>
              <a:t>) أو هرم </a:t>
            </a:r>
            <a:r>
              <a:rPr lang="ar-DZ" sz="3600" dirty="0" err="1" smtClean="0">
                <a:latin typeface="Simplified Arabic" panose="02020603050405020304" pitchFamily="18" charset="-78"/>
                <a:ea typeface="Calibri" panose="020F0502020204030204" pitchFamily="34" charset="0"/>
                <a:cs typeface="Simplified Arabic" panose="02020603050405020304" pitchFamily="18" charset="-78"/>
              </a:rPr>
              <a:t>ماسلو</a:t>
            </a:r>
            <a:r>
              <a:rPr lang="ar-DZ" sz="3600" dirty="0" smtClean="0">
                <a:latin typeface="Simplified Arabic" panose="02020603050405020304" pitchFamily="18" charset="-78"/>
                <a:ea typeface="Calibri" panose="020F0502020204030204" pitchFamily="34" charset="0"/>
                <a:cs typeface="Simplified Arabic" panose="02020603050405020304" pitchFamily="18" charset="-78"/>
              </a:rPr>
              <a:t> </a:t>
            </a:r>
          </a:p>
          <a:p>
            <a:pPr algn="just" rtl="1" eaLnBrk="1" hangingPunct="1">
              <a:lnSpc>
                <a:spcPct val="150000"/>
              </a:lnSpc>
              <a:spcBef>
                <a:spcPct val="0"/>
              </a:spcBef>
              <a:buClrTx/>
              <a:buFontTx/>
              <a:buNone/>
            </a:pPr>
            <a:r>
              <a:rPr lang="fr-FR"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a:t>
            </a:r>
            <a:r>
              <a:rPr lang="ar-DZ"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ولد </a:t>
            </a:r>
            <a:r>
              <a:rPr lang="ar-DZ"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في </a:t>
            </a:r>
            <a:r>
              <a:rPr lang="ar-DZ" sz="3600" dirty="0" err="1"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بروكلين</a:t>
            </a:r>
            <a:r>
              <a:rPr lang="ar-DZ"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نيويورك في </a:t>
            </a:r>
            <a:r>
              <a:rPr lang="ar-DZ" sz="3600" dirty="0" err="1"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أفريل</a:t>
            </a:r>
            <a:r>
              <a:rPr lang="ar-DZ"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سنة 1908، عمل مدرسا للقانون حاصل على شهادة الدكتوراه عام 1934 درس في كلية </a:t>
            </a:r>
            <a:r>
              <a:rPr lang="ar-DZ" sz="3600" dirty="0" err="1"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بروكلين</a:t>
            </a:r>
            <a:r>
              <a:rPr lang="ar-DZ"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من أبرز مؤلفاته "الدافعية والشخصية" سنة 1954، "نحو السيكولوجية: سنة 1968، كما أنه صاحب نظرية سلم الحاجات</a:t>
            </a:r>
            <a:r>
              <a:rPr lang="ar-DZ" sz="3600" dirty="0" smtClean="0">
                <a:solidFill>
                  <a:srgbClr val="000000"/>
                </a:solidFill>
                <a:latin typeface="Simplified Arabic" panose="02020603050405020304" pitchFamily="18" charset="-78"/>
                <a:cs typeface="Simplified Arabic" panose="02020603050405020304" pitchFamily="18" charset="-78"/>
              </a:rPr>
              <a:t>.</a:t>
            </a:r>
            <a:endParaRPr lang="fr-FR" sz="3600" dirty="0" smtClean="0">
              <a:solidFill>
                <a:srgbClr val="000000"/>
              </a:solidFill>
              <a:latin typeface="Simplified Arabic" panose="02020603050405020304" pitchFamily="18" charset="-78"/>
              <a:cs typeface="Simplified Arabic" panose="02020603050405020304" pitchFamily="18" charset="-78"/>
            </a:endParaRPr>
          </a:p>
          <a:p>
            <a:pPr algn="r" rtl="1" eaLnBrk="1" hangingPunct="1">
              <a:buFont typeface="Wingdings" panose="05000000000000000000" pitchFamily="2" charset="2"/>
              <a:buNone/>
            </a:pPr>
            <a:endParaRPr lang="fr-FR" altLang="fr-FR" sz="3600" dirty="0" smtClean="0">
              <a:latin typeface="Simplified Arabic" panose="02020603050405020304" pitchFamily="18" charset="-78"/>
              <a:cs typeface="Simplified Arabic" panose="02020603050405020304" pitchFamily="18" charset="-78"/>
            </a:endParaRPr>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Espace réservé du contenu 2"/>
          <p:cNvSpPr>
            <a:spLocks noGrp="1"/>
          </p:cNvSpPr>
          <p:nvPr>
            <p:ph idx="1"/>
          </p:nvPr>
        </p:nvSpPr>
        <p:spPr>
          <a:xfrm>
            <a:off x="177800" y="443753"/>
            <a:ext cx="8751047" cy="5922122"/>
          </a:xfrm>
        </p:spPr>
        <p:txBody>
          <a:bodyPr/>
          <a:lstStyle/>
          <a:p>
            <a:pPr algn="just" rtl="1" eaLnBrk="1" hangingPunct="1">
              <a:lnSpc>
                <a:spcPct val="150000"/>
              </a:lnSpc>
              <a:spcBef>
                <a:spcPct val="0"/>
              </a:spcBef>
              <a:buClr>
                <a:srgbClr val="507800"/>
              </a:buClr>
              <a:buFont typeface="Wingdings" panose="05000000000000000000" pitchFamily="2" charset="2"/>
              <a:buNone/>
            </a:pPr>
            <a:r>
              <a:rPr lang="ar-DZ" sz="3200" dirty="0" smtClean="0">
                <a:solidFill>
                  <a:srgbClr val="003300"/>
                </a:solidFill>
              </a:rPr>
              <a:t>		</a:t>
            </a:r>
            <a:r>
              <a:rPr lang="ar-SA" sz="3200" dirty="0" smtClean="0">
                <a:solidFill>
                  <a:schemeClr val="tx1"/>
                </a:solidFill>
                <a:latin typeface="Simplified Arabic" panose="02020603050405020304" pitchFamily="18" charset="-78"/>
                <a:cs typeface="Simplified Arabic" panose="02020603050405020304" pitchFamily="18" charset="-78"/>
              </a:rPr>
              <a:t>يرى </a:t>
            </a:r>
            <a:r>
              <a:rPr lang="ar-SA" sz="3200" dirty="0" err="1" smtClean="0">
                <a:solidFill>
                  <a:schemeClr val="tx1"/>
                </a:solidFill>
                <a:latin typeface="Simplified Arabic" panose="02020603050405020304" pitchFamily="18" charset="-78"/>
                <a:cs typeface="Simplified Arabic" panose="02020603050405020304" pitchFamily="18" charset="-78"/>
              </a:rPr>
              <a:t>ماسلو</a:t>
            </a:r>
            <a:r>
              <a:rPr lang="ar-SA" sz="3200" dirty="0" smtClean="0">
                <a:solidFill>
                  <a:schemeClr val="tx1"/>
                </a:solidFill>
                <a:latin typeface="Simplified Arabic" panose="02020603050405020304" pitchFamily="18" charset="-78"/>
                <a:cs typeface="Simplified Arabic" panose="02020603050405020304" pitchFamily="18" charset="-78"/>
              </a:rPr>
              <a:t> أن الإنسان دائم الحاجة </a:t>
            </a:r>
            <a:r>
              <a:rPr lang="ar-SA" sz="3200" dirty="0" smtClean="0">
                <a:solidFill>
                  <a:schemeClr val="tx1"/>
                </a:solidFill>
                <a:latin typeface="Simplified Arabic" panose="02020603050405020304" pitchFamily="18" charset="-78"/>
                <a:cs typeface="Simplified Arabic" panose="02020603050405020304" pitchFamily="18" charset="-78"/>
              </a:rPr>
              <a:t>وكلما </a:t>
            </a:r>
            <a:r>
              <a:rPr lang="ar-SA" sz="3200" dirty="0" smtClean="0">
                <a:solidFill>
                  <a:schemeClr val="tx1"/>
                </a:solidFill>
                <a:latin typeface="Simplified Arabic" panose="02020603050405020304" pitchFamily="18" charset="-78"/>
                <a:cs typeface="Simplified Arabic" panose="02020603050405020304" pitchFamily="18" charset="-78"/>
              </a:rPr>
              <a:t>اشبع حاجة حتى  تظهر لديه حاجة أخرى </a:t>
            </a:r>
            <a:r>
              <a:rPr lang="fr-FR" sz="3200" dirty="0" smtClean="0">
                <a:solidFill>
                  <a:schemeClr val="tx1"/>
                </a:solidFill>
                <a:latin typeface="Simplified Arabic" panose="02020603050405020304" pitchFamily="18" charset="-78"/>
                <a:cs typeface="Simplified Arabic" panose="02020603050405020304" pitchFamily="18" charset="-78"/>
              </a:rPr>
              <a:t> </a:t>
            </a:r>
            <a:r>
              <a:rPr lang="ar-SA" sz="3200" dirty="0" smtClean="0">
                <a:solidFill>
                  <a:schemeClr val="tx1"/>
                </a:solidFill>
                <a:latin typeface="Simplified Arabic" panose="02020603050405020304" pitchFamily="18" charset="-78"/>
                <a:cs typeface="Simplified Arabic" panose="02020603050405020304" pitchFamily="18" charset="-78"/>
              </a:rPr>
              <a:t>يبدأ السعي وراء اشباعها. وأن الحاجة إذا أشبعت لا تمثل دافعا </a:t>
            </a:r>
            <a:r>
              <a:rPr lang="ar-SA" sz="3200" dirty="0" smtClean="0">
                <a:solidFill>
                  <a:schemeClr val="tx1"/>
                </a:solidFill>
                <a:latin typeface="Simplified Arabic" panose="02020603050405020304" pitchFamily="18" charset="-78"/>
                <a:cs typeface="Simplified Arabic" panose="02020603050405020304" pitchFamily="18" charset="-78"/>
              </a:rPr>
              <a:t>للسلوك.</a:t>
            </a:r>
            <a:endParaRPr lang="en-US" sz="3200" dirty="0" smtClean="0">
              <a:solidFill>
                <a:schemeClr val="tx1"/>
              </a:solidFill>
              <a:latin typeface="Simplified Arabic" panose="02020603050405020304" pitchFamily="18" charset="-78"/>
              <a:cs typeface="Simplified Arabic" panose="02020603050405020304" pitchFamily="18" charset="-78"/>
            </a:endParaRPr>
          </a:p>
          <a:p>
            <a:pPr algn="just" rtl="1" eaLnBrk="1" hangingPunct="1">
              <a:lnSpc>
                <a:spcPct val="150000"/>
              </a:lnSpc>
              <a:spcBef>
                <a:spcPct val="0"/>
              </a:spcBef>
              <a:buClr>
                <a:srgbClr val="507800"/>
              </a:buClr>
              <a:buFont typeface="Wingdings" panose="05000000000000000000" pitchFamily="2" charset="2"/>
              <a:buNone/>
            </a:pPr>
            <a:r>
              <a:rPr lang="ar-SA" sz="3200" dirty="0" smtClean="0">
                <a:solidFill>
                  <a:schemeClr val="tx1"/>
                </a:solidFill>
                <a:latin typeface="Simplified Arabic" panose="02020603050405020304" pitchFamily="18" charset="-78"/>
                <a:cs typeface="Simplified Arabic" panose="02020603050405020304" pitchFamily="18" charset="-78"/>
              </a:rPr>
              <a:t>   رتب </a:t>
            </a:r>
            <a:r>
              <a:rPr lang="ar-SA" sz="3200" dirty="0" err="1" smtClean="0">
                <a:solidFill>
                  <a:schemeClr val="tx1"/>
                </a:solidFill>
                <a:latin typeface="Simplified Arabic" panose="02020603050405020304" pitchFamily="18" charset="-78"/>
                <a:cs typeface="Simplified Arabic" panose="02020603050405020304" pitchFamily="18" charset="-78"/>
              </a:rPr>
              <a:t>ماسلو</a:t>
            </a:r>
            <a:r>
              <a:rPr lang="ar-SA" sz="3200" dirty="0" smtClean="0">
                <a:solidFill>
                  <a:schemeClr val="tx1"/>
                </a:solidFill>
                <a:latin typeface="Simplified Arabic" panose="02020603050405020304" pitchFamily="18" charset="-78"/>
                <a:cs typeface="Simplified Arabic" panose="02020603050405020304" pitchFamily="18" charset="-78"/>
              </a:rPr>
              <a:t> الحاجات الإنسانية في هرم تصاعدي تبعاً  لأهميتها كالتالي:</a:t>
            </a:r>
            <a:endParaRPr lang="fr-FR" sz="3200" dirty="0" smtClean="0">
              <a:solidFill>
                <a:schemeClr val="tx1"/>
              </a:solidFill>
              <a:latin typeface="Simplified Arabic" panose="02020603050405020304" pitchFamily="18" charset="-78"/>
              <a:cs typeface="Simplified Arabic" panose="02020603050405020304" pitchFamily="18" charset="-78"/>
            </a:endParaRPr>
          </a:p>
          <a:p>
            <a:pPr algn="r" rtl="1"/>
            <a:endParaRPr lang="fr-FR" dirty="0" smtClean="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bwMode="auto">
          <a:xfrm>
            <a:off x="2790825" y="315913"/>
            <a:ext cx="3813175" cy="1060450"/>
          </a:xfrm>
          <a:prstGeom prst="rect">
            <a:avLst/>
          </a:prstGeom>
          <a:noFill/>
          <a:ln>
            <a:noFill/>
          </a:ln>
        </p:spPr>
        <p:txBody>
          <a:bodyPr rtlCol="1" anchor="ctr">
            <a:spAutoFit/>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a:lstStyle>
          <a:p>
            <a:pPr indent="450850" eaLnBrk="1" fontAlgn="auto" hangingPunct="1">
              <a:spcAft>
                <a:spcPts val="0"/>
              </a:spcAft>
              <a:defRPr/>
            </a:pPr>
            <a:r>
              <a:rPr lang="ar-DZ" sz="1000" b="1" i="0">
                <a:effectLst>
                  <a:outerShdw blurRad="38100" dist="38100" dir="2700000" algn="tl">
                    <a:srgbClr val="000000">
                      <a:alpha val="43137"/>
                    </a:srgbClr>
                  </a:outerShdw>
                </a:effectLst>
                <a:latin typeface="Traditional Arabic" pitchFamily="18" charset="-78"/>
                <a:ea typeface="Calibri" pitchFamily="34" charset="0"/>
                <a:cs typeface="+mn-cs"/>
              </a:rPr>
              <a:t>الجمهورية الجزائرية الديمقراطية الشعبية</a:t>
            </a:r>
            <a:r>
              <a:rPr lang="fr-FR" sz="1000" b="1" i="0">
                <a:effectLst>
                  <a:outerShdw blurRad="38100" dist="38100" dir="2700000" algn="tl">
                    <a:srgbClr val="000000">
                      <a:alpha val="43137"/>
                    </a:srgbClr>
                  </a:outerShdw>
                </a:effectLst>
                <a:latin typeface="Traditional Arabic" pitchFamily="18" charset="-78"/>
                <a:ea typeface="Calibri" pitchFamily="34" charset="0"/>
                <a:cs typeface="+mn-cs"/>
              </a:rPr>
              <a:t/>
            </a:r>
            <a:br>
              <a:rPr lang="fr-FR" sz="1000" b="1" i="0">
                <a:effectLst>
                  <a:outerShdw blurRad="38100" dist="38100" dir="2700000" algn="tl">
                    <a:srgbClr val="000000">
                      <a:alpha val="43137"/>
                    </a:srgbClr>
                  </a:outerShdw>
                </a:effectLst>
                <a:latin typeface="Traditional Arabic" pitchFamily="18" charset="-78"/>
                <a:ea typeface="Calibri" pitchFamily="34" charset="0"/>
                <a:cs typeface="+mn-cs"/>
              </a:rPr>
            </a:br>
            <a:r>
              <a:rPr lang="fr-FR" sz="1100" b="1">
                <a:effectLst>
                  <a:outerShdw blurRad="38100" dist="38100" dir="2700000" algn="tl">
                    <a:srgbClr val="000000">
                      <a:alpha val="43137"/>
                    </a:srgbClr>
                  </a:outerShdw>
                </a:effectLst>
                <a:latin typeface="Traditional Arabic" pitchFamily="18" charset="-78"/>
                <a:ea typeface="Calibri" pitchFamily="34" charset="0"/>
              </a:rPr>
              <a:t>République Algérienne Démocratique et Populaire</a:t>
            </a:r>
            <a:br>
              <a:rPr lang="fr-FR" sz="1100" b="1">
                <a:effectLst>
                  <a:outerShdw blurRad="38100" dist="38100" dir="2700000" algn="tl">
                    <a:srgbClr val="000000">
                      <a:alpha val="43137"/>
                    </a:srgbClr>
                  </a:outerShdw>
                </a:effectLst>
                <a:latin typeface="Traditional Arabic" pitchFamily="18" charset="-78"/>
                <a:ea typeface="Calibri" pitchFamily="34" charset="0"/>
              </a:rPr>
            </a:br>
            <a:r>
              <a:rPr lang="ar-DZ" sz="1000" b="1" i="0">
                <a:effectLst>
                  <a:outerShdw blurRad="38100" dist="38100" dir="2700000" algn="tl">
                    <a:srgbClr val="000000">
                      <a:alpha val="43137"/>
                    </a:srgbClr>
                  </a:outerShdw>
                </a:effectLst>
                <a:latin typeface="Traditional Arabic" pitchFamily="18" charset="-78"/>
                <a:ea typeface="Calibri" pitchFamily="34" charset="0"/>
                <a:cs typeface="+mn-cs"/>
              </a:rPr>
              <a:t>وزارة التعليم العالي والبحث العلمي</a:t>
            </a:r>
            <a:r>
              <a:rPr lang="fr-FR" sz="1000" b="1" i="0">
                <a:effectLst>
                  <a:outerShdw blurRad="38100" dist="38100" dir="2700000" algn="tl">
                    <a:srgbClr val="000000">
                      <a:alpha val="43137"/>
                    </a:srgbClr>
                  </a:outerShdw>
                </a:effectLst>
                <a:latin typeface="Traditional Arabic" pitchFamily="18" charset="-78"/>
                <a:ea typeface="Calibri" pitchFamily="34" charset="0"/>
                <a:cs typeface="+mn-cs"/>
              </a:rPr>
              <a:t/>
            </a:r>
            <a:br>
              <a:rPr lang="fr-FR" sz="1000" b="1" i="0">
                <a:effectLst>
                  <a:outerShdw blurRad="38100" dist="38100" dir="2700000" algn="tl">
                    <a:srgbClr val="000000">
                      <a:alpha val="43137"/>
                    </a:srgbClr>
                  </a:outerShdw>
                </a:effectLst>
                <a:latin typeface="Traditional Arabic" pitchFamily="18" charset="-78"/>
                <a:ea typeface="Calibri" pitchFamily="34" charset="0"/>
                <a:cs typeface="+mn-cs"/>
              </a:rPr>
            </a:br>
            <a:r>
              <a:rPr lang="fr-FR" sz="1000" b="1" i="0">
                <a:effectLst>
                  <a:outerShdw blurRad="38100" dist="38100" dir="2700000" algn="tl">
                    <a:srgbClr val="000000">
                      <a:alpha val="43137"/>
                    </a:srgbClr>
                  </a:outerShdw>
                </a:effectLst>
                <a:latin typeface="Traditional Arabic" pitchFamily="18" charset="-78"/>
                <a:ea typeface="Calibri" pitchFamily="34" charset="0"/>
              </a:rPr>
              <a:t>Ministère de l’Enseignement Supérieur et de la Recherche Scientifique</a:t>
            </a:r>
            <a:br>
              <a:rPr lang="fr-FR" sz="1000" b="1" i="0">
                <a:effectLst>
                  <a:outerShdw blurRad="38100" dist="38100" dir="2700000" algn="tl">
                    <a:srgbClr val="000000">
                      <a:alpha val="43137"/>
                    </a:srgbClr>
                  </a:outerShdw>
                </a:effectLst>
                <a:latin typeface="Traditional Arabic" pitchFamily="18" charset="-78"/>
                <a:ea typeface="Calibri" pitchFamily="34" charset="0"/>
              </a:rPr>
            </a:br>
            <a:endParaRPr lang="fr-FR" sz="1200" b="1" i="0" dirty="0">
              <a:effectLst>
                <a:outerShdw blurRad="38100" dist="38100" dir="2700000" algn="tl">
                  <a:srgbClr val="000000">
                    <a:alpha val="43137"/>
                  </a:srgbClr>
                </a:outerShdw>
              </a:effectLst>
              <a:latin typeface="Traditional Arabic" pitchFamily="18" charset="-78"/>
              <a:ea typeface="Calibri" pitchFamily="34" charset="0"/>
            </a:endParaRPr>
          </a:p>
        </p:txBody>
      </p:sp>
      <p:sp>
        <p:nvSpPr>
          <p:cNvPr id="3" name="Rectangle 1"/>
          <p:cNvSpPr>
            <a:spLocks noChangeArrowheads="1"/>
          </p:cNvSpPr>
          <p:nvPr/>
        </p:nvSpPr>
        <p:spPr bwMode="auto">
          <a:xfrm>
            <a:off x="6207125" y="754063"/>
            <a:ext cx="2936875" cy="738187"/>
          </a:xfrm>
          <a:prstGeom prst="rect">
            <a:avLst/>
          </a:prstGeom>
          <a:noFill/>
          <a:ln>
            <a:noFill/>
          </a:ln>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ar-DZ" altLang="fr-FR" sz="1400" b="1" dirty="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rPr>
              <a:t>جامعة 08 ماي 1945 قالمة</a:t>
            </a:r>
            <a:endParaRPr lang="fr-FR" altLang="fr-FR" sz="1400" dirty="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endParaRPr>
          </a:p>
          <a:p>
            <a:pPr algn="ctr">
              <a:spcBef>
                <a:spcPct val="0"/>
              </a:spcBef>
              <a:buFontTx/>
              <a:buNone/>
              <a:defRPr/>
            </a:pPr>
            <a:r>
              <a:rPr lang="ar-DZ" altLang="fr-FR" sz="1400" b="1" dirty="0">
                <a:solidFill>
                  <a:prstClr val="black"/>
                </a:solidFill>
                <a:effectLst>
                  <a:outerShdw blurRad="38100" dist="38100" dir="2700000" algn="tl">
                    <a:srgbClr val="000000">
                      <a:alpha val="43137"/>
                    </a:srgbClr>
                  </a:outerShdw>
                </a:effectLst>
                <a:latin typeface="Traditional Arabic" panose="02020603050405020304" pitchFamily="18" charset="-78"/>
                <a:cs typeface="Times New Roman" panose="02020603050405020304" pitchFamily="18" charset="0"/>
              </a:rPr>
              <a:t>كلية العلوم الاقتصادية والتجارية وعلوم  التسيير</a:t>
            </a:r>
            <a:endParaRPr lang="fr-FR" altLang="fr-FR" sz="1400" dirty="0">
              <a:solidFill>
                <a:prstClr val="black"/>
              </a:solidFill>
              <a:effectLst>
                <a:outerShdw blurRad="38100" dist="38100" dir="2700000" algn="tl">
                  <a:srgbClr val="000000">
                    <a:alpha val="43137"/>
                  </a:srgbClr>
                </a:outerShdw>
              </a:effectLst>
              <a:latin typeface="Traditional Arabic" panose="02020603050405020304" pitchFamily="18" charset="-78"/>
            </a:endParaRPr>
          </a:p>
          <a:p>
            <a:pPr algn="ctr">
              <a:spcBef>
                <a:spcPct val="0"/>
              </a:spcBef>
              <a:buFontTx/>
              <a:buNone/>
              <a:defRPr/>
            </a:pPr>
            <a:endParaRPr lang="ar-DZ" altLang="fr-FR" sz="1400" dirty="0">
              <a:solidFill>
                <a:prstClr val="black"/>
              </a:solidFill>
              <a:effectLst>
                <a:outerShdw blurRad="38100" dist="38100" dir="2700000" algn="tl">
                  <a:srgbClr val="000000">
                    <a:alpha val="43137"/>
                  </a:srgbClr>
                </a:outerShdw>
              </a:effectLst>
              <a:latin typeface="Traditional Arabic" panose="02020603050405020304" pitchFamily="18" charset="-78"/>
            </a:endParaRPr>
          </a:p>
        </p:txBody>
      </p:sp>
      <p:sp>
        <p:nvSpPr>
          <p:cNvPr id="4" name="Rectangle 2"/>
          <p:cNvSpPr>
            <a:spLocks noChangeArrowheads="1"/>
          </p:cNvSpPr>
          <p:nvPr/>
        </p:nvSpPr>
        <p:spPr bwMode="auto">
          <a:xfrm>
            <a:off x="-7938" y="515938"/>
            <a:ext cx="3011488" cy="831850"/>
          </a:xfrm>
          <a:prstGeom prst="rect">
            <a:avLst/>
          </a:prstGeom>
          <a:noFill/>
          <a:ln>
            <a:noFill/>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fr-FR" sz="1200" b="1" i="0" kern="0" dirty="0">
                <a:solidFill>
                  <a:prstClr val="black"/>
                </a:solidFill>
                <a:effectLst>
                  <a:outerShdw blurRad="38100" dist="38100" dir="2700000" algn="tl">
                    <a:srgbClr val="000000">
                      <a:alpha val="43137"/>
                    </a:srgbClr>
                  </a:outerShdw>
                </a:effectLst>
                <a:latin typeface="Times New Roman" panose="02020603050405020304" pitchFamily="18" charset="0"/>
              </a:rPr>
              <a:t>Université </a:t>
            </a:r>
            <a:r>
              <a:rPr lang="ar-DZ" sz="1200" b="1" i="0"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08</a:t>
            </a:r>
            <a:r>
              <a:rPr lang="fr-FR" sz="1200" b="1" i="0" kern="0" dirty="0">
                <a:solidFill>
                  <a:prstClr val="black"/>
                </a:solidFill>
                <a:effectLst>
                  <a:outerShdw blurRad="38100" dist="38100" dir="2700000" algn="tl">
                    <a:srgbClr val="000000">
                      <a:alpha val="43137"/>
                    </a:srgbClr>
                  </a:outerShdw>
                </a:effectLst>
                <a:latin typeface="Times New Roman" panose="02020603050405020304" pitchFamily="18" charset="0"/>
              </a:rPr>
              <a:t> mai 1945 </a:t>
            </a:r>
            <a:r>
              <a:rPr lang="fr-FR" sz="1200" b="1" i="0" kern="0" dirty="0" err="1">
                <a:solidFill>
                  <a:prstClr val="black"/>
                </a:solidFill>
                <a:effectLst>
                  <a:outerShdw blurRad="38100" dist="38100" dir="2700000" algn="tl">
                    <a:srgbClr val="000000">
                      <a:alpha val="43137"/>
                    </a:srgbClr>
                  </a:outerShdw>
                </a:effectLst>
                <a:latin typeface="Times New Roman" panose="02020603050405020304" pitchFamily="18" charset="0"/>
              </a:rPr>
              <a:t>Gulma</a:t>
            </a:r>
            <a:endParaRPr lang="fr-FR" sz="1200" b="1" i="0" kern="0" dirty="0">
              <a:solidFill>
                <a:prstClr val="black"/>
              </a:solidFill>
              <a:effectLst>
                <a:outerShdw blurRad="38100" dist="38100" dir="2700000" algn="tl">
                  <a:srgbClr val="000000">
                    <a:alpha val="43137"/>
                  </a:srgbClr>
                </a:outerShdw>
              </a:effectLst>
            </a:endParaRPr>
          </a:p>
          <a:p>
            <a:pPr fontAlgn="auto">
              <a:spcBef>
                <a:spcPts val="0"/>
              </a:spcBef>
              <a:spcAft>
                <a:spcPts val="0"/>
              </a:spcAft>
              <a:defRPr/>
            </a:pPr>
            <a:r>
              <a:rPr lang="fr-FR" sz="1200" b="1" i="0" kern="0" dirty="0">
                <a:solidFill>
                  <a:prstClr val="black"/>
                </a:solidFill>
                <a:effectLst>
                  <a:outerShdw blurRad="38100" dist="38100" dir="2700000" algn="tl">
                    <a:srgbClr val="000000">
                      <a:alpha val="43137"/>
                    </a:srgbClr>
                  </a:outerShdw>
                </a:effectLst>
                <a:latin typeface="Times New Roman" panose="02020603050405020304" pitchFamily="18" charset="0"/>
              </a:rPr>
              <a:t>Faculté des Sciences Economiques,</a:t>
            </a:r>
            <a:endParaRPr lang="fr-FR" sz="1200" b="1" i="0" kern="0" dirty="0">
              <a:solidFill>
                <a:prstClr val="black"/>
              </a:solidFill>
              <a:effectLst>
                <a:outerShdw blurRad="38100" dist="38100" dir="2700000" algn="tl">
                  <a:srgbClr val="000000">
                    <a:alpha val="43137"/>
                  </a:srgbClr>
                </a:outerShdw>
              </a:effectLst>
            </a:endParaRPr>
          </a:p>
          <a:p>
            <a:pPr fontAlgn="auto">
              <a:spcBef>
                <a:spcPts val="0"/>
              </a:spcBef>
              <a:spcAft>
                <a:spcPts val="0"/>
              </a:spcAft>
              <a:defRPr/>
            </a:pPr>
            <a:r>
              <a:rPr lang="fr-FR" sz="1200" b="1" i="0" kern="0" dirty="0">
                <a:solidFill>
                  <a:prstClr val="black"/>
                </a:solidFill>
                <a:effectLst>
                  <a:outerShdw blurRad="38100" dist="38100" dir="2700000" algn="tl">
                    <a:srgbClr val="000000">
                      <a:alpha val="43137"/>
                    </a:srgbClr>
                  </a:outerShdw>
                </a:effectLst>
                <a:latin typeface="Times New Roman" panose="02020603050405020304" pitchFamily="18" charset="0"/>
              </a:rPr>
              <a:t>Commerciales et  des Sciences de Gestion</a:t>
            </a:r>
            <a:endParaRPr lang="fr-FR" sz="1200" b="1" i="0" kern="0" dirty="0">
              <a:solidFill>
                <a:prstClr val="black"/>
              </a:solidFill>
              <a:effectLst>
                <a:outerShdw blurRad="38100" dist="38100" dir="2700000" algn="tl">
                  <a:srgbClr val="000000">
                    <a:alpha val="43137"/>
                  </a:srgbClr>
                </a:outerShdw>
              </a:effectLst>
            </a:endParaRPr>
          </a:p>
          <a:p>
            <a:pPr fontAlgn="auto">
              <a:spcBef>
                <a:spcPts val="0"/>
              </a:spcBef>
              <a:spcAft>
                <a:spcPts val="0"/>
              </a:spcAft>
              <a:defRPr/>
            </a:pPr>
            <a:endParaRPr lang="fr-FR" sz="1200" b="1" i="0" kern="0" dirty="0">
              <a:solidFill>
                <a:prstClr val="black"/>
              </a:solidFill>
              <a:effectLst>
                <a:outerShdw blurRad="38100" dist="38100" dir="2700000" algn="tl">
                  <a:srgbClr val="000000">
                    <a:alpha val="43137"/>
                  </a:srgbClr>
                </a:outerShdw>
              </a:effectLst>
            </a:endParaRPr>
          </a:p>
        </p:txBody>
      </p:sp>
      <p:sp>
        <p:nvSpPr>
          <p:cNvPr id="5" name="Rectangle à coins arrondis 4"/>
          <p:cNvSpPr/>
          <p:nvPr/>
        </p:nvSpPr>
        <p:spPr>
          <a:xfrm>
            <a:off x="682625" y="1930400"/>
            <a:ext cx="8083550" cy="1373188"/>
          </a:xfrm>
          <a:prstGeom prst="roundRect">
            <a:avLst>
              <a:gd name="adj" fmla="val 23224"/>
            </a:avLst>
          </a:prstGeom>
          <a:solidFill>
            <a:sysClr val="window" lastClr="FFFFFF"/>
          </a:solidFill>
          <a:ln w="25400" cap="flat" cmpd="sng" algn="ctr">
            <a:solidFill>
              <a:srgbClr val="C0504D"/>
            </a:solidFill>
            <a:prstDash val="solid"/>
          </a:ln>
          <a:effectLst/>
        </p:spPr>
        <p:txBody>
          <a:bodyPr anchor="ctr"/>
          <a:lstStyle/>
          <a:p>
            <a:pPr algn="ctr" rtl="1" eaLnBrk="1" fontAlgn="auto" hangingPunct="1">
              <a:spcBef>
                <a:spcPts val="0"/>
              </a:spcBef>
              <a:spcAft>
                <a:spcPts val="0"/>
              </a:spcAft>
              <a:defRPr/>
            </a:pPr>
            <a:r>
              <a:rPr lang="ar-DZ" sz="4800" b="1" i="0" kern="0" dirty="0" err="1">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المحاضرةالرابعة</a:t>
            </a:r>
            <a:r>
              <a:rPr lang="ar-DZ" sz="4800" b="1" i="0" kern="0" dirty="0">
                <a:solidFill>
                  <a:prstClr val="black"/>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 والخامسة : مدرسة العلاقات الإنسانية في الادارة</a:t>
            </a:r>
            <a:endParaRPr lang="ar-DZ" sz="2800" b="1" i="0" kern="0" dirty="0">
              <a:solidFill>
                <a:srgbClr val="4BACC6">
                  <a:lumMod val="50000"/>
                </a:srgbClr>
              </a:solidFill>
              <a:effectLst>
                <a:outerShdw blurRad="38100" dist="38100" dir="2700000" algn="tl">
                  <a:srgbClr val="000000">
                    <a:alpha val="43137"/>
                  </a:srgbClr>
                </a:outerShdw>
              </a:effectLst>
              <a:latin typeface="Calibri"/>
            </a:endParaRPr>
          </a:p>
        </p:txBody>
      </p:sp>
      <p:sp>
        <p:nvSpPr>
          <p:cNvPr id="48135" name="WordArt 18"/>
          <p:cNvSpPr>
            <a:spLocks noChangeArrowheads="1" noChangeShapeType="1" noTextEdit="1"/>
          </p:cNvSpPr>
          <p:nvPr/>
        </p:nvSpPr>
        <p:spPr bwMode="auto">
          <a:xfrm>
            <a:off x="3003550" y="5899150"/>
            <a:ext cx="3367088" cy="536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1157"/>
              </a:avLst>
            </a:prstTxWarp>
          </a:bodyPr>
          <a:lstStyle/>
          <a:p>
            <a:pPr algn="ctr" rtl="1"/>
            <a:r>
              <a:rPr lang="ar-DZ" sz="1200" b="1" kern="10">
                <a:solidFill>
                  <a:srgbClr val="000000"/>
                </a:solidFill>
                <a:effectLst>
                  <a:outerShdw dist="45791" dir="2021404" algn="ctr" rotWithShape="0">
                    <a:srgbClr val="B2B2B2">
                      <a:alpha val="79999"/>
                    </a:srgbClr>
                  </a:outerShdw>
                </a:effectLst>
              </a:rPr>
              <a:t>المـــوسم الجــامعي:2021/2022</a:t>
            </a:r>
            <a:endParaRPr lang="fr-FR" sz="1200" b="1" kern="10">
              <a:solidFill>
                <a:srgbClr val="000000"/>
              </a:solidFill>
              <a:effectLst>
                <a:outerShdw dist="45791" dir="2021404" algn="ctr" rotWithShape="0">
                  <a:srgbClr val="B2B2B2">
                    <a:alpha val="79999"/>
                  </a:srgbClr>
                </a:outerShdw>
              </a:effectLst>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noChangeArrowheads="1"/>
          </p:cNvSpPr>
          <p:nvPr>
            <p:ph type="title"/>
          </p:nvPr>
        </p:nvSpPr>
        <p:spPr>
          <a:xfrm>
            <a:off x="914400" y="484188"/>
            <a:ext cx="7848600" cy="609600"/>
          </a:xfrm>
          <a:solidFill>
            <a:srgbClr val="FFCCCC"/>
          </a:solidFill>
          <a:ln>
            <a:solidFill>
              <a:srgbClr val="C00000"/>
            </a:solidFill>
            <a:miter lim="800000"/>
            <a:headEnd/>
            <a:tailEnd/>
          </a:ln>
        </p:spPr>
        <p:txBody>
          <a:bodyPr/>
          <a:lstStyle/>
          <a:p>
            <a:pPr algn="ctr"/>
            <a:r>
              <a:rPr lang="ar-DZ" altLang="fr-FR" smtClean="0">
                <a:latin typeface="TimesNewRomanPS-BoldMT"/>
              </a:rPr>
              <a:t>مضمون النظرية</a:t>
            </a:r>
            <a:endParaRPr lang="fr-FR" altLang="fr-FR" smtClean="0"/>
          </a:p>
        </p:txBody>
      </p:sp>
      <p:sp>
        <p:nvSpPr>
          <p:cNvPr id="3" name="Espace réservé du contenu 2"/>
          <p:cNvSpPr>
            <a:spLocks noGrp="1" noChangeArrowheads="1"/>
          </p:cNvSpPr>
          <p:nvPr>
            <p:ph idx="1"/>
          </p:nvPr>
        </p:nvSpPr>
        <p:spPr>
          <a:xfrm>
            <a:off x="296863" y="1093788"/>
            <a:ext cx="8466137" cy="5576887"/>
          </a:xfrm>
        </p:spPr>
        <p:txBody>
          <a:bodyPr/>
          <a:lstStyle/>
          <a:p>
            <a:pPr marL="0" indent="0" algn="r" rtl="1" eaLnBrk="1" hangingPunct="1">
              <a:lnSpc>
                <a:spcPct val="90000"/>
              </a:lnSpc>
              <a:buFont typeface="Wingdings" panose="05000000000000000000" pitchFamily="2" charset="2"/>
              <a:buNone/>
              <a:defRPr/>
            </a:pPr>
            <a:r>
              <a:rPr lang="ar-SA" altLang="fr-FR" sz="2800" dirty="0">
                <a:solidFill>
                  <a:schemeClr val="tx1">
                    <a:lumMod val="50000"/>
                  </a:schemeClr>
                </a:solidFill>
              </a:rPr>
              <a:t>صنف </a:t>
            </a:r>
            <a:r>
              <a:rPr lang="ar-SA" altLang="fr-FR" sz="2800" dirty="0" err="1">
                <a:solidFill>
                  <a:schemeClr val="tx1">
                    <a:lumMod val="50000"/>
                  </a:schemeClr>
                </a:solidFill>
              </a:rPr>
              <a:t>ماسلو</a:t>
            </a:r>
            <a:r>
              <a:rPr lang="ar-SA" altLang="fr-FR" sz="2800" dirty="0">
                <a:solidFill>
                  <a:schemeClr val="tx1">
                    <a:lumMod val="50000"/>
                  </a:schemeClr>
                </a:solidFill>
              </a:rPr>
              <a:t> 1943 حاجات الانسان إلى خمس مستويات تشكل جميعها سلما أو هرما من الأدنى إلى الأعلى كما هو واضح في الشكل التالي</a:t>
            </a:r>
            <a:r>
              <a:rPr lang="ar-DZ" altLang="fr-FR" sz="2800" dirty="0">
                <a:solidFill>
                  <a:schemeClr val="tx1">
                    <a:lumMod val="50000"/>
                  </a:schemeClr>
                </a:solidFill>
              </a:rPr>
              <a:t>:</a:t>
            </a:r>
            <a:endParaRPr lang="ar-SA" altLang="fr-FR" sz="1200" dirty="0">
              <a:solidFill>
                <a:schemeClr val="tx1">
                  <a:lumMod val="50000"/>
                </a:schemeClr>
              </a:solidFill>
              <a:cs typeface="Arial" panose="020B0604020202020204" pitchFamily="34" charset="0"/>
            </a:endParaRPr>
          </a:p>
          <a:p>
            <a:pPr marL="0" indent="0" algn="ctr">
              <a:buFont typeface="Wingdings" panose="05000000000000000000" pitchFamily="2" charset="2"/>
              <a:buNone/>
              <a:defRPr/>
            </a:pPr>
            <a:endParaRPr lang="fr-FR" alt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pic>
        <p:nvPicPr>
          <p:cNvPr id="69637"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2301875"/>
            <a:ext cx="737235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noChangeArrowheads="1"/>
          </p:cNvSpPr>
          <p:nvPr>
            <p:ph type="title"/>
          </p:nvPr>
        </p:nvSpPr>
        <p:spPr>
          <a:solidFill>
            <a:srgbClr val="FFCCCC"/>
          </a:solidFill>
          <a:ln>
            <a:solidFill>
              <a:srgbClr val="CC0000"/>
            </a:solidFill>
            <a:miter lim="800000"/>
            <a:headEnd/>
            <a:tailEnd/>
          </a:ln>
        </p:spPr>
        <p:txBody>
          <a:bodyPr/>
          <a:lstStyle/>
          <a:p>
            <a:pPr algn="ctr"/>
            <a:r>
              <a:rPr lang="ar-DZ" altLang="fr-FR" smtClean="0">
                <a:solidFill>
                  <a:srgbClr val="FF0000"/>
                </a:solidFill>
              </a:rPr>
              <a:t>مضمون النظرية</a:t>
            </a:r>
            <a:endParaRPr lang="fr-FR" altLang="fr-FR" smtClean="0">
              <a:solidFill>
                <a:srgbClr val="FF0000"/>
              </a:solidFill>
            </a:endParaRPr>
          </a:p>
        </p:txBody>
      </p:sp>
      <p:sp>
        <p:nvSpPr>
          <p:cNvPr id="3" name="Espace réservé du contenu 2"/>
          <p:cNvSpPr>
            <a:spLocks noGrp="1"/>
          </p:cNvSpPr>
          <p:nvPr>
            <p:ph idx="1"/>
          </p:nvPr>
        </p:nvSpPr>
        <p:spPr>
          <a:xfrm>
            <a:off x="-139700" y="1074738"/>
            <a:ext cx="9283700" cy="5473980"/>
          </a:xfrm>
        </p:spPr>
        <p:txBody>
          <a:bodyPr/>
          <a:lstStyle/>
          <a:p>
            <a:pPr algn="just" rtl="1">
              <a:lnSpc>
                <a:spcPct val="115000"/>
              </a:lnSpc>
              <a:spcAft>
                <a:spcPts val="800"/>
              </a:spcAft>
              <a:buFont typeface="+mj-lt"/>
              <a:buAutoNum type="arabicPeriod"/>
              <a:defRPr/>
            </a:pPr>
            <a:r>
              <a:rPr lang="ar-DZ"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الحاجات الطبيعية(الغذاء والمسكن) وغير ذلك من الحاجات الضرورية للفرد.</a:t>
            </a:r>
            <a:endParaRPr lang="fr-FR"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800"/>
              </a:spcAft>
              <a:buFont typeface="+mj-lt"/>
              <a:buAutoNum type="arabicPeriod"/>
              <a:defRPr/>
            </a:pPr>
            <a:r>
              <a:rPr lang="ar-DZ"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حاجات الأمن أي حاجة الفرد إلى درء </a:t>
            </a:r>
            <a:r>
              <a:rPr lang="ar-DZ" sz="3200" u="sng"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الأخطار ومواجهة التهديدات.</a:t>
            </a:r>
            <a:endParaRPr lang="fr-FR"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800"/>
              </a:spcAft>
              <a:buFont typeface="+mj-lt"/>
              <a:buAutoNum type="arabicPeriod"/>
              <a:defRPr/>
            </a:pPr>
            <a:r>
              <a:rPr lang="ar-DZ"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الحاجات الاجتماعية أي حاجة الفرد إلى الانتماء إلى الجماعة وتكوين الصداقات.</a:t>
            </a:r>
            <a:endParaRPr lang="fr-FR"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800"/>
              </a:spcAft>
              <a:buFont typeface="+mj-lt"/>
              <a:buAutoNum type="arabicPeriod"/>
              <a:defRPr/>
            </a:pPr>
            <a:r>
              <a:rPr lang="ar-DZ"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الحاجة إلى التقدير وهي شعور الفرد بالأهمية.</a:t>
            </a:r>
            <a:endParaRPr lang="fr-FR"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Aft>
                <a:spcPts val="800"/>
              </a:spcAft>
              <a:buFont typeface="+mj-lt"/>
              <a:buAutoNum type="arabicPeriod"/>
              <a:defRPr/>
            </a:pPr>
            <a:r>
              <a:rPr lang="ar-DZ"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الحاجة إلى تحقيق الذات وتشمل الحاجة إلى تحقيق المنجزات والابداع.</a:t>
            </a:r>
            <a:endParaRPr lang="fr-FR" sz="320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algn="r">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p:cNvSpPr>
            <a:spLocks noGrp="1"/>
          </p:cNvSpPr>
          <p:nvPr>
            <p:ph type="title"/>
          </p:nvPr>
        </p:nvSpPr>
        <p:spPr>
          <a:solidFill>
            <a:srgbClr val="FFCCCC"/>
          </a:solidFill>
          <a:ln>
            <a:solidFill>
              <a:srgbClr val="CC0000"/>
            </a:solidFill>
            <a:miter lim="800000"/>
            <a:headEnd/>
            <a:tailEnd/>
          </a:ln>
        </p:spPr>
        <p:txBody>
          <a:bodyPr/>
          <a:lstStyle/>
          <a:p>
            <a:pPr algn="ctr"/>
            <a:r>
              <a:rPr lang="ar-DZ" smtClean="0"/>
              <a:t>أساسيات النظرية</a:t>
            </a:r>
            <a:endParaRPr lang="fr-FR" smtClean="0"/>
          </a:p>
        </p:txBody>
      </p:sp>
      <p:sp>
        <p:nvSpPr>
          <p:cNvPr id="3" name="Espace réservé du contenu 2"/>
          <p:cNvSpPr>
            <a:spLocks noGrp="1"/>
          </p:cNvSpPr>
          <p:nvPr>
            <p:ph idx="1"/>
          </p:nvPr>
        </p:nvSpPr>
        <p:spPr>
          <a:xfrm>
            <a:off x="177801" y="1169894"/>
            <a:ext cx="8872070" cy="5378824"/>
          </a:xfrm>
        </p:spPr>
        <p:txBody>
          <a:bodyPr/>
          <a:lstStyle/>
          <a:p>
            <a:pPr algn="just" rtl="1">
              <a:lnSpc>
                <a:spcPct val="150000"/>
              </a:lnSpc>
              <a:buFont typeface="Wingdings" panose="05000000000000000000" pitchFamily="2" charset="2"/>
              <a:buChar char="ü"/>
              <a:defRPr/>
            </a:pPr>
            <a:r>
              <a:rPr lang="ar-DZ" sz="3200" dirty="0">
                <a:solidFill>
                  <a:schemeClr val="tx1"/>
                </a:solidFill>
                <a:latin typeface="Simplified Arabic" panose="02020603050405020304" pitchFamily="18" charset="-78"/>
                <a:cs typeface="Simplified Arabic" panose="02020603050405020304" pitchFamily="18" charset="-78"/>
              </a:rPr>
              <a:t>الحاجة العليا في السلم لا تتحقق الا اذا تحققت الحاجة الأسفل منها.</a:t>
            </a:r>
          </a:p>
          <a:p>
            <a:pPr algn="just" rtl="1">
              <a:lnSpc>
                <a:spcPct val="150000"/>
              </a:lnSpc>
              <a:buFont typeface="Wingdings" panose="05000000000000000000" pitchFamily="2" charset="2"/>
              <a:buChar char="ü"/>
              <a:defRPr/>
            </a:pPr>
            <a:r>
              <a:rPr lang="ar-DZ" sz="3200" dirty="0">
                <a:solidFill>
                  <a:schemeClr val="tx1"/>
                </a:solidFill>
                <a:latin typeface="Simplified Arabic" panose="02020603050405020304" pitchFamily="18" charset="-78"/>
                <a:cs typeface="Simplified Arabic" panose="02020603050405020304" pitchFamily="18" charset="-78"/>
              </a:rPr>
              <a:t>سلمية </a:t>
            </a:r>
            <a:r>
              <a:rPr lang="ar-DZ" sz="3200" dirty="0" err="1">
                <a:solidFill>
                  <a:schemeClr val="tx1"/>
                </a:solidFill>
                <a:latin typeface="Simplified Arabic" panose="02020603050405020304" pitchFamily="18" charset="-78"/>
                <a:cs typeface="Simplified Arabic" panose="02020603050405020304" pitchFamily="18" charset="-78"/>
              </a:rPr>
              <a:t>ماسلو</a:t>
            </a:r>
            <a:r>
              <a:rPr lang="ar-DZ" sz="3200" dirty="0">
                <a:solidFill>
                  <a:schemeClr val="tx1"/>
                </a:solidFill>
                <a:latin typeface="Simplified Arabic" panose="02020603050405020304" pitchFamily="18" charset="-78"/>
                <a:cs typeface="Simplified Arabic" panose="02020603050405020304" pitchFamily="18" charset="-78"/>
              </a:rPr>
              <a:t> الحاجات عند الانسان هي الدافع حسب </a:t>
            </a:r>
            <a:r>
              <a:rPr lang="ar-DZ" sz="3200" dirty="0" err="1">
                <a:solidFill>
                  <a:schemeClr val="tx1"/>
                </a:solidFill>
                <a:latin typeface="Simplified Arabic" panose="02020603050405020304" pitchFamily="18" charset="-78"/>
                <a:cs typeface="Simplified Arabic" panose="02020603050405020304" pitchFamily="18" charset="-78"/>
              </a:rPr>
              <a:t>ماسلو</a:t>
            </a:r>
            <a:r>
              <a:rPr lang="ar-DZ" sz="3200" dirty="0">
                <a:solidFill>
                  <a:schemeClr val="tx1"/>
                </a:solidFill>
                <a:latin typeface="Simplified Arabic" panose="02020603050405020304" pitchFamily="18" charset="-78"/>
                <a:cs typeface="Simplified Arabic" panose="02020603050405020304" pitchFamily="18" charset="-78"/>
              </a:rPr>
              <a:t> الى سلوك الانسان في العمل، كلما اتسعت حاجاته في مستوى معين تطلع الى اشباع حاجات أخرى مصنفة في مستوى أعلى.</a:t>
            </a:r>
          </a:p>
          <a:p>
            <a:pPr algn="just" rtl="1">
              <a:lnSpc>
                <a:spcPct val="150000"/>
              </a:lnSpc>
              <a:buFont typeface="Wingdings" panose="05000000000000000000" pitchFamily="2" charset="2"/>
              <a:buChar char="ü"/>
              <a:defRPr/>
            </a:pPr>
            <a:r>
              <a:rPr lang="ar-DZ" sz="3200" dirty="0">
                <a:solidFill>
                  <a:schemeClr val="tx1"/>
                </a:solidFill>
                <a:latin typeface="Simplified Arabic" panose="02020603050405020304" pitchFamily="18" charset="-78"/>
                <a:cs typeface="Simplified Arabic" panose="02020603050405020304" pitchFamily="18" charset="-78"/>
              </a:rPr>
              <a:t>العناصر المصنفة أسفل الهرم تشبع حاجات مادية (الأجر) بينما العناصر العلوية تشبع حاجات معنوية ( المسؤولية، الترقية).</a:t>
            </a:r>
          </a:p>
          <a:p>
            <a:pPr marL="0" indent="0"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6"/>
          <p:cNvSpPr>
            <a:spLocks noChangeArrowheads="1"/>
          </p:cNvSpPr>
          <p:nvPr/>
        </p:nvSpPr>
        <p:spPr bwMode="auto">
          <a:xfrm>
            <a:off x="581025" y="1123950"/>
            <a:ext cx="765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ar-DZ" altLang="fr-FR" sz="2000" b="1">
                <a:solidFill>
                  <a:srgbClr val="000000"/>
                </a:solidFill>
                <a:cs typeface="Simplified Arabic" panose="02020603050405020304" pitchFamily="18" charset="-78"/>
              </a:rPr>
              <a:t>      </a:t>
            </a:r>
            <a:endParaRPr lang="fr-FR" altLang="fr-FR" sz="2000" b="1">
              <a:solidFill>
                <a:srgbClr val="000000"/>
              </a:solidFill>
              <a:cs typeface="Simplified Arabic" panose="02020603050405020304" pitchFamily="18" charset="-78"/>
            </a:endParaRPr>
          </a:p>
        </p:txBody>
      </p:sp>
      <p:sp>
        <p:nvSpPr>
          <p:cNvPr id="72707" name="Espace réservé du pied de page 4"/>
          <p:cNvSpPr txBox="1">
            <a:spLocks/>
          </p:cNvSpPr>
          <p:nvPr/>
        </p:nvSpPr>
        <p:spPr bwMode="white">
          <a:xfrm>
            <a:off x="1627188" y="6226175"/>
            <a:ext cx="7516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600" b="1" i="0">
              <a:solidFill>
                <a:srgbClr val="FFFFFF"/>
              </a:solidFill>
              <a:latin typeface="Arial" panose="020B0604020202020204" pitchFamily="34" charset="0"/>
            </a:endParaRPr>
          </a:p>
        </p:txBody>
      </p:sp>
      <p:sp>
        <p:nvSpPr>
          <p:cNvPr id="72708" name="Titre 1"/>
          <p:cNvSpPr>
            <a:spLocks noGrp="1"/>
          </p:cNvSpPr>
          <p:nvPr>
            <p:ph type="ctrTitle"/>
          </p:nvPr>
        </p:nvSpPr>
        <p:spPr>
          <a:xfrm>
            <a:off x="1860550" y="525463"/>
            <a:ext cx="5314950" cy="812800"/>
          </a:xfrm>
          <a:solidFill>
            <a:srgbClr val="FFCCCC"/>
          </a:solidFill>
          <a:ln>
            <a:solidFill>
              <a:srgbClr val="C00000"/>
            </a:solidFill>
            <a:miter lim="800000"/>
            <a:headEnd/>
            <a:tailEnd/>
          </a:ln>
        </p:spPr>
        <p:txBody>
          <a:bodyPr/>
          <a:lstStyle/>
          <a:p>
            <a:r>
              <a:rPr lang="ar-DZ" altLang="fr-FR" b="1" smtClean="0">
                <a:solidFill>
                  <a:srgbClr val="FF0000"/>
                </a:solidFill>
                <a:ea typeface="Calibri" panose="020F0502020204030204" pitchFamily="34" charset="0"/>
                <a:cs typeface="Sakkal Majalla" panose="02000000000000000000" pitchFamily="2" charset="-78"/>
              </a:rPr>
              <a:t>إيجابيات النظرية</a:t>
            </a:r>
            <a:endParaRPr lang="fr-FR" altLang="fr-FR" smtClean="0">
              <a:ea typeface="Calibri" panose="020F0502020204030204" pitchFamily="34" charset="0"/>
              <a:cs typeface="Sakkal Majalla" panose="02000000000000000000" pitchFamily="2" charset="-78"/>
            </a:endParaRPr>
          </a:p>
        </p:txBody>
      </p:sp>
      <p:sp>
        <p:nvSpPr>
          <p:cNvPr id="3" name="Sous-titre 2"/>
          <p:cNvSpPr>
            <a:spLocks noGrp="1"/>
          </p:cNvSpPr>
          <p:nvPr>
            <p:ph type="subTitle" idx="1"/>
          </p:nvPr>
        </p:nvSpPr>
        <p:spPr>
          <a:xfrm>
            <a:off x="309563" y="1654176"/>
            <a:ext cx="8524875" cy="4827306"/>
          </a:xfrm>
        </p:spPr>
        <p:txBody>
          <a:bodyPr/>
          <a:lstStyle/>
          <a:p>
            <a:pPr marL="457200" indent="-457200" algn="just" eaLnBrk="1" fontAlgn="auto" hangingPunct="1">
              <a:lnSpc>
                <a:spcPct val="150000"/>
              </a:lnSpc>
              <a:spcBef>
                <a:spcPts val="0"/>
              </a:spcBef>
              <a:spcAft>
                <a:spcPts val="0"/>
              </a:spcAft>
              <a:buFont typeface="Wingdings" panose="05000000000000000000" pitchFamily="2" charset="2"/>
              <a:buChar char="ü"/>
              <a:defRPr/>
            </a:pPr>
            <a:r>
              <a:rPr lang="ar-DZ" sz="36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تعد مقدمة أساسية لمراحل التعليم </a:t>
            </a:r>
            <a:r>
              <a:rPr lang="ar-DZ" sz="3600" b="1"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والتدرب.</a:t>
            </a:r>
            <a:endParaRPr lang="fr-FR" sz="36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457200" indent="-457200" algn="just" eaLnBrk="1" fontAlgn="auto" hangingPunct="1">
              <a:lnSpc>
                <a:spcPct val="150000"/>
              </a:lnSpc>
              <a:spcBef>
                <a:spcPts val="0"/>
              </a:spcBef>
              <a:spcAft>
                <a:spcPts val="0"/>
              </a:spcAft>
              <a:buFont typeface="Wingdings" panose="05000000000000000000" pitchFamily="2" charset="2"/>
              <a:buChar char="ü"/>
              <a:defRPr/>
            </a:pPr>
            <a:r>
              <a:rPr lang="ar-DZ" sz="3600" b="1"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لفتت </a:t>
            </a:r>
            <a:r>
              <a:rPr lang="ar-DZ" sz="36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الاهتمام لأهمية الحاجة التي تؤثر في سلوك </a:t>
            </a:r>
            <a:r>
              <a:rPr lang="ar-DZ" sz="3600" b="1"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العاملين.</a:t>
            </a:r>
            <a:endParaRPr lang="ar-DZ" sz="36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457200" indent="-457200" algn="just" eaLnBrk="1" fontAlgn="auto" hangingPunct="1">
              <a:lnSpc>
                <a:spcPct val="150000"/>
              </a:lnSpc>
              <a:spcBef>
                <a:spcPts val="0"/>
              </a:spcBef>
              <a:spcAft>
                <a:spcPts val="0"/>
              </a:spcAft>
              <a:buFont typeface="Wingdings" panose="05000000000000000000" pitchFamily="2" charset="2"/>
              <a:buChar char="ü"/>
              <a:defRPr/>
            </a:pPr>
            <a:r>
              <a:rPr lang="ar-DZ" sz="3600" b="1"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أقرت </a:t>
            </a:r>
            <a:r>
              <a:rPr lang="ar-DZ" sz="36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أن الحاجات غير المشبعة هي تؤثر على سلوك الفرد وتحفزه.</a:t>
            </a:r>
            <a:endParaRPr lang="fr-FR" sz="3600" b="1"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defRPr/>
            </a:pPr>
            <a:endParaRPr lang="fr-FR" dirty="0"/>
          </a:p>
        </p:txBody>
      </p:sp>
      <p:sp>
        <p:nvSpPr>
          <p:cNvPr id="72710" name="Espace réservé du pied de page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0">
              <a:spcBef>
                <a:spcPct val="0"/>
              </a:spcBef>
              <a:buFontTx/>
              <a:buNone/>
            </a:pPr>
            <a:r>
              <a:rPr lang="en-US" altLang="fr-FR" sz="1200" smtClean="0">
                <a:solidFill>
                  <a:srgbClr val="898989"/>
                </a:solidFill>
                <a:latin typeface="Arial" panose="020B0604020202020204" pitchFamily="34" charset="0"/>
              </a:rPr>
              <a:t>-  </a:t>
            </a:r>
          </a:p>
        </p:txBody>
      </p:sp>
      <p:sp>
        <p:nvSpPr>
          <p:cNvPr id="7271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1CC09A55-0EC4-4538-9CF8-26F3570FF8CB}" type="slidenum">
              <a:rPr lang="en-US" altLang="fr-FR" sz="1200" smtClean="0">
                <a:solidFill>
                  <a:srgbClr val="898989"/>
                </a:solidFill>
                <a:latin typeface="Arial" panose="020B0604020202020204" pitchFamily="34" charset="0"/>
              </a:rPr>
              <a:pPr algn="l" rtl="0">
                <a:spcBef>
                  <a:spcPct val="0"/>
                </a:spcBef>
                <a:buFontTx/>
                <a:buNone/>
              </a:pPr>
              <a:t>23</a:t>
            </a:fld>
            <a:endParaRPr lang="en-US" altLang="fr-FR" sz="1200" smtClean="0">
              <a:solidFill>
                <a:srgbClr val="898989"/>
              </a:solidFill>
              <a:latin typeface="Arial" panose="020B0604020202020204"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p:cNvSpPr>
            <a:spLocks noChangeArrowheads="1"/>
          </p:cNvSpPr>
          <p:nvPr/>
        </p:nvSpPr>
        <p:spPr bwMode="auto">
          <a:xfrm>
            <a:off x="1395413" y="230188"/>
            <a:ext cx="6183312" cy="1016000"/>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6000" b="1" dirty="0">
                <a:solidFill>
                  <a:srgbClr val="FF0000"/>
                </a:solidFill>
                <a:latin typeface="Calibri" panose="020F0502020204030204" pitchFamily="34" charset="0"/>
                <a:ea typeface="Calibri" panose="020F0502020204030204" pitchFamily="34" charset="0"/>
                <a:cs typeface="Sakkal Majalla" panose="02000000000000000000" pitchFamily="2" charset="-78"/>
              </a:rPr>
              <a:t>انتقادات النظرية</a:t>
            </a:r>
            <a:endParaRPr lang="fr-FR" sz="60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Rectangle 2"/>
          <p:cNvSpPr/>
          <p:nvPr/>
        </p:nvSpPr>
        <p:spPr>
          <a:xfrm>
            <a:off x="0" y="1752600"/>
            <a:ext cx="9009529" cy="4524375"/>
          </a:xfrm>
          <a:prstGeom prst="rect">
            <a:avLst/>
          </a:prstGeom>
        </p:spPr>
        <p:txBody>
          <a:bodyPr wrap="square">
            <a:spAutoFit/>
          </a:bodyPr>
          <a:lstStyle/>
          <a:p>
            <a:pPr algn="just" rtl="1">
              <a:defRPr/>
            </a:pPr>
            <a:r>
              <a:rPr lang="ar-DZ" sz="3600" i="0" dirty="0" smtClean="0">
                <a:latin typeface="Simplified Arabic" panose="02020603050405020304" pitchFamily="18" charset="-78"/>
                <a:cs typeface="Simplified Arabic" panose="02020603050405020304" pitchFamily="18" charset="-78"/>
              </a:rPr>
              <a:t>	انتقدت </a:t>
            </a:r>
            <a:r>
              <a:rPr lang="ar-DZ" sz="3600" i="0" dirty="0" err="1">
                <a:latin typeface="Simplified Arabic" panose="02020603050405020304" pitchFamily="18" charset="-78"/>
                <a:cs typeface="Simplified Arabic" panose="02020603050405020304" pitchFamily="18" charset="-78"/>
              </a:rPr>
              <a:t>ھذه</a:t>
            </a:r>
            <a:r>
              <a:rPr lang="ar-DZ" sz="3600" i="0" dirty="0">
                <a:latin typeface="Simplified Arabic" panose="02020603050405020304" pitchFamily="18" charset="-78"/>
                <a:cs typeface="Simplified Arabic" panose="02020603050405020304" pitchFamily="18" charset="-78"/>
              </a:rPr>
              <a:t> </a:t>
            </a:r>
            <a:r>
              <a:rPr lang="ar-DZ" sz="3600" i="0" dirty="0" err="1">
                <a:latin typeface="Simplified Arabic" panose="02020603050405020304" pitchFamily="18" charset="-78"/>
                <a:cs typeface="Simplified Arabic" panose="02020603050405020304" pitchFamily="18" charset="-78"/>
              </a:rPr>
              <a:t>النظریة</a:t>
            </a:r>
            <a:r>
              <a:rPr lang="ar-DZ" sz="3600" i="0" dirty="0">
                <a:latin typeface="Simplified Arabic" panose="02020603050405020304" pitchFamily="18" charset="-78"/>
                <a:cs typeface="Simplified Arabic" panose="02020603050405020304" pitchFamily="18" charset="-78"/>
              </a:rPr>
              <a:t> من النواحي </a:t>
            </a:r>
            <a:r>
              <a:rPr lang="ar-DZ" sz="3600" i="0" dirty="0" err="1" smtClean="0">
                <a:latin typeface="Simplified Arabic" panose="02020603050405020304" pitchFamily="18" charset="-78"/>
                <a:cs typeface="Simplified Arabic" panose="02020603050405020304" pitchFamily="18" charset="-78"/>
              </a:rPr>
              <a:t>التالیة</a:t>
            </a:r>
            <a:r>
              <a:rPr lang="ar-DZ" sz="3600" i="0" dirty="0" smtClean="0">
                <a:latin typeface="Simplified Arabic" panose="02020603050405020304" pitchFamily="18" charset="-78"/>
                <a:cs typeface="Simplified Arabic" panose="02020603050405020304" pitchFamily="18" charset="-78"/>
              </a:rPr>
              <a:t>:</a:t>
            </a:r>
            <a:endParaRPr lang="ar-DZ" sz="3600" i="0" dirty="0">
              <a:latin typeface="Simplified Arabic" panose="02020603050405020304" pitchFamily="18" charset="-78"/>
              <a:cs typeface="Simplified Arabic" panose="02020603050405020304" pitchFamily="18" charset="-78"/>
            </a:endParaRPr>
          </a:p>
          <a:p>
            <a:pPr marL="457200" indent="-457200" algn="just" rtl="1">
              <a:buFont typeface="Wingdings" panose="05000000000000000000" pitchFamily="2" charset="2"/>
              <a:buChar char="ü"/>
              <a:defRPr/>
            </a:pPr>
            <a:r>
              <a:rPr lang="ar-DZ" sz="3600" i="0" dirty="0">
                <a:latin typeface="Simplified Arabic" panose="02020603050405020304" pitchFamily="18" charset="-78"/>
                <a:cs typeface="Simplified Arabic" panose="02020603050405020304" pitchFamily="18" charset="-78"/>
              </a:rPr>
              <a:t>المدير أو المسؤول عن المؤسسة لا يمكن أن يكون عالم نفس حتى يحلل نفسية كل عامل معه خاصة في ظل كبر واتساع حجم </a:t>
            </a:r>
            <a:r>
              <a:rPr lang="ar-DZ" sz="3600" i="0" dirty="0" smtClean="0">
                <a:latin typeface="Simplified Arabic" panose="02020603050405020304" pitchFamily="18" charset="-78"/>
                <a:cs typeface="Simplified Arabic" panose="02020603050405020304" pitchFamily="18" charset="-78"/>
              </a:rPr>
              <a:t>المؤسسات.</a:t>
            </a:r>
            <a:endParaRPr lang="ar-DZ" sz="3600" i="0" dirty="0">
              <a:latin typeface="Simplified Arabic" panose="02020603050405020304" pitchFamily="18" charset="-78"/>
              <a:cs typeface="Simplified Arabic" panose="02020603050405020304" pitchFamily="18" charset="-78"/>
            </a:endParaRPr>
          </a:p>
          <a:p>
            <a:pPr marL="457200" indent="-457200" algn="just" rtl="1">
              <a:buFont typeface="Wingdings" panose="05000000000000000000" pitchFamily="2" charset="2"/>
              <a:buChar char="ü"/>
              <a:defRPr/>
            </a:pPr>
            <a:r>
              <a:rPr lang="ar-DZ" sz="3600" i="0" dirty="0">
                <a:latin typeface="Simplified Arabic" panose="02020603050405020304" pitchFamily="18" charset="-78"/>
                <a:cs typeface="Simplified Arabic" panose="02020603050405020304" pitchFamily="18" charset="-78"/>
              </a:rPr>
              <a:t>صعوبة تحديد الحاجات التي تحفز العاملين كل على </a:t>
            </a:r>
            <a:r>
              <a:rPr lang="ar-DZ" sz="3600" i="0" dirty="0" smtClean="0">
                <a:latin typeface="Simplified Arabic" panose="02020603050405020304" pitchFamily="18" charset="-78"/>
                <a:cs typeface="Simplified Arabic" panose="02020603050405020304" pitchFamily="18" charset="-78"/>
              </a:rPr>
              <a:t>حدا.</a:t>
            </a:r>
            <a:endParaRPr lang="ar-DZ" sz="3600" i="0" dirty="0">
              <a:latin typeface="Simplified Arabic" panose="02020603050405020304" pitchFamily="18" charset="-78"/>
              <a:cs typeface="Simplified Arabic" panose="02020603050405020304" pitchFamily="18" charset="-78"/>
            </a:endParaRPr>
          </a:p>
          <a:p>
            <a:pPr marL="457200" indent="-457200" algn="just" rtl="1">
              <a:buFont typeface="Wingdings" panose="05000000000000000000" pitchFamily="2" charset="2"/>
              <a:buChar char="ü"/>
              <a:defRPr/>
            </a:pPr>
            <a:r>
              <a:rPr lang="ar-DZ" sz="3600" i="0" dirty="0">
                <a:latin typeface="Simplified Arabic" panose="02020603050405020304" pitchFamily="18" charset="-78"/>
                <a:cs typeface="Simplified Arabic" panose="02020603050405020304" pitchFamily="18" charset="-78"/>
              </a:rPr>
              <a:t>لم تثبت أي دراسة صدق سلمية الحاجات فقد يكون </a:t>
            </a:r>
            <a:r>
              <a:rPr lang="ar-DZ" sz="3600" i="0" dirty="0" smtClean="0">
                <a:latin typeface="Simplified Arabic" panose="02020603050405020304" pitchFamily="18" charset="-78"/>
                <a:cs typeface="Simplified Arabic" panose="02020603050405020304" pitchFamily="18" charset="-78"/>
              </a:rPr>
              <a:t>العالم </a:t>
            </a:r>
            <a:r>
              <a:rPr lang="ar-DZ" sz="3600" i="0" dirty="0">
                <a:latin typeface="Simplified Arabic" panose="02020603050405020304" pitchFamily="18" charset="-78"/>
                <a:cs typeface="Simplified Arabic" panose="02020603050405020304" pitchFamily="18" charset="-78"/>
              </a:rPr>
              <a:t>فقير إلا أنه يبحث عن تحقيق </a:t>
            </a:r>
            <a:r>
              <a:rPr lang="ar-DZ" sz="3600" i="0" dirty="0" smtClean="0">
                <a:latin typeface="Simplified Arabic" panose="02020603050405020304" pitchFamily="18" charset="-78"/>
                <a:cs typeface="Simplified Arabic" panose="02020603050405020304" pitchFamily="18" charset="-78"/>
              </a:rPr>
              <a:t>الذات. </a:t>
            </a:r>
            <a:endParaRPr lang="ar-DZ" sz="3600" i="0" dirty="0">
              <a:latin typeface="Simplified Arabic" panose="02020603050405020304" pitchFamily="18" charset="-78"/>
              <a:cs typeface="Simplified Arabic" panose="02020603050405020304" pitchFamily="18" charset="-78"/>
            </a:endParaRPr>
          </a:p>
          <a:p>
            <a:pPr marL="342900" indent="-342900" algn="r" rtl="1" eaLnBrk="1" hangingPunct="1">
              <a:spcBef>
                <a:spcPct val="20000"/>
              </a:spcBef>
              <a:buFontTx/>
              <a:buChar char="•"/>
              <a:defRPr/>
            </a:pPr>
            <a:endParaRPr lang="fr-FR" altLang="fr-FR" sz="3000" i="0" dirty="0">
              <a:solidFill>
                <a:srgbClr val="000000"/>
              </a:solidFill>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927847" y="249985"/>
            <a:ext cx="6904038" cy="738187"/>
          </a:xfrm>
          <a:solidFill>
            <a:srgbClr val="FFCCCC"/>
          </a:solidFill>
          <a:ln>
            <a:solidFill>
              <a:srgbClr val="CC0000"/>
            </a:solidFill>
            <a:miter lim="800000"/>
            <a:headEnd/>
            <a:tailEnd/>
          </a:ln>
        </p:spPr>
        <p:txBody>
          <a:bodyPr/>
          <a:lstStyle/>
          <a:p>
            <a:pPr algn="ctr" rtl="1"/>
            <a:r>
              <a:rPr lang="ar-DZ" altLang="fr-FR" smtClean="0">
                <a:solidFill>
                  <a:srgbClr val="FF0000"/>
                </a:solidFill>
              </a:rPr>
              <a:t>نظرية </a:t>
            </a:r>
            <a:r>
              <a:rPr lang="en-US" smtClean="0">
                <a:solidFill>
                  <a:srgbClr val="FF0000"/>
                </a:solidFill>
                <a:latin typeface="Calibri" panose="020F0502020204030204" pitchFamily="34" charset="0"/>
                <a:ea typeface="Calibri" panose="020F0502020204030204" pitchFamily="34" charset="0"/>
                <a:cs typeface="Sakkal Majalla" panose="02000000000000000000" pitchFamily="2" charset="-78"/>
              </a:rPr>
              <a:t>X</a:t>
            </a:r>
            <a:r>
              <a:rPr lang="ar-DZ"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و</a:t>
            </a:r>
            <a:r>
              <a:rPr lang="en-US"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Y</a:t>
            </a:r>
            <a:r>
              <a:rPr lang="ar-DZ"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DZ" smtClean="0">
                <a:solidFill>
                  <a:srgbClr val="92D050"/>
                </a:solidFill>
                <a:latin typeface="Calibri" panose="020F0502020204030204" pitchFamily="34" charset="0"/>
                <a:ea typeface="Calibri" panose="020F0502020204030204" pitchFamily="34" charset="0"/>
                <a:cs typeface="Sakkal Majalla" panose="02000000000000000000" pitchFamily="2" charset="-78"/>
              </a:rPr>
              <a:t>لدوغلاس ماك غريغور</a:t>
            </a:r>
            <a:endParaRPr lang="fr-FR" altLang="fr-FR" smtClean="0">
              <a:solidFill>
                <a:srgbClr val="FF0000"/>
              </a:solidFill>
            </a:endParaRPr>
          </a:p>
        </p:txBody>
      </p:sp>
      <p:sp>
        <p:nvSpPr>
          <p:cNvPr id="81923" name="Espace réservé du contenu 2"/>
          <p:cNvSpPr>
            <a:spLocks noGrp="1" noChangeArrowheads="1"/>
          </p:cNvSpPr>
          <p:nvPr>
            <p:ph idx="1"/>
          </p:nvPr>
        </p:nvSpPr>
        <p:spPr>
          <a:xfrm>
            <a:off x="-107576" y="1086222"/>
            <a:ext cx="9251576" cy="5771777"/>
          </a:xfrm>
        </p:spPr>
        <p:txBody>
          <a:bodyPr/>
          <a:lstStyle/>
          <a:p>
            <a:pPr marL="0" indent="0" algn="just" rtl="1" eaLnBrk="1" fontAlgn="auto" hangingPunct="1">
              <a:spcBef>
                <a:spcPts val="0"/>
              </a:spcBef>
              <a:spcAft>
                <a:spcPts val="0"/>
              </a:spcAft>
              <a:buClrTx/>
              <a:buFontTx/>
              <a:buNone/>
              <a:defRPr/>
            </a:pPr>
            <a:r>
              <a:rPr lang="ar-DZ" sz="3600" kern="1200" dirty="0" smtClean="0">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التعريف </a:t>
            </a:r>
            <a:r>
              <a:rPr lang="ar-DZ" sz="3600" kern="1200" dirty="0">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بدوغلاس ماك </a:t>
            </a:r>
            <a:r>
              <a:rPr lang="ar-DZ" sz="3600" kern="1200" dirty="0" err="1">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غريغور</a:t>
            </a:r>
            <a:r>
              <a:rPr lang="ar-DZ" sz="3600" kern="1200" dirty="0">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kern="1200" dirty="0">
              <a:solidFill>
                <a:srgbClr val="92D050"/>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rtl="1" eaLnBrk="1" fontAlgn="auto" hangingPunct="1">
              <a:lnSpc>
                <a:spcPct val="150000"/>
              </a:lnSpc>
              <a:spcBef>
                <a:spcPts val="0"/>
              </a:spcBef>
              <a:spcAft>
                <a:spcPts val="0"/>
              </a:spcAft>
              <a:buClrTx/>
              <a:buFontTx/>
              <a:buNone/>
              <a:defRPr/>
            </a:pPr>
            <a:r>
              <a:rPr lang="ar-DZ" sz="360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ولد </a:t>
            </a:r>
            <a:r>
              <a:rPr lang="ar-DZ" sz="360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سنة 1906 متحصل على شهادة دكتوراه في علم النفس من جامعة هارفارد، وضع نظريته على منهج نموذجي للعامل بالمؤسسة وتوفي سنة </a:t>
            </a:r>
            <a:r>
              <a:rPr lang="ar-DZ" sz="360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1964.</a:t>
            </a:r>
            <a:endParaRPr lang="ar-DZ" altLang="fr-FR" sz="360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rtl="1">
              <a:lnSpc>
                <a:spcPct val="150000"/>
              </a:lnSpc>
              <a:buFont typeface="Wingdings" panose="05000000000000000000" pitchFamily="2" charset="2"/>
              <a:buNone/>
              <a:defRPr/>
            </a:pPr>
            <a:r>
              <a:rPr lang="ar-DZ" altLang="fr-FR"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a:t>
            </a:r>
            <a:r>
              <a:rPr lang="ar-SA" altLang="fr-FR"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دوجلاس </a:t>
            </a:r>
            <a:r>
              <a:rPr lang="ar-SA" altLang="fr-FR" sz="3600" dirty="0" err="1">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ماكريجور</a:t>
            </a:r>
            <a:r>
              <a:rPr lang="ar-SA" altLang="fr-FR" sz="360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من علماء النفس </a:t>
            </a:r>
            <a:r>
              <a:rPr lang="ar-SA" altLang="fr-FR" sz="3600" dirty="0" err="1">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الإجتماعي</a:t>
            </a:r>
            <a:r>
              <a:rPr lang="ar-SA" altLang="fr-FR" sz="360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الذي أجرى العديد من البحوث حول الدافعية والسلوك العام للناس في المنظمات وتوصل </a:t>
            </a:r>
            <a:r>
              <a:rPr lang="ar-SA" altLang="fr-FR"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إلى النظريتين</a:t>
            </a:r>
            <a:r>
              <a:rPr lang="fr-FR" altLang="fr-FR" sz="360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altLang="fr-FR" sz="3600" dirty="0">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860612" y="384456"/>
            <a:ext cx="7848600" cy="609600"/>
          </a:xfrm>
          <a:solidFill>
            <a:srgbClr val="FFCCCC"/>
          </a:solidFill>
          <a:ln>
            <a:solidFill>
              <a:srgbClr val="CC0000"/>
            </a:solidFill>
            <a:miter lim="800000"/>
            <a:headEnd/>
            <a:tailEnd/>
          </a:ln>
        </p:spPr>
        <p:txBody>
          <a:bodyPr/>
          <a:lstStyle/>
          <a:p>
            <a:pPr algn="ctr" rtl="1"/>
            <a:r>
              <a:rPr lang="ar-DZ" altLang="fr-FR" sz="3600" smtClean="0">
                <a:solidFill>
                  <a:srgbClr val="FF0000"/>
                </a:solidFill>
              </a:rPr>
              <a:t>نظرية </a:t>
            </a:r>
            <a:r>
              <a:rPr lang="en-US" sz="360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X</a:t>
            </a:r>
            <a:r>
              <a:rPr lang="ar-DZ" sz="360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و</a:t>
            </a:r>
            <a:r>
              <a:rPr lang="en-US" sz="360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Y</a:t>
            </a:r>
            <a:r>
              <a:rPr lang="ar-DZ" sz="360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a:t>
            </a:r>
            <a:r>
              <a:rPr lang="ar-DZ" sz="3600" smtClean="0">
                <a:solidFill>
                  <a:srgbClr val="92D050"/>
                </a:solidFill>
                <a:latin typeface="Calibri" panose="020F0502020204030204" pitchFamily="34" charset="0"/>
                <a:ea typeface="Calibri" panose="020F0502020204030204" pitchFamily="34" charset="0"/>
                <a:cs typeface="Sakkal Majalla" panose="02000000000000000000" pitchFamily="2" charset="-78"/>
              </a:rPr>
              <a:t>لدوغلاس ماك غريغور</a:t>
            </a:r>
            <a:endParaRPr lang="fr-FR" altLang="fr-FR" sz="3600" smtClean="0">
              <a:solidFill>
                <a:srgbClr val="FF0000"/>
              </a:solidFill>
              <a:ea typeface="Calibri" panose="020F0502020204030204" pitchFamily="34" charset="0"/>
              <a:cs typeface="Sakkal Majalla" panose="02000000000000000000" pitchFamily="2" charset="-78"/>
            </a:endParaRPr>
          </a:p>
        </p:txBody>
      </p:sp>
      <p:sp>
        <p:nvSpPr>
          <p:cNvPr id="3" name="Espace réservé du contenu 2"/>
          <p:cNvSpPr>
            <a:spLocks noGrp="1"/>
          </p:cNvSpPr>
          <p:nvPr>
            <p:ph idx="1"/>
          </p:nvPr>
        </p:nvSpPr>
        <p:spPr>
          <a:xfrm>
            <a:off x="0" y="994056"/>
            <a:ext cx="9144000" cy="5704447"/>
          </a:xfrm>
        </p:spPr>
        <p:txBody>
          <a:bodyPr/>
          <a:lstStyle/>
          <a:p>
            <a:pPr marL="0" indent="0" algn="just" rtl="1" eaLnBrk="1" fontAlgn="auto" hangingPunct="1">
              <a:spcBef>
                <a:spcPts val="0"/>
              </a:spcBef>
              <a:spcAft>
                <a:spcPts val="0"/>
              </a:spcAft>
              <a:buClrTx/>
              <a:buFontTx/>
              <a:buNone/>
              <a:defRPr/>
            </a:pPr>
            <a:r>
              <a:rPr lang="ar-DZ" sz="3600" b="0" kern="1200"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مضمون النظرية:</a:t>
            </a:r>
          </a:p>
          <a:p>
            <a:pPr marL="0" indent="0" algn="just" rtl="1" eaLnBrk="1" fontAlgn="auto" hangingPunct="1">
              <a:spcBef>
                <a:spcPts val="0"/>
              </a:spcBef>
              <a:spcAft>
                <a:spcPts val="0"/>
              </a:spcAft>
              <a:buClrTx/>
              <a:buFontTx/>
              <a:buNone/>
              <a:defRPr/>
            </a:pPr>
            <a:r>
              <a:rPr lang="ar-DZ" sz="3600" b="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كانت </a:t>
            </a:r>
            <a:r>
              <a:rPr lang="ar-DZ" sz="3600" b="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أفكاره متعارضة بشدة مع الفكر الكلاسيكي وحتى مدرسة العلاقات الإنسانية. </a:t>
            </a:r>
            <a:r>
              <a:rPr lang="ar-DZ" sz="3600" b="0" kern="1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إذ أنه بنى نظريته على أساس أن الجماعات داخل المؤسسة تؤمن ببعض القيم والمبادئ المشتركة ولكنها تختلف فيما بينها حول كثير من القيم والمبادئ، ومن الجائز أن تتعاون في بعض مجالات العمل غير أنه من المستبعد أن تصبح أسرة واحدة كما تتخيل حركة العلاقات الإنسانية</a:t>
            </a:r>
            <a:r>
              <a:rPr lang="ar-DZ" sz="3600" b="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b="0" kern="120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lgn="r" rtl="1" eaLnBrk="1" hangingPunct="1">
              <a:lnSpc>
                <a:spcPct val="155000"/>
              </a:lnSpc>
              <a:buClrTx/>
              <a:buFont typeface="Wingdings" panose="05000000000000000000" pitchFamily="2" charset="2"/>
              <a:buNone/>
              <a:defRPr/>
            </a:pPr>
            <a:r>
              <a:rPr lang="ar-SA" sz="2800" dirty="0" err="1" smtClean="0">
                <a:solidFill>
                  <a:srgbClr val="FF0000"/>
                </a:solidFill>
                <a:latin typeface="Simplified Arabic" panose="02020603050405020304" pitchFamily="18" charset="-78"/>
                <a:cs typeface="Simplified Arabic" panose="02020603050405020304" pitchFamily="18" charset="-78"/>
              </a:rPr>
              <a:t>وض</a:t>
            </a:r>
            <a:r>
              <a:rPr lang="ar-DZ" sz="2800" dirty="0">
                <a:solidFill>
                  <a:srgbClr val="FF0000"/>
                </a:solidFill>
                <a:latin typeface="Simplified Arabic" panose="02020603050405020304" pitchFamily="18" charset="-78"/>
                <a:cs typeface="Simplified Arabic" panose="02020603050405020304" pitchFamily="18" charset="-78"/>
              </a:rPr>
              <a:t>ع</a:t>
            </a:r>
            <a:r>
              <a:rPr lang="ar-SA" sz="2800" dirty="0" smtClean="0">
                <a:solidFill>
                  <a:srgbClr val="FF0000"/>
                </a:solidFill>
                <a:latin typeface="Simplified Arabic" panose="02020603050405020304" pitchFamily="18" charset="-78"/>
                <a:cs typeface="Simplified Arabic" panose="02020603050405020304" pitchFamily="18" charset="-78"/>
              </a:rPr>
              <a:t>   </a:t>
            </a:r>
            <a:r>
              <a:rPr lang="ar-SA" sz="2400" dirty="0" smtClean="0">
                <a:solidFill>
                  <a:srgbClr val="FF0000"/>
                </a:solidFill>
                <a:latin typeface="Simplified Arabic" panose="02020603050405020304" pitchFamily="18" charset="-78"/>
                <a:cs typeface="Simplified Arabic" panose="02020603050405020304" pitchFamily="18" charset="-78"/>
              </a:rPr>
              <a:t>دوجلاس </a:t>
            </a:r>
            <a:r>
              <a:rPr lang="ar-SA" sz="2400" dirty="0" err="1" smtClean="0">
                <a:solidFill>
                  <a:srgbClr val="FF0000"/>
                </a:solidFill>
                <a:latin typeface="Simplified Arabic" panose="02020603050405020304" pitchFamily="18" charset="-78"/>
                <a:cs typeface="Simplified Arabic" panose="02020603050405020304" pitchFamily="18" charset="-78"/>
              </a:rPr>
              <a:t>ماكجريجور</a:t>
            </a:r>
            <a:r>
              <a:rPr lang="ar-SA" sz="2800" dirty="0" smtClean="0">
                <a:solidFill>
                  <a:srgbClr val="FF0000"/>
                </a:solidFill>
                <a:latin typeface="Simplified Arabic" panose="02020603050405020304" pitchFamily="18" charset="-78"/>
                <a:cs typeface="Simplified Arabic" panose="02020603050405020304" pitchFamily="18" charset="-78"/>
              </a:rPr>
              <a:t> نظريته الأولى </a:t>
            </a:r>
            <a:r>
              <a:rPr lang="en-US" sz="2800" dirty="0" smtClean="0">
                <a:solidFill>
                  <a:srgbClr val="FF0000"/>
                </a:solidFill>
                <a:latin typeface="Simplified Arabic" panose="02020603050405020304" pitchFamily="18" charset="-78"/>
                <a:cs typeface="Simplified Arabic" panose="02020603050405020304" pitchFamily="18" charset="-78"/>
              </a:rPr>
              <a:t>X</a:t>
            </a:r>
            <a:r>
              <a:rPr lang="ar-SA" sz="2800" dirty="0" smtClean="0">
                <a:solidFill>
                  <a:srgbClr val="FF0000"/>
                </a:solidFill>
                <a:latin typeface="Simplified Arabic" panose="02020603050405020304" pitchFamily="18" charset="-78"/>
                <a:cs typeface="Simplified Arabic" panose="02020603050405020304" pitchFamily="18" charset="-78"/>
              </a:rPr>
              <a:t>  وهي  تنظر نظرة سلبية </a:t>
            </a:r>
            <a:r>
              <a:rPr lang="ar-SA" sz="2800" dirty="0" smtClean="0">
                <a:solidFill>
                  <a:srgbClr val="FF0000"/>
                </a:solidFill>
                <a:latin typeface="Simplified Arabic" panose="02020603050405020304" pitchFamily="18" charset="-78"/>
                <a:cs typeface="Simplified Arabic" panose="02020603050405020304" pitchFamily="18" charset="-78"/>
              </a:rPr>
              <a:t>للعاملين، </a:t>
            </a:r>
            <a:r>
              <a:rPr lang="ar-SA" sz="2800" dirty="0" smtClean="0">
                <a:solidFill>
                  <a:srgbClr val="FF0000"/>
                </a:solidFill>
                <a:latin typeface="Simplified Arabic" panose="02020603050405020304" pitchFamily="18" charset="-78"/>
                <a:cs typeface="Simplified Arabic" panose="02020603050405020304" pitchFamily="18" charset="-78"/>
              </a:rPr>
              <a:t>وطالب</a:t>
            </a:r>
            <a:r>
              <a:rPr lang="ar-DZ" sz="2800" dirty="0" smtClean="0">
                <a:solidFill>
                  <a:srgbClr val="FF0000"/>
                </a:solidFill>
                <a:latin typeface="Simplified Arabic" panose="02020603050405020304" pitchFamily="18" charset="-78"/>
                <a:cs typeface="Simplified Arabic" panose="02020603050405020304" pitchFamily="18" charset="-78"/>
              </a:rPr>
              <a:t> </a:t>
            </a:r>
            <a:r>
              <a:rPr lang="ar-SA" sz="2800" dirty="0" smtClean="0">
                <a:solidFill>
                  <a:srgbClr val="FF0000"/>
                </a:solidFill>
                <a:latin typeface="Simplified Arabic" panose="02020603050405020304" pitchFamily="18" charset="-78"/>
                <a:cs typeface="Simplified Arabic" panose="02020603050405020304" pitchFamily="18" charset="-78"/>
              </a:rPr>
              <a:t> الإدارة أن تعاملهم على أساس هذه النظرة</a:t>
            </a:r>
            <a:endParaRPr lang="ar-DZ" sz="3200" kern="1200"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r"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4572" y="154745"/>
            <a:ext cx="8228428" cy="919993"/>
          </a:xfrm>
          <a:solidFill>
            <a:srgbClr val="FFCCFF"/>
          </a:solidFill>
          <a:ln>
            <a:solidFill>
              <a:srgbClr val="CC0000"/>
            </a:solidFill>
          </a:ln>
        </p:spPr>
        <p:txBody>
          <a:bodyPr/>
          <a:lstStyle/>
          <a:p>
            <a:pPr algn="ctr" rtl="1">
              <a:defRPr/>
            </a:pPr>
            <a:r>
              <a:rPr lang="ar-SA" b="0" kern="10" dirty="0" smtClean="0">
                <a:ln w="25400">
                  <a:solidFill>
                    <a:srgbClr val="800080"/>
                  </a:solidFill>
                  <a:round/>
                  <a:headEnd/>
                  <a:tailEnd/>
                </a:ln>
                <a:solidFill>
                  <a:srgbClr val="800000"/>
                </a:solidFill>
                <a:latin typeface="MS Reference Sans Serif"/>
                <a:cs typeface="Arial" charset="0"/>
              </a:rPr>
              <a:t>نظرية  دوجلاس </a:t>
            </a:r>
            <a:r>
              <a:rPr lang="ar-SA" b="0" kern="10" dirty="0" err="1" smtClean="0">
                <a:ln w="25400">
                  <a:solidFill>
                    <a:srgbClr val="800080"/>
                  </a:solidFill>
                  <a:round/>
                  <a:headEnd/>
                  <a:tailEnd/>
                </a:ln>
                <a:solidFill>
                  <a:srgbClr val="800000"/>
                </a:solidFill>
                <a:latin typeface="MS Reference Sans Serif"/>
                <a:cs typeface="Arial" charset="0"/>
              </a:rPr>
              <a:t>ماكريجور</a:t>
            </a:r>
            <a:r>
              <a:rPr lang="ar-DZ" b="0" kern="10" dirty="0" smtClean="0">
                <a:ln w="25400">
                  <a:solidFill>
                    <a:srgbClr val="800080"/>
                  </a:solidFill>
                  <a:round/>
                  <a:headEnd/>
                  <a:tailEnd/>
                </a:ln>
                <a:solidFill>
                  <a:srgbClr val="800000"/>
                </a:solidFill>
                <a:latin typeface="MS Reference Sans Serif"/>
                <a:cs typeface="Arial" charset="0"/>
              </a:rPr>
              <a:t>الأولى</a:t>
            </a:r>
            <a:r>
              <a:rPr lang="ar-SA" b="0" kern="10" dirty="0" smtClean="0">
                <a:ln w="25400">
                  <a:solidFill>
                    <a:srgbClr val="800080"/>
                  </a:solidFill>
                  <a:round/>
                  <a:headEnd/>
                  <a:tailEnd/>
                </a:ln>
                <a:solidFill>
                  <a:srgbClr val="800000"/>
                </a:solidFill>
                <a:latin typeface="MS Reference Sans Serif"/>
                <a:cs typeface="Arial" charset="0"/>
              </a:rPr>
              <a:t> (نظرية</a:t>
            </a:r>
            <a:r>
              <a:rPr lang="ar-DZ" b="0" kern="10" dirty="0" smtClean="0">
                <a:ln w="25400">
                  <a:solidFill>
                    <a:srgbClr val="800080"/>
                  </a:solidFill>
                  <a:round/>
                  <a:headEnd/>
                  <a:tailEnd/>
                </a:ln>
                <a:solidFill>
                  <a:srgbClr val="800000"/>
                </a:solidFill>
                <a:latin typeface="MS Reference Sans Serif"/>
                <a:cs typeface="Arial" charset="0"/>
              </a:rPr>
              <a:t> </a:t>
            </a:r>
            <a:r>
              <a:rPr lang="fr-FR" b="0" kern="10" dirty="0">
                <a:ln w="25400">
                  <a:solidFill>
                    <a:srgbClr val="800080"/>
                  </a:solidFill>
                  <a:round/>
                  <a:headEnd/>
                  <a:tailEnd/>
                </a:ln>
                <a:solidFill>
                  <a:srgbClr val="800000"/>
                </a:solidFill>
                <a:latin typeface="MS Reference Sans Serif"/>
                <a:cs typeface="Arial" charset="0"/>
              </a:rPr>
              <a:t>x</a:t>
            </a:r>
            <a:r>
              <a:rPr lang="ar-DZ" b="0" kern="10" dirty="0" smtClean="0">
                <a:ln w="25400">
                  <a:solidFill>
                    <a:srgbClr val="800080"/>
                  </a:solidFill>
                  <a:round/>
                  <a:headEnd/>
                  <a:tailEnd/>
                </a:ln>
                <a:solidFill>
                  <a:srgbClr val="800000"/>
                </a:solidFill>
                <a:latin typeface="MS Reference Sans Serif"/>
                <a:cs typeface="Arial" charset="0"/>
              </a:rPr>
              <a:t>)</a:t>
            </a:r>
            <a:r>
              <a:rPr lang="en-US" b="0" kern="10" dirty="0" smtClean="0">
                <a:ln w="25400">
                  <a:solidFill>
                    <a:srgbClr val="800080"/>
                  </a:solidFill>
                  <a:round/>
                  <a:headEnd/>
                  <a:tailEnd/>
                </a:ln>
                <a:solidFill>
                  <a:srgbClr val="800000"/>
                </a:solidFill>
                <a:latin typeface="MS Reference Sans Serif"/>
                <a:cs typeface="Arial" charset="0"/>
              </a:rPr>
              <a:t/>
            </a:r>
            <a:br>
              <a:rPr lang="en-US" b="0" kern="10" dirty="0" smtClean="0">
                <a:ln w="25400">
                  <a:solidFill>
                    <a:srgbClr val="800080"/>
                  </a:solidFill>
                  <a:round/>
                  <a:headEnd/>
                  <a:tailEnd/>
                </a:ln>
                <a:solidFill>
                  <a:srgbClr val="800000"/>
                </a:solidFill>
                <a:latin typeface="MS Reference Sans Serif"/>
                <a:cs typeface="Arial" charset="0"/>
              </a:rPr>
            </a:br>
            <a:endParaRPr lang="fr-FR" dirty="0"/>
          </a:p>
        </p:txBody>
      </p:sp>
      <p:sp>
        <p:nvSpPr>
          <p:cNvPr id="3" name="Espace réservé du contenu 2"/>
          <p:cNvSpPr>
            <a:spLocks noGrp="1"/>
          </p:cNvSpPr>
          <p:nvPr>
            <p:ph idx="1"/>
          </p:nvPr>
        </p:nvSpPr>
        <p:spPr>
          <a:xfrm>
            <a:off x="-112713" y="1074738"/>
            <a:ext cx="9256713" cy="7068483"/>
          </a:xfrm>
        </p:spPr>
        <p:txBody>
          <a:bodyPr/>
          <a:lstStyle/>
          <a:p>
            <a:pPr marL="114300" indent="0" algn="just" rtl="1" eaLnBrk="1" hangingPunct="1">
              <a:lnSpc>
                <a:spcPct val="150000"/>
              </a:lnSpc>
              <a:spcBef>
                <a:spcPct val="0"/>
              </a:spcBef>
              <a:buClrTx/>
              <a:buFont typeface="Wingdings" panose="05000000000000000000" pitchFamily="2" charset="2"/>
              <a:buBlip>
                <a:blip r:embed="rId2"/>
              </a:buBlip>
              <a:defRPr/>
            </a:pPr>
            <a:r>
              <a:rPr lang="ar-SA" sz="3400" kern="1200" dirty="0" smtClean="0">
                <a:solidFill>
                  <a:schemeClr val="tx1"/>
                </a:solidFill>
                <a:latin typeface="Simplified Arabic" panose="02020603050405020304" pitchFamily="18" charset="-78"/>
                <a:cs typeface="Simplified Arabic" panose="02020603050405020304" pitchFamily="18" charset="-78"/>
              </a:rPr>
              <a:t>إن الإنسان العادي لديه كراهية فطرية للعمل ويحاول </a:t>
            </a:r>
            <a:r>
              <a:rPr lang="ar-SA" sz="3400" kern="1200" dirty="0" smtClean="0">
                <a:solidFill>
                  <a:schemeClr val="tx1"/>
                </a:solidFill>
                <a:latin typeface="Simplified Arabic" panose="02020603050405020304" pitchFamily="18" charset="-78"/>
                <a:cs typeface="Simplified Arabic" panose="02020603050405020304" pitchFamily="18" charset="-78"/>
              </a:rPr>
              <a:t>تجنبه.</a:t>
            </a:r>
            <a:endParaRPr lang="en-US" sz="3400" b="0" kern="1200" dirty="0" smtClean="0">
              <a:solidFill>
                <a:schemeClr val="tx1"/>
              </a:solidFill>
              <a:latin typeface="Simplified Arabic" panose="02020603050405020304" pitchFamily="18" charset="-78"/>
              <a:cs typeface="Simplified Arabic" panose="02020603050405020304" pitchFamily="18" charset="-78"/>
            </a:endParaRPr>
          </a:p>
          <a:p>
            <a:pPr marL="114300" indent="0" algn="just" rtl="1" eaLnBrk="1" hangingPunct="1">
              <a:lnSpc>
                <a:spcPct val="150000"/>
              </a:lnSpc>
              <a:spcBef>
                <a:spcPct val="0"/>
              </a:spcBef>
              <a:buClrTx/>
              <a:buFont typeface="Wingdings" panose="05000000000000000000" pitchFamily="2" charset="2"/>
              <a:buBlip>
                <a:blip r:embed="rId2"/>
              </a:buBlip>
              <a:defRPr/>
            </a:pPr>
            <a:r>
              <a:rPr lang="ar-SA" sz="3400" kern="1200" dirty="0" smtClean="0">
                <a:solidFill>
                  <a:schemeClr val="tx1"/>
                </a:solidFill>
                <a:latin typeface="Simplified Arabic" panose="02020603050405020304" pitchFamily="18" charset="-78"/>
                <a:cs typeface="Simplified Arabic" panose="02020603050405020304" pitchFamily="18" charset="-78"/>
              </a:rPr>
              <a:t>إن الإنسان العادي يكره المسؤولية ولذلك يجب أن يُوجه من رئيسه.</a:t>
            </a:r>
            <a:endParaRPr lang="ar-DZ" sz="3400" b="0" kern="1200" dirty="0">
              <a:solidFill>
                <a:schemeClr val="tx1"/>
              </a:solidFill>
              <a:latin typeface="Simplified Arabic" panose="02020603050405020304" pitchFamily="18" charset="-78"/>
              <a:cs typeface="Simplified Arabic" panose="02020603050405020304" pitchFamily="18" charset="-78"/>
            </a:endParaRPr>
          </a:p>
          <a:p>
            <a:pPr marL="114300" indent="0" algn="just" rtl="1" eaLnBrk="1" hangingPunct="1">
              <a:lnSpc>
                <a:spcPct val="150000"/>
              </a:lnSpc>
              <a:spcBef>
                <a:spcPct val="0"/>
              </a:spcBef>
              <a:buClrTx/>
              <a:buFont typeface="Wingdings" panose="05000000000000000000" pitchFamily="2" charset="2"/>
              <a:buBlip>
                <a:blip r:embed="rId2"/>
              </a:buBlip>
              <a:defRPr/>
            </a:pPr>
            <a:r>
              <a:rPr lang="ar-SA" sz="3000" kern="1200" dirty="0" smtClean="0">
                <a:solidFill>
                  <a:schemeClr val="tx1"/>
                </a:solidFill>
                <a:latin typeface="Simplified Arabic" panose="02020603050405020304" pitchFamily="18" charset="-78"/>
                <a:cs typeface="Simplified Arabic" panose="02020603050405020304" pitchFamily="18" charset="-78"/>
              </a:rPr>
              <a:t>إن الإنسان العادي خامل وغير طموح ويسعى فقط للأمن والاستقرار.</a:t>
            </a:r>
            <a:endParaRPr lang="ar-DZ" sz="3000" b="0" kern="1200" dirty="0">
              <a:solidFill>
                <a:schemeClr val="tx1"/>
              </a:solidFill>
              <a:latin typeface="Simplified Arabic" panose="02020603050405020304" pitchFamily="18" charset="-78"/>
              <a:cs typeface="Simplified Arabic" panose="02020603050405020304" pitchFamily="18" charset="-78"/>
            </a:endParaRPr>
          </a:p>
          <a:p>
            <a:pPr marL="114300" indent="0" algn="just" rtl="1" eaLnBrk="1" hangingPunct="1">
              <a:lnSpc>
                <a:spcPct val="150000"/>
              </a:lnSpc>
              <a:spcBef>
                <a:spcPct val="0"/>
              </a:spcBef>
              <a:buClrTx/>
              <a:buFont typeface="Wingdings" panose="05000000000000000000" pitchFamily="2" charset="2"/>
              <a:buBlip>
                <a:blip r:embed="rId2"/>
              </a:buBlip>
              <a:defRPr/>
            </a:pPr>
            <a:r>
              <a:rPr lang="ar-SA" sz="3000" kern="1200" dirty="0" smtClean="0">
                <a:solidFill>
                  <a:schemeClr val="tx1"/>
                </a:solidFill>
                <a:latin typeface="Simplified Arabic" panose="02020603050405020304" pitchFamily="18" charset="-78"/>
                <a:cs typeface="Simplified Arabic" panose="02020603050405020304" pitchFamily="18" charset="-78"/>
              </a:rPr>
              <a:t>إن الإنسان العادي يفتقد المبادأة ولا يسعى لاتخاذ موقف </a:t>
            </a:r>
            <a:r>
              <a:rPr lang="ar-SA" sz="3000" kern="1200" dirty="0" smtClean="0">
                <a:solidFill>
                  <a:schemeClr val="tx1"/>
                </a:solidFill>
                <a:latin typeface="Simplified Arabic" panose="02020603050405020304" pitchFamily="18" charset="-78"/>
                <a:cs typeface="Simplified Arabic" panose="02020603050405020304" pitchFamily="18" charset="-78"/>
              </a:rPr>
              <a:t>المخاطرة</a:t>
            </a:r>
            <a:r>
              <a:rPr lang="ar-DZ" sz="3000" kern="1200" dirty="0" smtClean="0">
                <a:solidFill>
                  <a:schemeClr val="tx1"/>
                </a:solidFill>
                <a:latin typeface="Simplified Arabic" panose="02020603050405020304" pitchFamily="18" charset="-78"/>
                <a:cs typeface="Simplified Arabic" panose="02020603050405020304" pitchFamily="18" charset="-78"/>
              </a:rPr>
              <a:t>.</a:t>
            </a:r>
            <a:endParaRPr lang="ar-DZ" sz="3000" kern="1200" dirty="0">
              <a:solidFill>
                <a:schemeClr val="tx1"/>
              </a:solidFill>
              <a:latin typeface="Simplified Arabic" panose="02020603050405020304" pitchFamily="18" charset="-78"/>
              <a:cs typeface="Simplified Arabic" panose="02020603050405020304" pitchFamily="18" charset="-78"/>
            </a:endParaRPr>
          </a:p>
          <a:p>
            <a:pPr marL="114300" indent="0" algn="just" rtl="1" eaLnBrk="1" hangingPunct="1">
              <a:lnSpc>
                <a:spcPct val="150000"/>
              </a:lnSpc>
              <a:spcBef>
                <a:spcPct val="0"/>
              </a:spcBef>
              <a:buClrTx/>
              <a:buFont typeface="Wingdings" panose="05000000000000000000" pitchFamily="2" charset="2"/>
              <a:buBlip>
                <a:blip r:embed="rId2"/>
              </a:buBlip>
              <a:defRPr/>
            </a:pPr>
            <a:r>
              <a:rPr lang="ar-SA" sz="3000" dirty="0" smtClean="0">
                <a:solidFill>
                  <a:schemeClr val="tx1"/>
                </a:solidFill>
                <a:latin typeface="Simplified Arabic" panose="02020603050405020304" pitchFamily="18" charset="-78"/>
                <a:cs typeface="Simplified Arabic" panose="02020603050405020304" pitchFamily="18" charset="-78"/>
              </a:rPr>
              <a:t>أغلب </a:t>
            </a:r>
            <a:r>
              <a:rPr lang="ar-SA" sz="3000" dirty="0">
                <a:solidFill>
                  <a:schemeClr val="tx1"/>
                </a:solidFill>
                <a:latin typeface="Simplified Arabic" panose="02020603050405020304" pitchFamily="18" charset="-78"/>
                <a:cs typeface="Simplified Arabic" panose="02020603050405020304" pitchFamily="18" charset="-78"/>
              </a:rPr>
              <a:t>الناس يجب </a:t>
            </a:r>
            <a:r>
              <a:rPr lang="ar-SA" sz="3000" dirty="0" smtClean="0">
                <a:solidFill>
                  <a:schemeClr val="tx1"/>
                </a:solidFill>
                <a:latin typeface="Simplified Arabic" panose="02020603050405020304" pitchFamily="18" charset="-78"/>
                <a:cs typeface="Simplified Arabic" panose="02020603050405020304" pitchFamily="18" charset="-78"/>
              </a:rPr>
              <a:t>أن  </a:t>
            </a:r>
            <a:r>
              <a:rPr lang="ar-SA" sz="3000" dirty="0">
                <a:solidFill>
                  <a:schemeClr val="tx1"/>
                </a:solidFill>
                <a:latin typeface="Simplified Arabic" panose="02020603050405020304" pitchFamily="18" charset="-78"/>
                <a:cs typeface="Simplified Arabic" panose="02020603050405020304" pitchFamily="18" charset="-78"/>
              </a:rPr>
              <a:t>يجبروا على العمل </a:t>
            </a:r>
            <a:r>
              <a:rPr lang="ar-SA" sz="3000" dirty="0" smtClean="0">
                <a:solidFill>
                  <a:schemeClr val="tx1"/>
                </a:solidFill>
                <a:latin typeface="Simplified Arabic" panose="02020603050405020304" pitchFamily="18" charset="-78"/>
                <a:cs typeface="Simplified Arabic" panose="02020603050405020304" pitchFamily="18" charset="-78"/>
              </a:rPr>
              <a:t>ويجب </a:t>
            </a:r>
            <a:r>
              <a:rPr lang="ar-SA" sz="3000" dirty="0">
                <a:solidFill>
                  <a:schemeClr val="tx1"/>
                </a:solidFill>
                <a:latin typeface="Simplified Arabic" panose="02020603050405020304" pitchFamily="18" charset="-78"/>
                <a:cs typeface="Simplified Arabic" panose="02020603050405020304" pitchFamily="18" charset="-78"/>
              </a:rPr>
              <a:t>أن يراقبوا ويوجهوا ويهددوا بالعقاب </a:t>
            </a:r>
            <a:r>
              <a:rPr lang="ar-SA" sz="3000" dirty="0" smtClean="0">
                <a:solidFill>
                  <a:schemeClr val="tx1"/>
                </a:solidFill>
                <a:latin typeface="Simplified Arabic" panose="02020603050405020304" pitchFamily="18" charset="-78"/>
                <a:cs typeface="Simplified Arabic" panose="02020603050405020304" pitchFamily="18" charset="-78"/>
              </a:rPr>
              <a:t>م</a:t>
            </a:r>
            <a:r>
              <a:rPr lang="ar-DZ" sz="3000" dirty="0" smtClean="0">
                <a:solidFill>
                  <a:schemeClr val="tx1"/>
                </a:solidFill>
                <a:latin typeface="Simplified Arabic" panose="02020603050405020304" pitchFamily="18" charset="-78"/>
                <a:cs typeface="Simplified Arabic" panose="02020603050405020304" pitchFamily="18" charset="-78"/>
              </a:rPr>
              <a:t>ن</a:t>
            </a:r>
            <a:r>
              <a:rPr lang="ar-SA" sz="3000" dirty="0" smtClean="0">
                <a:solidFill>
                  <a:schemeClr val="tx1"/>
                </a:solidFill>
                <a:latin typeface="Simplified Arabic" panose="02020603050405020304" pitchFamily="18" charset="-78"/>
                <a:cs typeface="Simplified Arabic" panose="02020603050405020304" pitchFamily="18" charset="-78"/>
              </a:rPr>
              <a:t>  </a:t>
            </a:r>
            <a:r>
              <a:rPr lang="ar-SA" sz="3000" dirty="0">
                <a:solidFill>
                  <a:schemeClr val="tx1"/>
                </a:solidFill>
                <a:latin typeface="Simplified Arabic" panose="02020603050405020304" pitchFamily="18" charset="-78"/>
                <a:cs typeface="Simplified Arabic" panose="02020603050405020304" pitchFamily="18" charset="-78"/>
              </a:rPr>
              <a:t>أجل الحصول على الإنتاج اللازم لتحقيق الأهداف</a:t>
            </a:r>
            <a:endParaRPr lang="fr-FR" sz="3000" dirty="0">
              <a:solidFill>
                <a:schemeClr val="tx1"/>
              </a:solidFill>
              <a:latin typeface="Simplified Arabic" panose="02020603050405020304" pitchFamily="18" charset="-78"/>
              <a:cs typeface="Simplified Arabic" panose="02020603050405020304" pitchFamily="18" charset="-78"/>
            </a:endParaRPr>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Espace réservé du contenu 2"/>
          <p:cNvSpPr>
            <a:spLocks noGrp="1"/>
          </p:cNvSpPr>
          <p:nvPr>
            <p:ph idx="1"/>
          </p:nvPr>
        </p:nvSpPr>
        <p:spPr>
          <a:xfrm>
            <a:off x="0" y="376519"/>
            <a:ext cx="9144000" cy="6165570"/>
          </a:xfrm>
        </p:spPr>
        <p:txBody>
          <a:bodyPr/>
          <a:lstStyle/>
          <a:p>
            <a:pPr algn="justLow" rtl="1" eaLnBrk="1" hangingPunct="1">
              <a:lnSpc>
                <a:spcPct val="180000"/>
              </a:lnSpc>
              <a:buClrTx/>
              <a:buFont typeface="Wingdings" panose="05000000000000000000" pitchFamily="2" charset="2"/>
              <a:buNone/>
            </a:pPr>
            <a:r>
              <a:rPr lang="ar-DZ" sz="3200" dirty="0" smtClean="0">
                <a:solidFill>
                  <a:schemeClr val="tx1"/>
                </a:solidFill>
                <a:latin typeface="Times New Roman" panose="02020603050405020304" pitchFamily="18" charset="0"/>
                <a:cs typeface="Arial" panose="020B0604020202020204" pitchFamily="34" charset="0"/>
              </a:rPr>
              <a:t>		</a:t>
            </a:r>
            <a:r>
              <a:rPr lang="ar-SA" sz="3200" dirty="0" smtClean="0">
                <a:solidFill>
                  <a:schemeClr val="tx1"/>
                </a:solidFill>
                <a:latin typeface="Simplified Arabic" panose="02020603050405020304" pitchFamily="18" charset="-78"/>
                <a:cs typeface="Simplified Arabic" panose="02020603050405020304" pitchFamily="18" charset="-78"/>
              </a:rPr>
              <a:t>رأى </a:t>
            </a:r>
            <a:r>
              <a:rPr lang="ar-SA" sz="3200" dirty="0" err="1" smtClean="0">
                <a:solidFill>
                  <a:schemeClr val="tx1"/>
                </a:solidFill>
                <a:latin typeface="Simplified Arabic" panose="02020603050405020304" pitchFamily="18" charset="-78"/>
                <a:cs typeface="Simplified Arabic" panose="02020603050405020304" pitchFamily="18" charset="-78"/>
              </a:rPr>
              <a:t>ماكجريجور</a:t>
            </a:r>
            <a:r>
              <a:rPr lang="ar-SA" sz="3200" dirty="0" smtClean="0">
                <a:solidFill>
                  <a:schemeClr val="tx1"/>
                </a:solidFill>
                <a:latin typeface="Simplified Arabic" panose="02020603050405020304" pitchFamily="18" charset="-78"/>
                <a:cs typeface="Simplified Arabic" panose="02020603050405020304" pitchFamily="18" charset="-78"/>
              </a:rPr>
              <a:t> فيما بعد أن  أساليب العمل المبنية عليها تفشل في حفز الأفراد لتحقيق الهدف المطلوب، كما اتضح له أن نتائج البحوث عن الدراسات السلوكية لا تؤيد المعتقدات السابقة عن الإنسان والطبيعة الإنسانية وعن دور الإدارة، ولذلك حاول أن يضع نظرية أخرى على عكس الاولى تتضمن نظرة إيجابية عن العاملين وهي:</a:t>
            </a:r>
            <a:endParaRPr lang="en-US" sz="3200" dirty="0" smtClean="0">
              <a:solidFill>
                <a:schemeClr val="tx1"/>
              </a:solidFill>
              <a:latin typeface="Simplified Arabic" panose="02020603050405020304" pitchFamily="18" charset="-78"/>
              <a:cs typeface="Simplified Arabic" panose="02020603050405020304" pitchFamily="18" charset="-78"/>
            </a:endParaRPr>
          </a:p>
          <a:p>
            <a:pPr algn="r"/>
            <a:endParaRPr lang="fr-FR" dirty="0" smtClean="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323557"/>
            <a:ext cx="7848600" cy="1026941"/>
          </a:xfrm>
          <a:solidFill>
            <a:srgbClr val="FFCCFF"/>
          </a:solidFill>
          <a:ln>
            <a:solidFill>
              <a:srgbClr val="CC0000"/>
            </a:solidFill>
          </a:ln>
        </p:spPr>
        <p:txBody>
          <a:bodyPr/>
          <a:lstStyle/>
          <a:p>
            <a:pPr rtl="1" eaLnBrk="1" hangingPunct="1">
              <a:defRPr/>
            </a:pPr>
            <a:r>
              <a:rPr lang="ar-SA" sz="3600" b="0" kern="10" dirty="0">
                <a:ln w="25400">
                  <a:solidFill>
                    <a:srgbClr val="800080"/>
                  </a:solidFill>
                  <a:round/>
                  <a:headEnd/>
                  <a:tailEnd/>
                </a:ln>
                <a:solidFill>
                  <a:srgbClr val="800000"/>
                </a:solidFill>
                <a:latin typeface="MS Reference Sans Serif"/>
                <a:cs typeface="Arial" charset="0"/>
              </a:rPr>
              <a:t>نظرية  دوجلاس </a:t>
            </a:r>
            <a:r>
              <a:rPr lang="ar-SA" sz="3600" b="0" kern="10" dirty="0" err="1">
                <a:ln w="25400">
                  <a:solidFill>
                    <a:srgbClr val="800080"/>
                  </a:solidFill>
                  <a:round/>
                  <a:headEnd/>
                  <a:tailEnd/>
                </a:ln>
                <a:solidFill>
                  <a:srgbClr val="800000"/>
                </a:solidFill>
                <a:latin typeface="MS Reference Sans Serif"/>
                <a:cs typeface="Arial" charset="0"/>
              </a:rPr>
              <a:t>ماكريجورالثانية</a:t>
            </a:r>
            <a:r>
              <a:rPr lang="ar-SA" sz="3600" b="0" kern="10" dirty="0">
                <a:ln w="25400">
                  <a:solidFill>
                    <a:srgbClr val="800080"/>
                  </a:solidFill>
                  <a:round/>
                  <a:headEnd/>
                  <a:tailEnd/>
                </a:ln>
                <a:solidFill>
                  <a:srgbClr val="800000"/>
                </a:solidFill>
                <a:latin typeface="MS Reference Sans Serif"/>
                <a:cs typeface="Arial" charset="0"/>
              </a:rPr>
              <a:t> (</a:t>
            </a:r>
            <a:r>
              <a:rPr lang="ar-SA" sz="3600" b="0" kern="10" dirty="0" smtClean="0">
                <a:ln w="25400">
                  <a:solidFill>
                    <a:srgbClr val="800080"/>
                  </a:solidFill>
                  <a:round/>
                  <a:headEnd/>
                  <a:tailEnd/>
                </a:ln>
                <a:solidFill>
                  <a:srgbClr val="800000"/>
                </a:solidFill>
                <a:latin typeface="MS Reference Sans Serif"/>
                <a:cs typeface="Arial" charset="0"/>
              </a:rPr>
              <a:t>نظرية</a:t>
            </a:r>
            <a:r>
              <a:rPr lang="ar-DZ" sz="3600" b="0" kern="10" dirty="0" smtClean="0">
                <a:ln w="25400">
                  <a:solidFill>
                    <a:srgbClr val="800080"/>
                  </a:solidFill>
                  <a:round/>
                  <a:headEnd/>
                  <a:tailEnd/>
                </a:ln>
                <a:solidFill>
                  <a:srgbClr val="800000"/>
                </a:solidFill>
                <a:latin typeface="MS Reference Sans Serif"/>
                <a:cs typeface="Arial" charset="0"/>
              </a:rPr>
              <a:t> </a:t>
            </a:r>
            <a:r>
              <a:rPr lang="fr-FR" sz="3600" b="0" kern="10" dirty="0" smtClean="0">
                <a:ln w="25400">
                  <a:solidFill>
                    <a:srgbClr val="800080"/>
                  </a:solidFill>
                  <a:round/>
                  <a:headEnd/>
                  <a:tailEnd/>
                </a:ln>
                <a:solidFill>
                  <a:srgbClr val="800000"/>
                </a:solidFill>
                <a:latin typeface="MS Reference Sans Serif"/>
                <a:cs typeface="Arial" charset="0"/>
              </a:rPr>
              <a:t>Y</a:t>
            </a:r>
            <a:r>
              <a:rPr lang="ar-DZ" sz="3600" b="0" kern="10" dirty="0" smtClean="0">
                <a:ln w="25400">
                  <a:solidFill>
                    <a:srgbClr val="800080"/>
                  </a:solidFill>
                  <a:round/>
                  <a:headEnd/>
                  <a:tailEnd/>
                </a:ln>
                <a:solidFill>
                  <a:srgbClr val="800000"/>
                </a:solidFill>
                <a:latin typeface="MS Reference Sans Serif"/>
                <a:cs typeface="Arial" charset="0"/>
              </a:rPr>
              <a:t>)</a:t>
            </a:r>
            <a:r>
              <a:rPr lang="en-US" sz="3600" b="0" kern="10" dirty="0">
                <a:ln w="25400">
                  <a:solidFill>
                    <a:srgbClr val="800080"/>
                  </a:solidFill>
                  <a:round/>
                  <a:headEnd/>
                  <a:tailEnd/>
                </a:ln>
                <a:solidFill>
                  <a:srgbClr val="800000"/>
                </a:solidFill>
                <a:latin typeface="MS Reference Sans Serif"/>
                <a:cs typeface="Arial" charset="0"/>
              </a:rPr>
              <a:t/>
            </a:r>
            <a:br>
              <a:rPr lang="en-US" sz="3600" b="0" kern="10" dirty="0">
                <a:ln w="25400">
                  <a:solidFill>
                    <a:srgbClr val="800080"/>
                  </a:solidFill>
                  <a:round/>
                  <a:headEnd/>
                  <a:tailEnd/>
                </a:ln>
                <a:solidFill>
                  <a:srgbClr val="800000"/>
                </a:solidFill>
                <a:latin typeface="MS Reference Sans Serif"/>
                <a:cs typeface="Arial" charset="0"/>
              </a:rPr>
            </a:br>
            <a:endParaRPr lang="fr-FR" dirty="0"/>
          </a:p>
        </p:txBody>
      </p:sp>
      <p:sp>
        <p:nvSpPr>
          <p:cNvPr id="3" name="Espace réservé du contenu 2"/>
          <p:cNvSpPr>
            <a:spLocks noGrp="1"/>
          </p:cNvSpPr>
          <p:nvPr>
            <p:ph idx="1"/>
          </p:nvPr>
        </p:nvSpPr>
        <p:spPr>
          <a:xfrm>
            <a:off x="0" y="1350963"/>
            <a:ext cx="8763000" cy="5507037"/>
          </a:xfrm>
        </p:spPr>
        <p:txBody>
          <a:bodyPr/>
          <a:lstStyle/>
          <a:p>
            <a:pPr algn="r" rtl="1" eaLnBrk="1" hangingPunct="1">
              <a:lnSpc>
                <a:spcPct val="13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الإنسان طموح بطبيعته فهو يكرر تصرفاته التي ينتج عنها إشباع رغباته وتؤمن له الأمن والاستقرار .</a:t>
            </a:r>
            <a:endParaRPr lang="en-US" sz="2400" b="0" smtClean="0">
              <a:solidFill>
                <a:schemeClr val="tx1"/>
              </a:solidFill>
              <a:latin typeface="Times New Roman" panose="02020603050405020304" pitchFamily="18" charset="0"/>
              <a:cs typeface="Arial" panose="020B0604020202020204" pitchFamily="34" charset="0"/>
            </a:endParaRPr>
          </a:p>
          <a:p>
            <a:pPr algn="r" rtl="1" eaLnBrk="1" hangingPunct="1">
              <a:lnSpc>
                <a:spcPct val="13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الإنسان قادر على استخدام الفكر والخيال في حل المشاكل التنظيمية إذا ما أُعطي الفرصة لذلك .</a:t>
            </a:r>
            <a:endParaRPr lang="en-US" sz="2400" b="0" smtClean="0">
              <a:solidFill>
                <a:schemeClr val="tx1"/>
              </a:solidFill>
              <a:latin typeface="Times New Roman" panose="02020603050405020304" pitchFamily="18" charset="0"/>
              <a:cs typeface="Arial" panose="020B0604020202020204" pitchFamily="34" charset="0"/>
            </a:endParaRPr>
          </a:p>
          <a:p>
            <a:pPr algn="r" rtl="1" eaLnBrk="1" hangingPunct="1">
              <a:lnSpc>
                <a:spcPct val="13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الإنسان قادر على الإبداع والابتكار وركوب المخاطر إذا أُعطي الفرصة .</a:t>
            </a:r>
          </a:p>
          <a:p>
            <a:pPr algn="r" rtl="1" eaLnBrk="1" hangingPunct="1">
              <a:lnSpc>
                <a:spcPct val="13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إن العقاب ليس الوسيلة الوحيدة لدفع الأفراد للعمل.</a:t>
            </a:r>
            <a:r>
              <a:rPr lang="ar-SA" sz="2400" b="0" smtClean="0">
                <a:solidFill>
                  <a:schemeClr val="tx1"/>
                </a:solidFill>
                <a:latin typeface="Times New Roman" panose="02020603050405020304" pitchFamily="18" charset="0"/>
                <a:cs typeface="Arial" panose="020B0604020202020204" pitchFamily="34" charset="0"/>
              </a:rPr>
              <a:t> </a:t>
            </a:r>
            <a:endParaRPr lang="ar-DZ" sz="2400" b="0" smtClean="0">
              <a:solidFill>
                <a:schemeClr val="tx1"/>
              </a:solidFill>
              <a:latin typeface="Times New Roman" panose="02020603050405020304" pitchFamily="18" charset="0"/>
              <a:cs typeface="Arial" panose="020B0604020202020204" pitchFamily="34" charset="0"/>
            </a:endParaRPr>
          </a:p>
          <a:p>
            <a:pPr algn="r" rtl="1" eaLnBrk="1" hangingPunct="1">
              <a:lnSpc>
                <a:spcPct val="14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الإنسان بطبيعته يحب العمل كحبه للراحة والانسجام متى ما توفرت الظروف المناسبة لذلك .</a:t>
            </a:r>
            <a:endParaRPr lang="en-US" sz="2400" b="0" smtClean="0">
              <a:solidFill>
                <a:schemeClr val="tx1"/>
              </a:solidFill>
              <a:latin typeface="Times New Roman" panose="02020603050405020304" pitchFamily="18" charset="0"/>
              <a:cs typeface="Arial" panose="020B0604020202020204" pitchFamily="34" charset="0"/>
            </a:endParaRPr>
          </a:p>
          <a:p>
            <a:pPr algn="r" rtl="1" eaLnBrk="1" hangingPunct="1">
              <a:lnSpc>
                <a:spcPct val="14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تحت الظروف الاجتماعية والاقتصادية الملائمة يسعى الفرد بمحض إرادته للعمل .</a:t>
            </a:r>
            <a:endParaRPr lang="en-US" sz="2400" b="0" smtClean="0">
              <a:solidFill>
                <a:schemeClr val="tx1"/>
              </a:solidFill>
              <a:latin typeface="Times New Roman" panose="02020603050405020304" pitchFamily="18" charset="0"/>
              <a:cs typeface="Arial" panose="020B0604020202020204" pitchFamily="34" charset="0"/>
            </a:endParaRPr>
          </a:p>
          <a:p>
            <a:pPr algn="r" rtl="1" eaLnBrk="1" hangingPunct="1">
              <a:lnSpc>
                <a:spcPct val="140000"/>
              </a:lnSpc>
              <a:buClrTx/>
              <a:buFont typeface="Wingdings" panose="05000000000000000000" pitchFamily="2" charset="2"/>
              <a:buBlip>
                <a:blip r:embed="rId2"/>
              </a:buBlip>
            </a:pPr>
            <a:r>
              <a:rPr lang="ar-SA" sz="2400" smtClean="0">
                <a:solidFill>
                  <a:schemeClr val="tx1"/>
                </a:solidFill>
                <a:latin typeface="Times New Roman" panose="02020603050405020304" pitchFamily="18" charset="0"/>
                <a:cs typeface="Arial" panose="020B0604020202020204" pitchFamily="34" charset="0"/>
              </a:rPr>
              <a:t>تحت الظروف المناسبة يتعلم الإنسان تحمل المسؤولية بل ويسعى إليها </a:t>
            </a:r>
            <a:r>
              <a:rPr lang="ar-SA" sz="2400" smtClean="0">
                <a:solidFill>
                  <a:srgbClr val="3333CC"/>
                </a:solidFill>
                <a:latin typeface="Times New Roman" panose="02020603050405020304" pitchFamily="18" charset="0"/>
                <a:cs typeface="Arial" panose="020B0604020202020204" pitchFamily="34" charset="0"/>
              </a:rPr>
              <a:t>.</a:t>
            </a:r>
            <a:endParaRPr lang="en-US" sz="2400" b="0" smtClean="0">
              <a:solidFill>
                <a:srgbClr val="3333CC"/>
              </a:solidFill>
              <a:latin typeface="Times New Roman" panose="02020603050405020304" pitchFamily="18" charset="0"/>
              <a:cs typeface="Arial" panose="020B0604020202020204" pitchFamily="34" charset="0"/>
            </a:endParaRPr>
          </a:p>
          <a:p>
            <a:pPr algn="r" rtl="1" eaLnBrk="1" hangingPunct="1">
              <a:lnSpc>
                <a:spcPct val="130000"/>
              </a:lnSpc>
              <a:buClrTx/>
              <a:buFont typeface="Wingdings" panose="05000000000000000000" pitchFamily="2" charset="2"/>
              <a:buBlip>
                <a:blip r:embed="rId2"/>
              </a:buBlip>
            </a:pPr>
            <a:endParaRPr lang="en-US" sz="2400" b="0" smtClean="0">
              <a:solidFill>
                <a:srgbClr val="000000"/>
              </a:solidFill>
              <a:latin typeface="Times New Roman" panose="02020603050405020304" pitchFamily="18" charset="0"/>
              <a:cs typeface="Arial" panose="020B0604020202020204" pitchFamily="34" charset="0"/>
            </a:endParaRPr>
          </a:p>
          <a:p>
            <a:pPr algn="r" rtl="1"/>
            <a:endParaRPr lang="fr-FR" sz="1800" smtClean="0"/>
          </a:p>
        </p:txBody>
      </p:sp>
      <p:sp>
        <p:nvSpPr>
          <p:cNvPr id="4" name="Espace réservé du pied de page 3"/>
          <p:cNvSpPr>
            <a:spLocks noGrp="1"/>
          </p:cNvSpPr>
          <p:nvPr>
            <p:ph type="ftr" sz="quarter" idx="10"/>
          </p:nvPr>
        </p:nvSpPr>
        <p:spPr/>
        <p:txBody>
          <a:bodyPr/>
          <a:lstStyle/>
          <a:p>
            <a:pPr>
              <a:defRPr/>
            </a:pPr>
            <a:r>
              <a:rPr lang="en-US" altLang="ko-KR" dirty="0" smtClean="0"/>
              <a:t>Company Logo</a:t>
            </a: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8275" y="1341438"/>
            <a:ext cx="8778875" cy="5283200"/>
          </a:xfrm>
          <a:prstGeom prst="rect">
            <a:avLst/>
          </a:prstGeom>
        </p:spPr>
        <p:txBody>
          <a:bodyPr>
            <a:spAutoFit/>
          </a:bodyPr>
          <a:lstStyle/>
          <a:p>
            <a:pPr algn="just" rtl="1">
              <a:spcAft>
                <a:spcPts val="800"/>
              </a:spcAft>
              <a:defRPr/>
            </a:pPr>
            <a:r>
              <a:rPr lang="ar-DZ" sz="3600" i="0" dirty="0">
                <a:latin typeface="Calibri" panose="020F0502020204030204" pitchFamily="34" charset="0"/>
                <a:ea typeface="Calibri" panose="020F0502020204030204" pitchFamily="34" charset="0"/>
                <a:cs typeface="Sakkal Majalla" panose="02000000000000000000" pitchFamily="2" charset="-78"/>
              </a:rPr>
              <a:t>ظهرت هذه المدرسة كرد فعل لإهمال النواحي النفسية والاجتماعية من قبل تيلور </a:t>
            </a:r>
            <a:r>
              <a:rPr lang="ar-DZ" sz="3600" i="0" dirty="0" err="1">
                <a:latin typeface="Calibri" panose="020F0502020204030204" pitchFamily="34" charset="0"/>
                <a:ea typeface="Calibri" panose="020F0502020204030204" pitchFamily="34" charset="0"/>
                <a:cs typeface="Sakkal Majalla" panose="02000000000000000000" pitchFamily="2" charset="-78"/>
              </a:rPr>
              <a:t>وفايول</a:t>
            </a:r>
            <a:r>
              <a:rPr lang="ar-DZ" sz="3600" i="0" dirty="0">
                <a:latin typeface="Calibri" panose="020F0502020204030204" pitchFamily="34" charset="0"/>
                <a:ea typeface="Calibri" panose="020F0502020204030204" pitchFamily="34" charset="0"/>
                <a:cs typeface="Sakkal Majalla" panose="02000000000000000000" pitchFamily="2" charset="-78"/>
              </a:rPr>
              <a:t>. </a:t>
            </a:r>
          </a:p>
          <a:p>
            <a:pPr algn="just" rtl="1">
              <a:spcAft>
                <a:spcPts val="800"/>
              </a:spcAft>
              <a:defRPr/>
            </a:pPr>
            <a:r>
              <a:rPr lang="ar-DZ" sz="3600" i="0" dirty="0">
                <a:latin typeface="Simplified Arabic" panose="02020603050405020304" pitchFamily="18" charset="-78"/>
                <a:ea typeface="Calibri" panose="020F0502020204030204" pitchFamily="34" charset="0"/>
                <a:cs typeface="Simplified Arabic" panose="02020603050405020304" pitchFamily="18" charset="-78"/>
              </a:rPr>
              <a:t>ركزت هذه المدرسة على الاهتمام بالإنسان كإنسان من خلال اتصاله وتفاعله مع الجماعة، وأن العوامل النفسية </a:t>
            </a:r>
            <a:r>
              <a:rPr lang="ar-DZ" sz="3600" i="0" dirty="0" smtClean="0">
                <a:latin typeface="Simplified Arabic" panose="02020603050405020304" pitchFamily="18" charset="-78"/>
                <a:ea typeface="Calibri" panose="020F0502020204030204" pitchFamily="34" charset="0"/>
                <a:cs typeface="Simplified Arabic" panose="02020603050405020304" pitchFamily="18" charset="-78"/>
              </a:rPr>
              <a:t>والاجتماعية </a:t>
            </a:r>
            <a:r>
              <a:rPr lang="ar-DZ" sz="3600" i="0" dirty="0">
                <a:latin typeface="Simplified Arabic" panose="02020603050405020304" pitchFamily="18" charset="-78"/>
                <a:ea typeface="Calibri" panose="020F0502020204030204" pitchFamily="34" charset="0"/>
                <a:cs typeface="Simplified Arabic" panose="02020603050405020304" pitchFamily="18" charset="-78"/>
              </a:rPr>
              <a:t>بين العاملين لها دور كبير في زيادة الكفاءة والإنتاجية قياساً بالعوامل </a:t>
            </a:r>
            <a:r>
              <a:rPr lang="ar-DZ" sz="3600" i="0" dirty="0" smtClean="0">
                <a:latin typeface="Simplified Arabic" panose="02020603050405020304" pitchFamily="18" charset="-78"/>
                <a:ea typeface="Calibri" panose="020F0502020204030204" pitchFamily="34" charset="0"/>
                <a:cs typeface="Simplified Arabic" panose="02020603050405020304" pitchFamily="18" charset="-78"/>
              </a:rPr>
              <a:t>المادية.</a:t>
            </a:r>
            <a:endParaRPr lang="ar-DZ" sz="3600" i="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spcAft>
                <a:spcPts val="800"/>
              </a:spcAft>
              <a:defRPr/>
            </a:pPr>
            <a:r>
              <a:rPr lang="ar-DZ" sz="3600" i="0" dirty="0">
                <a:latin typeface="Simplified Arabic" panose="02020603050405020304" pitchFamily="18" charset="-78"/>
                <a:ea typeface="Calibri" panose="020F0502020204030204" pitchFamily="34" charset="0"/>
                <a:cs typeface="Simplified Arabic" panose="02020603050405020304" pitchFamily="18" charset="-78"/>
              </a:rPr>
              <a:t> ولذلك فقد كان من اهتمامات مدرسة العلاقات الإنسانية دراسة أثر التصميم المادي لمكان العمل كالإضاءة والتهوية واستخدام الألوان على إنتاجية </a:t>
            </a:r>
            <a:r>
              <a:rPr lang="ar-DZ" sz="3600" i="0" dirty="0" smtClean="0">
                <a:latin typeface="Simplified Arabic" panose="02020603050405020304" pitchFamily="18" charset="-78"/>
                <a:ea typeface="Calibri" panose="020F0502020204030204" pitchFamily="34" charset="0"/>
                <a:cs typeface="Simplified Arabic" panose="02020603050405020304" pitchFamily="18" charset="-78"/>
              </a:rPr>
              <a:t>العاملين. </a:t>
            </a:r>
            <a:endParaRPr lang="en-US" altLang="fr-FR" sz="3600" b="1" i="0" dirty="0">
              <a:solidFill>
                <a:schemeClr val="tx1">
                  <a:lumMod val="50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9" name="Rectangle 21"/>
          <p:cNvSpPr>
            <a:spLocks noChangeArrowheads="1"/>
          </p:cNvSpPr>
          <p:nvPr/>
        </p:nvSpPr>
        <p:spPr bwMode="auto">
          <a:xfrm>
            <a:off x="1874838" y="173038"/>
            <a:ext cx="5983287" cy="923925"/>
          </a:xfrm>
          <a:prstGeom prst="rect">
            <a:avLst/>
          </a:prstGeom>
          <a:solidFill>
            <a:srgbClr val="F79646">
              <a:lumMod val="20000"/>
              <a:lumOff val="80000"/>
            </a:srgbClr>
          </a:solidFill>
          <a:ln w="25400" cap="flat" cmpd="sng" algn="ctr">
            <a:solidFill>
              <a:srgbClr val="C0504D"/>
            </a:solidFill>
            <a:prstDash val="solid"/>
            <a:headEnd/>
            <a:tailEnd/>
          </a:ln>
          <a:effectLst/>
        </p:spPr>
        <p:txBody>
          <a:bodyPr>
            <a:spAutoFit/>
          </a:bodyPr>
          <a:lstStyle/>
          <a:p>
            <a:pPr algn="ctr" eaLnBrk="1" fontAlgn="auto" hangingPunct="1">
              <a:spcBef>
                <a:spcPts val="0"/>
              </a:spcBef>
              <a:spcAft>
                <a:spcPts val="0"/>
              </a:spcAft>
              <a:defRPr/>
            </a:pPr>
            <a:r>
              <a:rPr lang="ar-DZ" sz="5400" b="1" dirty="0">
                <a:solidFill>
                  <a:srgbClr val="FF0000"/>
                </a:solidFill>
                <a:latin typeface="Calibri" panose="020F0502020204030204" pitchFamily="34" charset="0"/>
                <a:ea typeface="Calibri" panose="020F0502020204030204" pitchFamily="34" charset="0"/>
                <a:cs typeface="Sakkal Majalla" panose="02000000000000000000" pitchFamily="2" charset="-78"/>
              </a:rPr>
              <a:t>مدرسة العلاقات الإنسانية</a:t>
            </a:r>
            <a:endParaRPr lang="fr-FR" sz="5400" b="1" i="0" kern="0" dirty="0">
              <a:solidFill>
                <a:srgbClr val="00206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nodePh="1">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nodePh="1">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ea typeface="Calibri" panose="020F0502020204030204" pitchFamily="34" charset="0"/>
                <a:cs typeface="Sakkal Majalla" panose="02000000000000000000" pitchFamily="2" charset="-78"/>
              </a:rPr>
              <a:t>الفروقات الموجودة بين النظرية </a:t>
            </a:r>
            <a:r>
              <a:rPr lang="fr-FR" smtClean="0">
                <a:latin typeface="Sakkal Majalla" panose="02000000000000000000" pitchFamily="2" charset="-78"/>
                <a:ea typeface="Calibri" panose="020F0502020204030204" pitchFamily="34" charset="0"/>
                <a:cs typeface="Sakkal Majalla" panose="02000000000000000000" pitchFamily="2" charset="-78"/>
              </a:rPr>
              <a:t>x</a:t>
            </a:r>
            <a:r>
              <a:rPr lang="ar-DZ" smtClean="0">
                <a:latin typeface="Sakkal Majalla" panose="02000000000000000000" pitchFamily="2" charset="-78"/>
                <a:ea typeface="Calibri" panose="020F0502020204030204" pitchFamily="34" charset="0"/>
                <a:cs typeface="Sakkal Majalla" panose="02000000000000000000" pitchFamily="2" charset="-78"/>
              </a:rPr>
              <a:t> والنظرية </a:t>
            </a:r>
            <a:r>
              <a:rPr lang="fr-FR" smtClean="0">
                <a:latin typeface="Sakkal Majalla" panose="02000000000000000000" pitchFamily="2" charset="-78"/>
                <a:ea typeface="Calibri" panose="020F0502020204030204" pitchFamily="34" charset="0"/>
                <a:cs typeface="Sakkal Majalla" panose="02000000000000000000" pitchFamily="2" charset="-78"/>
              </a:rPr>
              <a:t>y</a:t>
            </a:r>
            <a:endParaRPr lang="fr-FR" altLang="fr-FR" smtClean="0">
              <a:solidFill>
                <a:srgbClr val="FF0000"/>
              </a:solidFill>
              <a:ea typeface="Calibri" panose="020F0502020204030204" pitchFamily="34" charset="0"/>
              <a:cs typeface="Sakkal Majalla" panose="02000000000000000000" pitchFamily="2" charset="-78"/>
            </a:endParaRPr>
          </a:p>
        </p:txBody>
      </p:sp>
      <p:sp>
        <p:nvSpPr>
          <p:cNvPr id="79875" name="Espace réservé du contenu 2"/>
          <p:cNvSpPr>
            <a:spLocks noGrp="1" noChangeArrowheads="1"/>
          </p:cNvSpPr>
          <p:nvPr>
            <p:ph idx="1"/>
          </p:nvPr>
        </p:nvSpPr>
        <p:spPr>
          <a:xfrm>
            <a:off x="406400" y="1489075"/>
            <a:ext cx="8535894" cy="5181600"/>
          </a:xfrm>
        </p:spPr>
        <p:txBody>
          <a:bodyPr/>
          <a:lstStyle/>
          <a:p>
            <a:pPr marL="0" indent="0" algn="just" rtl="1" eaLnBrk="1" hangingPunct="1">
              <a:lnSpc>
                <a:spcPct val="107000"/>
              </a:lnSpc>
              <a:spcBef>
                <a:spcPct val="0"/>
              </a:spcBef>
              <a:spcAft>
                <a:spcPts val="800"/>
              </a:spcAft>
              <a:buClrTx/>
              <a:buFontTx/>
              <a:buNone/>
            </a:pP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انتقد ماك </a:t>
            </a:r>
            <a:r>
              <a:rPr lang="ar-DZ" sz="3200" dirty="0" err="1"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غريغور</a:t>
            </a: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بشدة الإدارة الناجمة عن التصميم الكلاسيكي للتنظيم </a:t>
            </a:r>
            <a:r>
              <a:rPr lang="fr-FR"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x )</a:t>
            </a: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النظرية </a:t>
            </a:r>
            <a:r>
              <a:rPr lang="fr-FR"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(x</a:t>
            </a: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واقترح فلسفة جديدة سماها النظرية </a:t>
            </a:r>
            <a:r>
              <a:rPr lang="fr-FR"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y</a:t>
            </a: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r>
              <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a:t>
            </a:r>
          </a:p>
          <a:p>
            <a:pPr marL="0" indent="0" algn="just" rtl="1" eaLnBrk="1" hangingPunct="1">
              <a:lnSpc>
                <a:spcPct val="107000"/>
              </a:lnSpc>
              <a:spcBef>
                <a:spcPct val="0"/>
              </a:spcBef>
              <a:spcAft>
                <a:spcPts val="800"/>
              </a:spcAft>
              <a:buClrTx/>
              <a:buFontTx/>
              <a:buNone/>
            </a:pPr>
            <a:endParaRPr lang="ar-DZ" sz="32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marL="0" indent="0" algn="just" rtl="1" eaLnBrk="1" hangingPunct="1">
              <a:lnSpc>
                <a:spcPct val="107000"/>
              </a:lnSpc>
              <a:spcBef>
                <a:spcPct val="0"/>
              </a:spcBef>
              <a:spcAft>
                <a:spcPts val="800"/>
              </a:spcAft>
              <a:buClrTx/>
              <a:buFontTx/>
              <a:buNone/>
            </a:pPr>
            <a:endParaRPr lang="fr-FR" dirty="0" smtClean="0">
              <a:ea typeface="Calibri" panose="020F0502020204030204" pitchFamily="34" charset="0"/>
              <a:cs typeface="Sakkal Majalla" panose="02000000000000000000" pitchFamily="2" charset="-78"/>
            </a:endParaRPr>
          </a:p>
        </p:txBody>
      </p:sp>
      <p:sp>
        <p:nvSpPr>
          <p:cNvPr id="4" name="Espace réservé du pied de page 3"/>
          <p:cNvSpPr>
            <a:spLocks noGrp="1"/>
          </p:cNvSpPr>
          <p:nvPr>
            <p:ph type="ftr" sz="quarter" idx="10"/>
          </p:nvPr>
        </p:nvSpPr>
        <p:spPr/>
        <p:txBody>
          <a:bodyPr/>
          <a:lstStyle/>
          <a:p>
            <a:pPr>
              <a:defRPr/>
            </a:pPr>
            <a:r>
              <a:rPr lang="en-US" altLang="ko-KR"/>
              <a:t>Company Logo</a:t>
            </a:r>
          </a:p>
        </p:txBody>
      </p:sp>
      <p:graphicFrame>
        <p:nvGraphicFramePr>
          <p:cNvPr id="5" name="Tableau 4"/>
          <p:cNvGraphicFramePr>
            <a:graphicFrameLocks noGrp="1"/>
          </p:cNvGraphicFramePr>
          <p:nvPr>
            <p:extLst>
              <p:ext uri="{D42A27DB-BD31-4B8C-83A1-F6EECF244321}">
                <p14:modId xmlns:p14="http://schemas.microsoft.com/office/powerpoint/2010/main" val="1569085679"/>
              </p:ext>
            </p:extLst>
          </p:nvPr>
        </p:nvGraphicFramePr>
        <p:xfrm>
          <a:off x="406400" y="2729754"/>
          <a:ext cx="8323730" cy="3349505"/>
        </p:xfrm>
        <a:graphic>
          <a:graphicData uri="http://schemas.openxmlformats.org/drawingml/2006/table">
            <a:tbl>
              <a:tblPr rtl="1" firstRow="1" firstCol="1" bandRow="1">
                <a:tableStyleId>{5C22544A-7EE6-4342-B048-85BDC9FD1C3A}</a:tableStyleId>
              </a:tblPr>
              <a:tblGrid>
                <a:gridCol w="4161431"/>
                <a:gridCol w="4162299"/>
              </a:tblGrid>
              <a:tr h="593605">
                <a:tc>
                  <a:txBody>
                    <a:bodyPr/>
                    <a:lstStyle/>
                    <a:p>
                      <a:pPr algn="ctr" rtl="1">
                        <a:lnSpc>
                          <a:spcPct val="115000"/>
                        </a:lnSpc>
                        <a:spcAft>
                          <a:spcPts val="1000"/>
                        </a:spcAft>
                      </a:pPr>
                      <a:r>
                        <a:rPr lang="ar-DZ" sz="3000" dirty="0">
                          <a:effectLst/>
                          <a:latin typeface="Simplified Arabic" panose="02020603050405020304" pitchFamily="18" charset="-78"/>
                          <a:cs typeface="Simplified Arabic" panose="02020603050405020304" pitchFamily="18" charset="-78"/>
                        </a:rPr>
                        <a:t>النظرية </a:t>
                      </a:r>
                      <a:r>
                        <a:rPr lang="fr-FR" sz="3000" dirty="0">
                          <a:effectLst/>
                          <a:latin typeface="Simplified Arabic" panose="02020603050405020304" pitchFamily="18" charset="-78"/>
                          <a:cs typeface="Simplified Arabic" panose="02020603050405020304" pitchFamily="18" charset="-78"/>
                        </a:rPr>
                        <a:t>x </a:t>
                      </a:r>
                      <a:endParaRPr lang="fr-FR" sz="30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78" marR="68578" marT="0" marB="0" anchor="ctr"/>
                </a:tc>
                <a:tc>
                  <a:txBody>
                    <a:bodyPr/>
                    <a:lstStyle/>
                    <a:p>
                      <a:pPr algn="ctr" rtl="1">
                        <a:lnSpc>
                          <a:spcPct val="115000"/>
                        </a:lnSpc>
                        <a:spcAft>
                          <a:spcPts val="1000"/>
                        </a:spcAft>
                      </a:pPr>
                      <a:r>
                        <a:rPr lang="ar-DZ" sz="3000" b="1" dirty="0">
                          <a:effectLst/>
                          <a:latin typeface="Simplified Arabic" panose="02020603050405020304" pitchFamily="18" charset="-78"/>
                          <a:cs typeface="Simplified Arabic" panose="02020603050405020304" pitchFamily="18" charset="-78"/>
                        </a:rPr>
                        <a:t>النظرية </a:t>
                      </a:r>
                      <a:r>
                        <a:rPr lang="fr-FR" sz="3000" b="1" dirty="0">
                          <a:effectLst/>
                          <a:latin typeface="Simplified Arabic" panose="02020603050405020304" pitchFamily="18" charset="-78"/>
                          <a:cs typeface="Simplified Arabic" panose="02020603050405020304" pitchFamily="18" charset="-78"/>
                        </a:rPr>
                        <a:t>y</a:t>
                      </a:r>
                      <a:endParaRPr lang="fr-FR" sz="30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78" marR="68578" marT="0" marB="0" anchor="ctr"/>
                </a:tc>
              </a:tr>
              <a:tr h="2510518">
                <a:tc>
                  <a:txBody>
                    <a:bodyPr/>
                    <a:lstStyle/>
                    <a:p>
                      <a:pPr marL="342900" lvl="0" indent="-342900" algn="just" rtl="1">
                        <a:lnSpc>
                          <a:spcPct val="115000"/>
                        </a:lnSpc>
                        <a:buFont typeface="Wingdings" panose="05000000000000000000" pitchFamily="2" charset="2"/>
                        <a:buChar char=""/>
                      </a:pPr>
                      <a:r>
                        <a:rPr lang="ar-DZ" sz="3000" dirty="0">
                          <a:effectLst/>
                          <a:latin typeface="Simplified Arabic" panose="02020603050405020304" pitchFamily="18" charset="-78"/>
                          <a:cs typeface="Simplified Arabic" panose="02020603050405020304" pitchFamily="18" charset="-78"/>
                        </a:rPr>
                        <a:t>الفرد يكن كراهية للعمل ويعمل المستحيل من أجل تفاديه.</a:t>
                      </a:r>
                      <a:endParaRPr lang="fr-FR" sz="3000" dirty="0">
                        <a:effectLst/>
                        <a:latin typeface="Simplified Arabic" panose="02020603050405020304" pitchFamily="18" charset="-78"/>
                        <a:cs typeface="Simplified Arabic" panose="02020603050405020304" pitchFamily="18" charset="-78"/>
                      </a:endParaRPr>
                    </a:p>
                    <a:p>
                      <a:pPr marL="342900" lvl="0" indent="-342900" algn="just" rtl="1">
                        <a:lnSpc>
                          <a:spcPct val="115000"/>
                        </a:lnSpc>
                        <a:buFont typeface="Wingdings" panose="05000000000000000000" pitchFamily="2" charset="2"/>
                        <a:buChar char=""/>
                      </a:pPr>
                      <a:r>
                        <a:rPr lang="ar-DZ" sz="3000" dirty="0">
                          <a:effectLst/>
                          <a:latin typeface="Simplified Arabic" panose="02020603050405020304" pitchFamily="18" charset="-78"/>
                          <a:cs typeface="Simplified Arabic" panose="02020603050405020304" pitchFamily="18" charset="-78"/>
                        </a:rPr>
                        <a:t>بسبب كراهيتهم للعمل يجب مراقبتهم وقيادتهم وتهديدهم بالعقوبات.</a:t>
                      </a:r>
                      <a:endParaRPr lang="fr-FR" sz="30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78" marR="68578" marT="0" marB="0"/>
                </a:tc>
                <a:tc>
                  <a:txBody>
                    <a:bodyPr/>
                    <a:lstStyle/>
                    <a:p>
                      <a:pPr marL="342900" lvl="0" indent="-342900" algn="just" rtl="1">
                        <a:lnSpc>
                          <a:spcPct val="115000"/>
                        </a:lnSpc>
                        <a:spcAft>
                          <a:spcPts val="1000"/>
                        </a:spcAft>
                        <a:buFont typeface="Wingdings" panose="05000000000000000000" pitchFamily="2" charset="2"/>
                        <a:buChar char=""/>
                      </a:pPr>
                      <a:r>
                        <a:rPr lang="ar-DZ" sz="3000" b="1" dirty="0">
                          <a:effectLst/>
                          <a:latin typeface="Simplified Arabic" panose="02020603050405020304" pitchFamily="18" charset="-78"/>
                          <a:cs typeface="Simplified Arabic" panose="02020603050405020304" pitchFamily="18" charset="-78"/>
                        </a:rPr>
                        <a:t>الفرد المتوسط لا يكن كراهية للعمل</a:t>
                      </a:r>
                      <a:r>
                        <a:rPr lang="ar-DZ" sz="3000" b="1" dirty="0" smtClean="0">
                          <a:effectLst/>
                          <a:latin typeface="Simplified Arabic" panose="02020603050405020304" pitchFamily="18" charset="-78"/>
                          <a:cs typeface="Simplified Arabic" panose="02020603050405020304" pitchFamily="18" charset="-78"/>
                        </a:rPr>
                        <a:t>.</a:t>
                      </a:r>
                      <a:r>
                        <a:rPr lang="fr-FR" sz="3000" b="1" dirty="0">
                          <a:effectLst/>
                          <a:latin typeface="Simplified Arabic" panose="02020603050405020304" pitchFamily="18" charset="-78"/>
                          <a:cs typeface="Simplified Arabic" panose="02020603050405020304" pitchFamily="18" charset="-78"/>
                        </a:rPr>
                        <a:t> </a:t>
                      </a:r>
                    </a:p>
                    <a:p>
                      <a:pPr marL="342900" lvl="0" indent="-342900" algn="just" rtl="1">
                        <a:lnSpc>
                          <a:spcPct val="115000"/>
                        </a:lnSpc>
                        <a:spcAft>
                          <a:spcPts val="1000"/>
                        </a:spcAft>
                        <a:buFont typeface="Wingdings" panose="05000000000000000000" pitchFamily="2" charset="2"/>
                        <a:buChar char=""/>
                      </a:pPr>
                      <a:r>
                        <a:rPr lang="ar-DZ" sz="3000" b="1" dirty="0">
                          <a:effectLst/>
                          <a:latin typeface="Simplified Arabic" panose="02020603050405020304" pitchFamily="18" charset="-78"/>
                          <a:cs typeface="Simplified Arabic" panose="02020603050405020304" pitchFamily="18" charset="-78"/>
                        </a:rPr>
                        <a:t>الانسان يمكن أن يقود نفسه عندما يعمل لتحقيق أهداف يحس أنه مسؤول عليها.</a:t>
                      </a:r>
                      <a:endParaRPr lang="fr-FR" sz="3000" b="1"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78" marR="68578"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ea typeface="Calibri" panose="020F0502020204030204" pitchFamily="34" charset="0"/>
                <a:cs typeface="Sakkal Majalla" panose="02000000000000000000" pitchFamily="2" charset="-78"/>
              </a:rPr>
              <a:t>سياسة التحفيز في كلتا النظريتين </a:t>
            </a:r>
            <a:endParaRPr lang="fr-FR" altLang="fr-FR" smtClean="0">
              <a:ea typeface="Calibri" panose="020F0502020204030204" pitchFamily="34" charset="0"/>
              <a:cs typeface="Sakkal Majalla" panose="02000000000000000000" pitchFamily="2" charset="-78"/>
            </a:endParaRPr>
          </a:p>
        </p:txBody>
      </p:sp>
      <p:sp>
        <p:nvSpPr>
          <p:cNvPr id="80899" name="Espace réservé du contenu 2"/>
          <p:cNvSpPr>
            <a:spLocks noGrp="1" noChangeArrowheads="1"/>
          </p:cNvSpPr>
          <p:nvPr>
            <p:ph idx="1"/>
          </p:nvPr>
        </p:nvSpPr>
        <p:spPr>
          <a:xfrm>
            <a:off x="309563" y="1489075"/>
            <a:ext cx="8343900" cy="4275138"/>
          </a:xfrm>
        </p:spPr>
        <p:txBody>
          <a:bodyPr/>
          <a:lstStyle/>
          <a:p>
            <a:pPr marL="0" indent="0" algn="r" rtl="1" eaLnBrk="1" hangingPunct="1">
              <a:lnSpc>
                <a:spcPct val="107000"/>
              </a:lnSpc>
              <a:spcBef>
                <a:spcPct val="0"/>
              </a:spcBef>
              <a:spcAft>
                <a:spcPts val="800"/>
              </a:spcAft>
              <a:buClrTx/>
              <a:buFontTx/>
              <a:buNone/>
            </a:pPr>
            <a:r>
              <a:rPr lang="ar-DZ" sz="3200" dirty="0" smtClean="0">
                <a:ea typeface="Calibri" panose="020F0502020204030204" pitchFamily="34" charset="0"/>
                <a:cs typeface="Sakkal Majalla" panose="02000000000000000000" pitchFamily="2" charset="-78"/>
              </a:rPr>
              <a:t>سياسة التحفيز في كلتا النظريتين مبنية على:</a:t>
            </a:r>
          </a:p>
          <a:p>
            <a:pPr marL="0" indent="0" algn="r" rtl="1">
              <a:buFont typeface="Wingdings" panose="05000000000000000000" pitchFamily="2" charset="2"/>
              <a:buNone/>
            </a:pPr>
            <a:endParaRPr lang="fr-FR" dirty="0" smtClean="0">
              <a:ea typeface="Calibri" panose="020F0502020204030204" pitchFamily="34" charset="0"/>
              <a:cs typeface="Sakkal Majalla" panose="02000000000000000000" pitchFamily="2" charset="-78"/>
            </a:endParaRPr>
          </a:p>
        </p:txBody>
      </p:sp>
      <p:sp>
        <p:nvSpPr>
          <p:cNvPr id="4" name="Espace réservé du pied de page 3"/>
          <p:cNvSpPr>
            <a:spLocks noGrp="1"/>
          </p:cNvSpPr>
          <p:nvPr>
            <p:ph type="ftr" sz="quarter" idx="10"/>
          </p:nvPr>
        </p:nvSpPr>
        <p:spPr/>
        <p:txBody>
          <a:bodyPr/>
          <a:lstStyle/>
          <a:p>
            <a:pPr>
              <a:defRPr/>
            </a:pPr>
            <a:r>
              <a:rPr lang="en-US" altLang="ko-KR"/>
              <a:t>Company Logo</a:t>
            </a:r>
          </a:p>
        </p:txBody>
      </p:sp>
      <p:graphicFrame>
        <p:nvGraphicFramePr>
          <p:cNvPr id="2" name="Tableau 1"/>
          <p:cNvGraphicFramePr>
            <a:graphicFrameLocks noGrp="1"/>
          </p:cNvGraphicFramePr>
          <p:nvPr>
            <p:extLst>
              <p:ext uri="{D42A27DB-BD31-4B8C-83A1-F6EECF244321}">
                <p14:modId xmlns:p14="http://schemas.microsoft.com/office/powerpoint/2010/main" val="2149672162"/>
              </p:ext>
            </p:extLst>
          </p:nvPr>
        </p:nvGraphicFramePr>
        <p:xfrm>
          <a:off x="177800" y="2235200"/>
          <a:ext cx="8710706" cy="3687923"/>
        </p:xfrm>
        <a:graphic>
          <a:graphicData uri="http://schemas.openxmlformats.org/drawingml/2006/table">
            <a:tbl>
              <a:tblPr rtl="1" firstRow="1" firstCol="1" bandRow="1"/>
              <a:tblGrid>
                <a:gridCol w="4354915"/>
                <a:gridCol w="4355791"/>
              </a:tblGrid>
              <a:tr h="634843">
                <a:tc>
                  <a:txBody>
                    <a:bodyPr/>
                    <a:lstStyle/>
                    <a:p>
                      <a:pPr algn="just" rtl="1">
                        <a:lnSpc>
                          <a:spcPct val="115000"/>
                        </a:lnSpc>
                        <a:spcAft>
                          <a:spcPts val="1000"/>
                        </a:spcAft>
                      </a:pPr>
                      <a:r>
                        <a:rPr lang="ar-DZ" sz="3200" b="1" dirty="0">
                          <a:effectLst/>
                          <a:latin typeface="Simplified Arabic" panose="02020603050405020304" pitchFamily="18" charset="-78"/>
                          <a:ea typeface="Calibri" panose="020F0502020204030204" pitchFamily="34" charset="0"/>
                          <a:cs typeface="Simplified Arabic" panose="02020603050405020304" pitchFamily="18" charset="-78"/>
                        </a:rPr>
                        <a:t>سياسة التحفيز في النظرية </a:t>
                      </a:r>
                      <a:r>
                        <a:rPr lang="fr-FR" sz="3200" b="1" dirty="0">
                          <a:effectLst/>
                          <a:latin typeface="Simplified Arabic" panose="02020603050405020304" pitchFamily="18" charset="-78"/>
                          <a:ea typeface="Calibri" panose="020F0502020204030204" pitchFamily="34" charset="0"/>
                          <a:cs typeface="Simplified Arabic" panose="02020603050405020304" pitchFamily="18" charset="-78"/>
                        </a:rPr>
                        <a:t>x</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ar-DZ" sz="3200" b="1">
                          <a:effectLst/>
                          <a:latin typeface="Simplified Arabic" panose="02020603050405020304" pitchFamily="18" charset="-78"/>
                          <a:ea typeface="Calibri" panose="020F0502020204030204" pitchFamily="34" charset="0"/>
                          <a:cs typeface="Simplified Arabic" panose="02020603050405020304" pitchFamily="18" charset="-78"/>
                        </a:rPr>
                        <a:t>سياسة التحفيز في النظرية </a:t>
                      </a:r>
                      <a:r>
                        <a:rPr lang="fr-FR" sz="3200" b="1">
                          <a:effectLst/>
                          <a:latin typeface="Simplified Arabic" panose="02020603050405020304" pitchFamily="18" charset="-78"/>
                          <a:ea typeface="Calibri" panose="020F0502020204030204" pitchFamily="34" charset="0"/>
                          <a:cs typeface="Simplified Arabic" panose="02020603050405020304" pitchFamily="18" charset="-78"/>
                        </a:rPr>
                        <a:t>y</a:t>
                      </a:r>
                      <a:endParaRPr lang="fr-FR" sz="320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3670">
                <a:tc>
                  <a:txBody>
                    <a:bodyPr/>
                    <a:lstStyle/>
                    <a:p>
                      <a:pPr marL="342900" lvl="0" indent="-342900" algn="just" rtl="1">
                        <a:lnSpc>
                          <a:spcPct val="150000"/>
                        </a:lnSpc>
                        <a:buFont typeface="Wingdings" panose="05000000000000000000" pitchFamily="2" charset="2"/>
                        <a:buChar char=""/>
                      </a:pP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مبدأ الجزرة والعصا يعني العقاب والثواب.</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50000"/>
                        </a:lnSpc>
                        <a:buFont typeface="Wingdings" panose="05000000000000000000" pitchFamily="2" charset="2"/>
                        <a:buChar char=""/>
                      </a:pP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التحفيز النقدي أو المال.</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1">
                        <a:lnSpc>
                          <a:spcPct val="150000"/>
                        </a:lnSpc>
                        <a:buFont typeface="Wingdings" panose="05000000000000000000" pitchFamily="2" charset="2"/>
                        <a:buChar char=""/>
                      </a:pP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الجو الملائم في العمل.</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50000"/>
                        </a:lnSpc>
                        <a:buFont typeface="Wingdings" panose="05000000000000000000" pitchFamily="2" charset="2"/>
                        <a:buChar char=""/>
                      </a:pP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أهمية العمل في المجموعة.</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0000"/>
                        </a:lnSpc>
                        <a:spcAft>
                          <a:spcPts val="1000"/>
                        </a:spcAft>
                        <a:buFont typeface="Wingdings" panose="05000000000000000000" pitchFamily="2" charset="2"/>
                        <a:buChar char=""/>
                      </a:pP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التسيير التشاركي</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lnSpc>
                          <a:spcPct val="100000"/>
                        </a:lnSpc>
                        <a:spcAft>
                          <a:spcPts val="1000"/>
                        </a:spcAft>
                      </a:pP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fr-FR" sz="3200" dirty="0">
                          <a:effectLst/>
                          <a:latin typeface="Simplified Arabic" panose="02020603050405020304" pitchFamily="18" charset="-78"/>
                          <a:ea typeface="Calibri" panose="020F0502020204030204" pitchFamily="34" charset="0"/>
                          <a:cs typeface="Simplified Arabic" panose="02020603050405020304" pitchFamily="18" charset="-78"/>
                        </a:rPr>
                        <a:t>Management Participatif</a:t>
                      </a:r>
                      <a:r>
                        <a:rPr lang="ar-DZ" sz="3200" dirty="0">
                          <a:effectLst/>
                          <a:latin typeface="Simplified Arabic" panose="02020603050405020304" pitchFamily="18" charset="-78"/>
                          <a:ea typeface="Calibri" panose="020F0502020204030204" pitchFamily="34" charset="0"/>
                          <a:cs typeface="Simplified Arabic" panose="02020603050405020304" pitchFamily="18" charset="-78"/>
                        </a:rPr>
                        <a:t>)</a:t>
                      </a:r>
                      <a:endParaRPr lang="fr-FR" sz="3200" dirty="0">
                        <a:effectLst/>
                        <a:latin typeface="Simplified Arabic" panose="02020603050405020304" pitchFamily="18" charset="-78"/>
                        <a:ea typeface="Calibri" panose="020F0502020204030204" pitchFamily="34" charset="0"/>
                        <a:cs typeface="Simplified Arabic" panose="02020603050405020304"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altLang="fr-FR" smtClean="0">
                <a:solidFill>
                  <a:srgbClr val="FF0000"/>
                </a:solidFill>
              </a:rPr>
              <a:t>تقييم النظرية</a:t>
            </a:r>
            <a:endParaRPr lang="fr-FR" altLang="fr-FR" smtClean="0">
              <a:solidFill>
                <a:srgbClr val="FF0000"/>
              </a:solidFill>
            </a:endParaRPr>
          </a:p>
        </p:txBody>
      </p:sp>
      <p:sp>
        <p:nvSpPr>
          <p:cNvPr id="3" name="Espace réservé du contenu 2"/>
          <p:cNvSpPr>
            <a:spLocks noGrp="1" noChangeArrowheads="1"/>
          </p:cNvSpPr>
          <p:nvPr>
            <p:ph idx="1"/>
          </p:nvPr>
        </p:nvSpPr>
        <p:spPr>
          <a:xfrm>
            <a:off x="177800" y="1074738"/>
            <a:ext cx="8788400" cy="5595937"/>
          </a:xfrm>
        </p:spPr>
        <p:txBody>
          <a:bodyPr/>
          <a:lstStyle/>
          <a:p>
            <a:pPr algn="ctr" rtl="1">
              <a:lnSpc>
                <a:spcPct val="107000"/>
              </a:lnSpc>
              <a:buFont typeface="Wingdings" panose="05000000000000000000" pitchFamily="2" charset="2"/>
              <a:buChar char=""/>
            </a:pPr>
            <a:r>
              <a:rPr lang="ar-DZ" sz="320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الإيجابيات</a:t>
            </a:r>
            <a:r>
              <a:rPr lang="ar-DZ" sz="280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fr-FR" sz="2800"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r" rtl="1">
              <a:buFont typeface="Wingdings" panose="05000000000000000000" pitchFamily="2" charset="2"/>
              <a:buChar char=""/>
            </a:pPr>
            <a:r>
              <a:rPr lang="ar-DZ" sz="4000" smtClean="0">
                <a:latin typeface="Sakkal Majalla" panose="02000000000000000000" pitchFamily="2" charset="-78"/>
                <a:cs typeface="Sakkal Majalla" panose="02000000000000000000" pitchFamily="2" charset="-78"/>
              </a:rPr>
              <a:t>دعا المديرين للتعامل بإيجابية مع حاجات الفرد وخاصة الحاجات الاجتماعية</a:t>
            </a:r>
          </a:p>
          <a:p>
            <a:pPr algn="r" rtl="1">
              <a:buFont typeface="Wingdings" panose="05000000000000000000" pitchFamily="2" charset="2"/>
              <a:buChar char=""/>
            </a:pPr>
            <a:r>
              <a:rPr lang="ar-DZ" sz="4000" smtClean="0">
                <a:latin typeface="Sakkal Majalla" panose="02000000000000000000" pitchFamily="2" charset="-78"/>
                <a:cs typeface="Sakkal Majalla" panose="02000000000000000000" pitchFamily="2" charset="-78"/>
              </a:rPr>
              <a:t>توضح نظرية </a:t>
            </a:r>
            <a:r>
              <a:rPr lang="en-US" sz="4000" smtClean="0">
                <a:latin typeface="Sakkal Majalla" panose="02000000000000000000" pitchFamily="2" charset="-78"/>
                <a:cs typeface="Sakkal Majalla" panose="02000000000000000000" pitchFamily="2" charset="-78"/>
              </a:rPr>
              <a:t>Y  </a:t>
            </a:r>
            <a:r>
              <a:rPr lang="ar-DZ" sz="4000" smtClean="0">
                <a:latin typeface="Sakkal Majalla" panose="02000000000000000000" pitchFamily="2" charset="-78"/>
                <a:cs typeface="Sakkal Majalla" panose="02000000000000000000" pitchFamily="2" charset="-78"/>
              </a:rPr>
              <a:t> أن الانسان يتعلم من الظروف المحاطة به</a:t>
            </a:r>
          </a:p>
          <a:p>
            <a:pPr algn="r" rtl="1">
              <a:buFont typeface="Wingdings" panose="05000000000000000000" pitchFamily="2" charset="2"/>
              <a:buChar char=""/>
            </a:pPr>
            <a:r>
              <a:rPr lang="ar-DZ" sz="4000" smtClean="0">
                <a:latin typeface="Sakkal Majalla" panose="02000000000000000000" pitchFamily="2" charset="-78"/>
                <a:cs typeface="Sakkal Majalla" panose="02000000000000000000" pitchFamily="2" charset="-78"/>
              </a:rPr>
              <a:t> الفرد داخل المؤسسة يتمتع بالقدرة على استخدام الفكر والخيال في حل المشكلات وابتكار الحلول</a:t>
            </a:r>
          </a:p>
          <a:p>
            <a:pPr algn="r" rtl="1">
              <a:buFont typeface="Wingdings" panose="05000000000000000000" pitchFamily="2" charset="2"/>
              <a:buChar char=""/>
            </a:pPr>
            <a:endParaRPr lang="ar-DZ" sz="3600" smtClean="0">
              <a:latin typeface="Sakkal Majalla" panose="02000000000000000000" pitchFamily="2" charset="-78"/>
              <a:cs typeface="Sakkal Majalla" panose="02000000000000000000" pitchFamily="2" charset="-78"/>
            </a:endParaRPr>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a:xfrm>
            <a:off x="914400" y="277813"/>
            <a:ext cx="7848600" cy="609600"/>
          </a:xfrm>
          <a:solidFill>
            <a:srgbClr val="FFCCCC"/>
          </a:solidFill>
          <a:ln>
            <a:solidFill>
              <a:srgbClr val="FF0000"/>
            </a:solidFill>
            <a:miter lim="800000"/>
            <a:headEnd/>
            <a:tailEnd/>
          </a:ln>
        </p:spPr>
        <p:txBody>
          <a:bodyPr/>
          <a:lstStyle/>
          <a:p>
            <a:pPr algn="ctr"/>
            <a:r>
              <a:rPr lang="ar-DZ" smtClean="0">
                <a:solidFill>
                  <a:srgbClr val="FF0000"/>
                </a:solidFill>
              </a:rPr>
              <a:t>تقييم النظرية</a:t>
            </a:r>
            <a:endParaRPr lang="fr-FR" smtClean="0">
              <a:solidFill>
                <a:srgbClr val="FF0000"/>
              </a:solidFill>
            </a:endParaRPr>
          </a:p>
        </p:txBody>
      </p:sp>
      <p:sp>
        <p:nvSpPr>
          <p:cNvPr id="3" name="Espace réservé du contenu 2"/>
          <p:cNvSpPr>
            <a:spLocks noGrp="1"/>
          </p:cNvSpPr>
          <p:nvPr>
            <p:ph idx="1"/>
          </p:nvPr>
        </p:nvSpPr>
        <p:spPr>
          <a:xfrm>
            <a:off x="177800" y="887413"/>
            <a:ext cx="8755063" cy="5783262"/>
          </a:xfrm>
        </p:spPr>
        <p:txBody>
          <a:bodyPr/>
          <a:lstStyle/>
          <a:p>
            <a:pPr algn="ctr" rtl="1">
              <a:buClr>
                <a:srgbClr val="507800"/>
              </a:buClr>
              <a:buFont typeface="Wingdings" panose="05000000000000000000" pitchFamily="2" charset="2"/>
              <a:buChar char=""/>
            </a:pPr>
            <a:r>
              <a:rPr lang="ar-DZ" sz="3200" dirty="0" smtClean="0">
                <a:solidFill>
                  <a:srgbClr val="FF0000"/>
                </a:solidFill>
                <a:latin typeface="Sakkal Majalla" panose="02000000000000000000" pitchFamily="2" charset="-78"/>
                <a:cs typeface="Sakkal Majalla" panose="02000000000000000000" pitchFamily="2" charset="-78"/>
              </a:rPr>
              <a:t>ا</a:t>
            </a:r>
            <a:r>
              <a:rPr lang="ar-DZ" sz="3200" dirty="0" smtClean="0">
                <a:solidFill>
                  <a:srgbClr val="FF0000"/>
                </a:solidFill>
                <a:latin typeface="Simplified Arabic" panose="02020603050405020304" pitchFamily="18" charset="-78"/>
                <a:cs typeface="Simplified Arabic" panose="02020603050405020304" pitchFamily="18" charset="-78"/>
              </a:rPr>
              <a:t>لانتقادات</a:t>
            </a:r>
            <a:endParaRPr lang="fr-FR" sz="3200" dirty="0" smtClean="0">
              <a:solidFill>
                <a:srgbClr val="FF0000"/>
              </a:solidFill>
              <a:latin typeface="Simplified Arabic" panose="02020603050405020304" pitchFamily="18" charset="-78"/>
              <a:cs typeface="Simplified Arabic" panose="02020603050405020304" pitchFamily="18" charset="-78"/>
            </a:endParaRPr>
          </a:p>
          <a:p>
            <a:pPr algn="r" rtl="1">
              <a:buClr>
                <a:srgbClr val="507800"/>
              </a:buClr>
              <a:buFont typeface="Wingdings" panose="05000000000000000000" pitchFamily="2" charset="2"/>
              <a:buChar char=""/>
            </a:pPr>
            <a:r>
              <a:rPr lang="ar-DZ" sz="3600" dirty="0" smtClean="0">
                <a:solidFill>
                  <a:schemeClr val="tx1"/>
                </a:solidFill>
                <a:latin typeface="Simplified Arabic" panose="02020603050405020304" pitchFamily="18" charset="-78"/>
                <a:cs typeface="Simplified Arabic" panose="02020603050405020304" pitchFamily="18" charset="-78"/>
              </a:rPr>
              <a:t>قلة الأعمال المدروسة التي بنيت عليها النظرية</a:t>
            </a:r>
          </a:p>
          <a:p>
            <a:pPr algn="r" rtl="1">
              <a:lnSpc>
                <a:spcPct val="150000"/>
              </a:lnSpc>
              <a:buClr>
                <a:srgbClr val="507800"/>
              </a:buClr>
              <a:buFont typeface="Wingdings" panose="05000000000000000000" pitchFamily="2" charset="2"/>
              <a:buChar char=""/>
            </a:pPr>
            <a:r>
              <a:rPr lang="ar-DZ" sz="3600" dirty="0" smtClean="0">
                <a:solidFill>
                  <a:schemeClr val="tx1"/>
                </a:solidFill>
                <a:latin typeface="Simplified Arabic" panose="02020603050405020304" pitchFamily="18" charset="-78"/>
                <a:cs typeface="Simplified Arabic" panose="02020603050405020304" pitchFamily="18" charset="-78"/>
              </a:rPr>
              <a:t> الأماكن التي جمعت منها البيانات قليلة وغير كافية واهمال الفروق الفردية</a:t>
            </a:r>
            <a:endParaRPr lang="fr-FR" sz="3600" dirty="0" smtClean="0">
              <a:solidFill>
                <a:schemeClr val="tx1"/>
              </a:solidFill>
              <a:latin typeface="Simplified Arabic" panose="02020603050405020304" pitchFamily="18" charset="-78"/>
              <a:cs typeface="Simplified Arabic" panose="02020603050405020304" pitchFamily="18" charset="-78"/>
            </a:endParaRPr>
          </a:p>
          <a:p>
            <a:pPr algn="r" rtl="1">
              <a:lnSpc>
                <a:spcPct val="150000"/>
              </a:lnSpc>
              <a:buClr>
                <a:srgbClr val="507800"/>
              </a:buClr>
              <a:buFont typeface="Wingdings" panose="05000000000000000000" pitchFamily="2" charset="2"/>
              <a:buChar char=""/>
            </a:pPr>
            <a:r>
              <a:rPr lang="ar-DZ" sz="3600" dirty="0" smtClean="0">
                <a:solidFill>
                  <a:schemeClr val="tx1"/>
                </a:solidFill>
                <a:latin typeface="Simplified Arabic" panose="02020603050405020304" pitchFamily="18" charset="-78"/>
                <a:cs typeface="Simplified Arabic" panose="02020603050405020304" pitchFamily="18" charset="-78"/>
              </a:rPr>
              <a:t>عدم الاعتماد على الأسس العلمية في التحليل</a:t>
            </a:r>
            <a:endParaRPr lang="fr-FR" sz="3600" dirty="0" smtClean="0">
              <a:solidFill>
                <a:schemeClr val="tx1"/>
              </a:solidFill>
              <a:latin typeface="Simplified Arabic" panose="02020603050405020304" pitchFamily="18" charset="-78"/>
              <a:cs typeface="Simplified Arabic" panose="02020603050405020304" pitchFamily="18" charset="-78"/>
            </a:endParaRPr>
          </a:p>
          <a:p>
            <a:pPr algn="r" rtl="1">
              <a:lnSpc>
                <a:spcPct val="150000"/>
              </a:lnSpc>
              <a:buClr>
                <a:srgbClr val="507800"/>
              </a:buClr>
              <a:buFont typeface="Wingdings" panose="05000000000000000000" pitchFamily="2" charset="2"/>
              <a:buChar char=""/>
            </a:pPr>
            <a:r>
              <a:rPr lang="ar-DZ" sz="3600" dirty="0" smtClean="0">
                <a:solidFill>
                  <a:schemeClr val="tx1"/>
                </a:solidFill>
                <a:latin typeface="Simplified Arabic" panose="02020603050405020304" pitchFamily="18" charset="-78"/>
                <a:cs typeface="Simplified Arabic" panose="02020603050405020304" pitchFamily="18" charset="-78"/>
              </a:rPr>
              <a:t>استخدام مقياس واحد وهو المقابلة فقط</a:t>
            </a:r>
            <a:endParaRPr lang="fr-FR" sz="3600" dirty="0" smtClean="0">
              <a:solidFill>
                <a:schemeClr val="tx1"/>
              </a:solidFill>
              <a:latin typeface="Simplified Arabic" panose="02020603050405020304" pitchFamily="18" charset="-78"/>
              <a:cs typeface="Simplified Arabic" panose="02020603050405020304" pitchFamily="18" charset="-78"/>
            </a:endParaRPr>
          </a:p>
          <a:p>
            <a:pPr algn="r" rtl="1">
              <a:lnSpc>
                <a:spcPct val="150000"/>
              </a:lnSpc>
              <a:buClr>
                <a:srgbClr val="507800"/>
              </a:buClr>
              <a:buFont typeface="Wingdings" panose="05000000000000000000" pitchFamily="2" charset="2"/>
              <a:buChar char=""/>
            </a:pPr>
            <a:r>
              <a:rPr lang="ar-DZ" sz="3600" dirty="0" smtClean="0">
                <a:solidFill>
                  <a:schemeClr val="tx1"/>
                </a:solidFill>
                <a:latin typeface="Simplified Arabic" panose="02020603050405020304" pitchFamily="18" charset="-78"/>
                <a:cs typeface="Simplified Arabic" panose="02020603050405020304" pitchFamily="18" charset="-78"/>
              </a:rPr>
              <a:t>اغفال التنظيم الرسمي داخل المؤسسة بشكل كبير</a:t>
            </a:r>
            <a:r>
              <a:rPr lang="ar-DZ" sz="3200" dirty="0" smtClean="0">
                <a:solidFill>
                  <a:schemeClr val="tx1"/>
                </a:solidFill>
                <a:latin typeface="Simplified Arabic" panose="02020603050405020304" pitchFamily="18" charset="-78"/>
                <a:cs typeface="Simplified Arabic" panose="02020603050405020304" pitchFamily="18" charset="-78"/>
              </a:rPr>
              <a:t>.</a:t>
            </a:r>
            <a:endParaRPr lang="fr-FR" sz="3200" dirty="0" smtClean="0">
              <a:solidFill>
                <a:schemeClr val="tx1"/>
              </a:solidFill>
              <a:latin typeface="Simplified Arabic" panose="02020603050405020304" pitchFamily="18" charset="-78"/>
              <a:cs typeface="Simplified Arabic" panose="02020603050405020304" pitchFamily="18" charset="-78"/>
            </a:endParaRPr>
          </a:p>
          <a:p>
            <a:pPr algn="r" rtl="1"/>
            <a:endParaRPr lang="fr-FR" sz="2800" dirty="0" smtClean="0"/>
          </a:p>
        </p:txBody>
      </p:sp>
      <p:sp>
        <p:nvSpPr>
          <p:cNvPr id="4" name="Espace réservé du pied de page 3"/>
          <p:cNvSpPr>
            <a:spLocks noGrp="1"/>
          </p:cNvSpPr>
          <p:nvPr>
            <p:ph type="ftr" sz="quarter" idx="10"/>
          </p:nvPr>
        </p:nvSpPr>
        <p:spPr/>
        <p:txBody>
          <a:bodyPr/>
          <a:lstStyle/>
          <a:p>
            <a:pPr>
              <a:defRPr/>
            </a:pPr>
            <a:r>
              <a:rPr lang="en-US" altLang="ko-KR" smtClean="0"/>
              <a:t>Company Logo</a:t>
            </a:r>
            <a:endParaRPr lang="en-US" altLang="ko-K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a:xfrm>
            <a:off x="1028700" y="465138"/>
            <a:ext cx="7848600" cy="609600"/>
          </a:xfrm>
          <a:solidFill>
            <a:srgbClr val="FFCCCC"/>
          </a:solidFill>
          <a:ln>
            <a:solidFill>
              <a:srgbClr val="CC0000"/>
            </a:solidFill>
            <a:miter lim="800000"/>
            <a:headEnd/>
            <a:tailEnd/>
          </a:ln>
        </p:spPr>
        <p:txBody>
          <a:bodyPr/>
          <a:lstStyle/>
          <a:p>
            <a:pPr algn="ctr" rtl="1"/>
            <a:r>
              <a:rPr lang="ar-DZ" smtClean="0">
                <a:solidFill>
                  <a:srgbClr val="FF0000"/>
                </a:solidFill>
                <a:ea typeface="Calibri" panose="020F0502020204030204" pitchFamily="34" charset="0"/>
                <a:cs typeface="Sakkal Majalla" panose="02000000000000000000" pitchFamily="2" charset="-78"/>
              </a:rPr>
              <a:t>دراسات </a:t>
            </a:r>
            <a:r>
              <a:rPr lang="fr-FR"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F.Herzberg</a:t>
            </a:r>
            <a:r>
              <a:rPr lang="ar-DZ" smtClean="0">
                <a:solidFill>
                  <a:srgbClr val="FF0000"/>
                </a:solidFill>
                <a:latin typeface="Sakkal Majalla" panose="02000000000000000000" pitchFamily="2" charset="-78"/>
                <a:ea typeface="Calibri" panose="020F0502020204030204" pitchFamily="34" charset="0"/>
                <a:cs typeface="Sakkal Majalla" panose="02000000000000000000" pitchFamily="2" charset="-78"/>
              </a:rPr>
              <a:t> (1968)</a:t>
            </a:r>
            <a:endParaRPr lang="fr-FR" altLang="fr-FR" smtClean="0">
              <a:solidFill>
                <a:srgbClr val="FF0000"/>
              </a:solidFill>
              <a:ea typeface="Calibri" panose="020F0502020204030204" pitchFamily="34" charset="0"/>
              <a:cs typeface="Sakkal Majalla" panose="02000000000000000000" pitchFamily="2" charset="-78"/>
            </a:endParaRPr>
          </a:p>
        </p:txBody>
      </p:sp>
      <p:sp>
        <p:nvSpPr>
          <p:cNvPr id="3" name="Espace réservé du contenu 2"/>
          <p:cNvSpPr>
            <a:spLocks noGrp="1" noChangeArrowheads="1"/>
          </p:cNvSpPr>
          <p:nvPr>
            <p:ph idx="1"/>
          </p:nvPr>
        </p:nvSpPr>
        <p:spPr>
          <a:xfrm>
            <a:off x="0" y="1489075"/>
            <a:ext cx="8877300" cy="5181600"/>
          </a:xfrm>
        </p:spPr>
        <p:txBody>
          <a:bodyPr/>
          <a:lstStyle/>
          <a:p>
            <a:pPr marL="0" indent="0" algn="justLow" rtl="1">
              <a:buFont typeface="Wingdings" panose="05000000000000000000" pitchFamily="2" charset="2"/>
              <a:buNone/>
              <a:defRPr/>
            </a:pPr>
            <a:r>
              <a:rPr lang="ar-DZ" altLang="fr-FR" sz="2400" b="0" dirty="0" smtClean="0">
                <a:solidFill>
                  <a:schemeClr val="tx1"/>
                </a:solidFill>
              </a:rPr>
              <a:t>	توصل  </a:t>
            </a:r>
            <a:r>
              <a:rPr lang="fr-FR" altLang="fr-FR" sz="2400" b="0" dirty="0">
                <a:solidFill>
                  <a:schemeClr val="tx1"/>
                </a:solidFill>
              </a:rPr>
              <a:t>Herzberg </a:t>
            </a:r>
            <a:r>
              <a:rPr lang="ar-DZ" altLang="fr-FR" sz="2400" b="0" dirty="0" smtClean="0">
                <a:solidFill>
                  <a:schemeClr val="tx1"/>
                </a:solidFill>
              </a:rPr>
              <a:t> إلى </a:t>
            </a:r>
            <a:r>
              <a:rPr lang="ar-DZ" altLang="fr-FR" sz="2400" b="0" dirty="0">
                <a:solidFill>
                  <a:schemeClr val="tx1"/>
                </a:solidFill>
              </a:rPr>
              <a:t>نتائج مشابهة لسلم </a:t>
            </a:r>
            <a:r>
              <a:rPr lang="ar-DZ" altLang="fr-FR" sz="2400" b="0" dirty="0" err="1">
                <a:solidFill>
                  <a:schemeClr val="tx1"/>
                </a:solidFill>
              </a:rPr>
              <a:t>ماسلو</a:t>
            </a:r>
            <a:r>
              <a:rPr lang="ar-DZ" altLang="fr-FR" sz="2400" b="0" dirty="0">
                <a:solidFill>
                  <a:schemeClr val="tx1"/>
                </a:solidFill>
              </a:rPr>
              <a:t> من الأبحاث التي أجراها سنة 1950-1970 في الوسط الصناعي( في عينة من الشركات الأمريكية) واستنتج </a:t>
            </a:r>
            <a:r>
              <a:rPr lang="ar-DZ" altLang="fr-FR" sz="2400" b="0" dirty="0" err="1" smtClean="0">
                <a:solidFill>
                  <a:schemeClr val="tx1"/>
                </a:solidFill>
              </a:rPr>
              <a:t>مايلي:</a:t>
            </a:r>
            <a:r>
              <a:rPr lang="ar-DZ" altLang="fr-FR" b="0" dirty="0" err="1" smtClean="0">
                <a:solidFill>
                  <a:schemeClr val="tx1"/>
                </a:solidFill>
              </a:rPr>
              <a:t>ان</a:t>
            </a:r>
            <a:r>
              <a:rPr lang="ar-DZ" altLang="fr-FR" b="0" dirty="0" smtClean="0">
                <a:solidFill>
                  <a:schemeClr val="tx1"/>
                </a:solidFill>
              </a:rPr>
              <a:t> </a:t>
            </a:r>
            <a:r>
              <a:rPr lang="ar-DZ" altLang="fr-FR" sz="2400" b="0" dirty="0">
                <a:solidFill>
                  <a:schemeClr val="tx1"/>
                </a:solidFill>
              </a:rPr>
              <a:t>العوامل المؤثرة في رضا الموظفين تختلف عن العوامل التي تؤثر على عدم رضاهم. </a:t>
            </a:r>
            <a:endParaRPr lang="ar-DZ" altLang="fr-FR" sz="2400" b="0" dirty="0" smtClean="0">
              <a:solidFill>
                <a:schemeClr val="tx1"/>
              </a:solidFill>
            </a:endParaRPr>
          </a:p>
          <a:p>
            <a:pPr algn="just" rtl="1">
              <a:lnSpc>
                <a:spcPct val="150000"/>
              </a:lnSpc>
              <a:buFont typeface="Wingdings" panose="05000000000000000000" pitchFamily="2" charset="2"/>
              <a:buChar char="ü"/>
              <a:defRPr/>
            </a:pPr>
            <a:r>
              <a:rPr lang="ar-DZ" altLang="fr-FR" sz="2400" b="0" dirty="0" smtClean="0">
                <a:solidFill>
                  <a:schemeClr val="tx1"/>
                </a:solidFill>
              </a:rPr>
              <a:t>فالموظف </a:t>
            </a:r>
            <a:r>
              <a:rPr lang="ar-DZ" altLang="fr-FR" sz="2400" b="0" dirty="0">
                <a:solidFill>
                  <a:schemeClr val="tx1"/>
                </a:solidFill>
              </a:rPr>
              <a:t>يشعر </a:t>
            </a:r>
            <a:r>
              <a:rPr lang="ar-DZ" altLang="fr-FR" sz="2400" b="0" dirty="0">
                <a:solidFill>
                  <a:srgbClr val="FF0000"/>
                </a:solidFill>
              </a:rPr>
              <a:t>بعدم الرضا </a:t>
            </a:r>
            <a:r>
              <a:rPr lang="ar-DZ" altLang="fr-FR" sz="2400" dirty="0">
                <a:solidFill>
                  <a:srgbClr val="FF0000"/>
                </a:solidFill>
              </a:rPr>
              <a:t>إذا كانت الظروف الخاصة بالعمل غير مناسبة</a:t>
            </a:r>
            <a:r>
              <a:rPr lang="ar-DZ" altLang="fr-FR" sz="2400" b="0" dirty="0">
                <a:solidFill>
                  <a:schemeClr val="tx1"/>
                </a:solidFill>
              </a:rPr>
              <a:t>، وشعوره </a:t>
            </a:r>
            <a:r>
              <a:rPr lang="ar-DZ" altLang="fr-FR" sz="2400" b="0" dirty="0">
                <a:solidFill>
                  <a:srgbClr val="FF0000"/>
                </a:solidFill>
              </a:rPr>
              <a:t>بالرضا يكون في </a:t>
            </a:r>
            <a:r>
              <a:rPr lang="ar-DZ" altLang="fr-FR" sz="2400" dirty="0">
                <a:solidFill>
                  <a:srgbClr val="FF0000"/>
                </a:solidFill>
              </a:rPr>
              <a:t>الوظيفة ذاتها </a:t>
            </a:r>
            <a:r>
              <a:rPr lang="ar-DZ" altLang="fr-FR" sz="2400" b="0" dirty="0">
                <a:solidFill>
                  <a:schemeClr val="tx1"/>
                </a:solidFill>
              </a:rPr>
              <a:t>وليس في ظروف العمل والعوامل المحيطة بالوظيفة. </a:t>
            </a:r>
            <a:endParaRPr lang="ar-DZ" altLang="fr-FR" sz="2400" b="0" dirty="0" smtClean="0">
              <a:solidFill>
                <a:schemeClr val="tx1"/>
              </a:solidFill>
            </a:endParaRPr>
          </a:p>
          <a:p>
            <a:pPr algn="just" rtl="1">
              <a:lnSpc>
                <a:spcPct val="150000"/>
              </a:lnSpc>
              <a:buFont typeface="Wingdings" panose="05000000000000000000" pitchFamily="2" charset="2"/>
              <a:buChar char="ü"/>
              <a:defRPr/>
            </a:pPr>
            <a:r>
              <a:rPr lang="ar-DZ" altLang="fr-FR" sz="2400" b="0" dirty="0" smtClean="0">
                <a:solidFill>
                  <a:schemeClr val="tx1"/>
                </a:solidFill>
              </a:rPr>
              <a:t>من </a:t>
            </a:r>
            <a:r>
              <a:rPr lang="ar-DZ" altLang="fr-FR" sz="2400" b="0" dirty="0">
                <a:solidFill>
                  <a:schemeClr val="tx1"/>
                </a:solidFill>
              </a:rPr>
              <a:t>هذه العوامل الكامنة في الوظيفة: المسؤوليات، التغيير، الترقية. في حالة عدم توفرها فإن شعور الموظف بالرضا عن العمل يقل أو لا يوجد أصلا.</a:t>
            </a:r>
          </a:p>
          <a:p>
            <a:pPr algn="just" rtl="1">
              <a:lnSpc>
                <a:spcPct val="150000"/>
              </a:lnSpc>
              <a:buFont typeface="Wingdings" panose="05000000000000000000" pitchFamily="2" charset="2"/>
              <a:buChar char="ü"/>
              <a:defRPr/>
            </a:pPr>
            <a:r>
              <a:rPr lang="ar-DZ" altLang="fr-FR" sz="2400" b="0" dirty="0">
                <a:solidFill>
                  <a:schemeClr val="tx1"/>
                </a:solidFill>
              </a:rPr>
              <a:t>الأجير إذا شعر بالرضا يقدم كل </a:t>
            </a:r>
            <a:r>
              <a:rPr lang="ar-DZ" altLang="fr-FR" sz="2400" b="0" dirty="0" smtClean="0">
                <a:solidFill>
                  <a:schemeClr val="tx1"/>
                </a:solidFill>
              </a:rPr>
              <a:t>ما لديه </a:t>
            </a:r>
            <a:r>
              <a:rPr lang="ar-DZ" altLang="fr-FR" sz="2400" b="0" dirty="0">
                <a:solidFill>
                  <a:schemeClr val="tx1"/>
                </a:solidFill>
              </a:rPr>
              <a:t>من جهد وبذلك تتحقق أهداف المنظمة والعكس صحيح.</a:t>
            </a:r>
          </a:p>
          <a:p>
            <a:pPr marL="0" indent="0" algn="r">
              <a:buFont typeface="Wingdings" panose="05000000000000000000" pitchFamily="2" charset="2"/>
              <a:buNone/>
              <a:defRPr/>
            </a:pPr>
            <a:endParaRPr lang="fr-FR" altLang="fr-FR" b="0"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a:solidFill>
            <a:srgbClr val="FFCCCC"/>
          </a:solidFill>
          <a:ln>
            <a:solidFill>
              <a:srgbClr val="CC0000"/>
            </a:solidFill>
            <a:miter lim="800000"/>
            <a:headEnd/>
            <a:tailEnd/>
          </a:ln>
        </p:spPr>
        <p:txBody>
          <a:bodyPr/>
          <a:lstStyle/>
          <a:p>
            <a:pPr marL="228600" algn="ctr" rtl="1">
              <a:lnSpc>
                <a:spcPct val="115000"/>
              </a:lnSpc>
              <a:spcAft>
                <a:spcPts val="1000"/>
              </a:spcAft>
            </a:pPr>
            <a:r>
              <a:rPr lang="ar-DZ" sz="3600" smtClean="0">
                <a:solidFill>
                  <a:srgbClr val="FF0000"/>
                </a:solidFill>
                <a:latin typeface="Calibri" panose="020F0502020204030204" pitchFamily="34" charset="0"/>
                <a:ea typeface="Calibri" panose="020F0502020204030204" pitchFamily="34" charset="0"/>
                <a:cs typeface="Sakkal Majalla" panose="02000000000000000000" pitchFamily="2" charset="-78"/>
              </a:rPr>
              <a:t>عوامل الرضا وعوامل عدم الرضا عن العمل</a:t>
            </a:r>
            <a:endParaRPr lang="fr-FR" sz="2800" smtClean="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Espace réservé du contenu 1"/>
          <p:cNvGraphicFramePr>
            <a:graphicFrameLocks noGrp="1"/>
          </p:cNvGraphicFramePr>
          <p:nvPr>
            <p:ph idx="1"/>
          </p:nvPr>
        </p:nvGraphicFramePr>
        <p:xfrm>
          <a:off x="1058863" y="1814513"/>
          <a:ext cx="7054850" cy="4435475"/>
        </p:xfrm>
        <a:graphic>
          <a:graphicData uri="http://schemas.openxmlformats.org/drawingml/2006/table">
            <a:tbl>
              <a:tblPr rtl="1" firstRow="1" firstCol="1" bandRow="1"/>
              <a:tblGrid>
                <a:gridCol w="3743076"/>
                <a:gridCol w="3311774"/>
              </a:tblGrid>
              <a:tr h="560832">
                <a:tc>
                  <a:txBody>
                    <a:bodyPr/>
                    <a:lstStyle/>
                    <a:p>
                      <a:pPr algn="just" rtl="1">
                        <a:lnSpc>
                          <a:spcPct val="115000"/>
                        </a:lnSpc>
                        <a:spcAft>
                          <a:spcPts val="1000"/>
                        </a:spcAft>
                      </a:pPr>
                      <a:r>
                        <a:rPr lang="ar-DZ" sz="3200" b="1" dirty="0">
                          <a:effectLst/>
                          <a:latin typeface="Calibri" panose="020F0502020204030204" pitchFamily="34" charset="0"/>
                          <a:ea typeface="Calibri" panose="020F0502020204030204" pitchFamily="34" charset="0"/>
                          <a:cs typeface="Sakkal Majalla" panose="02000000000000000000" pitchFamily="2" charset="-78"/>
                        </a:rPr>
                        <a:t>عوامل عدم الرضا</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ar-DZ" sz="3200" b="1" dirty="0">
                          <a:effectLst/>
                          <a:latin typeface="Calibri" panose="020F0502020204030204" pitchFamily="34" charset="0"/>
                          <a:ea typeface="Calibri" panose="020F0502020204030204" pitchFamily="34" charset="0"/>
                          <a:cs typeface="Sakkal Majalla" panose="02000000000000000000" pitchFamily="2" charset="-78"/>
                        </a:rPr>
                        <a:t>عوامل الرضا</a:t>
                      </a:r>
                      <a:endParaRPr lang="fr-FR" sz="2400" b="1" dirty="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643">
                <a:tc>
                  <a:txBody>
                    <a:bodyPr/>
                    <a:lstStyle/>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التأطير والاشراف.</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ظروف العمل.</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قانون العمل.</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العلاقات بين الأفراد.</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ضمان الشغل والاستمرارية فيه.</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الأجر.</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الحياة الشخصية العامل.</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اكتمال الذات.</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التقدير والاحترام.</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المسؤولية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الترقية</a:t>
                      </a:r>
                      <a:r>
                        <a:rPr lang="ar-DZ" sz="2400" dirty="0">
                          <a:effectLst/>
                          <a:latin typeface="Calibri" panose="020F0502020204030204" pitchFamily="34" charset="0"/>
                          <a:ea typeface="Calibri" panose="020F0502020204030204" pitchFamily="34" charset="0"/>
                          <a:cs typeface="Sakkal Majalla" panose="02000000000000000000" pitchFamily="2" charset="-78"/>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solidFill>
                  <a:srgbClr val="FF0000"/>
                </a:solidFill>
              </a:rPr>
              <a:t>تقييم النظرية</a:t>
            </a:r>
            <a:endParaRPr lang="fr-FR" smtClean="0">
              <a:solidFill>
                <a:srgbClr val="FF0000"/>
              </a:solidFill>
            </a:endParaRPr>
          </a:p>
        </p:txBody>
      </p:sp>
      <p:sp>
        <p:nvSpPr>
          <p:cNvPr id="87043" name="Espace réservé du contenu 2"/>
          <p:cNvSpPr>
            <a:spLocks noGrp="1" noChangeArrowheads="1"/>
          </p:cNvSpPr>
          <p:nvPr>
            <p:ph idx="1"/>
          </p:nvPr>
        </p:nvSpPr>
        <p:spPr>
          <a:xfrm>
            <a:off x="177800" y="1489075"/>
            <a:ext cx="8777941" cy="5073090"/>
          </a:xfrm>
        </p:spPr>
        <p:txBody>
          <a:bodyPr/>
          <a:lstStyle/>
          <a:p>
            <a:pPr marL="0" indent="0" algn="just" rtl="1">
              <a:lnSpc>
                <a:spcPct val="150000"/>
              </a:lnSpc>
              <a:buFont typeface="Wingdings" panose="05000000000000000000" pitchFamily="2" charset="2"/>
              <a:buNone/>
            </a:pPr>
            <a:r>
              <a:rPr lang="ar-DZ" sz="3200" dirty="0" smtClean="0">
                <a:solidFill>
                  <a:schemeClr val="tx1"/>
                </a:solidFill>
                <a:latin typeface="Simplified Arabic" panose="02020603050405020304" pitchFamily="18" charset="-78"/>
                <a:cs typeface="Simplified Arabic" panose="02020603050405020304" pitchFamily="18" charset="-78"/>
              </a:rPr>
              <a:t> برغم ما وجه إلى نظرية </a:t>
            </a:r>
            <a:r>
              <a:rPr lang="ar-DZ" sz="3200" dirty="0" err="1" smtClean="0">
                <a:solidFill>
                  <a:schemeClr val="tx1"/>
                </a:solidFill>
                <a:latin typeface="Simplified Arabic" panose="02020603050405020304" pitchFamily="18" charset="-78"/>
                <a:cs typeface="Simplified Arabic" panose="02020603050405020304" pitchFamily="18" charset="-78"/>
              </a:rPr>
              <a:t>هيرزبرج</a:t>
            </a:r>
            <a:r>
              <a:rPr lang="ar-DZ" sz="3200" dirty="0" smtClean="0">
                <a:solidFill>
                  <a:schemeClr val="tx1"/>
                </a:solidFill>
                <a:latin typeface="Simplified Arabic" panose="02020603050405020304" pitchFamily="18" charset="-78"/>
                <a:cs typeface="Simplified Arabic" panose="02020603050405020304" pitchFamily="18" charset="-78"/>
              </a:rPr>
              <a:t> من انتقادات، إلا أنها لا تزال لها أهميتها، لأنها حاولت أن تفصل</a:t>
            </a:r>
            <a:r>
              <a:rPr lang="fr-FR" sz="3200" dirty="0" smtClean="0">
                <a:solidFill>
                  <a:schemeClr val="tx1"/>
                </a:solidFill>
                <a:latin typeface="Simplified Arabic" panose="02020603050405020304" pitchFamily="18" charset="-78"/>
                <a:cs typeface="Simplified Arabic" panose="02020603050405020304" pitchFamily="18" charset="-78"/>
              </a:rPr>
              <a:t> </a:t>
            </a:r>
            <a:r>
              <a:rPr lang="ar-DZ" sz="3200" dirty="0" smtClean="0">
                <a:solidFill>
                  <a:schemeClr val="tx1"/>
                </a:solidFill>
                <a:latin typeface="Simplified Arabic" panose="02020603050405020304" pitchFamily="18" charset="-78"/>
                <a:cs typeface="Simplified Arabic" panose="02020603050405020304" pitchFamily="18" charset="-78"/>
              </a:rPr>
              <a:t>بين العوامل الدافعة والعوامل الواقية, وقد أدى هذا الفصل إلى مفهوم إثراء العمل </a:t>
            </a:r>
            <a:r>
              <a:rPr lang="fr-FR" sz="3200" dirty="0" smtClean="0">
                <a:solidFill>
                  <a:schemeClr val="tx1"/>
                </a:solidFill>
                <a:latin typeface="Simplified Arabic" panose="02020603050405020304" pitchFamily="18" charset="-78"/>
                <a:cs typeface="Simplified Arabic" panose="02020603050405020304" pitchFamily="18" charset="-78"/>
              </a:rPr>
              <a:t>job </a:t>
            </a:r>
            <a:r>
              <a:rPr lang="fr-FR" sz="3200" dirty="0" err="1" smtClean="0">
                <a:solidFill>
                  <a:schemeClr val="tx1"/>
                </a:solidFill>
                <a:latin typeface="Simplified Arabic" panose="02020603050405020304" pitchFamily="18" charset="-78"/>
                <a:cs typeface="Simplified Arabic" panose="02020603050405020304" pitchFamily="18" charset="-78"/>
              </a:rPr>
              <a:t>Enrichment</a:t>
            </a:r>
            <a:r>
              <a:rPr lang="fr-FR" sz="3200" dirty="0" smtClean="0">
                <a:solidFill>
                  <a:schemeClr val="tx1"/>
                </a:solidFill>
                <a:latin typeface="Simplified Arabic" panose="02020603050405020304" pitchFamily="18" charset="-78"/>
                <a:cs typeface="Simplified Arabic" panose="02020603050405020304" pitchFamily="18" charset="-78"/>
              </a:rPr>
              <a:t> </a:t>
            </a:r>
            <a:r>
              <a:rPr lang="ar-DZ" sz="3200" dirty="0" smtClean="0">
                <a:solidFill>
                  <a:schemeClr val="tx1"/>
                </a:solidFill>
                <a:latin typeface="Simplified Arabic" panose="02020603050405020304" pitchFamily="18" charset="-78"/>
                <a:cs typeface="Simplified Arabic" panose="02020603050405020304" pitchFamily="18" charset="-78"/>
              </a:rPr>
              <a:t>والذي  يعني تزويد الأعمال بعوامل دافعة, ولكن قبل زيادة العوامل الدافعة فإنه يجب على الإدارة توفير العوامل الواقية لأنه بدون ذلك يصبح الفرد أقل استجابة</a:t>
            </a:r>
            <a:r>
              <a:rPr lang="fr-FR" sz="3200" dirty="0" smtClean="0">
                <a:solidFill>
                  <a:schemeClr val="tx1"/>
                </a:solidFill>
                <a:latin typeface="Simplified Arabic" panose="02020603050405020304" pitchFamily="18" charset="-78"/>
                <a:cs typeface="Simplified Arabic" panose="02020603050405020304" pitchFamily="18" charset="-78"/>
              </a:rPr>
              <a:t> </a:t>
            </a:r>
            <a:r>
              <a:rPr lang="ar-DZ" sz="3200" dirty="0" smtClean="0">
                <a:solidFill>
                  <a:schemeClr val="tx1"/>
                </a:solidFill>
                <a:latin typeface="Simplified Arabic" panose="02020603050405020304" pitchFamily="18" charset="-78"/>
                <a:cs typeface="Simplified Arabic" panose="02020603050405020304" pitchFamily="18" charset="-78"/>
              </a:rPr>
              <a:t>لمحاولات إثراء العمل.</a:t>
            </a:r>
          </a:p>
          <a:p>
            <a:pPr marL="0" indent="0" algn="r" rtl="1">
              <a:buFont typeface="Wingdings" panose="05000000000000000000" pitchFamily="2" charset="2"/>
              <a:buNone/>
            </a:pPr>
            <a:endParaRPr lang="fr-FR" dirty="0" smtClean="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a:xfrm>
            <a:off x="914400" y="319088"/>
            <a:ext cx="7848600" cy="1001712"/>
          </a:xfrm>
          <a:solidFill>
            <a:srgbClr val="FFCCCC"/>
          </a:solidFill>
          <a:ln>
            <a:solidFill>
              <a:srgbClr val="CC0000"/>
            </a:solidFill>
            <a:miter lim="800000"/>
            <a:headEnd/>
            <a:tailEnd/>
          </a:ln>
        </p:spPr>
        <p:txBody>
          <a:bodyPr/>
          <a:lstStyle/>
          <a:p>
            <a:pPr algn="ctr" rtl="1"/>
            <a:r>
              <a:rPr lang="ar-DZ" altLang="fr-FR" smtClean="0">
                <a:solidFill>
                  <a:srgbClr val="FF0000"/>
                </a:solidFill>
                <a:latin typeface="Calibri" panose="020F0502020204030204" pitchFamily="34" charset="0"/>
                <a:ea typeface="Calibri" panose="020F0502020204030204" pitchFamily="34" charset="0"/>
                <a:cs typeface="Sakkal Majalla" panose="02000000000000000000" pitchFamily="2" charset="-78"/>
              </a:rPr>
              <a:t>النموذج الياباني في التسيير الاستراتيجي للمنشآت: النظرية </a:t>
            </a:r>
            <a:r>
              <a:rPr lang="fr-FR" altLang="fr-FR" smtClean="0">
                <a:solidFill>
                  <a:srgbClr val="FF0000"/>
                </a:solidFill>
                <a:latin typeface="Calibri" panose="020F0502020204030204" pitchFamily="34" charset="0"/>
                <a:ea typeface="Calibri" panose="020F0502020204030204" pitchFamily="34" charset="0"/>
                <a:cs typeface="Sakkal Majalla" panose="02000000000000000000" pitchFamily="2" charset="-78"/>
              </a:rPr>
              <a:t>z</a:t>
            </a:r>
            <a:br>
              <a:rPr lang="fr-FR" altLang="fr-FR" smtClean="0">
                <a:solidFill>
                  <a:srgbClr val="FF0000"/>
                </a:solidFill>
                <a:latin typeface="Calibri" panose="020F0502020204030204" pitchFamily="34" charset="0"/>
                <a:ea typeface="Calibri" panose="020F0502020204030204" pitchFamily="34" charset="0"/>
                <a:cs typeface="Sakkal Majalla" panose="02000000000000000000" pitchFamily="2" charset="-78"/>
              </a:rPr>
            </a:br>
            <a:r>
              <a:rPr lang="ar-DZ" altLang="fr-FR" smtClean="0">
                <a:solidFill>
                  <a:srgbClr val="FF0000"/>
                </a:solidFill>
                <a:latin typeface="Calibri" panose="020F0502020204030204" pitchFamily="34" charset="0"/>
                <a:ea typeface="Calibri" panose="020F0502020204030204" pitchFamily="34" charset="0"/>
                <a:cs typeface="Sakkal Majalla" panose="02000000000000000000" pitchFamily="2" charset="-78"/>
              </a:rPr>
              <a:t> وليام اوشي:</a:t>
            </a:r>
            <a:endParaRPr lang="fr-FR" altLang="fr-FR" smtClean="0">
              <a:ea typeface="Calibri" panose="020F0502020204030204" pitchFamily="34" charset="0"/>
              <a:cs typeface="Sakkal Majalla" panose="02000000000000000000" pitchFamily="2" charset="-78"/>
            </a:endParaRPr>
          </a:p>
        </p:txBody>
      </p:sp>
      <p:sp>
        <p:nvSpPr>
          <p:cNvPr id="88067" name="Espace réservé du contenu 2"/>
          <p:cNvSpPr>
            <a:spLocks noGrp="1" noChangeArrowheads="1"/>
          </p:cNvSpPr>
          <p:nvPr>
            <p:ph idx="1"/>
          </p:nvPr>
        </p:nvSpPr>
        <p:spPr>
          <a:xfrm>
            <a:off x="177800" y="1531938"/>
            <a:ext cx="8777288" cy="4559300"/>
          </a:xfrm>
        </p:spPr>
        <p:txBody>
          <a:bodyPr/>
          <a:lstStyle/>
          <a:p>
            <a:pPr algn="just" rtl="1">
              <a:lnSpc>
                <a:spcPct val="150000"/>
              </a:lnSpc>
              <a:buFont typeface="Wingdings" panose="05000000000000000000" pitchFamily="2" charset="2"/>
              <a:buChar char="§"/>
            </a:pPr>
            <a:r>
              <a:rPr lang="ar-DZ" altLang="fr-FR" sz="2400" b="0" smtClean="0">
                <a:solidFill>
                  <a:srgbClr val="000000"/>
                </a:solidFill>
                <a:latin typeface="Calibri" panose="020F0502020204030204" pitchFamily="34" charset="0"/>
                <a:ea typeface="Times New Roman" panose="02020603050405020304" pitchFamily="18" charset="0"/>
                <a:cs typeface="Arial" panose="020B0604020202020204" pitchFamily="34" charset="0"/>
              </a:rPr>
              <a:t>نشر وليم أوشي العديد من الأبحاث حول هذه النظرية في كتابه ” كيف تقابل منظمات الأعمال الأمريكية التحديات اليابانية ” .</a:t>
            </a:r>
          </a:p>
          <a:p>
            <a:pPr algn="just" rtl="1">
              <a:lnSpc>
                <a:spcPct val="150000"/>
              </a:lnSpc>
              <a:buFont typeface="Wingdings" panose="05000000000000000000" pitchFamily="2" charset="2"/>
              <a:buChar char="§"/>
            </a:pPr>
            <a:r>
              <a:rPr lang="ar-DZ" altLang="fr-FR" sz="2400" b="0" smtClean="0">
                <a:solidFill>
                  <a:srgbClr val="000000"/>
                </a:solidFill>
                <a:latin typeface="Calibri" panose="020F0502020204030204" pitchFamily="34" charset="0"/>
                <a:ea typeface="Times New Roman" panose="02020603050405020304" pitchFamily="18" charset="0"/>
                <a:cs typeface="Arial" panose="020B0604020202020204" pitchFamily="34" charset="0"/>
              </a:rPr>
              <a:t>إن جوهر نظريو أوشي هي : أن كثير من المشكلات الإنتاجية التي تواجه المنظمات الأمريكية هي مسألة إنسانية قبل كل شيء</a:t>
            </a:r>
          </a:p>
          <a:p>
            <a:pPr algn="just" rtl="1">
              <a:lnSpc>
                <a:spcPct val="150000"/>
              </a:lnSpc>
              <a:buFont typeface="Wingdings" panose="05000000000000000000" pitchFamily="2" charset="2"/>
              <a:buChar char="§"/>
            </a:pPr>
            <a:r>
              <a:rPr lang="ar-DZ" altLang="fr-FR" sz="2400" b="0" smtClean="0">
                <a:solidFill>
                  <a:srgbClr val="000000"/>
                </a:solidFill>
                <a:latin typeface="Calibri" panose="020F0502020204030204" pitchFamily="34" charset="0"/>
                <a:ea typeface="Times New Roman" panose="02020603050405020304" pitchFamily="18" charset="0"/>
                <a:cs typeface="Arial" panose="020B0604020202020204" pitchFamily="34" charset="0"/>
              </a:rPr>
              <a:t>إن أهم مايجب تعلمه من الإدارة اليابانية هو أن الاستثمار في الإنسان هو أفضل استثمار . لأن ذلك يؤدي إلى التغلب على المشكلات والعمل الجماعي وتحقيق مستوى مرتفع من الأداء </a:t>
            </a:r>
            <a:endParaRPr lang="fr-FR" altLang="fr-FR" sz="2400" b="0" smtClean="0">
              <a:ea typeface="Times New Roman" panose="02020603050405020304" pitchFamily="18" charset="0"/>
              <a:cs typeface="Arial" panose="020B0604020202020204" pitchFamily="34" charset="0"/>
            </a:endParaRPr>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solidFill>
                  <a:srgbClr val="FF0000"/>
                </a:solidFill>
              </a:rPr>
              <a:t>محاور النظرية </a:t>
            </a:r>
            <a:r>
              <a:rPr lang="fr-FR" smtClean="0">
                <a:solidFill>
                  <a:srgbClr val="FF0000"/>
                </a:solidFill>
              </a:rPr>
              <a:t>z</a:t>
            </a:r>
          </a:p>
        </p:txBody>
      </p:sp>
      <p:sp>
        <p:nvSpPr>
          <p:cNvPr id="3" name="Espace réservé du contenu 2"/>
          <p:cNvSpPr>
            <a:spLocks noGrp="1"/>
          </p:cNvSpPr>
          <p:nvPr>
            <p:ph idx="1"/>
          </p:nvPr>
        </p:nvSpPr>
        <p:spPr>
          <a:xfrm>
            <a:off x="177800" y="1450975"/>
            <a:ext cx="8966200" cy="5219700"/>
          </a:xfrm>
        </p:spPr>
        <p:txBody>
          <a:bodyPr/>
          <a:lstStyle/>
          <a:p>
            <a:pPr marL="0" indent="0" algn="r" rtl="1">
              <a:buFont typeface="Wingdings" panose="05000000000000000000" pitchFamily="2" charset="2"/>
              <a:buNone/>
              <a:defRPr/>
            </a:pPr>
            <a:r>
              <a:rPr lang="ar-DZ" dirty="0"/>
              <a:t>تتمثل في: </a:t>
            </a:r>
          </a:p>
          <a:p>
            <a:pPr marL="0" indent="0" algn="r" rtl="1">
              <a:lnSpc>
                <a:spcPct val="150000"/>
              </a:lnSpc>
              <a:buFont typeface="Wingdings" panose="05000000000000000000" pitchFamily="2" charset="2"/>
              <a:buNone/>
              <a:defRPr/>
            </a:pPr>
            <a:r>
              <a:rPr lang="ar-DZ" dirty="0">
                <a:solidFill>
                  <a:schemeClr val="tx1">
                    <a:lumMod val="75000"/>
                  </a:schemeClr>
                </a:solidFill>
              </a:rPr>
              <a:t>أ‌) </a:t>
            </a:r>
            <a:r>
              <a:rPr lang="ar-DZ" sz="2400" dirty="0">
                <a:solidFill>
                  <a:schemeClr val="tx1">
                    <a:lumMod val="75000"/>
                  </a:schemeClr>
                </a:solidFill>
              </a:rPr>
              <a:t>جو الثقة المبني على ضمان الشغل وآفاق الحياة المهنية.</a:t>
            </a:r>
          </a:p>
          <a:p>
            <a:pPr marL="0" indent="0" algn="r" rtl="1">
              <a:lnSpc>
                <a:spcPct val="150000"/>
              </a:lnSpc>
              <a:buFont typeface="Wingdings" panose="05000000000000000000" pitchFamily="2" charset="2"/>
              <a:buNone/>
              <a:defRPr/>
            </a:pPr>
            <a:r>
              <a:rPr lang="ar-DZ" sz="2400" dirty="0">
                <a:solidFill>
                  <a:schemeClr val="tx1">
                    <a:lumMod val="75000"/>
                  </a:schemeClr>
                </a:solidFill>
              </a:rPr>
              <a:t>ب‌) استعمال مصطلحات خاصة اتجاه العمال: مساعدون، شركاء، متعاملون.</a:t>
            </a:r>
          </a:p>
          <a:p>
            <a:pPr marL="0" indent="0" algn="r" rtl="1">
              <a:lnSpc>
                <a:spcPct val="150000"/>
              </a:lnSpc>
              <a:buFont typeface="Wingdings" panose="05000000000000000000" pitchFamily="2" charset="2"/>
              <a:buNone/>
              <a:defRPr/>
            </a:pPr>
            <a:r>
              <a:rPr lang="ar-DZ" sz="2400" dirty="0">
                <a:solidFill>
                  <a:schemeClr val="tx1">
                    <a:lumMod val="75000"/>
                  </a:schemeClr>
                </a:solidFill>
              </a:rPr>
              <a:t>ج‌) تطوير إحساس الانتماء إلى مجموعة وذلك بتنظيم نشاطات ثقافية ورياضية مشتركة.</a:t>
            </a:r>
          </a:p>
          <a:p>
            <a:pPr marL="0" indent="0" algn="r" rtl="1">
              <a:lnSpc>
                <a:spcPct val="150000"/>
              </a:lnSpc>
              <a:buFont typeface="Wingdings" panose="05000000000000000000" pitchFamily="2" charset="2"/>
              <a:buNone/>
              <a:defRPr/>
            </a:pPr>
            <a:r>
              <a:rPr lang="ar-DZ" sz="2400" dirty="0">
                <a:solidFill>
                  <a:schemeClr val="tx1">
                    <a:lumMod val="75000"/>
                  </a:schemeClr>
                </a:solidFill>
              </a:rPr>
              <a:t>د‌) اشراك العمال في تحديد الأهداف</a:t>
            </a:r>
          </a:p>
          <a:p>
            <a:pPr marL="0" indent="0" algn="r" rtl="1">
              <a:lnSpc>
                <a:spcPct val="150000"/>
              </a:lnSpc>
              <a:buFont typeface="Wingdings" panose="05000000000000000000" pitchFamily="2" charset="2"/>
              <a:buNone/>
              <a:defRPr/>
            </a:pPr>
            <a:r>
              <a:rPr lang="ar-DZ" sz="2400" dirty="0">
                <a:solidFill>
                  <a:schemeClr val="tx1">
                    <a:lumMod val="75000"/>
                  </a:schemeClr>
                </a:solidFill>
              </a:rPr>
              <a:t>ه‌) الرقابة الضمنية والذاتية.</a:t>
            </a:r>
          </a:p>
          <a:p>
            <a:pPr marL="0" indent="0" algn="r" rtl="1">
              <a:lnSpc>
                <a:spcPct val="150000"/>
              </a:lnSpc>
              <a:buFont typeface="Wingdings" panose="05000000000000000000" pitchFamily="2" charset="2"/>
              <a:buNone/>
              <a:defRPr/>
            </a:pPr>
            <a:r>
              <a:rPr lang="ar-DZ" sz="2400" dirty="0">
                <a:solidFill>
                  <a:schemeClr val="tx1">
                    <a:lumMod val="75000"/>
                  </a:schemeClr>
                </a:solidFill>
              </a:rPr>
              <a:t>و‌) الترقية البطيئة.</a:t>
            </a:r>
          </a:p>
          <a:p>
            <a:pPr marL="0" indent="0" algn="r" rtl="1">
              <a:lnSpc>
                <a:spcPct val="150000"/>
              </a:lnSpc>
              <a:buFont typeface="Wingdings" panose="05000000000000000000" pitchFamily="2" charset="2"/>
              <a:buNone/>
              <a:defRPr/>
            </a:pPr>
            <a:r>
              <a:rPr lang="ar-DZ" sz="2400" dirty="0">
                <a:solidFill>
                  <a:schemeClr val="tx1">
                    <a:lumMod val="75000"/>
                  </a:schemeClr>
                </a:solidFill>
              </a:rPr>
              <a:t>ي‌) التشغيل مدى الحياة (</a:t>
            </a:r>
            <a:r>
              <a:rPr lang="fr-FR" sz="2400" dirty="0">
                <a:solidFill>
                  <a:schemeClr val="tx1">
                    <a:lumMod val="75000"/>
                  </a:schemeClr>
                </a:solidFill>
              </a:rPr>
              <a:t>Full-time job)</a:t>
            </a:r>
          </a:p>
          <a:p>
            <a:pPr marL="0" indent="0" algn="r"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a:solidFill>
            <a:srgbClr val="FFCCCC"/>
          </a:solidFill>
          <a:ln>
            <a:solidFill>
              <a:srgbClr val="CC0000"/>
            </a:solidFill>
            <a:miter lim="800000"/>
            <a:headEnd/>
            <a:tailEnd/>
          </a:ln>
        </p:spPr>
        <p:txBody>
          <a:bodyPr/>
          <a:lstStyle/>
          <a:p>
            <a:pPr algn="ctr" rtl="1"/>
            <a:r>
              <a:rPr lang="ar-DZ" smtClean="0">
                <a:solidFill>
                  <a:srgbClr val="FF0000"/>
                </a:solidFill>
              </a:rPr>
              <a:t>بعض الملاحظات حول النظرية </a:t>
            </a:r>
            <a:r>
              <a:rPr lang="fr-FR" smtClean="0">
                <a:solidFill>
                  <a:srgbClr val="FF0000"/>
                </a:solidFill>
              </a:rPr>
              <a:t>Z :</a:t>
            </a:r>
          </a:p>
        </p:txBody>
      </p:sp>
      <p:sp>
        <p:nvSpPr>
          <p:cNvPr id="3" name="Espace réservé du contenu 2"/>
          <p:cNvSpPr>
            <a:spLocks noGrp="1"/>
          </p:cNvSpPr>
          <p:nvPr>
            <p:ph idx="1"/>
          </p:nvPr>
        </p:nvSpPr>
        <p:spPr>
          <a:xfrm>
            <a:off x="177800" y="1489075"/>
            <a:ext cx="8734425" cy="5041900"/>
          </a:xfrm>
        </p:spPr>
        <p:txBody>
          <a:bodyPr/>
          <a:lstStyle/>
          <a:p>
            <a:pPr algn="just" rtl="1">
              <a:lnSpc>
                <a:spcPct val="115000"/>
              </a:lnSpc>
              <a:spcAft>
                <a:spcPts val="800"/>
              </a:spcAft>
              <a:buFont typeface="Wingdings" panose="05000000000000000000" pitchFamily="2" charset="2"/>
              <a:buChar char=""/>
              <a:defRPr/>
            </a:pPr>
            <a:r>
              <a:rPr lang="ar-DZ" sz="3200" b="0" dirty="0">
                <a:solidFill>
                  <a:schemeClr val="tx1">
                    <a:lumMod val="50000"/>
                  </a:schemeClr>
                </a:solidFill>
                <a:latin typeface="Calibri" panose="020F0502020204030204" pitchFamily="34" charset="0"/>
                <a:ea typeface="Calibri" panose="020F0502020204030204" pitchFamily="34" charset="0"/>
                <a:cs typeface="Sakkal Majalla" panose="02000000000000000000" pitchFamily="2" charset="-78"/>
              </a:rPr>
              <a:t>تدعو هذه النظرية إلى إعادة توجيه الاهتمام إلى العلاقات الإنسانية في عالم المنشآت بدل التركيز على الاعتقاد بأن التكنولوجيا وحدها هي التي تقف وراء زيادة الإنتاجية (الاعتقاد السائد عند الأمريكيين).</a:t>
            </a:r>
            <a:endParaRPr lang="fr-FR" sz="2400" b="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buFont typeface="Wingdings" panose="05000000000000000000" pitchFamily="2" charset="2"/>
              <a:buChar char=""/>
              <a:defRPr/>
            </a:pPr>
            <a:r>
              <a:rPr lang="ar-DZ" sz="3200" b="0" dirty="0">
                <a:solidFill>
                  <a:schemeClr val="tx1">
                    <a:lumMod val="50000"/>
                  </a:schemeClr>
                </a:solidFill>
                <a:latin typeface="Calibri" panose="020F0502020204030204" pitchFamily="34" charset="0"/>
                <a:ea typeface="Calibri" panose="020F0502020204030204" pitchFamily="34" charset="0"/>
                <a:cs typeface="Sakkal Majalla" panose="02000000000000000000" pitchFamily="2" charset="-78"/>
              </a:rPr>
              <a:t>تقوم النظرية </a:t>
            </a:r>
            <a:r>
              <a:rPr lang="fr-FR" sz="3200" b="0" dirty="0">
                <a:solidFill>
                  <a:schemeClr val="tx1">
                    <a:lumMod val="50000"/>
                  </a:schemeClr>
                </a:solidFill>
                <a:latin typeface="Sakkal Majalla" panose="02000000000000000000" pitchFamily="2" charset="-78"/>
                <a:ea typeface="Calibri" panose="020F0502020204030204" pitchFamily="34" charset="0"/>
                <a:cs typeface="Arial" panose="020B0604020202020204" pitchFamily="34" charset="0"/>
              </a:rPr>
              <a:t>Z</a:t>
            </a:r>
            <a:r>
              <a:rPr lang="ar-DZ" sz="3200" b="0" dirty="0">
                <a:solidFill>
                  <a:schemeClr val="tx1">
                    <a:lumMod val="50000"/>
                  </a:schemeClr>
                </a:solidFill>
                <a:latin typeface="Calibri" panose="020F0502020204030204" pitchFamily="34" charset="0"/>
                <a:ea typeface="Calibri" panose="020F0502020204030204" pitchFamily="34" charset="0"/>
                <a:cs typeface="Sakkal Majalla" panose="02000000000000000000" pitchFamily="2" charset="-78"/>
              </a:rPr>
              <a:t> على مجموعة من الركائز:( الجو الاجتماعي)،إتاحة الفرصة للنقد، العمل المشترك، العمل بروح الفريق، تقدير العاملين الذين يقدرون عملهم، التسيير بالمشاركة.</a:t>
            </a:r>
            <a:endParaRPr lang="fr-FR" sz="2400" b="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buFont typeface="Wingdings" panose="05000000000000000000" pitchFamily="2" charset="2"/>
              <a:buChar char=""/>
              <a:defRPr/>
            </a:pPr>
            <a:r>
              <a:rPr lang="ar-DZ" sz="3200" b="0" dirty="0">
                <a:solidFill>
                  <a:schemeClr val="tx1">
                    <a:lumMod val="50000"/>
                  </a:schemeClr>
                </a:solidFill>
                <a:latin typeface="Calibri" panose="020F0502020204030204" pitchFamily="34" charset="0"/>
                <a:ea typeface="Calibri" panose="020F0502020204030204" pitchFamily="34" charset="0"/>
                <a:cs typeface="Sakkal Majalla" panose="02000000000000000000" pitchFamily="2" charset="-78"/>
              </a:rPr>
              <a:t>الركائز التي تقوم عليها النظرية </a:t>
            </a:r>
            <a:r>
              <a:rPr lang="fr-FR" sz="3200" b="0" dirty="0">
                <a:solidFill>
                  <a:schemeClr val="tx1">
                    <a:lumMod val="50000"/>
                  </a:schemeClr>
                </a:solidFill>
                <a:latin typeface="Sakkal Majalla" panose="02000000000000000000" pitchFamily="2" charset="-78"/>
                <a:ea typeface="Calibri" panose="020F0502020204030204" pitchFamily="34" charset="0"/>
                <a:cs typeface="Arial" panose="020B0604020202020204" pitchFamily="34" charset="0"/>
              </a:rPr>
              <a:t>Z</a:t>
            </a:r>
            <a:r>
              <a:rPr lang="ar-DZ" sz="3200" b="0" dirty="0">
                <a:solidFill>
                  <a:schemeClr val="tx1">
                    <a:lumMod val="50000"/>
                  </a:schemeClr>
                </a:solidFill>
                <a:latin typeface="Calibri" panose="020F0502020204030204" pitchFamily="34" charset="0"/>
                <a:ea typeface="Calibri" panose="020F0502020204030204" pitchFamily="34" charset="0"/>
                <a:cs typeface="Sakkal Majalla" panose="02000000000000000000" pitchFamily="2" charset="-78"/>
              </a:rPr>
              <a:t> ، تجعلها تتناقض مع أسلوب التنظيم في المنشآت الأمريكية.</a:t>
            </a:r>
            <a:endParaRPr lang="fr-FR" sz="2400" b="0" dirty="0">
              <a:solidFill>
                <a:schemeClr val="tx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gn="r" rtl="1">
              <a:buFont typeface="Wingdings" panose="05000000000000000000" pitchFamily="2" charset="2"/>
              <a:buNone/>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139187" y="394692"/>
            <a:ext cx="871855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1" eaLnBrk="1" hangingPunct="1">
              <a:spcBef>
                <a:spcPct val="0"/>
              </a:spcBef>
              <a:buClrTx/>
              <a:buFontTx/>
              <a:buNone/>
            </a:pPr>
            <a:r>
              <a:rPr lang="ar-DZ" sz="3600" b="0" i="0" dirty="0" smtClean="0">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التعريف </a:t>
            </a:r>
            <a:r>
              <a:rPr lang="ar-DZ" sz="3600" b="0" i="0" dirty="0" err="1">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بإلتون</a:t>
            </a:r>
            <a:r>
              <a:rPr lang="ar-DZ" sz="3600" b="0" i="0" dirty="0">
                <a:solidFill>
                  <a:srgbClr val="92D050"/>
                </a:solidFill>
                <a:latin typeface="Simplified Arabic" panose="02020603050405020304" pitchFamily="18" charset="-78"/>
                <a:ea typeface="Calibri" panose="020F0502020204030204" pitchFamily="34" charset="0"/>
                <a:cs typeface="Simplified Arabic" panose="02020603050405020304" pitchFamily="18" charset="-78"/>
              </a:rPr>
              <a:t> مايو:</a:t>
            </a:r>
            <a:endParaRPr lang="fr-FR" sz="3600" b="0" i="0" dirty="0">
              <a:solidFill>
                <a:srgbClr val="92D050"/>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eaLnBrk="1" hangingPunct="1">
              <a:lnSpc>
                <a:spcPct val="150000"/>
              </a:lnSpc>
              <a:spcBef>
                <a:spcPct val="0"/>
              </a:spcBef>
              <a:buClrTx/>
              <a:buFontTx/>
              <a:buNone/>
            </a:pPr>
            <a:r>
              <a:rPr lang="ar-DZ" sz="3600" b="0" i="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من مواليد ديسمبر 1880 بمدينة اديليد بأستراليا وهو أمريكي من أصل استرالي، كان أستاذ في ك</a:t>
            </a:r>
            <a:r>
              <a:rPr lang="ar-DZ" sz="3600" b="0" i="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لية </a:t>
            </a:r>
            <a:r>
              <a:rPr lang="ar-DZ" sz="3600" b="0" i="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إدارة الأعمال في جامعة هارفارد تزعم "حركة العلاقات الإنسانية" حيث قام وزملاءه بسلسلة من التجارب الشهيرة في مصانع </a:t>
            </a:r>
            <a:r>
              <a:rPr lang="ar-DZ" sz="3600" b="0" i="0" dirty="0" err="1">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هاوثورن</a:t>
            </a:r>
            <a:r>
              <a:rPr lang="ar-DZ" sz="3600" b="0" i="0"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 التابعة لشركة وسترن الكتريك بشيكاغو خلال الفترة </a:t>
            </a:r>
            <a:r>
              <a:rPr lang="ar-DZ" sz="3600" b="0" i="0" dirty="0" smtClean="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1924ـ </a:t>
            </a:r>
            <a:r>
              <a:rPr lang="ar-DZ" altLang="fr-FR" sz="3600" i="0" dirty="0">
                <a:solidFill>
                  <a:srgbClr val="FF0000"/>
                </a:solidFill>
                <a:latin typeface="Simplified Arabic" panose="02020603050405020304" pitchFamily="18" charset="-78"/>
                <a:cs typeface="Simplified Arabic" panose="02020603050405020304" pitchFamily="18" charset="-78"/>
              </a:rPr>
              <a:t>من أبرز تجاربه، تجارب </a:t>
            </a:r>
            <a:r>
              <a:rPr lang="ar-DZ" altLang="fr-FR" sz="3600" i="0" dirty="0" smtClean="0">
                <a:solidFill>
                  <a:srgbClr val="FF0000"/>
                </a:solidFill>
                <a:latin typeface="Simplified Arabic" panose="02020603050405020304" pitchFamily="18" charset="-78"/>
                <a:cs typeface="Simplified Arabic" panose="02020603050405020304" pitchFamily="18" charset="-78"/>
              </a:rPr>
              <a:t>الإضاءة </a:t>
            </a:r>
            <a:r>
              <a:rPr lang="ar-DZ" altLang="fr-FR" sz="3600" i="0" dirty="0">
                <a:solidFill>
                  <a:srgbClr val="FF0000"/>
                </a:solidFill>
                <a:latin typeface="Simplified Arabic" panose="02020603050405020304" pitchFamily="18" charset="-78"/>
                <a:cs typeface="Simplified Arabic" panose="02020603050405020304" pitchFamily="18" charset="-78"/>
              </a:rPr>
              <a:t>والذي بدأها بمحاولة قياس أثر الإضاءة على </a:t>
            </a:r>
            <a:r>
              <a:rPr lang="ar-DZ" altLang="fr-FR" sz="3600" i="0" dirty="0" smtClean="0">
                <a:solidFill>
                  <a:srgbClr val="FF0000"/>
                </a:solidFill>
                <a:latin typeface="Simplified Arabic" panose="02020603050405020304" pitchFamily="18" charset="-78"/>
                <a:cs typeface="Simplified Arabic" panose="02020603050405020304" pitchFamily="18" charset="-78"/>
              </a:rPr>
              <a:t>المردودية.</a:t>
            </a:r>
            <a:endParaRPr lang="fr-FR" altLang="fr-FR" sz="3600" i="0" dirty="0">
              <a:solidFill>
                <a:srgbClr val="FF0000"/>
              </a:solidFill>
              <a:latin typeface="Simplified Arabic" panose="02020603050405020304" pitchFamily="18" charset="-78"/>
              <a:cs typeface="Simplified Arabic" panose="02020603050405020304" pitchFamily="18" charset="-78"/>
            </a:endParaRPr>
          </a:p>
        </p:txBody>
      </p:sp>
    </p:spTree>
  </p:cSld>
  <p:clrMapOvr>
    <a:masterClrMapping/>
  </p:clrMapOvr>
  <p:transition spd="slow">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p:nvPr>
        </p:nvSpPr>
        <p:spPr>
          <a:xfrm>
            <a:off x="804863" y="465138"/>
            <a:ext cx="7958137" cy="609600"/>
          </a:xfrm>
          <a:solidFill>
            <a:srgbClr val="FFCCCC"/>
          </a:solidFill>
          <a:ln>
            <a:solidFill>
              <a:srgbClr val="CC0000"/>
            </a:solidFill>
            <a:miter lim="800000"/>
            <a:headEnd/>
            <a:tailEnd/>
          </a:ln>
        </p:spPr>
        <p:txBody>
          <a:bodyPr/>
          <a:lstStyle/>
          <a:p>
            <a:pPr algn="ctr" rtl="1"/>
            <a:r>
              <a:rPr lang="ar-DZ" sz="2800" smtClean="0">
                <a:solidFill>
                  <a:srgbClr val="FF0000"/>
                </a:solidFill>
                <a:ea typeface="Calibri" panose="020F0502020204030204" pitchFamily="34" charset="0"/>
                <a:cs typeface="Sakkal Majalla" panose="02000000000000000000" pitchFamily="2" charset="-78"/>
              </a:rPr>
              <a:t>الاختلافات بين أسلوب التنظيم في المنظمات اليابانية وفي المنظمات الأمريكية</a:t>
            </a:r>
            <a:endParaRPr lang="fr-FR" sz="4400" smtClean="0">
              <a:solidFill>
                <a:srgbClr val="FF0000"/>
              </a:solidFill>
              <a:ea typeface="Calibri" panose="020F0502020204030204" pitchFamily="34" charset="0"/>
              <a:cs typeface="Sakkal Majalla" panose="02000000000000000000" pitchFamily="2" charset="-78"/>
            </a:endParaRPr>
          </a:p>
        </p:txBody>
      </p:sp>
      <p:sp>
        <p:nvSpPr>
          <p:cNvPr id="91139" name="Espace réservé du contenu 2"/>
          <p:cNvSpPr>
            <a:spLocks noGrp="1" noChangeArrowheads="1"/>
          </p:cNvSpPr>
          <p:nvPr>
            <p:ph idx="1"/>
          </p:nvPr>
        </p:nvSpPr>
        <p:spPr>
          <a:xfrm>
            <a:off x="177800" y="1422400"/>
            <a:ext cx="8585200" cy="4341813"/>
          </a:xfrm>
        </p:spPr>
        <p:txBody>
          <a:bodyPr/>
          <a:lstStyle/>
          <a:p>
            <a:pPr marL="0" indent="0" algn="just" rtl="1">
              <a:buFont typeface="Wingdings" panose="05000000000000000000" pitchFamily="2" charset="2"/>
              <a:buNone/>
            </a:pPr>
            <a:r>
              <a:rPr lang="ar-DZ" sz="2400" smtClean="0"/>
              <a:t>هذه الفروقات في أسلوبي التنظيم سببها الاختلاف الجوهري في ثقافة كل مجتمع، فارق العادات والتقاليد في نظر أوشي هو السبب الرئيسي وراء تباين النتائج في المنشآت.</a:t>
            </a:r>
          </a:p>
          <a:p>
            <a:pPr marL="0" indent="0" algn="just" rtl="1">
              <a:buFont typeface="Wingdings" panose="05000000000000000000" pitchFamily="2" charset="2"/>
              <a:buNone/>
            </a:pPr>
            <a:endParaRPr lang="fr-FR" smtClean="0"/>
          </a:p>
        </p:txBody>
      </p:sp>
      <p:sp>
        <p:nvSpPr>
          <p:cNvPr id="4" name="Espace réservé du pied de page 3"/>
          <p:cNvSpPr>
            <a:spLocks noGrp="1"/>
          </p:cNvSpPr>
          <p:nvPr>
            <p:ph type="ftr" sz="quarter" idx="10"/>
          </p:nvPr>
        </p:nvSpPr>
        <p:spPr/>
        <p:txBody>
          <a:bodyPr/>
          <a:lstStyle/>
          <a:p>
            <a:pPr>
              <a:defRPr/>
            </a:pPr>
            <a:r>
              <a:rPr lang="en-US" altLang="ko-KR"/>
              <a:t>Company Logo</a:t>
            </a:r>
          </a:p>
        </p:txBody>
      </p:sp>
      <p:graphicFrame>
        <p:nvGraphicFramePr>
          <p:cNvPr id="5" name="Tableau 4"/>
          <p:cNvGraphicFramePr>
            <a:graphicFrameLocks noGrp="1"/>
          </p:cNvGraphicFramePr>
          <p:nvPr/>
        </p:nvGraphicFramePr>
        <p:xfrm>
          <a:off x="392112" y="2525713"/>
          <a:ext cx="7851776" cy="3925887"/>
        </p:xfrm>
        <a:graphic>
          <a:graphicData uri="http://schemas.openxmlformats.org/drawingml/2006/table">
            <a:tbl>
              <a:tblPr rtl="1" firstRow="1" firstCol="1" bandRow="1"/>
              <a:tblGrid>
                <a:gridCol w="3925888"/>
                <a:gridCol w="3925888"/>
              </a:tblGrid>
              <a:tr h="490736">
                <a:tc>
                  <a:txBody>
                    <a:bodyPr/>
                    <a:lstStyle/>
                    <a:p>
                      <a:pPr marL="457200" algn="ctr" rtl="1">
                        <a:lnSpc>
                          <a:spcPct val="115000"/>
                        </a:lnSpc>
                      </a:pPr>
                      <a:r>
                        <a:rPr lang="ar-DZ" sz="2800" b="1" dirty="0">
                          <a:effectLst/>
                          <a:latin typeface="Calibri" panose="020F0502020204030204" pitchFamily="34" charset="0"/>
                          <a:ea typeface="Calibri" panose="020F0502020204030204" pitchFamily="34" charset="0"/>
                          <a:cs typeface="Sakkal Majalla" panose="02000000000000000000" pitchFamily="2" charset="-78"/>
                        </a:rPr>
                        <a:t>المنظمات اليابانية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1000"/>
                        </a:spcAft>
                      </a:pPr>
                      <a:r>
                        <a:rPr lang="ar-DZ" sz="2800" b="1" dirty="0">
                          <a:effectLst/>
                          <a:latin typeface="Calibri" panose="020F0502020204030204" pitchFamily="34" charset="0"/>
                          <a:ea typeface="Calibri" panose="020F0502020204030204" pitchFamily="34" charset="0"/>
                          <a:cs typeface="Sakkal Majalla" panose="02000000000000000000" pitchFamily="2" charset="-78"/>
                        </a:rPr>
                        <a:t>المنظمات الأمريكية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5151">
                <a:tc>
                  <a:txBody>
                    <a:bodyPr/>
                    <a:lstStyle/>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توظيف مدى الحياة.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بطء في التقويم والترقية.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وسائل رقابة ذاتية وضمنية.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اتخاذ القرارات جماعيا.</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المسؤولية جماعية.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عدم الاختصاص في الحياة الوظيفية.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توظيف مؤقت أو قصير المدى.</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سرعة في التقويم والترقية.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وسائل رقابة خارجية أو علنية.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err="1">
                          <a:effectLst/>
                          <a:latin typeface="Calibri" panose="020F0502020204030204" pitchFamily="34" charset="0"/>
                          <a:ea typeface="Calibri" panose="020F0502020204030204" pitchFamily="34" charset="0"/>
                          <a:cs typeface="Sakkal Majalla" panose="02000000000000000000" pitchFamily="2" charset="-78"/>
                        </a:rPr>
                        <a:t>إتخاذ</a:t>
                      </a:r>
                      <a:r>
                        <a:rPr lang="ar-DZ" sz="2800" dirty="0">
                          <a:effectLst/>
                          <a:latin typeface="Calibri" panose="020F0502020204030204" pitchFamily="34" charset="0"/>
                          <a:ea typeface="Calibri" panose="020F0502020204030204" pitchFamily="34" charset="0"/>
                          <a:cs typeface="Sakkal Majalla" panose="02000000000000000000" pitchFamily="2" charset="-78"/>
                        </a:rPr>
                        <a:t> القرارات فرديا</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المسؤولية فردية.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panose="05000000000000000000" pitchFamily="2" charset="2"/>
                        <a:buChar char=""/>
                      </a:pPr>
                      <a:r>
                        <a:rPr lang="ar-DZ" sz="2800" dirty="0">
                          <a:effectLst/>
                          <a:latin typeface="Calibri" panose="020F0502020204030204" pitchFamily="34" charset="0"/>
                          <a:ea typeface="Calibri" panose="020F0502020204030204" pitchFamily="34" charset="0"/>
                          <a:cs typeface="Sakkal Majalla" panose="02000000000000000000" pitchFamily="2" charset="-78"/>
                        </a:rPr>
                        <a:t>الاختصاص في الحياة الوظيفية</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314450" y="5459413"/>
            <a:ext cx="6934200" cy="838200"/>
          </a:xfrm>
          <a:prstGeom prst="rect">
            <a:avLst/>
          </a:prstGeom>
        </p:spPr>
        <p:txBody>
          <a:bodyPr wrap="none" fromWordArt="1">
            <a:prstTxWarp prst="textDeflate">
              <a:avLst>
                <a:gd name="adj" fmla="val 0"/>
              </a:avLst>
            </a:prstTxWarp>
          </a:bodyPr>
          <a:lstStyle/>
          <a:p>
            <a:pPr algn="ctr" rtl="1"/>
            <a:r>
              <a:rPr lang="ar-DZ" sz="5400" b="1" kern="10">
                <a:ln w="19050">
                  <a:solidFill>
                    <a:srgbClr val="FFFFFF"/>
                  </a:solidFill>
                  <a:round/>
                  <a:headEnd/>
                  <a:tailEnd/>
                </a:ln>
                <a:gradFill rotWithShape="1">
                  <a:gsLst>
                    <a:gs pos="0">
                      <a:srgbClr val="2DA2BF"/>
                    </a:gs>
                    <a:gs pos="100000">
                      <a:srgbClr val="DA1F28"/>
                    </a:gs>
                  </a:gsLst>
                  <a:lin ang="5400000" scaled="1"/>
                </a:gradFill>
                <a:effectLst>
                  <a:outerShdw dist="35921" dir="2700000" algn="ctr" rotWithShape="0">
                    <a:srgbClr val="DEF5FA">
                      <a:alpha val="50000"/>
                    </a:srgbClr>
                  </a:outerShdw>
                </a:effectLst>
              </a:rPr>
              <a:t>شكرا لحسن إصغاءكم </a:t>
            </a:r>
            <a:endParaRPr lang="fr-FR" sz="5400" b="1" kern="10">
              <a:ln w="19050">
                <a:solidFill>
                  <a:srgbClr val="FFFFFF"/>
                </a:solidFill>
                <a:round/>
                <a:headEnd/>
                <a:tailEnd/>
              </a:ln>
              <a:gradFill rotWithShape="1">
                <a:gsLst>
                  <a:gs pos="0">
                    <a:srgbClr val="2DA2BF"/>
                  </a:gs>
                  <a:gs pos="100000">
                    <a:srgbClr val="DA1F28"/>
                  </a:gs>
                </a:gsLst>
                <a:lin ang="5400000" scaled="1"/>
              </a:gradFill>
              <a:effectLst>
                <a:outerShdw dist="35921" dir="2700000" algn="ctr" rotWithShape="0">
                  <a:srgbClr val="DEF5FA">
                    <a:alpha val="50000"/>
                  </a:srgbClr>
                </a:outerShdw>
              </a:effectLst>
            </a:endParaRPr>
          </a:p>
        </p:txBody>
      </p:sp>
      <p:sp>
        <p:nvSpPr>
          <p:cNvPr id="92163" name="Rectangle 4"/>
          <p:cNvSpPr>
            <a:spLocks noChangeArrowheads="1"/>
          </p:cNvSpPr>
          <p:nvPr/>
        </p:nvSpPr>
        <p:spPr bwMode="white">
          <a:xfrm>
            <a:off x="3733800" y="22098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r" eaLnBrk="1" hangingPunct="1">
              <a:lnSpc>
                <a:spcPct val="90000"/>
              </a:lnSpc>
              <a:spcBef>
                <a:spcPct val="20000"/>
              </a:spcBef>
              <a:buClr>
                <a:srgbClr val="464646"/>
              </a:buClr>
              <a:buSzTx/>
              <a:buFont typeface="Wingdings" panose="05000000000000000000" pitchFamily="2" charset="2"/>
              <a:buNone/>
            </a:pPr>
            <a:endParaRPr lang="fr-FR" altLang="fr-FR" sz="1600" b="1" i="0">
              <a:solidFill>
                <a:srgbClr val="FFFFFF"/>
              </a:solidFill>
              <a:latin typeface="Arial" panose="020B0604020202020204" pitchFamily="34" charset="0"/>
            </a:endParaRPr>
          </a:p>
        </p:txBody>
      </p:sp>
      <p:pic>
        <p:nvPicPr>
          <p:cNvPr id="92164" name="Picture 5" descr="C:\Users\2012\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2497138"/>
            <a:ext cx="18145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1" descr="C:\Users\2012\Desktop\dtnf0y7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100"/>
            <a:ext cx="9144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1800225"/>
            <a:ext cx="68437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slide(fromBottom)">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20594" y="964920"/>
            <a:ext cx="8524875" cy="540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just" rtl="1">
              <a:lnSpc>
                <a:spcPct val="150000"/>
              </a:lnSpc>
              <a:spcBef>
                <a:spcPct val="0"/>
              </a:spcBef>
              <a:spcAft>
                <a:spcPts val="1000"/>
              </a:spcAft>
              <a:buClrTx/>
              <a:buFontTx/>
              <a:buNone/>
            </a:pPr>
            <a:r>
              <a:rPr lang="ar-DZ" altLang="fr-FR" sz="4000" b="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rPr>
              <a:t>	</a:t>
            </a:r>
            <a:r>
              <a:rPr lang="ar-DZ" altLang="fr-FR" sz="40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يقصد </a:t>
            </a:r>
            <a:r>
              <a:rPr lang="ar-DZ" altLang="fr-FR" sz="4000" dirty="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بالعلاقات </a:t>
            </a:r>
            <a:r>
              <a:rPr lang="ar-DZ" altLang="fr-FR" sz="4000" dirty="0" smtClean="0">
                <a:solidFill>
                  <a:srgbClr val="FF0000"/>
                </a:solidFill>
                <a:latin typeface="Simplified Arabic" panose="02020603050405020304" pitchFamily="18" charset="-78"/>
                <a:ea typeface="Calibri" panose="020F0502020204030204" pitchFamily="34" charset="0"/>
                <a:cs typeface="Simplified Arabic" panose="02020603050405020304" pitchFamily="18" charset="-78"/>
              </a:rPr>
              <a:t>الإنسانية </a:t>
            </a:r>
            <a:r>
              <a:rPr lang="ar-DZ" altLang="fr-FR" sz="40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”كيفية </a:t>
            </a:r>
            <a:r>
              <a:rPr lang="ar-DZ" altLang="fr-FR" sz="40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التنسيق بين جهود الأفراد المختلفين من خلال إيجاد جو عمل يحفز على الأداء الجيد والتعاون بين الأفراد بهدف الوصول إلى نتائج أفضل بما يضمن اشباع رغبات الأفراد الاقتصادية والنفسية والاجتماعية</a:t>
            </a:r>
            <a:r>
              <a:rPr lang="ar-DZ" altLang="fr-FR" sz="40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endParaRPr lang="ar-DZ" altLang="fr-FR" sz="40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Bef>
                <a:spcPct val="0"/>
              </a:spcBef>
              <a:spcAft>
                <a:spcPts val="1000"/>
              </a:spcAft>
              <a:buClrTx/>
              <a:buFontTx/>
              <a:buNone/>
            </a:pPr>
            <a:endParaRPr lang="fr-FR" altLang="fr-FR" sz="32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9" name="Rectangle 21"/>
          <p:cNvSpPr>
            <a:spLocks noChangeArrowheads="1"/>
          </p:cNvSpPr>
          <p:nvPr/>
        </p:nvSpPr>
        <p:spPr bwMode="auto">
          <a:xfrm>
            <a:off x="806450" y="173038"/>
            <a:ext cx="6958013" cy="688975"/>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1">
              <a:lnSpc>
                <a:spcPct val="115000"/>
              </a:lnSpc>
              <a:spcBef>
                <a:spcPct val="0"/>
              </a:spcBef>
              <a:spcAft>
                <a:spcPts val="1000"/>
              </a:spcAft>
              <a:buClrTx/>
              <a:buFontTx/>
              <a:buNone/>
            </a:pPr>
            <a:r>
              <a:rPr lang="ar-DZ" sz="3600">
                <a:solidFill>
                  <a:srgbClr val="FF0000"/>
                </a:solidFill>
              </a:rPr>
              <a:t>المقصود بالعلاقات الإنسانية</a:t>
            </a:r>
            <a:endParaRPr lang="fr-FR" altLang="fr-FR" sz="2800" b="0">
              <a:solidFill>
                <a:srgbClr val="FF0000"/>
              </a:solidFill>
              <a:latin typeface="Calibri" panose="020F0502020204030204" pitchFamily="34" charset="0"/>
              <a:ea typeface="Calibri" panose="020F0502020204030204" pitchFamily="34" charset="0"/>
              <a:cs typeface="Sakkal Majalla" panose="02000000000000000000"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85750" y="1341438"/>
            <a:ext cx="8601075" cy="5395912"/>
          </a:xfrm>
          <a:prstGeom prst="rect">
            <a:avLst/>
          </a:prstGeom>
          <a:noFill/>
          <a:ln>
            <a:noFill/>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ظهور الحركات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النقابية</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زيادة ثقافة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العامل</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تقدم البحوث الإنسانية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والتطبيقية</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كبر حجم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المنظمات</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التخصص وتقسيم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العمل</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زيادة تكلفة العمل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والإنتاج</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indent="-342900" algn="r" rtl="1" eaLnBrk="1" fontAlgn="auto" hangingPunct="1">
              <a:spcBef>
                <a:spcPts val="0"/>
              </a:spcBef>
              <a:spcAft>
                <a:spcPts val="800"/>
              </a:spcAft>
              <a:buClrTx/>
              <a:buFont typeface="Wingdings" panose="05000000000000000000" pitchFamily="2" charset="2"/>
              <a:buChar char=""/>
              <a:tabLst>
                <a:tab pos="457200" algn="l"/>
              </a:tabLst>
              <a:defRPr/>
            </a:pPr>
            <a:r>
              <a:rPr lang="ar-SA"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ارتفاع المستوى </a:t>
            </a:r>
            <a:r>
              <a:rPr lang="ar-SA"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المعيشي</a:t>
            </a:r>
            <a:r>
              <a:rPr lang="ar-DZ" sz="3600" i="0" dirty="0" smtClean="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3600" i="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Bef>
                <a:spcPct val="0"/>
              </a:spcBef>
              <a:spcAft>
                <a:spcPts val="1000"/>
              </a:spcAft>
              <a:buClrTx/>
              <a:buFontTx/>
              <a:buNone/>
              <a:defRPr/>
            </a:pPr>
            <a:r>
              <a:rPr lang="ar-DZ" altLang="fr-FR" sz="4000" b="0" dirty="0">
                <a:solidFill>
                  <a:schemeClr val="tx1"/>
                </a:solidFill>
                <a:latin typeface="Calibri" panose="020F0502020204030204" pitchFamily="34" charset="0"/>
                <a:ea typeface="Calibri" panose="020F0502020204030204" pitchFamily="34" charset="0"/>
                <a:cs typeface="Sakkal Majalla" panose="02000000000000000000" pitchFamily="2" charset="-78"/>
              </a:rPr>
              <a:t>.</a:t>
            </a:r>
            <a:endParaRPr lang="fr-FR" altLang="fr-FR" sz="3200" b="0" dirty="0">
              <a:solidFill>
                <a:schemeClr val="tx1"/>
              </a:solidFill>
              <a:latin typeface="Calibri" panose="020F0502020204030204" pitchFamily="34" charset="0"/>
              <a:cs typeface="Calibri" panose="020F0502020204030204" pitchFamily="34" charset="0"/>
            </a:endParaRPr>
          </a:p>
        </p:txBody>
      </p:sp>
      <p:sp>
        <p:nvSpPr>
          <p:cNvPr id="9" name="Rectangle 21"/>
          <p:cNvSpPr>
            <a:spLocks noChangeArrowheads="1"/>
          </p:cNvSpPr>
          <p:nvPr/>
        </p:nvSpPr>
        <p:spPr bwMode="auto">
          <a:xfrm>
            <a:off x="1576388" y="454025"/>
            <a:ext cx="6019800" cy="887413"/>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1">
              <a:lnSpc>
                <a:spcPct val="115000"/>
              </a:lnSpc>
              <a:spcBef>
                <a:spcPct val="0"/>
              </a:spcBef>
              <a:spcAft>
                <a:spcPts val="1000"/>
              </a:spcAft>
              <a:buClrTx/>
              <a:buFontTx/>
              <a:buNone/>
            </a:pPr>
            <a:r>
              <a:rPr lang="ar-DZ" sz="4800">
                <a:solidFill>
                  <a:srgbClr val="FF0000"/>
                </a:solidFill>
              </a:rPr>
              <a:t> أسباب دراستها</a:t>
            </a:r>
            <a:endParaRPr lang="fr-FR" altLang="fr-FR" sz="4000" b="0">
              <a:solidFill>
                <a:srgbClr val="FF0000"/>
              </a:solidFill>
              <a:latin typeface="Calibri" panose="020F0502020204030204" pitchFamily="34" charset="0"/>
              <a:ea typeface="Calibri" panose="020F0502020204030204" pitchFamily="34" charset="0"/>
              <a:cs typeface="Sakkal Majalla" panose="02000000000000000000"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85750" y="1341438"/>
            <a:ext cx="8601075" cy="5707203"/>
          </a:xfrm>
          <a:prstGeom prst="rect">
            <a:avLst/>
          </a:prstGeom>
          <a:noFill/>
          <a:ln>
            <a:noFill/>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lvl="0" algn="just" rtl="1">
              <a:lnSpc>
                <a:spcPct val="115000"/>
              </a:lnSpc>
              <a:spcAft>
                <a:spcPts val="1000"/>
              </a:spcAft>
              <a:buNone/>
            </a:pPr>
            <a:r>
              <a:rPr lang="ar-DZ" altLang="fr-FR" sz="3600" i="0" dirty="0" smtClean="0">
                <a:solidFill>
                  <a:srgbClr val="4D4D4D"/>
                </a:solidFill>
                <a:latin typeface="Simplified Arabic" panose="02020603050405020304" pitchFamily="18" charset="-78"/>
                <a:ea typeface="Calibri" panose="020F0502020204030204" pitchFamily="34" charset="0"/>
                <a:cs typeface="Simplified Arabic" panose="02020603050405020304" pitchFamily="18" charset="-78"/>
              </a:rPr>
              <a:t>	معرفة </a:t>
            </a:r>
            <a:r>
              <a:rPr lang="ar-DZ" altLang="fr-FR" sz="3600" i="0" dirty="0">
                <a:solidFill>
                  <a:srgbClr val="4D4D4D"/>
                </a:solidFill>
                <a:latin typeface="Simplified Arabic" panose="02020603050405020304" pitchFamily="18" charset="-78"/>
                <a:ea typeface="Calibri" panose="020F0502020204030204" pitchFamily="34" charset="0"/>
                <a:cs typeface="Simplified Arabic" panose="02020603050405020304" pitchFamily="18" charset="-78"/>
              </a:rPr>
              <a:t>العلاقة بين ظروف العمل المادية وإنتاجية العمال من خلال دراسة:</a:t>
            </a:r>
          </a:p>
          <a:p>
            <a:pPr lvl="0" algn="just" rtl="1">
              <a:lnSpc>
                <a:spcPct val="115000"/>
              </a:lnSpc>
              <a:spcAft>
                <a:spcPts val="1000"/>
              </a:spcAft>
            </a:pPr>
            <a:r>
              <a:rPr lang="ar-DZ" altLang="fr-FR" sz="3600" i="0" dirty="0">
                <a:solidFill>
                  <a:srgbClr val="4D4D4D"/>
                </a:solidFill>
                <a:latin typeface="Simplified Arabic" panose="02020603050405020304" pitchFamily="18" charset="-78"/>
                <a:ea typeface="Calibri" panose="020F0502020204030204" pitchFamily="34" charset="0"/>
                <a:cs typeface="Simplified Arabic" panose="02020603050405020304" pitchFamily="18" charset="-78"/>
              </a:rPr>
              <a:t>الإضاءة وتأثيرها على الإنتاجية</a:t>
            </a:r>
          </a:p>
          <a:p>
            <a:pPr lvl="0" algn="just" rtl="1">
              <a:lnSpc>
                <a:spcPct val="115000"/>
              </a:lnSpc>
              <a:spcAft>
                <a:spcPts val="1000"/>
              </a:spcAft>
            </a:pPr>
            <a:r>
              <a:rPr lang="ar-DZ" altLang="fr-FR" sz="3600" i="0" dirty="0">
                <a:solidFill>
                  <a:srgbClr val="4D4D4D"/>
                </a:solidFill>
                <a:latin typeface="Simplified Arabic" panose="02020603050405020304" pitchFamily="18" charset="-78"/>
                <a:ea typeface="Calibri" panose="020F0502020204030204" pitchFamily="34" charset="0"/>
                <a:cs typeface="Simplified Arabic" panose="02020603050405020304" pitchFamily="18" charset="-78"/>
              </a:rPr>
              <a:t>ساعات العمل وطول فترات الراحة وإنتاجية العمل</a:t>
            </a:r>
          </a:p>
          <a:p>
            <a:pPr lvl="0" algn="just" rtl="1">
              <a:lnSpc>
                <a:spcPct val="115000"/>
              </a:lnSpc>
              <a:spcAft>
                <a:spcPts val="1000"/>
              </a:spcAft>
            </a:pPr>
            <a:r>
              <a:rPr lang="ar-DZ" altLang="fr-FR" sz="3600" i="0" dirty="0">
                <a:solidFill>
                  <a:srgbClr val="4D4D4D"/>
                </a:solidFill>
                <a:latin typeface="Simplified Arabic" panose="02020603050405020304" pitchFamily="18" charset="-78"/>
                <a:ea typeface="Calibri" panose="020F0502020204030204" pitchFamily="34" charset="0"/>
                <a:cs typeface="Simplified Arabic" panose="02020603050405020304" pitchFamily="18" charset="-78"/>
              </a:rPr>
              <a:t>الصداقة داخل محيط العمل وتأثيرها على الإنتاجية</a:t>
            </a:r>
          </a:p>
          <a:p>
            <a:pPr lvl="0" algn="just" rtl="1">
              <a:lnSpc>
                <a:spcPct val="115000"/>
              </a:lnSpc>
              <a:spcAft>
                <a:spcPts val="1000"/>
              </a:spcAft>
            </a:pPr>
            <a:r>
              <a:rPr lang="ar-DZ" altLang="fr-FR" sz="3600" i="0" dirty="0">
                <a:solidFill>
                  <a:srgbClr val="4D4D4D"/>
                </a:solidFill>
                <a:latin typeface="Simplified Arabic" panose="02020603050405020304" pitchFamily="18" charset="-78"/>
                <a:ea typeface="Calibri" panose="020F0502020204030204" pitchFamily="34" charset="0"/>
                <a:cs typeface="Simplified Arabic" panose="02020603050405020304" pitchFamily="18" charset="-78"/>
              </a:rPr>
              <a:t>الحافز المادية وأثره على الإنتاجية</a:t>
            </a:r>
            <a:endParaRPr lang="fr-FR" altLang="fr-FR" sz="3600" i="0" dirty="0">
              <a:solidFill>
                <a:srgbClr val="4D4D4D"/>
              </a:solidFill>
              <a:latin typeface="Simplified Arabic" panose="02020603050405020304" pitchFamily="18" charset="-78"/>
              <a:ea typeface="Calibri" panose="020F0502020204030204" pitchFamily="34" charset="0"/>
              <a:cs typeface="Simplified Arabic" panose="02020603050405020304" pitchFamily="18" charset="-78"/>
            </a:endParaRPr>
          </a:p>
          <a:p>
            <a:pPr algn="just" rtl="1">
              <a:lnSpc>
                <a:spcPct val="115000"/>
              </a:lnSpc>
              <a:spcBef>
                <a:spcPct val="0"/>
              </a:spcBef>
              <a:spcAft>
                <a:spcPts val="1000"/>
              </a:spcAft>
              <a:buClrTx/>
              <a:buFontTx/>
              <a:buNone/>
              <a:defRPr/>
            </a:pPr>
            <a:r>
              <a:rPr lang="ar-DZ" altLang="fr-FR" sz="4000" b="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rPr>
              <a:t>.</a:t>
            </a:r>
            <a:endParaRPr lang="fr-FR" altLang="fr-FR" sz="3200" b="0" dirty="0">
              <a:solidFill>
                <a:schemeClr val="tx1"/>
              </a:solidFill>
              <a:latin typeface="Calibri" panose="020F0502020204030204" pitchFamily="34" charset="0"/>
              <a:cs typeface="Calibri" panose="020F0502020204030204" pitchFamily="34" charset="0"/>
            </a:endParaRPr>
          </a:p>
        </p:txBody>
      </p:sp>
      <p:sp>
        <p:nvSpPr>
          <p:cNvPr id="4" name="Rectangle 21"/>
          <p:cNvSpPr>
            <a:spLocks noChangeArrowheads="1"/>
          </p:cNvSpPr>
          <p:nvPr/>
        </p:nvSpPr>
        <p:spPr bwMode="auto">
          <a:xfrm>
            <a:off x="257175" y="217488"/>
            <a:ext cx="8672513" cy="754062"/>
          </a:xfrm>
          <a:prstGeom prst="rect">
            <a:avLst/>
          </a:prstGeom>
          <a:solidFill>
            <a:srgbClr val="FDEADA"/>
          </a:solidFill>
          <a:ln w="25400" algn="ctr">
            <a:solidFill>
              <a:srgbClr val="C0504D"/>
            </a:solidFill>
            <a:miter lim="800000"/>
            <a:headEnd/>
            <a:tailEnd/>
          </a:ln>
        </p:spPr>
        <p:txBody>
          <a:bodyPr>
            <a:spAutoFit/>
          </a:bodyPr>
          <a:lstStyle>
            <a:lvl1pPr algn="r" rtl="1">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a:lnSpc>
                <a:spcPct val="115000"/>
              </a:lnSpc>
              <a:spcBef>
                <a:spcPct val="0"/>
              </a:spcBef>
              <a:spcAft>
                <a:spcPts val="1000"/>
              </a:spcAft>
              <a:buClrTx/>
              <a:buFontTx/>
              <a:buNone/>
            </a:pPr>
            <a:r>
              <a:rPr lang="ar-DZ" sz="4000" b="1" dirty="0">
                <a:solidFill>
                  <a:srgbClr val="FF0000"/>
                </a:solidFill>
              </a:rPr>
              <a:t>تجارب </a:t>
            </a:r>
            <a:r>
              <a:rPr lang="ar-DZ" sz="4000" b="1" dirty="0" err="1" smtClean="0">
                <a:solidFill>
                  <a:srgbClr val="FF0000"/>
                </a:solidFill>
              </a:rPr>
              <a:t>هاوثورن</a:t>
            </a:r>
            <a:r>
              <a:rPr lang="ar-DZ" sz="4000" b="1" dirty="0" smtClean="0">
                <a:solidFill>
                  <a:srgbClr val="FF0000"/>
                </a:solidFill>
              </a:rPr>
              <a:t> </a:t>
            </a:r>
            <a:r>
              <a:rPr lang="ar-DZ" sz="4000" b="1" dirty="0">
                <a:solidFill>
                  <a:srgbClr val="FF0000"/>
                </a:solidFill>
              </a:rPr>
              <a:t>أهدافها</a:t>
            </a:r>
            <a:endParaRPr lang="fr-FR" altLang="fr-FR" dirty="0">
              <a:solidFill>
                <a:srgbClr val="FF0000"/>
              </a:solidFill>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194903083"/>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a:spLocks noChangeArrowheads="1"/>
          </p:cNvSpPr>
          <p:nvPr/>
        </p:nvSpPr>
        <p:spPr bwMode="auto">
          <a:xfrm>
            <a:off x="285750" y="946150"/>
            <a:ext cx="8601075" cy="5570538"/>
          </a:xfrm>
          <a:prstGeom prst="rect">
            <a:avLst/>
          </a:prstGeom>
          <a:noFill/>
          <a:ln>
            <a:noFill/>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just" rtl="1">
              <a:spcBef>
                <a:spcPct val="0"/>
              </a:spcBef>
              <a:buClrTx/>
              <a:buSzPts val="1100"/>
              <a:buFont typeface="Wingdings" panose="05000000000000000000" pitchFamily="2" charset="2"/>
              <a:buNone/>
              <a:defRPr/>
            </a:pPr>
            <a:r>
              <a:rPr lang="ar-DZ" sz="3600" i="0" dirty="0" smtClean="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	من </a:t>
            </a: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أبرز تجاربه، تجارب الإضاءة </a:t>
            </a:r>
            <a:r>
              <a:rPr lang="ar-DZ" sz="3600" i="0" dirty="0" smtClean="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والذي </a:t>
            </a: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بدأها بمحاولة قياس أثر الإضاءة على المردودية:</a:t>
            </a:r>
          </a:p>
          <a:p>
            <a:pPr algn="just" rtl="1">
              <a:spcBef>
                <a:spcPct val="0"/>
              </a:spcBef>
              <a:buClrTx/>
              <a:buSzPts val="1100"/>
              <a:buFont typeface="Wingdings" panose="05000000000000000000" pitchFamily="2" charset="2"/>
              <a:buNone/>
              <a:defRPr/>
            </a:pP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المرحلة الأولى: </a:t>
            </a:r>
          </a:p>
          <a:p>
            <a:pPr algn="just" rtl="1">
              <a:spcBef>
                <a:spcPct val="0"/>
              </a:spcBef>
              <a:buClrTx/>
              <a:buSzPts val="1100"/>
              <a:buFont typeface="Wingdings" panose="05000000000000000000" pitchFamily="2" charset="2"/>
              <a:buNone/>
              <a:defRPr/>
            </a:pP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	وضعت مجموعة من العمال في ظروف تم تحسين الإضاءة فيها. لوحظ بأن المردودية قد ارتفعت؛</a:t>
            </a:r>
          </a:p>
          <a:p>
            <a:pPr algn="just" rtl="1">
              <a:spcBef>
                <a:spcPct val="0"/>
              </a:spcBef>
              <a:buClrTx/>
              <a:buSzPts val="1100"/>
              <a:buFont typeface="Wingdings" panose="05000000000000000000" pitchFamily="2" charset="2"/>
              <a:buNone/>
              <a:defRPr/>
            </a:pP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	في نفس الوقت، وضعت مجموعة أخرى مشابهة لكن دون تحسين الإضاءة. </a:t>
            </a: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النتيجة كانت مشابهة أيضا لوحظ ارتفاع المردودية، دهش فريق البحث من هذه النتائج مما اضطره </a:t>
            </a:r>
            <a:r>
              <a:rPr lang="ar-DZ" sz="3600" i="0" dirty="0" smtClean="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إلى </a:t>
            </a:r>
            <a:r>
              <a:rPr lang="ar-DZ" sz="3600" i="0" dirty="0">
                <a:solidFill>
                  <a:schemeClr val="tx1">
                    <a:lumMod val="75000"/>
                  </a:schemeClr>
                </a:solidFill>
                <a:latin typeface="Simplified Arabic" panose="02020603050405020304" pitchFamily="18" charset="-78"/>
                <a:ea typeface="Calibri" panose="020F0502020204030204" pitchFamily="34" charset="0"/>
                <a:cs typeface="Simplified Arabic" panose="02020603050405020304" pitchFamily="18" charset="-78"/>
              </a:rPr>
              <a:t>القيام بتجارب أخرى.</a:t>
            </a:r>
          </a:p>
          <a:p>
            <a:pPr algn="just">
              <a:spcBef>
                <a:spcPct val="0"/>
              </a:spcBef>
              <a:buClrTx/>
              <a:buSzPts val="1100"/>
              <a:buFont typeface="Calibri" panose="020F0502020204030204" pitchFamily="34" charset="0"/>
              <a:buAutoNum type="arabicPeriod"/>
              <a:defRPr/>
            </a:pPr>
            <a:r>
              <a:rPr lang="ar-SA" altLang="fr-FR" sz="3200" i="0" dirty="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rPr>
              <a:t>.</a:t>
            </a:r>
            <a:endParaRPr lang="fr-FR" altLang="fr-FR" sz="3200" i="0" dirty="0">
              <a:solidFill>
                <a:srgbClr val="000000"/>
              </a:solidFill>
              <a:effectLst>
                <a:outerShdw blurRad="38100" dist="38100" dir="2700000" algn="tl">
                  <a:srgbClr val="000000">
                    <a:alpha val="43137"/>
                  </a:srgbClr>
                </a:outerShdw>
              </a:effectLst>
              <a:latin typeface="Arabic Typesetting" panose="03020402040406030203" pitchFamily="66" charset="-78"/>
              <a:ea typeface="Times New Roman" panose="02020603050405020304" pitchFamily="18" charset="0"/>
              <a:cs typeface="Arabic Typesetting" panose="03020402040406030203" pitchFamily="66" charset="-78"/>
            </a:endParaRPr>
          </a:p>
        </p:txBody>
      </p:sp>
      <p:sp>
        <p:nvSpPr>
          <p:cNvPr id="9" name="Rectangle 21"/>
          <p:cNvSpPr>
            <a:spLocks noChangeArrowheads="1"/>
          </p:cNvSpPr>
          <p:nvPr/>
        </p:nvSpPr>
        <p:spPr bwMode="auto">
          <a:xfrm>
            <a:off x="1246188" y="112713"/>
            <a:ext cx="7640637" cy="887412"/>
          </a:xfrm>
          <a:prstGeom prst="rect">
            <a:avLst/>
          </a:prstGeom>
          <a:solidFill>
            <a:srgbClr val="FDEADA"/>
          </a:solidFill>
          <a:ln w="25400" algn="ctr">
            <a:solidFill>
              <a:srgbClr val="C0504D"/>
            </a:solidFill>
            <a:miter lim="800000"/>
            <a:headEnd/>
            <a:tailEnd/>
          </a:ln>
        </p:spPr>
        <p:txBody>
          <a:bodyPr>
            <a:spAutoFit/>
          </a:bodyPr>
          <a:lstStyle>
            <a:lvl1pPr>
              <a:spcBef>
                <a:spcPct val="20000"/>
              </a:spcBef>
              <a:buClr>
                <a:schemeClr val="folHlink"/>
              </a:buClr>
              <a:buFont typeface="Wingdings" panose="05000000000000000000" pitchFamily="2" charset="2"/>
              <a:buChar char="u"/>
              <a:defRPr sz="2000" b="1">
                <a:solidFill>
                  <a:srgbClr val="026974"/>
                </a:solidFill>
                <a:latin typeface="Verdana" panose="020B0604030504040204" pitchFamily="34" charset="0"/>
              </a:defRPr>
            </a:lvl1pPr>
            <a:lvl2pPr marL="742950" indent="-285750">
              <a:spcBef>
                <a:spcPct val="20000"/>
              </a:spcBef>
              <a:buClr>
                <a:schemeClr val="accent1"/>
              </a:buClr>
              <a:buSzPct val="60000"/>
              <a:buFont typeface="Wingdings" panose="05000000000000000000" pitchFamily="2" charset="2"/>
              <a:buChar char="n"/>
              <a:defRPr>
                <a:solidFill>
                  <a:schemeClr val="tx1"/>
                </a:solidFill>
                <a:latin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a:lnSpc>
                <a:spcPct val="115000"/>
              </a:lnSpc>
              <a:spcBef>
                <a:spcPct val="0"/>
              </a:spcBef>
              <a:spcAft>
                <a:spcPts val="1000"/>
              </a:spcAft>
              <a:buClrTx/>
              <a:buFontTx/>
              <a:buNone/>
            </a:pPr>
            <a:r>
              <a:rPr lang="ar-DZ" sz="4800">
                <a:solidFill>
                  <a:srgbClr val="FF0000"/>
                </a:solidFill>
                <a:latin typeface="Arial" panose="020B0604020202020204" pitchFamily="34" charset="0"/>
              </a:rPr>
              <a:t>تجارب هوثورن أهدافها</a:t>
            </a:r>
            <a:endParaRPr lang="fr-FR" altLang="fr-FR" sz="4800" b="0">
              <a:solidFill>
                <a:srgbClr val="FF0000"/>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223237" name="Rectangle 2"/>
          <p:cNvSpPr>
            <a:spLocks noChangeArrowheads="1"/>
          </p:cNvSpPr>
          <p:nvPr/>
        </p:nvSpPr>
        <p:spPr bwMode="auto">
          <a:xfrm>
            <a:off x="0" y="1930400"/>
            <a:ext cx="9015413" cy="584200"/>
          </a:xfrm>
          <a:prstGeom prst="rect">
            <a:avLst/>
          </a:prstGeom>
          <a:noFill/>
          <a:ln>
            <a:noFill/>
          </a:ln>
        </p:spPr>
        <p:txBody>
          <a:bodyPr>
            <a:spAutoFit/>
          </a:bodyPr>
          <a:lstStyle>
            <a:lvl1pPr>
              <a:defRPr sz="1000" i="1">
                <a:solidFill>
                  <a:schemeClr val="tx1"/>
                </a:solidFill>
                <a:latin typeface="Arial" panose="020B0604020202020204" pitchFamily="34" charset="0"/>
                <a:cs typeface="Arial" panose="020B0604020202020204" pitchFamily="34" charset="0"/>
              </a:defRPr>
            </a:lvl1pPr>
            <a:lvl2pPr marL="742950" indent="-285750">
              <a:defRPr sz="1000" i="1">
                <a:solidFill>
                  <a:schemeClr val="tx1"/>
                </a:solidFill>
                <a:latin typeface="Arial" panose="020B0604020202020204" pitchFamily="34" charset="0"/>
                <a:cs typeface="Arial" panose="020B0604020202020204" pitchFamily="34" charset="0"/>
              </a:defRPr>
            </a:lvl2pPr>
            <a:lvl3pPr marL="1143000" indent="-228600">
              <a:defRPr sz="1000" i="1">
                <a:solidFill>
                  <a:schemeClr val="tx1"/>
                </a:solidFill>
                <a:latin typeface="Arial" panose="020B0604020202020204" pitchFamily="34" charset="0"/>
                <a:cs typeface="Arial" panose="020B0604020202020204" pitchFamily="34" charset="0"/>
              </a:defRPr>
            </a:lvl3pPr>
            <a:lvl4pPr marL="1600200" indent="-228600">
              <a:defRPr sz="1000" i="1">
                <a:solidFill>
                  <a:schemeClr val="tx1"/>
                </a:solidFill>
                <a:latin typeface="Arial" panose="020B0604020202020204" pitchFamily="34" charset="0"/>
                <a:cs typeface="Arial" panose="020B0604020202020204" pitchFamily="34" charset="0"/>
              </a:defRPr>
            </a:lvl4pPr>
            <a:lvl5pPr marL="2057400" indent="-228600">
              <a:defRPr sz="10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cs typeface="Arial" panose="020B0604020202020204" pitchFamily="34" charset="0"/>
              </a:defRPr>
            </a:lvl9pPr>
          </a:lstStyle>
          <a:p>
            <a:pPr algn="just" rtl="1" eaLnBrk="1" hangingPunct="1">
              <a:defRPr/>
            </a:pPr>
            <a:r>
              <a:rPr lang="ar-SA" altLang="fr-FR" sz="3200" b="1" i="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23234">
                                            <p:txEl>
                                              <p:pRg st="2" end="2"/>
                                            </p:txEl>
                                          </p:spTgt>
                                        </p:tgtEl>
                                        <p:attrNameLst>
                                          <p:attrName>style.visibility</p:attrName>
                                        </p:attrNameLst>
                                      </p:cBhvr>
                                      <p:to>
                                        <p:strVal val="visible"/>
                                      </p:to>
                                    </p:set>
                                    <p:anim calcmode="lin" valueType="num">
                                      <p:cBhvr additive="base">
                                        <p:cTn id="11" dur="500" fill="hold"/>
                                        <p:tgtEl>
                                          <p:spTgt spid="22323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32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3234">
                                            <p:txEl>
                                              <p:pRg st="3" end="3"/>
                                            </p:txEl>
                                          </p:spTgt>
                                        </p:tgtEl>
                                        <p:attrNameLst>
                                          <p:attrName>style.visibility</p:attrName>
                                        </p:attrNameLst>
                                      </p:cBhvr>
                                      <p:to>
                                        <p:strVal val="visible"/>
                                      </p:to>
                                    </p:set>
                                    <p:anim calcmode="lin" valueType="num">
                                      <p:cBhvr additive="base">
                                        <p:cTn id="17" dur="500" fill="hold"/>
                                        <p:tgtEl>
                                          <p:spTgt spid="22323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32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1465263" y="465138"/>
            <a:ext cx="6778625" cy="814387"/>
          </a:xfrm>
          <a:solidFill>
            <a:srgbClr val="FFCCCC"/>
          </a:solidFill>
          <a:ln>
            <a:solidFill>
              <a:srgbClr val="C00000"/>
            </a:solidFill>
            <a:miter lim="800000"/>
            <a:headEnd/>
            <a:tailEnd/>
          </a:ln>
        </p:spPr>
        <p:txBody>
          <a:bodyPr/>
          <a:lstStyle/>
          <a:p>
            <a:pPr algn="ctr">
              <a:lnSpc>
                <a:spcPct val="115000"/>
              </a:lnSpc>
              <a:spcAft>
                <a:spcPts val="1000"/>
              </a:spcAft>
            </a:pPr>
            <a:r>
              <a:rPr lang="ar-DZ" sz="4400" dirty="0" smtClean="0">
                <a:solidFill>
                  <a:srgbClr val="00B050"/>
                </a:solidFill>
              </a:rPr>
              <a:t>تجارب </a:t>
            </a:r>
            <a:r>
              <a:rPr lang="ar-DZ" sz="4400" dirty="0" err="1" smtClean="0">
                <a:solidFill>
                  <a:srgbClr val="00B050"/>
                </a:solidFill>
              </a:rPr>
              <a:t>هوثورن</a:t>
            </a:r>
            <a:r>
              <a:rPr lang="ar-DZ" sz="4400" dirty="0" smtClean="0">
                <a:solidFill>
                  <a:srgbClr val="00B050"/>
                </a:solidFill>
              </a:rPr>
              <a:t> أهدافها</a:t>
            </a:r>
            <a:endParaRPr lang="fr-FR" altLang="fr-FR" sz="1200" dirty="0" smtClean="0">
              <a:solidFill>
                <a:srgbClr val="4D4D4D"/>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3" name="Espace réservé du contenu 2"/>
          <p:cNvSpPr>
            <a:spLocks noGrp="1"/>
          </p:cNvSpPr>
          <p:nvPr>
            <p:ph idx="1"/>
          </p:nvPr>
        </p:nvSpPr>
        <p:spPr>
          <a:xfrm>
            <a:off x="0" y="1489075"/>
            <a:ext cx="9144000" cy="3919538"/>
          </a:xfrm>
        </p:spPr>
        <p:txBody>
          <a:bodyPr/>
          <a:lstStyle/>
          <a:p>
            <a:pPr marL="0" indent="0" algn="just" rtl="1">
              <a:spcAft>
                <a:spcPts val="1000"/>
              </a:spcAft>
              <a:buFont typeface="Wingdings" panose="05000000000000000000" pitchFamily="2" charset="2"/>
              <a:buNone/>
              <a:defRPr/>
            </a:pPr>
            <a:r>
              <a:rPr lang="ar-SA" sz="36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المرحلة الثانية: </a:t>
            </a:r>
          </a:p>
          <a:p>
            <a:pPr marL="0" indent="0" algn="just" rtl="1">
              <a:lnSpc>
                <a:spcPct val="150000"/>
              </a:lnSpc>
              <a:spcAft>
                <a:spcPts val="1000"/>
              </a:spcAft>
              <a:buFont typeface="Wingdings" panose="05000000000000000000" pitchFamily="2" charset="2"/>
              <a:buNone/>
              <a:defRPr/>
            </a:pPr>
            <a:r>
              <a:rPr lang="ar-DZ" sz="36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	</a:t>
            </a:r>
            <a:r>
              <a:rPr lang="ar-SA" sz="36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يتم </a:t>
            </a:r>
            <a:r>
              <a:rPr lang="ar-SA" sz="3600" dirty="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حذف </a:t>
            </a:r>
            <a:r>
              <a:rPr lang="ar-SA" sz="3600" dirty="0" smtClean="0">
                <a:solidFill>
                  <a:schemeClr val="tx1"/>
                </a:solidFill>
                <a:latin typeface="Simplified Arabic" panose="02020603050405020304" pitchFamily="18" charset="-78"/>
                <a:ea typeface="Calibri" panose="020F0502020204030204" pitchFamily="34" charset="0"/>
                <a:cs typeface="Simplified Arabic" panose="02020603050405020304" pitchFamily="18" charset="-78"/>
              </a:rPr>
              <a:t>كل التحسينات وتخضع المجموعة للمراقبة. لاحظ فريق البحث بأن النتائج أيضا تحسنت، حاول الباحثون فهم أسباب هذه النتائج فوجدوا عندما سألوا العاملات بأن النتائج تمت بفضل علاقات العمل والجو السائد في الورشة الاختبارية بين العاملات.</a:t>
            </a:r>
          </a:p>
          <a:p>
            <a:pPr rtl="1">
              <a:defRPr/>
            </a:pPr>
            <a:endParaRPr lang="fr-FR" dirty="0"/>
          </a:p>
        </p:txBody>
      </p:sp>
      <p:sp>
        <p:nvSpPr>
          <p:cNvPr id="4" name="Espace réservé du pied de page 3"/>
          <p:cNvSpPr>
            <a:spLocks noGrp="1"/>
          </p:cNvSpPr>
          <p:nvPr>
            <p:ph type="ftr" sz="quarter" idx="10"/>
          </p:nvPr>
        </p:nvSpPr>
        <p:spPr/>
        <p:txBody>
          <a:bodyPr/>
          <a:lstStyle/>
          <a:p>
            <a:pPr>
              <a:defRPr/>
            </a:pPr>
            <a:r>
              <a:rPr lang="en-US" altLang="ko-KR"/>
              <a:t>Company 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onference_4">
  <a:themeElements>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Conference_4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4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4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16859</TotalTime>
  <Words>1584</Words>
  <Application>Microsoft Office PowerPoint</Application>
  <PresentationFormat>Affichage à l'écran (4:3)</PresentationFormat>
  <Paragraphs>250</Paragraphs>
  <Slides>41</Slides>
  <Notes>4</Notes>
  <HiddenSlides>0</HiddenSlides>
  <MMClips>0</MMClips>
  <ScaleCrop>false</ScaleCrop>
  <HeadingPairs>
    <vt:vector size="6" baseType="variant">
      <vt:variant>
        <vt:lpstr>Polices utilisées</vt:lpstr>
      </vt:variant>
      <vt:variant>
        <vt:i4>17</vt:i4>
      </vt:variant>
      <vt:variant>
        <vt:lpstr>Thème</vt:lpstr>
      </vt:variant>
      <vt:variant>
        <vt:i4>4</vt:i4>
      </vt:variant>
      <vt:variant>
        <vt:lpstr>Titres des diapositives</vt:lpstr>
      </vt:variant>
      <vt:variant>
        <vt:i4>41</vt:i4>
      </vt:variant>
    </vt:vector>
  </HeadingPairs>
  <TitlesOfParts>
    <vt:vector size="62" baseType="lpstr">
      <vt:lpstr>Arial</vt:lpstr>
      <vt:lpstr>Calibri</vt:lpstr>
      <vt:lpstr>Lucida Sans Unicode</vt:lpstr>
      <vt:lpstr>Wingdings 3</vt:lpstr>
      <vt:lpstr>Verdana</vt:lpstr>
      <vt:lpstr>Wingdings 2</vt:lpstr>
      <vt:lpstr>Wingdings</vt:lpstr>
      <vt:lpstr>Franklin Gothic Medium</vt:lpstr>
      <vt:lpstr>Franklin Gothic Book</vt:lpstr>
      <vt:lpstr>Gulim</vt:lpstr>
      <vt:lpstr>Times New Roman</vt:lpstr>
      <vt:lpstr>Traditional Arabic</vt:lpstr>
      <vt:lpstr>Arabic Typesetting</vt:lpstr>
      <vt:lpstr>Sakkal Majalla</vt:lpstr>
      <vt:lpstr>TimesNewRomanPS-BoldMT</vt:lpstr>
      <vt:lpstr>Garamond</vt:lpstr>
      <vt:lpstr>Simplified Arabic</vt:lpstr>
      <vt:lpstr>Thème Office</vt:lpstr>
      <vt:lpstr>Rotonde</vt:lpstr>
      <vt:lpstr>Conference_4</vt:lpstr>
      <vt:lpstr>Promenade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تجارب هوثورن أهدافها</vt:lpstr>
      <vt:lpstr>Présentation PowerPoint</vt:lpstr>
      <vt:lpstr>Présentation PowerPoint</vt:lpstr>
      <vt:lpstr>إيجابيات النظرية:</vt:lpstr>
      <vt:lpstr>Présentation PowerPoint</vt:lpstr>
      <vt:lpstr>ملاحظات ARGYRIS- -</vt:lpstr>
      <vt:lpstr>ملاحظات ARGYRIS- -</vt:lpstr>
      <vt:lpstr>ملاحظات ARGYRIS- -</vt:lpstr>
      <vt:lpstr>المدرسة السلوكية</vt:lpstr>
      <vt:lpstr>نظرية الحاجات والرغبات</vt:lpstr>
      <vt:lpstr>Présentation PowerPoint</vt:lpstr>
      <vt:lpstr>مضمون النظرية</vt:lpstr>
      <vt:lpstr>مضمون النظرية</vt:lpstr>
      <vt:lpstr>أساسيات النظرية</vt:lpstr>
      <vt:lpstr>إيجابيات النظرية</vt:lpstr>
      <vt:lpstr>Présentation PowerPoint</vt:lpstr>
      <vt:lpstr>نظرية X و Y لدوغلاس ماك غريغور</vt:lpstr>
      <vt:lpstr>نظرية X و Y لدوغلاس ماك غريغور</vt:lpstr>
      <vt:lpstr>نظرية  دوجلاس ماكريجورالأولى (نظرية x) </vt:lpstr>
      <vt:lpstr>Présentation PowerPoint</vt:lpstr>
      <vt:lpstr>نظرية  دوجلاس ماكريجورالثانية (نظرية Y) </vt:lpstr>
      <vt:lpstr>الفروقات الموجودة بين النظرية x والنظرية y</vt:lpstr>
      <vt:lpstr>سياسة التحفيز في كلتا النظريتين </vt:lpstr>
      <vt:lpstr>تقييم النظرية</vt:lpstr>
      <vt:lpstr>تقييم النظرية</vt:lpstr>
      <vt:lpstr>دراسات F.Herzberg (1968)</vt:lpstr>
      <vt:lpstr>عوامل الرضا وعوامل عدم الرضا عن العمل</vt:lpstr>
      <vt:lpstr>تقييم النظرية</vt:lpstr>
      <vt:lpstr>النموذج الياباني في التسيير الاستراتيجي للمنشآت: النظرية z  وليام اوشي:</vt:lpstr>
      <vt:lpstr>محاور النظرية z</vt:lpstr>
      <vt:lpstr>بعض الملاحظات حول النظرية Z :</vt:lpstr>
      <vt:lpstr>الاختلافات بين أسلوب التنظيم في المنظمات اليابانية وفي المنظمات الأمريكية</vt:lpstr>
      <vt:lpstr>Présentation PowerPoint</vt:lpstr>
    </vt:vector>
  </TitlesOfParts>
  <Company>Guilddesign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Agence Urbanisme</dc:title>
  <dc:creator>Nicolas Rochard</dc:creator>
  <cp:lastModifiedBy>2020A</cp:lastModifiedBy>
  <cp:revision>1100</cp:revision>
  <cp:lastPrinted>2020-06-17T22:19:52Z</cp:lastPrinted>
  <dcterms:created xsi:type="dcterms:W3CDTF">2004-07-21T02:43:03Z</dcterms:created>
  <dcterms:modified xsi:type="dcterms:W3CDTF">2022-04-19T11:12:30Z</dcterms:modified>
</cp:coreProperties>
</file>