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80" r:id="rId3"/>
    <p:sldId id="343" r:id="rId4"/>
    <p:sldId id="257" r:id="rId5"/>
    <p:sldId id="341" r:id="rId6"/>
    <p:sldId id="339" r:id="rId7"/>
    <p:sldId id="297" r:id="rId8"/>
    <p:sldId id="340" r:id="rId9"/>
    <p:sldId id="258" r:id="rId10"/>
    <p:sldId id="282" r:id="rId11"/>
    <p:sldId id="283" r:id="rId12"/>
    <p:sldId id="289" r:id="rId13"/>
    <p:sldId id="299" r:id="rId14"/>
    <p:sldId id="300" r:id="rId15"/>
    <p:sldId id="321" r:id="rId16"/>
    <p:sldId id="279" r:id="rId17"/>
    <p:sldId id="303" r:id="rId18"/>
    <p:sldId id="304" r:id="rId19"/>
    <p:sldId id="301" r:id="rId20"/>
    <p:sldId id="309" r:id="rId21"/>
    <p:sldId id="262" r:id="rId22"/>
    <p:sldId id="333" r:id="rId23"/>
    <p:sldId id="334" r:id="rId24"/>
    <p:sldId id="272" r:id="rId25"/>
    <p:sldId id="336" r:id="rId26"/>
    <p:sldId id="263" r:id="rId27"/>
    <p:sldId id="274" r:id="rId28"/>
    <p:sldId id="337" r:id="rId29"/>
    <p:sldId id="338" r:id="rId30"/>
    <p:sldId id="275" r:id="rId31"/>
    <p:sldId id="307" r:id="rId32"/>
    <p:sldId id="308" r:id="rId33"/>
    <p:sldId id="281" r:id="rId34"/>
    <p:sldId id="306" r:id="rId35"/>
    <p:sldId id="276" r:id="rId36"/>
    <p:sldId id="324" r:id="rId37"/>
    <p:sldId id="322" r:id="rId38"/>
    <p:sldId id="323" r:id="rId39"/>
    <p:sldId id="325" r:id="rId40"/>
    <p:sldId id="318" r:id="rId41"/>
    <p:sldId id="326" r:id="rId42"/>
    <p:sldId id="327" r:id="rId43"/>
    <p:sldId id="329" r:id="rId44"/>
    <p:sldId id="331" r:id="rId45"/>
    <p:sldId id="330" r:id="rId46"/>
    <p:sldId id="319" r:id="rId47"/>
    <p:sldId id="292" r:id="rId48"/>
    <p:sldId id="342" r:id="rId49"/>
    <p:sldId id="320" r:id="rId50"/>
    <p:sldId id="328" r:id="rId51"/>
    <p:sldId id="294" r:id="rId52"/>
    <p:sldId id="311" r:id="rId53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5122F-3272-4F76-A689-4844FE7E7049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A144-A1F3-47A7-B87F-EC984A561F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2A144-A1F3-47A7-B87F-EC984A561F1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C3A1F-8C22-404F-8C0F-CDCBC01BBB4E}" type="datetimeFigureOut">
              <a:rPr lang="fr-FR" smtClean="0"/>
              <a:pPr/>
              <a:t>30/04/2024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6A00-7729-44FC-9593-4502BD182A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DZ" b="1" dirty="0">
                <a:solidFill>
                  <a:srgbClr val="0000FF"/>
                </a:solidFill>
              </a:rPr>
              <a:t>المحور </a:t>
            </a:r>
            <a:r>
              <a:rPr lang="ar-DZ" b="1" dirty="0" smtClean="0">
                <a:solidFill>
                  <a:srgbClr val="0000FF"/>
                </a:solidFill>
              </a:rPr>
              <a:t>السادس </a:t>
            </a:r>
            <a:r>
              <a:rPr lang="ar-DZ" b="1" dirty="0">
                <a:solidFill>
                  <a:srgbClr val="0000FF"/>
                </a:solidFill>
              </a:rPr>
              <a:t>دورة التشغيل </a:t>
            </a:r>
            <a:r>
              <a:rPr lang="fr-FR" b="1" dirty="0">
                <a:solidFill>
                  <a:srgbClr val="0000FF"/>
                </a:solidFill>
              </a:rPr>
              <a:t>Operating cycle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DZ" b="1" dirty="0" smtClean="0">
                <a:solidFill>
                  <a:srgbClr val="0000FF"/>
                </a:solidFill>
              </a:rPr>
              <a:t> ماهية وأهمية دورة </a:t>
            </a:r>
            <a:r>
              <a:rPr lang="ar-DZ" b="1" dirty="0" err="1" smtClean="0">
                <a:solidFill>
                  <a:srgbClr val="0000FF"/>
                </a:solidFill>
              </a:rPr>
              <a:t>الإستغلال</a:t>
            </a:r>
            <a:endParaRPr lang="ar-DZ" b="1" dirty="0" smtClean="0">
              <a:solidFill>
                <a:srgbClr val="0000FF"/>
              </a:solidFill>
            </a:endParaRPr>
          </a:p>
          <a:p>
            <a:pPr algn="r" rtl="1">
              <a:buFont typeface="Wingdings" pitchFamily="2" charset="2"/>
              <a:buChar char="q"/>
            </a:pPr>
            <a:r>
              <a:rPr lang="ar-DZ" b="1" dirty="0" smtClean="0">
                <a:solidFill>
                  <a:srgbClr val="0000FF"/>
                </a:solidFill>
              </a:rPr>
              <a:t> تقدير دورة </a:t>
            </a:r>
            <a:r>
              <a:rPr lang="ar-DZ" b="1" dirty="0" err="1" smtClean="0">
                <a:solidFill>
                  <a:srgbClr val="0000FF"/>
                </a:solidFill>
              </a:rPr>
              <a:t>الإستغلال</a:t>
            </a:r>
            <a:r>
              <a:rPr lang="ar-DZ" b="1" dirty="0" smtClean="0">
                <a:solidFill>
                  <a:srgbClr val="0000FF"/>
                </a:solidFill>
              </a:rPr>
              <a:t> والاحتياج لتمويل </a:t>
            </a:r>
            <a:r>
              <a:rPr lang="ar-DZ" b="1" dirty="0" err="1" smtClean="0">
                <a:solidFill>
                  <a:srgbClr val="0000FF"/>
                </a:solidFill>
              </a:rPr>
              <a:t>الإستغلال</a:t>
            </a:r>
            <a:endParaRPr lang="ar-DZ" b="1" dirty="0" smtClean="0">
              <a:solidFill>
                <a:srgbClr val="0000FF"/>
              </a:solidFill>
            </a:endParaRPr>
          </a:p>
          <a:p>
            <a:pPr algn="r" rtl="1">
              <a:buFont typeface="Wingdings" pitchFamily="2" charset="2"/>
              <a:buChar char="q"/>
            </a:pPr>
            <a:r>
              <a:rPr lang="ar-DZ" b="1" dirty="0" smtClean="0">
                <a:solidFill>
                  <a:srgbClr val="0000FF"/>
                </a:solidFill>
              </a:rPr>
              <a:t> إدارة الاحتياج لتمويل </a:t>
            </a:r>
            <a:r>
              <a:rPr lang="ar-DZ" b="1" dirty="0" err="1" smtClean="0">
                <a:solidFill>
                  <a:srgbClr val="0000FF"/>
                </a:solidFill>
              </a:rPr>
              <a:t>الإستغلال</a:t>
            </a:r>
            <a:endParaRPr lang="fr-F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r" rtl="1">
              <a:buNone/>
            </a:pPr>
            <a:r>
              <a:rPr lang="ar-DZ" b="1" dirty="0" smtClean="0"/>
              <a:t>لأن كفاءة التشغيل تتطلب استثمارا في الموجودات المتداولة، فالاستثمار في البضاعة يمكن المؤسسة من مواجهة طلبات العملاء بالشراء، والاستثمار في الحسابات المدينة يمكنها من البيع الآجل.</a:t>
            </a:r>
          </a:p>
          <a:p>
            <a:pPr algn="r" rtl="1">
              <a:buNone/>
            </a:pPr>
            <a:r>
              <a:rPr lang="ar-SA" b="1" dirty="0" smtClean="0"/>
              <a:t>لذلك يكرس المسير</a:t>
            </a:r>
            <a:r>
              <a:rPr lang="ar-DZ" b="1" dirty="0" smtClean="0"/>
              <a:t>ون</a:t>
            </a:r>
            <a:r>
              <a:rPr lang="ar-SA" b="1" dirty="0" smtClean="0"/>
              <a:t> المالي</a:t>
            </a:r>
            <a:r>
              <a:rPr lang="ar-DZ" b="1" dirty="0" smtClean="0"/>
              <a:t>ون</a:t>
            </a:r>
            <a:r>
              <a:rPr lang="ar-SA" b="1" dirty="0" smtClean="0"/>
              <a:t> معظم اهتمامه</a:t>
            </a:r>
            <a:r>
              <a:rPr lang="ar-DZ" b="1" dirty="0" smtClean="0"/>
              <a:t>م</a:t>
            </a:r>
            <a:r>
              <a:rPr lang="ar-SA" b="1" dirty="0" smtClean="0"/>
              <a:t> ووقته</a:t>
            </a:r>
            <a:r>
              <a:rPr lang="ar-DZ" b="1" dirty="0" smtClean="0"/>
              <a:t>م</a:t>
            </a:r>
            <a:r>
              <a:rPr lang="ar-SA" b="1" dirty="0" smtClean="0"/>
              <a:t> (حوالي </a:t>
            </a:r>
            <a:r>
              <a:rPr lang="ar-SA" b="1" dirty="0" err="1" smtClean="0"/>
              <a:t>60%</a:t>
            </a:r>
            <a:r>
              <a:rPr lang="ar-SA" b="1" dirty="0" smtClean="0"/>
              <a:t>) في إدارة ومراقبة وتقييم تلك الاحتياجات.</a:t>
            </a:r>
            <a:r>
              <a:rPr lang="ar-DZ" b="1" dirty="0" smtClean="0"/>
              <a:t> كما أن معظم الوظائف التي يلتحق </a:t>
            </a:r>
            <a:r>
              <a:rPr lang="ar-DZ" b="1" dirty="0" err="1" smtClean="0"/>
              <a:t>بها</a:t>
            </a:r>
            <a:r>
              <a:rPr lang="ar-DZ" b="1" dirty="0" smtClean="0"/>
              <a:t> خريجو الجامعات الجدد لها علاقة بإدارة عناصر دورة </a:t>
            </a:r>
            <a:r>
              <a:rPr lang="ar-DZ" b="1" dirty="0" err="1" smtClean="0"/>
              <a:t>الإستغلال.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DZ" b="1" dirty="0" smtClean="0"/>
              <a:t>ي</a:t>
            </a:r>
            <a:r>
              <a:rPr lang="ar-SA" b="1" dirty="0" err="1" smtClean="0"/>
              <a:t>كتسي</a:t>
            </a:r>
            <a:r>
              <a:rPr lang="ar-SA" b="1" dirty="0" smtClean="0"/>
              <a:t> </a:t>
            </a:r>
            <a:r>
              <a:rPr lang="ar-DZ" b="1" dirty="0" smtClean="0"/>
              <a:t>تحليل دورة الاستغلال</a:t>
            </a:r>
            <a:r>
              <a:rPr lang="ar-SA" b="1" dirty="0" smtClean="0"/>
              <a:t> أهمية خاصة بالنسبة للمؤسسات الصغيرة والمتوسطة، فإن كان بمقدور هذه المؤسسات تخفيض استثمارها في ال</a:t>
            </a:r>
            <a:r>
              <a:rPr lang="ar-DZ" b="1" dirty="0" smtClean="0"/>
              <a:t>أصول</a:t>
            </a:r>
            <a:r>
              <a:rPr lang="ar-SA" b="1" dirty="0" smtClean="0"/>
              <a:t> الثابتة عن طريق الاستئجار، فإنها لا تستطيع تجنب الاستثمار في المخزون والحسابات </a:t>
            </a:r>
            <a:r>
              <a:rPr lang="ar-SA" b="1" dirty="0" err="1" smtClean="0"/>
              <a:t>المدينة </a:t>
            </a:r>
            <a:r>
              <a:rPr lang="ar-SA" b="1" dirty="0" smtClean="0"/>
              <a:t>(العملاء</a:t>
            </a:r>
            <a:r>
              <a:rPr lang="ar-SA" b="1" dirty="0" err="1" smtClean="0"/>
              <a:t>).</a:t>
            </a:r>
            <a:r>
              <a:rPr lang="ar-SA" b="1" dirty="0" smtClean="0"/>
              <a:t> كما أن محدودية مصادر التمويل طويلة ومتوسطة الأجل المتاحة لهذه المؤسسات تجبرها على الاعتماد الكبير على المصادر القصيرة الأجل.</a:t>
            </a:r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DZ" sz="3600" b="1" dirty="0" smtClean="0">
                <a:solidFill>
                  <a:srgbClr val="0000FF"/>
                </a:solidFill>
              </a:rPr>
              <a:t>2) أهمية دورة </a:t>
            </a:r>
            <a:r>
              <a:rPr lang="ar-DZ" sz="3600" b="1" dirty="0" err="1" smtClean="0">
                <a:solidFill>
                  <a:srgbClr val="0000FF"/>
                </a:solidFill>
              </a:rPr>
              <a:t>الإستغلال</a:t>
            </a:r>
            <a:r>
              <a:rPr lang="ar-DZ" sz="3600" b="1" dirty="0" smtClean="0">
                <a:solidFill>
                  <a:srgbClr val="0000FF"/>
                </a:solidFill>
              </a:rPr>
              <a:t> في توليد الثروة والنقدية</a:t>
            </a:r>
            <a:endParaRPr lang="fr-FR" sz="36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err="1" smtClean="0"/>
              <a:t>الإستغلال</a:t>
            </a:r>
            <a:r>
              <a:rPr lang="ar-DZ" b="1" dirty="0" smtClean="0"/>
              <a:t> هو النشاط الرئيسي المولد لثروة المؤسسة وبصفة خاصة نتيجة </a:t>
            </a:r>
            <a:r>
              <a:rPr lang="ar-DZ" b="1" dirty="0" err="1" smtClean="0"/>
              <a:t>الاستغلال </a:t>
            </a:r>
            <a:r>
              <a:rPr lang="ar-DZ" b="1" dirty="0" smtClean="0"/>
              <a:t>(الربح </a:t>
            </a:r>
            <a:r>
              <a:rPr lang="ar-DZ" b="1" dirty="0" err="1" smtClean="0"/>
              <a:t>التشغيلي </a:t>
            </a:r>
            <a:r>
              <a:rPr lang="ar-DZ" b="1" dirty="0" smtClean="0"/>
              <a:t>= الربح قبل الفائدة والضريبة</a:t>
            </a:r>
            <a:r>
              <a:rPr lang="ar-DZ" b="1" dirty="0" err="1" smtClean="0"/>
              <a:t>).</a:t>
            </a:r>
            <a:r>
              <a:rPr lang="ar-DZ" b="1" dirty="0" smtClean="0"/>
              <a:t> وهو النشاط الرئيسي المولد للنقدية في المؤسسة وخاصة التدفق النقدي التشغيلي الذي يستخلص منه التمويل </a:t>
            </a:r>
            <a:r>
              <a:rPr lang="ar-DZ" b="1" dirty="0" err="1" smtClean="0"/>
              <a:t>الذاتي.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بالنظر إلى عرض تحليلي متعدد المراحل لحسابات النتائج، مع ضرورة التفرقة بين النشاط التشغيلي والنشاط غير التشغيلي، يمكن الوقوف على فعالية النشاط التشغيلي في تحقيق النتائج الهامة: الهامش التجاري، القيمة المضافة، فائض إجمالي الاستغلال ونتيجة الاستغلال</a:t>
            </a:r>
            <a:r>
              <a:rPr lang="ar-DZ" dirty="0" smtClean="0">
                <a:solidFill>
                  <a:srgbClr val="0000FF"/>
                </a:solidFill>
              </a:rPr>
              <a:t>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63612" y="3661538"/>
            <a:ext cx="682625" cy="755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>
                <a:latin typeface="Times New Roman" pitchFamily="18" charset="0"/>
                <a:cs typeface="Times New Roman" pitchFamily="18" charset="0"/>
              </a:rPr>
              <a:t>ضرائب</a:t>
            </a:r>
            <a:r>
              <a:rPr lang="ar-DZ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>
                <a:latin typeface="Times New Roman" pitchFamily="18" charset="0"/>
                <a:cs typeface="Times New Roman" pitchFamily="18" charset="0"/>
              </a:rPr>
              <a:t>ورسوم</a:t>
            </a:r>
            <a:endParaRPr lang="fr-FR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1912" y="486538"/>
            <a:ext cx="1668462" cy="5905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مبيعات</a:t>
            </a:r>
            <a:r>
              <a:rPr lang="ar-DZ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بضاعة</a:t>
            </a:r>
            <a:endParaRPr lang="fr-FR" sz="1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0068" y="1191388"/>
            <a:ext cx="1008000" cy="688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 smtClean="0">
                <a:latin typeface="Times New Roman" pitchFamily="18" charset="0"/>
                <a:cs typeface="Times New Roman" pitchFamily="18" charset="0"/>
              </a:rPr>
              <a:t>بضاعة مستهلكة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90449" y="1191388"/>
            <a:ext cx="665163" cy="6873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 smtClean="0">
                <a:latin typeface="Times New Roman" pitchFamily="18" charset="0"/>
                <a:cs typeface="Times New Roman" pitchFamily="18" charset="0"/>
              </a:rPr>
              <a:t>هامش 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تجار</a:t>
            </a: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ي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60373" y="1191388"/>
            <a:ext cx="1080000" cy="687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انتاج</a:t>
            </a:r>
            <a:r>
              <a:rPr lang="ar-D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مباع</a:t>
            </a:r>
            <a:r>
              <a:rPr lang="ar-S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أداء </a:t>
            </a:r>
            <a:r>
              <a:rPr lang="ar-S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خدمات</a:t>
            </a:r>
            <a:endParaRPr lang="fr-FR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37024" y="1191388"/>
            <a:ext cx="684000" cy="687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انتاج</a:t>
            </a:r>
            <a:r>
              <a:rPr lang="ar-D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ذاتي</a:t>
            </a:r>
            <a:endParaRPr lang="fr-FR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43373" y="1191388"/>
            <a:ext cx="587375" cy="6873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انتاج</a:t>
            </a:r>
            <a:r>
              <a:rPr lang="ar-D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مخزن</a:t>
            </a:r>
            <a:endParaRPr lang="fr-FR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101674" y="2023238"/>
            <a:ext cx="2125663" cy="590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600" b="1">
                <a:latin typeface="Times New Roman" pitchFamily="18" charset="0"/>
                <a:cs typeface="Times New Roman" pitchFamily="18" charset="0"/>
              </a:rPr>
              <a:t>انتاج الدورة</a:t>
            </a:r>
            <a:endParaRPr lang="fr-F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85687" y="2805875"/>
            <a:ext cx="1177925" cy="703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>
                <a:latin typeface="Times New Roman" pitchFamily="18" charset="0"/>
                <a:cs typeface="Times New Roman" pitchFamily="18" charset="0"/>
              </a:rPr>
              <a:t>مواد</a:t>
            </a:r>
            <a:r>
              <a:rPr lang="ar-DZ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>
                <a:latin typeface="Times New Roman" pitchFamily="18" charset="0"/>
                <a:cs typeface="Times New Roman" pitchFamily="18" charset="0"/>
              </a:rPr>
              <a:t>وخدمات مستهلكة</a:t>
            </a:r>
            <a:endParaRPr lang="fr-FR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363612" y="2805875"/>
            <a:ext cx="1863725" cy="7032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>
                <a:latin typeface="Times New Roman" pitchFamily="18" charset="0"/>
                <a:cs typeface="Times New Roman" pitchFamily="18" charset="0"/>
              </a:rPr>
              <a:t>القيمة</a:t>
            </a:r>
            <a:r>
              <a:rPr lang="ar-DZ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>
                <a:latin typeface="Times New Roman" pitchFamily="18" charset="0"/>
                <a:cs typeface="Times New Roman" pitchFamily="18" charset="0"/>
              </a:rPr>
              <a:t>المضافة</a:t>
            </a:r>
            <a:endParaRPr lang="fr-FR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227337" y="2805875"/>
            <a:ext cx="835025" cy="703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اعانات </a:t>
            </a: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استغلال</a:t>
            </a:r>
            <a:endParaRPr lang="fr-FR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58937" y="3653600"/>
            <a:ext cx="755650" cy="757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مصاريف</a:t>
            </a:r>
            <a:r>
              <a:rPr lang="ar-D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العاملين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062361" y="3653600"/>
            <a:ext cx="901997" cy="7572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إيرادات</a:t>
            </a:r>
            <a:r>
              <a:rPr lang="ar-D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متنوعة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978427" y="3653600"/>
            <a:ext cx="900000" cy="7572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استرجاع</a:t>
            </a:r>
            <a:r>
              <a:rPr lang="ar-DZ" sz="1400" b="1" dirty="0">
                <a:solidFill>
                  <a:schemeClr val="bg1"/>
                </a:solidFill>
              </a:rPr>
              <a:t> </a:t>
            </a:r>
            <a:r>
              <a:rPr lang="ar-DZ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مؤونات</a:t>
            </a:r>
            <a:endParaRPr lang="fr-FR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03474" y="3653600"/>
            <a:ext cx="1273175" cy="757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فائض إ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جمالي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للاستغلال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806988" y="4545775"/>
            <a:ext cx="1080000" cy="720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>
                <a:latin typeface="Times New Roman" pitchFamily="18" charset="0"/>
                <a:cs typeface="Times New Roman" pitchFamily="18" charset="0"/>
              </a:rPr>
              <a:t>نتيجة</a:t>
            </a:r>
            <a:r>
              <a:rPr lang="ar-DZ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>
                <a:latin typeface="Times New Roman" pitchFamily="18" charset="0"/>
                <a:cs typeface="Times New Roman" pitchFamily="18" charset="0"/>
              </a:rPr>
              <a:t>الاستغلال</a:t>
            </a:r>
            <a:endParaRPr lang="fr-FR"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900462" y="4545775"/>
            <a:ext cx="720000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إيرادات</a:t>
            </a:r>
            <a:r>
              <a:rPr lang="ar-D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مالية</a:t>
            </a:r>
            <a:endParaRPr lang="fr-FR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014868" y="4545775"/>
            <a:ext cx="792000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مصاريف</a:t>
            </a:r>
            <a:r>
              <a:rPr lang="ar-D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متنوعة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790644" y="4545775"/>
            <a:ext cx="1224000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مخصصات</a:t>
            </a:r>
            <a:r>
              <a:rPr lang="ar-D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 err="1" smtClean="0">
                <a:latin typeface="Times New Roman" pitchFamily="18" charset="0"/>
                <a:cs typeface="Times New Roman" pitchFamily="18" charset="0"/>
              </a:rPr>
              <a:t>اهتلاك</a:t>
            </a:r>
            <a:r>
              <a:rPr lang="ar-D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 err="1">
                <a:latin typeface="Times New Roman" pitchFamily="18" charset="0"/>
                <a:cs typeface="Times New Roman" pitchFamily="18" charset="0"/>
              </a:rPr>
              <a:t>ومؤونات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794199" y="5393500"/>
            <a:ext cx="735013" cy="6159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مصاريف</a:t>
            </a:r>
            <a:r>
              <a:rPr lang="ar-D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مالية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608736" y="5393500"/>
            <a:ext cx="1296000" cy="6159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إيرادات</a:t>
            </a:r>
            <a:r>
              <a:rPr lang="ar-D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غير عادية</a:t>
            </a:r>
            <a:endParaRPr lang="fr-FR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529212" y="5393500"/>
            <a:ext cx="1080000" cy="6159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نتيجة</a:t>
            </a:r>
            <a:r>
              <a:rPr lang="ar-D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 smtClean="0">
                <a:latin typeface="Times New Roman" pitchFamily="18" charset="0"/>
                <a:cs typeface="Times New Roman" pitchFamily="18" charset="0"/>
              </a:rPr>
              <a:t>عادية قبل</a:t>
            </a:r>
            <a:r>
              <a:rPr lang="ar-D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الضريبة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6521119" y="6122163"/>
            <a:ext cx="864000" cy="617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 smtClean="0">
                <a:latin typeface="Times New Roman" pitchFamily="18" charset="0"/>
                <a:cs typeface="Times New Roman" pitchFamily="18" charset="0"/>
              </a:rPr>
              <a:t>مصاريف غير</a:t>
            </a:r>
            <a:r>
              <a:rPr lang="ar-D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عادية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392816" y="6122163"/>
            <a:ext cx="936000" cy="617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b="1" dirty="0">
                <a:latin typeface="Times New Roman" pitchFamily="18" charset="0"/>
                <a:cs typeface="Times New Roman" pitchFamily="18" charset="0"/>
              </a:rPr>
              <a:t>ضريبة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على الأرباح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8328880" y="6122163"/>
            <a:ext cx="576000" cy="6175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 smtClean="0">
                <a:latin typeface="Times New Roman" pitchFamily="18" charset="0"/>
                <a:cs typeface="Times New Roman" pitchFamily="18" charset="0"/>
              </a:rPr>
              <a:t>نتيجة</a:t>
            </a:r>
            <a:r>
              <a:rPr lang="ar-D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 dirty="0" smtClean="0">
                <a:latin typeface="Times New Roman" pitchFamily="18" charset="0"/>
                <a:cs typeface="Times New Roman" pitchFamily="18" charset="0"/>
              </a:rPr>
              <a:t>صافية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1185687" y="1924813"/>
            <a:ext cx="3051175" cy="1568450"/>
            <a:chOff x="2426" y="845"/>
            <a:chExt cx="227" cy="771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426" y="845"/>
              <a:ext cx="0" cy="77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H="1">
              <a:off x="2653" y="845"/>
              <a:ext cx="0" cy="77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2363612" y="3532950"/>
            <a:ext cx="2705100" cy="873125"/>
            <a:chOff x="3061" y="1616"/>
            <a:chExt cx="112" cy="499"/>
          </a:xfrm>
        </p:grpSpPr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3061" y="1616"/>
              <a:ext cx="0" cy="49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flipH="1">
              <a:off x="3173" y="1616"/>
              <a:ext cx="0" cy="49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3804712" y="4437112"/>
            <a:ext cx="3096000" cy="793750"/>
            <a:chOff x="4422" y="2115"/>
            <a:chExt cx="204" cy="453"/>
          </a:xfrm>
        </p:grpSpPr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4422" y="2115"/>
              <a:ext cx="0" cy="4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4626" y="2115"/>
              <a:ext cx="0" cy="4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</p:grpSp>
      <p:grpSp>
        <p:nvGrpSpPr>
          <p:cNvPr id="37" name="Group 40"/>
          <p:cNvGrpSpPr>
            <a:grpSpLocks/>
          </p:cNvGrpSpPr>
          <p:nvPr/>
        </p:nvGrpSpPr>
        <p:grpSpPr bwMode="auto">
          <a:xfrm>
            <a:off x="5794468" y="5196650"/>
            <a:ext cx="1836000" cy="715963"/>
            <a:chOff x="3470" y="2568"/>
            <a:chExt cx="1587" cy="408"/>
          </a:xfrm>
        </p:grpSpPr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3470" y="2568"/>
              <a:ext cx="0" cy="40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5057" y="2568"/>
              <a:ext cx="0" cy="40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</p:grp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6528620" y="5942775"/>
            <a:ext cx="2375667" cy="793750"/>
            <a:chOff x="3901" y="3022"/>
            <a:chExt cx="1701" cy="453"/>
          </a:xfrm>
        </p:grpSpPr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H="1">
              <a:off x="3901" y="3022"/>
              <a:ext cx="0" cy="4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 flipH="1">
              <a:off x="5602" y="3022"/>
              <a:ext cx="0" cy="4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</p:grpSp>
      <p:grpSp>
        <p:nvGrpSpPr>
          <p:cNvPr id="43" name="Group 46"/>
          <p:cNvGrpSpPr>
            <a:grpSpLocks/>
          </p:cNvGrpSpPr>
          <p:nvPr/>
        </p:nvGrpSpPr>
        <p:grpSpPr bwMode="auto">
          <a:xfrm>
            <a:off x="198262" y="1094550"/>
            <a:ext cx="1662112" cy="795338"/>
            <a:chOff x="2426" y="845"/>
            <a:chExt cx="227" cy="771"/>
          </a:xfrm>
        </p:grpSpPr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2426" y="845"/>
              <a:ext cx="0" cy="77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 flipH="1">
              <a:off x="2653" y="845"/>
              <a:ext cx="0" cy="77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</p:grpSp>
      <p:grpSp>
        <p:nvGrpSpPr>
          <p:cNvPr id="46" name="Group 49"/>
          <p:cNvGrpSpPr>
            <a:grpSpLocks/>
          </p:cNvGrpSpPr>
          <p:nvPr/>
        </p:nvGrpSpPr>
        <p:grpSpPr bwMode="auto">
          <a:xfrm>
            <a:off x="1860374" y="1888300"/>
            <a:ext cx="2365375" cy="911225"/>
            <a:chOff x="3061" y="1616"/>
            <a:chExt cx="112" cy="499"/>
          </a:xfrm>
        </p:grpSpPr>
        <p:sp>
          <p:nvSpPr>
            <p:cNvPr id="47" name="Line 50"/>
            <p:cNvSpPr>
              <a:spLocks noChangeShapeType="1"/>
            </p:cNvSpPr>
            <p:nvPr/>
          </p:nvSpPr>
          <p:spPr bwMode="auto">
            <a:xfrm flipH="1">
              <a:off x="3061" y="1616"/>
              <a:ext cx="0" cy="49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 flipH="1">
              <a:off x="3173" y="1616"/>
              <a:ext cx="0" cy="49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fr-FR"/>
            </a:p>
          </p:txBody>
        </p:sp>
      </p:grp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1860374" y="2001013"/>
            <a:ext cx="2349500" cy="6842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انتاج</a:t>
            </a:r>
            <a:r>
              <a:rPr lang="ar-DZ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الدورة</a:t>
            </a:r>
            <a:endParaRPr lang="fr-FR" sz="1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15"/>
          <p:cNvSpPr txBox="1">
            <a:spLocks noChangeArrowheads="1"/>
          </p:cNvSpPr>
          <p:nvPr/>
        </p:nvSpPr>
        <p:spPr bwMode="auto">
          <a:xfrm>
            <a:off x="1185687" y="1994663"/>
            <a:ext cx="665162" cy="6873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rtl="1" eaLnBrk="0" hangingPunct="0">
              <a:spcBef>
                <a:spcPct val="50000"/>
              </a:spcBef>
            </a:pPr>
            <a:r>
              <a:rPr lang="ar-DZ" sz="1800" b="1" dirty="0" smtClean="0">
                <a:latin typeface="Times New Roman" pitchFamily="18" charset="0"/>
                <a:cs typeface="Times New Roman" pitchFamily="18" charset="0"/>
              </a:rPr>
              <a:t>هامش 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تجار</a:t>
            </a:r>
            <a:r>
              <a:rPr lang="ar-DZ" sz="1800" b="1" dirty="0">
                <a:latin typeface="Times New Roman" pitchFamily="18" charset="0"/>
                <a:cs typeface="Times New Roman" pitchFamily="18" charset="0"/>
              </a:rPr>
              <a:t>ي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323528" y="5341744"/>
            <a:ext cx="8640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979712" y="16947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0000FF"/>
                </a:solidFill>
              </a:rPr>
              <a:t>أهمية دورة </a:t>
            </a:r>
            <a:r>
              <a:rPr lang="ar-DZ" sz="3200" b="1" dirty="0" err="1" smtClean="0">
                <a:solidFill>
                  <a:srgbClr val="0000FF"/>
                </a:solidFill>
              </a:rPr>
              <a:t>الإستغلال</a:t>
            </a:r>
            <a:r>
              <a:rPr lang="ar-DZ" sz="3200" b="1" dirty="0" smtClean="0">
                <a:solidFill>
                  <a:srgbClr val="0000FF"/>
                </a:solidFill>
              </a:rPr>
              <a:t> في توليد الثروة بالمؤسسة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 rtl="1"/>
            <a:fld id="{244A9D5A-0186-4A8F-9DAB-90652B1118C2}" type="slidenum">
              <a:rPr lang="en-US" smtClean="0"/>
              <a:pPr algn="l" rtl="1"/>
              <a:t>14</a:t>
            </a:fld>
            <a:endParaRPr lang="en-US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9888" y="247650"/>
            <a:ext cx="84963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ar-D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رقم الأعمال (</a:t>
            </a:r>
            <a:r>
              <a:rPr lang="ar-DZ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الانتاج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المباع)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/>
              <a:t> ±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إنتاج مخزن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ar-DZ" sz="2800" b="1" dirty="0"/>
              <a:t>+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إنتاج المؤسسة لذاتها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/>
              <a:t>______________________________________________________________________</a:t>
            </a:r>
            <a:r>
              <a:rPr lang="fr-FR" sz="1800" dirty="0"/>
              <a:t> 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ar-DZ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إنتاج الدورة</a:t>
            </a:r>
          </a:p>
          <a:p>
            <a:pPr algn="r" rtl="1">
              <a:buClr>
                <a:srgbClr val="FF3300"/>
              </a:buClr>
              <a:defRPr/>
            </a:pPr>
            <a:r>
              <a:rPr lang="ar-DZ" sz="2800" b="1" dirty="0"/>
              <a:t>-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مواد ولوازم مستهلكة </a:t>
            </a:r>
            <a:r>
              <a:rPr lang="ar-SA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خدمات</a:t>
            </a:r>
            <a:r>
              <a:rPr lang="ar-SA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خارجية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r-DZ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إستهلاكات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وسيطة)</a:t>
            </a:r>
          </a:p>
          <a:p>
            <a:pPr algn="r" rtl="1">
              <a:buClr>
                <a:srgbClr val="FF3300"/>
              </a:buClr>
              <a:defRPr/>
            </a:pPr>
            <a:r>
              <a:rPr lang="fr-FR" sz="1400" dirty="0"/>
              <a:t>______________________________________________________________________</a:t>
            </a:r>
            <a:r>
              <a:rPr lang="fr-FR" sz="1800" dirty="0"/>
              <a:t>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400" dirty="0"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ar-D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القيمة المضافة</a:t>
            </a:r>
          </a:p>
          <a:p>
            <a:pPr algn="r" rtl="1">
              <a:buClr>
                <a:srgbClr val="FF3300"/>
              </a:buClr>
              <a:defRPr/>
            </a:pPr>
            <a:r>
              <a:rPr lang="ar-DZ" sz="2800" b="1" dirty="0" smtClean="0"/>
              <a:t>-</a:t>
            </a:r>
            <a:r>
              <a:rPr lang="ar-D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ضرائب ورسوم</a:t>
            </a:r>
          </a:p>
          <a:p>
            <a:pPr algn="r" rtl="1">
              <a:buClr>
                <a:srgbClr val="FF3300"/>
              </a:buClr>
              <a:defRPr/>
            </a:pPr>
            <a:r>
              <a:rPr lang="ar-DZ" sz="2800" b="1" dirty="0"/>
              <a:t>-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مصاريف العاملين</a:t>
            </a:r>
          </a:p>
          <a:p>
            <a:pPr algn="r" rtl="1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fr-FR" sz="1400" dirty="0"/>
              <a:t>______________________________________________________________________</a:t>
            </a:r>
            <a:r>
              <a:rPr lang="fr-FR" sz="1800" dirty="0"/>
              <a:t>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ar-D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الفائض </a:t>
            </a:r>
            <a:r>
              <a:rPr lang="ar-DZ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الاجمالي </a:t>
            </a:r>
            <a:r>
              <a:rPr lang="ar-DZ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للاستغلال </a:t>
            </a:r>
            <a:r>
              <a:rPr lang="ar-DZ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(فائض التشغيل</a:t>
            </a:r>
            <a:r>
              <a:rPr lang="ar-DZ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ar-DZ" sz="2800" dirty="0">
              <a:solidFill>
                <a:srgbClr val="0000FF"/>
              </a:solidFill>
            </a:endParaRPr>
          </a:p>
          <a:p>
            <a:pPr algn="r" rtl="1">
              <a:lnSpc>
                <a:spcPct val="80000"/>
              </a:lnSpc>
              <a:buClr>
                <a:srgbClr val="FF3300"/>
              </a:buClr>
              <a:defRPr/>
            </a:pPr>
            <a:r>
              <a:rPr lang="ar-DZ" sz="2800" b="1" dirty="0"/>
              <a:t>-</a:t>
            </a:r>
            <a:r>
              <a:rPr lang="ar-D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مخصصات </a:t>
            </a:r>
            <a:r>
              <a:rPr lang="ar-DZ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اهتلاك</a:t>
            </a:r>
            <a:r>
              <a:rPr lang="ar-D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ومؤونات</a:t>
            </a:r>
            <a:endParaRPr lang="fr-FR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ar-DZ" sz="2800" b="1" dirty="0" smtClean="0"/>
              <a:t>+</a:t>
            </a:r>
            <a:r>
              <a:rPr lang="ar-D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استرجاع مخصصات </a:t>
            </a:r>
            <a:r>
              <a:rPr lang="ar-DZ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مؤونات</a:t>
            </a:r>
            <a:r>
              <a:rPr lang="ar-D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DZ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  <a:buClr>
                <a:srgbClr val="FF3300"/>
              </a:buClr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/>
              <a:t>________________________________________________________________________</a:t>
            </a:r>
          </a:p>
          <a:p>
            <a:pPr algn="r" rtl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ar-D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نتيجة </a:t>
            </a:r>
            <a:r>
              <a:rPr lang="ar-DZ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الاستغلال </a:t>
            </a:r>
            <a:r>
              <a:rPr lang="ar-DZ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(نتيجة العمليات</a:t>
            </a:r>
            <a:r>
              <a:rPr lang="ar-DZ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fr-FR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4497388"/>
            <a:ext cx="8697913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endParaRPr lang="fr-FR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0" y="3322727"/>
            <a:ext cx="28080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0000FF"/>
                </a:solidFill>
              </a:rPr>
              <a:t>تستخدم </a:t>
            </a:r>
            <a:r>
              <a:rPr lang="ar-SA" sz="3200" b="1" dirty="0" smtClean="0">
                <a:solidFill>
                  <a:srgbClr val="0000FF"/>
                </a:solidFill>
              </a:rPr>
              <a:t>قائمة الدخل متعددة المراحل</a:t>
            </a:r>
            <a:r>
              <a:rPr lang="ar-DZ" sz="3200" b="1" dirty="0" smtClean="0">
                <a:solidFill>
                  <a:srgbClr val="0000FF"/>
                </a:solidFill>
              </a:rPr>
              <a:t> لتقديم تفسير وافي للعوامل المسببة لصافي الربح</a:t>
            </a:r>
            <a:endParaRPr lang="fr-FR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SA" b="1" dirty="0" smtClean="0"/>
              <a:t>لدورة التشغيل تأثير كبير على ربحية ال</a:t>
            </a:r>
            <a:r>
              <a:rPr lang="ar-DZ" b="1" dirty="0" smtClean="0"/>
              <a:t>مؤسسة،</a:t>
            </a:r>
            <a:r>
              <a:rPr lang="ar-SA" b="1" dirty="0" smtClean="0"/>
              <a:t> </a:t>
            </a:r>
            <a:r>
              <a:rPr lang="ar-DZ" b="1" dirty="0" smtClean="0"/>
              <a:t>ف</a:t>
            </a:r>
            <a:r>
              <a:rPr lang="ar-SA" b="1" dirty="0" smtClean="0"/>
              <a:t>كلما طالت الدورة، زاد الوقت الذي يتعين على ال</a:t>
            </a:r>
            <a:r>
              <a:rPr lang="ar-DZ" b="1" dirty="0" smtClean="0"/>
              <a:t>مؤسس</a:t>
            </a:r>
            <a:r>
              <a:rPr lang="ar-SA" b="1" dirty="0" smtClean="0"/>
              <a:t>ة بيع منتجاتها بسعر أقل من أجل استرداد الأموال التي أنفقتها بالفعل</a:t>
            </a:r>
            <a:r>
              <a:rPr lang="ar-DZ" b="1" dirty="0" err="1" smtClean="0"/>
              <a:t>،</a:t>
            </a:r>
            <a:r>
              <a:rPr lang="ar-DZ" b="1" dirty="0" smtClean="0"/>
              <a:t> </a:t>
            </a:r>
            <a:r>
              <a:rPr lang="ar-SA" b="1" dirty="0" smtClean="0"/>
              <a:t>وهذا يقلل من الأرباح ويؤثر على قدرة ال</a:t>
            </a:r>
            <a:r>
              <a:rPr lang="ar-DZ" b="1" dirty="0" smtClean="0"/>
              <a:t>مؤسس</a:t>
            </a:r>
            <a:r>
              <a:rPr lang="ar-SA" b="1" dirty="0" smtClean="0"/>
              <a:t>ة على الاستثمار في </a:t>
            </a:r>
            <a:r>
              <a:rPr lang="ar-DZ" b="1" dirty="0" smtClean="0"/>
              <a:t>فرص</a:t>
            </a:r>
            <a:r>
              <a:rPr lang="ar-SA" b="1" dirty="0" smtClean="0"/>
              <a:t> النمو الجديدة.</a:t>
            </a:r>
            <a:endParaRPr lang="fr-FR" b="1" dirty="0" smtClean="0"/>
          </a:p>
          <a:p>
            <a:pPr algn="r" rtl="1">
              <a:buNone/>
            </a:pPr>
            <a:r>
              <a:rPr lang="ar-DZ" b="1" dirty="0" smtClean="0"/>
              <a:t>من العروض السابقة حول مساهمة دورة </a:t>
            </a:r>
            <a:r>
              <a:rPr lang="ar-DZ" b="1" dirty="0" err="1" smtClean="0"/>
              <a:t>الإستغلال</a:t>
            </a:r>
            <a:r>
              <a:rPr lang="ar-DZ" b="1" dirty="0" smtClean="0"/>
              <a:t> في توليد الثروة، يحصل كل من المستثمرون والمقرضون على معلومات وافية عن القوة الكسبية للمؤسسة لدرجة الاطمئنان على مدى </a:t>
            </a:r>
            <a:r>
              <a:rPr lang="ar-DZ" b="1" dirty="0" err="1" smtClean="0"/>
              <a:t>تجاحها</a:t>
            </a:r>
            <a:r>
              <a:rPr lang="ar-DZ" b="1" dirty="0" smtClean="0"/>
              <a:t> في توليد الأرباح وبالتالي قدرتها على تقديم توزيعات الأرباح وسداد فوائد القروض.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688" y="4398090"/>
            <a:ext cx="1008062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الآلات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738" y="2956640"/>
            <a:ext cx="3608387" cy="7207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الفائض الإجمالي للاستغلال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75" y="2945527"/>
            <a:ext cx="2643188" cy="71913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نتيجة </a:t>
            </a:r>
            <a:r>
              <a:rPr lang="ar-DZ" sz="2800" b="1" dirty="0" err="1">
                <a:solidFill>
                  <a:schemeClr val="tx2"/>
                </a:solidFill>
              </a:rPr>
              <a:t>الإستغلال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953215"/>
            <a:ext cx="6969125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3000" b="1" dirty="0">
                <a:solidFill>
                  <a:schemeClr val="tx2"/>
                </a:solidFill>
              </a:rPr>
              <a:t>ناتج </a:t>
            </a:r>
            <a:r>
              <a:rPr lang="ar-DZ" sz="3000" b="1" dirty="0" err="1" smtClean="0">
                <a:solidFill>
                  <a:schemeClr val="tx2"/>
                </a:solidFill>
              </a:rPr>
              <a:t>المؤسسة </a:t>
            </a:r>
            <a:r>
              <a:rPr lang="ar-DZ" sz="3000" b="1" dirty="0" smtClean="0">
                <a:solidFill>
                  <a:schemeClr val="tx2"/>
                </a:solidFill>
              </a:rPr>
              <a:t>(إنتاج الدورة</a:t>
            </a:r>
            <a:r>
              <a:rPr lang="ar-DZ" sz="3000" b="1" dirty="0" err="1" smtClean="0">
                <a:solidFill>
                  <a:schemeClr val="tx2"/>
                </a:solidFill>
              </a:rPr>
              <a:t>)</a:t>
            </a:r>
            <a:endParaRPr lang="ar-SA" sz="30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150" y="1881902"/>
            <a:ext cx="5467350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3000" b="1" dirty="0">
                <a:solidFill>
                  <a:schemeClr val="tx2"/>
                </a:solidFill>
              </a:rPr>
              <a:t>القيمة المضافة</a:t>
            </a:r>
            <a:endParaRPr lang="ar-SA" sz="30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1881902"/>
            <a:ext cx="1474788" cy="7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3000" b="1" dirty="0" err="1">
                <a:solidFill>
                  <a:schemeClr val="tx2"/>
                </a:solidFill>
              </a:rPr>
              <a:t>استهلاكات</a:t>
            </a:r>
            <a:r>
              <a:rPr lang="ar-DZ" sz="3000" b="1" dirty="0">
                <a:solidFill>
                  <a:schemeClr val="tx2"/>
                </a:solidFill>
              </a:rPr>
              <a:t> وسيطة</a:t>
            </a:r>
            <a:endParaRPr lang="ar-SA" sz="30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9463" y="2953465"/>
            <a:ext cx="1871662" cy="7207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 smtClean="0">
                <a:solidFill>
                  <a:schemeClr val="tx2"/>
                </a:solidFill>
              </a:rPr>
              <a:t>ربح خاضع للضريبة 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475" y="2953465"/>
            <a:ext cx="790575" cy="7207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فوائد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088" y="2945527"/>
            <a:ext cx="936000" cy="71913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 err="1">
                <a:solidFill>
                  <a:schemeClr val="tx2"/>
                </a:solidFill>
              </a:rPr>
              <a:t>اهتلاك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6338" y="2953465"/>
            <a:ext cx="792000" cy="7207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أجور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0175" y="2953465"/>
            <a:ext cx="1044000" cy="7207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 smtClean="0">
                <a:solidFill>
                  <a:schemeClr val="tx2"/>
                </a:solidFill>
              </a:rPr>
              <a:t>ضرائب ورسوم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20013" y="4412377"/>
            <a:ext cx="971550" cy="612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الدولة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1125" y="3012202"/>
            <a:ext cx="971550" cy="612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العمال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18400" y="3709115"/>
            <a:ext cx="1403350" cy="612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المقرضون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34288" y="1923177"/>
            <a:ext cx="1295400" cy="612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الموردون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86663" y="5102940"/>
            <a:ext cx="1189037" cy="6111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الملاك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4700" y="4442540"/>
            <a:ext cx="1871663" cy="61118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ضرائب أرباح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4700" y="5079127"/>
            <a:ext cx="1871663" cy="612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>
                <a:solidFill>
                  <a:schemeClr val="tx2"/>
                </a:solidFill>
              </a:rPr>
              <a:t>توزيعات أرباح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4700" y="5706190"/>
            <a:ext cx="1871663" cy="61118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2800" b="1" dirty="0" smtClean="0">
                <a:solidFill>
                  <a:schemeClr val="tx2"/>
                </a:solidFill>
              </a:rPr>
              <a:t>أرباح محتجزة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3875" y="4388565"/>
            <a:ext cx="1044575" cy="104457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DZ" sz="3200" b="1" dirty="0">
                <a:solidFill>
                  <a:schemeClr val="tx2"/>
                </a:solidFill>
              </a:rPr>
              <a:t>تمويل ذاتي</a:t>
            </a:r>
            <a:endParaRPr lang="ar-SA" sz="3200" b="1" dirty="0">
              <a:solidFill>
                <a:schemeClr val="tx2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10800000">
            <a:off x="5775325" y="3297952"/>
            <a:ext cx="1943100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2250" y="861140"/>
            <a:ext cx="7127875" cy="568801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cxnSp>
        <p:nvCxnSpPr>
          <p:cNvPr id="24" name="Connecteur droit avec flèche 23"/>
          <p:cNvCxnSpPr/>
          <p:nvPr/>
        </p:nvCxnSpPr>
        <p:spPr>
          <a:xfrm rot="16200000" flipH="1">
            <a:off x="2609056" y="4028996"/>
            <a:ext cx="719138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rme 24"/>
          <p:cNvCxnSpPr/>
          <p:nvPr/>
        </p:nvCxnSpPr>
        <p:spPr>
          <a:xfrm rot="16200000" flipH="1">
            <a:off x="4429918" y="915909"/>
            <a:ext cx="360363" cy="5867400"/>
          </a:xfrm>
          <a:prstGeom prst="bent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57388" y="4369515"/>
            <a:ext cx="2016125" cy="20161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27" name="ZoneTexte 36"/>
          <p:cNvSpPr txBox="1">
            <a:spLocks noChangeArrowheads="1"/>
          </p:cNvSpPr>
          <p:nvPr/>
        </p:nvSpPr>
        <p:spPr bwMode="auto">
          <a:xfrm>
            <a:off x="274638" y="6012577"/>
            <a:ext cx="1404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DZ" sz="3200" b="1">
                <a:solidFill>
                  <a:srgbClr val="FF0000"/>
                </a:solidFill>
              </a:rPr>
              <a:t>المؤسسة</a:t>
            </a:r>
            <a:endParaRPr lang="ar-SA" sz="3200" b="1">
              <a:solidFill>
                <a:srgbClr val="FF0000"/>
              </a:solidFill>
            </a:endParaRPr>
          </a:p>
        </p:txBody>
      </p:sp>
      <p:sp>
        <p:nvSpPr>
          <p:cNvPr id="28" name="Flèche droite rayée 27"/>
          <p:cNvSpPr/>
          <p:nvPr/>
        </p:nvSpPr>
        <p:spPr>
          <a:xfrm rot="5400000">
            <a:off x="713582" y="5606970"/>
            <a:ext cx="647700" cy="360363"/>
          </a:xfrm>
          <a:prstGeom prst="stripedRightArrow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cxnSp>
        <p:nvCxnSpPr>
          <p:cNvPr id="29" name="Forme 28"/>
          <p:cNvCxnSpPr/>
          <p:nvPr/>
        </p:nvCxnSpPr>
        <p:spPr>
          <a:xfrm rot="16200000" flipH="1">
            <a:off x="5654676" y="2497852"/>
            <a:ext cx="900112" cy="3240087"/>
          </a:xfrm>
          <a:prstGeom prst="bentConnector2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10800000">
            <a:off x="3881438" y="4834652"/>
            <a:ext cx="3852862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0800000">
            <a:off x="3921125" y="5391865"/>
            <a:ext cx="3673475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0" idx="2"/>
            <a:endCxn id="21" idx="0"/>
          </p:cNvCxnSpPr>
          <p:nvPr/>
        </p:nvCxnSpPr>
        <p:spPr>
          <a:xfrm rot="16200000" flipH="1">
            <a:off x="554675" y="3897077"/>
            <a:ext cx="723900" cy="259075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>
            <a:stCxn id="20" idx="1"/>
          </p:cNvCxnSpPr>
          <p:nvPr/>
        </p:nvCxnSpPr>
        <p:spPr>
          <a:xfrm rot="10800000">
            <a:off x="1577975" y="5110877"/>
            <a:ext cx="466725" cy="900113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>
            <a:off x="7215188" y="2231152"/>
            <a:ext cx="468312" cy="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763688" y="169476"/>
            <a:ext cx="673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0000FF"/>
                </a:solidFill>
              </a:rPr>
              <a:t>أهمية دورة </a:t>
            </a:r>
            <a:r>
              <a:rPr lang="ar-DZ" sz="3200" b="1" dirty="0" err="1" smtClean="0">
                <a:solidFill>
                  <a:srgbClr val="0000FF"/>
                </a:solidFill>
              </a:rPr>
              <a:t>الإستغلال</a:t>
            </a:r>
            <a:r>
              <a:rPr lang="ar-DZ" sz="3200" b="1" dirty="0" smtClean="0">
                <a:solidFill>
                  <a:srgbClr val="0000FF"/>
                </a:solidFill>
              </a:rPr>
              <a:t> في توليد النقدية بالمؤسسة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2124000" cy="40324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إيرادات المبيعات</a:t>
            </a:r>
          </a:p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(الإيراد الأساسي</a:t>
            </a:r>
          </a:p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من التشغيل</a:t>
            </a:r>
            <a:r>
              <a:rPr lang="ar-DZ" sz="2800" b="1" dirty="0" err="1" smtClean="0">
                <a:solidFill>
                  <a:schemeClr val="tx1"/>
                </a:solidFill>
              </a:rPr>
              <a:t>)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4504" y="44624"/>
            <a:ext cx="2124000" cy="22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إجمالي أعباء التشغيل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3336" y="44624"/>
            <a:ext cx="2124000" cy="158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أعباء التشغيل </a:t>
            </a:r>
            <a:r>
              <a:rPr lang="ar-DZ" sz="2800" b="1" dirty="0" err="1" smtClean="0">
                <a:solidFill>
                  <a:schemeClr val="tx1"/>
                </a:solidFill>
              </a:rPr>
              <a:t>النقدية </a:t>
            </a:r>
            <a:r>
              <a:rPr lang="ar-DZ" sz="2800" b="1" dirty="0" smtClean="0">
                <a:solidFill>
                  <a:schemeClr val="tx1"/>
                </a:solidFill>
              </a:rPr>
              <a:t>(بخلاف </a:t>
            </a:r>
            <a:r>
              <a:rPr lang="ar-DZ" sz="2800" b="1" dirty="0" err="1" smtClean="0">
                <a:solidFill>
                  <a:schemeClr val="tx1"/>
                </a:solidFill>
              </a:rPr>
              <a:t>الإهتلاك)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5704" y="1628800"/>
            <a:ext cx="2124000" cy="2448000"/>
          </a:xfrm>
          <a:prstGeom prst="rect">
            <a:avLst/>
          </a:prstGeom>
          <a:solidFill>
            <a:srgbClr val="14E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فائض </a:t>
            </a:r>
            <a:r>
              <a:rPr lang="ar-DZ" sz="2800" b="1" dirty="0" err="1" smtClean="0">
                <a:solidFill>
                  <a:schemeClr val="tx1"/>
                </a:solidFill>
              </a:rPr>
              <a:t>التشغيل </a:t>
            </a:r>
            <a:r>
              <a:rPr lang="ar-DZ" sz="2800" b="1" dirty="0" smtClean="0">
                <a:solidFill>
                  <a:schemeClr val="tx1"/>
                </a:solidFill>
              </a:rPr>
              <a:t>(الفائض القابل للتوزيع وإعادة الاستثمار</a:t>
            </a:r>
            <a:r>
              <a:rPr lang="ar-DZ" sz="2800" b="1" dirty="0" err="1" smtClean="0">
                <a:solidFill>
                  <a:schemeClr val="tx1"/>
                </a:solidFill>
              </a:rPr>
              <a:t>)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9940" y="1628800"/>
            <a:ext cx="2124000" cy="64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err="1" smtClean="0">
                <a:solidFill>
                  <a:schemeClr val="tx1"/>
                </a:solidFill>
              </a:rPr>
              <a:t>الإهتلاك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9940" y="2276872"/>
            <a:ext cx="2124000" cy="1800000"/>
          </a:xfrm>
          <a:prstGeom prst="rect">
            <a:avLst/>
          </a:prstGeom>
          <a:solidFill>
            <a:srgbClr val="14E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ربح التشغيل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4437200"/>
            <a:ext cx="2124000" cy="6480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فوائد القروض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1924" y="4437112"/>
            <a:ext cx="2124000" cy="6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ضريبة الربح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6180" y="4437112"/>
            <a:ext cx="2124000" cy="6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توزيعات أرباح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4504" y="4437112"/>
            <a:ext cx="2124000" cy="648000"/>
          </a:xfrm>
          <a:prstGeom prst="rect">
            <a:avLst/>
          </a:prstGeom>
          <a:solidFill>
            <a:srgbClr val="14E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أرباح محتجزة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5992" y="5387284"/>
            <a:ext cx="2124000" cy="1332000"/>
          </a:xfrm>
          <a:prstGeom prst="rect">
            <a:avLst/>
          </a:prstGeom>
          <a:solidFill>
            <a:srgbClr val="14E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الفائض القابل لإعادة الاستثمار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029540" y="4076872"/>
            <a:ext cx="7020000" cy="432216"/>
            <a:chOff x="1029540" y="4076872"/>
            <a:chExt cx="7020000" cy="432216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1029540" y="4221088"/>
              <a:ext cx="702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1043608" y="4221088"/>
              <a:ext cx="0" cy="288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3477812" y="4221088"/>
              <a:ext cx="0" cy="288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>
              <a:off x="5695992" y="4221088"/>
              <a:ext cx="0" cy="288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8028384" y="4221088"/>
              <a:ext cx="0" cy="288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stCxn id="7" idx="2"/>
              <a:endCxn id="10" idx="0"/>
            </p:cNvCxnSpPr>
            <p:nvPr/>
          </p:nvCxnSpPr>
          <p:spPr>
            <a:xfrm>
              <a:off x="5691940" y="4076872"/>
              <a:ext cx="36240" cy="36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984504" y="5386864"/>
            <a:ext cx="2124000" cy="1332000"/>
          </a:xfrm>
          <a:prstGeom prst="rect">
            <a:avLst/>
          </a:prstGeom>
          <a:solidFill>
            <a:srgbClr val="14E7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800" b="1" dirty="0" smtClean="0">
                <a:solidFill>
                  <a:schemeClr val="tx1"/>
                </a:solidFill>
              </a:rPr>
              <a:t>التمويل الذاتي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6559E-6 L 0.00364 0.645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0167E-6 L -0.25399 0.1417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DZ" b="1" dirty="0" smtClean="0"/>
              <a:t>كلما كانت قدرة المؤسسة على تمويل ذاتها مرتفعة كلما كانت إمكاناتها المالية مرتفعة كذلك، حيث تمكنها من الاستثمار مما يعزز قدرتها على </a:t>
            </a:r>
            <a:r>
              <a:rPr lang="ar-DZ" b="1" dirty="0" err="1" smtClean="0"/>
              <a:t>البقاء </a:t>
            </a:r>
            <a:r>
              <a:rPr lang="ar-DZ" b="1" dirty="0" smtClean="0"/>
              <a:t>(استثمارات </a:t>
            </a:r>
            <a:r>
              <a:rPr lang="ar-SA" b="1" dirty="0" smtClean="0"/>
              <a:t>الإحلال</a:t>
            </a:r>
            <a:r>
              <a:rPr lang="ar-DZ" b="1" dirty="0" smtClean="0"/>
              <a:t> </a:t>
            </a:r>
            <a:r>
              <a:rPr lang="ar-SA" b="1" dirty="0" smtClean="0"/>
              <a:t>والتجديد</a:t>
            </a:r>
            <a:r>
              <a:rPr lang="ar-DZ" b="1" dirty="0" smtClean="0"/>
              <a:t>) </a:t>
            </a:r>
            <a:r>
              <a:rPr lang="ar-DZ" b="1" dirty="0" err="1" smtClean="0"/>
              <a:t>والنمو </a:t>
            </a:r>
            <a:r>
              <a:rPr lang="ar-DZ" b="1" dirty="0" smtClean="0"/>
              <a:t>(استثمارات</a:t>
            </a:r>
            <a:r>
              <a:rPr lang="ar-SA" b="1" dirty="0" smtClean="0"/>
              <a:t> التوسع</a:t>
            </a:r>
            <a:r>
              <a:rPr lang="ar-DZ" b="1" dirty="0" smtClean="0"/>
              <a:t>)، وكذلك تمكنها من مكافأة المساهمين ومن ثم ترفع من حصيلة أي إصدارات مستقبلية للأسهم، كما تزيد من قدرة المؤسسة على سداد ديونها المالية ومن ثم ترفع من قدرتها </a:t>
            </a:r>
            <a:r>
              <a:rPr lang="ar-DZ" b="1" dirty="0" err="1" smtClean="0"/>
              <a:t>الاقتراضية.</a:t>
            </a:r>
            <a:endParaRPr lang="en-US" b="1" dirty="0" smtClean="0"/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66"/>
          <p:cNvGraphicFramePr>
            <a:graphicFrameLocks/>
          </p:cNvGraphicFramePr>
          <p:nvPr/>
        </p:nvGraphicFramePr>
        <p:xfrm>
          <a:off x="103560" y="600943"/>
          <a:ext cx="8964000" cy="3834255"/>
        </p:xfrm>
        <a:graphic>
          <a:graphicData uri="http://schemas.openxmlformats.org/drawingml/2006/table">
            <a:tbl>
              <a:tblPr rtl="1"/>
              <a:tblGrid>
                <a:gridCol w="5760000"/>
                <a:gridCol w="3204000"/>
              </a:tblGrid>
              <a:tr h="490538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DZ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مبالغ الدورة</a:t>
                      </a:r>
                      <a:endParaRPr kumimoji="0" lang="ar-D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الفائض </a:t>
                      </a:r>
                      <a:r>
                        <a:rPr kumimoji="0" lang="ar-DZ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إجمالي</a:t>
                      </a:r>
                      <a:r>
                        <a:rPr kumimoji="0" lang="ar-D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للاستغلال 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EBITA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التغير في احتياجات رأس المال العامل </a:t>
                      </a:r>
                      <a:r>
                        <a:rPr kumimoji="0" lang="el-G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WCR</a:t>
                      </a:r>
                      <a:endParaRPr kumimoji="0" lang="fr-FR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فائض خزينة الاستغلال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ar-DZ" sz="2800" b="1" dirty="0" smtClean="0"/>
                        <a:t>إيرادات مالية</a:t>
                      </a:r>
                      <a:r>
                        <a:rPr kumimoji="0" lang="ar-D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DZ" sz="2800" b="1" dirty="0" smtClean="0"/>
                        <a:t>- مصاريف مالية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DZ" sz="2800" b="1" dirty="0" smtClean="0"/>
                        <a:t>- ضرائب على </a:t>
                      </a:r>
                      <a:r>
                        <a:rPr lang="ar-SA" sz="2800" b="1" dirty="0" err="1" smtClean="0"/>
                        <a:t>ال</a:t>
                      </a:r>
                      <a:r>
                        <a:rPr lang="ar-DZ" sz="2800" b="1" dirty="0" smtClean="0"/>
                        <a:t>أرباح</a:t>
                      </a:r>
                      <a:endParaRPr kumimoji="0" lang="ar-D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DZ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ar-D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صافي </a:t>
                      </a:r>
                      <a:r>
                        <a:rPr kumimoji="0" lang="ar-DZ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</a:t>
                      </a: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تدفق </a:t>
                      </a:r>
                      <a:r>
                        <a:rPr kumimoji="0" lang="ar-DZ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</a:t>
                      </a: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نقدي من </a:t>
                      </a:r>
                      <a:r>
                        <a:rPr kumimoji="0" lang="ar-DZ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الأنشطة</a:t>
                      </a: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التشغيلي</a:t>
                      </a:r>
                      <a:r>
                        <a:rPr kumimoji="0" lang="ar-DZ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ة</a:t>
                      </a:r>
                      <a:r>
                        <a:rPr kumimoji="0" lang="ar-SA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ar-DZ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8000" marR="10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00" marR="108000" marT="18000" marB="180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80480" y="116632"/>
            <a:ext cx="871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3000" b="1" dirty="0" smtClean="0"/>
              <a:t>وبتحليل أكثر عمقا ل</a:t>
            </a:r>
            <a:r>
              <a:rPr lang="ar-SA" sz="3000" b="1" dirty="0" smtClean="0"/>
              <a:t>لتدفقات النقدية</a:t>
            </a:r>
            <a:r>
              <a:rPr lang="ar-DZ" sz="3000" b="1" dirty="0" smtClean="0"/>
              <a:t> تظهر جليا مساهمة دورة </a:t>
            </a:r>
            <a:r>
              <a:rPr lang="ar-DZ" sz="3000" b="1" dirty="0" err="1" smtClean="0"/>
              <a:t>الإستغلال</a:t>
            </a:r>
            <a:r>
              <a:rPr lang="ar-DZ" sz="3000" b="1" dirty="0" smtClean="0"/>
              <a:t> في توليد النقدية </a:t>
            </a:r>
            <a:endParaRPr lang="en-US" sz="3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0496" y="4471079"/>
            <a:ext cx="8856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إذا ما استطاعت المؤسسة تحقي</a:t>
            </a:r>
            <a:r>
              <a:rPr lang="ar-DZ" sz="3000" b="1" dirty="0" smtClean="0">
                <a:solidFill>
                  <a:srgbClr val="0000F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ق 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صافي تدفق نقدي من 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الأنشطة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التشغيلي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موجب </a:t>
            </a:r>
            <a:r>
              <a:rPr lang="ar-DZ" sz="3000" b="1" dirty="0" smtClean="0">
                <a:solidFill>
                  <a:srgbClr val="0000F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فهذا يدل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على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أ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ن ال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مؤسس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ه قادر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على توليد النقدي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من نشاطها ال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عاد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 و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بالتالي 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قادر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على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تغطية نفقاتها الاستثمارية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سداد القروض وفوائدها للمقرضين وأيضا قادر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على سداد توزيعات ال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أ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ر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ب</a:t>
            </a:r>
            <a:r>
              <a:rPr kumimoji="0" lang="ar-SA" sz="3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اح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للمس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اهم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ين</a:t>
            </a:r>
            <a:r>
              <a:rPr kumimoji="0" lang="ar-DZ" sz="3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504" y="1124744"/>
            <a:ext cx="320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قدرة 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ال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مؤسس</a:t>
            </a:r>
            <a:r>
              <a:rPr lang="ar-DZ" sz="3000" b="1" dirty="0" smtClean="0">
                <a:solidFill>
                  <a:srgbClr val="0000F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على </a:t>
            </a:r>
            <a:r>
              <a:rPr lang="ar-SA" sz="3000" b="1" dirty="0" smtClean="0">
                <a:solidFill>
                  <a:srgbClr val="0000F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على</a:t>
            </a:r>
            <a:r>
              <a:rPr lang="ar-DZ" sz="3000" b="1" dirty="0" smtClean="0">
                <a:solidFill>
                  <a:srgbClr val="0000FF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 تغطية احتياجاتها ل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لنقدي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ة</a:t>
            </a:r>
            <a:r>
              <a:rPr kumimoji="0" lang="ar-SA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من نشاطها الرئيسي 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المولد لهذه النقدية، ومن ثم قدرتها على سداد فوائد</a:t>
            </a:r>
            <a:r>
              <a:rPr kumimoji="0" lang="ar-DZ" sz="3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 القروض وضرائب الأرباح.</a:t>
            </a:r>
            <a:endParaRPr kumimoji="0" lang="fr-FR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ha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272" y="2136279"/>
            <a:ext cx="7508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014E-7 L -0.22604 -0.0041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شؤون التدريس\مالية المؤسسة\مالية المؤسسة 2024\finapost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83" y="332656"/>
            <a:ext cx="8961313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/>
              <a:t>في </a:t>
            </a:r>
            <a:r>
              <a:rPr lang="ar-DZ" b="1" dirty="0" err="1" smtClean="0"/>
              <a:t>المقابل،</a:t>
            </a:r>
            <a:r>
              <a:rPr lang="ar-DZ" b="1" dirty="0" smtClean="0"/>
              <a:t> </a:t>
            </a:r>
            <a:r>
              <a:rPr lang="ar-SA" b="1" dirty="0" smtClean="0"/>
              <a:t>يمكن أن </a:t>
            </a:r>
            <a:r>
              <a:rPr lang="ar-DZ" b="1" dirty="0" smtClean="0"/>
              <a:t>ت</a:t>
            </a:r>
            <a:r>
              <a:rPr lang="ar-SA" b="1" dirty="0" err="1" smtClean="0"/>
              <a:t>ؤثر</a:t>
            </a:r>
            <a:r>
              <a:rPr lang="ar-SA" b="1" dirty="0" smtClean="0"/>
              <a:t> دورة التشغيل </a:t>
            </a:r>
            <a:r>
              <a:rPr lang="ar-DZ" b="1" dirty="0" smtClean="0"/>
              <a:t>سلبا </a:t>
            </a:r>
            <a:r>
              <a:rPr lang="ar-SA" b="1" dirty="0" smtClean="0"/>
              <a:t>على التدفق النقدي </a:t>
            </a:r>
            <a:r>
              <a:rPr lang="ar-SA" b="1" dirty="0" err="1" smtClean="0"/>
              <a:t>لل</a:t>
            </a:r>
            <a:r>
              <a:rPr lang="ar-DZ" b="1" dirty="0" smtClean="0"/>
              <a:t>مؤسس</a:t>
            </a:r>
            <a:r>
              <a:rPr lang="ar-SA" b="1" dirty="0" smtClean="0"/>
              <a:t>ة</a:t>
            </a:r>
            <a:r>
              <a:rPr lang="ar-DZ" b="1" dirty="0" err="1" smtClean="0"/>
              <a:t>،</a:t>
            </a:r>
            <a:r>
              <a:rPr lang="ar-SA" b="1" dirty="0" smtClean="0"/>
              <a:t> </a:t>
            </a:r>
            <a:r>
              <a:rPr lang="ar-DZ" b="1" dirty="0" smtClean="0"/>
              <a:t>ف</a:t>
            </a:r>
            <a:r>
              <a:rPr lang="ar-SA" b="1" dirty="0" smtClean="0"/>
              <a:t>كلما طالت الدورة، زاد الوقت الذي يتعين على ال</a:t>
            </a:r>
            <a:r>
              <a:rPr lang="ar-DZ" b="1" dirty="0" smtClean="0"/>
              <a:t>مؤسس</a:t>
            </a:r>
            <a:r>
              <a:rPr lang="ar-SA" b="1" dirty="0" smtClean="0"/>
              <a:t>ة </a:t>
            </a:r>
            <a:r>
              <a:rPr lang="ar-DZ" b="1" dirty="0" smtClean="0"/>
              <a:t>تحصيل مستحقات</a:t>
            </a:r>
            <a:r>
              <a:rPr lang="ar-SA" b="1" dirty="0" smtClean="0"/>
              <a:t>ها وقل الوقت المتاح لها لتوليد الإيرادات.</a:t>
            </a:r>
            <a:r>
              <a:rPr lang="ar-DZ" b="1" dirty="0" smtClean="0"/>
              <a:t> </a:t>
            </a:r>
            <a:r>
              <a:rPr lang="ar-SA" b="1" dirty="0" smtClean="0"/>
              <a:t>وهذا يمكن أن يشكل ضغطًا على الموارد المالية </a:t>
            </a:r>
            <a:r>
              <a:rPr lang="ar-SA" b="1" dirty="0" err="1" smtClean="0"/>
              <a:t>لل</a:t>
            </a:r>
            <a:r>
              <a:rPr lang="ar-DZ" b="1" dirty="0" smtClean="0"/>
              <a:t>مؤسس</a:t>
            </a:r>
            <a:r>
              <a:rPr lang="ar-SA" b="1" dirty="0" smtClean="0"/>
              <a:t>ة ويجعل من الصعب الاستثمار في </a:t>
            </a:r>
            <a:r>
              <a:rPr lang="ar-DZ" b="1" dirty="0" smtClean="0"/>
              <a:t>ت</a:t>
            </a:r>
            <a:r>
              <a:rPr lang="ar-SA" b="1" dirty="0" smtClean="0"/>
              <a:t>جديد</a:t>
            </a:r>
            <a:r>
              <a:rPr lang="ar-DZ" b="1" dirty="0" smtClean="0"/>
              <a:t> أصولها</a:t>
            </a:r>
            <a:r>
              <a:rPr lang="ar-SA" b="1" dirty="0" smtClean="0"/>
              <a:t> أو توسيع أعمالها.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كما </a:t>
            </a:r>
            <a:r>
              <a:rPr lang="ar-SA" b="1" dirty="0" smtClean="0"/>
              <a:t>يمكن أن تؤثر دورة التشغيل أيضا على علاقات ال</a:t>
            </a:r>
            <a:r>
              <a:rPr lang="ar-DZ" b="1" dirty="0" smtClean="0"/>
              <a:t>مؤسس</a:t>
            </a:r>
            <a:r>
              <a:rPr lang="ar-SA" b="1" dirty="0" smtClean="0"/>
              <a:t>ة مع </a:t>
            </a:r>
            <a:r>
              <a:rPr lang="ar-SA" b="1" dirty="0" err="1" smtClean="0"/>
              <a:t>دائنيها</a:t>
            </a:r>
            <a:r>
              <a:rPr lang="ar-DZ" b="1" dirty="0" smtClean="0"/>
              <a:t>، ف</a:t>
            </a:r>
            <a:r>
              <a:rPr lang="ar-SA" b="1" dirty="0" smtClean="0"/>
              <a:t>كلما طالت الدورة، زاد</a:t>
            </a:r>
            <a:r>
              <a:rPr lang="ar-DZ" b="1" dirty="0" smtClean="0"/>
              <a:t> احتمال </a:t>
            </a:r>
            <a:r>
              <a:rPr lang="ar-SA" b="1" dirty="0" smtClean="0"/>
              <a:t>تخلف ال</a:t>
            </a:r>
            <a:r>
              <a:rPr lang="ar-DZ" b="1" dirty="0" smtClean="0"/>
              <a:t>مؤسس</a:t>
            </a:r>
            <a:r>
              <a:rPr lang="ar-SA" b="1" dirty="0" smtClean="0"/>
              <a:t>ة عن سداد </a:t>
            </a:r>
            <a:r>
              <a:rPr lang="ar-SA" b="1" dirty="0" err="1" smtClean="0"/>
              <a:t>ديونها.</a:t>
            </a:r>
            <a:r>
              <a:rPr lang="ar-SA" b="1" dirty="0" smtClean="0"/>
              <a:t> وهذا يمكن أن يؤدي إلى ارتفاع أسعار الفائدة، ويمكن أن يؤدي في النهاية إلى الإضرار بالتصنيف الائتماني </a:t>
            </a:r>
            <a:r>
              <a:rPr lang="ar-SA" b="1" dirty="0" err="1" smtClean="0"/>
              <a:t>لل</a:t>
            </a:r>
            <a:r>
              <a:rPr lang="ar-DZ" b="1" dirty="0" smtClean="0"/>
              <a:t>مؤسس</a:t>
            </a:r>
            <a:r>
              <a:rPr lang="ar-SA" b="1" dirty="0" smtClean="0"/>
              <a:t>ة.</a:t>
            </a:r>
            <a:endParaRPr lang="fr-FR" b="1" dirty="0" smtClean="0"/>
          </a:p>
          <a:p>
            <a:pPr algn="r" rtl="1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DZ" sz="4000" b="1" dirty="0" smtClean="0">
                <a:solidFill>
                  <a:srgbClr val="0000FF"/>
                </a:solidFill>
              </a:rPr>
              <a:t>ثانيا: تقدير دورة الاستغلال وتقدير الاحتياج لتمويل </a:t>
            </a:r>
            <a:r>
              <a:rPr lang="ar-DZ" sz="4000" b="1" dirty="0" err="1" smtClean="0">
                <a:solidFill>
                  <a:srgbClr val="0000FF"/>
                </a:solidFill>
              </a:rPr>
              <a:t>الإستغلال</a:t>
            </a:r>
            <a:endParaRPr lang="fr-FR" sz="40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DZ" sz="3600" b="1" dirty="0" smtClean="0">
                <a:solidFill>
                  <a:srgbClr val="0000FF"/>
                </a:solidFill>
              </a:rPr>
              <a:t>1) تقدير دورة </a:t>
            </a:r>
            <a:r>
              <a:rPr lang="ar-DZ" sz="3600" b="1" dirty="0" err="1" smtClean="0">
                <a:solidFill>
                  <a:srgbClr val="0000FF"/>
                </a:solidFill>
              </a:rPr>
              <a:t>الإستغلال</a:t>
            </a:r>
            <a:r>
              <a:rPr lang="ar-DZ" sz="3600" b="1" dirty="0" smtClean="0">
                <a:solidFill>
                  <a:srgbClr val="0000FF"/>
                </a:solidFill>
              </a:rPr>
              <a:t> (تقدير دورة التشغيل</a:t>
            </a:r>
            <a:r>
              <a:rPr lang="ar-DZ" sz="3600" b="1" dirty="0" err="1" smtClean="0">
                <a:solidFill>
                  <a:srgbClr val="0000FF"/>
                </a:solidFill>
              </a:rPr>
              <a:t>)</a:t>
            </a:r>
            <a:endParaRPr lang="ar-DZ" sz="3600" b="1" dirty="0" smtClean="0">
              <a:solidFill>
                <a:srgbClr val="0000FF"/>
              </a:solidFill>
            </a:endParaRPr>
          </a:p>
          <a:p>
            <a:pPr algn="r" rtl="1">
              <a:buNone/>
            </a:pPr>
            <a:r>
              <a:rPr lang="ar-SA" b="1" dirty="0" smtClean="0"/>
              <a:t>يوضح الشكل التالي الدورة التشغيلية لمؤسسة</a:t>
            </a:r>
            <a:r>
              <a:rPr lang="ar-DZ" b="1" dirty="0" smtClean="0"/>
              <a:t> صناعية، وهي تتضمن سلسلة من العمليات المتعاقبة التي تحتاج المؤسسة خلالها إلى الاستثمار من أجل توفير التسهيلات الضرورية للإنتاج وبيع المنتجات.</a:t>
            </a:r>
          </a:p>
          <a:p>
            <a:pPr algn="r" rtl="1">
              <a:buNone/>
            </a:pPr>
            <a:r>
              <a:rPr lang="ar-DZ" b="1" dirty="0" smtClean="0"/>
              <a:t>ينبغي التمييز بين: </a:t>
            </a:r>
            <a:r>
              <a:rPr lang="ar-DZ" b="1" dirty="0" smtClean="0">
                <a:solidFill>
                  <a:srgbClr val="0000FF"/>
                </a:solidFill>
              </a:rPr>
              <a:t>إجمالي دورة التشغيل</a:t>
            </a:r>
            <a:r>
              <a:rPr lang="ar-SA" b="1" dirty="0" smtClean="0">
                <a:solidFill>
                  <a:srgbClr val="0000FF"/>
                </a:solidFill>
              </a:rPr>
              <a:t> </a:t>
            </a:r>
            <a:r>
              <a:rPr lang="ar-DZ" b="1" dirty="0" smtClean="0"/>
              <a:t>التي </a:t>
            </a:r>
            <a:r>
              <a:rPr lang="ar-SA" b="1" dirty="0" smtClean="0"/>
              <a:t>تساوي في طولها طول فترة تحويل ال</a:t>
            </a:r>
            <a:r>
              <a:rPr lang="ar-DZ" b="1" dirty="0" smtClean="0"/>
              <a:t>مخزون</a:t>
            </a:r>
            <a:r>
              <a:rPr lang="ar-SA" b="1" dirty="0" smtClean="0"/>
              <a:t> والحسابات </a:t>
            </a:r>
            <a:r>
              <a:rPr lang="ar-SA" b="1" dirty="0" err="1" smtClean="0"/>
              <a:t>المدينة،</a:t>
            </a:r>
            <a:r>
              <a:rPr lang="ar-SA" b="1" dirty="0" smtClean="0"/>
              <a:t> </a:t>
            </a:r>
            <a:r>
              <a:rPr lang="ar-DZ" b="1" dirty="0" smtClean="0"/>
              <a:t>وبين </a:t>
            </a:r>
            <a:r>
              <a:rPr lang="ar-DZ" b="1" dirty="0" smtClean="0">
                <a:solidFill>
                  <a:srgbClr val="0000FF"/>
                </a:solidFill>
              </a:rPr>
              <a:t>صافي دورة التشغيل </a:t>
            </a:r>
            <a:r>
              <a:rPr lang="ar-DZ" b="1" dirty="0" smtClean="0"/>
              <a:t>التي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DZ" b="1" dirty="0" smtClean="0"/>
              <a:t>تظهر الحاجة إلى تمويل الفجوة ما بين تاريخ خروج </a:t>
            </a:r>
            <a:r>
              <a:rPr lang="ar-DZ" b="1" dirty="0" err="1" smtClean="0"/>
              <a:t>النقدية </a:t>
            </a:r>
            <a:r>
              <a:rPr lang="ar-DZ" b="1" dirty="0" smtClean="0"/>
              <a:t>(لسداد المشتريات) وتاريخ </a:t>
            </a:r>
            <a:r>
              <a:rPr lang="ar-DZ" b="1" dirty="0" err="1" smtClean="0"/>
              <a:t>دخولها </a:t>
            </a:r>
            <a:r>
              <a:rPr lang="ar-DZ" b="1" dirty="0" smtClean="0"/>
              <a:t>(كثمن للمبيعات</a:t>
            </a:r>
            <a:r>
              <a:rPr lang="ar-DZ" b="1" dirty="0" err="1" smtClean="0"/>
              <a:t>).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 rot="10800000">
            <a:off x="153988" y="3500632"/>
            <a:ext cx="8786812" cy="576263"/>
          </a:xfrm>
          <a:prstGeom prst="notchedRightArrow">
            <a:avLst>
              <a:gd name="adj1" fmla="val 20833"/>
              <a:gd name="adj2" fmla="val 5668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993095" y="1581450"/>
            <a:ext cx="115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شراء مواد </a:t>
            </a:r>
            <a:r>
              <a:rPr lang="ar-SA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أولية</a:t>
            </a:r>
            <a:r>
              <a:rPr lang="ar-DZ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من الموردين</a:t>
            </a:r>
            <a:endParaRPr lang="fr-FR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966075" y="404272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/01/</a:t>
            </a:r>
            <a:r>
              <a:rPr lang="fr-FR" sz="1800" b="1" dirty="0" smtClean="0"/>
              <a:t>01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8507413" y="3567564"/>
            <a:ext cx="0" cy="5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71700" y="403955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/02/</a:t>
            </a:r>
            <a:r>
              <a:rPr lang="fr-FR" sz="1800" b="1" dirty="0" smtClean="0"/>
              <a:t>27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572000" y="3780032"/>
            <a:ext cx="0" cy="28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7116472" y="3697923"/>
            <a:ext cx="0" cy="30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945749" y="4033203"/>
            <a:ext cx="1246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/02/</a:t>
            </a:r>
            <a:r>
              <a:rPr lang="fr-FR" sz="1800" b="1" dirty="0" smtClean="0"/>
              <a:t>09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ن</a:t>
            </a:r>
            <a:endParaRPr lang="fr-FR" sz="1800" b="1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70113" y="1941813"/>
            <a:ext cx="1435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بيع المنتجات التامة للعملاء</a:t>
            </a:r>
            <a:endParaRPr lang="fr-FR" sz="2400" b="1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7123262" y="3572070"/>
            <a:ext cx="1368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143768" y="2779907"/>
            <a:ext cx="1296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تخزين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المادة </a:t>
            </a:r>
            <a:r>
              <a:rPr lang="ar-DZ" sz="2400" b="1" dirty="0" smtClean="0"/>
              <a:t>14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يوم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658813" y="3716531"/>
            <a:ext cx="0" cy="3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53988" y="403955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/03/</a:t>
            </a:r>
            <a:r>
              <a:rPr lang="en-US" b="1" dirty="0" smtClean="0"/>
              <a:t>19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ن</a:t>
            </a:r>
            <a:endParaRPr lang="fr-FR" sz="1800" b="1" dirty="0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8507413" y="2702834"/>
            <a:ext cx="0" cy="82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2674938" y="2631396"/>
            <a:ext cx="0" cy="90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576780" y="3572070"/>
            <a:ext cx="2495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4570412" y="3529450"/>
            <a:ext cx="0" cy="30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2670470" y="3572070"/>
            <a:ext cx="18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272236" y="1652888"/>
            <a:ext cx="17287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دخول المواد </a:t>
            </a:r>
            <a:r>
              <a:rPr lang="ar-DZ" sz="24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ال</a:t>
            </a:r>
            <a:r>
              <a:rPr lang="ar-SA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أولية</a:t>
            </a:r>
            <a:r>
              <a:rPr lang="ar-DZ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ar-DZ" sz="24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لورشات</a:t>
            </a:r>
            <a:r>
              <a:rPr lang="ar-DZ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التصنيع</a:t>
            </a:r>
            <a:endParaRPr lang="fr-FR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948117" y="1581450"/>
            <a:ext cx="13382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خروج منتجات تامة الصنع</a:t>
            </a:r>
            <a:endParaRPr lang="fr-FR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4572000" y="2631396"/>
            <a:ext cx="0" cy="86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>
            <a:off x="7116472" y="2703404"/>
            <a:ext cx="0" cy="82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773361" y="2795768"/>
            <a:ext cx="1655763" cy="7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تخزين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منتجات</a:t>
            </a: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400" b="1" dirty="0" smtClean="0"/>
              <a:t>18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يوم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>
            <a:off x="2674938" y="3562802"/>
            <a:ext cx="0" cy="5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4680608" y="2779907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400" b="1" dirty="0"/>
              <a:t>تحويل </a:t>
            </a:r>
            <a:r>
              <a:rPr lang="ar-SA" sz="2400" b="1" dirty="0" err="1"/>
              <a:t>ال</a:t>
            </a:r>
            <a:r>
              <a:rPr lang="ar-DZ" sz="2400" b="1" dirty="0"/>
              <a:t>م</a:t>
            </a:r>
            <a:r>
              <a:rPr lang="ar-SA" sz="2400" b="1" dirty="0"/>
              <a:t>ا</a:t>
            </a:r>
            <a:r>
              <a:rPr lang="ar-DZ" sz="2400" b="1" dirty="0" err="1"/>
              <a:t>دة</a:t>
            </a:r>
            <a:r>
              <a:rPr lang="ar-DZ" sz="2400" b="1" dirty="0"/>
              <a:t> </a:t>
            </a:r>
            <a:r>
              <a:rPr lang="ar-SA" sz="2400" b="1" dirty="0"/>
              <a:t>(</a:t>
            </a:r>
            <a:r>
              <a:rPr lang="ar-DZ" sz="2400" b="1" dirty="0" err="1"/>
              <a:t>ال</a:t>
            </a:r>
            <a:r>
              <a:rPr lang="ar-SA" sz="2400" b="1" dirty="0" err="1"/>
              <a:t>انتاج</a:t>
            </a:r>
            <a:r>
              <a:rPr lang="ar-SA" sz="2400" b="1" dirty="0"/>
              <a:t>)</a:t>
            </a:r>
            <a:r>
              <a:rPr lang="ar-DZ" sz="2400" b="1" dirty="0"/>
              <a:t> </a:t>
            </a:r>
            <a:r>
              <a:rPr lang="fr-FR" sz="2400" b="1" dirty="0"/>
              <a:t>25</a:t>
            </a:r>
            <a:r>
              <a:rPr lang="ar-DZ" sz="2400" b="1" dirty="0"/>
              <a:t> يوم</a:t>
            </a:r>
            <a:endParaRPr lang="fr-FR" sz="2400" b="1" dirty="0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42910" y="3918138"/>
            <a:ext cx="7812000" cy="108000"/>
          </a:xfrm>
          <a:prstGeom prst="leftRightArrow">
            <a:avLst>
              <a:gd name="adj1" fmla="val 50000"/>
              <a:gd name="adj2" fmla="val 69578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716016" y="3918829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دروة</a:t>
            </a:r>
            <a:r>
              <a:rPr lang="ar-S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التشغيل</a:t>
            </a:r>
            <a:endParaRPr lang="fr-F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2649538" y="1556792"/>
            <a:ext cx="5903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>
              <a:solidFill>
                <a:srgbClr val="0000FF"/>
              </a:solidFill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588224" y="4048777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/01/</a:t>
            </a:r>
            <a:r>
              <a:rPr lang="fr-FR" sz="1800" b="1" dirty="0" smtClean="0"/>
              <a:t>15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ن</a:t>
            </a:r>
            <a:endParaRPr lang="fr-FR" sz="1800" b="1" dirty="0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7122084" y="3567500"/>
            <a:ext cx="0" cy="5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pic>
        <p:nvPicPr>
          <p:cNvPr id="32" name="Picture 5" descr="bs005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41" y="5551512"/>
            <a:ext cx="868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20638" y="4196408"/>
            <a:ext cx="133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800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تحصيل </a:t>
            </a:r>
            <a:r>
              <a:rPr lang="ar-DZ" sz="2800" b="1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من العملاء</a:t>
            </a:r>
            <a:endParaRPr lang="fr-FR" sz="2800" b="1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14670" y="980728"/>
            <a:ext cx="2933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rgbClr val="0000FF"/>
                </a:solidFill>
              </a:rPr>
              <a:t>فترة </a:t>
            </a:r>
            <a:r>
              <a:rPr lang="ar-DZ" sz="2800" b="1" dirty="0" err="1" smtClean="0">
                <a:solidFill>
                  <a:srgbClr val="0000FF"/>
                </a:solidFill>
              </a:rPr>
              <a:t>ال</a:t>
            </a:r>
            <a:r>
              <a:rPr lang="ar-SA" sz="2800" b="1" dirty="0" smtClean="0">
                <a:solidFill>
                  <a:srgbClr val="0000FF"/>
                </a:solidFill>
              </a:rPr>
              <a:t>تحويل</a:t>
            </a:r>
            <a:r>
              <a:rPr lang="ar-DZ" sz="2800" b="1" dirty="0" smtClean="0">
                <a:solidFill>
                  <a:srgbClr val="0000FF"/>
                </a:solidFill>
              </a:rPr>
              <a:t> /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r>
              <a:rPr lang="ar-SA" sz="2800" b="1" dirty="0" err="1" smtClean="0">
                <a:solidFill>
                  <a:srgbClr val="0000FF"/>
                </a:solidFill>
              </a:rPr>
              <a:t>ال</a:t>
            </a:r>
            <a:r>
              <a:rPr lang="ar-DZ" sz="2800" b="1" dirty="0" smtClean="0">
                <a:solidFill>
                  <a:srgbClr val="0000FF"/>
                </a:solidFill>
              </a:rPr>
              <a:t>تخزين</a:t>
            </a:r>
            <a:r>
              <a:rPr lang="ar-SA" sz="2800" b="1" dirty="0" smtClean="0">
                <a:solidFill>
                  <a:srgbClr val="0000FF"/>
                </a:solidFill>
              </a:rPr>
              <a:t> 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07504" y="5221069"/>
            <a:ext cx="295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فترة </a:t>
            </a:r>
            <a:r>
              <a:rPr lang="ar-DZ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تحصيل </a:t>
            </a:r>
            <a:r>
              <a:rPr lang="ar-DZ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من </a:t>
            </a:r>
            <a:r>
              <a:rPr lang="ar-DZ" sz="2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العملاء </a:t>
            </a:r>
          </a:p>
          <a:p>
            <a:pPr algn="ctr" rtl="1"/>
            <a:r>
              <a:rPr lang="ar-DZ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>
                <a:solidFill>
                  <a:srgbClr val="3366FF"/>
                </a:solidFill>
              </a:rPr>
              <a:t>21</a:t>
            </a:r>
            <a:r>
              <a:rPr lang="ar-DZ" sz="2400" b="1" dirty="0">
                <a:solidFill>
                  <a:srgbClr val="3366FF"/>
                </a:solidFill>
              </a:rPr>
              <a:t> يوم</a:t>
            </a:r>
            <a:r>
              <a:rPr lang="ar-DZ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661134" y="5085184"/>
            <a:ext cx="2011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7" name="Rectangle 36"/>
          <p:cNvSpPr/>
          <p:nvPr/>
        </p:nvSpPr>
        <p:spPr>
          <a:xfrm>
            <a:off x="142844" y="60651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DZ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دورة التشغيل </a:t>
            </a:r>
            <a:r>
              <a:rPr lang="ar-DZ" sz="3000" b="1" dirty="0" smtClean="0">
                <a:solidFill>
                  <a:srgbClr val="0000FF"/>
                </a:solidFill>
              </a:rPr>
              <a:t>= فترة تحويل المخزون + فترة التحصيل من المدينين</a:t>
            </a: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666152" y="4030464"/>
            <a:ext cx="1587" cy="169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2670909" y="4005064"/>
            <a:ext cx="1587" cy="169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 autoUpdateAnimBg="0"/>
      <p:bldP spid="5" grpId="0" animBg="1"/>
      <p:bldP spid="6" grpId="0" autoUpdateAnimBg="0"/>
      <p:bldP spid="7" grpId="0" animBg="1"/>
      <p:bldP spid="8" grpId="0" animBg="1"/>
      <p:bldP spid="9" grpId="0" autoUpdateAnimBg="0"/>
      <p:bldP spid="10" grpId="0" autoUpdateAnimBg="0"/>
      <p:bldP spid="11" grpId="0" animBg="1"/>
      <p:bldP spid="12" grpId="0" autoUpdateAnimBg="0"/>
      <p:bldP spid="13" grpId="0" animBg="1"/>
      <p:bldP spid="14" grpId="0" autoUpdateAnimBg="0"/>
      <p:bldP spid="15" grpId="0" animBg="1"/>
      <p:bldP spid="16" grpId="0" animBg="1"/>
      <p:bldP spid="17" grpId="0" animBg="1"/>
      <p:bldP spid="18" grpId="0" animBg="1"/>
      <p:bldP spid="19" grpId="0" animBg="1"/>
      <p:bldP spid="20" grpId="0" autoUpdateAnimBg="0"/>
      <p:bldP spid="21" grpId="0" autoUpdateAnimBg="0"/>
      <p:bldP spid="22" grpId="0" animBg="1"/>
      <p:bldP spid="23" grpId="0" animBg="1"/>
      <p:bldP spid="24" grpId="0" autoUpdateAnimBg="0"/>
      <p:bldP spid="25" grpId="0" animBg="1"/>
      <p:bldP spid="26" grpId="0"/>
      <p:bldP spid="27" grpId="0" animBg="1"/>
      <p:bldP spid="28" grpId="0"/>
      <p:bldP spid="29" grpId="0" animBg="1"/>
      <p:bldP spid="30" grpId="0" autoUpdateAnimBg="0"/>
      <p:bldP spid="31" grpId="0" animBg="1"/>
      <p:bldP spid="33" grpId="0" autoUpdateAnimBg="0"/>
      <p:bldP spid="34" grpId="0"/>
      <p:bldP spid="35" grpId="0" autoUpdateAnimBg="0"/>
      <p:bldP spid="36" grpId="0" animBg="1"/>
      <p:bldP spid="37" grpId="0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/>
              <a:t>أي </a:t>
            </a:r>
            <a:r>
              <a:rPr lang="ar-SA" b="1" dirty="0" smtClean="0"/>
              <a:t>عندما نطرح من</a:t>
            </a:r>
            <a:r>
              <a:rPr lang="ar-DZ" b="1" dirty="0" smtClean="0"/>
              <a:t> </a:t>
            </a:r>
            <a:r>
              <a:rPr lang="ar-SA" b="1" dirty="0" smtClean="0"/>
              <a:t>دورة التشغيل </a:t>
            </a:r>
            <a:r>
              <a:rPr lang="ar-DZ" b="1" dirty="0" smtClean="0"/>
              <a:t>فترة تأجيل المدفوعات المترتبة على المؤسسة </a:t>
            </a:r>
            <a:r>
              <a:rPr lang="ar-SA" b="1" dirty="0" smtClean="0"/>
              <a:t>نحصل على </a:t>
            </a:r>
            <a:r>
              <a:rPr lang="ar-DZ" b="1" dirty="0" smtClean="0"/>
              <a:t>صافي دورة التشغيل أو ما يسمى ب</a:t>
            </a:r>
            <a:r>
              <a:rPr lang="ar-SA" b="1" dirty="0" smtClean="0"/>
              <a:t>الدورة النقدية</a:t>
            </a:r>
            <a:r>
              <a:rPr lang="ar-DZ" b="1" dirty="0" smtClean="0"/>
              <a:t>، وهي عبارة عن </a:t>
            </a:r>
            <a:r>
              <a:rPr lang="ar-SA" b="1" dirty="0" smtClean="0"/>
              <a:t>الف</a:t>
            </a:r>
            <a:r>
              <a:rPr lang="ar-DZ" b="1" dirty="0" smtClean="0"/>
              <a:t>جو</a:t>
            </a:r>
            <a:r>
              <a:rPr lang="ar-SA" b="1" dirty="0" smtClean="0"/>
              <a:t>ة الزمنية </a:t>
            </a:r>
            <a:r>
              <a:rPr lang="ar-DZ" b="1" dirty="0" smtClean="0"/>
              <a:t>المستغرقة بين تسديد تكاليف مصادر الإنتاج </a:t>
            </a:r>
            <a:r>
              <a:rPr lang="ar-DZ" b="1" dirty="0" err="1" smtClean="0"/>
              <a:t>نقدا (</a:t>
            </a:r>
            <a:r>
              <a:rPr lang="ar-SA" b="1" dirty="0" smtClean="0"/>
              <a:t>صرف النقد لشراء المواد الأولية والخدمات</a:t>
            </a:r>
            <a:r>
              <a:rPr lang="ar-DZ" b="1" dirty="0" smtClean="0"/>
              <a:t>) وبين </a:t>
            </a:r>
            <a:r>
              <a:rPr lang="ar-SA" b="1" dirty="0" smtClean="0"/>
              <a:t>تحصيل</a:t>
            </a:r>
            <a:r>
              <a:rPr lang="ar-DZ" b="1" dirty="0" smtClean="0"/>
              <a:t> قيمة المبيعات </a:t>
            </a:r>
            <a:r>
              <a:rPr lang="ar-DZ" b="1" dirty="0" err="1" smtClean="0"/>
              <a:t>نقدا.</a:t>
            </a:r>
            <a:r>
              <a:rPr lang="ar-DZ" b="1" dirty="0" smtClean="0"/>
              <a:t> وتزداد هذه الفجوة كلما زادت دورة التشغيل من جهة أو قلت فترة تأجيل المدفوعات من جهة أخرى.</a:t>
            </a:r>
            <a:endParaRPr lang="fr-FR" dirty="0" smtClean="0"/>
          </a:p>
          <a:p>
            <a:pPr algn="r" rtl="1">
              <a:buNone/>
            </a:pP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 rtl="1">
              <a:defRPr/>
            </a:pPr>
            <a:fld id="{94C057FC-2DC5-417C-BD66-8DD50E38DBAF}" type="slidenum">
              <a:rPr lang="en-US" smtClean="0"/>
              <a:pPr rtl="1">
                <a:defRPr/>
              </a:pPr>
              <a:t>24</a:t>
            </a:fld>
            <a:endParaRPr lang="en-US"/>
          </a:p>
        </p:txBody>
      </p:sp>
      <p:pic>
        <p:nvPicPr>
          <p:cNvPr id="3" name="Picture 4" descr="bs005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663" y="4291847"/>
            <a:ext cx="868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bs005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4307409"/>
            <a:ext cx="868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658813" y="3277430"/>
            <a:ext cx="0" cy="24257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153988" y="2967867"/>
            <a:ext cx="8786812" cy="576263"/>
          </a:xfrm>
          <a:prstGeom prst="notchedRightArrow">
            <a:avLst>
              <a:gd name="adj1" fmla="val 20833"/>
              <a:gd name="adj2" fmla="val 5668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93095" y="881890"/>
            <a:ext cx="115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شراء مواد </a:t>
            </a:r>
            <a:r>
              <a:rPr lang="ar-SA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أولية</a:t>
            </a:r>
            <a:r>
              <a:rPr lang="ar-DZ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من الموردين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966075" y="35099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/01/</a:t>
            </a:r>
            <a:r>
              <a:rPr lang="fr-FR" sz="1800" b="1" dirty="0" smtClean="0"/>
              <a:t>01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507413" y="2972629"/>
            <a:ext cx="0" cy="57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71700" y="350678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/02/</a:t>
            </a:r>
            <a:r>
              <a:rPr lang="fr-FR" sz="1800" b="1" dirty="0" smtClean="0"/>
              <a:t>27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986463" y="3247267"/>
            <a:ext cx="0" cy="28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410200" y="4830015"/>
            <a:ext cx="10810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تسديد للموردين</a:t>
            </a:r>
            <a:r>
              <a:rPr lang="ar-DZ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fr-FR" sz="1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116472" y="2953580"/>
            <a:ext cx="0" cy="30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338763" y="3500438"/>
            <a:ext cx="1246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/01/</a:t>
            </a:r>
            <a:r>
              <a:rPr lang="fr-FR" sz="1800" b="1" dirty="0" smtClean="0"/>
              <a:t>29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170113" y="1242253"/>
            <a:ext cx="1435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بيع المنتجات التامة للعملاء</a:t>
            </a:r>
            <a:endParaRPr lang="fr-FR" sz="2400" b="1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7123262" y="3039305"/>
            <a:ext cx="1368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143768" y="2247142"/>
            <a:ext cx="1296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تخزين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المادة </a:t>
            </a:r>
            <a:r>
              <a:rPr lang="ar-DZ" sz="2400" b="1" dirty="0" smtClean="0"/>
              <a:t>14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يوم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58813" y="3183766"/>
            <a:ext cx="0" cy="3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53988" y="35067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/03/</a:t>
            </a:r>
            <a:r>
              <a:rPr lang="fr-FR" sz="1800" b="1" dirty="0" smtClean="0"/>
              <a:t>20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5986463" y="3596517"/>
            <a:ext cx="1587" cy="21066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693738" y="5254574"/>
            <a:ext cx="5246687" cy="150813"/>
          </a:xfrm>
          <a:prstGeom prst="leftRightArrow">
            <a:avLst>
              <a:gd name="adj1" fmla="val 50000"/>
              <a:gd name="adj2" fmla="val 69578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5986463" y="3927478"/>
            <a:ext cx="25209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91240" y="3993760"/>
            <a:ext cx="295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فترة تحصيل </a:t>
            </a:r>
            <a:r>
              <a:rPr lang="ar-DZ" sz="2800" b="1" dirty="0" err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دي</a:t>
            </a:r>
            <a:r>
              <a:rPr lang="ar-SA" sz="2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28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ن العملاء </a:t>
            </a:r>
          </a:p>
          <a:p>
            <a:pPr algn="ctr" rtl="1"/>
            <a:r>
              <a:rPr lang="ar-DZ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>
                <a:solidFill>
                  <a:srgbClr val="3366FF"/>
                </a:solidFill>
              </a:rPr>
              <a:t>21</a:t>
            </a:r>
            <a:r>
              <a:rPr lang="ar-DZ" sz="2400" b="1" dirty="0">
                <a:solidFill>
                  <a:srgbClr val="3366FF"/>
                </a:solidFill>
              </a:rPr>
              <a:t> يوم</a:t>
            </a:r>
            <a:r>
              <a:rPr lang="ar-DZ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658813" y="3929066"/>
            <a:ext cx="2011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132512" y="3957760"/>
            <a:ext cx="252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مدة ائتمان </a:t>
            </a:r>
            <a:r>
              <a:rPr lang="ar-DZ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الموردين </a:t>
            </a:r>
            <a:endParaRPr lang="ar-DZ" sz="28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DZ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CC0099"/>
                </a:solidFill>
              </a:rPr>
              <a:t>28</a:t>
            </a:r>
            <a:r>
              <a:rPr lang="ar-DZ" sz="2400" b="1" dirty="0" smtClean="0">
                <a:solidFill>
                  <a:srgbClr val="CC0099"/>
                </a:solidFill>
              </a:rPr>
              <a:t> </a:t>
            </a:r>
            <a:r>
              <a:rPr lang="ar-DZ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يوم)</a:t>
            </a:r>
            <a:endParaRPr lang="fr-FR" sz="2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0638" y="4871408"/>
            <a:ext cx="12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800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تحصيل </a:t>
            </a:r>
            <a:r>
              <a:rPr lang="ar-DZ" sz="2800" b="1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من العملاء</a:t>
            </a:r>
            <a:endParaRPr lang="fr-FR" sz="2800" b="1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507413" y="2071678"/>
            <a:ext cx="0" cy="82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2674938" y="2000240"/>
            <a:ext cx="0" cy="90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9" name="WordArt 32"/>
          <p:cNvSpPr>
            <a:spLocks noChangeArrowheads="1" noChangeShapeType="1" noTextEdit="1"/>
          </p:cNvSpPr>
          <p:nvPr/>
        </p:nvSpPr>
        <p:spPr bwMode="auto">
          <a:xfrm>
            <a:off x="1235075" y="5332362"/>
            <a:ext cx="3551239" cy="4325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1"/>
            <a:r>
              <a:rPr lang="ar-S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فترة الاحتياج لتمويل الاستغلال</a:t>
            </a:r>
            <a:endParaRPr lang="ar-S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4576780" y="3039305"/>
            <a:ext cx="2495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4570412" y="2934515"/>
            <a:ext cx="0" cy="30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2670470" y="3039305"/>
            <a:ext cx="18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6272236" y="953328"/>
            <a:ext cx="17287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دخول المواد </a:t>
            </a:r>
            <a:r>
              <a:rPr lang="ar-DZ" sz="2400" b="1" dirty="0" err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ال</a:t>
            </a:r>
            <a:r>
              <a:rPr lang="ar-SA" sz="24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أولية</a:t>
            </a:r>
            <a:r>
              <a:rPr lang="ar-DZ" sz="24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ar-DZ" sz="2400" b="1" dirty="0" err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لورشات</a:t>
            </a:r>
            <a:r>
              <a:rPr lang="ar-DZ" sz="24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التصنيع</a:t>
            </a:r>
            <a:endParaRPr lang="fr-FR" sz="2400" b="1" dirty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3948117" y="881890"/>
            <a:ext cx="13382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خروج منتجات تامة الصنع</a:t>
            </a:r>
            <a:endParaRPr lang="fr-FR" sz="2400" b="1" dirty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>
            <a:off x="4572000" y="2000240"/>
            <a:ext cx="0" cy="86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6" name="Line 39"/>
          <p:cNvSpPr>
            <a:spLocks noChangeShapeType="1"/>
          </p:cNvSpPr>
          <p:nvPr/>
        </p:nvSpPr>
        <p:spPr bwMode="auto">
          <a:xfrm>
            <a:off x="7116472" y="2066918"/>
            <a:ext cx="0" cy="82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2773361" y="2263003"/>
            <a:ext cx="1655763" cy="7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تخزين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منتجات</a:t>
            </a: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400" b="1" dirty="0" smtClean="0"/>
              <a:t>18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400" b="1" dirty="0">
                <a:latin typeface="Times New Roman" pitchFamily="18" charset="0"/>
                <a:cs typeface="Times New Roman" pitchFamily="18" charset="0"/>
              </a:rPr>
              <a:t>يوم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>
            <a:off x="2674938" y="2967867"/>
            <a:ext cx="0" cy="57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680608" y="2247142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400" b="1" dirty="0"/>
              <a:t>تحويل </a:t>
            </a:r>
            <a:r>
              <a:rPr lang="ar-SA" sz="2400" b="1" dirty="0" err="1"/>
              <a:t>ال</a:t>
            </a:r>
            <a:r>
              <a:rPr lang="ar-DZ" sz="2400" b="1" dirty="0"/>
              <a:t>م</a:t>
            </a:r>
            <a:r>
              <a:rPr lang="ar-SA" sz="2400" b="1" dirty="0"/>
              <a:t>ا</a:t>
            </a:r>
            <a:r>
              <a:rPr lang="ar-DZ" sz="2400" b="1" dirty="0" err="1"/>
              <a:t>دة</a:t>
            </a:r>
            <a:r>
              <a:rPr lang="ar-DZ" sz="2400" b="1" dirty="0"/>
              <a:t> </a:t>
            </a:r>
            <a:r>
              <a:rPr lang="ar-SA" sz="2400" b="1" dirty="0"/>
              <a:t>(</a:t>
            </a:r>
            <a:r>
              <a:rPr lang="ar-DZ" sz="2400" b="1" dirty="0" err="1"/>
              <a:t>ال</a:t>
            </a:r>
            <a:r>
              <a:rPr lang="ar-SA" sz="2400" b="1" dirty="0" err="1"/>
              <a:t>انتاج</a:t>
            </a:r>
            <a:r>
              <a:rPr lang="ar-SA" sz="2400" b="1" dirty="0"/>
              <a:t>)</a:t>
            </a:r>
            <a:r>
              <a:rPr lang="ar-DZ" sz="2400" b="1" dirty="0"/>
              <a:t> </a:t>
            </a:r>
            <a:r>
              <a:rPr lang="fr-FR" sz="2400" b="1" dirty="0"/>
              <a:t>25</a:t>
            </a:r>
            <a:r>
              <a:rPr lang="ar-DZ" sz="2400" b="1" dirty="0"/>
              <a:t> يوم</a:t>
            </a:r>
            <a:endParaRPr lang="fr-FR" sz="2400" b="1" dirty="0"/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auto">
          <a:xfrm>
            <a:off x="642910" y="3385373"/>
            <a:ext cx="7812000" cy="108000"/>
          </a:xfrm>
          <a:prstGeom prst="leftRightArrow">
            <a:avLst>
              <a:gd name="adj1" fmla="val 50000"/>
              <a:gd name="adj2" fmla="val 69578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3143240" y="3714752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دروة</a:t>
            </a:r>
            <a:r>
              <a:rPr lang="ar-S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التشغيل</a:t>
            </a:r>
            <a:endParaRPr lang="fr-F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rot="5400000" flipH="1" flipV="1">
            <a:off x="4110599" y="3639452"/>
            <a:ext cx="32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643042" y="4728532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صافي دورة التشغيل </a:t>
            </a:r>
            <a:endParaRPr lang="ar-SA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2649538" y="857232"/>
            <a:ext cx="59039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014670" y="347660"/>
            <a:ext cx="2933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فترة </a:t>
            </a:r>
            <a:r>
              <a:rPr lang="ar-DZ" sz="2800" b="1" dirty="0" err="1" smtClean="0">
                <a:solidFill>
                  <a:srgbClr val="FF0000"/>
                </a:solidFill>
              </a:rPr>
              <a:t>ال</a:t>
            </a:r>
            <a:r>
              <a:rPr lang="ar-SA" sz="2800" b="1" dirty="0" smtClean="0">
                <a:solidFill>
                  <a:srgbClr val="FF0000"/>
                </a:solidFill>
              </a:rPr>
              <a:t>تحويل</a:t>
            </a:r>
            <a:r>
              <a:rPr lang="ar-DZ" sz="2800" b="1" dirty="0" smtClean="0">
                <a:solidFill>
                  <a:srgbClr val="FF0000"/>
                </a:solidFill>
              </a:rPr>
              <a:t> /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err="1" smtClean="0">
                <a:solidFill>
                  <a:srgbClr val="FF0000"/>
                </a:solidFill>
              </a:rPr>
              <a:t>ال</a:t>
            </a:r>
            <a:r>
              <a:rPr lang="ar-DZ" sz="2800" b="1" dirty="0" smtClean="0">
                <a:solidFill>
                  <a:srgbClr val="FF0000"/>
                </a:solidFill>
              </a:rPr>
              <a:t>تخزين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844" y="5857892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DZ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صافي دورة التشغيل </a:t>
            </a:r>
            <a:r>
              <a:rPr lang="ar-SA" sz="3000" dirty="0" smtClean="0">
                <a:solidFill>
                  <a:srgbClr val="0033CC"/>
                </a:solidFill>
              </a:rPr>
              <a:t>= </a:t>
            </a:r>
            <a:r>
              <a:rPr lang="ar-SA" sz="3000" b="1" dirty="0" smtClean="0">
                <a:solidFill>
                  <a:srgbClr val="0033CC"/>
                </a:solidFill>
              </a:rPr>
              <a:t>دورة التشغيل </a:t>
            </a:r>
            <a:r>
              <a:rPr lang="ar-SA" sz="3000" dirty="0" smtClean="0">
                <a:solidFill>
                  <a:srgbClr val="0033CC"/>
                </a:solidFill>
              </a:rPr>
              <a:t>– </a:t>
            </a:r>
            <a:r>
              <a:rPr lang="ar-DZ" sz="3000" b="1" dirty="0" smtClean="0">
                <a:solidFill>
                  <a:srgbClr val="0033CC"/>
                </a:solidFill>
              </a:rPr>
              <a:t>فترة تأجيل المدفوعات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utoUpdateAnimBg="0"/>
      <p:bldP spid="14" grpId="0" autoUpdateAnimBg="0"/>
      <p:bldP spid="20" grpId="0" animBg="1"/>
      <p:bldP spid="21" grpId="0" animBg="1"/>
      <p:bldP spid="22" grpId="0" animBg="1"/>
      <p:bldP spid="25" grpId="0" autoUpdateAnimBg="0"/>
      <p:bldP spid="29" grpId="0" animBg="1"/>
      <p:bldP spid="43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s005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172934"/>
            <a:ext cx="868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 rot="10800000">
            <a:off x="214282" y="3786540"/>
            <a:ext cx="8460000" cy="576263"/>
          </a:xfrm>
          <a:prstGeom prst="notchedRightArrow">
            <a:avLst>
              <a:gd name="adj1" fmla="val 20833"/>
              <a:gd name="adj2" fmla="val 5668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15206" y="2504710"/>
            <a:ext cx="1743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شراء </a:t>
            </a:r>
            <a:r>
              <a:rPr lang="ar-D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البضاعة </a:t>
            </a:r>
            <a:r>
              <a:rPr lang="ar-DZ" sz="24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من الموردين</a:t>
            </a:r>
            <a:endParaRPr lang="fr-FR" sz="24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56619" y="4339339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/01/</a:t>
            </a:r>
            <a:r>
              <a:rPr lang="fr-FR" sz="1800" b="1" dirty="0" smtClean="0">
                <a:solidFill>
                  <a:srgbClr val="0000FF"/>
                </a:solidFill>
              </a:rPr>
              <a:t>01</a:t>
            </a:r>
            <a:r>
              <a:rPr lang="ar-DZ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>
              <a:solidFill>
                <a:srgbClr val="0000FF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097957" y="3791302"/>
            <a:ext cx="0" cy="57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>
              <a:solidFill>
                <a:srgbClr val="0000FF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103" y="4336164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/02/</a:t>
            </a:r>
            <a:r>
              <a:rPr lang="fr-FR" sz="1800" b="1" dirty="0" smtClean="0"/>
              <a:t>24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ن</a:t>
            </a:r>
            <a:endParaRPr lang="fr-FR" sz="1800" b="1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1076307" y="4065940"/>
            <a:ext cx="0" cy="3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71736" y="4329814"/>
            <a:ext cx="1246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/02/</a:t>
            </a:r>
            <a:r>
              <a:rPr lang="fr-FR" sz="1800" b="1" dirty="0" smtClean="0"/>
              <a:t>04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ن</a:t>
            </a:r>
            <a:endParaRPr lang="fr-FR" sz="1800" b="1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493958" y="2522872"/>
            <a:ext cx="1435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بيع </a:t>
            </a:r>
            <a:r>
              <a:rPr lang="ar-DZ" sz="2400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البضاعة للعملاء بالأجل</a:t>
            </a:r>
            <a:endParaRPr lang="fr-FR" sz="2400" b="1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143372" y="3222009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مدة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تخزين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البضاعة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dirty="0" smtClean="0"/>
              <a:t>35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يوم)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1057241" y="4634598"/>
            <a:ext cx="1587" cy="1548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95536" y="4842491"/>
            <a:ext cx="32403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فترة تحصيل </a:t>
            </a:r>
            <a:r>
              <a:rPr lang="ar-DZ" sz="2800" b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دي</a:t>
            </a:r>
            <a:r>
              <a:rPr lang="ar-SA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ن العملاء </a:t>
            </a:r>
            <a:r>
              <a:rPr lang="ar-DZ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3366FF"/>
                </a:solidFill>
              </a:rPr>
              <a:t>20</a:t>
            </a:r>
            <a:r>
              <a:rPr lang="ar-DZ" sz="2400" b="1" dirty="0" smtClean="0">
                <a:solidFill>
                  <a:srgbClr val="3366FF"/>
                </a:solidFill>
              </a:rPr>
              <a:t> </a:t>
            </a:r>
            <a:r>
              <a:rPr lang="ar-DZ" sz="2400" b="1" dirty="0">
                <a:solidFill>
                  <a:srgbClr val="3366FF"/>
                </a:solidFill>
              </a:rPr>
              <a:t>يوم</a:t>
            </a:r>
            <a:r>
              <a:rPr lang="ar-DZ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7032" y="5695554"/>
            <a:ext cx="21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800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تحصيل </a:t>
            </a:r>
            <a:r>
              <a:rPr lang="ar-DZ" sz="2800" b="1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من العملاء</a:t>
            </a:r>
            <a:endParaRPr lang="fr-FR" sz="2800" b="1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8097957" y="321027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>
              <a:solidFill>
                <a:srgbClr val="0000FF"/>
              </a:solidFill>
            </a:endParaRPr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3214678" y="3857978"/>
            <a:ext cx="486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3214678" y="3777014"/>
            <a:ext cx="0" cy="57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3214678" y="3184618"/>
            <a:ext cx="0" cy="5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496132" y="4183740"/>
            <a:ext cx="7596000" cy="144000"/>
          </a:xfrm>
          <a:prstGeom prst="leftRightArrow">
            <a:avLst>
              <a:gd name="adj1" fmla="val 50000"/>
              <a:gd name="adj2" fmla="val 69578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072066" y="4255178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دروة</a:t>
            </a:r>
            <a:r>
              <a:rPr lang="ar-S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التشغيل</a:t>
            </a:r>
            <a:endParaRPr lang="fr-FR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>
            <a:off x="3251834" y="2367296"/>
            <a:ext cx="486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4770515" y="1826286"/>
            <a:ext cx="1665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rgbClr val="0000FF"/>
                </a:solidFill>
              </a:rPr>
              <a:t>فترة </a:t>
            </a:r>
            <a:r>
              <a:rPr lang="ar-DZ" sz="2800" b="1" dirty="0" smtClean="0">
                <a:solidFill>
                  <a:srgbClr val="0000FF"/>
                </a:solidFill>
              </a:rPr>
              <a:t>ا</a:t>
            </a:r>
            <a:r>
              <a:rPr lang="ar-DZ" sz="2800" b="1" dirty="0">
                <a:solidFill>
                  <a:srgbClr val="0000FF"/>
                </a:solidFill>
              </a:rPr>
              <a:t>لتخزين</a:t>
            </a:r>
            <a:endParaRPr lang="ar-SA" sz="2800" b="1" dirty="0">
              <a:solidFill>
                <a:srgbClr val="0000FF"/>
              </a:solidFill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043608" y="4805910"/>
            <a:ext cx="216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4" name="Rectangle 23"/>
          <p:cNvSpPr/>
          <p:nvPr/>
        </p:nvSpPr>
        <p:spPr>
          <a:xfrm>
            <a:off x="93856" y="44624"/>
            <a:ext cx="896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None/>
            </a:pPr>
            <a:r>
              <a:rPr lang="ar-DZ" sz="3000" b="1" dirty="0" smtClean="0">
                <a:latin typeface="Times New Roman" pitchFamily="18" charset="0"/>
                <a:cs typeface="Times New Roman" pitchFamily="18" charset="0"/>
              </a:rPr>
              <a:t>دورة التشغيل في المؤسسات التجارية تختلف عن نظيرتها في المؤسسات الصناعية من جانبين: من حيث قصر مدتها بسبب غياب عملية الإنتاج، ومن حيث احتمال ألا يكون هناك حسابات مدينين بسبب البيع نقدا فقط دون البيع الآجل.</a:t>
            </a:r>
            <a:endParaRPr lang="fr-FR" sz="3000" dirty="0" smtClean="0"/>
          </a:p>
        </p:txBody>
      </p:sp>
      <p:pic>
        <p:nvPicPr>
          <p:cNvPr id="25" name="Picture 4" descr="bs005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278" y="5138654"/>
            <a:ext cx="868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4500562" y="4274558"/>
            <a:ext cx="0" cy="194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68528" y="4850622"/>
            <a:ext cx="363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552462" y="4852210"/>
            <a:ext cx="252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مدة ائتمان </a:t>
            </a:r>
            <a:r>
              <a:rPr lang="ar-DZ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الموردين </a:t>
            </a:r>
          </a:p>
          <a:p>
            <a:pPr algn="ctr" rtl="1"/>
            <a:r>
              <a:rPr lang="ar-DZ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CC0099"/>
                </a:solidFill>
              </a:rPr>
              <a:t>25</a:t>
            </a:r>
            <a:r>
              <a:rPr lang="ar-DZ" sz="2400" b="1" dirty="0" smtClean="0">
                <a:solidFill>
                  <a:srgbClr val="CC0099"/>
                </a:solidFill>
              </a:rPr>
              <a:t> </a:t>
            </a:r>
            <a:r>
              <a:rPr lang="ar-DZ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يوم)</a:t>
            </a:r>
            <a:endParaRPr lang="fr-FR" sz="2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500430" y="5714718"/>
            <a:ext cx="18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تسديد للموردين</a:t>
            </a:r>
            <a:r>
              <a:rPr lang="ar-DZ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fr-FR" sz="1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1071538" y="6199823"/>
            <a:ext cx="3420000" cy="150813"/>
          </a:xfrm>
          <a:prstGeom prst="leftRightArrow">
            <a:avLst>
              <a:gd name="adj1" fmla="val 50000"/>
              <a:gd name="adj2" fmla="val 69578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31" name="WordArt 32"/>
          <p:cNvSpPr>
            <a:spLocks noChangeArrowheads="1" noChangeShapeType="1" noTextEdit="1"/>
          </p:cNvSpPr>
          <p:nvPr/>
        </p:nvSpPr>
        <p:spPr bwMode="auto">
          <a:xfrm>
            <a:off x="1260000" y="6309376"/>
            <a:ext cx="3097686" cy="50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1"/>
            <a:r>
              <a:rPr lang="ar-S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فترة الاحتياج لتمويل الاستغلال</a:t>
            </a:r>
            <a:endParaRPr lang="ar-S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874581" y="4334040"/>
            <a:ext cx="1246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/01/</a:t>
            </a:r>
            <a:r>
              <a:rPr lang="fr-FR" sz="1800" b="1" dirty="0" smtClean="0"/>
              <a:t>25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ن</a:t>
            </a:r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utoUpdateAnimBg="0"/>
      <p:bldP spid="5" grpId="0" autoUpdateAnimBg="0"/>
      <p:bldP spid="6" grpId="0" animBg="1"/>
      <p:bldP spid="7" grpId="0" autoUpdateAnimBg="0"/>
      <p:bldP spid="8" grpId="0" animBg="1"/>
      <p:bldP spid="9" grpId="0" autoUpdateAnimBg="0"/>
      <p:bldP spid="10" grpId="0" autoUpdateAnimBg="0"/>
      <p:bldP spid="11" grpId="0" autoUpdateAnimBg="0"/>
      <p:bldP spid="12" grpId="0" animBg="1"/>
      <p:bldP spid="13" grpId="0" autoUpdateAnimBg="0"/>
      <p:bldP spid="14" grpId="0" autoUpdateAnimBg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6" grpId="0" animBg="1"/>
      <p:bldP spid="27" grpId="0" animBg="1"/>
      <p:bldP spid="28" grpId="0" autoUpdateAnimBg="0"/>
      <p:bldP spid="29" grpId="0" autoUpdateAnimBg="0"/>
      <p:bldP spid="30" grpId="0" animBg="1"/>
      <p:bldP spid="31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/>
              <a:t>كذلك تختلف دورة التشغيل في المؤسسات التجارية عن نظيرتها في المؤسسات الصناعية من حيث احتمال ألا يكون هناك </a:t>
            </a:r>
            <a:r>
              <a:rPr lang="ar-DZ" b="1" dirty="0" err="1" smtClean="0"/>
              <a:t>إحتياج</a:t>
            </a:r>
            <a:r>
              <a:rPr lang="ar-DZ" b="1" dirty="0" smtClean="0"/>
              <a:t> لتمويل </a:t>
            </a:r>
            <a:r>
              <a:rPr lang="ar-DZ" b="1" dirty="0" err="1" smtClean="0"/>
              <a:t>الاستغلال </a:t>
            </a:r>
            <a:r>
              <a:rPr lang="ar-DZ" b="1" dirty="0" smtClean="0"/>
              <a:t>(بسبب البيع نقدا فقط دون البيع الآجل</a:t>
            </a:r>
            <a:r>
              <a:rPr lang="ar-DZ" b="1" dirty="0" err="1" smtClean="0"/>
              <a:t>).</a:t>
            </a:r>
            <a:r>
              <a:rPr lang="ar-DZ" b="1" dirty="0" smtClean="0"/>
              <a:t> إذ </a:t>
            </a:r>
            <a:r>
              <a:rPr lang="ar-SA" b="1" dirty="0" smtClean="0"/>
              <a:t>يمكن لبعض المؤسسات أن تحصل مبيعاتها نقدا قبل </a:t>
            </a:r>
            <a:r>
              <a:rPr lang="ar-DZ" b="1" dirty="0" smtClean="0"/>
              <a:t>دفع</a:t>
            </a:r>
            <a:r>
              <a:rPr lang="ar-SA" b="1" dirty="0" smtClean="0"/>
              <a:t> قيمة م</a:t>
            </a:r>
            <a:r>
              <a:rPr lang="ar-DZ" b="1" dirty="0" smtClean="0"/>
              <a:t>شتر</a:t>
            </a:r>
            <a:r>
              <a:rPr lang="ar-SA" b="1" dirty="0" smtClean="0"/>
              <a:t>ي</a:t>
            </a:r>
            <a:r>
              <a:rPr lang="ar-DZ" b="1" dirty="0" smtClean="0"/>
              <a:t>اتها</a:t>
            </a:r>
            <a:r>
              <a:rPr lang="ar-SA" b="1" dirty="0" smtClean="0"/>
              <a:t> </a:t>
            </a:r>
            <a:r>
              <a:rPr lang="ar-DZ" b="1" dirty="0" smtClean="0"/>
              <a:t>للموردين، وهذه هي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حالة المؤسسات التجارية ذات التوزيع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الواسع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(وكذا المؤسسات الخدمية أحيانا) أين يولد الاستغلال غالبا موردا لرأس المال العامل وليس احتياجا، على عكس المؤسسات الصناعية أين يكون هناك احتياج لتمويل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الاستغلال.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وهذا ما </a:t>
            </a:r>
            <a:r>
              <a:rPr lang="ar-SA" b="1" dirty="0" smtClean="0"/>
              <a:t>يوضح</a:t>
            </a:r>
            <a:r>
              <a:rPr lang="ar-DZ" b="1" dirty="0" smtClean="0"/>
              <a:t>ه</a:t>
            </a:r>
            <a:r>
              <a:rPr lang="ar-SA" b="1" dirty="0" smtClean="0"/>
              <a:t> الشكل ال</a:t>
            </a:r>
            <a:r>
              <a:rPr lang="ar-DZ" b="1" dirty="0" err="1" smtClean="0"/>
              <a:t>مو</a:t>
            </a:r>
            <a:r>
              <a:rPr lang="ar-SA" b="1" dirty="0" smtClean="0"/>
              <a:t>الي</a:t>
            </a:r>
            <a:r>
              <a:rPr lang="ar-DZ" b="1" dirty="0" err="1" smtClean="0"/>
              <a:t>: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6553200" y="6152452"/>
            <a:ext cx="2133600" cy="457200"/>
          </a:xfrm>
        </p:spPr>
        <p:txBody>
          <a:bodyPr/>
          <a:lstStyle/>
          <a:p>
            <a:pPr rtl="1">
              <a:defRPr/>
            </a:pPr>
            <a:fld id="{94C057FC-2DC5-417C-BD66-8DD50E38DBAF}" type="slidenum">
              <a:rPr lang="en-US" smtClean="0"/>
              <a:pPr rtl="1">
                <a:defRPr/>
              </a:pPr>
              <a:t>27</a:t>
            </a:fld>
            <a:endParaRPr lang="en-US"/>
          </a:p>
        </p:txBody>
      </p:sp>
      <p:sp>
        <p:nvSpPr>
          <p:cNvPr id="3" name="Espace réservé du numéro de diapositive 1"/>
          <p:cNvSpPr txBox="1">
            <a:spLocks/>
          </p:cNvSpPr>
          <p:nvPr/>
        </p:nvSpPr>
        <p:spPr bwMode="auto">
          <a:xfrm>
            <a:off x="6553200" y="6152452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C057FC-2DC5-417C-BD66-8DD50E38D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Espace réservé du numéro de diapositive 2"/>
          <p:cNvSpPr txBox="1">
            <a:spLocks/>
          </p:cNvSpPr>
          <p:nvPr/>
        </p:nvSpPr>
        <p:spPr bwMode="auto">
          <a:xfrm>
            <a:off x="6553200" y="6152452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E3AF8-E75B-4886-A266-87BCD7E053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bs005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14" y="4147450"/>
            <a:ext cx="868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s005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190308"/>
            <a:ext cx="8683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58813" y="2847281"/>
            <a:ext cx="0" cy="24257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214282" y="2292910"/>
            <a:ext cx="8460000" cy="576263"/>
          </a:xfrm>
          <a:prstGeom prst="notchedRightArrow">
            <a:avLst>
              <a:gd name="adj1" fmla="val 20833"/>
              <a:gd name="adj2" fmla="val 5668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15206" y="1011080"/>
            <a:ext cx="1743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شراء </a:t>
            </a:r>
            <a:r>
              <a:rPr lang="ar-DZ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البضاعة </a:t>
            </a:r>
            <a:r>
              <a:rPr lang="ar-DZ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من الموردين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56619" y="2845709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/01/</a:t>
            </a:r>
            <a:r>
              <a:rPr lang="fr-FR" sz="1800" b="1" dirty="0" smtClean="0"/>
              <a:t>01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8097957" y="2297672"/>
            <a:ext cx="0" cy="57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1406" y="2842534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/02/</a:t>
            </a:r>
            <a:r>
              <a:rPr lang="fr-FR" sz="1800" b="1" dirty="0" smtClean="0"/>
              <a:t>13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ن</a:t>
            </a:r>
            <a:endParaRPr lang="fr-FR" sz="1800" b="1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55610" y="2572310"/>
            <a:ext cx="0" cy="3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906" y="4667220"/>
            <a:ext cx="18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تسديد للموردين</a:t>
            </a:r>
            <a:r>
              <a:rPr lang="ar-DZ" sz="18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fr-FR" sz="18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244994" y="2836184"/>
            <a:ext cx="1246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/01/</a:t>
            </a:r>
            <a:r>
              <a:rPr lang="fr-FR" sz="1800" b="1" dirty="0" smtClean="0"/>
              <a:t>24</a:t>
            </a:r>
            <a:r>
              <a:rPr lang="ar-DZ" b="1" dirty="0">
                <a:latin typeface="Times New Roman" pitchFamily="18" charset="0"/>
                <a:cs typeface="Times New Roman" pitchFamily="18" charset="0"/>
              </a:rPr>
              <a:t> ن</a:t>
            </a:r>
            <a:endParaRPr lang="fr-FR" sz="1800" b="1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36900" y="1029242"/>
            <a:ext cx="1435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400" b="1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بيع </a:t>
            </a:r>
            <a:r>
              <a:rPr lang="ar-DZ" sz="2400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البضاعة للعملاء نقدا</a:t>
            </a:r>
            <a:endParaRPr lang="fr-FR" sz="2400" b="1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000628" y="1516608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مدة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تخزين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البضاعة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dirty="0" smtClean="0"/>
              <a:t>25</a:t>
            </a:r>
            <a:r>
              <a:rPr lang="ar-DZ" sz="2400" b="1" dirty="0" smtClean="0">
                <a:latin typeface="Times New Roman" pitchFamily="18" charset="0"/>
                <a:cs typeface="Times New Roman" pitchFamily="18" charset="0"/>
              </a:rPr>
              <a:t> يوم)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843323" y="3166368"/>
            <a:ext cx="1587" cy="21066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693738" y="5152325"/>
            <a:ext cx="3132000" cy="150813"/>
          </a:xfrm>
          <a:prstGeom prst="leftRightArrow">
            <a:avLst>
              <a:gd name="adj1" fmla="val 50000"/>
              <a:gd name="adj2" fmla="val 69578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60396" y="4045844"/>
            <a:ext cx="741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786050" y="3118738"/>
            <a:ext cx="221457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فترة تحصيل </a:t>
            </a:r>
            <a:r>
              <a:rPr lang="ar-DZ" sz="2800" b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دي</a:t>
            </a:r>
            <a:r>
              <a:rPr lang="ar-SA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ن العملاء </a:t>
            </a:r>
            <a:r>
              <a:rPr lang="ar-DZ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DZ" sz="2400" b="1" dirty="0" smtClean="0">
                <a:solidFill>
                  <a:srgbClr val="3366FF"/>
                </a:solidFill>
              </a:rPr>
              <a:t>0 </a:t>
            </a:r>
            <a:r>
              <a:rPr lang="ar-DZ" sz="2400" b="1" dirty="0">
                <a:solidFill>
                  <a:srgbClr val="3366FF"/>
                </a:solidFill>
              </a:rPr>
              <a:t>يوم</a:t>
            </a:r>
            <a:r>
              <a:rPr lang="ar-DZ" sz="2400" b="1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429124" y="4047432"/>
            <a:ext cx="252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مدة ائتمان </a:t>
            </a:r>
            <a:r>
              <a:rPr lang="ar-DZ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الموردين </a:t>
            </a:r>
          </a:p>
          <a:p>
            <a:pPr algn="ctr" rtl="1"/>
            <a:r>
              <a:rPr lang="ar-DZ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CC0099"/>
                </a:solidFill>
              </a:rPr>
              <a:t>45</a:t>
            </a:r>
            <a:r>
              <a:rPr lang="ar-DZ" sz="2400" b="1" dirty="0" smtClean="0">
                <a:solidFill>
                  <a:srgbClr val="CC0099"/>
                </a:solidFill>
              </a:rPr>
              <a:t> </a:t>
            </a:r>
            <a:r>
              <a:rPr lang="ar-DZ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يوم)</a:t>
            </a:r>
            <a:endParaRPr lang="fr-FR" sz="2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2571736" y="4690374"/>
            <a:ext cx="2500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800" b="1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تحصيل </a:t>
            </a:r>
            <a:r>
              <a:rPr lang="ar-DZ" sz="2800" b="1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من العملاء</a:t>
            </a:r>
            <a:endParaRPr lang="fr-FR" sz="2800" b="1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8097957" y="171664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3932" y="5810228"/>
            <a:ext cx="9072000" cy="95410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sz="2800" b="1" dirty="0" smtClean="0"/>
              <a:t>الفجوة الزمنية ما </a:t>
            </a:r>
            <a:r>
              <a:rPr lang="ar-DZ" sz="2800" b="1" dirty="0"/>
              <a:t>بين الدفع للموردين والقبض من </a:t>
            </a:r>
            <a:r>
              <a:rPr lang="ar-DZ" sz="2800" b="1" dirty="0" smtClean="0"/>
              <a:t>العملاء هنا </a:t>
            </a:r>
            <a:r>
              <a:rPr lang="ar-DZ" sz="2800" b="1" dirty="0" smtClean="0">
                <a:solidFill>
                  <a:srgbClr val="0000FF"/>
                </a:solidFill>
              </a:rPr>
              <a:t>سالبة</a:t>
            </a:r>
            <a:r>
              <a:rPr lang="ar-DZ" sz="2800" b="1" dirty="0" smtClean="0"/>
              <a:t> </a:t>
            </a:r>
            <a:r>
              <a:rPr lang="ar-DZ" sz="2800" b="1" dirty="0" err="1" smtClean="0"/>
              <a:t>وتقدربـ</a:t>
            </a:r>
            <a:r>
              <a:rPr lang="ar-DZ" sz="2800" b="1" dirty="0" smtClean="0"/>
              <a:t> </a:t>
            </a:r>
            <a:r>
              <a:rPr lang="ar-DZ" sz="2800" b="1" dirty="0" err="1" smtClean="0"/>
              <a:t>-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يوم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25 </a:t>
            </a: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- 45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WordArt 32"/>
          <p:cNvSpPr>
            <a:spLocks noChangeArrowheads="1" noChangeShapeType="1" noTextEdit="1"/>
          </p:cNvSpPr>
          <p:nvPr/>
        </p:nvSpPr>
        <p:spPr bwMode="auto">
          <a:xfrm>
            <a:off x="1000100" y="5301551"/>
            <a:ext cx="2479669" cy="40957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1"/>
            <a:r>
              <a:rPr lang="ar-SA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مورد لتمويل الاستغلال</a:t>
            </a:r>
            <a:endParaRPr lang="ar-SA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3860919" y="2364348"/>
            <a:ext cx="42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3848219" y="2283384"/>
            <a:ext cx="0" cy="57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>
            <a:off x="3848219" y="1690988"/>
            <a:ext cx="0" cy="54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3871268" y="2761548"/>
            <a:ext cx="4176000" cy="108000"/>
          </a:xfrm>
          <a:prstGeom prst="leftRightArrow">
            <a:avLst>
              <a:gd name="adj1" fmla="val 50000"/>
              <a:gd name="adj2" fmla="val 69578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ar-SA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5072066" y="2761548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دروة</a:t>
            </a:r>
            <a:r>
              <a:rPr lang="ar-S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التشغيل</a:t>
            </a:r>
            <a:endParaRPr lang="fr-F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3894214" y="873666"/>
            <a:ext cx="421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stealth" w="med" len="med"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5120737" y="332656"/>
            <a:ext cx="1665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فترة </a:t>
            </a:r>
            <a:r>
              <a:rPr lang="ar-DZ" sz="2800" b="1" dirty="0" smtClean="0">
                <a:solidFill>
                  <a:srgbClr val="FF0000"/>
                </a:solidFill>
              </a:rPr>
              <a:t>التخزين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utoUpdateAnimBg="0"/>
      <p:bldP spid="13" grpId="0" animBg="1"/>
      <p:bldP spid="14" grpId="0" autoUpdateAnimBg="0"/>
      <p:bldP spid="15" grpId="0" autoUpdateAnimBg="0"/>
      <p:bldP spid="18" grpId="0" animBg="1"/>
      <p:bldP spid="19" grpId="0" animBg="1"/>
      <p:bldP spid="20" grpId="0" animBg="1"/>
      <p:bldP spid="21" grpId="0" autoUpdateAnimBg="0"/>
      <p:bldP spid="22" grpId="0" autoUpdateAnimBg="0"/>
      <p:bldP spid="23" grpId="0" autoUpdateAnimBg="0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/>
              <a:t>تتميز</a:t>
            </a:r>
            <a:r>
              <a:rPr lang="ar-SA" b="1" dirty="0" smtClean="0"/>
              <a:t> </a:t>
            </a:r>
            <a:r>
              <a:rPr lang="ar-DZ" b="1" dirty="0" smtClean="0"/>
              <a:t>م</a:t>
            </a:r>
            <a:r>
              <a:rPr lang="ar-SA" b="1" dirty="0" smtClean="0"/>
              <a:t>ت</a:t>
            </a:r>
            <a:r>
              <a:rPr lang="ar-DZ" b="1" dirty="0" smtClean="0"/>
              <a:t>ا</a:t>
            </a:r>
            <a:r>
              <a:rPr lang="ar-SA" b="1" dirty="0" smtClean="0"/>
              <a:t>جر التجزئة وال</a:t>
            </a:r>
            <a:r>
              <a:rPr lang="ar-DZ" b="1" dirty="0" smtClean="0"/>
              <a:t>مؤسس</a:t>
            </a:r>
            <a:r>
              <a:rPr lang="ar-SA" b="1" dirty="0" smtClean="0"/>
              <a:t>ات التي تبيع منتجات ذات عمر افتراضي </a:t>
            </a:r>
            <a:r>
              <a:rPr lang="ar-SA" b="1" dirty="0" err="1" smtClean="0"/>
              <a:t>منخفض </a:t>
            </a:r>
            <a:r>
              <a:rPr lang="ar-SA" b="1" dirty="0" smtClean="0"/>
              <a:t>(مثل </a:t>
            </a:r>
            <a:r>
              <a:rPr lang="ar-SA" b="1" dirty="0" err="1" smtClean="0"/>
              <a:t>البقالة</a:t>
            </a:r>
            <a:r>
              <a:rPr lang="ar-SA" b="1" dirty="0" smtClean="0"/>
              <a:t> والملابس والإلكترونيات</a:t>
            </a:r>
            <a:r>
              <a:rPr lang="ar-SA" b="1" dirty="0" err="1" smtClean="0"/>
              <a:t>)</a:t>
            </a:r>
            <a:r>
              <a:rPr lang="ar-SA" b="1" dirty="0" smtClean="0"/>
              <a:t> </a:t>
            </a:r>
            <a:r>
              <a:rPr lang="ar-DZ" b="1" dirty="0" smtClean="0"/>
              <a:t>ب</a:t>
            </a:r>
            <a:r>
              <a:rPr lang="ar-SA" b="1" dirty="0" smtClean="0"/>
              <a:t>دورات </a:t>
            </a:r>
            <a:r>
              <a:rPr lang="ar-DZ" b="1" dirty="0" smtClean="0"/>
              <a:t>تشغيل </a:t>
            </a:r>
            <a:r>
              <a:rPr lang="ar-SA" b="1" dirty="0" smtClean="0"/>
              <a:t>قص</a:t>
            </a:r>
            <a:r>
              <a:rPr lang="ar-DZ" b="1" dirty="0" smtClean="0"/>
              <a:t>ي</a:t>
            </a:r>
            <a:r>
              <a:rPr lang="ar-SA" b="1" dirty="0" smtClean="0"/>
              <a:t>ر</a:t>
            </a:r>
            <a:r>
              <a:rPr lang="ar-DZ" b="1" dirty="0" smtClean="0"/>
              <a:t>ة،</a:t>
            </a:r>
            <a:r>
              <a:rPr lang="ar-SA" b="1" dirty="0" smtClean="0"/>
              <a:t> في حين أن ال</a:t>
            </a:r>
            <a:r>
              <a:rPr lang="ar-DZ" b="1" dirty="0" smtClean="0"/>
              <a:t>مؤسس</a:t>
            </a:r>
            <a:r>
              <a:rPr lang="ar-SA" b="1" dirty="0" smtClean="0"/>
              <a:t>ات التي تتطلب استخدام ال</a:t>
            </a:r>
            <a:r>
              <a:rPr lang="ar-DZ" b="1" dirty="0" smtClean="0"/>
              <a:t>عمال</a:t>
            </a:r>
            <a:r>
              <a:rPr lang="ar-SA" b="1" dirty="0" smtClean="0"/>
              <a:t> و</a:t>
            </a:r>
            <a:r>
              <a:rPr lang="ar-DZ" b="1" dirty="0" smtClean="0"/>
              <a:t>الآلات و</a:t>
            </a:r>
            <a:r>
              <a:rPr lang="ar-SA" b="1" dirty="0" smtClean="0"/>
              <a:t>المعدات لفترة </a:t>
            </a:r>
            <a:r>
              <a:rPr lang="ar-SA" b="1" dirty="0" err="1" smtClean="0"/>
              <a:t>طو</a:t>
            </a:r>
            <a:r>
              <a:rPr lang="ar-DZ" b="1" dirty="0" smtClean="0"/>
              <a:t>ي</a:t>
            </a:r>
            <a:r>
              <a:rPr lang="ar-SA" b="1" dirty="0" smtClean="0"/>
              <a:t>ل</a:t>
            </a:r>
            <a:r>
              <a:rPr lang="ar-DZ" b="1" dirty="0" smtClean="0"/>
              <a:t>ة</a:t>
            </a:r>
            <a:r>
              <a:rPr lang="ar-SA" b="1" dirty="0" smtClean="0"/>
              <a:t> وبالتالي</a:t>
            </a:r>
            <a:r>
              <a:rPr lang="ar-DZ" b="1" dirty="0" smtClean="0"/>
              <a:t> </a:t>
            </a:r>
            <a:r>
              <a:rPr lang="ar-SA" b="1" dirty="0" err="1" smtClean="0"/>
              <a:t>تت</a:t>
            </a:r>
            <a:r>
              <a:rPr lang="ar-DZ" b="1" dirty="0" smtClean="0"/>
              <a:t>حمل</a:t>
            </a:r>
            <a:r>
              <a:rPr lang="ar-SA" b="1" dirty="0" smtClean="0"/>
              <a:t> تكاليف تشغيلية </a:t>
            </a:r>
            <a:r>
              <a:rPr lang="ar-DZ" b="1" dirty="0" smtClean="0"/>
              <a:t>مرتفعة</a:t>
            </a:r>
            <a:r>
              <a:rPr lang="ar-SA" b="1" dirty="0" smtClean="0"/>
              <a:t> يكون لها دورات تشغيل أطول.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المثال على النوع الأول من المؤسسات شركة أمازون الأمريكية ل</a:t>
            </a:r>
            <a:r>
              <a:rPr lang="ar-SA" b="1" dirty="0" err="1" smtClean="0"/>
              <a:t>تج</a:t>
            </a:r>
            <a:r>
              <a:rPr lang="ar-DZ" b="1" dirty="0" smtClean="0"/>
              <a:t>ا</a:t>
            </a:r>
            <a:r>
              <a:rPr lang="ar-SA" b="1" dirty="0" smtClean="0"/>
              <a:t>ر</a:t>
            </a:r>
            <a:r>
              <a:rPr lang="ar-DZ" b="1" dirty="0" smtClean="0"/>
              <a:t>ة</a:t>
            </a:r>
            <a:r>
              <a:rPr lang="ar-SA" b="1" dirty="0" smtClean="0"/>
              <a:t> </a:t>
            </a:r>
            <a:r>
              <a:rPr lang="ar-SA" b="1" dirty="0" smtClean="0"/>
              <a:t>التجزئة</a:t>
            </a:r>
            <a:r>
              <a:rPr lang="ar-DZ" b="1" dirty="0" smtClean="0"/>
              <a:t> عبر </a:t>
            </a:r>
            <a:r>
              <a:rPr lang="ar-DZ" b="1" dirty="0" err="1" smtClean="0"/>
              <a:t>الأنترنت</a:t>
            </a:r>
            <a:r>
              <a:rPr lang="ar-DZ" b="1" dirty="0" smtClean="0"/>
              <a:t>، </a:t>
            </a:r>
            <a:r>
              <a:rPr lang="ar-DZ" b="1" dirty="0" smtClean="0"/>
              <a:t>وهي ذات صافي دورة تشغيل </a:t>
            </a:r>
            <a:r>
              <a:rPr lang="ar-DZ" b="1" dirty="0" err="1" smtClean="0"/>
              <a:t>سالبة </a:t>
            </a:r>
            <a:r>
              <a:rPr lang="ar-DZ" b="1" dirty="0" smtClean="0"/>
              <a:t>(-</a:t>
            </a:r>
            <a:r>
              <a:rPr lang="ar-DZ" sz="3000" b="1" dirty="0" smtClean="0"/>
              <a:t>18</a:t>
            </a:r>
            <a:r>
              <a:rPr lang="ar-DZ" b="1" dirty="0" smtClean="0"/>
              <a:t> يوم</a:t>
            </a:r>
            <a:r>
              <a:rPr lang="ar-DZ" b="1" dirty="0" err="1" smtClean="0"/>
              <a:t>).</a:t>
            </a:r>
            <a:r>
              <a:rPr lang="ar-DZ" b="1" dirty="0" smtClean="0"/>
              <a:t> أما المثال على النوع الثاني </a:t>
            </a:r>
            <a:r>
              <a:rPr lang="ar-DZ" b="1" dirty="0" smtClean="0"/>
              <a:t>فهي </a:t>
            </a:r>
            <a:r>
              <a:rPr lang="ar-DZ" b="1" dirty="0" smtClean="0"/>
              <a:t>شركة </a:t>
            </a:r>
            <a:r>
              <a:rPr lang="ar-DZ" b="1" dirty="0" err="1" smtClean="0"/>
              <a:t>تويوتا</a:t>
            </a:r>
            <a:r>
              <a:rPr lang="ar-DZ" b="1" dirty="0" smtClean="0"/>
              <a:t> اليابانية لصناعة السيارات، وهي ذات صافي دورة تشغيل طويلة تصل إلى </a:t>
            </a:r>
            <a:r>
              <a:rPr lang="ar-DZ" sz="3000" b="1" dirty="0" smtClean="0"/>
              <a:t>96</a:t>
            </a:r>
            <a:r>
              <a:rPr lang="ar-DZ" b="1" dirty="0" smtClean="0"/>
              <a:t> يوم.</a:t>
            </a:r>
            <a:endParaRPr lang="fr-FR" b="1" dirty="0" smtClean="0"/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2" y="188640"/>
            <a:ext cx="9000000" cy="65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شؤون التدريس\مالية المؤسسة\مالية المؤسسة 2024\6_2_bilan_fonction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44623"/>
            <a:ext cx="9072000" cy="6731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sz="4000" b="1" dirty="0" smtClean="0">
                <a:solidFill>
                  <a:srgbClr val="0000FF"/>
                </a:solidFill>
              </a:rPr>
              <a:t>2) تقدير احتياج تمويل </a:t>
            </a:r>
            <a:r>
              <a:rPr lang="ar-DZ" sz="4000" b="1" dirty="0" err="1" smtClean="0">
                <a:solidFill>
                  <a:srgbClr val="0000FF"/>
                </a:solidFill>
              </a:rPr>
              <a:t>الإستغلال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/>
              <a:t>من خلال تقدير دورة الاستغلال يمكن</a:t>
            </a:r>
            <a:r>
              <a:rPr lang="ar-SA" b="1" dirty="0" smtClean="0"/>
              <a:t> تقدير مقدار رأس المال العامل الذي ستحتاجه ال</a:t>
            </a:r>
            <a:r>
              <a:rPr lang="ar-DZ" b="1" dirty="0" smtClean="0"/>
              <a:t>مؤسس</a:t>
            </a:r>
            <a:r>
              <a:rPr lang="ar-SA" b="1" dirty="0" smtClean="0"/>
              <a:t>ة من أجل الحفاظ على أعمالها أو تنميتها</a:t>
            </a:r>
            <a:r>
              <a:rPr lang="ar-DZ" b="1" dirty="0" smtClean="0"/>
              <a:t> (</a:t>
            </a:r>
            <a:r>
              <a:rPr lang="ar-DZ" b="1" dirty="0" smtClean="0">
                <a:solidFill>
                  <a:srgbClr val="0000FF"/>
                </a:solidFill>
              </a:rPr>
              <a:t>احتياج تمويل الاستغلال </a:t>
            </a:r>
            <a:r>
              <a:rPr lang="fr-FR" b="1" dirty="0" smtClean="0">
                <a:solidFill>
                  <a:srgbClr val="0000FF"/>
                </a:solidFill>
              </a:rPr>
              <a:t>WCR</a:t>
            </a:r>
            <a:r>
              <a:rPr lang="ar-DZ" b="1" dirty="0" err="1" smtClean="0">
                <a:solidFill>
                  <a:srgbClr val="0000FF"/>
                </a:solidFill>
              </a:rPr>
              <a:t>)</a:t>
            </a:r>
            <a:r>
              <a:rPr lang="ar-SA" b="1" dirty="0" err="1" smtClean="0"/>
              <a:t>.</a:t>
            </a:r>
            <a:endParaRPr lang="fr-FR" b="1" dirty="0" smtClean="0"/>
          </a:p>
          <a:p>
            <a:pPr algn="r" rtl="1">
              <a:buNone/>
            </a:pPr>
            <a:r>
              <a:rPr lang="ar-SA" b="1" dirty="0" smtClean="0"/>
              <a:t>تحتاج ال</a:t>
            </a:r>
            <a:r>
              <a:rPr lang="ar-DZ" b="1" dirty="0" smtClean="0"/>
              <a:t>مؤسس</a:t>
            </a:r>
            <a:r>
              <a:rPr lang="ar-SA" b="1" dirty="0" smtClean="0"/>
              <a:t>ة ذات دورة التشغيل القصيرة للغاية إلى أموال نقدية أقل للحفاظ على عملياتها، وبالتالي لا يزال بإمكانها النمو أثناء البيع بهوامش صغيرة </a:t>
            </a:r>
            <a:r>
              <a:rPr lang="ar-SA" b="1" dirty="0" err="1" smtClean="0"/>
              <a:t>نسبيًا.</a:t>
            </a:r>
            <a:r>
              <a:rPr lang="ar-SA" b="1" dirty="0" smtClean="0"/>
              <a:t> على العكس من ذلك، قد يكون لدى ال</a:t>
            </a:r>
            <a:r>
              <a:rPr lang="ar-DZ" b="1" dirty="0" smtClean="0"/>
              <a:t>مؤسس</a:t>
            </a:r>
            <a:r>
              <a:rPr lang="ar-SA" b="1" dirty="0" smtClean="0"/>
              <a:t>ة </a:t>
            </a:r>
            <a:r>
              <a:rPr lang="ar-DZ" b="1" dirty="0" err="1" smtClean="0"/>
              <a:t>-</a:t>
            </a:r>
            <a:r>
              <a:rPr lang="ar-DZ" b="1" dirty="0" smtClean="0"/>
              <a:t> </a:t>
            </a:r>
            <a:r>
              <a:rPr lang="ar-SA" b="1" dirty="0" smtClean="0"/>
              <a:t>ذات دورة التشغيل </a:t>
            </a:r>
            <a:r>
              <a:rPr lang="ar-DZ" b="1" dirty="0" smtClean="0"/>
              <a:t>ال</a:t>
            </a:r>
            <a:r>
              <a:rPr lang="ar-SA" b="1" dirty="0" smtClean="0"/>
              <a:t>طويلة بشكل غير عادي</a:t>
            </a:r>
            <a:r>
              <a:rPr lang="ar-DZ" b="1" dirty="0" smtClean="0"/>
              <a:t> </a:t>
            </a:r>
            <a:r>
              <a:rPr lang="ar-DZ" b="1" dirty="0" err="1" smtClean="0"/>
              <a:t>-</a:t>
            </a:r>
            <a:r>
              <a:rPr lang="ar-DZ" b="1" dirty="0" smtClean="0"/>
              <a:t> </a:t>
            </a:r>
            <a:r>
              <a:rPr lang="ar-SA" b="1" dirty="0" smtClean="0"/>
              <a:t>هوامش كبيرة ولكنها لا تزال بحاجة إلى تمويل إضافي للنمو ولو بوتيرة متواضعة.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14732"/>
            <a:ext cx="8229600" cy="3886200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r>
              <a:rPr lang="ar-SA" sz="3200" b="1" dirty="0" smtClean="0"/>
              <a:t>يتم تحديد أيام الاحتياج لتمويل للاستغلال</a:t>
            </a:r>
            <a:r>
              <a:rPr lang="fr-FR" sz="3000" b="1" dirty="0" err="1" smtClean="0"/>
              <a:t>Days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working</a:t>
            </a:r>
            <a:r>
              <a:rPr lang="fr-FR" sz="3000" b="1" dirty="0" smtClean="0"/>
              <a:t> capital </a:t>
            </a:r>
            <a:r>
              <a:rPr lang="fr-FR" sz="3000" b="1" dirty="0" err="1" smtClean="0"/>
              <a:t>requirement</a:t>
            </a:r>
            <a:r>
              <a:rPr lang="fr-FR" sz="3000" b="1" dirty="0" smtClean="0"/>
              <a:t> (DWCR) </a:t>
            </a:r>
            <a:r>
              <a:rPr lang="ar-DZ" sz="3000" b="1" dirty="0" smtClean="0"/>
              <a:t> </a:t>
            </a:r>
            <a:r>
              <a:rPr lang="ar-SA" sz="3200" b="1" dirty="0" smtClean="0"/>
              <a:t>بمتوسط معياري يمثل عدد أيام من رقم الأعمال.</a:t>
            </a:r>
            <a:r>
              <a:rPr lang="ar-DZ" sz="3200" b="1" dirty="0" smtClean="0"/>
              <a:t> ف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انطلاقا من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فرض</a:t>
            </a:r>
            <a:r>
              <a:rPr kumimoji="0" lang="ar-D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يات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أن </a:t>
            </a:r>
            <a:r>
              <a:rPr lang="ar-DZ" sz="3200" b="1" dirty="0" smtClean="0"/>
              <a:t>احتياج تمويل الاستغلال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ومكوناته تناسبية مع 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المبيعات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 (S)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، وأن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هذ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الأخير</a:t>
            </a:r>
            <a:r>
              <a:rPr lang="ar-DZ" sz="3200" b="1" dirty="0" smtClean="0"/>
              <a:t>ت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توزع بانتظام </a:t>
            </a: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طو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 العام.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endParaRPr kumimoji="0" lang="ar-DZ" sz="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3200" b="1" dirty="0" smtClean="0"/>
              <a:t>DWCR =</a:t>
            </a:r>
            <a:endParaRPr kumimoji="0" lang="ar-D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D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 rtl="1">
              <a:spcBef>
                <a:spcPct val="20000"/>
              </a:spcBef>
            </a:pPr>
            <a:r>
              <a:rPr lang="ar-DZ" sz="3200" b="1" dirty="0" smtClean="0"/>
              <a:t>يمكن </a:t>
            </a:r>
            <a:r>
              <a:rPr lang="ar-DZ" sz="3200" b="1" dirty="0" err="1" smtClean="0"/>
              <a:t>بمعلومية</a:t>
            </a:r>
            <a:r>
              <a:rPr lang="ar-DZ" sz="3200" b="1" dirty="0" smtClean="0"/>
              <a:t> 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مبيعات </a:t>
            </a:r>
            <a:r>
              <a:rPr lang="ar-DZ" sz="3200" b="1" dirty="0" smtClean="0"/>
              <a:t>سنة مقبلة (ن+1) تقدير احتياج تمويل الاستغلال لذات السنة كما </a:t>
            </a:r>
            <a:r>
              <a:rPr lang="ar-DZ" sz="3200" b="1" dirty="0" err="1" smtClean="0"/>
              <a:t>يلي:</a:t>
            </a:r>
            <a:endParaRPr lang="ar-DZ" sz="3200" b="1" dirty="0" smtClean="0">
              <a:solidFill>
                <a:srgbClr val="7030A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3200" b="1" dirty="0" err="1" smtClean="0">
                <a:solidFill>
                  <a:srgbClr val="0000FF"/>
                </a:solidFill>
              </a:rPr>
              <a:t>WCR</a:t>
            </a:r>
            <a:r>
              <a:rPr lang="fr-FR" sz="3200" b="1" baseline="-25000" dirty="0" err="1" smtClean="0">
                <a:solidFill>
                  <a:srgbClr val="0000FF"/>
                </a:solidFill>
              </a:rPr>
              <a:t>n</a:t>
            </a:r>
            <a:r>
              <a:rPr lang="fr-FR" sz="3200" b="1" baseline="-25000" dirty="0" smtClean="0">
                <a:solidFill>
                  <a:srgbClr val="0000FF"/>
                </a:solidFill>
              </a:rPr>
              <a:t>+1</a:t>
            </a:r>
            <a:r>
              <a:rPr lang="fr-FR" sz="3200" b="1" dirty="0" smtClean="0">
                <a:solidFill>
                  <a:srgbClr val="7030A0"/>
                </a:solidFill>
              </a:rPr>
              <a:t> </a:t>
            </a:r>
            <a:r>
              <a:rPr lang="fr-FR" sz="3200" b="1" dirty="0" smtClean="0"/>
              <a:t>=</a:t>
            </a:r>
            <a:r>
              <a:rPr lang="fr-FR" sz="3200" b="1" dirty="0" smtClean="0">
                <a:solidFill>
                  <a:srgbClr val="7030A0"/>
                </a:solidFill>
              </a:rPr>
              <a:t> </a:t>
            </a:r>
            <a:r>
              <a:rPr lang="fr-FR" sz="3200" b="1" dirty="0" smtClean="0"/>
              <a:t>DWCR </a:t>
            </a:r>
            <a:r>
              <a:rPr lang="ar-DZ" sz="3200" b="1" dirty="0" err="1" smtClean="0"/>
              <a:t>×</a:t>
            </a:r>
            <a:r>
              <a:rPr lang="en-US" sz="3200" b="1" dirty="0" smtClean="0"/>
              <a:t> (</a:t>
            </a:r>
            <a:r>
              <a:rPr lang="fr-FR" sz="3200" b="1" dirty="0" smtClean="0"/>
              <a:t>S / 360)</a:t>
            </a:r>
            <a:endParaRPr lang="ar-DZ" sz="3200" b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1"/>
            <a:r>
              <a:rPr lang="ar-DZ" sz="3600" b="1" dirty="0" smtClean="0">
                <a:solidFill>
                  <a:srgbClr val="0000FF"/>
                </a:solidFill>
              </a:rPr>
              <a:t>طريقة مبسطة لتقدير احتياج تمويل الاستغلال</a:t>
            </a:r>
            <a:endParaRPr lang="fr-FR" sz="3600" dirty="0">
              <a:solidFill>
                <a:srgbClr val="0000FF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51720" y="4094584"/>
            <a:ext cx="1908000" cy="990600"/>
            <a:chOff x="1761" y="2349"/>
            <a:chExt cx="4848" cy="624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761" y="2349"/>
              <a:ext cx="4848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800" b="1" dirty="0">
                <a:cs typeface="Times New Roman" pitchFamily="18" charset="0"/>
              </a:endParaRPr>
            </a:p>
            <a:p>
              <a:pPr algn="ctr"/>
              <a:r>
                <a:rPr lang="fr-FR" sz="3200" b="1" dirty="0" smtClean="0">
                  <a:cs typeface="Times New Roman" pitchFamily="18" charset="0"/>
                </a:rPr>
                <a:t>WCR </a:t>
              </a:r>
              <a:r>
                <a:rPr lang="fr-FR" sz="3200" b="1" dirty="0">
                  <a:cs typeface="Times New Roman" pitchFamily="18" charset="0"/>
                </a:rPr>
                <a:t>x </a:t>
              </a:r>
              <a:r>
                <a:rPr lang="fr-FR" sz="3200" b="1" dirty="0" smtClean="0">
                  <a:cs typeface="Times New Roman" pitchFamily="18" charset="0"/>
                </a:rPr>
                <a:t>360</a:t>
              </a:r>
              <a:endParaRPr lang="fr-FR" sz="3200" b="1" dirty="0">
                <a:cs typeface="Times New Roman" pitchFamily="18" charset="0"/>
              </a:endParaRPr>
            </a:p>
            <a:p>
              <a:pPr algn="ctr"/>
              <a:r>
                <a:rPr lang="ar-DZ" sz="3200" b="1" dirty="0" smtClean="0">
                  <a:cs typeface="Times New Roman" pitchFamily="18" charset="0"/>
                </a:rPr>
                <a:t>  </a:t>
              </a:r>
              <a:r>
                <a:rPr lang="fr-FR" sz="3200" b="1" dirty="0" smtClean="0">
                  <a:cs typeface="Times New Roman" pitchFamily="18" charset="0"/>
                </a:rPr>
                <a:t>S</a:t>
              </a:r>
              <a:endParaRPr lang="fr-FR" sz="3200" b="1" dirty="0">
                <a:cs typeface="Times New Roman" pitchFamily="18" charset="0"/>
              </a:endParaRPr>
            </a:p>
            <a:p>
              <a:pPr algn="ctr"/>
              <a:r>
                <a:rPr lang="fr-FR" sz="2800" b="1" dirty="0">
                  <a:cs typeface="Times New Roman" pitchFamily="18" charset="0"/>
                </a:rPr>
                <a:t> 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852" y="2667"/>
              <a:ext cx="45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لقد أثبتت الدراسات أن لكل مؤسسة أو قطاع نشاط احتياجا تمويليا للاستغلال خاصا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به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، ويمكن للمؤسسات حديثة النشأة التي ليس لديها سابقة أعمال أن تسترشد بالمؤسسات الشبيهة أو بقطاع النشاط في تقديرها لاحتياج تمويل الاستغلال الخاص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بها.</a:t>
            </a:r>
            <a:endParaRPr lang="ar-DZ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None/>
            </a:pP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والجدولان المواليان يوضحان احتياج تمويل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الاستغلال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(الاحتياج لرأس المال العامل) بأيام من رقم الأعمال في صناعات الاقتصاد الفرنسي سنة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(الجدول الأول)، وكنسبة من رقم الأعمال لأهم القطاعات الاقتصادية بأوربا سنوات: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1999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(الجدول الثاني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fr-FR" dirty="0" smtClean="0"/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1" y="44970"/>
            <a:ext cx="9086849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sz="4000" b="1" dirty="0" smtClean="0">
                <a:solidFill>
                  <a:srgbClr val="0000FF"/>
                </a:solidFill>
              </a:rPr>
              <a:t>ثالثا: إدارة الاحتياج لتمويل </a:t>
            </a:r>
            <a:r>
              <a:rPr lang="ar-DZ" sz="4000" b="1" dirty="0" err="1" smtClean="0">
                <a:solidFill>
                  <a:srgbClr val="0000FF"/>
                </a:solidFill>
              </a:rPr>
              <a:t>الإستغلال</a:t>
            </a:r>
            <a:endParaRPr lang="fr-FR" sz="40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/>
              <a:t>إن مدى احتياج المؤسسة للتمويل خلال دورة التشغيل يعتمد جزئيا على طبيعة دورة الإنتاج وعلى شروط الائتمان المرتبة مع الموردين </a:t>
            </a:r>
            <a:r>
              <a:rPr lang="ar-DZ" b="1" dirty="0" err="1" smtClean="0"/>
              <a:t>والعملاء.</a:t>
            </a:r>
            <a:r>
              <a:rPr lang="ar-DZ" b="1" dirty="0" smtClean="0"/>
              <a:t> وبصفة عامة فإن </a:t>
            </a:r>
            <a:r>
              <a:rPr lang="ar-SA" b="1" dirty="0" smtClean="0"/>
              <a:t>الامتداد أو التقلص في </a:t>
            </a:r>
            <a:r>
              <a:rPr lang="ar-DZ" b="1" dirty="0" smtClean="0"/>
              <a:t>دورة الاستغلال أي في فترة </a:t>
            </a:r>
            <a:r>
              <a:rPr lang="ar-DZ" b="1" dirty="0" err="1" smtClean="0"/>
              <a:t>الإحتياج</a:t>
            </a:r>
            <a:r>
              <a:rPr lang="ar-DZ" b="1" dirty="0" smtClean="0"/>
              <a:t> لتمويل الاستغلال </a:t>
            </a:r>
            <a:r>
              <a:rPr lang="ar-SA" b="1" dirty="0" smtClean="0"/>
              <a:t>هو نتاج للطول أو القصر في أية واحدة من الفترات المكونة لها</a:t>
            </a:r>
            <a:r>
              <a:rPr lang="ar-DZ" b="1" dirty="0" smtClean="0"/>
              <a:t> (</a:t>
            </a:r>
            <a:r>
              <a:rPr lang="ar-DZ" b="1" dirty="0" smtClean="0">
                <a:solidFill>
                  <a:srgbClr val="0033CC"/>
                </a:solidFill>
              </a:rPr>
              <a:t>فترة التخزين، فترة التحصيل من الزبائن وفترة السداد للموردين</a:t>
            </a:r>
            <a:r>
              <a:rPr lang="ar-DZ" b="1" dirty="0" err="1" smtClean="0">
                <a:solidFill>
                  <a:srgbClr val="0033CC"/>
                </a:solidFill>
              </a:rPr>
              <a:t>)</a:t>
            </a:r>
            <a:r>
              <a:rPr lang="ar-SA" b="1" dirty="0" smtClean="0"/>
              <a:t>، </a:t>
            </a:r>
            <a:r>
              <a:rPr lang="ar-SA" b="1" dirty="0" err="1" smtClean="0"/>
              <a:t>وي</a:t>
            </a:r>
            <a:r>
              <a:rPr lang="ar-DZ" b="1" dirty="0" err="1" smtClean="0"/>
              <a:t>ؤدي</a:t>
            </a:r>
            <a:r>
              <a:rPr lang="ar-SA" b="1" dirty="0" smtClean="0"/>
              <a:t> الانخفاض في هذه الفترة </a:t>
            </a:r>
            <a:r>
              <a:rPr lang="ar-DZ" b="1" dirty="0" err="1" smtClean="0"/>
              <a:t>-</a:t>
            </a:r>
            <a:r>
              <a:rPr lang="ar-SA" b="1" dirty="0" smtClean="0"/>
              <a:t> عبر </a:t>
            </a:r>
            <a:r>
              <a:rPr lang="ar-SA" b="1" dirty="0" err="1" smtClean="0"/>
              <a:t>الزمن –</a:t>
            </a:r>
            <a:r>
              <a:rPr lang="ar-SA" b="1" dirty="0" smtClean="0"/>
              <a:t> </a:t>
            </a:r>
            <a:r>
              <a:rPr lang="ar-DZ" b="1" dirty="0" smtClean="0"/>
              <a:t>إلى 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تقليل </a:t>
            </a:r>
            <a:r>
              <a:rPr lang="ar-DZ" b="1" dirty="0" err="1" smtClean="0">
                <a:latin typeface="Times New Roman" pitchFamily="18" charset="0"/>
                <a:cs typeface="Times New Roman" pitchFamily="18" charset="0"/>
              </a:rPr>
              <a:t>الإحتياج</a:t>
            </a:r>
            <a:r>
              <a:rPr lang="ar-DZ" b="1" dirty="0" smtClean="0">
                <a:latin typeface="Times New Roman" pitchFamily="18" charset="0"/>
                <a:cs typeface="Times New Roman" pitchFamily="18" charset="0"/>
              </a:rPr>
              <a:t> لتمويل الاستغلال وبالتالي </a:t>
            </a:r>
            <a:r>
              <a:rPr lang="ar-SA" b="1" dirty="0" smtClean="0"/>
              <a:t>تحسنا في وضع السيولة بالمؤسسة.</a:t>
            </a:r>
            <a:r>
              <a:rPr lang="ar-DZ" b="1" dirty="0" smtClean="0"/>
              <a:t> ومن الأساليب المتبعة في </a:t>
            </a:r>
            <a:r>
              <a:rPr lang="ar-SA" b="1" dirty="0" smtClean="0"/>
              <a:t>تقص</a:t>
            </a:r>
            <a:r>
              <a:rPr lang="ar-DZ" b="1" dirty="0" smtClean="0"/>
              <a:t>ير</a:t>
            </a:r>
            <a:r>
              <a:rPr lang="ar-SA" b="1" dirty="0" smtClean="0"/>
              <a:t> </a:t>
            </a:r>
            <a:r>
              <a:rPr lang="ar-DZ" b="1" dirty="0" smtClean="0"/>
              <a:t>دورة </a:t>
            </a:r>
            <a:r>
              <a:rPr lang="ar-DZ" b="1" dirty="0" err="1" smtClean="0"/>
              <a:t>الاستغلال:</a:t>
            </a: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DZ" sz="3800" b="1" dirty="0" smtClean="0">
                <a:solidFill>
                  <a:srgbClr val="0000FF"/>
                </a:solidFill>
              </a:rPr>
              <a:t>1</a:t>
            </a:r>
            <a:r>
              <a:rPr lang="ar-DZ" sz="3800" b="1" dirty="0" err="1" smtClean="0">
                <a:solidFill>
                  <a:srgbClr val="0000FF"/>
                </a:solidFill>
              </a:rPr>
              <a:t>)</a:t>
            </a:r>
            <a:r>
              <a:rPr lang="ar-DZ" sz="3800" b="1" dirty="0" smtClean="0">
                <a:solidFill>
                  <a:srgbClr val="0000FF"/>
                </a:solidFill>
              </a:rPr>
              <a:t> </a:t>
            </a:r>
            <a:r>
              <a:rPr lang="ar-SA" sz="3800" b="1" dirty="0" smtClean="0">
                <a:solidFill>
                  <a:srgbClr val="0000FF"/>
                </a:solidFill>
              </a:rPr>
              <a:t>تقصير فترة بقاء ال</a:t>
            </a:r>
            <a:r>
              <a:rPr lang="ar-DZ" sz="3800" b="1" dirty="0" smtClean="0">
                <a:solidFill>
                  <a:srgbClr val="0000FF"/>
                </a:solidFill>
              </a:rPr>
              <a:t>مواد أو المنتجات </a:t>
            </a:r>
            <a:r>
              <a:rPr lang="ar-SA" sz="3800" b="1" dirty="0" err="1" smtClean="0">
                <a:solidFill>
                  <a:srgbClr val="0000FF"/>
                </a:solidFill>
              </a:rPr>
              <a:t>بالمخازن</a:t>
            </a:r>
            <a:r>
              <a:rPr lang="ar-SA" sz="3800" b="1" dirty="0" err="1" smtClean="0"/>
              <a:t>،</a:t>
            </a:r>
            <a:r>
              <a:rPr lang="ar-SA" sz="3800" b="1" dirty="0" smtClean="0"/>
              <a:t>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00FF"/>
                </a:solidFill>
              </a:rPr>
              <a:t>لكن </a:t>
            </a:r>
            <a:r>
              <a:rPr lang="ar-DZ" b="1" dirty="0" smtClean="0">
                <a:solidFill>
                  <a:srgbClr val="0000FF"/>
                </a:solidFill>
              </a:rPr>
              <a:t>مع تجنب مخاطر</a:t>
            </a:r>
            <a:r>
              <a:rPr lang="ar-SA" b="1" dirty="0" smtClean="0">
                <a:solidFill>
                  <a:srgbClr val="0000FF"/>
                </a:solidFill>
              </a:rPr>
              <a:t> نفاذ المخزون</a:t>
            </a:r>
            <a:r>
              <a:rPr lang="ar-SA" b="1" dirty="0" smtClean="0"/>
              <a:t>.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طول</a:t>
            </a:r>
            <a:r>
              <a:rPr lang="ar-SA" b="1" dirty="0" smtClean="0"/>
              <a:t> المدة </a:t>
            </a:r>
            <a:r>
              <a:rPr lang="ar-DZ" b="1" dirty="0" smtClean="0"/>
              <a:t>الزمنية المستغرقة لتخزين وتصنيع المادة الأولية ثم تخزين المنتجات التامة حتى بيعها في حالة مؤسسة صناعية، أو الفترة الزمنية المستغرقة ما بين شراء البضاعة وتصريفها في حالة مؤسسة </a:t>
            </a:r>
            <a:r>
              <a:rPr lang="ar-DZ" b="1" dirty="0" err="1" smtClean="0"/>
              <a:t>تجارية،</a:t>
            </a:r>
            <a:r>
              <a:rPr lang="ar-DZ" b="1" dirty="0" smtClean="0"/>
              <a:t> </a:t>
            </a:r>
            <a:r>
              <a:rPr lang="ar-SA" b="1" dirty="0" smtClean="0"/>
              <a:t>يعود إلى عدة أسباب</a:t>
            </a:r>
            <a:r>
              <a:rPr lang="ar-DZ" b="1" dirty="0" err="1" smtClean="0"/>
              <a:t>:</a:t>
            </a:r>
            <a:endParaRPr lang="ar-SA" b="1" dirty="0" smtClean="0"/>
          </a:p>
          <a:p>
            <a:pPr algn="r" rtl="1"/>
            <a:r>
              <a:rPr lang="ar-SA" b="1" dirty="0" smtClean="0"/>
              <a:t>سوء تسيير </a:t>
            </a:r>
            <a:r>
              <a:rPr lang="ar-SA" b="1" dirty="0" err="1" smtClean="0"/>
              <a:t>المخزون؛</a:t>
            </a:r>
            <a:endParaRPr lang="ar-SA" b="1" dirty="0" smtClean="0"/>
          </a:p>
          <a:p>
            <a:pPr algn="r" rtl="1"/>
            <a:r>
              <a:rPr lang="ar-SA" b="1" dirty="0" smtClean="0"/>
              <a:t>مشاكل متصلة بمراحل </a:t>
            </a:r>
            <a:r>
              <a:rPr lang="ar-SA" b="1" dirty="0" err="1" smtClean="0"/>
              <a:t>الإنتاج؛</a:t>
            </a:r>
            <a:endParaRPr lang="ar-SA" b="1" dirty="0" smtClean="0"/>
          </a:p>
          <a:p>
            <a:pPr algn="r" rtl="1"/>
            <a:r>
              <a:rPr lang="ar-SA" b="1" dirty="0" smtClean="0"/>
              <a:t>صعوبات </a:t>
            </a:r>
            <a:r>
              <a:rPr lang="ar-SA" b="1" dirty="0" err="1" smtClean="0"/>
              <a:t>تجارية </a:t>
            </a:r>
            <a:r>
              <a:rPr lang="ar-SA" b="1" dirty="0" smtClean="0"/>
              <a:t>(كفقد الحصة السوقية، منافسة شديدة، عدم رضا العملاء، أزمة في قطاع </a:t>
            </a:r>
            <a:r>
              <a:rPr lang="ar-SA" b="1" dirty="0" err="1" smtClean="0"/>
              <a:t>النشاط ...).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SA" b="1" dirty="0" smtClean="0"/>
              <a:t>تقصير فترة بقاء </a:t>
            </a:r>
            <a:r>
              <a:rPr lang="ar-SA" b="1" dirty="0" err="1" smtClean="0"/>
              <a:t>البضا</a:t>
            </a:r>
            <a:r>
              <a:rPr lang="ar-DZ" b="1" dirty="0" smtClean="0"/>
              <a:t>ئ</a:t>
            </a:r>
            <a:r>
              <a:rPr lang="ar-SA" b="1" dirty="0" smtClean="0"/>
              <a:t>ع </a:t>
            </a:r>
            <a:r>
              <a:rPr lang="ar-DZ" b="1" dirty="0" smtClean="0"/>
              <a:t>أو المنتجات </a:t>
            </a:r>
            <a:r>
              <a:rPr lang="ar-SA" b="1" dirty="0" smtClean="0"/>
              <a:t>بالمخازن يتم من خلال إدارة المخزون بشكل فعال</a:t>
            </a:r>
            <a:r>
              <a:rPr lang="ar-DZ" b="1" dirty="0" smtClean="0"/>
              <a:t> (الحفاظ على مستويات المخزون المثلى)، وتقصير سير عملية الانتاج</a:t>
            </a:r>
            <a:r>
              <a:rPr lang="ar-SA" b="1" dirty="0" err="1" smtClean="0"/>
              <a:t>.</a:t>
            </a:r>
            <a:endParaRPr lang="ar-DZ" b="1" dirty="0" smtClean="0">
              <a:solidFill>
                <a:srgbClr val="0000FF"/>
              </a:solidFill>
            </a:endParaRPr>
          </a:p>
          <a:p>
            <a:pPr algn="r" rtl="1">
              <a:buNone/>
            </a:pPr>
            <a:r>
              <a:rPr lang="ar-DZ" b="1" dirty="0" smtClean="0">
                <a:solidFill>
                  <a:srgbClr val="0000FF"/>
                </a:solidFill>
              </a:rPr>
              <a:t>1-1- الإدارة الفعالة للمخزون</a:t>
            </a:r>
          </a:p>
          <a:p>
            <a:pPr algn="r" rtl="1">
              <a:buNone/>
            </a:pPr>
            <a:r>
              <a:rPr lang="ar-DZ" b="1" dirty="0" smtClean="0"/>
              <a:t>بالرغم من أن إدارة المخزون ليست مسؤولية الإدارة المالية مباشرة، لكن الاستثمار في المخزون هو مظهر هام من مظاهر الإدارة </a:t>
            </a:r>
            <a:r>
              <a:rPr lang="ar-DZ" b="1" dirty="0" err="1" smtClean="0"/>
              <a:t>المالية.</a:t>
            </a:r>
            <a:r>
              <a:rPr lang="ar-DZ" b="1" dirty="0" smtClean="0"/>
              <a:t> حيث </a:t>
            </a:r>
            <a:r>
              <a:rPr lang="ar-SA" b="1" dirty="0" smtClean="0"/>
              <a:t>يؤدي الاحتفاظ المفرط</a:t>
            </a:r>
            <a:r>
              <a:rPr lang="ar-DZ" b="1" dirty="0" smtClean="0"/>
              <a:t> </a:t>
            </a:r>
            <a:r>
              <a:rPr lang="ar-SA" b="1" dirty="0" smtClean="0"/>
              <a:t>بالمخزون إلى </a:t>
            </a:r>
            <a:r>
              <a:rPr lang="ar-DZ" b="1" dirty="0" smtClean="0"/>
              <a:t>تجميد النقدية</a:t>
            </a:r>
            <a:r>
              <a:rPr lang="ar-SA" b="1" dirty="0" smtClean="0"/>
              <a:t> وزيادة تكاليف الاحتفاظ، في حين أن المخزون غير الكافي يمكن أن يؤدي إلى نفاد المخزون وضياع فرص المبيعات.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5480"/>
            <a:ext cx="8229600" cy="4525963"/>
          </a:xfrm>
        </p:spPr>
        <p:txBody>
          <a:bodyPr>
            <a:noAutofit/>
          </a:bodyPr>
          <a:lstStyle/>
          <a:p>
            <a:pPr algn="r" rtl="1">
              <a:lnSpc>
                <a:spcPct val="110000"/>
              </a:lnSpc>
              <a:buNone/>
            </a:pPr>
            <a:r>
              <a:rPr lang="ar-SA" b="1" dirty="0" smtClean="0"/>
              <a:t>يمكن </a:t>
            </a:r>
            <a:r>
              <a:rPr lang="ar-SA" b="1" dirty="0" err="1" smtClean="0"/>
              <a:t>لل</a:t>
            </a:r>
            <a:r>
              <a:rPr lang="ar-DZ" b="1" dirty="0" smtClean="0"/>
              <a:t>مؤسس</a:t>
            </a:r>
            <a:r>
              <a:rPr lang="ar-SA" b="1" dirty="0" smtClean="0"/>
              <a:t>ات استخدام استراتيجيات مختلفة لتحقيق التوازن الصحيح، مثل</a:t>
            </a:r>
            <a:r>
              <a:rPr lang="ar-DZ" b="1" dirty="0" smtClean="0"/>
              <a:t> التنبؤ بالطلب</a:t>
            </a:r>
            <a:r>
              <a:rPr lang="ar-SA" b="1" dirty="0" smtClean="0"/>
              <a:t> </a:t>
            </a:r>
            <a:r>
              <a:rPr lang="ar-DZ" b="1" dirty="0" smtClean="0"/>
              <a:t>و</a:t>
            </a:r>
            <a:r>
              <a:rPr lang="ar-SA" b="1" dirty="0" smtClean="0"/>
              <a:t>اعتماد إدارة المخزون في الوقت المناسب</a:t>
            </a:r>
            <a:r>
              <a:rPr lang="ar-DZ" b="1" dirty="0" err="1" smtClean="0"/>
              <a:t>.</a:t>
            </a:r>
            <a:endParaRPr lang="ar-DZ" b="1" dirty="0" smtClean="0"/>
          </a:p>
          <a:p>
            <a:pPr algn="r" rtl="1">
              <a:lnSpc>
                <a:spcPct val="110000"/>
              </a:lnSpc>
              <a:buNone/>
            </a:pPr>
            <a:r>
              <a:rPr lang="ar-DZ" b="1" dirty="0" smtClean="0">
                <a:solidFill>
                  <a:srgbClr val="0000FF"/>
                </a:solidFill>
              </a:rPr>
              <a:t>أ</a:t>
            </a:r>
            <a:r>
              <a:rPr lang="ar-DZ" b="1" dirty="0" err="1" smtClean="0">
                <a:solidFill>
                  <a:srgbClr val="0000FF"/>
                </a:solidFill>
              </a:rPr>
              <a:t>)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SA" b="1" dirty="0" smtClean="0">
                <a:solidFill>
                  <a:srgbClr val="0000FF"/>
                </a:solidFill>
              </a:rPr>
              <a:t>التنبؤ وتخطيط الطلب: </a:t>
            </a:r>
            <a:r>
              <a:rPr lang="ar-SA" b="1" dirty="0" smtClean="0"/>
              <a:t>يلعب </a:t>
            </a:r>
            <a:r>
              <a:rPr lang="ar-DZ" b="1" dirty="0" smtClean="0"/>
              <a:t>تقدير مرات</a:t>
            </a:r>
            <a:r>
              <a:rPr lang="ar-SA" b="1" dirty="0" smtClean="0"/>
              <a:t> تكرار وتوقيت تجديد المخزون</a:t>
            </a:r>
            <a:r>
              <a:rPr lang="ar-DZ" b="1" dirty="0" smtClean="0"/>
              <a:t> </a:t>
            </a:r>
            <a:r>
              <a:rPr lang="ar-SA" b="1" dirty="0" smtClean="0"/>
              <a:t>دوراً حيوياً في تحسين مستويات </a:t>
            </a:r>
            <a:r>
              <a:rPr lang="ar-SA" b="1" dirty="0" err="1" smtClean="0"/>
              <a:t>المخزون.</a:t>
            </a:r>
            <a:r>
              <a:rPr lang="ar-SA" b="1" dirty="0" smtClean="0"/>
              <a:t> </a:t>
            </a:r>
            <a:r>
              <a:rPr lang="ar-DZ" b="1" dirty="0" smtClean="0"/>
              <a:t>ف</a:t>
            </a:r>
            <a:r>
              <a:rPr lang="ar-SA" b="1" dirty="0" smtClean="0"/>
              <a:t>من خلال تحليل بيانات المبيعات التاريخية وأنماط الطلب، يمكن </a:t>
            </a:r>
            <a:r>
              <a:rPr lang="ar-SA" b="1" dirty="0" err="1" smtClean="0"/>
              <a:t>لل</a:t>
            </a:r>
            <a:r>
              <a:rPr lang="ar-DZ" b="1" dirty="0" smtClean="0"/>
              <a:t>مؤسسة</a:t>
            </a:r>
            <a:r>
              <a:rPr lang="ar-SA" b="1" dirty="0" smtClean="0"/>
              <a:t> تحديد نقاط وكميات إعادة الطلب </a:t>
            </a:r>
            <a:r>
              <a:rPr lang="ar-SA" b="1" dirty="0" err="1" smtClean="0"/>
              <a:t>المثالية.</a:t>
            </a:r>
            <a:r>
              <a:rPr lang="ar-SA" b="1" dirty="0" smtClean="0"/>
              <a:t> وهذا يضمن تجديد المخزون في الوقت المناسب، مما يقلل من نفاذ المخزون مع تجنب تراكم المخزون المفرط.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>
                <a:solidFill>
                  <a:srgbClr val="0000FF"/>
                </a:solidFill>
              </a:rPr>
              <a:t>ب</a:t>
            </a:r>
            <a:r>
              <a:rPr lang="ar-DZ" b="1" dirty="0" err="1" smtClean="0">
                <a:solidFill>
                  <a:srgbClr val="0000FF"/>
                </a:solidFill>
              </a:rPr>
              <a:t>)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SA" b="1" dirty="0" smtClean="0">
                <a:solidFill>
                  <a:srgbClr val="0000FF"/>
                </a:solidFill>
              </a:rPr>
              <a:t>نظام الإنتاج في الوقت المحدد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fr-FR" sz="3000" b="1" dirty="0" smtClean="0"/>
              <a:t>Just In Time JIT</a:t>
            </a:r>
            <a:r>
              <a:rPr lang="ar-DZ" b="1" dirty="0" smtClean="0"/>
              <a:t>: يمكن للمؤسسة استخدام هذا النظام بهدف ا</a:t>
            </a:r>
            <a:r>
              <a:rPr lang="ar-SA" b="1" dirty="0" smtClean="0"/>
              <a:t>ل</a:t>
            </a:r>
            <a:r>
              <a:rPr lang="ar-DZ" b="1" dirty="0" smtClean="0"/>
              <a:t>و</a:t>
            </a:r>
            <a:r>
              <a:rPr lang="ar-SA" b="1" dirty="0" err="1" smtClean="0"/>
              <a:t>صول</a:t>
            </a:r>
            <a:r>
              <a:rPr lang="ar-SA" b="1" dirty="0" smtClean="0"/>
              <a:t> </a:t>
            </a:r>
            <a:r>
              <a:rPr lang="ar-DZ" b="1" dirty="0" smtClean="0"/>
              <a:t>إ</a:t>
            </a:r>
            <a:r>
              <a:rPr lang="ar-SA" b="1" dirty="0" smtClean="0"/>
              <a:t>لى مخزون صفري</a:t>
            </a:r>
            <a:r>
              <a:rPr lang="ar-DZ" b="1" dirty="0" smtClean="0"/>
              <a:t> </a:t>
            </a:r>
            <a:r>
              <a:rPr lang="fr-FR" sz="3000" b="1" dirty="0" err="1" smtClean="0"/>
              <a:t>Zero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inventory</a:t>
            </a:r>
            <a:r>
              <a:rPr lang="ar-DZ" b="1" dirty="0" smtClean="0"/>
              <a:t> أو يقترب من الصفر، وذلك لكل من المادة الأولية</a:t>
            </a:r>
            <a:r>
              <a:rPr lang="ar-SA" b="1" dirty="0" smtClean="0"/>
              <a:t> و</a:t>
            </a:r>
            <a:r>
              <a:rPr lang="ar-DZ" b="1" dirty="0" smtClean="0"/>
              <a:t>ال</a:t>
            </a:r>
            <a:r>
              <a:rPr lang="ar-SA" b="1" dirty="0" smtClean="0"/>
              <a:t>إنتاج تحت التشغيل،</a:t>
            </a:r>
            <a:r>
              <a:rPr lang="ar-DZ" b="1" dirty="0" smtClean="0"/>
              <a:t> والمنتجات </a:t>
            </a:r>
            <a:r>
              <a:rPr lang="ar-DZ" b="1" dirty="0" err="1" smtClean="0"/>
              <a:t>التامة.</a:t>
            </a:r>
            <a:r>
              <a:rPr lang="ar-DZ" b="1" dirty="0" smtClean="0"/>
              <a:t> </a:t>
            </a:r>
          </a:p>
          <a:p>
            <a:pPr algn="r" rtl="1">
              <a:buNone/>
            </a:pPr>
            <a:r>
              <a:rPr lang="ar-DZ" b="1" dirty="0" smtClean="0"/>
              <a:t>تنفيذ هذا النظام يقتضي إتباع ما </a:t>
            </a:r>
            <a:r>
              <a:rPr lang="ar-DZ" b="1" dirty="0" err="1" smtClean="0"/>
              <a:t>يلي: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- تصنيع المنتج النهائي في الوقت الذي سيتم فيه البيع والتسليم للزبون.</a:t>
            </a:r>
          </a:p>
          <a:p>
            <a:pPr algn="r" rtl="1">
              <a:buNone/>
            </a:pPr>
            <a:r>
              <a:rPr lang="ar-DZ" b="1" dirty="0" smtClean="0"/>
              <a:t>- إنتاج المكونات في الوقت المناسب لتصنيع المنتج النهائي.</a:t>
            </a:r>
          </a:p>
          <a:p>
            <a:pPr algn="r" rtl="1">
              <a:buNone/>
            </a:pPr>
            <a:r>
              <a:rPr lang="ar-DZ" b="1" dirty="0" smtClean="0"/>
              <a:t>- استلام المواد الأولية في الوقت المناسب لإنتاج المكونات.</a:t>
            </a:r>
          </a:p>
          <a:p>
            <a:pPr algn="r" rtl="1">
              <a:buNone/>
            </a:pPr>
            <a:r>
              <a:rPr lang="ar-SA" b="1" dirty="0" smtClean="0"/>
              <a:t>وهذا يضمن الحفاظ على مستويات مثلى</a:t>
            </a:r>
            <a:r>
              <a:rPr lang="ar-DZ" b="1" dirty="0" smtClean="0"/>
              <a:t> ل</a:t>
            </a:r>
            <a:r>
              <a:rPr lang="ar-SA" b="1" dirty="0" smtClean="0"/>
              <a:t>لمخزون، مما يقلل من مخاطر نفاد</a:t>
            </a:r>
            <a:r>
              <a:rPr lang="ar-DZ" b="1" dirty="0" smtClean="0"/>
              <a:t>ها</a:t>
            </a:r>
            <a:r>
              <a:rPr lang="ar-SA" b="1" dirty="0" smtClean="0"/>
              <a:t> أو </a:t>
            </a:r>
            <a:r>
              <a:rPr lang="ar-DZ" b="1" dirty="0" smtClean="0"/>
              <a:t>تعطيل</a:t>
            </a:r>
            <a:r>
              <a:rPr lang="ar-SA" b="1" dirty="0" smtClean="0"/>
              <a:t> النقد</a:t>
            </a:r>
            <a:r>
              <a:rPr lang="ar-DZ" b="1" dirty="0" err="1" smtClean="0"/>
              <a:t>ية</a:t>
            </a:r>
            <a:r>
              <a:rPr lang="ar-DZ" b="1" dirty="0" smtClean="0"/>
              <a:t> في كميات </a:t>
            </a:r>
            <a:r>
              <a:rPr lang="ar-SA" b="1" dirty="0" smtClean="0"/>
              <a:t>زائد</a:t>
            </a:r>
            <a:r>
              <a:rPr lang="ar-DZ" b="1" dirty="0" smtClean="0"/>
              <a:t>ة منها</a:t>
            </a:r>
            <a:r>
              <a:rPr lang="ar-SA" b="1" dirty="0" err="1" smtClean="0"/>
              <a:t>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1">
              <a:defRPr/>
            </a:pPr>
            <a:r>
              <a:rPr kumimoji="0" lang="ar-D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أولا: ماهية </a:t>
            </a:r>
            <a:r>
              <a:rPr lang="ar-DZ" b="1" dirty="0" smtClean="0">
                <a:solidFill>
                  <a:srgbClr val="0000FF"/>
                </a:solidFill>
              </a:rPr>
              <a:t>وأهمية دورة </a:t>
            </a:r>
            <a:r>
              <a:rPr kumimoji="0" lang="ar-D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الإستغلال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7544" y="160027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مفهوم وأهمية تحليل دورة </a:t>
            </a:r>
            <a:r>
              <a:rPr kumimoji="0" lang="ar-DZ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الإستغلال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يقصد </a:t>
            </a:r>
            <a:r>
              <a:rPr lang="ar-DZ" sz="3200" b="1" dirty="0" smtClean="0"/>
              <a:t>بدورة </a:t>
            </a:r>
            <a:r>
              <a:rPr lang="ar-DZ" sz="3200" b="1" dirty="0" err="1" smtClean="0"/>
              <a:t>الإستغلال</a:t>
            </a:r>
            <a:r>
              <a:rPr lang="ar-DZ" sz="3200" b="1" dirty="0" smtClean="0"/>
              <a:t> 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مجموع العمليات المتعاقبة التي تبدأ من شراء المواد أو البضائع إلى غاية قبض ثمن بيع المنتجات التامة أو </a:t>
            </a:r>
            <a:r>
              <a:rPr kumimoji="0" lang="ar-D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البضائع.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وهي بذلك </a:t>
            </a:r>
            <a:r>
              <a:rPr kumimoji="0" lang="ar-D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تتضن</a:t>
            </a:r>
            <a:r>
              <a:rPr kumimoji="0" lang="ar-D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ثلاث أنشطة رئيسية للمؤسسة: الشراء، الإنتاج والبيع.</a:t>
            </a:r>
          </a:p>
          <a:p>
            <a:pPr marL="342900" indent="-342900" algn="r" rtl="1">
              <a:lnSpc>
                <a:spcPct val="110000"/>
              </a:lnSpc>
              <a:spcBef>
                <a:spcPct val="20000"/>
              </a:spcBef>
              <a:defRPr/>
            </a:pPr>
            <a:r>
              <a:rPr lang="ar-DZ" sz="3200" b="1" dirty="0" smtClean="0"/>
              <a:t>وتؤدي ممارسة هذه الأنشطة إلى تدفق الأموال من وإلى المؤسسة، خروج الأموال لتسديد المشتريات، ودخول الأموال قبض ثمن </a:t>
            </a:r>
            <a:r>
              <a:rPr lang="ar-DZ" sz="3200" b="1" dirty="0" err="1" smtClean="0"/>
              <a:t>المبيعات.</a:t>
            </a:r>
            <a:r>
              <a:rPr lang="ar-DZ" sz="3200" b="1" dirty="0" smtClean="0"/>
              <a:t> وتتصف هذه التدفقات بعدم التزامن، الأمر الذي ينتج عنه احتياج لتمويل </a:t>
            </a:r>
            <a:r>
              <a:rPr lang="ar-DZ" sz="3200" b="1" dirty="0" err="1" smtClean="0"/>
              <a:t>الإستغلال.</a:t>
            </a:r>
            <a:endParaRPr lang="fr-F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00FF"/>
                </a:solidFill>
              </a:rPr>
              <a:t> </a:t>
            </a:r>
            <a:r>
              <a:rPr lang="ar-DZ" b="1" dirty="0" smtClean="0">
                <a:solidFill>
                  <a:srgbClr val="0000FF"/>
                </a:solidFill>
              </a:rPr>
              <a:t>1-2- تقصير سير عملية الانتاج</a:t>
            </a:r>
          </a:p>
          <a:p>
            <a:pPr algn="r" rtl="1">
              <a:buNone/>
            </a:pPr>
            <a:r>
              <a:rPr lang="ar-DZ" b="1" dirty="0" err="1" smtClean="0"/>
              <a:t>إمتداد</a:t>
            </a:r>
            <a:r>
              <a:rPr lang="ar-DZ" b="1" dirty="0" smtClean="0"/>
              <a:t> زمن</a:t>
            </a:r>
            <a:r>
              <a:rPr lang="ar-SA" b="1" dirty="0" smtClean="0"/>
              <a:t> الإنتاج أو الوقت الذي </a:t>
            </a:r>
            <a:r>
              <a:rPr lang="ar-SA" b="1" dirty="0" err="1" smtClean="0"/>
              <a:t>تستغرقه</a:t>
            </a:r>
            <a:r>
              <a:rPr lang="ar-SA" b="1" dirty="0" smtClean="0"/>
              <a:t> ال</a:t>
            </a:r>
            <a:r>
              <a:rPr lang="ar-DZ" b="1" dirty="0" smtClean="0"/>
              <a:t>مؤسس</a:t>
            </a:r>
            <a:r>
              <a:rPr lang="ar-SA" b="1" dirty="0" smtClean="0"/>
              <a:t>ة لتحويل المواد الخام إلى منتجات تامة الصنع، يؤثر بشكل مباشر على دورة تحويل </a:t>
            </a:r>
            <a:r>
              <a:rPr lang="ar-SA" b="1" dirty="0" err="1" smtClean="0"/>
              <a:t>النقد.</a:t>
            </a:r>
            <a:r>
              <a:rPr lang="ar-SA" b="1" dirty="0" smtClean="0"/>
              <a:t> </a:t>
            </a:r>
            <a:r>
              <a:rPr lang="ar-DZ" b="1" dirty="0" smtClean="0"/>
              <a:t>حيث </a:t>
            </a:r>
            <a:r>
              <a:rPr lang="ar-SA" b="1" dirty="0" smtClean="0"/>
              <a:t>تؤدي فترات الانتظار الأطول إلى زيادة تكاليف الاحتفاظ وتأخير التدفقات النقدية من </a:t>
            </a:r>
            <a:r>
              <a:rPr lang="ar-SA" b="1" dirty="0" err="1" smtClean="0"/>
              <a:t>المبيعات.</a:t>
            </a:r>
            <a:r>
              <a:rPr lang="ar-SA" b="1" dirty="0" smtClean="0"/>
              <a:t> يمكن </a:t>
            </a:r>
            <a:r>
              <a:rPr lang="ar-SA" b="1" dirty="0" err="1" smtClean="0"/>
              <a:t>لل</a:t>
            </a:r>
            <a:r>
              <a:rPr lang="ar-DZ" b="1" dirty="0" smtClean="0"/>
              <a:t>مؤسس</a:t>
            </a:r>
            <a:r>
              <a:rPr lang="ar-SA" b="1" dirty="0" smtClean="0"/>
              <a:t>ات استكشاف خيارات مثل التصنيع الخالي من </a:t>
            </a:r>
            <a:r>
              <a:rPr lang="ar-SA" b="1" dirty="0" err="1" smtClean="0"/>
              <a:t>الهدر</a:t>
            </a:r>
            <a:r>
              <a:rPr lang="ar-SA" b="1" dirty="0" smtClean="0"/>
              <a:t>، أو تحسين العمليات، أو الاستعانة بمصادر خارجية</a:t>
            </a:r>
            <a:r>
              <a:rPr lang="ar-DZ" b="1" dirty="0" smtClean="0"/>
              <a:t> </a:t>
            </a:r>
            <a:r>
              <a:rPr lang="ar-SA" b="1" dirty="0" smtClean="0"/>
              <a:t>ل</a:t>
            </a:r>
            <a:r>
              <a:rPr lang="ar-DZ" b="1" dirty="0" smtClean="0"/>
              <a:t>توريد </a:t>
            </a:r>
            <a:r>
              <a:rPr lang="ar-SA" b="1" dirty="0" smtClean="0"/>
              <a:t>مكونات معينة بأوقات تسليم أسرع، لتقليل المهل الزمنية</a:t>
            </a:r>
            <a:r>
              <a:rPr lang="ar-DZ" b="1" dirty="0" smtClean="0"/>
              <a:t> </a:t>
            </a:r>
            <a:r>
              <a:rPr lang="ar-SA" b="1" dirty="0" smtClean="0"/>
              <a:t>للإنتاج وتحسين التدفق النقدي.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DZ" sz="4000" b="1" dirty="0" smtClean="0">
                <a:solidFill>
                  <a:srgbClr val="0000FF"/>
                </a:solidFill>
              </a:rPr>
              <a:t>2</a:t>
            </a:r>
            <a:r>
              <a:rPr lang="ar-DZ" sz="4000" b="1" dirty="0" err="1" smtClean="0">
                <a:solidFill>
                  <a:srgbClr val="0000FF"/>
                </a:solidFill>
              </a:rPr>
              <a:t>)</a:t>
            </a:r>
            <a:r>
              <a:rPr lang="ar-DZ" sz="4000" b="1" dirty="0" smtClean="0">
                <a:solidFill>
                  <a:srgbClr val="0000FF"/>
                </a:solidFill>
              </a:rPr>
              <a:t> </a:t>
            </a:r>
            <a:r>
              <a:rPr lang="ar-SA" sz="4000" b="1" dirty="0" smtClean="0">
                <a:solidFill>
                  <a:srgbClr val="0000FF"/>
                </a:solidFill>
              </a:rPr>
              <a:t>تقصير فترة التحصيل من </a:t>
            </a:r>
            <a:r>
              <a:rPr lang="ar-DZ" sz="4000" b="1" dirty="0" smtClean="0">
                <a:solidFill>
                  <a:srgbClr val="0000FF"/>
                </a:solidFill>
              </a:rPr>
              <a:t>الزبائن،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>
                <a:solidFill>
                  <a:srgbClr val="0000FF"/>
                </a:solidFill>
              </a:rPr>
              <a:t>ولكن </a:t>
            </a:r>
            <a:r>
              <a:rPr lang="ar-SA" b="1" dirty="0" smtClean="0">
                <a:solidFill>
                  <a:srgbClr val="0000FF"/>
                </a:solidFill>
              </a:rPr>
              <a:t>دون التأثير على حجم المبيعات</a:t>
            </a:r>
            <a:r>
              <a:rPr lang="ar-DZ" b="1" dirty="0" err="1" smtClean="0"/>
              <a:t>.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طول هذه الفترة والذي يمتد ليستغرق المدة ما بين تسليم البضاعة أو المنتجات إلى العميل واستلام قيمة المبيعات نقدا، يعود إلى عدة أسباب </a:t>
            </a:r>
            <a:r>
              <a:rPr lang="ar-DZ" b="1" dirty="0" err="1" smtClean="0"/>
              <a:t>أهمها:</a:t>
            </a:r>
            <a:endParaRPr lang="ar-DZ" b="1" dirty="0" smtClean="0"/>
          </a:p>
          <a:p>
            <a:pPr algn="r" rtl="1"/>
            <a:r>
              <a:rPr lang="ar-DZ" b="1" dirty="0" smtClean="0"/>
              <a:t>تعامل المؤسسة مع عملاء غير </a:t>
            </a:r>
            <a:r>
              <a:rPr lang="ar-DZ" b="1" dirty="0" err="1" smtClean="0"/>
              <a:t>مليئين؛</a:t>
            </a:r>
            <a:endParaRPr lang="ar-DZ" b="1" dirty="0" smtClean="0"/>
          </a:p>
          <a:p>
            <a:pPr algn="r" rtl="1"/>
            <a:r>
              <a:rPr lang="ar-DZ" b="1" dirty="0" smtClean="0"/>
              <a:t>استراتيجية تسويقية متعمدة تستهدف رفع المبيعات من خلال البيع بالأجل.</a:t>
            </a:r>
            <a:endParaRPr lang="fr-FR" b="1" dirty="0" smtClean="0"/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DZ" b="1" dirty="0" smtClean="0"/>
              <a:t>ول</a:t>
            </a:r>
            <a:r>
              <a:rPr lang="ar-SA" b="1" dirty="0" smtClean="0"/>
              <a:t>تقصير فترة التحصيل من </a:t>
            </a:r>
            <a:r>
              <a:rPr lang="ar-DZ" b="1" dirty="0" smtClean="0"/>
              <a:t>الزبائن وتقليل احتمالية الديون المعدومة </a:t>
            </a:r>
            <a:r>
              <a:rPr lang="ar-SA" b="1" dirty="0" smtClean="0"/>
              <a:t>يمكن ل</a:t>
            </a:r>
            <a:r>
              <a:rPr lang="ar-DZ" b="1" dirty="0" smtClean="0"/>
              <a:t>لمؤسس</a:t>
            </a:r>
            <a:r>
              <a:rPr lang="ar-SA" b="1" dirty="0" smtClean="0"/>
              <a:t>ة أن</a:t>
            </a:r>
            <a:r>
              <a:rPr lang="ar-DZ" b="1" dirty="0" err="1" smtClean="0"/>
              <a:t>: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err="1" smtClean="0">
                <a:solidFill>
                  <a:srgbClr val="0000FF"/>
                </a:solidFill>
              </a:rPr>
              <a:t>2-1-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SA" b="1" dirty="0" smtClean="0">
                <a:solidFill>
                  <a:srgbClr val="0000FF"/>
                </a:solidFill>
              </a:rPr>
              <a:t>تقدم مجموعة من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SA" b="1" dirty="0" smtClean="0">
                <a:solidFill>
                  <a:srgbClr val="0000FF"/>
                </a:solidFill>
              </a:rPr>
              <a:t>الحوافز</a:t>
            </a:r>
            <a:r>
              <a:rPr lang="ar-DZ" b="1" dirty="0" smtClean="0">
                <a:solidFill>
                  <a:srgbClr val="0000FF"/>
                </a:solidFill>
              </a:rPr>
              <a:t> التي ت</a:t>
            </a:r>
            <a:r>
              <a:rPr lang="ar-SA" b="1" dirty="0" smtClean="0">
                <a:solidFill>
                  <a:srgbClr val="0000FF"/>
                </a:solidFill>
              </a:rPr>
              <a:t>شجع العملاء على الدفع بشكل أسرع</a:t>
            </a:r>
            <a:r>
              <a:rPr lang="ar-DZ" b="1" dirty="0" err="1" smtClean="0"/>
              <a:t>،</a:t>
            </a:r>
            <a:r>
              <a:rPr lang="ar-DZ" b="1" dirty="0" smtClean="0"/>
              <a:t> </a:t>
            </a:r>
            <a:r>
              <a:rPr lang="ar-SA" b="1" dirty="0" smtClean="0"/>
              <a:t>مثل</a:t>
            </a:r>
            <a:r>
              <a:rPr lang="ar-DZ" b="1" dirty="0" err="1" smtClean="0"/>
              <a:t>:</a:t>
            </a:r>
            <a:r>
              <a:rPr lang="ar-SA" b="1" dirty="0" smtClean="0"/>
              <a:t> الخصم النقدي للعملاء الذين يدفعون نقدا </a:t>
            </a:r>
            <a:r>
              <a:rPr lang="ar-DZ" b="1" dirty="0" err="1" smtClean="0"/>
              <a:t>(</a:t>
            </a:r>
            <a:r>
              <a:rPr lang="ar-SA" b="1" dirty="0" smtClean="0"/>
              <a:t>تقديم خصومات على الدفع الفوري</a:t>
            </a:r>
            <a:r>
              <a:rPr lang="ar-DZ" b="1" dirty="0" err="1" smtClean="0"/>
              <a:t>)</a:t>
            </a:r>
            <a:r>
              <a:rPr lang="ar-SA" b="1" dirty="0" smtClean="0"/>
              <a:t>، أو يدفعون بشكل مبكر</a:t>
            </a:r>
            <a:r>
              <a:rPr lang="ar-DZ" b="1" dirty="0" smtClean="0"/>
              <a:t> </a:t>
            </a:r>
            <a:r>
              <a:rPr lang="ar-DZ" b="1" dirty="0" err="1" smtClean="0"/>
              <a:t>(</a:t>
            </a:r>
            <a:r>
              <a:rPr lang="ar-SA" b="1" dirty="0" smtClean="0"/>
              <a:t>تقديم خصومات على الدفع المبكر</a:t>
            </a:r>
            <a:r>
              <a:rPr lang="ar-DZ" b="1" dirty="0" err="1" smtClean="0"/>
              <a:t>).</a:t>
            </a:r>
            <a:endParaRPr lang="ar-DZ" b="1" dirty="0" smtClean="0"/>
          </a:p>
          <a:p>
            <a:pPr algn="r" rtl="1">
              <a:buNone/>
            </a:pPr>
            <a:r>
              <a:rPr lang="ar-SA" b="1" dirty="0" smtClean="0"/>
              <a:t>أو </a:t>
            </a:r>
            <a:r>
              <a:rPr lang="ar-SA" b="1" dirty="0" smtClean="0">
                <a:solidFill>
                  <a:srgbClr val="0000FF"/>
                </a:solidFill>
              </a:rPr>
              <a:t>قد تقوم بتقليل فترة </a:t>
            </a:r>
            <a:r>
              <a:rPr lang="ar-SA" b="1" dirty="0" err="1" smtClean="0">
                <a:solidFill>
                  <a:srgbClr val="0000FF"/>
                </a:solidFill>
              </a:rPr>
              <a:t>الإئتمان</a:t>
            </a:r>
            <a:r>
              <a:rPr lang="ar-SA" b="1" dirty="0" smtClean="0">
                <a:solidFill>
                  <a:srgbClr val="0000FF"/>
                </a:solidFill>
              </a:rPr>
              <a:t> الممنوحة لعملائها</a:t>
            </a:r>
            <a:r>
              <a:rPr lang="ar-DZ" b="1" dirty="0" err="1" smtClean="0"/>
              <a:t>،</a:t>
            </a:r>
            <a:r>
              <a:rPr lang="ar-SA" b="1" dirty="0" smtClean="0"/>
              <a:t> ولكن بشكل معقول بحيث لا يتسبب ذلك في فقدان العملاء وتحولهم للمنافسين</a:t>
            </a:r>
            <a:r>
              <a:rPr lang="ar-DZ" b="1" dirty="0" err="1" smtClean="0"/>
              <a:t>.</a:t>
            </a:r>
            <a:endParaRPr lang="ar-DZ" b="1" dirty="0" smtClean="0"/>
          </a:p>
          <a:p>
            <a:pPr algn="r" rtl="1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err="1" smtClean="0">
                <a:solidFill>
                  <a:srgbClr val="0000FF"/>
                </a:solidFill>
              </a:rPr>
              <a:t>2-2-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SA" b="1" dirty="0" smtClean="0">
                <a:solidFill>
                  <a:srgbClr val="0000FF"/>
                </a:solidFill>
              </a:rPr>
              <a:t>تحسين عملية </a:t>
            </a:r>
            <a:r>
              <a:rPr lang="ar-SA" b="1" dirty="0" err="1" smtClean="0">
                <a:solidFill>
                  <a:srgbClr val="0000FF"/>
                </a:solidFill>
              </a:rPr>
              <a:t>الفوت</a:t>
            </a:r>
            <a:r>
              <a:rPr lang="ar-DZ" b="1" dirty="0" smtClean="0">
                <a:solidFill>
                  <a:srgbClr val="0000FF"/>
                </a:solidFill>
              </a:rPr>
              <a:t>ر</a:t>
            </a:r>
            <a:r>
              <a:rPr lang="ar-SA" b="1" dirty="0" smtClean="0">
                <a:solidFill>
                  <a:srgbClr val="0000FF"/>
                </a:solidFill>
              </a:rPr>
              <a:t>ة </a:t>
            </a:r>
            <a:r>
              <a:rPr lang="ar-DZ" b="1" dirty="0" smtClean="0">
                <a:solidFill>
                  <a:srgbClr val="0000FF"/>
                </a:solidFill>
              </a:rPr>
              <a:t>و</a:t>
            </a:r>
            <a:r>
              <a:rPr lang="ar-SA" b="1" dirty="0" smtClean="0">
                <a:solidFill>
                  <a:srgbClr val="0000FF"/>
                </a:solidFill>
              </a:rPr>
              <a:t>تقليل </a:t>
            </a:r>
            <a:r>
              <a:rPr lang="ar-DZ" b="1" dirty="0" smtClean="0">
                <a:solidFill>
                  <a:srgbClr val="0000FF"/>
                </a:solidFill>
              </a:rPr>
              <a:t>عدد أيام تسليم الفواتير للزبائن</a:t>
            </a:r>
            <a:r>
              <a:rPr lang="ar-SA" b="1" dirty="0" err="1" smtClean="0"/>
              <a:t>،</a:t>
            </a:r>
            <a:r>
              <a:rPr lang="ar-SA" b="1" dirty="0" smtClean="0"/>
              <a:t> </a:t>
            </a:r>
            <a:r>
              <a:rPr lang="ar-DZ" b="1" dirty="0" smtClean="0"/>
              <a:t>للت</a:t>
            </a:r>
            <a:r>
              <a:rPr lang="ar-SA" b="1" dirty="0" smtClean="0"/>
              <a:t>قل</a:t>
            </a:r>
            <a:r>
              <a:rPr lang="ar-DZ" b="1" dirty="0" smtClean="0"/>
              <a:t>ي</a:t>
            </a:r>
            <a:r>
              <a:rPr lang="ar-SA" b="1" dirty="0" smtClean="0"/>
              <a:t>ل من فرص حدوث أخطاء أو تأخير.</a:t>
            </a:r>
            <a:r>
              <a:rPr lang="ar-DZ" b="1" dirty="0" smtClean="0"/>
              <a:t> فبالاعتماد على نظم المعلومات التي تمكن المؤسسة من أتمتة </a:t>
            </a:r>
            <a:r>
              <a:rPr lang="ar-SA" b="1" dirty="0" smtClean="0"/>
              <a:t>عملية حفظ السجلات </a:t>
            </a:r>
            <a:r>
              <a:rPr lang="ar-DZ" b="1" dirty="0" smtClean="0"/>
              <a:t>وتطبيق نظام آلي للفواتير ت</a:t>
            </a:r>
            <a:r>
              <a:rPr lang="ar-SA" b="1" dirty="0" smtClean="0"/>
              <a:t>ستبدل </a:t>
            </a:r>
            <a:r>
              <a:rPr lang="ar-DZ" b="1" dirty="0" smtClean="0"/>
              <a:t>فيه </a:t>
            </a:r>
            <a:r>
              <a:rPr lang="ar-SA" b="1" dirty="0" smtClean="0"/>
              <a:t>الفواتير الورقية ال</a:t>
            </a:r>
            <a:r>
              <a:rPr lang="ar-DZ" b="1" dirty="0" smtClean="0"/>
              <a:t>معرضة لخطر الضياع</a:t>
            </a:r>
            <a:r>
              <a:rPr lang="ar-SA" b="1" dirty="0" smtClean="0"/>
              <a:t> </a:t>
            </a:r>
            <a:r>
              <a:rPr lang="ar-DZ" b="1" dirty="0" smtClean="0"/>
              <a:t>وت</a:t>
            </a:r>
            <a:r>
              <a:rPr lang="ar-SA" b="1" dirty="0" smtClean="0"/>
              <a:t>ستغرق وقتًا طويلاً</a:t>
            </a:r>
            <a:r>
              <a:rPr lang="ar-DZ" b="1" dirty="0" smtClean="0"/>
              <a:t> لت</a:t>
            </a:r>
            <a:r>
              <a:rPr lang="ar-SA" b="1" dirty="0" smtClean="0"/>
              <a:t>تبعها، بنظام للفواتير الإلكترونية</a:t>
            </a:r>
            <a:r>
              <a:rPr lang="ar-DZ" b="1" dirty="0" smtClean="0"/>
              <a:t>، يمكن </a:t>
            </a:r>
            <a:r>
              <a:rPr lang="ar-SA" b="1" dirty="0" smtClean="0"/>
              <a:t>إعداد الفواتير في الوقت المناسب</a:t>
            </a:r>
            <a:r>
              <a:rPr lang="ar-DZ" b="1" dirty="0" smtClean="0"/>
              <a:t> وتسليمها للعملاء على الفور</a:t>
            </a:r>
            <a:r>
              <a:rPr lang="ar-SA" b="1" dirty="0" smtClean="0"/>
              <a:t>، مع تحديد شروط الدفع وتواريخ الاستحقاق بوضوح</a:t>
            </a:r>
            <a:r>
              <a:rPr lang="fr-FR" b="1" dirty="0" smtClean="0"/>
              <a:t>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>
                <a:solidFill>
                  <a:srgbClr val="0000FF"/>
                </a:solidFill>
              </a:rPr>
              <a:t>2-3- بدل </a:t>
            </a:r>
            <a:r>
              <a:rPr lang="ar-SA" b="1" dirty="0" smtClean="0">
                <a:solidFill>
                  <a:srgbClr val="0000FF"/>
                </a:solidFill>
              </a:rPr>
              <a:t>جهود تحصيل </a:t>
            </a:r>
            <a:r>
              <a:rPr lang="ar-SA" b="1" dirty="0" err="1" smtClean="0">
                <a:solidFill>
                  <a:srgbClr val="0000FF"/>
                </a:solidFill>
              </a:rPr>
              <a:t>استباقية</a:t>
            </a:r>
            <a:r>
              <a:rPr lang="ar-SA" b="1" dirty="0" smtClean="0">
                <a:solidFill>
                  <a:srgbClr val="0000FF"/>
                </a:solidFill>
              </a:rPr>
              <a:t> بدلاً من ملاحقة الدفع </a:t>
            </a:r>
            <a:r>
              <a:rPr lang="ar-SA" b="1" dirty="0" err="1" smtClean="0">
                <a:solidFill>
                  <a:srgbClr val="0000FF"/>
                </a:solidFill>
              </a:rPr>
              <a:t>المتأخر</a:t>
            </a:r>
            <a:r>
              <a:rPr lang="ar-SA" b="1" dirty="0" err="1" smtClean="0"/>
              <a:t>،</a:t>
            </a:r>
            <a:r>
              <a:rPr lang="ar-SA" b="1" dirty="0" smtClean="0"/>
              <a:t> </a:t>
            </a:r>
            <a:r>
              <a:rPr lang="ar-DZ" b="1" dirty="0" smtClean="0"/>
              <a:t>وذلك كي تتمكن المؤسسة من استرداد مستحقاتها في تواريخها </a:t>
            </a:r>
            <a:r>
              <a:rPr lang="ar-DZ" b="1" dirty="0" err="1" smtClean="0"/>
              <a:t>المحددة.</a:t>
            </a:r>
            <a:r>
              <a:rPr lang="ar-DZ" b="1" dirty="0" smtClean="0"/>
              <a:t> ولتحقيق ذلك عليها ال</a:t>
            </a:r>
            <a:r>
              <a:rPr lang="ar-SA" b="1" dirty="0" smtClean="0"/>
              <a:t>تأكد من أن عملا</a:t>
            </a:r>
            <a:r>
              <a:rPr lang="ar-DZ" b="1" dirty="0" smtClean="0"/>
              <a:t>ء المؤسسة</a:t>
            </a:r>
            <a:r>
              <a:rPr lang="ar-SA" b="1" dirty="0" smtClean="0"/>
              <a:t> على علم بشروط الدفع، بما في ذلك تواريخ الاستحقاق وعواقب التأخر في الدفع</a:t>
            </a:r>
            <a:r>
              <a:rPr lang="ar-DZ" b="1" dirty="0" err="1" smtClean="0"/>
              <a:t>،</a:t>
            </a:r>
            <a:r>
              <a:rPr lang="ar-SA" b="1" dirty="0" smtClean="0"/>
              <a:t> </a:t>
            </a:r>
            <a:r>
              <a:rPr lang="ar-DZ" b="1" dirty="0" smtClean="0"/>
              <a:t>وأن تحرص على</a:t>
            </a:r>
            <a:r>
              <a:rPr lang="ar-SA" b="1" dirty="0" smtClean="0"/>
              <a:t> إبلاغ</a:t>
            </a:r>
            <a:r>
              <a:rPr lang="ar-DZ" b="1" dirty="0" smtClean="0"/>
              <a:t>هم</a:t>
            </a:r>
            <a:r>
              <a:rPr lang="ar-SA" b="1" dirty="0" smtClean="0"/>
              <a:t> </a:t>
            </a:r>
            <a:r>
              <a:rPr lang="ar-DZ" b="1" dirty="0" smtClean="0"/>
              <a:t>ب</a:t>
            </a:r>
            <a:r>
              <a:rPr lang="ar-SA" b="1" dirty="0" smtClean="0"/>
              <a:t>هذه الشروط بانتظام لتجنب أي سوء فهم أو نزاعات</a:t>
            </a:r>
            <a:r>
              <a:rPr lang="ar-DZ" b="1" dirty="0" smtClean="0"/>
              <a:t>، وأن تحرص على إ</a:t>
            </a:r>
            <a:r>
              <a:rPr lang="ar-SA" b="1" dirty="0" err="1" smtClean="0"/>
              <a:t>رسال</a:t>
            </a:r>
            <a:r>
              <a:rPr lang="ar-SA" b="1" dirty="0" smtClean="0"/>
              <a:t> </a:t>
            </a:r>
            <a:r>
              <a:rPr lang="ar-DZ" b="1" dirty="0" smtClean="0"/>
              <a:t>رسائل </a:t>
            </a:r>
            <a:r>
              <a:rPr lang="ar-SA" b="1" dirty="0" smtClean="0"/>
              <a:t>تذكير</a:t>
            </a:r>
            <a:r>
              <a:rPr lang="ar-DZ" b="1" dirty="0" smtClean="0"/>
              <a:t> </a:t>
            </a:r>
            <a:r>
              <a:rPr lang="ar-SA" b="1" dirty="0" smtClean="0"/>
              <a:t>مت</a:t>
            </a:r>
            <a:r>
              <a:rPr lang="ar-DZ" b="1" dirty="0" smtClean="0"/>
              <a:t>كرر</a:t>
            </a:r>
            <a:r>
              <a:rPr lang="ar-SA" b="1" dirty="0" smtClean="0"/>
              <a:t>ة بالدفع</a:t>
            </a:r>
            <a:r>
              <a:rPr lang="ar-DZ" b="1" dirty="0" smtClean="0"/>
              <a:t> </a:t>
            </a:r>
            <a:r>
              <a:rPr lang="ar-SA" b="1" dirty="0" smtClean="0"/>
              <a:t>قبل </a:t>
            </a:r>
            <a:r>
              <a:rPr lang="ar-DZ" b="1" dirty="0" smtClean="0"/>
              <a:t>حلول </a:t>
            </a:r>
            <a:r>
              <a:rPr lang="ar-SA" b="1" dirty="0" smtClean="0"/>
              <a:t>ت</a:t>
            </a:r>
            <a:r>
              <a:rPr lang="ar-DZ" b="1" dirty="0" smtClean="0"/>
              <a:t>و</a:t>
            </a:r>
            <a:r>
              <a:rPr lang="ar-SA" b="1" dirty="0" err="1" smtClean="0"/>
              <a:t>اريخ</a:t>
            </a:r>
            <a:r>
              <a:rPr lang="ar-SA" b="1" dirty="0" smtClean="0"/>
              <a:t> الاستحقاق</a:t>
            </a:r>
            <a:r>
              <a:rPr lang="ar-DZ" b="1" dirty="0" err="1" smtClean="0"/>
              <a:t>.</a:t>
            </a:r>
            <a:r>
              <a:rPr lang="ar-SA" b="1" dirty="0" smtClean="0"/>
              <a:t> 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DZ" b="1" dirty="0" err="1" smtClean="0">
                <a:solidFill>
                  <a:srgbClr val="0000FF"/>
                </a:solidFill>
              </a:rPr>
              <a:t>2-4-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SA" b="1" dirty="0" smtClean="0">
                <a:solidFill>
                  <a:srgbClr val="0000FF"/>
                </a:solidFill>
              </a:rPr>
              <a:t>تقديم خيارات دفع متعددة </a:t>
            </a:r>
            <a:r>
              <a:rPr lang="ar-DZ" b="1" dirty="0" smtClean="0">
                <a:solidFill>
                  <a:srgbClr val="0000FF"/>
                </a:solidFill>
              </a:rPr>
              <a:t>و</a:t>
            </a:r>
            <a:r>
              <a:rPr lang="ar-SA" b="1" dirty="0" smtClean="0">
                <a:solidFill>
                  <a:srgbClr val="0000FF"/>
                </a:solidFill>
              </a:rPr>
              <a:t>مريحة</a:t>
            </a:r>
            <a:r>
              <a:rPr lang="ar-DZ" b="1" dirty="0" smtClean="0">
                <a:solidFill>
                  <a:srgbClr val="0000FF"/>
                </a:solidFill>
              </a:rPr>
              <a:t> ل</a:t>
            </a:r>
            <a:r>
              <a:rPr lang="ar-SA" b="1" dirty="0" smtClean="0">
                <a:solidFill>
                  <a:srgbClr val="0000FF"/>
                </a:solidFill>
              </a:rPr>
              <a:t>لعملاء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DZ" b="1" dirty="0" smtClean="0"/>
              <a:t>ت</a:t>
            </a:r>
            <a:r>
              <a:rPr lang="ar-SA" b="1" dirty="0" smtClean="0"/>
              <a:t>مكن </a:t>
            </a:r>
            <a:r>
              <a:rPr lang="ar-DZ" b="1" dirty="0" smtClean="0"/>
              <a:t>م</a:t>
            </a:r>
            <a:r>
              <a:rPr lang="ar-SA" b="1" dirty="0" smtClean="0"/>
              <a:t>ن </a:t>
            </a:r>
            <a:r>
              <a:rPr lang="fr-FR" b="1" dirty="0" smtClean="0"/>
              <a:t> </a:t>
            </a:r>
            <a:r>
              <a:rPr lang="ar-SA" b="1" dirty="0" smtClean="0"/>
              <a:t>تسريع عملية </a:t>
            </a:r>
            <a:r>
              <a:rPr lang="ar-SA" b="1" dirty="0" err="1" smtClean="0"/>
              <a:t>التحصيل.</a:t>
            </a:r>
            <a:r>
              <a:rPr lang="ar-SA" b="1" dirty="0" smtClean="0"/>
              <a:t> </a:t>
            </a:r>
            <a:r>
              <a:rPr lang="ar-DZ" b="1" dirty="0" smtClean="0"/>
              <a:t>وذلك من خلال </a:t>
            </a:r>
            <a:r>
              <a:rPr lang="ar-SA" b="1" dirty="0" smtClean="0"/>
              <a:t>توفير بوابات الدفع عبر الإنترنت</a:t>
            </a:r>
            <a:r>
              <a:rPr lang="ar-DZ" b="1" dirty="0" smtClean="0"/>
              <a:t> أو أية شبكة </a:t>
            </a:r>
            <a:r>
              <a:rPr lang="ar-SA" b="1" dirty="0" smtClean="0"/>
              <a:t>إلكترونية</a:t>
            </a:r>
            <a:r>
              <a:rPr lang="ar-DZ" b="1" dirty="0" smtClean="0"/>
              <a:t> ل</a:t>
            </a:r>
            <a:r>
              <a:rPr lang="ar-SA" b="1" dirty="0" smtClean="0"/>
              <a:t>تحويلات </a:t>
            </a:r>
            <a:r>
              <a:rPr lang="ar-SA" b="1" dirty="0" err="1" smtClean="0"/>
              <a:t>الأموال،</a:t>
            </a:r>
            <a:r>
              <a:rPr lang="ar-SA" b="1" dirty="0" smtClean="0"/>
              <a:t> </a:t>
            </a:r>
            <a:r>
              <a:rPr lang="ar-DZ" b="1" dirty="0" err="1" smtClean="0"/>
              <a:t>وتفعي</a:t>
            </a:r>
            <a:r>
              <a:rPr lang="ar-SA" b="1" dirty="0" smtClean="0"/>
              <a:t>ل الدفع ببطاقات </a:t>
            </a:r>
            <a:r>
              <a:rPr lang="ar-SA" b="1" dirty="0" err="1" smtClean="0"/>
              <a:t>الائتمان،</a:t>
            </a:r>
            <a:r>
              <a:rPr lang="ar-SA" b="1" dirty="0" smtClean="0"/>
              <a:t> </a:t>
            </a:r>
            <a:r>
              <a:rPr lang="ar-DZ" b="1" dirty="0" smtClean="0"/>
              <a:t>الأمر الذي</a:t>
            </a:r>
            <a:r>
              <a:rPr lang="ar-SA" b="1" dirty="0" smtClean="0"/>
              <a:t> يجعل من الأسهل والأكثر </a:t>
            </a:r>
            <a:r>
              <a:rPr lang="ar-SA" b="1" dirty="0" err="1" smtClean="0"/>
              <a:t>ملاءمة</a:t>
            </a:r>
            <a:r>
              <a:rPr lang="ar-SA" b="1" dirty="0" smtClean="0"/>
              <a:t> للعملاء تسوية فواتيرهم على </a:t>
            </a:r>
            <a:r>
              <a:rPr lang="ar-SA" b="1" dirty="0" err="1" smtClean="0"/>
              <a:t>الفور.</a:t>
            </a:r>
            <a:r>
              <a:rPr lang="ar-SA" b="1" dirty="0" smtClean="0"/>
              <a:t> بالإضافة إلى </a:t>
            </a:r>
            <a:r>
              <a:rPr lang="ar-SA" b="1" dirty="0" err="1" smtClean="0"/>
              <a:t>ذلك،</a:t>
            </a:r>
            <a:r>
              <a:rPr lang="ar-SA" b="1" dirty="0" smtClean="0"/>
              <a:t> </a:t>
            </a:r>
            <a:r>
              <a:rPr lang="ar-DZ" b="1" dirty="0" smtClean="0"/>
              <a:t>يمكن اللجوء إلى </a:t>
            </a:r>
            <a:r>
              <a:rPr lang="ar-SA" b="1" dirty="0" smtClean="0"/>
              <a:t>خطط لتقسيط </a:t>
            </a:r>
            <a:r>
              <a:rPr lang="ar-DZ" b="1" dirty="0" smtClean="0"/>
              <a:t>المدفوعات أو أية </a:t>
            </a:r>
            <a:r>
              <a:rPr lang="ar-SA" b="1" dirty="0" smtClean="0"/>
              <a:t>طرق بديلة</a:t>
            </a:r>
            <a:r>
              <a:rPr lang="ar-DZ" b="1" dirty="0" smtClean="0"/>
              <a:t> </a:t>
            </a:r>
            <a:r>
              <a:rPr lang="ar-DZ" b="1" dirty="0" err="1" smtClean="0"/>
              <a:t>لل</a:t>
            </a:r>
            <a:r>
              <a:rPr lang="ar-SA" b="1" dirty="0" smtClean="0"/>
              <a:t>دفع </a:t>
            </a:r>
            <a:r>
              <a:rPr lang="ar-DZ" b="1" dirty="0" smtClean="0"/>
              <a:t>من شأنها الت</a:t>
            </a:r>
            <a:r>
              <a:rPr lang="ar-SA" b="1" dirty="0" smtClean="0"/>
              <a:t>قل</a:t>
            </a:r>
            <a:r>
              <a:rPr lang="ar-DZ" b="1" dirty="0" smtClean="0"/>
              <a:t>ي</a:t>
            </a:r>
            <a:r>
              <a:rPr lang="ar-SA" b="1" dirty="0" smtClean="0"/>
              <a:t>ل من مخاطر الدفعات المتأخرة</a:t>
            </a:r>
            <a:r>
              <a:rPr lang="fr-FR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err="1" smtClean="0">
                <a:solidFill>
                  <a:srgbClr val="0000FF"/>
                </a:solidFill>
              </a:rPr>
              <a:t>2-5-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SA" b="1" dirty="0" smtClean="0">
                <a:solidFill>
                  <a:srgbClr val="0000FF"/>
                </a:solidFill>
              </a:rPr>
              <a:t>تنفيذ سياسات ائتمانية أكثر صرامة</a:t>
            </a:r>
            <a:r>
              <a:rPr lang="ar-SA" b="1" dirty="0" smtClean="0"/>
              <a:t>: تقييم الجدارة الائتمانية للعملاء قبل </a:t>
            </a:r>
            <a:r>
              <a:rPr lang="ar-DZ" b="1" dirty="0" smtClean="0"/>
              <a:t>منحهم </a:t>
            </a:r>
            <a:r>
              <a:rPr lang="ar-SA" b="1" dirty="0" smtClean="0"/>
              <a:t>الائتمان يمكن أن يقلل من مخاطر التأخر في السداد أو عدم </a:t>
            </a:r>
            <a:r>
              <a:rPr lang="ar-SA" b="1" dirty="0" err="1" smtClean="0"/>
              <a:t>السداد.</a:t>
            </a:r>
            <a:r>
              <a:rPr lang="ar-SA" b="1" dirty="0" smtClean="0"/>
              <a:t> </a:t>
            </a:r>
            <a:r>
              <a:rPr lang="ar-DZ" b="1" dirty="0" smtClean="0"/>
              <a:t>وذلك</a:t>
            </a:r>
            <a:r>
              <a:rPr lang="ar-SA" b="1" dirty="0" smtClean="0"/>
              <a:t> </a:t>
            </a:r>
            <a:r>
              <a:rPr lang="ar-DZ" b="1" dirty="0" smtClean="0"/>
              <a:t>ب</a:t>
            </a:r>
            <a:r>
              <a:rPr lang="ar-SA" b="1" dirty="0" smtClean="0"/>
              <a:t>إجراء فحوصات ائتمانية شاملة، ووضع حدود </a:t>
            </a:r>
            <a:r>
              <a:rPr lang="ar-DZ" b="1" dirty="0" smtClean="0"/>
              <a:t>ل</a:t>
            </a:r>
            <a:r>
              <a:rPr lang="ar-SA" b="1" dirty="0" smtClean="0"/>
              <a:t>لائتمان، ومراقبة سلوك الدفع للعملاء </a:t>
            </a:r>
            <a:r>
              <a:rPr lang="ar-DZ" b="1" dirty="0" err="1" smtClean="0"/>
              <a:t>باستمرار </a:t>
            </a:r>
            <a:r>
              <a:rPr lang="ar-DZ" b="1" dirty="0" smtClean="0"/>
              <a:t>...</a:t>
            </a:r>
            <a:r>
              <a:rPr lang="ar-DZ" b="1" dirty="0" err="1" smtClean="0"/>
              <a:t>إلخ.</a:t>
            </a:r>
            <a:r>
              <a:rPr lang="ar-DZ" b="1" dirty="0" smtClean="0"/>
              <a:t> و</a:t>
            </a:r>
            <a:r>
              <a:rPr lang="ar-SA" b="1" dirty="0" smtClean="0"/>
              <a:t>إذا </a:t>
            </a:r>
            <a:r>
              <a:rPr lang="ar-DZ" b="1" dirty="0" smtClean="0"/>
              <a:t>وجد أ</a:t>
            </a:r>
            <a:r>
              <a:rPr lang="ar-SA" b="1" dirty="0" smtClean="0"/>
              <a:t>ن </a:t>
            </a:r>
            <a:r>
              <a:rPr lang="ar-DZ" b="1" dirty="0" smtClean="0"/>
              <a:t>أحد </a:t>
            </a:r>
            <a:r>
              <a:rPr lang="ar-SA" b="1" dirty="0" smtClean="0"/>
              <a:t>العمل</a:t>
            </a:r>
            <a:r>
              <a:rPr lang="ar-DZ" b="1" dirty="0" err="1" smtClean="0"/>
              <a:t>اء</a:t>
            </a:r>
            <a:r>
              <a:rPr lang="ar-SA" b="1" dirty="0" smtClean="0"/>
              <a:t> يتأخر باستمرار، فقد يكون من المفيد تحذيره </a:t>
            </a:r>
            <a:r>
              <a:rPr lang="ar-DZ" b="1" dirty="0" smtClean="0"/>
              <a:t>من </a:t>
            </a:r>
            <a:r>
              <a:rPr lang="ar-SA" b="1" dirty="0" smtClean="0"/>
              <a:t>أن المؤسسة</a:t>
            </a:r>
            <a:r>
              <a:rPr lang="ar-DZ" b="1" dirty="0" smtClean="0"/>
              <a:t> سوف ت</a:t>
            </a:r>
            <a:r>
              <a:rPr lang="ar-SA" b="1" dirty="0" smtClean="0"/>
              <a:t>بلغ عن سجله</a:t>
            </a:r>
            <a:r>
              <a:rPr lang="ar-DZ" b="1" dirty="0" err="1" smtClean="0"/>
              <a:t>،</a:t>
            </a:r>
            <a:r>
              <a:rPr lang="ar-SA" b="1" dirty="0" smtClean="0"/>
              <a:t> و</a:t>
            </a:r>
            <a:r>
              <a:rPr lang="ar-DZ" b="1" dirty="0" smtClean="0"/>
              <a:t>أن </a:t>
            </a:r>
            <a:r>
              <a:rPr lang="ar-SA" b="1" dirty="0" smtClean="0"/>
              <a:t>ذلك</a:t>
            </a:r>
            <a:r>
              <a:rPr lang="ar-DZ" b="1" dirty="0" smtClean="0"/>
              <a:t> </a:t>
            </a:r>
            <a:r>
              <a:rPr lang="ar-SA" b="1" dirty="0" smtClean="0"/>
              <a:t>سوف يؤثر على تقييمه</a:t>
            </a:r>
            <a:r>
              <a:rPr lang="ar-DZ" b="1" dirty="0" err="1" smtClean="0"/>
              <a:t>،</a:t>
            </a:r>
            <a:r>
              <a:rPr lang="ar-SA" b="1" dirty="0" smtClean="0"/>
              <a:t> </a:t>
            </a:r>
            <a:r>
              <a:rPr lang="ar-DZ" b="1" dirty="0" smtClean="0"/>
              <a:t>مم</a:t>
            </a:r>
            <a:r>
              <a:rPr lang="ar-SA" b="1" dirty="0" smtClean="0"/>
              <a:t>ا </a:t>
            </a:r>
            <a:r>
              <a:rPr lang="ar-DZ" b="1" dirty="0" smtClean="0"/>
              <a:t>يولد </a:t>
            </a:r>
            <a:r>
              <a:rPr lang="ar-SA" b="1" dirty="0" smtClean="0"/>
              <a:t>حافزًا قويًا للدفع في الوقت المحدد</a:t>
            </a:r>
            <a:r>
              <a:rPr lang="ar-DZ" b="1" dirty="0" err="1" smtClean="0"/>
              <a:t>.</a:t>
            </a:r>
            <a:r>
              <a:rPr lang="ar-SA" b="1" dirty="0" smtClean="0"/>
              <a:t> لأن العملاء ي</a:t>
            </a:r>
            <a:r>
              <a:rPr lang="ar-DZ" b="1" dirty="0" smtClean="0"/>
              <a:t>درك</a:t>
            </a:r>
            <a:r>
              <a:rPr lang="ar-SA" b="1" dirty="0" smtClean="0"/>
              <a:t>ون أن عدم الوفاء ب</a:t>
            </a:r>
            <a:r>
              <a:rPr lang="ar-DZ" b="1" dirty="0" smtClean="0"/>
              <a:t>التزامات </a:t>
            </a:r>
            <a:r>
              <a:rPr lang="ar-SA" b="1" dirty="0" smtClean="0"/>
              <a:t>مؤسسة</a:t>
            </a:r>
            <a:r>
              <a:rPr lang="ar-DZ" b="1" dirty="0" smtClean="0"/>
              <a:t> معينة</a:t>
            </a:r>
            <a:r>
              <a:rPr lang="ar-SA" b="1" dirty="0" smtClean="0"/>
              <a:t> قد يضرهم في </a:t>
            </a:r>
            <a:r>
              <a:rPr lang="ar-DZ" b="1" dirty="0" smtClean="0"/>
              <a:t>تعاملهم مع</a:t>
            </a:r>
            <a:r>
              <a:rPr lang="ar-SA" b="1" dirty="0" smtClean="0"/>
              <a:t> </a:t>
            </a:r>
            <a:r>
              <a:rPr lang="ar-DZ" b="1" dirty="0" smtClean="0"/>
              <a:t>مؤسسات أ</a:t>
            </a:r>
            <a:r>
              <a:rPr lang="ar-SA" b="1" dirty="0" smtClean="0"/>
              <a:t>خر</a:t>
            </a:r>
            <a:r>
              <a:rPr lang="ar-DZ" b="1" dirty="0" smtClean="0"/>
              <a:t>ى، و</a:t>
            </a:r>
            <a:r>
              <a:rPr lang="ar-SA" b="1" dirty="0" smtClean="0"/>
              <a:t>يؤثر على قدرتهم على التأهل للحصول على القروض</a:t>
            </a:r>
            <a:r>
              <a:rPr lang="ar-DZ" b="1" dirty="0" err="1" smtClean="0"/>
              <a:t>.</a:t>
            </a:r>
            <a:r>
              <a:rPr lang="ar-SA" b="1" dirty="0" smtClean="0"/>
              <a:t> 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شؤون التدريس\مالية المؤسسة\مالية المؤسسة 2024\g12-1_20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4" y="44624"/>
            <a:ext cx="9072290" cy="676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DZ" sz="4000" b="1" dirty="0" smtClean="0">
                <a:solidFill>
                  <a:srgbClr val="0000FF"/>
                </a:solidFill>
              </a:rPr>
              <a:t>3</a:t>
            </a:r>
            <a:r>
              <a:rPr lang="ar-DZ" sz="4000" b="1" dirty="0" err="1" smtClean="0">
                <a:solidFill>
                  <a:srgbClr val="0000FF"/>
                </a:solidFill>
              </a:rPr>
              <a:t>)</a:t>
            </a:r>
            <a:r>
              <a:rPr lang="ar-DZ" sz="4000" b="1" dirty="0" smtClean="0">
                <a:solidFill>
                  <a:srgbClr val="0000FF"/>
                </a:solidFill>
              </a:rPr>
              <a:t> </a:t>
            </a:r>
            <a:r>
              <a:rPr lang="ar-SA" sz="4000" b="1" dirty="0" smtClean="0">
                <a:solidFill>
                  <a:srgbClr val="0000FF"/>
                </a:solidFill>
              </a:rPr>
              <a:t>إطالة فترة سداد الذمم الدائنة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b="1" dirty="0" err="1" smtClean="0"/>
              <a:t>(</a:t>
            </a:r>
            <a:r>
              <a:rPr lang="ar-DZ" b="1" dirty="0" smtClean="0"/>
              <a:t>وبالأخص</a:t>
            </a:r>
            <a:r>
              <a:rPr lang="ar-SA" b="1" dirty="0" smtClean="0"/>
              <a:t> </a:t>
            </a:r>
            <a:r>
              <a:rPr lang="ar-DZ" b="1" dirty="0" smtClean="0"/>
              <a:t>تأخير مدة</a:t>
            </a:r>
            <a:r>
              <a:rPr lang="ar-SA" b="1" dirty="0" smtClean="0"/>
              <a:t> سداد</a:t>
            </a:r>
            <a:r>
              <a:rPr lang="ar-DZ" b="1" dirty="0" smtClean="0"/>
              <a:t> </a:t>
            </a:r>
            <a:r>
              <a:rPr lang="ar-SA" b="1" dirty="0" smtClean="0"/>
              <a:t>ثمن مشترياتها </a:t>
            </a:r>
            <a:r>
              <a:rPr lang="ar-DZ" b="1" dirty="0" smtClean="0"/>
              <a:t>للموردين</a:t>
            </a:r>
            <a:r>
              <a:rPr lang="ar-SA" b="1" dirty="0" smtClean="0"/>
              <a:t>) إلى أقصى حد ممكن</a:t>
            </a:r>
            <a:r>
              <a:rPr lang="ar-DZ" b="1" dirty="0" err="1" smtClean="0"/>
              <a:t>،</a:t>
            </a:r>
            <a:r>
              <a:rPr lang="ar-SA" b="1" dirty="0" smtClean="0"/>
              <a:t> </a:t>
            </a:r>
            <a:r>
              <a:rPr lang="ar-DZ" b="1" dirty="0" smtClean="0">
                <a:solidFill>
                  <a:srgbClr val="0000FF"/>
                </a:solidFill>
              </a:rPr>
              <a:t>ولكن </a:t>
            </a:r>
            <a:r>
              <a:rPr lang="ar-SA" b="1" dirty="0" smtClean="0">
                <a:solidFill>
                  <a:srgbClr val="0000FF"/>
                </a:solidFill>
              </a:rPr>
              <a:t>دون أن يؤثر ذلك على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SA" b="1" dirty="0" smtClean="0">
                <a:solidFill>
                  <a:srgbClr val="0000FF"/>
                </a:solidFill>
              </a:rPr>
              <a:t>سمعة ال</a:t>
            </a:r>
            <a:r>
              <a:rPr lang="ar-DZ" b="1" dirty="0" smtClean="0">
                <a:solidFill>
                  <a:srgbClr val="0000FF"/>
                </a:solidFill>
              </a:rPr>
              <a:t>مؤسس</a:t>
            </a:r>
            <a:r>
              <a:rPr lang="ar-SA" b="1" dirty="0" smtClean="0">
                <a:solidFill>
                  <a:srgbClr val="0000FF"/>
                </a:solidFill>
              </a:rPr>
              <a:t>ة والتزامها بالسداد</a:t>
            </a:r>
            <a:r>
              <a:rPr lang="ar-DZ" b="1" dirty="0" err="1" smtClean="0"/>
              <a:t>.</a:t>
            </a:r>
            <a:endParaRPr lang="ar-DZ" b="1" dirty="0" smtClean="0"/>
          </a:p>
          <a:p>
            <a:pPr lvl="0" algn="r" rtl="1" eaLnBrk="0" fontAlgn="base" hangingPunct="0">
              <a:spcAft>
                <a:spcPct val="0"/>
              </a:spcAft>
              <a:buClr>
                <a:schemeClr val="bg2"/>
              </a:buClr>
              <a:buSzPct val="75000"/>
              <a:buNone/>
              <a:defRPr/>
            </a:pPr>
            <a:r>
              <a:rPr lang="ar-DZ" b="1" kern="0" dirty="0" smtClean="0"/>
              <a:t>قصر</a:t>
            </a:r>
            <a:r>
              <a:rPr lang="ar-SA" b="1" kern="0" dirty="0" smtClean="0"/>
              <a:t> هذه </a:t>
            </a:r>
            <a:r>
              <a:rPr lang="ar-DZ" b="1" dirty="0" smtClean="0"/>
              <a:t>الفترة، والتي تمتد لتستغرق </a:t>
            </a:r>
            <a:r>
              <a:rPr lang="ar-SA" b="1" kern="0" dirty="0" smtClean="0"/>
              <a:t>المدة</a:t>
            </a:r>
            <a:r>
              <a:rPr lang="ar-DZ" b="1" kern="0" dirty="0" smtClean="0"/>
              <a:t> </a:t>
            </a:r>
            <a:r>
              <a:rPr lang="ar-DZ" b="1" dirty="0" smtClean="0"/>
              <a:t>ما بين استلام المادة الأولية من المورد وتسديد ثمن المشتريات </a:t>
            </a:r>
            <a:r>
              <a:rPr lang="ar-DZ" b="1" dirty="0" err="1" smtClean="0"/>
              <a:t>نقدا،</a:t>
            </a:r>
            <a:r>
              <a:rPr lang="ar-DZ" b="1" dirty="0" smtClean="0"/>
              <a:t> </a:t>
            </a:r>
            <a:r>
              <a:rPr lang="ar-SA" b="1" kern="0" dirty="0" smtClean="0"/>
              <a:t>يعود إلى</a:t>
            </a:r>
            <a:r>
              <a:rPr lang="ar-DZ" b="1" kern="0" dirty="0" smtClean="0"/>
              <a:t> عدة أسباب أهمها:</a:t>
            </a:r>
            <a:endParaRPr lang="ar-SA" b="1" kern="0" dirty="0" smtClean="0"/>
          </a:p>
          <a:p>
            <a:pPr lvl="0" algn="r" rtl="1"/>
            <a:r>
              <a:rPr lang="ar-SA" b="1" kern="0" dirty="0" smtClean="0"/>
              <a:t>سياسة متعمدة تستهدف الاستفادة من تخفيضات على المشتريات.</a:t>
            </a:r>
            <a:endParaRPr lang="ar-DZ" b="1" kern="0" dirty="0" smtClean="0"/>
          </a:p>
          <a:p>
            <a:pPr lvl="0" algn="r" rtl="1"/>
            <a:r>
              <a:rPr lang="ar-DZ" b="1" kern="0" dirty="0" smtClean="0"/>
              <a:t>عدم </a:t>
            </a:r>
            <a:r>
              <a:rPr lang="ar-SA" b="1" kern="0" dirty="0" smtClean="0"/>
              <a:t>ارتياح الموردين لملاءة وسيولة المؤسسة</a:t>
            </a:r>
            <a:r>
              <a:rPr lang="ar-DZ" b="1" kern="0" dirty="0" err="1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b="1" dirty="0" smtClean="0"/>
              <a:t>التفاوض على </a:t>
            </a:r>
            <a:r>
              <a:rPr lang="ar-SA" b="1" dirty="0" smtClean="0"/>
              <a:t>شروط دفع أطول مع الموردين يمكن أن يوفر </a:t>
            </a:r>
            <a:r>
              <a:rPr lang="ar-SA" b="1" dirty="0" err="1" smtClean="0"/>
              <a:t>لل</a:t>
            </a:r>
            <a:r>
              <a:rPr lang="ar-DZ" b="1" dirty="0" smtClean="0"/>
              <a:t>مؤسسة</a:t>
            </a:r>
            <a:r>
              <a:rPr lang="ar-SA" b="1" dirty="0" smtClean="0"/>
              <a:t> وقتاً إضافياً لتحويل المخزون إلى مبيعات قبل استحقاق </a:t>
            </a:r>
            <a:r>
              <a:rPr lang="ar-SA" b="1" dirty="0" err="1" smtClean="0"/>
              <a:t>السداد.</a:t>
            </a:r>
            <a:r>
              <a:rPr lang="ar-SA" b="1" dirty="0" smtClean="0"/>
              <a:t> ومع ذلك، فمن الأهمية بمكان الحفاظ على علاقات إيجابية مع الموردين لضمان استمرار التعاون.</a:t>
            </a:r>
            <a:r>
              <a:rPr lang="ar-DZ" b="1" dirty="0" smtClean="0"/>
              <a:t> يجب على المؤسسة التي تعاني </a:t>
            </a:r>
            <a:r>
              <a:rPr lang="ar-SA" b="1" dirty="0" smtClean="0"/>
              <a:t>من فترة التسديد للموردين أقصر من فترة التحصيل من </a:t>
            </a:r>
            <a:r>
              <a:rPr lang="ar-DZ" b="1" dirty="0" smtClean="0"/>
              <a:t>الزبائن </a:t>
            </a:r>
            <a:r>
              <a:rPr lang="ar-SA" b="1" dirty="0" smtClean="0"/>
              <a:t>أن تفعل كل ما في وسعها لتحقيق المواءمة بين ال</a:t>
            </a:r>
            <a:r>
              <a:rPr lang="ar-DZ" b="1" dirty="0" smtClean="0"/>
              <a:t>فترت</a:t>
            </a:r>
            <a:r>
              <a:rPr lang="ar-SA" b="1" dirty="0" err="1" smtClean="0"/>
              <a:t>ين.</a:t>
            </a:r>
            <a:r>
              <a:rPr lang="ar-SA" b="1" dirty="0" smtClean="0"/>
              <a:t> </a:t>
            </a:r>
            <a:r>
              <a:rPr lang="ar-DZ" b="1" dirty="0" smtClean="0"/>
              <a:t>و</a:t>
            </a:r>
            <a:r>
              <a:rPr lang="ar-SA" b="1" dirty="0" smtClean="0"/>
              <a:t>قد </a:t>
            </a:r>
            <a:r>
              <a:rPr lang="ar-DZ" b="1" dirty="0" smtClean="0"/>
              <a:t>تجد المؤسسة</a:t>
            </a:r>
            <a:r>
              <a:rPr lang="ar-SA" b="1" dirty="0" smtClean="0"/>
              <a:t> بعض الموردين م</a:t>
            </a:r>
            <a:r>
              <a:rPr lang="ar-DZ" b="1" dirty="0" smtClean="0"/>
              <a:t>ستعد</a:t>
            </a:r>
            <a:r>
              <a:rPr lang="ar-SA" b="1" dirty="0" smtClean="0"/>
              <a:t>ين </a:t>
            </a:r>
            <a:r>
              <a:rPr lang="ar-DZ" b="1" dirty="0" smtClean="0"/>
              <a:t>لم</a:t>
            </a:r>
            <a:r>
              <a:rPr lang="ar-SA" b="1" dirty="0" smtClean="0"/>
              <a:t>نح</a:t>
            </a:r>
            <a:r>
              <a:rPr lang="ar-DZ" b="1" dirty="0" smtClean="0"/>
              <a:t>ها</a:t>
            </a:r>
            <a:r>
              <a:rPr lang="ar-SA" b="1" dirty="0" smtClean="0"/>
              <a:t> فترات أطول إذا أ</a:t>
            </a:r>
            <a:r>
              <a:rPr lang="ar-DZ" b="1" dirty="0" smtClean="0"/>
              <a:t>ثبت</a:t>
            </a:r>
            <a:r>
              <a:rPr lang="ar-SA" b="1" dirty="0" smtClean="0"/>
              <a:t>ت أن معايير الصناعة أو </a:t>
            </a:r>
            <a:r>
              <a:rPr lang="ar-DZ" b="1" dirty="0" smtClean="0"/>
              <a:t>أية </a:t>
            </a:r>
            <a:r>
              <a:rPr lang="ar-SA" b="1" dirty="0" smtClean="0"/>
              <a:t>شروط أخرى ت</a:t>
            </a:r>
            <a:r>
              <a:rPr lang="ar-DZ" b="1" dirty="0" smtClean="0"/>
              <a:t>فرض</a:t>
            </a:r>
            <a:r>
              <a:rPr lang="ar-SA" b="1" dirty="0" smtClean="0"/>
              <a:t> </a:t>
            </a:r>
            <a:r>
              <a:rPr lang="ar-DZ" b="1" dirty="0" smtClean="0"/>
              <a:t>علي</a:t>
            </a:r>
            <a:r>
              <a:rPr lang="ar-SA" b="1" dirty="0" smtClean="0"/>
              <a:t>ها منح زبائنها مزيدًا من الوقت للدفع.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7372" y="2816552"/>
            <a:ext cx="4104000" cy="201600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54000" rIns="54000"/>
          <a:lstStyle/>
          <a:p>
            <a:pPr algn="ctr">
              <a:spcAft>
                <a:spcPts val="600"/>
              </a:spcAft>
            </a:pPr>
            <a:endParaRPr lang="ar-D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ar-DZ" sz="3200" b="1" dirty="0" smtClean="0">
                <a:latin typeface="Times New Roman" pitchFamily="18" charset="0"/>
                <a:cs typeface="Times New Roman" pitchFamily="18" charset="0"/>
              </a:rPr>
              <a:t>مودون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00563" y="2039940"/>
            <a:ext cx="4104000" cy="241200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ar-DZ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ar-DZ" sz="32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ar-DZ" sz="3200" b="1" dirty="0" err="1" smtClean="0">
                <a:latin typeface="Times New Roman" pitchFamily="18" charset="0"/>
                <a:cs typeface="Times New Roman" pitchFamily="18" charset="0"/>
              </a:rPr>
              <a:t>مخزونات</a:t>
            </a:r>
            <a:endParaRPr lang="ar-DZ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D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DZ" sz="3200" b="1" dirty="0" smtClean="0">
                <a:latin typeface="Times New Roman" pitchFamily="18" charset="0"/>
                <a:cs typeface="Times New Roman" pitchFamily="18" charset="0"/>
              </a:rPr>
              <a:t>عملاء</a:t>
            </a:r>
            <a:endParaRPr lang="ar-DZ" sz="32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endParaRPr lang="ar-S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7372" y="4826368"/>
            <a:ext cx="4104000" cy="7560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600"/>
              </a:spcBef>
            </a:pPr>
            <a:r>
              <a:rPr lang="ar-DZ" sz="3200" b="1" dirty="0">
                <a:latin typeface="Times New Roman" pitchFamily="18" charset="0"/>
                <a:cs typeface="Times New Roman" pitchFamily="18" charset="0"/>
              </a:rPr>
              <a:t>ديون على الخزينة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05472" y="4456428"/>
            <a:ext cx="4104000" cy="1131888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0" rIns="54000" bIns="0"/>
          <a:lstStyle/>
          <a:p>
            <a:pPr algn="ctr"/>
            <a:endParaRPr lang="ar-SA" sz="3200" b="1" dirty="0"/>
          </a:p>
          <a:p>
            <a:pPr algn="ctr"/>
            <a:r>
              <a:rPr lang="ar-SA" sz="3200" b="1" dirty="0" smtClean="0"/>
              <a:t>نقدية وشبه نقدية</a:t>
            </a:r>
            <a:endParaRPr lang="ar-DZ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429124" y="1214422"/>
            <a:ext cx="4322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ar-DZ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الأصول التشغيلية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34" y="1214422"/>
            <a:ext cx="3771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الديون قصيرة الأجل</a:t>
            </a:r>
            <a:endParaRPr lang="fr-FR" sz="3200" dirty="0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70056" y="2115820"/>
            <a:ext cx="1873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r>
              <a:rPr lang="ar-DZ" sz="3200" b="1" dirty="0">
                <a:solidFill>
                  <a:srgbClr val="0033CC"/>
                </a:solidFill>
              </a:rPr>
              <a:t>مشتريات</a:t>
            </a:r>
            <a:endParaRPr lang="fr-FR" sz="3200" b="1" dirty="0">
              <a:solidFill>
                <a:srgbClr val="0033CC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928794" y="4133859"/>
            <a:ext cx="172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r>
              <a:rPr lang="ar-DZ" sz="3200" b="1" dirty="0">
                <a:solidFill>
                  <a:srgbClr val="0033CC"/>
                </a:solidFill>
              </a:rPr>
              <a:t>مدفوعات</a:t>
            </a:r>
            <a:endParaRPr lang="fr-FR" sz="3200" b="1" dirty="0">
              <a:solidFill>
                <a:srgbClr val="0033CC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273692" y="3429000"/>
            <a:ext cx="172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90000"/>
              </a:lnSpc>
              <a:spcBef>
                <a:spcPct val="20000"/>
              </a:spcBef>
            </a:pPr>
            <a:r>
              <a:rPr lang="ar-DZ" sz="3200" b="1" dirty="0" err="1">
                <a:solidFill>
                  <a:srgbClr val="0033CC"/>
                </a:solidFill>
              </a:rPr>
              <a:t>مقبوضات</a:t>
            </a:r>
            <a:endParaRPr lang="fr-FR" sz="3200" b="1" dirty="0">
              <a:solidFill>
                <a:srgbClr val="0033CC"/>
              </a:solidFill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500958" y="2357430"/>
            <a:ext cx="107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 sz="3200" b="1" dirty="0">
                <a:solidFill>
                  <a:srgbClr val="0033CC"/>
                </a:solidFill>
              </a:rPr>
              <a:t>مبيعات</a:t>
            </a:r>
            <a:endParaRPr lang="fr-FR" sz="3200" b="1" dirty="0">
              <a:solidFill>
                <a:srgbClr val="0033CC"/>
              </a:solidFill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 rot="4222815">
            <a:off x="3769140" y="1956410"/>
            <a:ext cx="216000" cy="1944000"/>
          </a:xfrm>
          <a:prstGeom prst="upArrow">
            <a:avLst>
              <a:gd name="adj1" fmla="val 50000"/>
              <a:gd name="adj2" fmla="val 25845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3200"/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rot="3308238" flipV="1">
            <a:off x="6836565" y="3492539"/>
            <a:ext cx="216000" cy="1836000"/>
          </a:xfrm>
          <a:prstGeom prst="upArrow">
            <a:avLst>
              <a:gd name="adj1" fmla="val 50000"/>
              <a:gd name="adj2" fmla="val 241728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3200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 rot="7341176">
            <a:off x="6774416" y="2214959"/>
            <a:ext cx="215900" cy="1835150"/>
          </a:xfrm>
          <a:prstGeom prst="upArrow">
            <a:avLst>
              <a:gd name="adj1" fmla="val 50000"/>
              <a:gd name="adj2" fmla="val 2125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3200"/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 rot="-3439805">
            <a:off x="4081753" y="2906842"/>
            <a:ext cx="216000" cy="2664000"/>
          </a:xfrm>
          <a:prstGeom prst="upArrow">
            <a:avLst>
              <a:gd name="adj1" fmla="val 50000"/>
              <a:gd name="adj2" fmla="val 316728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3200"/>
          </a:p>
        </p:txBody>
      </p:sp>
      <p:sp>
        <p:nvSpPr>
          <p:cNvPr id="17" name="Bulle ronde 16"/>
          <p:cNvSpPr/>
          <p:nvPr/>
        </p:nvSpPr>
        <p:spPr>
          <a:xfrm>
            <a:off x="7215206" y="2357430"/>
            <a:ext cx="1714512" cy="642942"/>
          </a:xfrm>
          <a:prstGeom prst="wedgeEllipseCallout">
            <a:avLst>
              <a:gd name="adj1" fmla="val -56494"/>
              <a:gd name="adj2" fmla="val 667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8" name="Bulle ronde 17"/>
          <p:cNvSpPr/>
          <p:nvPr/>
        </p:nvSpPr>
        <p:spPr>
          <a:xfrm>
            <a:off x="5214942" y="3357562"/>
            <a:ext cx="1714512" cy="642942"/>
          </a:xfrm>
          <a:prstGeom prst="wedgeEllipseCallout">
            <a:avLst>
              <a:gd name="adj1" fmla="val 64500"/>
              <a:gd name="adj2" fmla="val 688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Bulle ronde 18"/>
          <p:cNvSpPr/>
          <p:nvPr/>
        </p:nvSpPr>
        <p:spPr>
          <a:xfrm>
            <a:off x="1928794" y="4071942"/>
            <a:ext cx="1714512" cy="642942"/>
          </a:xfrm>
          <a:prstGeom prst="wedgeEllipseCallout">
            <a:avLst>
              <a:gd name="adj1" fmla="val 65296"/>
              <a:gd name="adj2" fmla="val -26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0" name="Bulle ronde 19"/>
          <p:cNvSpPr/>
          <p:nvPr/>
        </p:nvSpPr>
        <p:spPr>
          <a:xfrm>
            <a:off x="1857356" y="2071678"/>
            <a:ext cx="1714512" cy="642942"/>
          </a:xfrm>
          <a:prstGeom prst="wedgeEllipseCallout">
            <a:avLst>
              <a:gd name="adj1" fmla="val 51764"/>
              <a:gd name="adj2" fmla="val 752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DZ" b="1" dirty="0" smtClean="0"/>
              <a:t>وفي بعض </a:t>
            </a:r>
            <a:r>
              <a:rPr lang="ar-DZ" b="1" dirty="0" smtClean="0"/>
              <a:t>الأوقات التي يضرب فيها </a:t>
            </a:r>
            <a:r>
              <a:rPr lang="ar-SA" b="1" dirty="0" err="1" smtClean="0"/>
              <a:t>رك</a:t>
            </a:r>
            <a:r>
              <a:rPr lang="ar-DZ" b="1" dirty="0" smtClean="0"/>
              <a:t>و</a:t>
            </a:r>
            <a:r>
              <a:rPr lang="ar-SA" b="1" dirty="0" smtClean="0"/>
              <a:t>د </a:t>
            </a:r>
            <a:r>
              <a:rPr lang="ar-DZ" b="1" dirty="0" smtClean="0"/>
              <a:t>عام كافة أنشطة</a:t>
            </a:r>
            <a:r>
              <a:rPr lang="ar-SA" b="1" dirty="0" smtClean="0"/>
              <a:t> الأعمال </a:t>
            </a:r>
            <a:r>
              <a:rPr lang="ar-DZ" b="1" dirty="0" smtClean="0"/>
              <a:t>بما في ذلك أنشطة </a:t>
            </a:r>
            <a:r>
              <a:rPr lang="ar-SA" b="1" dirty="0" smtClean="0"/>
              <a:t>مورد</a:t>
            </a:r>
            <a:r>
              <a:rPr lang="ar-DZ" b="1" dirty="0" smtClean="0"/>
              <a:t>ي المؤسسة</a:t>
            </a:r>
            <a:r>
              <a:rPr lang="ar-SA" b="1" dirty="0" err="1" smtClean="0"/>
              <a:t>،</a:t>
            </a:r>
            <a:r>
              <a:rPr lang="ar-SA" b="1" dirty="0" smtClean="0"/>
              <a:t> </a:t>
            </a:r>
            <a:r>
              <a:rPr lang="ar-DZ" b="1" dirty="0" smtClean="0"/>
              <a:t>لن تجد هذه الأخيرة صعوبة في الاستفادة من </a:t>
            </a:r>
            <a:r>
              <a:rPr lang="ar-SA" b="1" dirty="0" smtClean="0"/>
              <a:t>تمديد فترة التسديد في مثل هذه الظروف.</a:t>
            </a:r>
            <a:endParaRPr lang="ar-DZ" b="1" dirty="0" smtClean="0"/>
          </a:p>
          <a:p>
            <a:pPr algn="r" rtl="1">
              <a:buNone/>
            </a:pPr>
            <a:r>
              <a:rPr lang="ar-SA" b="1" dirty="0" smtClean="0"/>
              <a:t>وعلى العموم يمكن للمؤسسة أن تتفاوض على شروط أطول مع الموردين إذا كانت عميلاً جيدًا، وإذا كانت تدفع بشكل عام في الوقت المحدد، وإذا كان لديها سجل ائتمان تجاري جيد.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شؤون التدريس\مالية المؤسسة\مالية المؤسسة 2024\g12-2_20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7" y="28137"/>
            <a:ext cx="9130842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77" y="72008"/>
            <a:ext cx="894831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224" y="116632"/>
            <a:ext cx="8928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000" b="1" dirty="0" smtClean="0">
                <a:solidFill>
                  <a:srgbClr val="0000FF"/>
                </a:solidFill>
              </a:rPr>
              <a:t>ويمكن </a:t>
            </a:r>
            <a:r>
              <a:rPr lang="ar-SA" sz="3000" b="1" dirty="0" err="1" smtClean="0">
                <a:solidFill>
                  <a:srgbClr val="0000FF"/>
                </a:solidFill>
              </a:rPr>
              <a:t>لل</a:t>
            </a:r>
            <a:r>
              <a:rPr lang="ar-DZ" sz="3000" b="1" dirty="0" smtClean="0">
                <a:solidFill>
                  <a:srgbClr val="0000FF"/>
                </a:solidFill>
              </a:rPr>
              <a:t>مؤسس</a:t>
            </a:r>
            <a:r>
              <a:rPr lang="ar-SA" sz="3000" b="1" dirty="0" smtClean="0">
                <a:solidFill>
                  <a:srgbClr val="0000FF"/>
                </a:solidFill>
              </a:rPr>
              <a:t>ة الجمع بين الأساليب السابقة لتحقيق أكبر تخفيض ممكن لدورة تحويل النقدية مما سينعكس إيجابا على سيولتها وربحيتها.</a:t>
            </a:r>
            <a:endParaRPr lang="fr-FR" sz="3000" b="1" dirty="0" smtClean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37769" y="6019834"/>
            <a:ext cx="20233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DZ" sz="2000" b="1" dirty="0" smtClean="0">
                <a:solidFill>
                  <a:srgbClr val="00B050"/>
                </a:solidFill>
              </a:rPr>
              <a:t>الشراء في وقت متأخر</a:t>
            </a:r>
          </a:p>
          <a:p>
            <a:pPr algn="ctr" rtl="1"/>
            <a:r>
              <a:rPr lang="ar-DZ" sz="2000" b="1" dirty="0" smtClean="0">
                <a:solidFill>
                  <a:srgbClr val="00B050"/>
                </a:solidFill>
              </a:rPr>
              <a:t>والبيع بأسرع ما يمكن</a:t>
            </a:r>
            <a:endParaRPr lang="fr-FR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>
              <a:buNone/>
            </a:pPr>
            <a:r>
              <a:rPr lang="ar-DZ" b="1" dirty="0" smtClean="0"/>
              <a:t>إن عملية إنتاج أو شراء </a:t>
            </a:r>
            <a:r>
              <a:rPr lang="ar-DZ" b="1" dirty="0" err="1" smtClean="0"/>
              <a:t>المخزونات</a:t>
            </a:r>
            <a:r>
              <a:rPr lang="ar-DZ" b="1" dirty="0" smtClean="0"/>
              <a:t>، وبيع السلع التامة الصنع، واستلام النقد من العملاء، واستخدام هذا النقد لشراء/إنتاج المخزون مرة أخرى هي دورة لا تنتهي أبدًا، طالما ظلت المؤسسة قيد التشغيل.</a:t>
            </a:r>
          </a:p>
          <a:p>
            <a:pPr algn="r" rtl="1">
              <a:buNone/>
            </a:pPr>
            <a:r>
              <a:rPr lang="ar-SA" b="1" dirty="0" smtClean="0"/>
              <a:t>إذا ما أخدنا في الاعتبار أنه في كل يوم هناك </a:t>
            </a:r>
            <a:r>
              <a:rPr lang="ar-DZ" b="1" dirty="0" err="1" smtClean="0"/>
              <a:t>عملبة</a:t>
            </a:r>
            <a:r>
              <a:rPr lang="ar-DZ" b="1" dirty="0" smtClean="0"/>
              <a:t> شراء للمواد الأولية، وبالتالي </a:t>
            </a:r>
            <a:r>
              <a:rPr lang="ar-SA" b="1" dirty="0" smtClean="0"/>
              <a:t>انطلاقة لدورة</a:t>
            </a:r>
            <a:r>
              <a:rPr lang="ar-DZ" b="1" dirty="0" smtClean="0"/>
              <a:t> </a:t>
            </a:r>
            <a:r>
              <a:rPr lang="ar-DZ" b="1" dirty="0" err="1" smtClean="0"/>
              <a:t>إستغلال</a:t>
            </a:r>
            <a:r>
              <a:rPr lang="ar-SA" b="1" dirty="0" smtClean="0"/>
              <a:t> جديدة</a:t>
            </a:r>
            <a:r>
              <a:rPr lang="ar-DZ" b="1" dirty="0" smtClean="0"/>
              <a:t>، و</a:t>
            </a:r>
            <a:r>
              <a:rPr lang="ar-SA" b="1" dirty="0" smtClean="0"/>
              <a:t>في كل يوم هناك</a:t>
            </a:r>
            <a:r>
              <a:rPr lang="ar-DZ" b="1" dirty="0" smtClean="0"/>
              <a:t> عمليات انتاج، وبيع للمنتجات، وقبض لأثمانها،</a:t>
            </a:r>
            <a:r>
              <a:rPr lang="ar-SA" b="1" dirty="0" smtClean="0"/>
              <a:t> فإنه يمكن </a:t>
            </a:r>
            <a:r>
              <a:rPr lang="ar-DZ" b="1" dirty="0" smtClean="0"/>
              <a:t>القول</a:t>
            </a:r>
            <a:r>
              <a:rPr lang="ar-SA" b="1" dirty="0" smtClean="0"/>
              <a:t> بأن </a:t>
            </a:r>
            <a:r>
              <a:rPr lang="ar-DZ" b="1" dirty="0" smtClean="0"/>
              <a:t>دورة </a:t>
            </a:r>
            <a:r>
              <a:rPr lang="ar-DZ" b="1" dirty="0" err="1" smtClean="0"/>
              <a:t>الإستغلال</a:t>
            </a:r>
            <a:r>
              <a:rPr lang="ar-DZ" b="1" dirty="0" smtClean="0"/>
              <a:t> </a:t>
            </a:r>
            <a:r>
              <a:rPr lang="ar-SA" b="1" dirty="0" smtClean="0"/>
              <a:t>هي مدة </a:t>
            </a:r>
            <a:r>
              <a:rPr lang="ar-SA" b="1" dirty="0" err="1" smtClean="0"/>
              <a:t>متج</a:t>
            </a:r>
            <a:r>
              <a:rPr lang="ar-DZ" b="1" dirty="0" smtClean="0"/>
              <a:t>د</a:t>
            </a:r>
            <a:r>
              <a:rPr lang="ar-SA" b="1" dirty="0" err="1" smtClean="0"/>
              <a:t>دة</a:t>
            </a:r>
            <a:r>
              <a:rPr lang="ar-SA" b="1" dirty="0" smtClean="0"/>
              <a:t> </a:t>
            </a:r>
            <a:r>
              <a:rPr lang="ar-DZ" b="1" dirty="0" smtClean="0"/>
              <a:t>باستمرار</a:t>
            </a:r>
            <a:r>
              <a:rPr lang="ar-SA" b="1" dirty="0" err="1" smtClean="0"/>
              <a:t>.</a:t>
            </a:r>
            <a:endParaRPr lang="fr-FR" dirty="0" smtClean="0"/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b="1" dirty="0" smtClean="0"/>
              <a:t>تختلف دورة ال</a:t>
            </a:r>
            <a:r>
              <a:rPr lang="ar-DZ" b="1" dirty="0" smtClean="0"/>
              <a:t>استغلا</a:t>
            </a:r>
            <a:r>
              <a:rPr lang="ar-SA" b="1" dirty="0" smtClean="0"/>
              <a:t>ل عبر الصناعات، وتمتد أحيانًا إلى أكثر من عام لبعض القطاعات، على سبيل المثال، شركات بناء السفن.</a:t>
            </a:r>
            <a:endParaRPr lang="ar-DZ" b="1" dirty="0" smtClean="0"/>
          </a:p>
          <a:p>
            <a:pPr algn="r" rtl="1">
              <a:buNone/>
            </a:pPr>
            <a:r>
              <a:rPr lang="ar-SA" b="1" dirty="0" smtClean="0"/>
              <a:t>الامتداد أو التقلص في </a:t>
            </a:r>
            <a:r>
              <a:rPr lang="ar-DZ" b="1" dirty="0" smtClean="0"/>
              <a:t>دورة الاستغلال أو فترة </a:t>
            </a:r>
            <a:r>
              <a:rPr lang="ar-DZ" b="1" dirty="0" err="1" smtClean="0"/>
              <a:t>الإحتياج</a:t>
            </a:r>
            <a:r>
              <a:rPr lang="ar-DZ" b="1" dirty="0" smtClean="0"/>
              <a:t> لتمويل الاستغلال </a:t>
            </a:r>
            <a:r>
              <a:rPr lang="ar-SA" b="1" dirty="0" smtClean="0"/>
              <a:t>هو نتاج للطول أو القصر في أية واحدة من الفترات المكونة لها، ويمثل الانخفاض في هذه الفترة </a:t>
            </a:r>
            <a:r>
              <a:rPr lang="ar-DZ" b="1" dirty="0" err="1" smtClean="0"/>
              <a:t>-</a:t>
            </a:r>
            <a:r>
              <a:rPr lang="ar-SA" b="1" dirty="0" smtClean="0"/>
              <a:t> عبر </a:t>
            </a:r>
            <a:r>
              <a:rPr lang="ar-SA" b="1" dirty="0" err="1" smtClean="0"/>
              <a:t>الزمن </a:t>
            </a:r>
            <a:r>
              <a:rPr lang="ar-SA" b="1" dirty="0" smtClean="0"/>
              <a:t>- تحسنا في وضع السيولة بالمؤسسة.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DZ" b="1" dirty="0" smtClean="0"/>
              <a:t>تحتل دورة الاستغلال مكانة هامة في تشخيص نمو المؤسسة حيث تتوسع احتياجات دورة الاستغلال بفعل نمو </a:t>
            </a:r>
            <a:r>
              <a:rPr lang="ar-DZ" b="1" dirty="0" err="1" smtClean="0"/>
              <a:t>النشاط.</a:t>
            </a:r>
            <a:r>
              <a:rPr lang="ar-DZ" b="1" dirty="0" smtClean="0"/>
              <a:t> </a:t>
            </a:r>
            <a:r>
              <a:rPr lang="ar-SA" b="1" dirty="0" smtClean="0"/>
              <a:t>وتستخدم هذه الدورة كمعيار لقياس كفاءة المؤسسة في إدارة السيولة ولتحديد مدى حاجتها للنقدية لتمويل عملياتها، فكلما طالت </a:t>
            </a:r>
            <a:r>
              <a:rPr lang="ar-DZ" b="1" dirty="0" smtClean="0"/>
              <a:t>هذه ال</a:t>
            </a:r>
            <a:r>
              <a:rPr lang="ar-SA" b="1" dirty="0" smtClean="0"/>
              <a:t>دورة </a:t>
            </a:r>
            <a:r>
              <a:rPr lang="ar-DZ" b="1" dirty="0" smtClean="0"/>
              <a:t>– خاصة في المؤسسات </a:t>
            </a:r>
            <a:r>
              <a:rPr lang="ar-DZ" b="1" dirty="0" err="1" smtClean="0"/>
              <a:t>الصناعية -</a:t>
            </a:r>
            <a:r>
              <a:rPr lang="ar-SA" b="1" dirty="0" smtClean="0"/>
              <a:t> كلما احتاجت المؤسسة لرأس مال أكبر، وكلما </a:t>
            </a:r>
            <a:r>
              <a:rPr lang="ar-DZ" b="1" dirty="0" smtClean="0"/>
              <a:t>زادت</a:t>
            </a:r>
            <a:r>
              <a:rPr lang="ar-SA" b="1" dirty="0" smtClean="0"/>
              <a:t> الحاجة </a:t>
            </a:r>
            <a:r>
              <a:rPr lang="ar-DZ" b="1" dirty="0" smtClean="0"/>
              <a:t>لتمويل </a:t>
            </a:r>
            <a:r>
              <a:rPr lang="ar-DZ" b="1" dirty="0" err="1" smtClean="0"/>
              <a:t>الاستغلال </a:t>
            </a:r>
            <a:r>
              <a:rPr lang="ar-DZ" b="1" dirty="0" smtClean="0"/>
              <a:t>(الحاجة </a:t>
            </a:r>
            <a:r>
              <a:rPr lang="ar-SA" b="1" dirty="0" smtClean="0"/>
              <a:t>لرأس المال ال</a:t>
            </a:r>
            <a:r>
              <a:rPr lang="ar-DZ" b="1" dirty="0" smtClean="0"/>
              <a:t>عامل</a:t>
            </a:r>
            <a:r>
              <a:rPr lang="ar-DZ" b="1" dirty="0" err="1" smtClean="0"/>
              <a:t>)</a:t>
            </a:r>
            <a:r>
              <a:rPr lang="ar-SA" b="1" dirty="0" smtClean="0"/>
              <a:t> في المؤسسة.</a:t>
            </a:r>
            <a:endParaRPr lang="ar-D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9496"/>
            <a:ext cx="8229600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b="1" dirty="0" smtClean="0"/>
              <a:t>تأتي أهمية دراسة </a:t>
            </a:r>
            <a:r>
              <a:rPr lang="ar-DZ" b="1" dirty="0" smtClean="0"/>
              <a:t>وتحليل دورة الاستغلال</a:t>
            </a:r>
            <a:r>
              <a:rPr lang="ar-SA" b="1" dirty="0" smtClean="0"/>
              <a:t> من </a:t>
            </a:r>
            <a:r>
              <a:rPr lang="ar-SA" b="1" dirty="0" err="1" smtClean="0"/>
              <a:t>كون:</a:t>
            </a:r>
            <a:endParaRPr lang="ar-SA" b="1" dirty="0" smtClean="0"/>
          </a:p>
          <a:p>
            <a:pPr algn="r" rtl="1"/>
            <a:r>
              <a:rPr lang="ar-DZ" b="1" dirty="0" err="1" smtClean="0"/>
              <a:t>الإستغلال</a:t>
            </a:r>
            <a:r>
              <a:rPr lang="ar-DZ" b="1" dirty="0" smtClean="0"/>
              <a:t> هو النشاط الرئيسي المولد للثروة والنقدية في </a:t>
            </a:r>
            <a:r>
              <a:rPr lang="ar-DZ" b="1" dirty="0" err="1" smtClean="0"/>
              <a:t>المؤسسة </a:t>
            </a:r>
            <a:r>
              <a:rPr lang="ar-DZ" b="1" dirty="0" smtClean="0"/>
              <a:t>(أنظر المبحث الموالي</a:t>
            </a:r>
            <a:r>
              <a:rPr lang="ar-DZ" b="1" dirty="0" err="1" smtClean="0"/>
              <a:t>).</a:t>
            </a:r>
            <a:endParaRPr lang="ar-DZ" b="1" dirty="0" smtClean="0"/>
          </a:p>
          <a:p>
            <a:pPr algn="r" rtl="1"/>
            <a:r>
              <a:rPr lang="ar-SA" b="1" dirty="0" smtClean="0"/>
              <a:t>حجم الأصول ال</a:t>
            </a:r>
            <a:r>
              <a:rPr lang="ar-DZ" b="1" dirty="0" smtClean="0"/>
              <a:t>تشغيلي</a:t>
            </a:r>
            <a:r>
              <a:rPr lang="ar-SA" b="1" dirty="0" smtClean="0"/>
              <a:t>ة </a:t>
            </a:r>
            <a:r>
              <a:rPr lang="ar-DZ" b="1" dirty="0" err="1" smtClean="0"/>
              <a:t>(</a:t>
            </a:r>
            <a:r>
              <a:rPr lang="ar-SA" b="1" dirty="0" smtClean="0"/>
              <a:t>ال</a:t>
            </a:r>
            <a:r>
              <a:rPr lang="ar-DZ" b="1" dirty="0" smtClean="0"/>
              <a:t>أصول</a:t>
            </a:r>
            <a:r>
              <a:rPr lang="ar-SA" b="1" dirty="0" smtClean="0"/>
              <a:t> ال</a:t>
            </a:r>
            <a:r>
              <a:rPr lang="ar-DZ" b="1" dirty="0" smtClean="0"/>
              <a:t>جاري</a:t>
            </a:r>
            <a:r>
              <a:rPr lang="ar-SA" b="1" dirty="0" smtClean="0"/>
              <a:t>ة</a:t>
            </a:r>
            <a:r>
              <a:rPr lang="ar-DZ" b="1" dirty="0" err="1" smtClean="0"/>
              <a:t>)</a:t>
            </a:r>
            <a:r>
              <a:rPr lang="ar-DZ" b="1" dirty="0" smtClean="0"/>
              <a:t> </a:t>
            </a:r>
            <a:r>
              <a:rPr lang="ar-SA" b="1" dirty="0" smtClean="0"/>
              <a:t>تمثل أكثر من نصف مجموع أصول المؤسسات وهي في تغير وتقلب </a:t>
            </a:r>
            <a:r>
              <a:rPr lang="ar-SA" b="1" dirty="0" err="1" smtClean="0"/>
              <a:t>مستمرين </a:t>
            </a:r>
            <a:r>
              <a:rPr lang="ar-SA" b="1" dirty="0" smtClean="0"/>
              <a:t>(سريعة الحركة</a:t>
            </a:r>
            <a:r>
              <a:rPr lang="ar-SA" b="1" dirty="0" err="1" smtClean="0"/>
              <a:t>).</a:t>
            </a:r>
            <a:endParaRPr lang="ar-SA" b="1" dirty="0" smtClean="0"/>
          </a:p>
          <a:p>
            <a:pPr algn="r" rtl="1"/>
            <a:r>
              <a:rPr lang="ar-SA" b="1" dirty="0" smtClean="0"/>
              <a:t>نسبة كبيرة من المؤسسات تواجه الفشل المالي بسبب عدم قدرتها على تلبية ا</a:t>
            </a:r>
            <a:r>
              <a:rPr lang="ar-DZ" b="1" dirty="0" smtClean="0"/>
              <a:t>لا</a:t>
            </a:r>
            <a:r>
              <a:rPr lang="ar-SA" b="1" dirty="0" err="1" smtClean="0"/>
              <a:t>حتياجات</a:t>
            </a:r>
            <a:r>
              <a:rPr lang="ar-SA" b="1" dirty="0" smtClean="0"/>
              <a:t> المال</a:t>
            </a:r>
            <a:r>
              <a:rPr lang="ar-DZ" b="1" dirty="0" err="1" smtClean="0"/>
              <a:t>ية</a:t>
            </a:r>
            <a:r>
              <a:rPr lang="ar-DZ" b="1" dirty="0" smtClean="0"/>
              <a:t> لدورة الاستغلال</a:t>
            </a:r>
            <a:r>
              <a:rPr lang="ar-SA" b="1" dirty="0" err="1" smtClean="0"/>
              <a:t>.</a:t>
            </a:r>
            <a:endParaRPr lang="ar-SA" b="1" dirty="0" smtClean="0"/>
          </a:p>
          <a:p>
            <a:pPr algn="r" rtl="1"/>
            <a:r>
              <a:rPr lang="ar-SA" b="1" dirty="0" smtClean="0"/>
              <a:t>وجود علاقة ارتباط قوية موجبة بين تغير حجم </a:t>
            </a:r>
            <a:r>
              <a:rPr lang="ar-SA" b="1" dirty="0" err="1" smtClean="0"/>
              <a:t>النشاط </a:t>
            </a:r>
            <a:r>
              <a:rPr lang="ar-SA" b="1" dirty="0" smtClean="0"/>
              <a:t>(نمو المبيعات) والاستثمار في الأصول ال</a:t>
            </a:r>
            <a:r>
              <a:rPr lang="ar-DZ" b="1" dirty="0" smtClean="0"/>
              <a:t>تشغيلي</a:t>
            </a:r>
            <a:r>
              <a:rPr lang="ar-SA" b="1" dirty="0" smtClean="0"/>
              <a:t>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22687</TotalTime>
  <Words>3188</Words>
  <Application>Microsoft Office PowerPoint</Application>
  <PresentationFormat>Affichage à l'écran (4:3)</PresentationFormat>
  <Paragraphs>278</Paragraphs>
  <Slides>52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المحور السادس دورة التشغيل Operating cycle</vt:lpstr>
      <vt:lpstr>Diapositive 2</vt:lpstr>
      <vt:lpstr>Diapositive 3</vt:lpstr>
      <vt:lpstr>أولا: ماهية وأهمية دورة الإستغلال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2) أهمية دورة الإستغلال في توليد الثروة والنقدية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ثانيا: تقدير دورة الاستغلال وتقدير الاحتياج لتمويل الإستغلال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2) تقدير احتياج تمويل الإستغلال</vt:lpstr>
      <vt:lpstr>طريقة مبسطة لتقدير احتياج تمويل الاستغلال</vt:lpstr>
      <vt:lpstr>Diapositive 32</vt:lpstr>
      <vt:lpstr>Diapositive 33</vt:lpstr>
      <vt:lpstr>Diapositive 34</vt:lpstr>
      <vt:lpstr>ثالثا: إدارة الاحتياج لتمويل الإستغلال</vt:lpstr>
      <vt:lpstr>1) تقصير فترة بقاء المواد أو المنتجات بالمخازن، </vt:lpstr>
      <vt:lpstr>Diapositive 37</vt:lpstr>
      <vt:lpstr>Diapositive 38</vt:lpstr>
      <vt:lpstr>Diapositive 39</vt:lpstr>
      <vt:lpstr>Diapositive 40</vt:lpstr>
      <vt:lpstr>2) تقصير فترة التحصيل من الزبائن،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3) إطالة فترة سداد الذمم الدائنة</vt:lpstr>
      <vt:lpstr>Diapositive 49</vt:lpstr>
      <vt:lpstr>Diapositive 50</vt:lpstr>
      <vt:lpstr>Diapositive 51</vt:lpstr>
      <vt:lpstr>Diapositive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المحور السادس: دورة التشغيل Operating cycle</dc:title>
  <dc:creator>LATITUDE6330</dc:creator>
  <cp:lastModifiedBy>LATITUDE6330</cp:lastModifiedBy>
  <cp:revision>489</cp:revision>
  <dcterms:created xsi:type="dcterms:W3CDTF">2024-02-28T20:39:38Z</dcterms:created>
  <dcterms:modified xsi:type="dcterms:W3CDTF">2024-04-30T22:35:59Z</dcterms:modified>
</cp:coreProperties>
</file>