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6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11/10/2023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11/10/2023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11/10/2023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11/10/2023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11/10/2023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11/10/2023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11/10/2023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11/10/2023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11/10/2023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11/10/2023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11/10/2023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11/10/2023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66991"/>
          <a:stretch>
            <a:fillRect/>
          </a:stretch>
        </p:blipFill>
        <p:spPr bwMode="auto">
          <a:xfrm>
            <a:off x="345741" y="330155"/>
            <a:ext cx="1239816" cy="849684"/>
          </a:xfrm>
          <a:prstGeom prst="rect">
            <a:avLst/>
          </a:prstGeom>
          <a:noFill/>
        </p:spPr>
      </p:pic>
      <p:pic>
        <p:nvPicPr>
          <p:cNvPr id="5" name="Imag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66991"/>
          <a:stretch>
            <a:fillRect/>
          </a:stretch>
        </p:blipFill>
        <p:spPr bwMode="auto">
          <a:xfrm>
            <a:off x="10515600" y="330155"/>
            <a:ext cx="1226992" cy="849684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321599" y="155969"/>
            <a:ext cx="5457958" cy="1870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  <a:spcAft>
                <a:spcPts val="422"/>
              </a:spcAft>
            </a:pPr>
            <a:r>
              <a:rPr lang="ar-DZ" sz="1400" b="1" dirty="0">
                <a:latin typeface="Calibri" panose="020F0502020204030204" pitchFamily="34" charset="0"/>
                <a:ea typeface="Calibri" panose="020F0502020204030204" pitchFamily="34" charset="0"/>
              </a:rPr>
              <a:t>الجمهورية الجزائرية الديمقراطية الشعبية</a:t>
            </a:r>
          </a:p>
          <a:p>
            <a:pPr algn="ctr" rtl="1">
              <a:lnSpc>
                <a:spcPct val="115000"/>
              </a:lnSpc>
              <a:spcAft>
                <a:spcPts val="422"/>
              </a:spcAft>
            </a:pPr>
            <a:r>
              <a:rPr lang="ar-DZ" sz="1400" b="1" dirty="0">
                <a:latin typeface="Calibri" panose="020F0502020204030204" pitchFamily="34" charset="0"/>
                <a:ea typeface="Calibri" panose="020F0502020204030204" pitchFamily="34" charset="0"/>
              </a:rPr>
              <a:t>   وزارة التعليم العالي و البحث العلمي </a:t>
            </a:r>
            <a:endParaRPr lang="fr-FR" sz="1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422"/>
              </a:spcAft>
            </a:pPr>
            <a:r>
              <a:rPr lang="ar-DZ" sz="1400" b="1" dirty="0">
                <a:latin typeface="Calibri" panose="020F0502020204030204" pitchFamily="34" charset="0"/>
                <a:ea typeface="Calibri" panose="020F0502020204030204" pitchFamily="34" charset="0"/>
              </a:rPr>
              <a:t>  جامعة 8 ماي 1945 قالمة</a:t>
            </a:r>
          </a:p>
          <a:p>
            <a:pPr algn="ctr" rtl="1">
              <a:lnSpc>
                <a:spcPct val="115000"/>
              </a:lnSpc>
              <a:spcAft>
                <a:spcPts val="422"/>
              </a:spcAft>
            </a:pPr>
            <a:r>
              <a:rPr lang="ar-DZ" sz="1400" b="1" dirty="0">
                <a:latin typeface="Calibri" panose="020F0502020204030204" pitchFamily="34" charset="0"/>
                <a:ea typeface="Calibri" panose="020F0502020204030204" pitchFamily="34" charset="0"/>
              </a:rPr>
              <a:t> كلية العلوم الاقتصادية و التجارية وعلوم التسيير  </a:t>
            </a:r>
          </a:p>
          <a:p>
            <a:pPr algn="ctr" rtl="1">
              <a:lnSpc>
                <a:spcPct val="115000"/>
              </a:lnSpc>
              <a:spcAft>
                <a:spcPts val="422"/>
              </a:spcAft>
            </a:pPr>
            <a:r>
              <a:rPr lang="ar-DZ" sz="1400" b="1" dirty="0">
                <a:latin typeface="Calibri" panose="020F0502020204030204" pitchFamily="34" charset="0"/>
                <a:ea typeface="Calibri" panose="020F0502020204030204" pitchFamily="34" charset="0"/>
              </a:rPr>
              <a:t> قسم العلوم التجارية </a:t>
            </a:r>
            <a:endParaRPr lang="fr-FR" sz="1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422"/>
              </a:spcAft>
            </a:pPr>
            <a:r>
              <a:rPr lang="ar-DZ" sz="1400" b="1" dirty="0">
                <a:latin typeface="Calibri" panose="020F0502020204030204" pitchFamily="34" charset="0"/>
                <a:ea typeface="Calibri" panose="020F0502020204030204" pitchFamily="34" charset="0"/>
              </a:rPr>
              <a:t>السنة الثانية </a:t>
            </a:r>
            <a:r>
              <a:rPr lang="ar-DZ" sz="1400" b="1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ماسترLMD</a:t>
            </a:r>
            <a:r>
              <a:rPr lang="ar-DZ" sz="14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  </a:t>
            </a:r>
            <a:r>
              <a:rPr lang="ar-DZ" sz="1400" b="1" dirty="0">
                <a:latin typeface="Calibri" panose="020F0502020204030204" pitchFamily="34" charset="0"/>
                <a:ea typeface="Calibri" panose="020F0502020204030204" pitchFamily="34" charset="0"/>
              </a:rPr>
              <a:t>تخصص تسويق فندقي و سياحي </a:t>
            </a:r>
            <a:r>
              <a:rPr lang="ar-DZ" sz="1600" b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fr-FR" sz="16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80922" y="2281300"/>
            <a:ext cx="704757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1400" b="1" dirty="0">
                <a:latin typeface="Calibri" panose="020F0502020204030204" pitchFamily="34" charset="0"/>
                <a:ea typeface="Times New Roman" panose="02020603050405020304" pitchFamily="18" charset="0"/>
              </a:rPr>
              <a:t>بحث مقدم في </a:t>
            </a:r>
            <a:r>
              <a:rPr lang="ar-DZ" sz="1400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مقياس السياحة الجغرافية </a:t>
            </a:r>
            <a:endParaRPr lang="fr-FR" sz="1400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965648" y="2843639"/>
            <a:ext cx="9917941" cy="992381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8576" tIns="19289" rIns="38576" bIns="19289" numCol="1" spcCol="0" rtlCol="0" fromWordArt="0" anchor="ctr" anchorCtr="0" forceAA="0" compatLnSpc="1">
            <a:prstTxWarp prst="textPlain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338"/>
              </a:spcAft>
            </a:pPr>
            <a:r>
              <a:rPr lang="ar-DZ" sz="27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واقع و مستقبل الحركة السياحية في العالم بعد أزمة كورونا</a:t>
            </a:r>
            <a:endParaRPr lang="fr-FR" sz="27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23904" y="3944272"/>
            <a:ext cx="8653347" cy="20372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338"/>
              </a:spcAft>
            </a:pPr>
            <a:r>
              <a:rPr lang="ar-DZ" sz="2400" b="1" u="sng" dirty="0">
                <a:latin typeface="Calibri" panose="020F0502020204030204" pitchFamily="34" charset="0"/>
                <a:ea typeface="Times New Roman" panose="02020603050405020304" pitchFamily="18" charset="0"/>
              </a:rPr>
              <a:t>اعداد </a:t>
            </a:r>
            <a:r>
              <a:rPr lang="ar-DZ" sz="2400" b="1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الطالب</a:t>
            </a:r>
            <a:r>
              <a:rPr lang="ar-DZ" sz="2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 :                                                </a:t>
            </a:r>
            <a:r>
              <a:rPr lang="ar-DZ" sz="2400" b="1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الأستاذ(ة)</a:t>
            </a:r>
            <a:r>
              <a:rPr lang="ar-DZ" sz="2400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  <a:endParaRPr lang="fr-FR" sz="1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338"/>
              </a:spcAft>
            </a:pPr>
            <a:r>
              <a:rPr lang="ar-DZ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r>
              <a:rPr lang="fr-FR" sz="2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*</a:t>
            </a:r>
            <a:r>
              <a:rPr lang="ar-DZ" sz="2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طواهري ولي الدين                                          *عياد</a:t>
            </a:r>
            <a:endParaRPr lang="ar-DZ" sz="1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338"/>
              </a:spcAft>
            </a:pPr>
            <a:endParaRPr lang="ar-DZ" sz="1200" dirty="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338"/>
              </a:spcAft>
            </a:pPr>
            <a:endParaRPr lang="ar-DZ" sz="1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338"/>
              </a:spcAft>
            </a:pPr>
            <a:endParaRPr lang="fr-FR" sz="1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DZ" sz="2400" b="1" dirty="0">
                <a:latin typeface="Calibri" panose="020F0502020204030204" pitchFamily="34" charset="0"/>
                <a:ea typeface="Times New Roman" panose="02020603050405020304" pitchFamily="18" charset="0"/>
              </a:rPr>
              <a:t>                                           السنة الجامعية </a:t>
            </a:r>
            <a:r>
              <a:rPr lang="ar-DZ" sz="2400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2023_2024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83467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6049" y="206518"/>
            <a:ext cx="1158611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مر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العالم قبل أزمة كورونا بعدة أزمات سواء كانت سياسية او امنية او صحية، وعلى الرغم من ذلك شهدت السياحة العالمية توسعا مستمرا مما يدل على قوة القطاع و </a:t>
            </a:r>
            <a:r>
              <a:rPr lang="ar-DZ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مرونته,حيث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ارتفع عدد الوافدين من السياح الدوليين من 675 مليون سنة 2000 ليصل الى مليار و 461 مليون سائح في سنة 2019.</a:t>
            </a:r>
            <a:endParaRPr lang="fr-FR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64820" y="1160625"/>
            <a:ext cx="41360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تطور عدد السياح الوافدين من سنة 2000 إلى سنة 2019</a:t>
            </a:r>
            <a:endParaRPr lang="fr-FR" sz="24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048" y="1880838"/>
            <a:ext cx="11474605" cy="4267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478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63507" y="133144"/>
            <a:ext cx="57038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عائدات السياحة العالمية </a:t>
            </a:r>
            <a:r>
              <a:rPr lang="ar-SA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والمسا</a:t>
            </a:r>
            <a:r>
              <a:rPr lang="ar-DZ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28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مة</a:t>
            </a:r>
            <a:r>
              <a:rPr lang="ar-SA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في الناتج </a:t>
            </a:r>
            <a:r>
              <a:rPr lang="ar-SA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المح</a:t>
            </a:r>
            <a:r>
              <a:rPr lang="ar-DZ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 </a:t>
            </a:r>
            <a:r>
              <a:rPr lang="ar-SA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العالمي (</a:t>
            </a:r>
            <a:r>
              <a:rPr lang="ar-SA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2016-2019</a:t>
            </a:r>
            <a:r>
              <a:rPr lang="ar-DZ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  <a:endParaRPr lang="fr-FR" sz="28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277" y="735749"/>
            <a:ext cx="10658266" cy="5352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2281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rganigramme : Alternative 1"/>
          <p:cNvSpPr/>
          <p:nvPr/>
        </p:nvSpPr>
        <p:spPr>
          <a:xfrm>
            <a:off x="1516567" y="234037"/>
            <a:ext cx="9166302" cy="64677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5400" b="1" i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المطلب الثاني:</a:t>
            </a:r>
            <a:r>
              <a:rPr lang="ar-SA" sz="5400" b="1" i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السياحة العالمية في ظل أزمة كورون</a:t>
            </a:r>
            <a:r>
              <a:rPr lang="ar-DZ" sz="5400" b="1" i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</a:t>
            </a:r>
            <a:endParaRPr lang="ar-DZ" sz="5400" b="1" i="1" dirty="0">
              <a:solidFill>
                <a:srgbClr val="C0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1557" y="1259415"/>
            <a:ext cx="1165632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يعتمد توافد السياح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</a:t>
            </a:r>
            <a:r>
              <a:rPr lang="ar-DZ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لى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وسائل النقل المتنوعة و على رأسها الطيران الجوي و النقل البحري فمع تزايد انتشار الوباء عالميا مع بداية سنة 2020 تم غلق معظم مطارات و موانئ العالم امام حركة الأشخاص حيث يمثل الجزء الأكبر منهم سياح عبر مختلف دول العالم.</a:t>
            </a:r>
          </a:p>
          <a:p>
            <a:pPr algn="r" rtl="1"/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وبالنظر الى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القيـ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الفع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ية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المسج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ة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لسنة 2020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نجد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400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يو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سائح وسنة 2021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غ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عدد السياح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الوافدي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415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يو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أي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الفجوة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بي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القيـ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المقدرة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والقيـ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الفع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ية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يفوق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يار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سائح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تراجع غير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مسبوق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مقارنة </a:t>
            </a:r>
            <a:r>
              <a:rPr lang="ar-SA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با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أزمات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السابقة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.</a:t>
            </a:r>
            <a:endParaRPr lang="fr-FR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8420" y="3236746"/>
            <a:ext cx="117494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-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ش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دت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سنة 2020 انخفاض عدد السياح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الوافدي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الدوليي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من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1461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يو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سائح سنة 2019 إلى 400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يو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سائح أي بنسبة تراجع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74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٪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بسبب القيود المفروضة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ى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السفر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ى ن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طاق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واسع </a:t>
            </a:r>
            <a:r>
              <a:rPr lang="ar-SA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وا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لا</a:t>
            </a:r>
            <a:r>
              <a:rPr lang="ar-SA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نخفاض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الهائل في الطلب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،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ويعتبر </a:t>
            </a:r>
            <a:r>
              <a:rPr lang="ar-DZ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ذا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التراجع غير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مسبوق لم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تش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د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السياحة العالمية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مثيل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ل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رغـ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تأثر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بأزمات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سابقة</a:t>
            </a:r>
            <a:endParaRPr lang="fr-FR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710517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20298" y="222354"/>
            <a:ext cx="48862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تأثير أزمة كورونا </a:t>
            </a:r>
            <a:r>
              <a:rPr lang="ar-SA" sz="2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</a:t>
            </a:r>
            <a:r>
              <a:rPr lang="ar-DZ" sz="2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ى </a:t>
            </a:r>
            <a:r>
              <a:rPr lang="ar-SA" sz="2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عدد السياح الوافدين حسب المنطقة لسنة 2020</a:t>
            </a:r>
            <a:endParaRPr lang="fr-FR" sz="24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316" y="838896"/>
            <a:ext cx="10816683" cy="5216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319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385" y="1224842"/>
            <a:ext cx="1175338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- وحسب ما </a:t>
            </a:r>
            <a:r>
              <a:rPr lang="ar-SA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نشرت</a:t>
            </a:r>
            <a:r>
              <a:rPr lang="ar-DZ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منظمة السياحة العالمية </a:t>
            </a:r>
            <a:r>
              <a:rPr lang="fr-FR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UNWTO </a:t>
            </a:r>
            <a:r>
              <a:rPr lang="ar-SA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أدى </a:t>
            </a:r>
            <a:r>
              <a:rPr lang="ar-SA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</a:t>
            </a:r>
            <a:r>
              <a:rPr lang="ar-DZ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لا</a:t>
            </a:r>
            <a:r>
              <a:rPr lang="ar-SA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DZ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36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يار</a:t>
            </a:r>
            <a:r>
              <a:rPr lang="ar-SA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في السفر الدولي إلى خسارة في عائدات التصدير تقدر بنحو </a:t>
            </a:r>
            <a:r>
              <a:rPr lang="ar-DZ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1,3 </a:t>
            </a:r>
            <a:r>
              <a:rPr lang="ar-SA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تري</a:t>
            </a:r>
            <a:r>
              <a:rPr lang="ar-DZ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36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يو</a:t>
            </a:r>
            <a:r>
              <a:rPr lang="ar-DZ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دو</a:t>
            </a:r>
            <a:r>
              <a:rPr lang="ar-DZ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لا</a:t>
            </a:r>
            <a:r>
              <a:rPr lang="ar-SA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ر أكثر م</a:t>
            </a:r>
            <a:r>
              <a:rPr lang="ar-DZ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11 </a:t>
            </a:r>
            <a:r>
              <a:rPr lang="ar-DZ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ضعف ا</a:t>
            </a:r>
            <a:r>
              <a:rPr lang="ar-SA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لخسائر المسج</a:t>
            </a:r>
            <a:r>
              <a:rPr lang="ar-DZ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ة خ</a:t>
            </a:r>
            <a:r>
              <a:rPr lang="ar-DZ" sz="36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لال</a:t>
            </a:r>
            <a:r>
              <a:rPr lang="ar-DZ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</a:t>
            </a:r>
            <a:r>
              <a:rPr lang="ar-DZ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أزمة ا</a:t>
            </a:r>
            <a:r>
              <a:rPr lang="ar-DZ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لا</a:t>
            </a:r>
            <a:r>
              <a:rPr lang="ar-SA" sz="36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قتصادية</a:t>
            </a:r>
            <a:r>
              <a:rPr lang="ar-SA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العالمية لسنة 2009 </a:t>
            </a:r>
            <a:r>
              <a:rPr lang="ar-SA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 ويتوقع </a:t>
            </a:r>
            <a:r>
              <a:rPr lang="ar-SA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الخبراء تزايد </a:t>
            </a:r>
            <a:r>
              <a:rPr lang="ar-SA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الط</a:t>
            </a:r>
            <a:r>
              <a:rPr lang="ar-DZ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 ع</a:t>
            </a:r>
            <a:r>
              <a:rPr lang="ar-DZ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ى ا</a:t>
            </a:r>
            <a:r>
              <a:rPr lang="ar-DZ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أنشطة </a:t>
            </a:r>
            <a:r>
              <a:rPr lang="ar-SA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السياحية في </a:t>
            </a:r>
            <a:r>
              <a:rPr lang="ar-SA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</a:t>
            </a:r>
            <a:r>
              <a:rPr lang="ar-DZ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36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واء</a:t>
            </a:r>
            <a:r>
              <a:rPr lang="ar-SA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</a:t>
            </a:r>
            <a:r>
              <a:rPr lang="ar-DZ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طلق </a:t>
            </a:r>
            <a:r>
              <a:rPr lang="ar-SA" sz="36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وا</a:t>
            </a:r>
            <a:r>
              <a:rPr lang="ar-DZ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أنشطة </a:t>
            </a:r>
            <a:r>
              <a:rPr lang="ar-SA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السياحية القائمة </a:t>
            </a:r>
            <a:r>
              <a:rPr lang="ar-SA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</a:t>
            </a:r>
            <a:r>
              <a:rPr lang="ar-DZ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ى الطبيعة </a:t>
            </a:r>
            <a:r>
              <a:rPr lang="ar-SA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والسياحة الريفية، مع اكتساب السياحة </a:t>
            </a:r>
            <a:r>
              <a:rPr lang="ar-SA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المح</a:t>
            </a:r>
            <a:r>
              <a:rPr lang="ar-DZ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36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ية</a:t>
            </a:r>
            <a:r>
              <a:rPr lang="ar-SA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وتجارب "السفر البطيء" </a:t>
            </a:r>
            <a:r>
              <a:rPr lang="ar-SA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</a:t>
            </a:r>
            <a:r>
              <a:rPr lang="ar-DZ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تما</a:t>
            </a:r>
            <a:r>
              <a:rPr lang="ar-DZ" sz="36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مامتزايدا</a:t>
            </a:r>
            <a:r>
              <a:rPr lang="ar-DZ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endParaRPr lang="fr-FR" sz="36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769878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268" y="159010"/>
            <a:ext cx="11887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- في سنة 2021 ساعد ارتفاع 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معد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لا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 التطعيـ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جنبا إلى جنب مع قيود السفر 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أكثر </a:t>
            </a:r>
            <a:r>
              <a:rPr lang="ar-SA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مرونة بسبب زيادة 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تنسيق </a:t>
            </a:r>
            <a:r>
              <a:rPr lang="ar-SA" sz="24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والبروتوكو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لا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 </a:t>
            </a:r>
            <a:r>
              <a:rPr lang="ar-SA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عبر الحدود، في 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إ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طلاق 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الط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 </a:t>
            </a:r>
            <a:r>
              <a:rPr lang="ar-SA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المكبوت </a:t>
            </a:r>
            <a:r>
              <a:rPr lang="ar-SA" sz="24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وزيادت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 15 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4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يو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سائح دولي مقارنة بسنة 2020 ،أي 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السياحة العالمية انتعشت بنسبة 4 ٪ في سنة 2021 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لكن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 ظ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 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أقل 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بنسبة </a:t>
            </a:r>
            <a:r>
              <a:rPr lang="ar-SA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72 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٪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  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مستويات ما 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ق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بل 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أزمة</a:t>
            </a:r>
            <a:r>
              <a:rPr lang="ar-SA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 </a:t>
            </a:r>
            <a:endParaRPr lang="fr-FR" sz="24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67731" y="990007"/>
            <a:ext cx="48862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تأثير أزمة كورونا </a:t>
            </a:r>
            <a:r>
              <a:rPr lang="ar-SA" sz="2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</a:t>
            </a:r>
            <a:r>
              <a:rPr lang="ar-DZ" sz="2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ى </a:t>
            </a:r>
            <a:r>
              <a:rPr lang="ar-SA" sz="2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عدد السياح الوافدين حسب المنطقة لسنة 2021</a:t>
            </a:r>
            <a:endParaRPr lang="fr-FR" sz="24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134" y="1451672"/>
            <a:ext cx="11095463" cy="462264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906859" y="6182039"/>
            <a:ext cx="91532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</a:t>
            </a:r>
            <a:r>
              <a:rPr lang="ar-DZ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خ</a:t>
            </a:r>
            <a:r>
              <a:rPr lang="ar-DZ" sz="40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لال</a:t>
            </a:r>
            <a:r>
              <a:rPr lang="ar-SA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بيانات </a:t>
            </a:r>
            <a:r>
              <a:rPr lang="ar-SA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الشك</a:t>
            </a:r>
            <a:r>
              <a:rPr lang="ar-DZ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يرجع </a:t>
            </a:r>
            <a:r>
              <a:rPr lang="ar-SA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</a:t>
            </a:r>
            <a:r>
              <a:rPr lang="ar-DZ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لا</a:t>
            </a:r>
            <a:r>
              <a:rPr lang="ar-SA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نتعاش </a:t>
            </a:r>
            <a:r>
              <a:rPr lang="ar-SA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البسيط في السياحة العالمية</a:t>
            </a:r>
            <a:endParaRPr lang="fr-FR" sz="4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66348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29011" y="0"/>
            <a:ext cx="59554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تداعيات أزمة كورونا </a:t>
            </a:r>
            <a:r>
              <a:rPr lang="ar-SA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</a:t>
            </a:r>
            <a:r>
              <a:rPr lang="ar-DZ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ى </a:t>
            </a:r>
            <a:r>
              <a:rPr lang="ar-SA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بعض مؤشرات السياحة العالمية </a:t>
            </a:r>
            <a:endParaRPr lang="fr-FR" sz="36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37" y="646331"/>
            <a:ext cx="10816555" cy="5620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4743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rganigramme : Alternative 1"/>
          <p:cNvSpPr/>
          <p:nvPr/>
        </p:nvSpPr>
        <p:spPr>
          <a:xfrm>
            <a:off x="1516567" y="234037"/>
            <a:ext cx="9166302" cy="64677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5400" b="1" i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المطلب الثالث: </a:t>
            </a:r>
            <a:r>
              <a:rPr lang="ar-SA" sz="5400" b="1" i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آفاق السياحة العالمية بعد أزمة كورون</a:t>
            </a:r>
            <a:r>
              <a:rPr lang="ar-DZ" sz="5400" b="1" i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</a:t>
            </a:r>
            <a:endParaRPr lang="ar-DZ" sz="5400" b="1" i="1" dirty="0">
              <a:solidFill>
                <a:srgbClr val="C0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9932" y="1172648"/>
            <a:ext cx="1174223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في 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مط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 </a:t>
            </a:r>
            <a:r>
              <a:rPr lang="ar-SA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سنة 2022 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 يزال 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نشر التطعيـ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 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متفاوتا ول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ت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زال 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العديد م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الوج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ات </a:t>
            </a:r>
            <a:r>
              <a:rPr lang="ar-SA" sz="24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مغ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4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قة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تماما 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ى حدود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</a:t>
            </a:r>
            <a:r>
              <a:rPr lang="ar-SA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، 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ومعظم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 </a:t>
            </a:r>
            <a:r>
              <a:rPr lang="ar-SA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في آسيا والمحيط 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24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ادئ</a:t>
            </a:r>
            <a:r>
              <a:rPr lang="ar-SA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 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ويمك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لبيئة اقتصادية 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4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يئة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بالتحديات 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تفرض ضغوطا إضافية 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ى ا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لا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نتعاش ال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فعال 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سياحة </a:t>
            </a:r>
            <a:r>
              <a:rPr lang="ar-SA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الدولية، مع ارتفاع أسعار النفط، وزيادة </a:t>
            </a:r>
            <a:r>
              <a:rPr lang="ar-SA" sz="24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التضخ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ـ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، </a:t>
            </a:r>
            <a:r>
              <a:rPr lang="ar-SA" sz="24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وا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لا</a:t>
            </a:r>
            <a:r>
              <a:rPr lang="ar-SA" sz="24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رتفاع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المح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تمل 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في </a:t>
            </a:r>
            <a:r>
              <a:rPr lang="ar-SA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أسعار الفائدة، وارتفاع 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حجـ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4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الديو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، </a:t>
            </a:r>
            <a:r>
              <a:rPr lang="ar-SA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واستمرار 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تعطل </a:t>
            </a:r>
            <a:r>
              <a:rPr lang="ar-DZ" sz="24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سلالسل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التوريد</a:t>
            </a:r>
            <a:r>
              <a:rPr lang="ar-SA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 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ومع</a:t>
            </a:r>
            <a:r>
              <a:rPr lang="ar-DZ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ذلك 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، </a:t>
            </a:r>
            <a:r>
              <a:rPr lang="ar-SA" sz="24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فإ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لا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نتعاش </a:t>
            </a:r>
            <a:r>
              <a:rPr lang="ar-SA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السياحي المستمر في العديد 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الأسواق ،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ومعظم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 </a:t>
            </a:r>
            <a:r>
              <a:rPr lang="ar-SA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في أوروبا 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أمريكا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، </a:t>
            </a:r>
            <a:r>
              <a:rPr lang="ar-SA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إلى جانب نشر 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التطعيـ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ع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ى ن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طاق 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واسع </a:t>
            </a:r>
            <a:r>
              <a:rPr lang="ar-SA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ورفع كبير 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من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سق 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لقيود </a:t>
            </a:r>
            <a:r>
              <a:rPr lang="ar-SA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السفر، 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يمك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أ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يساعد 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</a:t>
            </a:r>
            <a:r>
              <a:rPr lang="ar-DZ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ى </a:t>
            </a:r>
            <a:r>
              <a:rPr lang="ar-SA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استعادة ثقة السياح وتسريع انتعاش السياحة العالمية.</a:t>
            </a:r>
            <a:endParaRPr lang="fr-FR" sz="24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220816" y="2616421"/>
            <a:ext cx="33409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عدد السياح الوافدين </a:t>
            </a:r>
            <a:r>
              <a:rPr lang="ar-SA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سيناريو</a:t>
            </a:r>
            <a:r>
              <a:rPr lang="ar-DZ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ات </a:t>
            </a:r>
            <a:r>
              <a:rPr lang="ar-SA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2022</a:t>
            </a:r>
            <a:endParaRPr lang="fr-FR" sz="28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912" y="3139642"/>
            <a:ext cx="10013795" cy="3171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57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6118" y="52182"/>
            <a:ext cx="1193552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بناء </a:t>
            </a:r>
            <a:r>
              <a:rPr lang="ar-SA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</a:t>
            </a:r>
            <a:r>
              <a:rPr lang="ar-DZ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ى </a:t>
            </a:r>
            <a:r>
              <a:rPr lang="ar-SA" sz="32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اتجا</a:t>
            </a:r>
            <a:r>
              <a:rPr lang="ar-DZ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ها</a:t>
            </a:r>
            <a:r>
              <a:rPr lang="ar-SA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 </a:t>
            </a:r>
            <a:r>
              <a:rPr lang="ar-SA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سنتي 2020/2021 تتوقع منظمة السياحة العالمية </a:t>
            </a:r>
            <a:r>
              <a:rPr lang="ar-SA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</a:t>
            </a:r>
            <a:r>
              <a:rPr lang="ar-DZ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عدد السياح </a:t>
            </a:r>
            <a:r>
              <a:rPr lang="ar-SA" sz="32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الدوليي</a:t>
            </a:r>
            <a:r>
              <a:rPr lang="ar-DZ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الوافدي</a:t>
            </a:r>
            <a:r>
              <a:rPr lang="ar-DZ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يمك</a:t>
            </a:r>
            <a:r>
              <a:rPr lang="ar-DZ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أ</a:t>
            </a:r>
            <a:r>
              <a:rPr lang="ar-DZ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ينمو بنسبة 30 ٪إلى 78 ٪في سنة 2022 مقارنة بسنة 2021 . ومع </a:t>
            </a:r>
            <a:r>
              <a:rPr lang="ar-SA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ذل</a:t>
            </a:r>
            <a:r>
              <a:rPr lang="ar-DZ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ك</a:t>
            </a:r>
            <a:r>
              <a:rPr lang="ar-SA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، ل</a:t>
            </a:r>
            <a:r>
              <a:rPr lang="ar-DZ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</a:t>
            </a:r>
            <a:r>
              <a:rPr lang="ar-SA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32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يزا</a:t>
            </a:r>
            <a:r>
              <a:rPr lang="ar-DZ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DZ" sz="32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ذا أق</a:t>
            </a:r>
            <a:r>
              <a:rPr lang="ar-DZ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بنسبة 50 ٪إلى 63 ٪</a:t>
            </a:r>
            <a:r>
              <a:rPr lang="ar-SA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</a:t>
            </a:r>
            <a:r>
              <a:rPr lang="ar-DZ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مستويات ما </a:t>
            </a:r>
            <a:r>
              <a:rPr lang="ar-SA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قب</a:t>
            </a:r>
            <a:r>
              <a:rPr lang="ar-DZ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</a:t>
            </a:r>
            <a:r>
              <a:rPr lang="ar-DZ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أزمة</a:t>
            </a:r>
            <a:r>
              <a:rPr lang="ar-SA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endParaRPr lang="fr-FR" sz="32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6118" y="1274131"/>
            <a:ext cx="1193552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تشير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سيناريو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ات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منظمة السياحة العالمية الممتدة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فترة م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2021 إلى 2024 إلى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أمر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قد </a:t>
            </a:r>
            <a:r>
              <a:rPr lang="ar-SA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يستغ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رق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ما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بي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عامي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ون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صف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وأربع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سنوات حتى تعود السياحة الدولية إلى مستويات سنة 2019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لذلك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يمك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التحدث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اتجا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ها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السياحة الجديدة التي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المحتمل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 </a:t>
            </a:r>
            <a:r>
              <a:rPr lang="ar-SA" sz="28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تظ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ر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مستقب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لا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:</a:t>
            </a:r>
            <a:endParaRPr lang="fr-FR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6478" y="2372969"/>
            <a:ext cx="1193552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-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الحافظ ع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ى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القيود في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دول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العالـ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م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خ</a:t>
            </a:r>
            <a:r>
              <a:rPr lang="ar-DZ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لال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شركات </a:t>
            </a:r>
            <a:r>
              <a:rPr lang="ar-SA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الطيرا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م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أ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جل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توفير أما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بنسبة 100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٪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لكل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السياح.</a:t>
            </a:r>
            <a:endParaRPr lang="ar-DZ" sz="28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r" rtl="1"/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-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الدعوة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إلى السفر الواعي: سافر إلى </a:t>
            </a:r>
            <a:r>
              <a:rPr lang="ar-SA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وج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ات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أبعد،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ولك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مع فترات إقامة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طوي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ة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، حيث </a:t>
            </a:r>
            <a:r>
              <a:rPr lang="ar-SA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يتط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 المست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DZ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كو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إلى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لا</a:t>
            </a:r>
            <a:r>
              <a:rPr lang="ar-SA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ستمتاع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بأكبر قدر </a:t>
            </a:r>
            <a:r>
              <a:rPr lang="ar-SA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ممك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م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كل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مكا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يزورون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endParaRPr lang="ar-DZ" sz="28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r" rtl="1"/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-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تعزيز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اختبار 19-</a:t>
            </a:r>
            <a:r>
              <a:rPr lang="fr-FR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COVID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واعتباره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إجراء وقائي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endParaRPr lang="ar-DZ" sz="28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r" rtl="1"/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-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لا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تجاه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الجديد </a:t>
            </a:r>
            <a:r>
              <a:rPr lang="ar-DZ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"المشاريع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التع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يمية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": </a:t>
            </a:r>
            <a:r>
              <a:rPr lang="ar-SA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يت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علق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أمر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بالجمع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بي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التعمي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ـ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وال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عطل للأطفال ،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فبينما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قد يحتاج </a:t>
            </a:r>
            <a:r>
              <a:rPr lang="ar-SA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البالغو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إلى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عمل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بعد أو حضور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لا</a:t>
            </a:r>
            <a:r>
              <a:rPr lang="ar-SA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جتماعات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،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يمك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أطفال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هم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القيا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بورش 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عمل 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والتع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ليم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بطريقة مرحة.</a:t>
            </a:r>
            <a:endParaRPr lang="fr-FR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36298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DZ" sz="6600" b="1" i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الخاتمة</a:t>
            </a:r>
            <a:endParaRPr lang="fr-FR" sz="6600" b="1" i="1" dirty="0">
              <a:solidFill>
                <a:srgbClr val="C0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DZ" sz="40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</a:t>
            </a:r>
            <a:r>
              <a:rPr lang="ar-SA" sz="40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تكبد </a:t>
            </a:r>
            <a:r>
              <a:rPr lang="ar-SA" sz="40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قطاع السياحة خسائر فادحة من جراء تداعيات جائحة كورونا والتي بدأت آثارها على قطاع السياحة في الربع الثاني من عام 2020 ،</a:t>
            </a:r>
            <a:r>
              <a:rPr lang="ar-SA" sz="40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</a:t>
            </a:r>
            <a:r>
              <a:rPr lang="ar-DZ" sz="40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40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أمر </a:t>
            </a:r>
            <a:r>
              <a:rPr lang="ar-SA" sz="40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الذي أدى إلى توقف حركة الطيران العالمية </a:t>
            </a:r>
            <a:r>
              <a:rPr lang="ar-SA" sz="4000" dirty="0" err="1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وإغ</a:t>
            </a:r>
            <a:r>
              <a:rPr lang="ar-DZ" sz="40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لا</a:t>
            </a:r>
            <a:r>
              <a:rPr lang="ar-SA" sz="40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ق </a:t>
            </a:r>
            <a:r>
              <a:rPr lang="ar-SA" sz="40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الحدود بين دول العالم وركود كامل لحركة السياحة </a:t>
            </a:r>
            <a:r>
              <a:rPr lang="ar-SA" sz="40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العالمية</a:t>
            </a:r>
            <a:r>
              <a:rPr lang="ar-DZ" sz="40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endParaRPr lang="fr-FR" sz="4000" dirty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57538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85767" y="275452"/>
            <a:ext cx="10058400" cy="1450757"/>
          </a:xfrm>
        </p:spPr>
        <p:txBody>
          <a:bodyPr/>
          <a:lstStyle/>
          <a:p>
            <a:pPr algn="ctr"/>
            <a:r>
              <a:rPr lang="ar-DZ" b="1" u="sng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خطة البحث</a:t>
            </a:r>
            <a:endParaRPr lang="fr-FR" b="1" u="sng" dirty="0">
              <a:solidFill>
                <a:srgbClr val="C0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المبحث الأول:</a:t>
            </a:r>
            <a:r>
              <a:rPr lang="ar-SA" sz="32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السياحة العالمية </a:t>
            </a:r>
            <a:r>
              <a:rPr lang="ar-SA" sz="3200" b="1" dirty="0" err="1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وأ</a:t>
            </a:r>
            <a:r>
              <a:rPr lang="ar-DZ" sz="32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32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ميت</a:t>
            </a:r>
            <a:r>
              <a:rPr lang="ar-DZ" sz="32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32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 </a:t>
            </a:r>
            <a:r>
              <a:rPr lang="ar-SA" sz="3200" b="1" dirty="0" err="1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</a:t>
            </a:r>
            <a:r>
              <a:rPr lang="ar-DZ" sz="32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لا</a:t>
            </a:r>
            <a:r>
              <a:rPr lang="ar-SA" sz="3200" b="1" dirty="0" err="1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قتصادية</a:t>
            </a:r>
            <a:endParaRPr lang="ar-DZ" sz="3200" b="1" dirty="0" smtClean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 rtl="1"/>
            <a:r>
              <a:rPr lang="ar-DZ" sz="32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المطلب الأول: </a:t>
            </a:r>
            <a:r>
              <a:rPr lang="ar-SA" sz="3200" dirty="0" err="1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مف</a:t>
            </a:r>
            <a:r>
              <a:rPr lang="ar-DZ" sz="32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3200" dirty="0" err="1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وم</a:t>
            </a:r>
            <a:r>
              <a:rPr lang="ar-SA" sz="32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DZ" sz="32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أنواع </a:t>
            </a:r>
            <a:r>
              <a:rPr lang="ar-SA" sz="32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السياحة</a:t>
            </a:r>
            <a:endParaRPr lang="ar-DZ" sz="3200" dirty="0" smtClean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 rtl="1"/>
            <a:r>
              <a:rPr lang="ar-DZ" sz="32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المطلب الثاني:</a:t>
            </a:r>
            <a:r>
              <a:rPr lang="ar-SA" sz="32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اس</a:t>
            </a:r>
            <a:r>
              <a:rPr lang="ar-DZ" sz="32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32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امات </a:t>
            </a:r>
            <a:r>
              <a:rPr lang="ar-SA" sz="32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السياحة في </a:t>
            </a:r>
            <a:r>
              <a:rPr lang="ar-SA" sz="32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</a:t>
            </a:r>
            <a:r>
              <a:rPr lang="ar-DZ" sz="32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لا</a:t>
            </a:r>
            <a:r>
              <a:rPr lang="ar-SA" sz="3200" dirty="0" err="1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قتصاد</a:t>
            </a:r>
            <a:endParaRPr lang="ar-DZ" sz="3200" dirty="0" smtClean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 rtl="1">
              <a:buNone/>
            </a:pPr>
            <a:r>
              <a:rPr lang="ar-DZ" sz="32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المبحث الثاني:</a:t>
            </a:r>
            <a:r>
              <a:rPr lang="ar-SA" sz="32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انعكاسات أزمة كورونا </a:t>
            </a:r>
            <a:r>
              <a:rPr lang="ar-SA" sz="32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ع</a:t>
            </a:r>
            <a:r>
              <a:rPr lang="ar-DZ" sz="32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32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ى </a:t>
            </a:r>
            <a:r>
              <a:rPr lang="ar-SA" sz="32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السياحة العالمية</a:t>
            </a:r>
            <a:endParaRPr lang="ar-DZ" sz="3200" b="1" dirty="0" smtClean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 rtl="1"/>
            <a:r>
              <a:rPr lang="ar-DZ" sz="32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المطلب الأول: </a:t>
            </a:r>
            <a:r>
              <a:rPr lang="ar-SA" sz="32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السياحة العالمية قبل أزمة </a:t>
            </a:r>
            <a:r>
              <a:rPr lang="ar-SA" sz="32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كورونا</a:t>
            </a:r>
            <a:endParaRPr lang="ar-DZ" sz="3200" dirty="0" smtClean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 rtl="1"/>
            <a:r>
              <a:rPr lang="ar-DZ" sz="32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المطلب الثاني:</a:t>
            </a:r>
            <a:r>
              <a:rPr lang="ar-SA" sz="32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السياحة العالمية في ظل أزمة </a:t>
            </a:r>
            <a:r>
              <a:rPr lang="ar-SA" sz="32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كورون</a:t>
            </a:r>
            <a:r>
              <a:rPr lang="ar-DZ" sz="32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</a:t>
            </a:r>
          </a:p>
          <a:p>
            <a:pPr algn="ctr" rtl="1"/>
            <a:r>
              <a:rPr lang="ar-DZ" sz="32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المطلب الثالث: </a:t>
            </a:r>
            <a:r>
              <a:rPr lang="ar-SA" sz="32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آفاق السياحة العالمية بعد أزمة </a:t>
            </a:r>
            <a:r>
              <a:rPr lang="ar-SA" sz="32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كورون</a:t>
            </a:r>
            <a:r>
              <a:rPr lang="ar-DZ" sz="32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</a:t>
            </a:r>
          </a:p>
        </p:txBody>
      </p:sp>
    </p:spTree>
    <p:extLst>
      <p:ext uri="{BB962C8B-B14F-4D97-AF65-F5344CB8AC3E}">
        <p14:creationId xmlns:p14="http://schemas.microsoft.com/office/powerpoint/2010/main" val="174999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DZ" b="1" u="sng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المقدمة</a:t>
            </a:r>
            <a:endParaRPr lang="fr-FR" b="1" u="sng" dirty="0">
              <a:solidFill>
                <a:srgbClr val="C0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2270" y="1856885"/>
            <a:ext cx="11608419" cy="4023360"/>
          </a:xfrm>
        </p:spPr>
        <p:txBody>
          <a:bodyPr>
            <a:noAutofit/>
          </a:bodyPr>
          <a:lstStyle/>
          <a:p>
            <a:pPr algn="r" rtl="1"/>
            <a:r>
              <a:rPr lang="ar-SA" sz="2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مع 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ظ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ور </a:t>
            </a:r>
            <a:r>
              <a:rPr lang="ar-SA" sz="2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جائحة كورونا 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(</a:t>
            </a:r>
            <a:r>
              <a:rPr lang="ar-SA" sz="2800" dirty="0" err="1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كوفيد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-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19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في </a:t>
            </a:r>
            <a:r>
              <a:rPr lang="ar-SA" sz="2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أواخر سنة 2019 في الصيف 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واعتبار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 </a:t>
            </a:r>
            <a:r>
              <a:rPr lang="ar-SA" sz="2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مرضا و وباءا عالميا 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من قبل 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منظمة </a:t>
            </a:r>
            <a:r>
              <a:rPr lang="ar-SA" sz="2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الصحة العالمية نظرا لسرعة تفشي العدوى واتساع 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نطاق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 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وفشل كل 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إجراءات ل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سيطرة ع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ى </a:t>
            </a:r>
            <a:r>
              <a:rPr lang="ar-SA" sz="2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الفيروس المسبب 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مرض</a:t>
            </a:r>
            <a:r>
              <a:rPr lang="ar-SA" sz="2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، ونتيجة لما 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ف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أعداد </a:t>
            </a:r>
            <a:r>
              <a:rPr lang="ar-SA" sz="2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كبيرة 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وفيات م</a:t>
            </a:r>
            <a:r>
              <a:rPr lang="ar-DZ" sz="2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DZ" sz="2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</a:t>
            </a:r>
            <a:r>
              <a:rPr lang="ar-SA" sz="2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صابات مؤكدة 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، </a:t>
            </a:r>
            <a:r>
              <a:rPr lang="ar-SA" sz="2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اعتبرت 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ذلك 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جائحة </a:t>
            </a:r>
            <a:r>
              <a:rPr lang="ar-SA" sz="2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كورونا أزمة 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أصعب 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أزمات </a:t>
            </a:r>
            <a:r>
              <a:rPr lang="ar-SA" sz="2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التي 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واج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 جميع</a:t>
            </a:r>
            <a:r>
              <a:rPr lang="ar-DZ" sz="2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دول العالم 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، </a:t>
            </a:r>
            <a:r>
              <a:rPr lang="ar-SA" sz="2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أجبرت الحكومات 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ع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ى </a:t>
            </a:r>
            <a:r>
              <a:rPr lang="ar-SA" sz="2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فرض تدابير وقائية لتجاوز 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أزمة </a:t>
            </a:r>
            <a:r>
              <a:rPr lang="ar-SA" sz="2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</a:t>
            </a:r>
            <a:r>
              <a:rPr lang="ar-SA" sz="2800" dirty="0" err="1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قف 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تفشي </a:t>
            </a:r>
            <a:r>
              <a:rPr lang="ar-SA" sz="2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الجائحة، وتركيز 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الج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ود ع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ى </a:t>
            </a:r>
            <a:r>
              <a:rPr lang="ar-SA" sz="2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حماية حياة 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أفراد م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خلال 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فرض </a:t>
            </a:r>
            <a:r>
              <a:rPr lang="ar-SA" sz="2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الحجر الصحي 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ع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ى مواطني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</a:t>
            </a:r>
            <a:r>
              <a:rPr lang="ar-SA" sz="2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، وتقييد 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صار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ل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تنقل 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أفراد</a:t>
            </a:r>
            <a:r>
              <a:rPr lang="ar-SA" sz="2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، 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غلق 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المؤسسات </a:t>
            </a:r>
            <a:r>
              <a:rPr lang="ar-SA" sz="2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وتسريح 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العمال ،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وتجميد </a:t>
            </a:r>
            <a:r>
              <a:rPr lang="ar-SA" sz="2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واسع </a:t>
            </a:r>
            <a:r>
              <a:rPr lang="ar-DZ" sz="2800" dirty="0" err="1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لاعمال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الفنادق 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والمطاعـ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والمنتجعات، 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واغلاق 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حدود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 البرية </a:t>
            </a:r>
            <a:r>
              <a:rPr lang="ar-SA" sz="2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والبحرية وحظر </a:t>
            </a:r>
            <a:r>
              <a:rPr lang="ar-SA" sz="2800" dirty="0" err="1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الطيرا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ن و التجوال بين الدول 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، </a:t>
            </a:r>
            <a:r>
              <a:rPr lang="ar-SA" sz="2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تسبب في 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الحاق شلل شبه 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تا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شمل جل 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القطاعات ا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لا</a:t>
            </a:r>
            <a:r>
              <a:rPr lang="ar-SA" sz="2800" dirty="0" err="1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قتصادية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وتعتبر السياحة في 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كل دول 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العالـ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أكثر </a:t>
            </a:r>
            <a:r>
              <a:rPr lang="ar-SA" sz="2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تضررا. </a:t>
            </a:r>
            <a:endParaRPr lang="ar-DZ" sz="3200" dirty="0" smtClean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r" rtl="1"/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ومن هذا المبدأ نطرح الإشكالية الرئيسية التالية: </a:t>
            </a:r>
            <a:r>
              <a:rPr lang="ar-DZ" sz="28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ماهي آفاق الحركة السياحية في العالم بعد جائحة كورونا؟</a:t>
            </a:r>
            <a:endParaRPr lang="fr-FR" sz="2800" b="1" dirty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8484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ague 1"/>
          <p:cNvSpPr/>
          <p:nvPr/>
        </p:nvSpPr>
        <p:spPr>
          <a:xfrm>
            <a:off x="836341" y="1471961"/>
            <a:ext cx="10638264" cy="2899317"/>
          </a:xfrm>
          <a:prstGeom prst="wave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6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المبحث الأول:</a:t>
            </a:r>
            <a:r>
              <a:rPr lang="ar-SA" sz="6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السياحة العالمية </a:t>
            </a:r>
            <a:r>
              <a:rPr lang="ar-SA" sz="66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وأ</a:t>
            </a:r>
            <a:r>
              <a:rPr lang="ar-DZ" sz="6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6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ميت</a:t>
            </a:r>
            <a:r>
              <a:rPr lang="ar-DZ" sz="6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6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ا </a:t>
            </a:r>
            <a:r>
              <a:rPr lang="ar-SA" sz="66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ا</a:t>
            </a:r>
            <a:r>
              <a:rPr lang="ar-DZ" sz="6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لا</a:t>
            </a:r>
            <a:r>
              <a:rPr lang="ar-SA" sz="6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قتصادية</a:t>
            </a:r>
            <a:endParaRPr lang="ar-DZ" sz="66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7234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rganigramme : Alternative 1"/>
          <p:cNvSpPr/>
          <p:nvPr/>
        </p:nvSpPr>
        <p:spPr>
          <a:xfrm>
            <a:off x="1516567" y="234037"/>
            <a:ext cx="9166302" cy="64677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4400" b="1" i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المطلب الأول: </a:t>
            </a:r>
            <a:r>
              <a:rPr lang="ar-SA" sz="4400" b="1" i="1" dirty="0" err="1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مف</a:t>
            </a:r>
            <a:r>
              <a:rPr lang="ar-DZ" sz="4400" b="1" i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4400" b="1" i="1" dirty="0" err="1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وم</a:t>
            </a:r>
            <a:r>
              <a:rPr lang="ar-SA" sz="4400" b="1" i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DZ" sz="4400" b="1" i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أنواع </a:t>
            </a:r>
            <a:r>
              <a:rPr lang="ar-SA" sz="4400" b="1" i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السياحة</a:t>
            </a:r>
            <a:endParaRPr lang="ar-DZ" sz="4400" b="1" i="1" dirty="0">
              <a:solidFill>
                <a:srgbClr val="C0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Légende encadrée avec une bordure 2 2"/>
          <p:cNvSpPr/>
          <p:nvPr/>
        </p:nvSpPr>
        <p:spPr>
          <a:xfrm>
            <a:off x="4148254" y="1717288"/>
            <a:ext cx="7370956" cy="3211551"/>
          </a:xfrm>
          <a:prstGeom prst="accentBorderCallout2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24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عرفت </a:t>
            </a:r>
            <a:r>
              <a:rPr lang="ar-SA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</a:t>
            </a:r>
            <a:r>
              <a:rPr lang="ar-DZ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أمـ</a:t>
            </a:r>
            <a:r>
              <a:rPr lang="ar-DZ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</a:t>
            </a:r>
            <a:r>
              <a:rPr lang="ar-SA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4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المتحدة السياحة </a:t>
            </a:r>
            <a:r>
              <a:rPr lang="ar-SA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بأن</a:t>
            </a:r>
            <a:r>
              <a:rPr lang="ar-DZ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 </a:t>
            </a:r>
            <a:r>
              <a:rPr lang="ar-SA" sz="2400" dirty="0" err="1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ظا</a:t>
            </a:r>
            <a:r>
              <a:rPr lang="ar-DZ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2400" dirty="0" err="1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رة</a:t>
            </a:r>
            <a:r>
              <a:rPr lang="ar-SA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4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اجتماعية، وثقافية واقتصادية </a:t>
            </a:r>
            <a:r>
              <a:rPr lang="ar-SA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متع</a:t>
            </a:r>
            <a:r>
              <a:rPr lang="ar-DZ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400" dirty="0" err="1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قة</a:t>
            </a:r>
            <a:r>
              <a:rPr lang="ar-SA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400" dirty="0" err="1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بانتقا</a:t>
            </a:r>
            <a:r>
              <a:rPr lang="ar-DZ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</a:t>
            </a:r>
            <a:r>
              <a:rPr lang="ar-DZ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أشخاص </a:t>
            </a:r>
            <a:r>
              <a:rPr lang="ar-SA" sz="24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إلى </a:t>
            </a:r>
            <a:r>
              <a:rPr lang="ar-SA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أماك</a:t>
            </a:r>
            <a:r>
              <a:rPr lang="ar-DZ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4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خارج </a:t>
            </a:r>
            <a:r>
              <a:rPr lang="ar-SA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مح</a:t>
            </a:r>
            <a:r>
              <a:rPr lang="ar-DZ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400" dirty="0" err="1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إقامت</a:t>
            </a:r>
            <a:r>
              <a:rPr lang="ar-DZ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هم</a:t>
            </a:r>
            <a:r>
              <a:rPr lang="ar-SA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4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المعتاد </a:t>
            </a:r>
            <a:r>
              <a:rPr lang="ar-SA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وتكو</a:t>
            </a:r>
            <a:r>
              <a:rPr lang="ar-DZ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4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المتعة </a:t>
            </a:r>
            <a:r>
              <a:rPr lang="ar-DZ" sz="2400" dirty="0" err="1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ي دافع</a:t>
            </a:r>
            <a:r>
              <a:rPr lang="ar-DZ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هم</a:t>
            </a:r>
            <a:r>
              <a:rPr lang="ar-SA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، </a:t>
            </a:r>
            <a:r>
              <a:rPr lang="ar-SA" sz="24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وقد </a:t>
            </a:r>
            <a:r>
              <a:rPr lang="ar-SA" sz="2400" dirty="0" err="1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تتضم</a:t>
            </a:r>
            <a:r>
              <a:rPr lang="ar-DZ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4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أو </a:t>
            </a:r>
            <a:r>
              <a:rPr lang="ar-SA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DZ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</a:t>
            </a:r>
            <a:r>
              <a:rPr lang="ar-SA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400" dirty="0" err="1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تتضم</a:t>
            </a:r>
            <a:r>
              <a:rPr lang="ar-DZ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ن</a:t>
            </a:r>
            <a:r>
              <a:rPr lang="ar-SA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</a:t>
            </a:r>
            <a:r>
              <a:rPr lang="ar-DZ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أنشطة </a:t>
            </a:r>
            <a:r>
              <a:rPr lang="ar-SA" sz="24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التي </a:t>
            </a:r>
            <a:r>
              <a:rPr lang="ar-SA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يقو</a:t>
            </a:r>
            <a:r>
              <a:rPr lang="ar-DZ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</a:t>
            </a:r>
            <a:r>
              <a:rPr lang="ar-SA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ب</a:t>
            </a:r>
            <a:r>
              <a:rPr lang="ar-DZ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 </a:t>
            </a:r>
            <a:r>
              <a:rPr lang="ar-SA" sz="24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الزائر </a:t>
            </a:r>
            <a:r>
              <a:rPr lang="ar-SA" sz="2400" dirty="0" err="1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معام</a:t>
            </a:r>
            <a:r>
              <a:rPr lang="ar-DZ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ة </a:t>
            </a:r>
            <a:r>
              <a:rPr lang="ar-SA" sz="24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سوقية، وقد </a:t>
            </a:r>
            <a:r>
              <a:rPr lang="ar-SA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تكو</a:t>
            </a:r>
            <a:r>
              <a:rPr lang="ar-DZ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ن </a:t>
            </a:r>
            <a:r>
              <a:rPr lang="ar-SA" sz="2400" dirty="0" err="1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مخت</a:t>
            </a:r>
            <a:r>
              <a:rPr lang="ar-DZ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400" dirty="0" err="1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فة</a:t>
            </a:r>
            <a:r>
              <a:rPr lang="ar-SA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ع</a:t>
            </a:r>
            <a:r>
              <a:rPr lang="ar-DZ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نها</a:t>
            </a:r>
            <a:r>
              <a:rPr lang="ar-SA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24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أو </a:t>
            </a:r>
            <a:r>
              <a:rPr lang="ar-SA" sz="2400" dirty="0" err="1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مماث</a:t>
            </a:r>
            <a:r>
              <a:rPr lang="ar-DZ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ة </a:t>
            </a:r>
            <a:r>
              <a:rPr lang="ar-DZ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لتلك </a:t>
            </a:r>
            <a:r>
              <a:rPr lang="ar-SA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</a:t>
            </a:r>
            <a:r>
              <a:rPr lang="ar-DZ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لتي يقوم بها عادة في </a:t>
            </a:r>
            <a:r>
              <a:rPr lang="ar-DZ" sz="2400" dirty="0" err="1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روتينه</a:t>
            </a:r>
            <a:r>
              <a:rPr lang="ar-DZ" sz="24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العادي للحياة، و اذا كانت مماثلة فان تواترها او كثافتها تختلف عندما يكون الشخص مسافرا و تمثل هذه الأنشطة أفعال و سلوكيات الأشخاص في التحضير لرحلة او خلالها بوصفهم مستهلكين.</a:t>
            </a:r>
            <a:endParaRPr lang="fr-FR" sz="2400" dirty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04939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ensées 2"/>
          <p:cNvSpPr/>
          <p:nvPr/>
        </p:nvSpPr>
        <p:spPr>
          <a:xfrm>
            <a:off x="8664498" y="345688"/>
            <a:ext cx="3178097" cy="4995746"/>
          </a:xfrm>
          <a:prstGeom prst="cloudCallou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SA" sz="28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أنواع السياحة وفقا </a:t>
            </a:r>
            <a:r>
              <a:rPr lang="ar-SA" sz="28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DZ" sz="28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8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دوافع </a:t>
            </a:r>
            <a:r>
              <a:rPr lang="ar-SA" sz="28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التي تحفز الفرد </a:t>
            </a:r>
            <a:r>
              <a:rPr lang="ar-SA" sz="28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ع</a:t>
            </a:r>
            <a:r>
              <a:rPr lang="ar-DZ" sz="28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28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ى السفر</a:t>
            </a:r>
            <a:r>
              <a:rPr lang="ar-DZ" sz="28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:</a:t>
            </a:r>
          </a:p>
          <a:p>
            <a:pPr marL="285750" indent="-285750" algn="ctr" rtl="1">
              <a:buFont typeface="Wingdings" panose="05000000000000000000" pitchFamily="2" charset="2"/>
              <a:buChar char="ü"/>
            </a:pP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السياحة الدينية</a:t>
            </a:r>
          </a:p>
          <a:p>
            <a:pPr marL="285750" indent="-285750" algn="ctr" rtl="1">
              <a:buFont typeface="Wingdings" panose="05000000000000000000" pitchFamily="2" charset="2"/>
              <a:buChar char="ü"/>
            </a:pP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السياحة الثقافية</a:t>
            </a:r>
          </a:p>
          <a:p>
            <a:pPr marL="285750" indent="-285750" algn="ctr" rtl="1">
              <a:buFont typeface="Wingdings" panose="05000000000000000000" pitchFamily="2" charset="2"/>
              <a:buChar char="ü"/>
            </a:pP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السياحة </a:t>
            </a:r>
            <a:r>
              <a:rPr lang="ar-SA" sz="28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الترفيي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ة</a:t>
            </a:r>
            <a:endParaRPr lang="ar-DZ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285750" indent="-285750" algn="ctr" rtl="1">
              <a:buFont typeface="Wingdings" panose="05000000000000000000" pitchFamily="2" charset="2"/>
              <a:buChar char="ü"/>
            </a:pP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السياحة الرياضية</a:t>
            </a:r>
            <a:endParaRPr lang="ar-DZ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285750" indent="-285750" algn="ctr" rtl="1">
              <a:buFont typeface="Wingdings" panose="05000000000000000000" pitchFamily="2" charset="2"/>
              <a:buChar char="ü"/>
            </a:pP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السياحة البيئية</a:t>
            </a:r>
            <a:endParaRPr lang="ar-DZ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285750" indent="-285750" algn="ctr" rtl="1">
              <a:buFont typeface="Wingdings" panose="05000000000000000000" pitchFamily="2" charset="2"/>
              <a:buChar char="ü"/>
            </a:pP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السياحة الع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لا</a:t>
            </a:r>
            <a:r>
              <a:rPr lang="ar-SA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جية</a:t>
            </a:r>
            <a:r>
              <a:rPr lang="ar-DZ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endParaRPr lang="fr-FR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Pensées 1"/>
          <p:cNvSpPr/>
          <p:nvPr/>
        </p:nvSpPr>
        <p:spPr>
          <a:xfrm>
            <a:off x="4661209" y="490654"/>
            <a:ext cx="3456878" cy="4962293"/>
          </a:xfrm>
          <a:prstGeom prst="cloudCallou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تقسيـ</a:t>
            </a:r>
            <a:r>
              <a:rPr lang="ar-DZ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</a:t>
            </a:r>
            <a:r>
              <a:rPr lang="ar-SA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السياحة وفقاً </a:t>
            </a:r>
            <a:r>
              <a:rPr lang="ar-SA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DZ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عدد:</a:t>
            </a:r>
            <a:endParaRPr lang="ar-DZ" sz="36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342900" indent="-342900" algn="ctr" rtl="1">
              <a:buFont typeface="Wingdings" panose="05000000000000000000" pitchFamily="2" charset="2"/>
              <a:buChar char="ü"/>
            </a:pPr>
            <a:r>
              <a:rPr lang="ar-SA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سياحة </a:t>
            </a:r>
            <a:r>
              <a:rPr lang="ar-SA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فردية</a:t>
            </a:r>
            <a:endParaRPr lang="ar-DZ" sz="36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342900" indent="-342900" algn="ctr" rtl="1">
              <a:buFont typeface="Wingdings" panose="05000000000000000000" pitchFamily="2" charset="2"/>
              <a:buChar char="ü"/>
            </a:pPr>
            <a:r>
              <a:rPr lang="ar-SA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سياحة </a:t>
            </a:r>
            <a:r>
              <a:rPr lang="ar-SA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جماعية </a:t>
            </a:r>
            <a:r>
              <a:rPr lang="ar-DZ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(</a:t>
            </a:r>
            <a:r>
              <a:rPr lang="ar-SA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منظمة</a:t>
            </a:r>
            <a:r>
              <a:rPr lang="ar-DZ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</a:p>
          <a:p>
            <a:pPr algn="ctr" rtl="1"/>
            <a:endParaRPr lang="fr-FR" sz="2400" dirty="0"/>
          </a:p>
        </p:txBody>
      </p:sp>
      <p:sp>
        <p:nvSpPr>
          <p:cNvPr id="4" name="Pensées 3"/>
          <p:cNvSpPr/>
          <p:nvPr/>
        </p:nvSpPr>
        <p:spPr>
          <a:xfrm>
            <a:off x="535259" y="546411"/>
            <a:ext cx="3378819" cy="4906536"/>
          </a:xfrm>
          <a:prstGeom prst="cloudCallou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32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حسب </a:t>
            </a:r>
            <a:r>
              <a:rPr lang="ar-SA" sz="32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الب</a:t>
            </a:r>
            <a:r>
              <a:rPr lang="ar-DZ" sz="32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ع</a:t>
            </a:r>
            <a:r>
              <a:rPr lang="ar-SA" sz="32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د المرجعي</a:t>
            </a:r>
            <a:r>
              <a:rPr lang="ar-DZ" sz="32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:</a:t>
            </a:r>
          </a:p>
          <a:p>
            <a:pPr marL="342900" indent="-342900" algn="ctr" rtl="1">
              <a:buFont typeface="Wingdings" panose="05000000000000000000" pitchFamily="2" charset="2"/>
              <a:buChar char="ü"/>
            </a:pPr>
            <a:r>
              <a:rPr lang="ar-DZ" sz="32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</a:t>
            </a:r>
            <a:r>
              <a:rPr lang="ar-SA" sz="32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لسياحة المح</a:t>
            </a:r>
            <a:r>
              <a:rPr lang="ar-DZ" sz="32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3200" dirty="0" err="1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ية</a:t>
            </a:r>
            <a:endParaRPr lang="ar-DZ" sz="3200" dirty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342900" indent="-342900" algn="ctr" rtl="1">
              <a:buFont typeface="Wingdings" panose="05000000000000000000" pitchFamily="2" charset="2"/>
              <a:buChar char="ü"/>
            </a:pPr>
            <a:r>
              <a:rPr lang="ar-SA" sz="32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السياحة الوافدة</a:t>
            </a:r>
            <a:endParaRPr lang="ar-DZ" sz="3200" dirty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342900" indent="-342900" algn="ctr" rtl="1">
              <a:buFont typeface="Wingdings" panose="05000000000000000000" pitchFamily="2" charset="2"/>
              <a:buChar char="ü"/>
            </a:pPr>
            <a:r>
              <a:rPr lang="ar-SA" sz="32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السياحة </a:t>
            </a:r>
            <a:r>
              <a:rPr lang="ar-SA" sz="32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الخارجية</a:t>
            </a:r>
            <a:endParaRPr lang="fr-FR" sz="3200" dirty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3655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rganigramme : Alternative 1"/>
          <p:cNvSpPr/>
          <p:nvPr/>
        </p:nvSpPr>
        <p:spPr>
          <a:xfrm>
            <a:off x="1516567" y="234037"/>
            <a:ext cx="9166302" cy="64677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4800" b="1" i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المطلب الثاني:</a:t>
            </a:r>
            <a:r>
              <a:rPr lang="ar-SA" sz="4800" b="1" i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اس</a:t>
            </a:r>
            <a:r>
              <a:rPr lang="ar-DZ" sz="4800" b="1" i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ه</a:t>
            </a:r>
            <a:r>
              <a:rPr lang="ar-SA" sz="4800" b="1" i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امات السياحة في ا</a:t>
            </a:r>
            <a:r>
              <a:rPr lang="ar-DZ" sz="4800" b="1" i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لا</a:t>
            </a:r>
            <a:r>
              <a:rPr lang="ar-SA" sz="4800" b="1" i="1" dirty="0" err="1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قتصاد</a:t>
            </a:r>
            <a:endParaRPr lang="ar-DZ" sz="4800" b="1" i="1" dirty="0">
              <a:solidFill>
                <a:srgbClr val="C0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Légende encadrée 3 2"/>
          <p:cNvSpPr/>
          <p:nvPr/>
        </p:nvSpPr>
        <p:spPr>
          <a:xfrm>
            <a:off x="1962615" y="1405054"/>
            <a:ext cx="9891131" cy="4270917"/>
          </a:xfrm>
          <a:prstGeom prst="borderCallout3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تلعب السياحة دورا مهما بصفة عامة في قضايا التنمية بمفهومها الشامل في اقتصاديات الدول، و تحتل مكانا مرموقا واهتماما عاليا من جانب الحكومات و الباحثين، و يمكن تلخيص ذلك الدور في:</a:t>
            </a:r>
          </a:p>
          <a:p>
            <a:pPr marL="285750" indent="-285750" algn="ctr" rtl="1">
              <a:buFont typeface="Wingdings" panose="05000000000000000000" pitchFamily="2" charset="2"/>
              <a:buChar char="ü"/>
            </a:pP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تدفق رؤوس الأموال الأجنبية بالعملة الصعبة</a:t>
            </a:r>
          </a:p>
          <a:p>
            <a:pPr marL="285750" indent="-285750" algn="ctr" rtl="1">
              <a:buFont typeface="Wingdings" panose="05000000000000000000" pitchFamily="2" charset="2"/>
              <a:buChar char="ü"/>
            </a:pP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رفع مستويات التشغيل و القضاء على البطالة,</a:t>
            </a:r>
          </a:p>
          <a:p>
            <a:pPr marL="285750" indent="-285750" algn="ctr" rtl="1">
              <a:buFont typeface="Wingdings" panose="05000000000000000000" pitchFamily="2" charset="2"/>
              <a:buChar char="ü"/>
            </a:pP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التأثير الإيجابي على ميزان المدفوعات و دعم الاقتصاد الوطني ,</a:t>
            </a:r>
          </a:p>
          <a:p>
            <a:pPr marL="285750" indent="-285750" algn="ctr" rtl="1">
              <a:buFont typeface="Wingdings" panose="05000000000000000000" pitchFamily="2" charset="2"/>
              <a:buChar char="ü"/>
            </a:pP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باعتبار السياحة نشاط ديناميكي حركي ذات تأثير متبادل و فعال يشمل جميع المجالات الاقتصادية في الدول و خارجها فهي </a:t>
            </a:r>
            <a:r>
              <a:rPr lang="ar-DZ" sz="2800" dirty="0" err="1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تتاثر</a:t>
            </a:r>
            <a:r>
              <a:rPr lang="ar-DZ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و تؤثر على نشاط الإنتاج، الاستهلاك، النقل، الرحلات، الفنادق..., </a:t>
            </a:r>
            <a:endParaRPr lang="fr-FR" sz="2800" dirty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57889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ague 1"/>
          <p:cNvSpPr/>
          <p:nvPr/>
        </p:nvSpPr>
        <p:spPr>
          <a:xfrm>
            <a:off x="836341" y="1471961"/>
            <a:ext cx="10638264" cy="2899317"/>
          </a:xfrm>
          <a:prstGeom prst="wave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6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المبحث الثاني:</a:t>
            </a:r>
            <a:r>
              <a:rPr lang="ar-SA" sz="6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انعكاسات أزمة كورونا ع</a:t>
            </a:r>
            <a:r>
              <a:rPr lang="ar-DZ" sz="6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ل</a:t>
            </a:r>
            <a:r>
              <a:rPr lang="ar-SA" sz="6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ى السياحة </a:t>
            </a:r>
            <a:r>
              <a:rPr lang="ar-SA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العالمية</a:t>
            </a:r>
            <a:endParaRPr lang="ar-DZ" sz="66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3720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rganigramme : Alternative 1"/>
          <p:cNvSpPr/>
          <p:nvPr/>
        </p:nvSpPr>
        <p:spPr>
          <a:xfrm>
            <a:off x="1516567" y="234037"/>
            <a:ext cx="9166302" cy="64677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5400" b="1" i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المطلب الأول: </a:t>
            </a:r>
            <a:r>
              <a:rPr lang="ar-SA" sz="5400" b="1" i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السياحة العالمية قبل أزمة </a:t>
            </a:r>
            <a:r>
              <a:rPr lang="ar-SA" sz="5400" b="1" i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كورونا</a:t>
            </a:r>
            <a:endParaRPr lang="ar-DZ" sz="5400" b="1" i="1" dirty="0">
              <a:solidFill>
                <a:srgbClr val="C0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044" y="2314129"/>
            <a:ext cx="11290609" cy="371063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95147" y="1113800"/>
            <a:ext cx="1180914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2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شهدت السياحة العالمية نموا مستمرا لعدة سنوات نتيجة الاستقرار السياسي و الازدهار </a:t>
            </a:r>
            <a:r>
              <a:rPr lang="ar-DZ" sz="24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الاقتصادي،كما</a:t>
            </a:r>
            <a:r>
              <a:rPr lang="ar-DZ" sz="2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لاقت اهتمام العديد من دول العالم باعتبارها المحرك الفعال </a:t>
            </a:r>
            <a:r>
              <a:rPr lang="ar-DZ" sz="24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لاقتصاداتها،تخللت</a:t>
            </a:r>
            <a:r>
              <a:rPr lang="ar-DZ" sz="2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هذا النمو العديد من الازمات التي كان لها </a:t>
            </a:r>
            <a:r>
              <a:rPr lang="ar-DZ" sz="24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تاثير</a:t>
            </a:r>
            <a:r>
              <a:rPr lang="ar-DZ" sz="2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على عدد السياح الوافدين كما بينه الجدول التالي:</a:t>
            </a:r>
          </a:p>
          <a:p>
            <a:pPr algn="ctr" rtl="1"/>
            <a:r>
              <a:rPr lang="ar-SA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عدد السياح الوافدين من سنة 2000 إلى 2019</a:t>
            </a:r>
            <a:endParaRPr lang="ar-DZ" sz="24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30043318"/>
      </p:ext>
    </p:extLst>
  </p:cSld>
  <p:clrMapOvr>
    <a:masterClrMapping/>
  </p:clrMapOvr>
</p:sld>
</file>

<file path=ppt/theme/theme1.xml><?xml version="1.0" encoding="utf-8"?>
<a:theme xmlns:a="http://schemas.openxmlformats.org/drawingml/2006/main" name="Rétrospective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232</TotalTime>
  <Words>1721</Words>
  <Application>Microsoft Office PowerPoint</Application>
  <PresentationFormat>Grand écran</PresentationFormat>
  <Paragraphs>76</Paragraphs>
  <Slides>19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6" baseType="lpstr">
      <vt:lpstr>Arabic Typesetting</vt:lpstr>
      <vt:lpstr>Arial</vt:lpstr>
      <vt:lpstr>Calibri</vt:lpstr>
      <vt:lpstr>Calibri Light</vt:lpstr>
      <vt:lpstr>Times New Roman</vt:lpstr>
      <vt:lpstr>Wingdings</vt:lpstr>
      <vt:lpstr>Rétrospective</vt:lpstr>
      <vt:lpstr>Présentation PowerPoint</vt:lpstr>
      <vt:lpstr>خطة البحث</vt:lpstr>
      <vt:lpstr>المقدمة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الخاتمة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Compte Microsoft</dc:creator>
  <cp:lastModifiedBy>Compte Microsoft</cp:lastModifiedBy>
  <cp:revision>35</cp:revision>
  <dcterms:created xsi:type="dcterms:W3CDTF">2023-11-10T17:52:10Z</dcterms:created>
  <dcterms:modified xsi:type="dcterms:W3CDTF">2023-11-10T21:54:48Z</dcterms:modified>
</cp:coreProperties>
</file>