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0" r:id="rId1"/>
  </p:sldMasterIdLst>
  <p:sldIdLst>
    <p:sldId id="306" r:id="rId2"/>
    <p:sldId id="294" r:id="rId3"/>
    <p:sldId id="326" r:id="rId4"/>
    <p:sldId id="296" r:id="rId5"/>
    <p:sldId id="307" r:id="rId6"/>
    <p:sldId id="308" r:id="rId7"/>
    <p:sldId id="309" r:id="rId8"/>
    <p:sldId id="310" r:id="rId9"/>
    <p:sldId id="312" r:id="rId10"/>
    <p:sldId id="313" r:id="rId11"/>
    <p:sldId id="314" r:id="rId12"/>
    <p:sldId id="315" r:id="rId13"/>
    <p:sldId id="316" r:id="rId14"/>
    <p:sldId id="317" r:id="rId15"/>
    <p:sldId id="318" r:id="rId16"/>
    <p:sldId id="319" r:id="rId17"/>
    <p:sldId id="320" r:id="rId18"/>
    <p:sldId id="321" r:id="rId19"/>
    <p:sldId id="322" r:id="rId20"/>
    <p:sldId id="323" r:id="rId21"/>
    <p:sldId id="324" r:id="rId22"/>
    <p:sldId id="325" r:id="rId23"/>
    <p:sldId id="311" r:id="rId24"/>
    <p:sldId id="275" r:id="rId2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6" autoAdjust="0"/>
    <p:restoredTop sz="94660"/>
  </p:normalViewPr>
  <p:slideViewPr>
    <p:cSldViewPr snapToGrid="0">
      <p:cViewPr varScale="1">
        <p:scale>
          <a:sx n="74" d="100"/>
          <a:sy n="74" d="100"/>
        </p:scale>
        <p:origin x="54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p:txBody>
          <a:bodyPr/>
          <a:lstStyle/>
          <a:p>
            <a:fld id="{B272F0B3-9435-44C5-98AF-0417D48BD6F6}" type="datetimeFigureOut">
              <a:rPr lang="fr-FR" smtClean="0"/>
              <a:t>14/11/2023</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4221B1D3-3C9F-42E1-9477-2401F055F652}" type="slidenum">
              <a:rPr lang="fr-FR" smtClean="0"/>
              <a:t>‹N°›</a:t>
            </a:fld>
            <a:endParaRPr lang="fr-FR"/>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272F0B3-9435-44C5-98AF-0417D48BD6F6}" type="datetimeFigureOut">
              <a:rPr lang="fr-FR" smtClean="0"/>
              <a:t>14/11/2023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221B1D3-3C9F-42E1-9477-2401F055F652}"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42"/>
            <a:ext cx="268224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1219200" y="274641"/>
            <a:ext cx="7416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272F0B3-9435-44C5-98AF-0417D48BD6F6}" type="datetimeFigureOut">
              <a:rPr lang="fr-FR" smtClean="0"/>
              <a:t>14/11/2023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221B1D3-3C9F-42E1-9477-2401F055F652}"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B272F0B3-9435-44C5-98AF-0417D48BD6F6}" type="datetimeFigureOut">
              <a:rPr lang="fr-FR" smtClean="0"/>
              <a:t>14/11/2023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221B1D3-3C9F-42E1-9477-2401F055F652}" type="slidenum">
              <a:rPr lang="fr-FR" smtClean="0"/>
              <a:t>‹N°›</a:t>
            </a:fld>
            <a:endParaRPr lang="fr-FR"/>
          </a:p>
        </p:txBody>
      </p:sp>
      <p:sp>
        <p:nvSpPr>
          <p:cNvPr id="8" name="Espace réservé du contenu 7"/>
          <p:cNvSpPr>
            <a:spLocks noGrp="1"/>
          </p:cNvSpPr>
          <p:nvPr>
            <p:ph sz="quarter" idx="1"/>
          </p:nvPr>
        </p:nvSpPr>
        <p:spPr>
          <a:xfrm>
            <a:off x="1219200" y="1447800"/>
            <a:ext cx="1036320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B272F0B3-9435-44C5-98AF-0417D48BD6F6}" type="datetimeFigureOut">
              <a:rPr lang="fr-FR" smtClean="0"/>
              <a:t>14/11/2023</a:t>
            </a:fld>
            <a:endParaRPr lang="fr-FR"/>
          </a:p>
        </p:txBody>
      </p:sp>
      <p:sp>
        <p:nvSpPr>
          <p:cNvPr id="5" name="Espace réservé du pied de page 4"/>
          <p:cNvSpPr>
            <a:spLocks noGrp="1"/>
          </p:cNvSpPr>
          <p:nvPr>
            <p:ph type="ftr" sz="quarter" idx="11"/>
          </p:nvPr>
        </p:nvSpPr>
        <p:spPr>
          <a:xfrm>
            <a:off x="1066800" y="6172200"/>
            <a:ext cx="5334000" cy="457200"/>
          </a:xfrm>
        </p:spPr>
        <p:txBody>
          <a:bodyPr/>
          <a:lstStyle/>
          <a:p>
            <a:endParaRPr lang="fr-FR"/>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95072" y="6208776"/>
            <a:ext cx="609600" cy="457200"/>
          </a:xfrm>
        </p:spPr>
        <p:txBody>
          <a:bodyPr/>
          <a:lstStyle/>
          <a:p>
            <a:fld id="{4221B1D3-3C9F-42E1-9477-2401F055F652}"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B272F0B3-9435-44C5-98AF-0417D48BD6F6}" type="datetimeFigureOut">
              <a:rPr lang="fr-FR" smtClean="0"/>
              <a:t>14/11/2023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221B1D3-3C9F-42E1-9477-2401F055F652}" type="slidenum">
              <a:rPr lang="fr-FR" smtClean="0"/>
              <a:t>‹N°›</a:t>
            </a:fld>
            <a:endParaRPr lang="fr-FR"/>
          </a:p>
        </p:txBody>
      </p:sp>
      <p:sp>
        <p:nvSpPr>
          <p:cNvPr id="9" name="Espace réservé du contenu 8"/>
          <p:cNvSpPr>
            <a:spLocks noGrp="1"/>
          </p:cNvSpPr>
          <p:nvPr>
            <p:ph sz="quarter" idx="1"/>
          </p:nvPr>
        </p:nvSpPr>
        <p:spPr>
          <a:xfrm>
            <a:off x="1219200" y="1447800"/>
            <a:ext cx="499872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6578600" y="1447800"/>
            <a:ext cx="499872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1219200" y="273050"/>
            <a:ext cx="10363200" cy="1143000"/>
          </a:xfrm>
        </p:spPr>
        <p:txBody>
          <a:bodyPr anchor="b" anchorCtr="0"/>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B272F0B3-9435-44C5-98AF-0417D48BD6F6}" type="datetimeFigureOut">
              <a:rPr lang="fr-FR" smtClean="0"/>
              <a:t>14/11/2023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221B1D3-3C9F-42E1-9477-2401F055F652}" type="slidenum">
              <a:rPr lang="fr-FR" smtClean="0"/>
              <a:t>‹N°›</a:t>
            </a:fld>
            <a:endParaRPr lang="fr-FR"/>
          </a:p>
        </p:txBody>
      </p:sp>
      <p:sp>
        <p:nvSpPr>
          <p:cNvPr id="11" name="Espace réservé du contenu 10"/>
          <p:cNvSpPr>
            <a:spLocks noGrp="1"/>
          </p:cNvSpPr>
          <p:nvPr>
            <p:ph sz="half" idx="2"/>
          </p:nvPr>
        </p:nvSpPr>
        <p:spPr>
          <a:xfrm>
            <a:off x="1219200" y="2247900"/>
            <a:ext cx="49784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6604000" y="2247900"/>
            <a:ext cx="49784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B272F0B3-9435-44C5-98AF-0417D48BD6F6}" type="datetimeFigureOut">
              <a:rPr lang="fr-FR" smtClean="0"/>
              <a:t>14/11/2023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221B1D3-3C9F-42E1-9477-2401F055F652}"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272F0B3-9435-44C5-98AF-0417D48BD6F6}" type="datetimeFigureOut">
              <a:rPr lang="fr-FR" smtClean="0"/>
              <a:t>14/11/2023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221B1D3-3C9F-42E1-9477-2401F055F652}"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219200" y="273050"/>
            <a:ext cx="10363200" cy="1143000"/>
          </a:xfrm>
        </p:spPr>
        <p:txBody>
          <a:bodyPr anchor="b" anchorCtr="0"/>
          <a:lstStyle>
            <a:lvl1pPr algn="l">
              <a:buNone/>
              <a:defRPr sz="4000" b="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B272F0B3-9435-44C5-98AF-0417D48BD6F6}" type="datetimeFigureOut">
              <a:rPr lang="fr-FR" smtClean="0"/>
              <a:t>14/11/2023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221B1D3-3C9F-42E1-9477-2401F055F652}" type="slidenum">
              <a:rPr lang="fr-FR" smtClean="0"/>
              <a:t>‹N°›</a:t>
            </a:fld>
            <a:endParaRPr lang="fr-FR"/>
          </a:p>
        </p:txBody>
      </p:sp>
      <p:sp>
        <p:nvSpPr>
          <p:cNvPr id="11" name="Espace réservé du contenu 10"/>
          <p:cNvSpPr>
            <a:spLocks noGrp="1"/>
          </p:cNvSpPr>
          <p:nvPr>
            <p:ph sz="quarter" idx="1"/>
          </p:nvPr>
        </p:nvSpPr>
        <p:spPr>
          <a:xfrm>
            <a:off x="3962400" y="1600200"/>
            <a:ext cx="7620000" cy="44958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fr-FR" smtClean="0"/>
              <a:t>Modifiez le style du titre</a:t>
            </a:r>
            <a:endParaRPr kumimoji="0" lang="en-US"/>
          </a:p>
        </p:txBody>
      </p:sp>
      <p:sp>
        <p:nvSpPr>
          <p:cNvPr id="4" name="Espace réservé du texte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B272F0B3-9435-44C5-98AF-0417D48BD6F6}" type="datetimeFigureOut">
              <a:rPr lang="fr-FR" smtClean="0"/>
              <a:t>14/11/2023</a:t>
            </a:fld>
            <a:endParaRPr lang="fr-FR"/>
          </a:p>
        </p:txBody>
      </p:sp>
      <p:sp>
        <p:nvSpPr>
          <p:cNvPr id="6" name="Espace réservé du pied de page 5"/>
          <p:cNvSpPr>
            <a:spLocks noGrp="1"/>
          </p:cNvSpPr>
          <p:nvPr>
            <p:ph type="ftr" sz="quarter" idx="11"/>
          </p:nvPr>
        </p:nvSpPr>
        <p:spPr>
          <a:xfrm>
            <a:off x="1219200" y="6172200"/>
            <a:ext cx="5181600" cy="457200"/>
          </a:xfrm>
        </p:spPr>
        <p:txBody>
          <a:bodyPr/>
          <a:lstStyle/>
          <a:p>
            <a:endParaRPr lang="en-US" dirty="0"/>
          </a:p>
        </p:txBody>
      </p:sp>
      <p:sp>
        <p:nvSpPr>
          <p:cNvPr id="7" name="Espace réservé du numéro de diapositive 6"/>
          <p:cNvSpPr>
            <a:spLocks noGrp="1"/>
          </p:cNvSpPr>
          <p:nvPr>
            <p:ph type="sldNum" sz="quarter" idx="12"/>
          </p:nvPr>
        </p:nvSpPr>
        <p:spPr>
          <a:xfrm>
            <a:off x="195072" y="6208776"/>
            <a:ext cx="609600" cy="457200"/>
          </a:xfrm>
        </p:spPr>
        <p:txBody>
          <a:bodyPr/>
          <a:lstStyle/>
          <a:p>
            <a:fld id="{4221B1D3-3C9F-42E1-9477-2401F055F652}" type="slidenum">
              <a:rPr lang="fr-FR" smtClean="0"/>
              <a:t>‹N°›</a:t>
            </a:fld>
            <a:endParaRPr lang="fr-FR"/>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B272F0B3-9435-44C5-98AF-0417D48BD6F6}" type="datetimeFigureOut">
              <a:rPr lang="fr-FR" smtClean="0"/>
              <a:t>14/11/2023</a:t>
            </a:fld>
            <a:endParaRPr lang="fr-FR"/>
          </a:p>
        </p:txBody>
      </p:sp>
      <p:sp>
        <p:nvSpPr>
          <p:cNvPr id="3" name="Espace réservé du pied de page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221B1D3-3C9F-42E1-9477-2401F055F652}"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à coins arrondis 9"/>
          <p:cNvSpPr/>
          <p:nvPr/>
        </p:nvSpPr>
        <p:spPr>
          <a:xfrm>
            <a:off x="137160" y="121920"/>
            <a:ext cx="11932920" cy="6644640"/>
          </a:xfrm>
          <a:prstGeom prst="roundRect">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1" name="Image 10"/>
          <p:cNvPicPr>
            <a:picLocks noChangeAspect="1"/>
          </p:cNvPicPr>
          <p:nvPr/>
        </p:nvPicPr>
        <p:blipFill>
          <a:blip r:embed="rId2"/>
          <a:stretch>
            <a:fillRect/>
          </a:stretch>
        </p:blipFill>
        <p:spPr>
          <a:xfrm>
            <a:off x="588381" y="581215"/>
            <a:ext cx="1178510" cy="1181877"/>
          </a:xfrm>
          <a:prstGeom prst="rect">
            <a:avLst/>
          </a:prstGeom>
        </p:spPr>
      </p:pic>
      <p:pic>
        <p:nvPicPr>
          <p:cNvPr id="12" name="Imag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1112" y="674593"/>
            <a:ext cx="1051236" cy="99512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3" name="Rectangle 12"/>
          <p:cNvSpPr/>
          <p:nvPr/>
        </p:nvSpPr>
        <p:spPr>
          <a:xfrm>
            <a:off x="2882014" y="138766"/>
            <a:ext cx="6015856" cy="3293209"/>
          </a:xfrm>
          <a:prstGeom prst="rect">
            <a:avLst/>
          </a:prstGeom>
        </p:spPr>
        <p:txBody>
          <a:bodyPr wrap="square">
            <a:spAutoFit/>
          </a:bodyPr>
          <a:lstStyle/>
          <a:p>
            <a:pPr algn="ctr" rtl="1"/>
            <a:r>
              <a:rPr lang="ar-DZ" sz="2800" b="1" dirty="0" smtClean="0"/>
              <a:t>وزارة </a:t>
            </a:r>
            <a:r>
              <a:rPr lang="ar-DZ" sz="2800" b="1" dirty="0"/>
              <a:t>التعليم العالي والبحث </a:t>
            </a:r>
            <a:r>
              <a:rPr lang="ar-DZ" sz="2800" b="1" dirty="0" smtClean="0"/>
              <a:t>العلمي</a:t>
            </a:r>
          </a:p>
          <a:p>
            <a:pPr algn="ctr" rtl="1"/>
            <a:r>
              <a:rPr lang="ar-DZ" sz="2800" b="1" dirty="0" smtClean="0"/>
              <a:t>الجمهورية </a:t>
            </a:r>
            <a:r>
              <a:rPr lang="ar-DZ" sz="2800" b="1" dirty="0"/>
              <a:t>الجزائرية الديمقراطية </a:t>
            </a:r>
            <a:r>
              <a:rPr lang="ar-DZ" sz="2800" b="1" dirty="0" smtClean="0"/>
              <a:t>الشعبية</a:t>
            </a:r>
            <a:endParaRPr lang="ar-DZ" sz="2800" b="1" dirty="0"/>
          </a:p>
          <a:p>
            <a:pPr algn="ctr" rtl="1"/>
            <a:r>
              <a:rPr lang="ar-DZ" sz="2800" b="1" dirty="0"/>
              <a:t>جامعة 8 ماي 1945 -قالمة-</a:t>
            </a:r>
          </a:p>
          <a:p>
            <a:pPr algn="ctr" rtl="1"/>
            <a:r>
              <a:rPr lang="ar-DZ" sz="2800" b="1" dirty="0"/>
              <a:t>كلية العلوم الاقتصادية والتجارية وعلوم التسيير</a:t>
            </a:r>
          </a:p>
          <a:p>
            <a:pPr algn="ctr" rtl="1"/>
            <a:r>
              <a:rPr lang="ar-DZ" sz="2800" b="1" dirty="0"/>
              <a:t>السنة الثالثة ليسانس</a:t>
            </a:r>
          </a:p>
          <a:p>
            <a:pPr algn="ctr" rtl="1"/>
            <a:r>
              <a:rPr lang="ar-DZ" sz="2800" b="1" dirty="0"/>
              <a:t>التخصص: تجارة دولية </a:t>
            </a:r>
            <a:r>
              <a:rPr lang="ar-DZ" sz="2800" b="1" dirty="0" smtClean="0"/>
              <a:t>وإمداد</a:t>
            </a:r>
            <a:endParaRPr lang="ar-DZ" sz="1050" b="1" dirty="0"/>
          </a:p>
          <a:p>
            <a:pPr algn="ctr"/>
            <a:endParaRPr lang="fr-FR" sz="2000" b="1" dirty="0"/>
          </a:p>
          <a:p>
            <a:pPr algn="ctr"/>
            <a:endParaRPr lang="fr-FR" sz="2000" dirty="0"/>
          </a:p>
        </p:txBody>
      </p:sp>
      <p:sp>
        <p:nvSpPr>
          <p:cNvPr id="15" name="ZoneTexte 14"/>
          <p:cNvSpPr txBox="1"/>
          <p:nvPr/>
        </p:nvSpPr>
        <p:spPr>
          <a:xfrm>
            <a:off x="1133341" y="4599319"/>
            <a:ext cx="2459865" cy="1031051"/>
          </a:xfrm>
          <a:prstGeom prst="rect">
            <a:avLst/>
          </a:prstGeom>
          <a:noFill/>
        </p:spPr>
        <p:txBody>
          <a:bodyPr wrap="square" rtlCol="0">
            <a:spAutoFit/>
          </a:bodyPr>
          <a:lstStyle/>
          <a:p>
            <a:r>
              <a:rPr lang="ar-DZ" sz="2400" b="1" u="sng" dirty="0" smtClean="0"/>
              <a:t>تحت إشراف:</a:t>
            </a:r>
            <a:r>
              <a:rPr lang="ar-DZ" dirty="0" smtClean="0">
                <a:latin typeface="Times New Roman" panose="02020603050405020304" pitchFamily="18" charset="0"/>
                <a:cs typeface="Times New Roman" panose="02020603050405020304" pitchFamily="18" charset="0"/>
              </a:rPr>
              <a:t>     </a:t>
            </a:r>
          </a:p>
          <a:p>
            <a:r>
              <a:rPr lang="ar-DZ" dirty="0" smtClean="0">
                <a:latin typeface="Times New Roman" panose="02020603050405020304" pitchFamily="18" charset="0"/>
                <a:cs typeface="Times New Roman" panose="02020603050405020304" pitchFamily="18" charset="0"/>
              </a:rPr>
              <a:t>            - د</a:t>
            </a:r>
            <a:r>
              <a:rPr lang="ar-DZ" sz="1900" b="1" dirty="0" smtClean="0">
                <a:solidFill>
                  <a:srgbClr val="1C1E21"/>
                </a:solidFill>
                <a:latin typeface="Arial" pitchFamily="34" charset="0"/>
                <a:cs typeface="Arial" pitchFamily="34" charset="0"/>
              </a:rPr>
              <a:t>. </a:t>
            </a:r>
            <a:r>
              <a:rPr lang="ar-DZ" dirty="0" smtClean="0">
                <a:latin typeface="Times New Roman" panose="02020603050405020304" pitchFamily="18" charset="0"/>
                <a:cs typeface="Times New Roman" panose="02020603050405020304" pitchFamily="18" charset="0"/>
              </a:rPr>
              <a:t>حاجي </a:t>
            </a:r>
            <a:r>
              <a:rPr lang="ar-DZ" dirty="0">
                <a:latin typeface="Times New Roman" panose="02020603050405020304" pitchFamily="18" charset="0"/>
                <a:cs typeface="Times New Roman" panose="02020603050405020304" pitchFamily="18" charset="0"/>
              </a:rPr>
              <a:t>أسماء </a:t>
            </a:r>
            <a:endParaRPr lang="fr-FR" dirty="0" smtClean="0">
              <a:latin typeface="Times New Roman" panose="02020603050405020304" pitchFamily="18" charset="0"/>
              <a:cs typeface="Times New Roman" panose="02020603050405020304" pitchFamily="18" charset="0"/>
            </a:endParaRPr>
          </a:p>
          <a:p>
            <a:endParaRPr lang="fr-FR" dirty="0">
              <a:latin typeface="Times New Roman" panose="02020603050405020304" pitchFamily="18" charset="0"/>
              <a:cs typeface="Times New Roman" panose="02020603050405020304" pitchFamily="18" charset="0"/>
            </a:endParaRPr>
          </a:p>
        </p:txBody>
      </p:sp>
      <p:sp>
        <p:nvSpPr>
          <p:cNvPr id="16" name="ZoneTexte 15"/>
          <p:cNvSpPr txBox="1"/>
          <p:nvPr/>
        </p:nvSpPr>
        <p:spPr>
          <a:xfrm>
            <a:off x="8577330" y="4599319"/>
            <a:ext cx="2833352" cy="1015663"/>
          </a:xfrm>
          <a:prstGeom prst="rect">
            <a:avLst/>
          </a:prstGeom>
          <a:noFill/>
        </p:spPr>
        <p:txBody>
          <a:bodyPr wrap="square" rtlCol="0">
            <a:spAutoFit/>
          </a:bodyPr>
          <a:lstStyle/>
          <a:p>
            <a:pPr algn="just" rtl="1"/>
            <a:r>
              <a:rPr lang="ar-DZ" sz="2400" b="1" u="sng" dirty="0" smtClean="0"/>
              <a:t>من إعداد الطالبتين :</a:t>
            </a:r>
            <a:endParaRPr lang="fr-FR" sz="2400" b="1" u="sng" dirty="0" smtClean="0"/>
          </a:p>
          <a:p>
            <a:pPr algn="just" rtl="1"/>
            <a:r>
              <a:rPr lang="ar-DZ" dirty="0" smtClean="0">
                <a:latin typeface="Times New Roman" panose="02020603050405020304" pitchFamily="18" charset="0"/>
                <a:cs typeface="Times New Roman" panose="02020603050405020304" pitchFamily="18" charset="0"/>
              </a:rPr>
              <a:t>           - مرابطي خولة</a:t>
            </a:r>
          </a:p>
          <a:p>
            <a:pPr algn="just" rtl="1"/>
            <a:r>
              <a:rPr lang="ar-DZ" dirty="0">
                <a:latin typeface="Times New Roman" panose="02020603050405020304" pitchFamily="18" charset="0"/>
                <a:cs typeface="Times New Roman" panose="02020603050405020304" pitchFamily="18" charset="0"/>
              </a:rPr>
              <a:t> </a:t>
            </a:r>
            <a:r>
              <a:rPr lang="ar-DZ" dirty="0" smtClean="0">
                <a:latin typeface="Times New Roman" panose="02020603050405020304" pitchFamily="18" charset="0"/>
                <a:cs typeface="Times New Roman" panose="02020603050405020304" pitchFamily="18" charset="0"/>
              </a:rPr>
              <a:t>          - عياد ندى</a:t>
            </a:r>
            <a:endParaRPr lang="fr-FR" dirty="0">
              <a:latin typeface="Times New Roman" panose="02020603050405020304" pitchFamily="18" charset="0"/>
              <a:cs typeface="Times New Roman" panose="02020603050405020304" pitchFamily="18" charset="0"/>
            </a:endParaRPr>
          </a:p>
        </p:txBody>
      </p:sp>
      <p:sp>
        <p:nvSpPr>
          <p:cNvPr id="17" name="ZoneTexte 16"/>
          <p:cNvSpPr txBox="1"/>
          <p:nvPr/>
        </p:nvSpPr>
        <p:spPr>
          <a:xfrm>
            <a:off x="4840314" y="6168979"/>
            <a:ext cx="2410492" cy="369332"/>
          </a:xfrm>
          <a:prstGeom prst="rect">
            <a:avLst/>
          </a:prstGeom>
          <a:noFill/>
        </p:spPr>
        <p:txBody>
          <a:bodyPr wrap="square" rtlCol="0">
            <a:spAutoFit/>
          </a:bodyPr>
          <a:lstStyle/>
          <a:p>
            <a:pPr algn="ctr" rtl="1"/>
            <a:r>
              <a:rPr lang="ar-DZ" b="1" dirty="0" smtClean="0"/>
              <a:t>السنة الجامعية: 2023-2024</a:t>
            </a:r>
            <a:endParaRPr lang="fr-FR" b="1" dirty="0"/>
          </a:p>
        </p:txBody>
      </p:sp>
      <p:sp>
        <p:nvSpPr>
          <p:cNvPr id="20" name="ZoneTexte 19"/>
          <p:cNvSpPr txBox="1"/>
          <p:nvPr/>
        </p:nvSpPr>
        <p:spPr>
          <a:xfrm>
            <a:off x="8774507" y="2752770"/>
            <a:ext cx="2007524" cy="369332"/>
          </a:xfrm>
          <a:prstGeom prst="rect">
            <a:avLst/>
          </a:prstGeom>
          <a:noFill/>
        </p:spPr>
        <p:txBody>
          <a:bodyPr wrap="square" rtlCol="0">
            <a:spAutoFit/>
          </a:bodyPr>
          <a:lstStyle/>
          <a:p>
            <a:r>
              <a:rPr lang="ar-DZ" b="1" dirty="0" smtClean="0"/>
              <a:t>تحت عنوان :</a:t>
            </a:r>
            <a:endParaRPr lang="fr-FR" b="1" dirty="0"/>
          </a:p>
        </p:txBody>
      </p:sp>
      <p:sp>
        <p:nvSpPr>
          <p:cNvPr id="18" name="Parchemin horizontal 17"/>
          <p:cNvSpPr/>
          <p:nvPr/>
        </p:nvSpPr>
        <p:spPr>
          <a:xfrm>
            <a:off x="1876425" y="2956486"/>
            <a:ext cx="8543655" cy="1622822"/>
          </a:xfrm>
          <a:prstGeom prst="horizontalScroll">
            <a:avLst/>
          </a:prstGeom>
          <a:solidFill>
            <a:srgbClr val="4472C4">
              <a:lumMod val="60000"/>
              <a:lumOff val="40000"/>
            </a:srgbClr>
          </a:solidFill>
          <a:ln w="12700" cap="flat" cmpd="sng" algn="ctr">
            <a:solidFill>
              <a:sysClr val="windowText" lastClr="000000">
                <a:lumMod val="95000"/>
                <a:lumOff val="5000"/>
              </a:sys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ar-DZ" sz="4400" b="1" i="0" u="none" strike="noStrike" kern="0" cap="none" spc="0" normalizeH="0" baseline="0" noProof="0" dirty="0">
                <a:ln w="9525" cap="rnd" cmpd="sng" algn="ctr">
                  <a:solidFill>
                    <a:srgbClr val="1F4E79"/>
                  </a:solidFill>
                  <a:prstDash val="solid"/>
                  <a:bevel/>
                </a:ln>
                <a:solidFill>
                  <a:srgbClr val="0D0D0D"/>
                </a:solidFill>
                <a:effectLst>
                  <a:glow rad="101600">
                    <a:srgbClr val="4472C4">
                      <a:satMod val="175000"/>
                      <a:alpha val="40000"/>
                    </a:srgbClr>
                  </a:glow>
                </a:effectLst>
                <a:uLnTx/>
                <a:uFillTx/>
                <a:latin typeface="Calibri"/>
                <a:ea typeface="Calibri"/>
                <a:cs typeface="Arial"/>
              </a:rPr>
              <a:t>بورصة البضائع والسلع الدولية</a:t>
            </a:r>
            <a:endParaRPr kumimoji="0" lang="fr-FR" sz="2400" b="0" i="0" u="none" strike="noStrike" kern="0" cap="none" spc="0" normalizeH="0" baseline="0" noProof="0" dirty="0">
              <a:ln>
                <a:noFill/>
              </a:ln>
              <a:solidFill>
                <a:sysClr val="windowText" lastClr="000000"/>
              </a:solidFill>
              <a:effectLst/>
              <a:uLnTx/>
              <a:uFillTx/>
              <a:latin typeface="Calibri"/>
              <a:ea typeface="Calibri"/>
              <a:cs typeface="Arial"/>
            </a:endParaRPr>
          </a:p>
        </p:txBody>
      </p:sp>
    </p:spTree>
    <p:extLst>
      <p:ext uri="{BB962C8B-B14F-4D97-AF65-F5344CB8AC3E}">
        <p14:creationId xmlns:p14="http://schemas.microsoft.com/office/powerpoint/2010/main" val="23596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par>
                                <p:cTn id="13" presetID="22" presetClass="entr" presetSubtype="4"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down)">
                                      <p:cBhvr>
                                        <p:cTn id="15" dur="500"/>
                                        <p:tgtEl>
                                          <p:spTgt spid="12"/>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wipe(down)">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1000"/>
                                        <p:tgtEl>
                                          <p:spTgt spid="15"/>
                                        </p:tgtEl>
                                      </p:cBhvr>
                                    </p:animEffect>
                                    <p:anim calcmode="lin" valueType="num">
                                      <p:cBhvr>
                                        <p:cTn id="24" dur="1000" fill="hold"/>
                                        <p:tgtEl>
                                          <p:spTgt spid="15"/>
                                        </p:tgtEl>
                                        <p:attrNameLst>
                                          <p:attrName>ppt_x</p:attrName>
                                        </p:attrNameLst>
                                      </p:cBhvr>
                                      <p:tavLst>
                                        <p:tav tm="0">
                                          <p:val>
                                            <p:strVal val="#ppt_x"/>
                                          </p:val>
                                        </p:tav>
                                        <p:tav tm="100000">
                                          <p:val>
                                            <p:strVal val="#ppt_x"/>
                                          </p:val>
                                        </p:tav>
                                      </p:tavLst>
                                    </p:anim>
                                    <p:anim calcmode="lin" valueType="num">
                                      <p:cBhvr>
                                        <p:cTn id="25"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1000"/>
                                        <p:tgtEl>
                                          <p:spTgt spid="16"/>
                                        </p:tgtEl>
                                      </p:cBhvr>
                                    </p:animEffect>
                                    <p:anim calcmode="lin" valueType="num">
                                      <p:cBhvr>
                                        <p:cTn id="31" dur="1000" fill="hold"/>
                                        <p:tgtEl>
                                          <p:spTgt spid="16"/>
                                        </p:tgtEl>
                                        <p:attrNameLst>
                                          <p:attrName>ppt_x</p:attrName>
                                        </p:attrNameLst>
                                      </p:cBhvr>
                                      <p:tavLst>
                                        <p:tav tm="0">
                                          <p:val>
                                            <p:strVal val="#ppt_x"/>
                                          </p:val>
                                        </p:tav>
                                        <p:tav tm="100000">
                                          <p:val>
                                            <p:strVal val="#ppt_x"/>
                                          </p:val>
                                        </p:tav>
                                      </p:tavLst>
                                    </p:anim>
                                    <p:anim calcmode="lin" valueType="num">
                                      <p:cBhvr>
                                        <p:cTn id="32"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barn(inVertical)">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13">
                                            <p:txEl>
                                              <p:pRg st="0" end="0"/>
                                            </p:txEl>
                                          </p:spTgt>
                                        </p:tgtEl>
                                        <p:attrNameLst>
                                          <p:attrName>style.visibility</p:attrName>
                                        </p:attrNameLst>
                                      </p:cBhvr>
                                      <p:to>
                                        <p:strVal val="visible"/>
                                      </p:to>
                                    </p:set>
                                    <p:animEffect transition="in" filter="barn(inVertical)">
                                      <p:cBhvr>
                                        <p:cTn id="42" dur="500"/>
                                        <p:tgtEl>
                                          <p:spTgt spid="13">
                                            <p:txEl>
                                              <p:pRg st="0" end="0"/>
                                            </p:txEl>
                                          </p:spTgt>
                                        </p:tgtEl>
                                      </p:cBhvr>
                                    </p:animEffect>
                                  </p:childTnLst>
                                </p:cTn>
                              </p:par>
                              <p:par>
                                <p:cTn id="43" presetID="16" presetClass="entr" presetSubtype="21" fill="hold" nodeType="withEffect">
                                  <p:stCondLst>
                                    <p:cond delay="0"/>
                                  </p:stCondLst>
                                  <p:childTnLst>
                                    <p:set>
                                      <p:cBhvr>
                                        <p:cTn id="44" dur="1" fill="hold">
                                          <p:stCondLst>
                                            <p:cond delay="0"/>
                                          </p:stCondLst>
                                        </p:cTn>
                                        <p:tgtEl>
                                          <p:spTgt spid="13">
                                            <p:txEl>
                                              <p:pRg st="1" end="1"/>
                                            </p:txEl>
                                          </p:spTgt>
                                        </p:tgtEl>
                                        <p:attrNameLst>
                                          <p:attrName>style.visibility</p:attrName>
                                        </p:attrNameLst>
                                      </p:cBhvr>
                                      <p:to>
                                        <p:strVal val="visible"/>
                                      </p:to>
                                    </p:set>
                                    <p:animEffect transition="in" filter="barn(inVertical)">
                                      <p:cBhvr>
                                        <p:cTn id="45" dur="500"/>
                                        <p:tgtEl>
                                          <p:spTgt spid="13">
                                            <p:txEl>
                                              <p:pRg st="1" end="1"/>
                                            </p:txEl>
                                          </p:spTgt>
                                        </p:tgtEl>
                                      </p:cBhvr>
                                    </p:animEffect>
                                  </p:childTnLst>
                                </p:cTn>
                              </p:par>
                              <p:par>
                                <p:cTn id="46" presetID="16" presetClass="entr" presetSubtype="21" fill="hold" nodeType="withEffect">
                                  <p:stCondLst>
                                    <p:cond delay="0"/>
                                  </p:stCondLst>
                                  <p:childTnLst>
                                    <p:set>
                                      <p:cBhvr>
                                        <p:cTn id="47" dur="1" fill="hold">
                                          <p:stCondLst>
                                            <p:cond delay="0"/>
                                          </p:stCondLst>
                                        </p:cTn>
                                        <p:tgtEl>
                                          <p:spTgt spid="13">
                                            <p:txEl>
                                              <p:pRg st="2" end="2"/>
                                            </p:txEl>
                                          </p:spTgt>
                                        </p:tgtEl>
                                        <p:attrNameLst>
                                          <p:attrName>style.visibility</p:attrName>
                                        </p:attrNameLst>
                                      </p:cBhvr>
                                      <p:to>
                                        <p:strVal val="visible"/>
                                      </p:to>
                                    </p:set>
                                    <p:animEffect transition="in" filter="barn(inVertical)">
                                      <p:cBhvr>
                                        <p:cTn id="48" dur="500"/>
                                        <p:tgtEl>
                                          <p:spTgt spid="13">
                                            <p:txEl>
                                              <p:pRg st="2" end="2"/>
                                            </p:txEl>
                                          </p:spTgt>
                                        </p:tgtEl>
                                      </p:cBhvr>
                                    </p:animEffect>
                                  </p:childTnLst>
                                </p:cTn>
                              </p:par>
                              <p:par>
                                <p:cTn id="49" presetID="16" presetClass="entr" presetSubtype="21" fill="hold" nodeType="withEffect">
                                  <p:stCondLst>
                                    <p:cond delay="0"/>
                                  </p:stCondLst>
                                  <p:childTnLst>
                                    <p:set>
                                      <p:cBhvr>
                                        <p:cTn id="50" dur="1" fill="hold">
                                          <p:stCondLst>
                                            <p:cond delay="0"/>
                                          </p:stCondLst>
                                        </p:cTn>
                                        <p:tgtEl>
                                          <p:spTgt spid="13">
                                            <p:txEl>
                                              <p:pRg st="3" end="3"/>
                                            </p:txEl>
                                          </p:spTgt>
                                        </p:tgtEl>
                                        <p:attrNameLst>
                                          <p:attrName>style.visibility</p:attrName>
                                        </p:attrNameLst>
                                      </p:cBhvr>
                                      <p:to>
                                        <p:strVal val="visible"/>
                                      </p:to>
                                    </p:set>
                                    <p:animEffect transition="in" filter="barn(inVertical)">
                                      <p:cBhvr>
                                        <p:cTn id="51" dur="500"/>
                                        <p:tgtEl>
                                          <p:spTgt spid="13">
                                            <p:txEl>
                                              <p:pRg st="3" end="3"/>
                                            </p:txEl>
                                          </p:spTgt>
                                        </p:tgtEl>
                                      </p:cBhvr>
                                    </p:animEffect>
                                  </p:childTnLst>
                                </p:cTn>
                              </p:par>
                              <p:par>
                                <p:cTn id="52" presetID="16" presetClass="entr" presetSubtype="21" fill="hold" nodeType="withEffect">
                                  <p:stCondLst>
                                    <p:cond delay="0"/>
                                  </p:stCondLst>
                                  <p:childTnLst>
                                    <p:set>
                                      <p:cBhvr>
                                        <p:cTn id="53" dur="1" fill="hold">
                                          <p:stCondLst>
                                            <p:cond delay="0"/>
                                          </p:stCondLst>
                                        </p:cTn>
                                        <p:tgtEl>
                                          <p:spTgt spid="13">
                                            <p:txEl>
                                              <p:pRg st="4" end="4"/>
                                            </p:txEl>
                                          </p:spTgt>
                                        </p:tgtEl>
                                        <p:attrNameLst>
                                          <p:attrName>style.visibility</p:attrName>
                                        </p:attrNameLst>
                                      </p:cBhvr>
                                      <p:to>
                                        <p:strVal val="visible"/>
                                      </p:to>
                                    </p:set>
                                    <p:animEffect transition="in" filter="barn(inVertical)">
                                      <p:cBhvr>
                                        <p:cTn id="54" dur="500"/>
                                        <p:tgtEl>
                                          <p:spTgt spid="13">
                                            <p:txEl>
                                              <p:pRg st="4" end="4"/>
                                            </p:txEl>
                                          </p:spTgt>
                                        </p:tgtEl>
                                      </p:cBhvr>
                                    </p:animEffect>
                                  </p:childTnLst>
                                </p:cTn>
                              </p:par>
                              <p:par>
                                <p:cTn id="55" presetID="16" presetClass="entr" presetSubtype="21" fill="hold" nodeType="withEffect">
                                  <p:stCondLst>
                                    <p:cond delay="0"/>
                                  </p:stCondLst>
                                  <p:childTnLst>
                                    <p:set>
                                      <p:cBhvr>
                                        <p:cTn id="56" dur="1" fill="hold">
                                          <p:stCondLst>
                                            <p:cond delay="0"/>
                                          </p:stCondLst>
                                        </p:cTn>
                                        <p:tgtEl>
                                          <p:spTgt spid="13">
                                            <p:txEl>
                                              <p:pRg st="5" end="5"/>
                                            </p:txEl>
                                          </p:spTgt>
                                        </p:tgtEl>
                                        <p:attrNameLst>
                                          <p:attrName>style.visibility</p:attrName>
                                        </p:attrNameLst>
                                      </p:cBhvr>
                                      <p:to>
                                        <p:strVal val="visible"/>
                                      </p:to>
                                    </p:set>
                                    <p:animEffect transition="in" filter="barn(inVertical)">
                                      <p:cBhvr>
                                        <p:cTn id="57" dur="500"/>
                                        <p:tgtEl>
                                          <p:spTgt spid="13">
                                            <p:txEl>
                                              <p:pRg st="5" end="5"/>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20">
                                            <p:txEl>
                                              <p:pRg st="0" end="0"/>
                                            </p:txEl>
                                          </p:spTgt>
                                        </p:tgtEl>
                                        <p:attrNameLst>
                                          <p:attrName>style.visibility</p:attrName>
                                        </p:attrNameLst>
                                      </p:cBhvr>
                                      <p:to>
                                        <p:strVal val="visible"/>
                                      </p:to>
                                    </p:set>
                                    <p:animEffect transition="in" filter="barn(inVertical)">
                                      <p:cBhvr>
                                        <p:cTn id="62" dur="500"/>
                                        <p:tgtEl>
                                          <p:spTgt spid="20">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barn(inVertical)">
                                      <p:cBhvr>
                                        <p:cTn id="67" dur="500"/>
                                        <p:tgtEl>
                                          <p:spTgt spid="18"/>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16">
                                            <p:txEl>
                                              <p:pRg st="0" end="0"/>
                                            </p:txEl>
                                          </p:spTgt>
                                        </p:tgtEl>
                                        <p:attrNameLst>
                                          <p:attrName>style.visibility</p:attrName>
                                        </p:attrNameLst>
                                      </p:cBhvr>
                                      <p:to>
                                        <p:strVal val="visible"/>
                                      </p:to>
                                    </p:set>
                                    <p:animEffect transition="in" filter="barn(inVertical)">
                                      <p:cBhvr>
                                        <p:cTn id="72" dur="500"/>
                                        <p:tgtEl>
                                          <p:spTgt spid="16">
                                            <p:txEl>
                                              <p:pRg st="0" end="0"/>
                                            </p:txEl>
                                          </p:spTgt>
                                        </p:tgtEl>
                                      </p:cBhvr>
                                    </p:animEffect>
                                  </p:childTnLst>
                                </p:cTn>
                              </p:par>
                              <p:par>
                                <p:cTn id="73" presetID="16" presetClass="entr" presetSubtype="21" fill="hold" nodeType="withEffect">
                                  <p:stCondLst>
                                    <p:cond delay="0"/>
                                  </p:stCondLst>
                                  <p:childTnLst>
                                    <p:set>
                                      <p:cBhvr>
                                        <p:cTn id="74" dur="1" fill="hold">
                                          <p:stCondLst>
                                            <p:cond delay="0"/>
                                          </p:stCondLst>
                                        </p:cTn>
                                        <p:tgtEl>
                                          <p:spTgt spid="16">
                                            <p:txEl>
                                              <p:pRg st="1" end="1"/>
                                            </p:txEl>
                                          </p:spTgt>
                                        </p:tgtEl>
                                        <p:attrNameLst>
                                          <p:attrName>style.visibility</p:attrName>
                                        </p:attrNameLst>
                                      </p:cBhvr>
                                      <p:to>
                                        <p:strVal val="visible"/>
                                      </p:to>
                                    </p:set>
                                    <p:animEffect transition="in" filter="barn(inVertical)">
                                      <p:cBhvr>
                                        <p:cTn id="75" dur="500"/>
                                        <p:tgtEl>
                                          <p:spTgt spid="16">
                                            <p:txEl>
                                              <p:pRg st="1" end="1"/>
                                            </p:txEl>
                                          </p:spTgt>
                                        </p:tgtEl>
                                      </p:cBhvr>
                                    </p:animEffect>
                                  </p:childTnLst>
                                </p:cTn>
                              </p:par>
                              <p:par>
                                <p:cTn id="76" presetID="16" presetClass="entr" presetSubtype="21" fill="hold" nodeType="withEffect">
                                  <p:stCondLst>
                                    <p:cond delay="0"/>
                                  </p:stCondLst>
                                  <p:childTnLst>
                                    <p:set>
                                      <p:cBhvr>
                                        <p:cTn id="77" dur="1" fill="hold">
                                          <p:stCondLst>
                                            <p:cond delay="0"/>
                                          </p:stCondLst>
                                        </p:cTn>
                                        <p:tgtEl>
                                          <p:spTgt spid="16">
                                            <p:txEl>
                                              <p:pRg st="2" end="2"/>
                                            </p:txEl>
                                          </p:spTgt>
                                        </p:tgtEl>
                                        <p:attrNameLst>
                                          <p:attrName>style.visibility</p:attrName>
                                        </p:attrNameLst>
                                      </p:cBhvr>
                                      <p:to>
                                        <p:strVal val="visible"/>
                                      </p:to>
                                    </p:set>
                                    <p:animEffect transition="in" filter="barn(inVertical)">
                                      <p:cBhvr>
                                        <p:cTn id="78" dur="500"/>
                                        <p:tgtEl>
                                          <p:spTgt spid="16">
                                            <p:txEl>
                                              <p:pRg st="2" end="2"/>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16" presetClass="entr" presetSubtype="21" fill="hold" nodeType="clickEffect">
                                  <p:stCondLst>
                                    <p:cond delay="0"/>
                                  </p:stCondLst>
                                  <p:childTnLst>
                                    <p:set>
                                      <p:cBhvr>
                                        <p:cTn id="82" dur="1" fill="hold">
                                          <p:stCondLst>
                                            <p:cond delay="0"/>
                                          </p:stCondLst>
                                        </p:cTn>
                                        <p:tgtEl>
                                          <p:spTgt spid="15">
                                            <p:txEl>
                                              <p:pRg st="0" end="0"/>
                                            </p:txEl>
                                          </p:spTgt>
                                        </p:tgtEl>
                                        <p:attrNameLst>
                                          <p:attrName>style.visibility</p:attrName>
                                        </p:attrNameLst>
                                      </p:cBhvr>
                                      <p:to>
                                        <p:strVal val="visible"/>
                                      </p:to>
                                    </p:set>
                                    <p:animEffect transition="in" filter="barn(inVertical)">
                                      <p:cBhvr>
                                        <p:cTn id="83" dur="500"/>
                                        <p:tgtEl>
                                          <p:spTgt spid="15">
                                            <p:txEl>
                                              <p:pRg st="0" end="0"/>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16" presetClass="entr" presetSubtype="21" fill="hold" nodeType="clickEffect">
                                  <p:stCondLst>
                                    <p:cond delay="0"/>
                                  </p:stCondLst>
                                  <p:childTnLst>
                                    <p:set>
                                      <p:cBhvr>
                                        <p:cTn id="87" dur="1" fill="hold">
                                          <p:stCondLst>
                                            <p:cond delay="0"/>
                                          </p:stCondLst>
                                        </p:cTn>
                                        <p:tgtEl>
                                          <p:spTgt spid="15">
                                            <p:txEl>
                                              <p:pRg st="1" end="1"/>
                                            </p:txEl>
                                          </p:spTgt>
                                        </p:tgtEl>
                                        <p:attrNameLst>
                                          <p:attrName>style.visibility</p:attrName>
                                        </p:attrNameLst>
                                      </p:cBhvr>
                                      <p:to>
                                        <p:strVal val="visible"/>
                                      </p:to>
                                    </p:set>
                                    <p:animEffect transition="in" filter="barn(inVertical)">
                                      <p:cBhvr>
                                        <p:cTn id="88" dur="500"/>
                                        <p:tgtEl>
                                          <p:spTgt spid="15">
                                            <p:txEl>
                                              <p:pRg st="1" end="1"/>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16" presetClass="entr" presetSubtype="21" fill="hold" nodeType="clickEffect">
                                  <p:stCondLst>
                                    <p:cond delay="0"/>
                                  </p:stCondLst>
                                  <p:childTnLst>
                                    <p:set>
                                      <p:cBhvr>
                                        <p:cTn id="92" dur="1" fill="hold">
                                          <p:stCondLst>
                                            <p:cond delay="0"/>
                                          </p:stCondLst>
                                        </p:cTn>
                                        <p:tgtEl>
                                          <p:spTgt spid="17">
                                            <p:txEl>
                                              <p:pRg st="0" end="0"/>
                                            </p:txEl>
                                          </p:spTgt>
                                        </p:tgtEl>
                                        <p:attrNameLst>
                                          <p:attrName>style.visibility</p:attrName>
                                        </p:attrNameLst>
                                      </p:cBhvr>
                                      <p:to>
                                        <p:strVal val="visible"/>
                                      </p:to>
                                    </p:set>
                                    <p:animEffect transition="in" filter="barn(inVertical)">
                                      <p:cBhvr>
                                        <p:cTn id="93" dur="5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p:bldP spid="15" grpId="0"/>
      <p:bldP spid="16" grpId="0"/>
      <p:bldP spid="17" grpId="0"/>
      <p:bldP spid="1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12192000" cy="6858000"/>
            <a:chOff x="0" y="0"/>
            <a:chExt cx="12192000" cy="6858000"/>
          </a:xfrm>
        </p:grpSpPr>
        <p:sp>
          <p:nvSpPr>
            <p:cNvPr id="5" name="Rectangle 4"/>
            <p:cNvSpPr/>
            <p:nvPr/>
          </p:nvSpPr>
          <p:spPr>
            <a:xfrm>
              <a:off x="0" y="0"/>
              <a:ext cx="12192000" cy="6858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26"/>
            <p:cNvSpPr/>
            <p:nvPr/>
          </p:nvSpPr>
          <p:spPr>
            <a:xfrm>
              <a:off x="121920" y="106680"/>
              <a:ext cx="11932920" cy="6644640"/>
            </a:xfrm>
            <a:prstGeom prst="round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 name="Rectangle 2"/>
          <p:cNvSpPr/>
          <p:nvPr/>
        </p:nvSpPr>
        <p:spPr>
          <a:xfrm>
            <a:off x="528033" y="359860"/>
            <a:ext cx="11153115" cy="646331"/>
          </a:xfrm>
          <a:prstGeom prst="rect">
            <a:avLst/>
          </a:prstGeom>
        </p:spPr>
        <p:txBody>
          <a:bodyPr wrap="square">
            <a:spAutoFit/>
          </a:bodyPr>
          <a:lstStyle/>
          <a:p>
            <a:pPr algn="ctr" rtl="1"/>
            <a:r>
              <a:rPr lang="ar-SA" sz="3600" b="1" dirty="0" smtClean="0">
                <a:solidFill>
                  <a:srgbClr val="FF0000"/>
                </a:solidFill>
              </a:rPr>
              <a:t>أهم بورصات البضائع العالمية </a:t>
            </a:r>
            <a:endParaRPr lang="ar-DZ" sz="3600" b="1" dirty="0" smtClean="0">
              <a:solidFill>
                <a:srgbClr val="FF0000"/>
              </a:solidFill>
            </a:endParaRPr>
          </a:p>
        </p:txBody>
      </p:sp>
      <p:pic>
        <p:nvPicPr>
          <p:cNvPr id="6" name="Image 5"/>
          <p:cNvPicPr/>
          <p:nvPr/>
        </p:nvPicPr>
        <p:blipFill>
          <a:blip r:embed="rId2">
            <a:extLst>
              <a:ext uri="{28A0092B-C50C-407E-A947-70E740481C1C}">
                <a14:useLocalDpi xmlns:a14="http://schemas.microsoft.com/office/drawing/2010/main" val="0"/>
              </a:ext>
            </a:extLst>
          </a:blip>
          <a:stretch>
            <a:fillRect/>
          </a:stretch>
        </p:blipFill>
        <p:spPr>
          <a:xfrm>
            <a:off x="2847975" y="1477149"/>
            <a:ext cx="6581775" cy="4809351"/>
          </a:xfrm>
          <a:prstGeom prst="rect">
            <a:avLst/>
          </a:prstGeom>
        </p:spPr>
      </p:pic>
      <p:sp>
        <p:nvSpPr>
          <p:cNvPr id="4" name="Rectangle 3"/>
          <p:cNvSpPr/>
          <p:nvPr/>
        </p:nvSpPr>
        <p:spPr>
          <a:xfrm>
            <a:off x="1362075" y="6344335"/>
            <a:ext cx="10172700" cy="369332"/>
          </a:xfrm>
          <a:prstGeom prst="rect">
            <a:avLst/>
          </a:prstGeom>
        </p:spPr>
        <p:txBody>
          <a:bodyPr wrap="square">
            <a:spAutoFit/>
          </a:bodyPr>
          <a:lstStyle/>
          <a:p>
            <a:pPr rtl="1"/>
            <a:r>
              <a:rPr lang="ar-SA" b="1" dirty="0"/>
              <a:t>المصدر: أسواق المواد الأولية، منشور تعليمي صادر عن مجلس القيم المنقولة لبورصة الدار البيضاء، المغرب، 2013، ص07</a:t>
            </a:r>
            <a:r>
              <a:rPr lang="fr-FR" b="1" dirty="0"/>
              <a:t>.</a:t>
            </a:r>
            <a:endParaRPr lang="fr-FR" dirty="0"/>
          </a:p>
        </p:txBody>
      </p:sp>
      <p:sp>
        <p:nvSpPr>
          <p:cNvPr id="7" name="Rectangle 6"/>
          <p:cNvSpPr/>
          <p:nvPr/>
        </p:nvSpPr>
        <p:spPr>
          <a:xfrm>
            <a:off x="2454359" y="1053584"/>
            <a:ext cx="7318029" cy="461665"/>
          </a:xfrm>
          <a:prstGeom prst="rect">
            <a:avLst/>
          </a:prstGeom>
        </p:spPr>
        <p:txBody>
          <a:bodyPr wrap="none">
            <a:spAutoFit/>
          </a:bodyPr>
          <a:lstStyle/>
          <a:p>
            <a:r>
              <a:rPr lang="ar-SA" sz="2400" b="1" dirty="0"/>
              <a:t>جدول يوضح أهم بورصات البضائع العالمية وطبيعة السلع المتداولة فيها </a:t>
            </a:r>
            <a:endParaRPr lang="fr-FR" sz="2400" b="1" dirty="0"/>
          </a:p>
        </p:txBody>
      </p:sp>
    </p:spTree>
    <p:extLst>
      <p:ext uri="{BB962C8B-B14F-4D97-AF65-F5344CB8AC3E}">
        <p14:creationId xmlns:p14="http://schemas.microsoft.com/office/powerpoint/2010/main" val="55281630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barn(inVertical)">
                                      <p:cBhvr>
                                        <p:cTn id="17" dur="5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heel(1)">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barn(inVertical)">
                                      <p:cBhvr>
                                        <p:cTn id="2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12192000" cy="6858000"/>
            <a:chOff x="0" y="0"/>
            <a:chExt cx="12192000" cy="6858000"/>
          </a:xfrm>
        </p:grpSpPr>
        <p:sp>
          <p:nvSpPr>
            <p:cNvPr id="5" name="Rectangle 4"/>
            <p:cNvSpPr/>
            <p:nvPr/>
          </p:nvSpPr>
          <p:spPr>
            <a:xfrm>
              <a:off x="0" y="0"/>
              <a:ext cx="12192000" cy="6858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26"/>
            <p:cNvSpPr/>
            <p:nvPr/>
          </p:nvSpPr>
          <p:spPr>
            <a:xfrm>
              <a:off x="121920" y="106680"/>
              <a:ext cx="11932920" cy="6644640"/>
            </a:xfrm>
            <a:prstGeom prst="round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 name="Rectangle 2"/>
          <p:cNvSpPr/>
          <p:nvPr/>
        </p:nvSpPr>
        <p:spPr>
          <a:xfrm>
            <a:off x="528033" y="359860"/>
            <a:ext cx="11153115" cy="646331"/>
          </a:xfrm>
          <a:prstGeom prst="rect">
            <a:avLst/>
          </a:prstGeom>
        </p:spPr>
        <p:txBody>
          <a:bodyPr wrap="square">
            <a:spAutoFit/>
          </a:bodyPr>
          <a:lstStyle/>
          <a:p>
            <a:pPr algn="ctr" rtl="1"/>
            <a:r>
              <a:rPr lang="ar-SA" sz="3600" b="1" dirty="0">
                <a:solidFill>
                  <a:srgbClr val="FF0000"/>
                </a:solidFill>
              </a:rPr>
              <a:t>ثانيا: الفرق بين بورصة البضائع والأسواق التقليدية </a:t>
            </a:r>
            <a:r>
              <a:rPr lang="ar-DZ" sz="2400" b="1" dirty="0" smtClean="0"/>
              <a:t>	</a:t>
            </a:r>
          </a:p>
        </p:txBody>
      </p:sp>
      <p:graphicFrame>
        <p:nvGraphicFramePr>
          <p:cNvPr id="4" name="Tableau 3"/>
          <p:cNvGraphicFramePr>
            <a:graphicFrameLocks noGrp="1"/>
          </p:cNvGraphicFramePr>
          <p:nvPr>
            <p:extLst>
              <p:ext uri="{D42A27DB-BD31-4B8C-83A1-F6EECF244321}">
                <p14:modId xmlns:p14="http://schemas.microsoft.com/office/powerpoint/2010/main" val="1656808355"/>
              </p:ext>
            </p:extLst>
          </p:nvPr>
        </p:nvGraphicFramePr>
        <p:xfrm>
          <a:off x="531531" y="1076325"/>
          <a:ext cx="11121042" cy="5333365"/>
        </p:xfrm>
        <a:graphic>
          <a:graphicData uri="http://schemas.openxmlformats.org/drawingml/2006/table">
            <a:tbl>
              <a:tblPr firstRow="1" bandRow="1">
                <a:tableStyleId>{5C22544A-7EE6-4342-B048-85BDC9FD1C3A}</a:tableStyleId>
              </a:tblPr>
              <a:tblGrid>
                <a:gridCol w="5367112"/>
                <a:gridCol w="5753930"/>
              </a:tblGrid>
              <a:tr h="480135">
                <a:tc>
                  <a:txBody>
                    <a:bodyPr/>
                    <a:lstStyle/>
                    <a:p>
                      <a:pPr algn="ctr" rtl="1">
                        <a:lnSpc>
                          <a:spcPct val="107000"/>
                        </a:lnSpc>
                        <a:spcAft>
                          <a:spcPts val="375"/>
                        </a:spcAft>
                      </a:pPr>
                      <a:r>
                        <a:rPr lang="ar-SA" sz="2800" b="1" dirty="0" smtClean="0">
                          <a:solidFill>
                            <a:schemeClr val="tx1"/>
                          </a:solidFill>
                          <a:effectLst/>
                          <a:latin typeface="Calibri"/>
                          <a:ea typeface="Calibri"/>
                          <a:cs typeface="Arial"/>
                        </a:rPr>
                        <a:t>الأسواق التقليدية</a:t>
                      </a:r>
                      <a:endParaRPr lang="fr-FR" sz="2000" b="1" dirty="0" smtClean="0">
                        <a:solidFill>
                          <a:schemeClr val="tx1"/>
                        </a:solidFill>
                        <a:effectLst/>
                        <a:latin typeface="Calibri"/>
                        <a:ea typeface="Calibri"/>
                        <a:cs typeface="Aria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lvl="0" indent="0" algn="ctr" defTabSz="914400" rtl="1" eaLnBrk="1" fontAlgn="auto" latinLnBrk="0" hangingPunct="1">
                        <a:lnSpc>
                          <a:spcPct val="107000"/>
                        </a:lnSpc>
                        <a:spcBef>
                          <a:spcPts val="0"/>
                        </a:spcBef>
                        <a:spcAft>
                          <a:spcPts val="375"/>
                        </a:spcAft>
                        <a:buClrTx/>
                        <a:buSzTx/>
                        <a:buFontTx/>
                        <a:buNone/>
                        <a:tabLst/>
                        <a:defRPr/>
                      </a:pPr>
                      <a:r>
                        <a:rPr kumimoji="0" lang="ar-DZ" sz="2800" b="1" i="0" u="none" strike="noStrike" kern="1200" cap="none" spc="0" normalizeH="0" baseline="0" noProof="0" dirty="0" smtClean="0">
                          <a:ln>
                            <a:noFill/>
                          </a:ln>
                          <a:solidFill>
                            <a:prstClr val="black"/>
                          </a:solidFill>
                          <a:effectLst/>
                          <a:uLnTx/>
                          <a:uFillTx/>
                          <a:latin typeface="Calibri"/>
                          <a:ea typeface="Calibri"/>
                          <a:cs typeface="Arial"/>
                        </a:rPr>
                        <a:t>بورصة البضائع</a:t>
                      </a:r>
                      <a:endParaRPr kumimoji="0" lang="fr-FR" sz="2000" b="1" i="0" u="none" strike="noStrike" kern="1200" cap="none" spc="0" normalizeH="0" baseline="0" noProof="0" dirty="0" smtClean="0">
                        <a:ln>
                          <a:noFill/>
                        </a:ln>
                        <a:solidFill>
                          <a:prstClr val="black"/>
                        </a:solidFill>
                        <a:effectLst/>
                        <a:uLnTx/>
                        <a:uFillTx/>
                        <a:latin typeface="Calibri"/>
                        <a:ea typeface="Calibri"/>
                        <a:cs typeface="Aria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r>
              <a:tr h="3441509">
                <a:tc>
                  <a:txBody>
                    <a:bodyPr/>
                    <a:lstStyle/>
                    <a:p>
                      <a:pPr algn="just" rtl="1"/>
                      <a:r>
                        <a:rPr lang="ar-DZ" sz="2800" dirty="0" smtClean="0">
                          <a:ln>
                            <a:solidFill>
                              <a:sysClr val="windowText" lastClr="000000"/>
                            </a:solidFill>
                          </a:ln>
                          <a:solidFill>
                            <a:sysClr val="windowText" lastClr="000000"/>
                          </a:solidFill>
                        </a:rPr>
                        <a:t>1.</a:t>
                      </a:r>
                      <a:r>
                        <a:rPr lang="ar-DZ" sz="2800" baseline="0" dirty="0" smtClean="0">
                          <a:ln>
                            <a:solidFill>
                              <a:sysClr val="windowText" lastClr="000000"/>
                            </a:solidFill>
                          </a:ln>
                          <a:solidFill>
                            <a:sysClr val="windowText" lastClr="000000"/>
                          </a:solidFill>
                        </a:rPr>
                        <a:t> </a:t>
                      </a:r>
                      <a:r>
                        <a:rPr lang="ar-DZ" sz="2800" dirty="0" smtClean="0">
                          <a:ln>
                            <a:solidFill>
                              <a:sysClr val="windowText" lastClr="000000"/>
                            </a:solidFill>
                          </a:ln>
                          <a:solidFill>
                            <a:sysClr val="windowText" lastClr="000000"/>
                          </a:solidFill>
                        </a:rPr>
                        <a:t>تعقد الصفقات على سلع موجودة فعلا ومنظورة.  </a:t>
                      </a:r>
                    </a:p>
                    <a:p>
                      <a:pPr algn="just" rtl="1"/>
                      <a:r>
                        <a:rPr lang="ar-DZ" sz="2800" dirty="0" smtClean="0">
                          <a:ln>
                            <a:solidFill>
                              <a:sysClr val="windowText" lastClr="000000"/>
                            </a:solidFill>
                          </a:ln>
                          <a:solidFill>
                            <a:sysClr val="windowText" lastClr="000000"/>
                          </a:solidFill>
                        </a:rPr>
                        <a:t>2.</a:t>
                      </a:r>
                      <a:r>
                        <a:rPr lang="ar-DZ" sz="2800" baseline="0" dirty="0" smtClean="0">
                          <a:ln>
                            <a:solidFill>
                              <a:sysClr val="windowText" lastClr="000000"/>
                            </a:solidFill>
                          </a:ln>
                          <a:solidFill>
                            <a:sysClr val="windowText" lastClr="000000"/>
                          </a:solidFill>
                        </a:rPr>
                        <a:t> </a:t>
                      </a:r>
                      <a:r>
                        <a:rPr lang="ar-DZ" sz="2800" dirty="0" smtClean="0">
                          <a:ln>
                            <a:solidFill>
                              <a:sysClr val="windowText" lastClr="000000"/>
                            </a:solidFill>
                          </a:ln>
                          <a:solidFill>
                            <a:sysClr val="windowText" lastClr="000000"/>
                          </a:solidFill>
                        </a:rPr>
                        <a:t>تعقد الصفقات على كل أنواع السلع.</a:t>
                      </a:r>
                    </a:p>
                    <a:p>
                      <a:pPr algn="just" rtl="1"/>
                      <a:r>
                        <a:rPr lang="ar-DZ" sz="2800" dirty="0" smtClean="0">
                          <a:ln>
                            <a:solidFill>
                              <a:sysClr val="windowText" lastClr="000000"/>
                            </a:solidFill>
                          </a:ln>
                          <a:solidFill>
                            <a:sysClr val="windowText" lastClr="000000"/>
                          </a:solidFill>
                        </a:rPr>
                        <a:t>3.</a:t>
                      </a:r>
                      <a:r>
                        <a:rPr lang="ar-DZ" sz="2800" baseline="0" dirty="0" smtClean="0">
                          <a:ln>
                            <a:solidFill>
                              <a:sysClr val="windowText" lastClr="000000"/>
                            </a:solidFill>
                          </a:ln>
                          <a:solidFill>
                            <a:sysClr val="windowText" lastClr="000000"/>
                          </a:solidFill>
                        </a:rPr>
                        <a:t> </a:t>
                      </a:r>
                      <a:r>
                        <a:rPr lang="ar-DZ" sz="2800" dirty="0" smtClean="0">
                          <a:ln>
                            <a:solidFill>
                              <a:sysClr val="windowText" lastClr="000000"/>
                            </a:solidFill>
                          </a:ln>
                          <a:solidFill>
                            <a:sysClr val="windowText" lastClr="000000"/>
                          </a:solidFill>
                        </a:rPr>
                        <a:t>تكون أساليب العمل في الأسواق العادية عديدة ومتنوعة وغير محددة.</a:t>
                      </a:r>
                    </a:p>
                    <a:p>
                      <a:pPr algn="just" rtl="1"/>
                      <a:r>
                        <a:rPr lang="ar-DZ" sz="2800" dirty="0" smtClean="0">
                          <a:ln>
                            <a:solidFill>
                              <a:sysClr val="windowText" lastClr="000000"/>
                            </a:solidFill>
                          </a:ln>
                          <a:solidFill>
                            <a:sysClr val="windowText" lastClr="000000"/>
                          </a:solidFill>
                        </a:rPr>
                        <a:t>4.</a:t>
                      </a:r>
                      <a:r>
                        <a:rPr lang="ar-DZ" sz="2800" baseline="0" dirty="0" smtClean="0">
                          <a:ln>
                            <a:solidFill>
                              <a:sysClr val="windowText" lastClr="000000"/>
                            </a:solidFill>
                          </a:ln>
                          <a:solidFill>
                            <a:sysClr val="windowText" lastClr="000000"/>
                          </a:solidFill>
                        </a:rPr>
                        <a:t> </a:t>
                      </a:r>
                      <a:r>
                        <a:rPr lang="ar-DZ" sz="2800" dirty="0" smtClean="0">
                          <a:ln>
                            <a:solidFill>
                              <a:sysClr val="windowText" lastClr="000000"/>
                            </a:solidFill>
                          </a:ln>
                          <a:solidFill>
                            <a:sysClr val="windowText" lastClr="000000"/>
                          </a:solidFill>
                        </a:rPr>
                        <a:t>لا تؤثر معاملات الأسواق التقليدية على الأسعار بصورة كبيرة لقلة الصفقات التي تعقد به. ولأنها تشكل في مجموعها عمليات متفرقة.</a:t>
                      </a:r>
                    </a:p>
                    <a:p>
                      <a:pPr algn="just" rtl="1"/>
                      <a:r>
                        <a:rPr lang="ar-DZ" sz="2800" dirty="0" smtClean="0">
                          <a:ln>
                            <a:solidFill>
                              <a:sysClr val="windowText" lastClr="000000"/>
                            </a:solidFill>
                          </a:ln>
                          <a:solidFill>
                            <a:sysClr val="windowText" lastClr="000000"/>
                          </a:solidFill>
                        </a:rPr>
                        <a:t>5.</a:t>
                      </a:r>
                      <a:r>
                        <a:rPr lang="ar-DZ" sz="2800" baseline="0" dirty="0" smtClean="0">
                          <a:ln>
                            <a:solidFill>
                              <a:sysClr val="windowText" lastClr="000000"/>
                            </a:solidFill>
                          </a:ln>
                          <a:solidFill>
                            <a:sysClr val="windowText" lastClr="000000"/>
                          </a:solidFill>
                        </a:rPr>
                        <a:t> </a:t>
                      </a:r>
                      <a:r>
                        <a:rPr lang="ar-DZ" sz="2800" dirty="0" smtClean="0">
                          <a:ln>
                            <a:solidFill>
                              <a:sysClr val="windowText" lastClr="000000"/>
                            </a:solidFill>
                          </a:ln>
                          <a:solidFill>
                            <a:sysClr val="windowText" lastClr="000000"/>
                          </a:solidFill>
                        </a:rPr>
                        <a:t>العلاقة بين البائع والمشتري في الغالب تكون مباشرة في الأسواق العادية.</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1"/>
                      <a:r>
                        <a:rPr lang="ar-DZ" sz="2800" dirty="0" smtClean="0">
                          <a:ln>
                            <a:solidFill>
                              <a:sysClr val="windowText" lastClr="000000"/>
                            </a:solidFill>
                          </a:ln>
                          <a:solidFill>
                            <a:sysClr val="windowText" lastClr="000000"/>
                          </a:solidFill>
                        </a:rPr>
                        <a:t>1.</a:t>
                      </a:r>
                      <a:r>
                        <a:rPr lang="ar-DZ" sz="2800" baseline="0" dirty="0" smtClean="0">
                          <a:ln>
                            <a:solidFill>
                              <a:sysClr val="windowText" lastClr="000000"/>
                            </a:solidFill>
                          </a:ln>
                          <a:solidFill>
                            <a:sysClr val="windowText" lastClr="000000"/>
                          </a:solidFill>
                        </a:rPr>
                        <a:t> </a:t>
                      </a:r>
                      <a:r>
                        <a:rPr lang="ar-DZ" sz="2800" dirty="0" smtClean="0">
                          <a:ln>
                            <a:solidFill>
                              <a:sysClr val="windowText" lastClr="000000"/>
                            </a:solidFill>
                          </a:ln>
                          <a:solidFill>
                            <a:sysClr val="windowText" lastClr="000000"/>
                          </a:solidFill>
                        </a:rPr>
                        <a:t>يتم التعامل بمقتضى عينة نموذجية، أو صنفا محددا معروفا بمواصفاته الخاصة.</a:t>
                      </a:r>
                    </a:p>
                    <a:p>
                      <a:pPr algn="r" rtl="1"/>
                      <a:r>
                        <a:rPr lang="ar-DZ" sz="2800" dirty="0" smtClean="0">
                          <a:ln>
                            <a:solidFill>
                              <a:sysClr val="windowText" lastClr="000000"/>
                            </a:solidFill>
                          </a:ln>
                          <a:solidFill>
                            <a:sysClr val="windowText" lastClr="000000"/>
                          </a:solidFill>
                        </a:rPr>
                        <a:t>2.</a:t>
                      </a:r>
                      <a:r>
                        <a:rPr lang="ar-DZ" sz="2800" baseline="0" dirty="0" smtClean="0">
                          <a:ln>
                            <a:solidFill>
                              <a:sysClr val="windowText" lastClr="000000"/>
                            </a:solidFill>
                          </a:ln>
                          <a:solidFill>
                            <a:sysClr val="windowText" lastClr="000000"/>
                          </a:solidFill>
                        </a:rPr>
                        <a:t> </a:t>
                      </a:r>
                      <a:r>
                        <a:rPr lang="ar-DZ" sz="2800" dirty="0" smtClean="0">
                          <a:ln>
                            <a:solidFill>
                              <a:sysClr val="windowText" lastClr="000000"/>
                            </a:solidFill>
                          </a:ln>
                          <a:solidFill>
                            <a:sysClr val="windowText" lastClr="000000"/>
                          </a:solidFill>
                        </a:rPr>
                        <a:t>الصفقات لا تعقد إلا على أنواع معينة منها فقط.</a:t>
                      </a:r>
                    </a:p>
                    <a:p>
                      <a:pPr algn="r" rtl="1"/>
                      <a:r>
                        <a:rPr lang="ar-DZ" sz="2800" dirty="0" smtClean="0">
                          <a:ln>
                            <a:solidFill>
                              <a:sysClr val="windowText" lastClr="000000"/>
                            </a:solidFill>
                          </a:ln>
                          <a:solidFill>
                            <a:sysClr val="windowText" lastClr="000000"/>
                          </a:solidFill>
                        </a:rPr>
                        <a:t>3.</a:t>
                      </a:r>
                      <a:r>
                        <a:rPr lang="ar-DZ" sz="2800" baseline="0" dirty="0" smtClean="0">
                          <a:ln>
                            <a:solidFill>
                              <a:sysClr val="windowText" lastClr="000000"/>
                            </a:solidFill>
                          </a:ln>
                          <a:solidFill>
                            <a:sysClr val="windowText" lastClr="000000"/>
                          </a:solidFill>
                        </a:rPr>
                        <a:t> </a:t>
                      </a:r>
                      <a:r>
                        <a:rPr lang="ar-DZ" sz="2800" dirty="0" smtClean="0">
                          <a:ln>
                            <a:solidFill>
                              <a:sysClr val="windowText" lastClr="000000"/>
                            </a:solidFill>
                          </a:ln>
                          <a:solidFill>
                            <a:sysClr val="windowText" lastClr="000000"/>
                          </a:solidFill>
                        </a:rPr>
                        <a:t>تخضع لنظام وقواعد وأساليب محددة يجب على جميع المتعاملين فيها الالتزام بها، لذلك سميت بالسوق المنظمة.</a:t>
                      </a:r>
                    </a:p>
                    <a:p>
                      <a:pPr algn="r" rtl="1"/>
                      <a:r>
                        <a:rPr lang="ar-DZ" sz="2800" dirty="0" smtClean="0">
                          <a:ln>
                            <a:solidFill>
                              <a:sysClr val="windowText" lastClr="000000"/>
                            </a:solidFill>
                          </a:ln>
                          <a:solidFill>
                            <a:sysClr val="windowText" lastClr="000000"/>
                          </a:solidFill>
                        </a:rPr>
                        <a:t>4.</a:t>
                      </a:r>
                      <a:r>
                        <a:rPr lang="ar-DZ" sz="2800" baseline="0" dirty="0" smtClean="0">
                          <a:ln>
                            <a:solidFill>
                              <a:sysClr val="windowText" lastClr="000000"/>
                            </a:solidFill>
                          </a:ln>
                          <a:solidFill>
                            <a:sysClr val="windowText" lastClr="000000"/>
                          </a:solidFill>
                        </a:rPr>
                        <a:t> </a:t>
                      </a:r>
                      <a:r>
                        <a:rPr lang="ar-DZ" sz="2800" dirty="0" smtClean="0">
                          <a:ln>
                            <a:solidFill>
                              <a:sysClr val="windowText" lastClr="000000"/>
                            </a:solidFill>
                          </a:ln>
                          <a:solidFill>
                            <a:sysClr val="windowText" lastClr="000000"/>
                          </a:solidFill>
                        </a:rPr>
                        <a:t>تؤثر المعاملات بدرجة كبيرة على الأسعار لأن الصفقات التي تعقد فيها تكون كبيرة ومركزة ومتكررة.</a:t>
                      </a:r>
                    </a:p>
                    <a:p>
                      <a:pPr algn="r" rtl="1"/>
                      <a:r>
                        <a:rPr lang="ar-DZ" sz="2800" dirty="0" smtClean="0">
                          <a:ln>
                            <a:solidFill>
                              <a:sysClr val="windowText" lastClr="000000"/>
                            </a:solidFill>
                          </a:ln>
                          <a:solidFill>
                            <a:sysClr val="windowText" lastClr="000000"/>
                          </a:solidFill>
                        </a:rPr>
                        <a:t>5.</a:t>
                      </a:r>
                      <a:r>
                        <a:rPr lang="ar-DZ" sz="2800" baseline="0" dirty="0" smtClean="0">
                          <a:ln>
                            <a:solidFill>
                              <a:sysClr val="windowText" lastClr="000000"/>
                            </a:solidFill>
                          </a:ln>
                          <a:solidFill>
                            <a:sysClr val="windowText" lastClr="000000"/>
                          </a:solidFill>
                        </a:rPr>
                        <a:t> </a:t>
                      </a:r>
                      <a:r>
                        <a:rPr lang="ar-DZ" sz="2800" dirty="0" smtClean="0">
                          <a:ln>
                            <a:solidFill>
                              <a:sysClr val="windowText" lastClr="000000"/>
                            </a:solidFill>
                          </a:ln>
                          <a:solidFill>
                            <a:sysClr val="windowText" lastClr="000000"/>
                          </a:solidFill>
                        </a:rPr>
                        <a:t>العلاقة بين البائع والمشتري تكون غير مباشرة.</a:t>
                      </a:r>
                    </a:p>
                    <a:p>
                      <a:endParaRPr lang="fr-FR" sz="2800" dirty="0">
                        <a:ln>
                          <a:solidFill>
                            <a:sysClr val="windowText" lastClr="000000"/>
                          </a:solidFill>
                        </a:ln>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354332439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arn(inVertical)">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12192000" cy="6858000"/>
            <a:chOff x="0" y="0"/>
            <a:chExt cx="12192000" cy="6858000"/>
          </a:xfrm>
        </p:grpSpPr>
        <p:sp>
          <p:nvSpPr>
            <p:cNvPr id="5" name="Rectangle 4"/>
            <p:cNvSpPr/>
            <p:nvPr/>
          </p:nvSpPr>
          <p:spPr>
            <a:xfrm>
              <a:off x="0" y="0"/>
              <a:ext cx="12192000" cy="6858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26"/>
            <p:cNvSpPr/>
            <p:nvPr/>
          </p:nvSpPr>
          <p:spPr>
            <a:xfrm>
              <a:off x="121920" y="106680"/>
              <a:ext cx="11932920" cy="6644640"/>
            </a:xfrm>
            <a:prstGeom prst="round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 name="Rectangle 2"/>
          <p:cNvSpPr/>
          <p:nvPr/>
        </p:nvSpPr>
        <p:spPr>
          <a:xfrm>
            <a:off x="528033" y="359860"/>
            <a:ext cx="11153115" cy="7325082"/>
          </a:xfrm>
          <a:prstGeom prst="rect">
            <a:avLst/>
          </a:prstGeom>
        </p:spPr>
        <p:txBody>
          <a:bodyPr wrap="square">
            <a:spAutoFit/>
          </a:bodyPr>
          <a:lstStyle/>
          <a:p>
            <a:pPr algn="ctr" rtl="1"/>
            <a:r>
              <a:rPr lang="ar-SA" sz="3600" b="1" dirty="0">
                <a:solidFill>
                  <a:srgbClr val="FF0000"/>
                </a:solidFill>
              </a:rPr>
              <a:t>ثالثا: أهداف بورصة </a:t>
            </a:r>
            <a:r>
              <a:rPr lang="ar-SA" sz="3600" b="1" dirty="0" smtClean="0">
                <a:solidFill>
                  <a:srgbClr val="FF0000"/>
                </a:solidFill>
              </a:rPr>
              <a:t>البضائع</a:t>
            </a:r>
            <a:endParaRPr lang="ar-DZ" sz="3600" b="1" dirty="0" smtClean="0">
              <a:solidFill>
                <a:srgbClr val="FF0000"/>
              </a:solidFill>
            </a:endParaRPr>
          </a:p>
          <a:p>
            <a:pPr algn="ctr" rtl="1"/>
            <a:endParaRPr lang="ar-DZ" sz="2800" b="1" dirty="0" smtClean="0">
              <a:solidFill>
                <a:srgbClr val="FF0000"/>
              </a:solidFill>
            </a:endParaRPr>
          </a:p>
          <a:p>
            <a:pPr algn="just" rtl="1"/>
            <a:r>
              <a:rPr lang="ar-DZ" sz="2800" b="1" dirty="0" smtClean="0"/>
              <a:t>	تهدف </a:t>
            </a:r>
            <a:r>
              <a:rPr lang="ar-DZ" sz="2800" b="1" dirty="0"/>
              <a:t>بورصة البضائع إجمالا إلى </a:t>
            </a:r>
            <a:r>
              <a:rPr lang="ar-DZ" sz="2800" b="1" dirty="0" smtClean="0"/>
              <a:t>إيجاد </a:t>
            </a:r>
            <a:r>
              <a:rPr lang="ar-DZ" sz="2800" b="1" dirty="0"/>
              <a:t>بيئة مناسبة لكل المتعاملين بالسلع وبالتالي فهي تهدف </a:t>
            </a:r>
            <a:r>
              <a:rPr lang="ar-DZ" sz="2800" b="1" dirty="0" smtClean="0"/>
              <a:t>إلى:</a:t>
            </a:r>
          </a:p>
          <a:p>
            <a:pPr algn="just" rtl="1"/>
            <a:r>
              <a:rPr lang="ar-DZ" sz="2800" b="1" dirty="0" smtClean="0"/>
              <a:t>- دفع </a:t>
            </a:r>
            <a:r>
              <a:rPr lang="ar-DZ" sz="2800" b="1" dirty="0"/>
              <a:t>عجلة الأنشـــطة </a:t>
            </a:r>
            <a:r>
              <a:rPr lang="ar-DZ" sz="2800" b="1" dirty="0" smtClean="0"/>
              <a:t>الاقتصـــادية </a:t>
            </a:r>
            <a:r>
              <a:rPr lang="ar-DZ" sz="2800" b="1" dirty="0"/>
              <a:t>عن </a:t>
            </a:r>
            <a:r>
              <a:rPr lang="ar-DZ" sz="2800" b="1" dirty="0" smtClean="0"/>
              <a:t>طريق </a:t>
            </a:r>
            <a:r>
              <a:rPr lang="ar-DZ" sz="2800" b="1" dirty="0"/>
              <a:t>إدراج وتداول الســـلع المرتبطة بالقطاعات </a:t>
            </a:r>
            <a:r>
              <a:rPr lang="ar-DZ" sz="2800" b="1" dirty="0" smtClean="0"/>
              <a:t>الاقتصــادية </a:t>
            </a:r>
            <a:r>
              <a:rPr lang="ar-DZ" sz="2800" b="1" dirty="0"/>
              <a:t>في </a:t>
            </a:r>
            <a:r>
              <a:rPr lang="ar-DZ" sz="2800" b="1" dirty="0" smtClean="0"/>
              <a:t>البورصــة.</a:t>
            </a:r>
          </a:p>
          <a:p>
            <a:pPr algn="just" rtl="1"/>
            <a:r>
              <a:rPr lang="ar-DZ" sz="2800" b="1" dirty="0" smtClean="0"/>
              <a:t>- تعمل </a:t>
            </a:r>
            <a:r>
              <a:rPr lang="ar-DZ" sz="2800" b="1" dirty="0"/>
              <a:t>بورصـات السـلع </a:t>
            </a:r>
            <a:r>
              <a:rPr lang="ar-DZ" sz="2800" b="1" dirty="0" err="1"/>
              <a:t>كجھة</a:t>
            </a:r>
            <a:r>
              <a:rPr lang="ar-DZ" sz="2800" b="1" dirty="0"/>
              <a:t> موثوقة </a:t>
            </a:r>
            <a:r>
              <a:rPr lang="ar-DZ" sz="2800" b="1" dirty="0" smtClean="0"/>
              <a:t>لتحديد المسـتويات السـعرية </a:t>
            </a:r>
            <a:r>
              <a:rPr lang="ar-DZ" sz="2800" b="1" dirty="0"/>
              <a:t>التي تعكس أسـعار السـلع </a:t>
            </a:r>
            <a:r>
              <a:rPr lang="ar-DZ" sz="2800" b="1" dirty="0" smtClean="0"/>
              <a:t>الأسـاسـية </a:t>
            </a:r>
            <a:r>
              <a:rPr lang="ar-DZ" sz="2800" b="1" dirty="0"/>
              <a:t>في البورصـة بصـورة شـفافة تمكن </a:t>
            </a:r>
            <a:r>
              <a:rPr lang="ar-DZ" sz="2800" b="1" dirty="0" smtClean="0"/>
              <a:t>المستثمرين </a:t>
            </a:r>
            <a:r>
              <a:rPr lang="ar-DZ" sz="2800" b="1" dirty="0"/>
              <a:t>من التداول تحت مظلة </a:t>
            </a:r>
            <a:r>
              <a:rPr lang="ar-DZ" sz="2800" b="1" dirty="0" smtClean="0"/>
              <a:t>قوانين وآليات </a:t>
            </a:r>
            <a:r>
              <a:rPr lang="ar-DZ" sz="2800" b="1" dirty="0"/>
              <a:t>عمل </a:t>
            </a:r>
            <a:r>
              <a:rPr lang="ar-DZ" sz="2800" b="1" dirty="0" smtClean="0"/>
              <a:t>منظمة.</a:t>
            </a:r>
          </a:p>
          <a:p>
            <a:pPr algn="just" rtl="1"/>
            <a:r>
              <a:rPr lang="ar-DZ" sz="2800" b="1" dirty="0" smtClean="0"/>
              <a:t>- </a:t>
            </a:r>
            <a:r>
              <a:rPr lang="ar-DZ" sz="2800" b="1" dirty="0" err="1" smtClean="0"/>
              <a:t>المســـاھمة</a:t>
            </a:r>
            <a:r>
              <a:rPr lang="ar-DZ" sz="2800" b="1" dirty="0" smtClean="0"/>
              <a:t> </a:t>
            </a:r>
            <a:r>
              <a:rPr lang="ar-DZ" sz="2800" b="1" dirty="0"/>
              <a:t>في </a:t>
            </a:r>
            <a:r>
              <a:rPr lang="ar-DZ" sz="2800" b="1" dirty="0" smtClean="0"/>
              <a:t>تحريك </a:t>
            </a:r>
            <a:r>
              <a:rPr lang="ar-DZ" sz="2800" b="1" dirty="0"/>
              <a:t>رؤوس الأموال، من خلال تداول الســـلع </a:t>
            </a:r>
            <a:r>
              <a:rPr lang="ar-DZ" sz="2800" b="1" dirty="0" smtClean="0"/>
              <a:t>بين المتعاملين </a:t>
            </a:r>
            <a:r>
              <a:rPr lang="ar-DZ" sz="2800" b="1" dirty="0"/>
              <a:t>في </a:t>
            </a:r>
            <a:r>
              <a:rPr lang="ar-DZ" sz="2800" b="1" dirty="0" smtClean="0"/>
              <a:t>البورصة.</a:t>
            </a:r>
          </a:p>
          <a:p>
            <a:pPr algn="just" rtl="1"/>
            <a:r>
              <a:rPr lang="ar-DZ" sz="2800" b="1" dirty="0" smtClean="0"/>
              <a:t>- الحـد </a:t>
            </a:r>
            <a:r>
              <a:rPr lang="ar-DZ" sz="2800" b="1" dirty="0"/>
              <a:t>من التلاعـب بـأســــعـار الســــلع من خلال مراقبـة عروض </a:t>
            </a:r>
            <a:r>
              <a:rPr lang="ar-DZ" sz="2800" b="1" dirty="0" smtClean="0"/>
              <a:t>البيع </a:t>
            </a:r>
            <a:r>
              <a:rPr lang="ar-DZ" sz="2800" b="1" dirty="0"/>
              <a:t>والشـراء ذات الحدود </a:t>
            </a:r>
            <a:r>
              <a:rPr lang="ar-DZ" sz="2800" b="1" dirty="0" smtClean="0"/>
              <a:t>السـعرية </a:t>
            </a:r>
            <a:r>
              <a:rPr lang="ar-DZ" sz="2800" b="1" dirty="0"/>
              <a:t>غیر المبررة، وإلغاء عملیات التداول المخالفة </a:t>
            </a:r>
            <a:r>
              <a:rPr lang="ar-DZ" sz="2800" b="1" dirty="0" smtClean="0"/>
              <a:t>لقوانين </a:t>
            </a:r>
            <a:r>
              <a:rPr lang="ar-DZ" sz="2800" b="1" dirty="0"/>
              <a:t>وقرارات </a:t>
            </a:r>
            <a:r>
              <a:rPr lang="ar-DZ" sz="2800" b="1" dirty="0" smtClean="0"/>
              <a:t>البورصة.</a:t>
            </a:r>
          </a:p>
          <a:p>
            <a:pPr algn="just" rtl="1"/>
            <a:r>
              <a:rPr lang="ar-DZ" sz="2800" b="1" dirty="0" smtClean="0"/>
              <a:t>- تنويع </a:t>
            </a:r>
            <a:r>
              <a:rPr lang="ar-DZ" sz="2800" b="1" dirty="0"/>
              <a:t>الأدوات </a:t>
            </a:r>
            <a:r>
              <a:rPr lang="ar-DZ" sz="2800" b="1" dirty="0" smtClean="0"/>
              <a:t>الاستثمارية من </a:t>
            </a:r>
            <a:r>
              <a:rPr lang="ar-DZ" sz="2800" b="1" dirty="0"/>
              <a:t>خلال تداول سـلع القطاعات </a:t>
            </a:r>
            <a:r>
              <a:rPr lang="ar-DZ" sz="2800" b="1" dirty="0" smtClean="0"/>
              <a:t>الزراعية والصناعية والتجارية</a:t>
            </a:r>
            <a:r>
              <a:rPr lang="ar-DZ" sz="2800" b="1" dirty="0"/>
              <a:t>.</a:t>
            </a:r>
            <a:endParaRPr lang="ar-DZ" sz="2400" b="1" dirty="0"/>
          </a:p>
          <a:p>
            <a:pPr algn="just" rtl="1"/>
            <a:endParaRPr lang="ar-DZ" sz="2000" b="1" dirty="0"/>
          </a:p>
          <a:p>
            <a:pPr algn="ctr" rtl="1"/>
            <a:endParaRPr lang="ar-SA" sz="3400" b="1" dirty="0"/>
          </a:p>
          <a:p>
            <a:pPr algn="just" rtl="1"/>
            <a:endParaRPr lang="ar-DZ" sz="3600" b="1" dirty="0"/>
          </a:p>
        </p:txBody>
      </p:sp>
    </p:spTree>
    <p:extLst>
      <p:ext uri="{BB962C8B-B14F-4D97-AF65-F5344CB8AC3E}">
        <p14:creationId xmlns:p14="http://schemas.microsoft.com/office/powerpoint/2010/main" val="354332439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arn(inVertic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arn(inVertical)">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12192000" cy="6858000"/>
            <a:chOff x="0" y="0"/>
            <a:chExt cx="12192000" cy="6858000"/>
          </a:xfrm>
        </p:grpSpPr>
        <p:sp>
          <p:nvSpPr>
            <p:cNvPr id="5" name="Rectangle 4"/>
            <p:cNvSpPr/>
            <p:nvPr/>
          </p:nvSpPr>
          <p:spPr>
            <a:xfrm>
              <a:off x="0" y="0"/>
              <a:ext cx="12192000" cy="6858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26"/>
            <p:cNvSpPr/>
            <p:nvPr/>
          </p:nvSpPr>
          <p:spPr>
            <a:xfrm>
              <a:off x="121920" y="106680"/>
              <a:ext cx="11932920" cy="6644640"/>
            </a:xfrm>
            <a:prstGeom prst="round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 name="Rectangle 2"/>
          <p:cNvSpPr/>
          <p:nvPr/>
        </p:nvSpPr>
        <p:spPr>
          <a:xfrm>
            <a:off x="528033" y="359860"/>
            <a:ext cx="11153115" cy="2831544"/>
          </a:xfrm>
          <a:prstGeom prst="rect">
            <a:avLst/>
          </a:prstGeom>
        </p:spPr>
        <p:txBody>
          <a:bodyPr wrap="square">
            <a:spAutoFit/>
          </a:bodyPr>
          <a:lstStyle/>
          <a:p>
            <a:pPr algn="ctr" rtl="1"/>
            <a:r>
              <a:rPr lang="ar-SA" sz="3600" b="1" dirty="0">
                <a:solidFill>
                  <a:srgbClr val="FF0000"/>
                </a:solidFill>
              </a:rPr>
              <a:t>المطلب الثالث: الأعضاء المتدخلون في بورصة البضائع وآلية العمل فيها</a:t>
            </a:r>
            <a:endParaRPr lang="ar-DZ" sz="2800" b="1" dirty="0" smtClean="0">
              <a:solidFill>
                <a:srgbClr val="FF0000"/>
              </a:solidFill>
            </a:endParaRPr>
          </a:p>
          <a:p>
            <a:pPr algn="ctr" rtl="1"/>
            <a:r>
              <a:rPr lang="ar-DZ" sz="2800" b="1" dirty="0">
                <a:solidFill>
                  <a:srgbClr val="FF0000"/>
                </a:solidFill>
              </a:rPr>
              <a:t>أولا: الأعضاء المتدخلون في بورصة البضائع </a:t>
            </a:r>
            <a:endParaRPr lang="ar-DZ" sz="2800" b="1" dirty="0" smtClean="0">
              <a:solidFill>
                <a:srgbClr val="FF0000"/>
              </a:solidFill>
            </a:endParaRPr>
          </a:p>
          <a:p>
            <a:pPr algn="just" rtl="1"/>
            <a:endParaRPr lang="ar-DZ" sz="2400" b="1" dirty="0"/>
          </a:p>
          <a:p>
            <a:pPr algn="just" rtl="1"/>
            <a:endParaRPr lang="ar-DZ" sz="2000" b="1" dirty="0"/>
          </a:p>
          <a:p>
            <a:pPr algn="ctr" rtl="1"/>
            <a:endParaRPr lang="ar-SA" sz="3400" b="1" dirty="0"/>
          </a:p>
          <a:p>
            <a:pPr algn="just" rtl="1"/>
            <a:endParaRPr lang="ar-DZ" sz="3600" b="1" dirty="0"/>
          </a:p>
        </p:txBody>
      </p:sp>
      <p:sp>
        <p:nvSpPr>
          <p:cNvPr id="4" name="Rectangle à coins arrondis 3"/>
          <p:cNvSpPr/>
          <p:nvPr/>
        </p:nvSpPr>
        <p:spPr>
          <a:xfrm>
            <a:off x="7086598" y="4972578"/>
            <a:ext cx="3971925" cy="1257829"/>
          </a:xfrm>
          <a:prstGeom prst="roundRect">
            <a:avLst/>
          </a:prstGeom>
          <a:solidFill>
            <a:srgbClr val="9999FF"/>
          </a:solidFill>
          <a:ln>
            <a:solidFill>
              <a:srgbClr val="9999FF"/>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ar-DZ" sz="3200" b="1" dirty="0" smtClean="0"/>
              <a:t>طالبوا </a:t>
            </a:r>
            <a:r>
              <a:rPr lang="ar-DZ" sz="3200" b="1" dirty="0"/>
              <a:t>رؤوس الأموال (المقترضون</a:t>
            </a:r>
            <a:r>
              <a:rPr lang="ar-DZ" sz="3200" b="1" dirty="0" smtClean="0"/>
              <a:t>) </a:t>
            </a:r>
            <a:endParaRPr lang="fr-FR" sz="3200" b="1" dirty="0"/>
          </a:p>
        </p:txBody>
      </p:sp>
      <p:sp>
        <p:nvSpPr>
          <p:cNvPr id="7" name="Rectangle à coins arrondis 6"/>
          <p:cNvSpPr/>
          <p:nvPr/>
        </p:nvSpPr>
        <p:spPr>
          <a:xfrm>
            <a:off x="942975" y="1724025"/>
            <a:ext cx="3971925" cy="1257829"/>
          </a:xfrm>
          <a:prstGeom prst="roundRect">
            <a:avLst/>
          </a:prstGeom>
          <a:solidFill>
            <a:srgbClr val="92D050"/>
          </a:solidFill>
          <a:ln>
            <a:solidFill>
              <a:srgbClr val="92D050"/>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ar-DZ" sz="3200" b="1" dirty="0"/>
              <a:t>الأعضاء المساعدون</a:t>
            </a:r>
            <a:endParaRPr lang="fr-FR" sz="3200" b="1" dirty="0"/>
          </a:p>
        </p:txBody>
      </p:sp>
      <p:sp>
        <p:nvSpPr>
          <p:cNvPr id="8" name="Rectangle à coins arrondis 7"/>
          <p:cNvSpPr/>
          <p:nvPr/>
        </p:nvSpPr>
        <p:spPr>
          <a:xfrm>
            <a:off x="7086598" y="3381375"/>
            <a:ext cx="3971925" cy="1257829"/>
          </a:xfrm>
          <a:prstGeom prst="roundRect">
            <a:avLst/>
          </a:prstGeom>
          <a:solidFill>
            <a:srgbClr val="00B0F0"/>
          </a:solidFill>
          <a:ln>
            <a:solidFill>
              <a:srgbClr val="00B0F0"/>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ar-DZ" sz="3200" b="1" dirty="0" smtClean="0"/>
              <a:t>السماسرة</a:t>
            </a:r>
            <a:endParaRPr lang="fr-FR" b="1" dirty="0"/>
          </a:p>
        </p:txBody>
      </p:sp>
      <p:sp>
        <p:nvSpPr>
          <p:cNvPr id="9" name="Rectangle à coins arrondis 8"/>
          <p:cNvSpPr/>
          <p:nvPr/>
        </p:nvSpPr>
        <p:spPr>
          <a:xfrm>
            <a:off x="914397" y="4972578"/>
            <a:ext cx="3971925" cy="1257829"/>
          </a:xfrm>
          <a:prstGeom prst="roundRect">
            <a:avLst/>
          </a:prstGeom>
          <a:solidFill>
            <a:schemeClr val="accent1"/>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ar-DZ" sz="3200" b="1" dirty="0"/>
              <a:t>الأعضاء المساعدون</a:t>
            </a:r>
            <a:endParaRPr lang="fr-FR" sz="3200" b="1" dirty="0"/>
          </a:p>
        </p:txBody>
      </p:sp>
      <p:sp>
        <p:nvSpPr>
          <p:cNvPr id="10" name="Rectangle à coins arrondis 9"/>
          <p:cNvSpPr/>
          <p:nvPr/>
        </p:nvSpPr>
        <p:spPr>
          <a:xfrm>
            <a:off x="7086597" y="1724023"/>
            <a:ext cx="3971925" cy="1257829"/>
          </a:xfrm>
          <a:prstGeom prst="roundRect">
            <a:avLst/>
          </a:prstGeom>
          <a:solidFill>
            <a:srgbClr val="FFFF00"/>
          </a:solidFill>
          <a:ln>
            <a:solidFill>
              <a:srgbClr val="FFFF00"/>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ar-DZ" sz="3200" b="1" dirty="0" smtClean="0"/>
              <a:t>الأعضاء </a:t>
            </a:r>
            <a:r>
              <a:rPr lang="ar-DZ" sz="3200" b="1" dirty="0"/>
              <a:t>الأساسيون</a:t>
            </a:r>
            <a:endParaRPr lang="fr-FR" sz="3200" b="1" dirty="0"/>
          </a:p>
        </p:txBody>
      </p:sp>
      <p:sp>
        <p:nvSpPr>
          <p:cNvPr id="11" name="Rectangle à coins arrondis 10"/>
          <p:cNvSpPr/>
          <p:nvPr/>
        </p:nvSpPr>
        <p:spPr>
          <a:xfrm>
            <a:off x="914398" y="3381375"/>
            <a:ext cx="3971925" cy="1257829"/>
          </a:xfrm>
          <a:prstGeom prst="roundRect">
            <a:avLst/>
          </a:prstGeom>
          <a:solidFill>
            <a:srgbClr val="FF0066"/>
          </a:solidFill>
          <a:ln>
            <a:solidFill>
              <a:srgbClr val="FF0066"/>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ar-DZ" sz="3200" b="1" dirty="0" smtClean="0"/>
              <a:t>بيوت </a:t>
            </a:r>
            <a:r>
              <a:rPr lang="ar-DZ" sz="3200" b="1" dirty="0"/>
              <a:t>التسوية</a:t>
            </a:r>
            <a:endParaRPr lang="fr-FR" sz="3200" b="1" dirty="0"/>
          </a:p>
        </p:txBody>
      </p:sp>
    </p:spTree>
    <p:extLst>
      <p:ext uri="{BB962C8B-B14F-4D97-AF65-F5344CB8AC3E}">
        <p14:creationId xmlns:p14="http://schemas.microsoft.com/office/powerpoint/2010/main" val="127319068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arn(inVertical)">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arn(inVertical)">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barn(inVertical)">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barn(inVertical)">
                                      <p:cBhvr>
                                        <p:cTn id="4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7" grpId="0" animBg="1"/>
      <p:bldP spid="8" grpId="0" animBg="1"/>
      <p:bldP spid="9" grpId="0" animBg="1"/>
      <p:bldP spid="10"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12192000" cy="6858000"/>
            <a:chOff x="0" y="0"/>
            <a:chExt cx="12192000" cy="6858000"/>
          </a:xfrm>
        </p:grpSpPr>
        <p:sp>
          <p:nvSpPr>
            <p:cNvPr id="5" name="Rectangle 4"/>
            <p:cNvSpPr/>
            <p:nvPr/>
          </p:nvSpPr>
          <p:spPr>
            <a:xfrm>
              <a:off x="0" y="0"/>
              <a:ext cx="12192000" cy="6858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26"/>
            <p:cNvSpPr/>
            <p:nvPr/>
          </p:nvSpPr>
          <p:spPr>
            <a:xfrm>
              <a:off x="121920" y="106680"/>
              <a:ext cx="11932920" cy="6644640"/>
            </a:xfrm>
            <a:prstGeom prst="round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 name="Rectangle 2"/>
          <p:cNvSpPr/>
          <p:nvPr/>
        </p:nvSpPr>
        <p:spPr>
          <a:xfrm>
            <a:off x="528033" y="359860"/>
            <a:ext cx="11153115" cy="4031873"/>
          </a:xfrm>
          <a:prstGeom prst="rect">
            <a:avLst/>
          </a:prstGeom>
        </p:spPr>
        <p:txBody>
          <a:bodyPr wrap="square">
            <a:spAutoFit/>
          </a:bodyPr>
          <a:lstStyle/>
          <a:p>
            <a:pPr algn="ctr" rtl="1"/>
            <a:r>
              <a:rPr lang="ar-DZ" sz="4000" b="1" dirty="0">
                <a:solidFill>
                  <a:srgbClr val="FF0000"/>
                </a:solidFill>
              </a:rPr>
              <a:t>المبحث الثاني: عموميات حول السلع الدولية (السلع الأساسية</a:t>
            </a:r>
            <a:r>
              <a:rPr lang="ar-DZ" sz="4000" b="1" dirty="0" smtClean="0">
                <a:solidFill>
                  <a:srgbClr val="FF0000"/>
                </a:solidFill>
              </a:rPr>
              <a:t>)</a:t>
            </a:r>
          </a:p>
          <a:p>
            <a:pPr algn="ctr" rtl="1"/>
            <a:endParaRPr lang="ar-SA" sz="3600" b="1" dirty="0"/>
          </a:p>
          <a:p>
            <a:pPr algn="just" rtl="1"/>
            <a:r>
              <a:rPr lang="ar-DZ" sz="3600" b="1" dirty="0" smtClean="0"/>
              <a:t>	تعتبر </a:t>
            </a:r>
            <a:r>
              <a:rPr lang="ar-DZ" sz="3600" b="1" dirty="0"/>
              <a:t>السلع الدولية أو ما يعرف بالسلع الأساسية، المادة الأولية للتعامل في بورصة البضائع، وهي عبارة عن سلع لها مواصفات وشروط معينة تتداول وفق أساليب ونظم محددة، لذلك لا يمكن الفصل بين طبيعة هذه السلع وطبيعة الأسواق التي يتم تداولها بها والأساليب والنظم التي تحكم هذا التداول.</a:t>
            </a:r>
            <a:endParaRPr lang="ar-DZ" sz="3600" b="1" dirty="0" smtClean="0"/>
          </a:p>
        </p:txBody>
      </p:sp>
    </p:spTree>
    <p:extLst>
      <p:ext uri="{BB962C8B-B14F-4D97-AF65-F5344CB8AC3E}">
        <p14:creationId xmlns:p14="http://schemas.microsoft.com/office/powerpoint/2010/main" val="84936234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12192000" cy="6858000"/>
            <a:chOff x="0" y="0"/>
            <a:chExt cx="12192000" cy="6858000"/>
          </a:xfrm>
        </p:grpSpPr>
        <p:sp>
          <p:nvSpPr>
            <p:cNvPr id="5" name="Rectangle 4"/>
            <p:cNvSpPr/>
            <p:nvPr/>
          </p:nvSpPr>
          <p:spPr>
            <a:xfrm>
              <a:off x="0" y="0"/>
              <a:ext cx="12192000" cy="6858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26"/>
            <p:cNvSpPr/>
            <p:nvPr/>
          </p:nvSpPr>
          <p:spPr>
            <a:xfrm>
              <a:off x="121920" y="106680"/>
              <a:ext cx="11932920" cy="6644640"/>
            </a:xfrm>
            <a:prstGeom prst="round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 name="Rectangle 2"/>
          <p:cNvSpPr/>
          <p:nvPr/>
        </p:nvSpPr>
        <p:spPr>
          <a:xfrm>
            <a:off x="528033" y="359860"/>
            <a:ext cx="11153115" cy="5570756"/>
          </a:xfrm>
          <a:prstGeom prst="rect">
            <a:avLst/>
          </a:prstGeom>
        </p:spPr>
        <p:txBody>
          <a:bodyPr wrap="square">
            <a:spAutoFit/>
          </a:bodyPr>
          <a:lstStyle/>
          <a:p>
            <a:pPr algn="ctr" rtl="1"/>
            <a:r>
              <a:rPr lang="ar-DZ" sz="4000" b="1" dirty="0">
                <a:solidFill>
                  <a:srgbClr val="FF0000"/>
                </a:solidFill>
              </a:rPr>
              <a:t>المطلب الأول: ماهية السلع </a:t>
            </a:r>
            <a:r>
              <a:rPr lang="ar-DZ" sz="4000" b="1" dirty="0" smtClean="0">
                <a:solidFill>
                  <a:srgbClr val="FF0000"/>
                </a:solidFill>
              </a:rPr>
              <a:t>الدولية</a:t>
            </a:r>
          </a:p>
          <a:p>
            <a:pPr algn="ctr" rtl="1"/>
            <a:r>
              <a:rPr lang="ar-SA" sz="3600" b="1" dirty="0">
                <a:solidFill>
                  <a:srgbClr val="FF0000"/>
                </a:solidFill>
              </a:rPr>
              <a:t>أولا: تعريف السلع الدولية </a:t>
            </a:r>
          </a:p>
          <a:p>
            <a:pPr algn="just" rtl="1"/>
            <a:r>
              <a:rPr lang="ar-DZ" sz="2800" b="1" dirty="0">
                <a:solidFill>
                  <a:srgbClr val="FF0000"/>
                </a:solidFill>
              </a:rPr>
              <a:t> لغة:  </a:t>
            </a:r>
          </a:p>
          <a:p>
            <a:pPr algn="just" rtl="1"/>
            <a:r>
              <a:rPr lang="ar-DZ" sz="2800" b="1" dirty="0" smtClean="0"/>
              <a:t>	هي </a:t>
            </a:r>
            <a:r>
              <a:rPr lang="ar-DZ" sz="2800" b="1" dirty="0"/>
              <a:t>ترجمة للكلمة الانجليزية</a:t>
            </a:r>
            <a:r>
              <a:rPr lang="fr-FR" sz="2800" b="1" dirty="0" err="1" smtClean="0"/>
              <a:t>commodity</a:t>
            </a:r>
            <a:r>
              <a:rPr lang="fr-FR" sz="2800" b="1" dirty="0" smtClean="0"/>
              <a:t> </a:t>
            </a:r>
            <a:r>
              <a:rPr lang="ar-DZ" sz="2800" b="1" dirty="0" smtClean="0"/>
              <a:t> بمعنى </a:t>
            </a:r>
            <a:r>
              <a:rPr lang="ar-DZ" sz="2800" b="1" dirty="0"/>
              <a:t>بضائع او سلع وهي كلمة لها استخدامات اقتصادية اخرى غير ان الاستخدام العام للكلمة يعني به السلع وبإضافة دولية كلمة   </a:t>
            </a:r>
            <a:r>
              <a:rPr lang="fr-FR" sz="2800" b="1" dirty="0"/>
              <a:t>exchange</a:t>
            </a:r>
            <a:r>
              <a:rPr lang="ar-DZ" sz="2800" b="1" dirty="0"/>
              <a:t>التي تعني في اللغة الانجليزية التبادل يوجد </a:t>
            </a:r>
            <a:r>
              <a:rPr lang="ar-DZ" sz="2800" b="1" dirty="0" smtClean="0"/>
              <a:t>مصطلح</a:t>
            </a:r>
            <a:r>
              <a:rPr lang="fr-FR" sz="2800" b="1" dirty="0" err="1" smtClean="0"/>
              <a:t>commodity</a:t>
            </a:r>
            <a:r>
              <a:rPr lang="fr-FR" sz="2800" b="1" dirty="0" smtClean="0"/>
              <a:t> </a:t>
            </a:r>
            <a:r>
              <a:rPr lang="fr-FR" sz="2800" b="1" dirty="0"/>
              <a:t>exchange </a:t>
            </a:r>
            <a:r>
              <a:rPr lang="ar-DZ" sz="2800" b="1" dirty="0"/>
              <a:t>التي يترجم بالعربية سوق أو بورصة البضائع أو بورصة السلع الدولية.</a:t>
            </a:r>
          </a:p>
          <a:p>
            <a:pPr algn="just" rtl="1"/>
            <a:r>
              <a:rPr lang="ar-DZ" sz="2800" b="1" dirty="0">
                <a:solidFill>
                  <a:srgbClr val="FF0000"/>
                </a:solidFill>
              </a:rPr>
              <a:t>اصطلاحا:</a:t>
            </a:r>
          </a:p>
          <a:p>
            <a:pPr algn="just" rtl="1"/>
            <a:r>
              <a:rPr lang="ar-DZ" sz="2800" b="1" dirty="0" smtClean="0"/>
              <a:t>	السلع </a:t>
            </a:r>
            <a:r>
              <a:rPr lang="ar-DZ" sz="2800" b="1" dirty="0"/>
              <a:t>الدولية هي السلع التي يتم تداولها في أسواق السلع العالمية المنظمة بإشراف هيئات حكومية، ومن خلال وسطاء متخصصين (السماسرة) يتولون التنسيق بين طلبات البيع وطلبات الشراء باستخدام عقود نمطية تشتمل على الشروط المختلفة للتداول مع النص على زمن التسليم ومكانه</a:t>
            </a:r>
            <a:r>
              <a:rPr lang="ar-DZ" sz="2800" b="1" dirty="0" smtClean="0"/>
              <a:t>.</a:t>
            </a:r>
            <a:endParaRPr lang="ar-DZ" sz="2800" b="1" dirty="0"/>
          </a:p>
        </p:txBody>
      </p:sp>
    </p:spTree>
    <p:extLst>
      <p:ext uri="{BB962C8B-B14F-4D97-AF65-F5344CB8AC3E}">
        <p14:creationId xmlns:p14="http://schemas.microsoft.com/office/powerpoint/2010/main" val="411987649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arn(inVertical)">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barn(inVertical)">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barn(inVertical)">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barn(inVertical)">
                                      <p:cBhvr>
                                        <p:cTn id="4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12192000" cy="6858000"/>
            <a:chOff x="0" y="0"/>
            <a:chExt cx="12192000" cy="6858000"/>
          </a:xfrm>
        </p:grpSpPr>
        <p:sp>
          <p:nvSpPr>
            <p:cNvPr id="5" name="Rectangle 4"/>
            <p:cNvSpPr/>
            <p:nvPr/>
          </p:nvSpPr>
          <p:spPr>
            <a:xfrm>
              <a:off x="0" y="0"/>
              <a:ext cx="12192000" cy="6858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26"/>
            <p:cNvSpPr/>
            <p:nvPr/>
          </p:nvSpPr>
          <p:spPr>
            <a:xfrm>
              <a:off x="121920" y="106680"/>
              <a:ext cx="11932920" cy="6644640"/>
            </a:xfrm>
            <a:prstGeom prst="round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 name="Rectangle 2"/>
          <p:cNvSpPr/>
          <p:nvPr/>
        </p:nvSpPr>
        <p:spPr>
          <a:xfrm>
            <a:off x="528033" y="359860"/>
            <a:ext cx="11153115" cy="5940088"/>
          </a:xfrm>
          <a:prstGeom prst="rect">
            <a:avLst/>
          </a:prstGeom>
        </p:spPr>
        <p:txBody>
          <a:bodyPr wrap="square">
            <a:spAutoFit/>
          </a:bodyPr>
          <a:lstStyle/>
          <a:p>
            <a:pPr algn="ctr" rtl="1"/>
            <a:r>
              <a:rPr lang="ar-SA" sz="3600" b="1" dirty="0">
                <a:solidFill>
                  <a:srgbClr val="FF0000"/>
                </a:solidFill>
              </a:rPr>
              <a:t>ثانيا: أنواع السلع في البورصة </a:t>
            </a:r>
            <a:r>
              <a:rPr lang="ar-SA" sz="3600" b="1" dirty="0" smtClean="0">
                <a:solidFill>
                  <a:srgbClr val="FF0000"/>
                </a:solidFill>
              </a:rPr>
              <a:t>الحاضرة</a:t>
            </a:r>
            <a:endParaRPr lang="ar-DZ" sz="3600" b="1" dirty="0" smtClean="0">
              <a:solidFill>
                <a:srgbClr val="FF0000"/>
              </a:solidFill>
            </a:endParaRPr>
          </a:p>
          <a:p>
            <a:pPr algn="just" rtl="1"/>
            <a:r>
              <a:rPr lang="ar-DZ" sz="2800" b="1" dirty="0"/>
              <a:t> </a:t>
            </a:r>
            <a:r>
              <a:rPr lang="ar-DZ" sz="2800" b="1" dirty="0" smtClean="0"/>
              <a:t>	</a:t>
            </a:r>
            <a:r>
              <a:rPr lang="ar-DZ" sz="2800" dirty="0" smtClean="0"/>
              <a:t>السلع </a:t>
            </a:r>
            <a:r>
              <a:rPr lang="ar-DZ" sz="2800" dirty="0"/>
              <a:t>الدولية هي سلع لها مواصفات وشروط معينة ويتم تداولها من خلال أسواق (بورصات) متخصصة وفق أساليب ونظم محددة ولذلك لا يمكن الفصل بين طبيعة هذه السلع وطبيعة الأسواق التي يتم </a:t>
            </a:r>
            <a:r>
              <a:rPr lang="ar-DZ" sz="2800" dirty="0" smtClean="0"/>
              <a:t>تداولها </a:t>
            </a:r>
            <a:r>
              <a:rPr lang="ar-DZ" sz="2800" dirty="0"/>
              <a:t>والأساليب والنظم التي تحكم هذا التداول</a:t>
            </a:r>
            <a:r>
              <a:rPr lang="ar-DZ" sz="3600" dirty="0" smtClean="0"/>
              <a:t>.</a:t>
            </a:r>
            <a:endParaRPr lang="fr-FR" sz="3600" dirty="0" smtClean="0"/>
          </a:p>
          <a:p>
            <a:pPr algn="just" rtl="1"/>
            <a:r>
              <a:rPr lang="ar-DZ" sz="2400" dirty="0">
                <a:solidFill>
                  <a:srgbClr val="1C1E21"/>
                </a:solidFill>
                <a:latin typeface="Arial" panose="020B0604020202020204" pitchFamily="34" charset="0"/>
                <a:cs typeface="Arial" panose="020B0604020202020204" pitchFamily="34" charset="0"/>
              </a:rPr>
              <a:t>يتم تصنيف انواع السلع المتداولة إلى تصنيفين رئيسيين، حيث يمكن أن تكون السلع عبارة عن مواد خام أو منتجات زراعية، وعلى الرغم من تصنيفها كسلعة في حد ذاتها في بعض الأحيان، إلا أنها تُستخدم عموماً "كعناصر أساسية" للسلع والخدمات </a:t>
            </a:r>
            <a:r>
              <a:rPr lang="ar-DZ" sz="2400" dirty="0" smtClean="0">
                <a:solidFill>
                  <a:srgbClr val="1C1E21"/>
                </a:solidFill>
                <a:latin typeface="Arial" panose="020B0604020202020204" pitchFamily="34" charset="0"/>
                <a:cs typeface="Arial" panose="020B0604020202020204" pitchFamily="34" charset="0"/>
              </a:rPr>
              <a:t>الأخرى</a:t>
            </a:r>
            <a:r>
              <a:rPr lang="ar-DZ" sz="2400" dirty="0">
                <a:solidFill>
                  <a:srgbClr val="1C1E21"/>
                </a:solidFill>
                <a:latin typeface="Arial" panose="020B0604020202020204" pitchFamily="34" charset="0"/>
                <a:cs typeface="Arial" panose="020B0604020202020204" pitchFamily="34" charset="0"/>
              </a:rPr>
              <a:t>،</a:t>
            </a:r>
            <a:r>
              <a:rPr lang="ar-DZ" sz="2400" dirty="0" smtClean="0">
                <a:solidFill>
                  <a:srgbClr val="1C1E21"/>
                </a:solidFill>
                <a:latin typeface="Arial" panose="020B0604020202020204" pitchFamily="34" charset="0"/>
                <a:cs typeface="Arial" panose="020B0604020202020204" pitchFamily="34" charset="0"/>
              </a:rPr>
              <a:t> وبالتالي</a:t>
            </a:r>
            <a:r>
              <a:rPr lang="fr-FR" sz="2400" dirty="0" smtClean="0">
                <a:solidFill>
                  <a:srgbClr val="1C1E21"/>
                </a:solidFill>
                <a:latin typeface="Arial" panose="020B0604020202020204" pitchFamily="34" charset="0"/>
                <a:cs typeface="Arial" panose="020B0604020202020204" pitchFamily="34" charset="0"/>
              </a:rPr>
              <a:t> </a:t>
            </a:r>
            <a:r>
              <a:rPr lang="ar-DZ" sz="2400" dirty="0" smtClean="0">
                <a:solidFill>
                  <a:srgbClr val="1C1E21"/>
                </a:solidFill>
                <a:latin typeface="Arial" panose="020B0604020202020204" pitchFamily="34" charset="0"/>
                <a:cs typeface="Arial" panose="020B0604020202020204" pitchFamily="34" charset="0"/>
              </a:rPr>
              <a:t>فإن </a:t>
            </a:r>
            <a:r>
              <a:rPr lang="ar-DZ" sz="2400" dirty="0">
                <a:solidFill>
                  <a:srgbClr val="1C1E21"/>
                </a:solidFill>
                <a:latin typeface="Arial" panose="020B0604020202020204" pitchFamily="34" charset="0"/>
                <a:cs typeface="Arial" panose="020B0604020202020204" pitchFamily="34" charset="0"/>
              </a:rPr>
              <a:t>كلمة سلعة تغطي عدداً لا يحصى من </a:t>
            </a:r>
            <a:r>
              <a:rPr lang="ar-DZ" sz="2400" dirty="0" smtClean="0">
                <a:solidFill>
                  <a:srgbClr val="1C1E21"/>
                </a:solidFill>
                <a:latin typeface="Arial" panose="020B0604020202020204" pitchFamily="34" charset="0"/>
                <a:cs typeface="Arial" panose="020B0604020202020204" pitchFamily="34" charset="0"/>
              </a:rPr>
              <a:t>أنواع </a:t>
            </a:r>
            <a:r>
              <a:rPr lang="ar-DZ" sz="2400" dirty="0">
                <a:solidFill>
                  <a:srgbClr val="1C1E21"/>
                </a:solidFill>
                <a:latin typeface="Arial" panose="020B0604020202020204" pitchFamily="34" charset="0"/>
                <a:cs typeface="Arial" panose="020B0604020202020204" pitchFamily="34" charset="0"/>
              </a:rPr>
              <a:t>السلع المختلفة، من السكر إلى النفط الخام، ومن القطن إلى الفولاذ. تميل السلع التي تمتلك نفس التصنيف ونفس الجودة إلى أن تكون قابلة للتبادل، أو قابلة للاستبدال، مع بعضها البعض، </a:t>
            </a:r>
            <a:r>
              <a:rPr lang="ar-DZ" sz="2400" dirty="0" smtClean="0">
                <a:solidFill>
                  <a:srgbClr val="1C1E21"/>
                </a:solidFill>
                <a:latin typeface="Arial" panose="020B0604020202020204" pitchFamily="34" charset="0"/>
                <a:cs typeface="Arial" panose="020B0604020202020204" pitchFamily="34" charset="0"/>
              </a:rPr>
              <a:t>وبالتالي </a:t>
            </a:r>
            <a:r>
              <a:rPr lang="ar-DZ" sz="2400" dirty="0">
                <a:solidFill>
                  <a:srgbClr val="1C1E21"/>
                </a:solidFill>
                <a:latin typeface="Arial" panose="020B0604020202020204" pitchFamily="34" charset="0"/>
                <a:cs typeface="Arial" panose="020B0604020202020204" pitchFamily="34" charset="0"/>
              </a:rPr>
              <a:t>فهي تحمل نفس القيمة للمستهلكين. على سبيل المثال، سيكون للقهوة المنتجة في كولومبيا نفس القيمة تقريباً للقهوة المنتجة في كينيا، بشرط أن تكون من نفس الجودة</a:t>
            </a:r>
            <a:r>
              <a:rPr lang="ar-DZ" sz="2400" dirty="0" smtClean="0">
                <a:solidFill>
                  <a:srgbClr val="1C1E21"/>
                </a:solidFill>
                <a:latin typeface="Arial" panose="020B0604020202020204" pitchFamily="34" charset="0"/>
                <a:cs typeface="Arial" panose="020B0604020202020204" pitchFamily="34" charset="0"/>
              </a:rPr>
              <a:t>.</a:t>
            </a:r>
          </a:p>
          <a:p>
            <a:pPr algn="just" rtl="1"/>
            <a:r>
              <a:rPr lang="ar-DZ" sz="2400" dirty="0" smtClean="0">
                <a:solidFill>
                  <a:srgbClr val="1C1E21"/>
                </a:solidFill>
                <a:latin typeface="Arial" panose="020B0604020202020204" pitchFamily="34" charset="0"/>
                <a:cs typeface="Arial" panose="020B0604020202020204" pitchFamily="34" charset="0"/>
              </a:rPr>
              <a:t> </a:t>
            </a:r>
            <a:r>
              <a:rPr lang="ar-DZ" sz="2400" dirty="0">
                <a:solidFill>
                  <a:srgbClr val="1C1E21"/>
                </a:solidFill>
                <a:latin typeface="Arial" panose="020B0604020202020204" pitchFamily="34" charset="0"/>
                <a:cs typeface="Arial" panose="020B0604020202020204" pitchFamily="34" charset="0"/>
              </a:rPr>
              <a:t>ومن </a:t>
            </a:r>
            <a:r>
              <a:rPr lang="ar-DZ" sz="2400" dirty="0" smtClean="0">
                <a:solidFill>
                  <a:srgbClr val="1C1E21"/>
                </a:solidFill>
                <a:latin typeface="Arial" panose="020B0604020202020204" pitchFamily="34" charset="0"/>
                <a:cs typeface="Arial" panose="020B0604020202020204" pitchFamily="34" charset="0"/>
              </a:rPr>
              <a:t>أكثر </a:t>
            </a:r>
            <a:r>
              <a:rPr lang="ar-DZ" sz="2400" dirty="0">
                <a:solidFill>
                  <a:srgbClr val="1C1E21"/>
                </a:solidFill>
                <a:latin typeface="Arial" panose="020B0604020202020204" pitchFamily="34" charset="0"/>
                <a:cs typeface="Arial" panose="020B0604020202020204" pitchFamily="34" charset="0"/>
              </a:rPr>
              <a:t>السلع تداولا في بورصة السلع العالمية: </a:t>
            </a:r>
            <a:endParaRPr lang="ar-DZ" sz="2400" dirty="0" smtClean="0">
              <a:solidFill>
                <a:srgbClr val="1C1E21"/>
              </a:solidFill>
              <a:latin typeface="Arial" panose="020B0604020202020204" pitchFamily="34" charset="0"/>
              <a:cs typeface="Arial" panose="020B0604020202020204" pitchFamily="34" charset="0"/>
            </a:endParaRPr>
          </a:p>
          <a:p>
            <a:pPr algn="just" rtl="1"/>
            <a:r>
              <a:rPr lang="ar-DZ" sz="2400" dirty="0" smtClean="0">
                <a:solidFill>
                  <a:srgbClr val="1C1E21"/>
                </a:solidFill>
                <a:latin typeface="Arial" panose="020B0604020202020204" pitchFamily="34" charset="0"/>
                <a:cs typeface="Arial" panose="020B0604020202020204" pitchFamily="34" charset="0"/>
              </a:rPr>
              <a:t>خام </a:t>
            </a:r>
            <a:r>
              <a:rPr lang="ar-DZ" sz="2400" dirty="0">
                <a:solidFill>
                  <a:srgbClr val="1C1E21"/>
                </a:solidFill>
                <a:latin typeface="Arial" panose="020B0604020202020204" pitchFamily="34" charset="0"/>
                <a:cs typeface="Arial" panose="020B0604020202020204" pitchFamily="34" charset="0"/>
              </a:rPr>
              <a:t>برنت </a:t>
            </a:r>
            <a:r>
              <a:rPr lang="fr-FR" sz="2400" dirty="0">
                <a:solidFill>
                  <a:srgbClr val="1C1E21"/>
                </a:solidFill>
                <a:latin typeface="Arial" panose="020B0604020202020204" pitchFamily="34" charset="0"/>
                <a:cs typeface="Arial" panose="020B0604020202020204" pitchFamily="34" charset="0"/>
              </a:rPr>
              <a:t>Brent </a:t>
            </a:r>
            <a:r>
              <a:rPr lang="fr-FR" sz="2400" dirty="0" err="1">
                <a:solidFill>
                  <a:srgbClr val="1C1E21"/>
                </a:solidFill>
                <a:latin typeface="Arial" panose="020B0604020202020204" pitchFamily="34" charset="0"/>
                <a:cs typeface="Arial" panose="020B0604020202020204" pitchFamily="34" charset="0"/>
              </a:rPr>
              <a:t>Crude</a:t>
            </a:r>
            <a:r>
              <a:rPr lang="fr-FR" sz="2400" dirty="0">
                <a:solidFill>
                  <a:srgbClr val="1C1E21"/>
                </a:solidFill>
                <a:latin typeface="Arial" panose="020B0604020202020204" pitchFamily="34" charset="0"/>
                <a:cs typeface="Arial" panose="020B0604020202020204" pitchFamily="34" charset="0"/>
              </a:rPr>
              <a:t> </a:t>
            </a:r>
            <a:r>
              <a:rPr lang="fr-FR" sz="2400" dirty="0" err="1">
                <a:solidFill>
                  <a:srgbClr val="1C1E21"/>
                </a:solidFill>
                <a:latin typeface="Arial" panose="020B0604020202020204" pitchFamily="34" charset="0"/>
                <a:cs typeface="Arial" panose="020B0604020202020204" pitchFamily="34" charset="0"/>
              </a:rPr>
              <a:t>Oil</a:t>
            </a:r>
            <a:r>
              <a:rPr lang="fr-FR" sz="2400" dirty="0">
                <a:solidFill>
                  <a:srgbClr val="1C1E21"/>
                </a:solidFill>
                <a:latin typeface="Arial" panose="020B0604020202020204" pitchFamily="34" charset="0"/>
                <a:cs typeface="Arial" panose="020B0604020202020204" pitchFamily="34" charset="0"/>
              </a:rPr>
              <a:t> </a:t>
            </a:r>
            <a:r>
              <a:rPr lang="ar-DZ" sz="2400" dirty="0" smtClean="0">
                <a:solidFill>
                  <a:srgbClr val="1C1E21"/>
                </a:solidFill>
                <a:latin typeface="Arial" panose="020B0604020202020204" pitchFamily="34" charset="0"/>
                <a:cs typeface="Arial" panose="020B0604020202020204" pitchFamily="34" charset="0"/>
              </a:rPr>
              <a:t>، خام </a:t>
            </a:r>
            <a:r>
              <a:rPr lang="ar-DZ" sz="2400" dirty="0">
                <a:solidFill>
                  <a:srgbClr val="1C1E21"/>
                </a:solidFill>
                <a:latin typeface="Arial" panose="020B0604020202020204" pitchFamily="34" charset="0"/>
                <a:cs typeface="Arial" panose="020B0604020202020204" pitchFamily="34" charset="0"/>
              </a:rPr>
              <a:t>غرب </a:t>
            </a:r>
            <a:r>
              <a:rPr lang="ar-DZ" sz="2400" dirty="0" smtClean="0">
                <a:solidFill>
                  <a:srgbClr val="1C1E21"/>
                </a:solidFill>
                <a:latin typeface="Arial" panose="020B0604020202020204" pitchFamily="34" charset="0"/>
                <a:cs typeface="Arial" panose="020B0604020202020204" pitchFamily="34" charset="0"/>
              </a:rPr>
              <a:t>تكساس</a:t>
            </a:r>
            <a:r>
              <a:rPr lang="fr-FR" sz="2400" dirty="0" smtClean="0">
                <a:solidFill>
                  <a:srgbClr val="1C1E21"/>
                </a:solidFill>
                <a:latin typeface="Arial" panose="020B0604020202020204" pitchFamily="34" charset="0"/>
                <a:cs typeface="Arial" panose="020B0604020202020204" pitchFamily="34" charset="0"/>
              </a:rPr>
              <a:t>WTI </a:t>
            </a:r>
            <a:r>
              <a:rPr lang="fr-FR" sz="2400" dirty="0" err="1">
                <a:solidFill>
                  <a:srgbClr val="1C1E21"/>
                </a:solidFill>
                <a:latin typeface="Arial" panose="020B0604020202020204" pitchFamily="34" charset="0"/>
                <a:cs typeface="Arial" panose="020B0604020202020204" pitchFamily="34" charset="0"/>
              </a:rPr>
              <a:t>Crude</a:t>
            </a:r>
            <a:r>
              <a:rPr lang="fr-FR" sz="2400" dirty="0">
                <a:solidFill>
                  <a:srgbClr val="1C1E21"/>
                </a:solidFill>
                <a:latin typeface="Arial" panose="020B0604020202020204" pitchFamily="34" charset="0"/>
                <a:cs typeface="Arial" panose="020B0604020202020204" pitchFamily="34" charset="0"/>
              </a:rPr>
              <a:t> </a:t>
            </a:r>
            <a:r>
              <a:rPr lang="fr-FR" sz="2400" dirty="0" err="1" smtClean="0">
                <a:solidFill>
                  <a:srgbClr val="1C1E21"/>
                </a:solidFill>
                <a:latin typeface="Arial" panose="020B0604020202020204" pitchFamily="34" charset="0"/>
                <a:cs typeface="Arial" panose="020B0604020202020204" pitchFamily="34" charset="0"/>
              </a:rPr>
              <a:t>Oil</a:t>
            </a:r>
            <a:r>
              <a:rPr lang="ar-DZ" sz="2400" dirty="0" smtClean="0">
                <a:solidFill>
                  <a:srgbClr val="1C1E21"/>
                </a:solidFill>
                <a:latin typeface="Arial" panose="020B0604020202020204" pitchFamily="34" charset="0"/>
                <a:cs typeface="Arial" panose="020B0604020202020204" pitchFamily="34" charset="0"/>
              </a:rPr>
              <a:t>،</a:t>
            </a:r>
            <a:r>
              <a:rPr lang="fr-FR" sz="2400" dirty="0" smtClean="0">
                <a:solidFill>
                  <a:srgbClr val="1C1E21"/>
                </a:solidFill>
                <a:latin typeface="Arial" panose="020B0604020202020204" pitchFamily="34" charset="0"/>
                <a:cs typeface="Arial" panose="020B0604020202020204" pitchFamily="34" charset="0"/>
              </a:rPr>
              <a:t> </a:t>
            </a:r>
            <a:r>
              <a:rPr lang="ar-DZ" sz="2400" dirty="0" smtClean="0">
                <a:solidFill>
                  <a:srgbClr val="1C1E21"/>
                </a:solidFill>
                <a:latin typeface="Arial" panose="020B0604020202020204" pitchFamily="34" charset="0"/>
                <a:cs typeface="Arial" panose="020B0604020202020204" pitchFamily="34" charset="0"/>
              </a:rPr>
              <a:t>الغاز الطبيعي</a:t>
            </a:r>
            <a:r>
              <a:rPr lang="fr-FR" sz="2400" dirty="0" smtClean="0">
                <a:solidFill>
                  <a:srgbClr val="1C1E21"/>
                </a:solidFill>
                <a:latin typeface="Arial" panose="020B0604020202020204" pitchFamily="34" charset="0"/>
                <a:cs typeface="Arial" panose="020B0604020202020204" pitchFamily="34" charset="0"/>
              </a:rPr>
              <a:t>Natural </a:t>
            </a:r>
            <a:r>
              <a:rPr lang="fr-FR" sz="2400" dirty="0" err="1" smtClean="0">
                <a:solidFill>
                  <a:srgbClr val="1C1E21"/>
                </a:solidFill>
                <a:latin typeface="Arial" panose="020B0604020202020204" pitchFamily="34" charset="0"/>
                <a:cs typeface="Arial" panose="020B0604020202020204" pitchFamily="34" charset="0"/>
              </a:rPr>
              <a:t>Gas</a:t>
            </a:r>
            <a:r>
              <a:rPr lang="ar-DZ" sz="2400" dirty="0" smtClean="0">
                <a:solidFill>
                  <a:srgbClr val="1C1E21"/>
                </a:solidFill>
                <a:latin typeface="Arial" panose="020B0604020202020204" pitchFamily="34" charset="0"/>
                <a:cs typeface="Arial" panose="020B0604020202020204" pitchFamily="34" charset="0"/>
              </a:rPr>
              <a:t>،</a:t>
            </a:r>
            <a:r>
              <a:rPr lang="fr-FR" sz="2400" dirty="0" smtClean="0">
                <a:solidFill>
                  <a:srgbClr val="1C1E21"/>
                </a:solidFill>
                <a:latin typeface="Arial" panose="020B0604020202020204" pitchFamily="34" charset="0"/>
                <a:cs typeface="Arial" panose="020B0604020202020204" pitchFamily="34" charset="0"/>
              </a:rPr>
              <a:t> </a:t>
            </a:r>
            <a:r>
              <a:rPr lang="ar-DZ" sz="2400" dirty="0" smtClean="0">
                <a:solidFill>
                  <a:srgbClr val="1C1E21"/>
                </a:solidFill>
                <a:latin typeface="Arial" panose="020B0604020202020204" pitchFamily="34" charset="0"/>
                <a:cs typeface="Arial" panose="020B0604020202020204" pitchFamily="34" charset="0"/>
              </a:rPr>
              <a:t>الذهب</a:t>
            </a:r>
            <a:r>
              <a:rPr lang="fr-FR" sz="2400" dirty="0" smtClean="0">
                <a:solidFill>
                  <a:srgbClr val="1C1E21"/>
                </a:solidFill>
                <a:latin typeface="Arial" panose="020B0604020202020204" pitchFamily="34" charset="0"/>
                <a:cs typeface="Arial" panose="020B0604020202020204" pitchFamily="34" charset="0"/>
              </a:rPr>
              <a:t>Gold</a:t>
            </a:r>
            <a:r>
              <a:rPr lang="ar-DZ" sz="2400" dirty="0" smtClean="0">
                <a:solidFill>
                  <a:srgbClr val="1C1E21"/>
                </a:solidFill>
                <a:latin typeface="Arial" panose="020B0604020202020204" pitchFamily="34" charset="0"/>
                <a:cs typeface="Arial" panose="020B0604020202020204" pitchFamily="34" charset="0"/>
              </a:rPr>
              <a:t>،</a:t>
            </a:r>
            <a:r>
              <a:rPr lang="fr-FR" sz="2400" dirty="0" smtClean="0">
                <a:solidFill>
                  <a:srgbClr val="1C1E21"/>
                </a:solidFill>
                <a:latin typeface="Arial" panose="020B0604020202020204" pitchFamily="34" charset="0"/>
                <a:cs typeface="Arial" panose="020B0604020202020204" pitchFamily="34" charset="0"/>
              </a:rPr>
              <a:t> </a:t>
            </a:r>
            <a:r>
              <a:rPr lang="ar-DZ" sz="2400" dirty="0" smtClean="0">
                <a:solidFill>
                  <a:srgbClr val="1C1E21"/>
                </a:solidFill>
                <a:latin typeface="Arial" panose="020B0604020202020204" pitchFamily="34" charset="0"/>
                <a:cs typeface="Arial" panose="020B0604020202020204" pitchFamily="34" charset="0"/>
              </a:rPr>
              <a:t>الفضة</a:t>
            </a:r>
            <a:r>
              <a:rPr lang="fr-FR" sz="2400" dirty="0" err="1" smtClean="0">
                <a:solidFill>
                  <a:srgbClr val="1C1E21"/>
                </a:solidFill>
                <a:latin typeface="Arial" panose="020B0604020202020204" pitchFamily="34" charset="0"/>
                <a:cs typeface="Arial" panose="020B0604020202020204" pitchFamily="34" charset="0"/>
              </a:rPr>
              <a:t>Silver</a:t>
            </a:r>
            <a:r>
              <a:rPr lang="ar-DZ" sz="2400" dirty="0" smtClean="0">
                <a:solidFill>
                  <a:srgbClr val="1C1E21"/>
                </a:solidFill>
                <a:latin typeface="Arial" panose="020B0604020202020204" pitchFamily="34" charset="0"/>
                <a:cs typeface="Arial" panose="020B0604020202020204" pitchFamily="34" charset="0"/>
              </a:rPr>
              <a:t>،</a:t>
            </a:r>
            <a:r>
              <a:rPr lang="fr-FR" sz="2400" dirty="0" smtClean="0">
                <a:solidFill>
                  <a:srgbClr val="1C1E21"/>
                </a:solidFill>
                <a:latin typeface="Arial" panose="020B0604020202020204" pitchFamily="34" charset="0"/>
                <a:cs typeface="Arial" panose="020B0604020202020204" pitchFamily="34" charset="0"/>
              </a:rPr>
              <a:t> </a:t>
            </a:r>
            <a:r>
              <a:rPr lang="ar-DZ" sz="2400" dirty="0" smtClean="0">
                <a:solidFill>
                  <a:srgbClr val="1C1E21"/>
                </a:solidFill>
                <a:latin typeface="Arial" panose="020B0604020202020204" pitchFamily="34" charset="0"/>
                <a:cs typeface="Arial" panose="020B0604020202020204" pitchFamily="34" charset="0"/>
              </a:rPr>
              <a:t>النحاس </a:t>
            </a:r>
            <a:r>
              <a:rPr lang="fr-FR" sz="2400" dirty="0" smtClean="0">
                <a:solidFill>
                  <a:srgbClr val="1C1E21"/>
                </a:solidFill>
                <a:latin typeface="Arial" panose="020B0604020202020204" pitchFamily="34" charset="0"/>
                <a:cs typeface="Arial" panose="020B0604020202020204" pitchFamily="34" charset="0"/>
              </a:rPr>
              <a:t>Copper</a:t>
            </a:r>
            <a:r>
              <a:rPr lang="ar-DZ" sz="2400" dirty="0" smtClean="0">
                <a:solidFill>
                  <a:srgbClr val="1C1E21"/>
                </a:solidFill>
                <a:latin typeface="Arial" panose="020B0604020202020204" pitchFamily="34" charset="0"/>
                <a:cs typeface="Arial" panose="020B0604020202020204" pitchFamily="34" charset="0"/>
              </a:rPr>
              <a:t>،</a:t>
            </a:r>
            <a:r>
              <a:rPr lang="fr-FR" sz="2400" dirty="0" smtClean="0">
                <a:solidFill>
                  <a:srgbClr val="1C1E21"/>
                </a:solidFill>
                <a:latin typeface="Arial" panose="020B0604020202020204" pitchFamily="34" charset="0"/>
                <a:cs typeface="Arial" panose="020B0604020202020204" pitchFamily="34" charset="0"/>
              </a:rPr>
              <a:t> </a:t>
            </a:r>
            <a:r>
              <a:rPr lang="ar-DZ" sz="2400" dirty="0" smtClean="0">
                <a:solidFill>
                  <a:srgbClr val="1C1E21"/>
                </a:solidFill>
                <a:latin typeface="Arial" panose="020B0604020202020204" pitchFamily="34" charset="0"/>
                <a:cs typeface="Arial" panose="020B0604020202020204" pitchFamily="34" charset="0"/>
              </a:rPr>
              <a:t>القهوة </a:t>
            </a:r>
            <a:r>
              <a:rPr lang="fr-FR" sz="2400" dirty="0" smtClean="0">
                <a:solidFill>
                  <a:srgbClr val="1C1E21"/>
                </a:solidFill>
                <a:latin typeface="Arial" panose="020B0604020202020204" pitchFamily="34" charset="0"/>
                <a:cs typeface="Arial" panose="020B0604020202020204" pitchFamily="34" charset="0"/>
              </a:rPr>
              <a:t>Coffee</a:t>
            </a:r>
            <a:r>
              <a:rPr lang="ar-DZ" sz="2400" dirty="0" smtClean="0">
                <a:solidFill>
                  <a:srgbClr val="1C1E21"/>
                </a:solidFill>
                <a:latin typeface="Arial" panose="020B0604020202020204" pitchFamily="34" charset="0"/>
                <a:cs typeface="Arial" panose="020B0604020202020204" pitchFamily="34" charset="0"/>
              </a:rPr>
              <a:t>،</a:t>
            </a:r>
            <a:r>
              <a:rPr lang="fr-FR" sz="2400" dirty="0" smtClean="0">
                <a:solidFill>
                  <a:srgbClr val="1C1E21"/>
                </a:solidFill>
                <a:latin typeface="Arial" panose="020B0604020202020204" pitchFamily="34" charset="0"/>
                <a:cs typeface="Arial" panose="020B0604020202020204" pitchFamily="34" charset="0"/>
              </a:rPr>
              <a:t> </a:t>
            </a:r>
            <a:r>
              <a:rPr lang="ar-DZ" sz="2400" dirty="0" smtClean="0">
                <a:solidFill>
                  <a:srgbClr val="1C1E21"/>
                </a:solidFill>
                <a:latin typeface="Arial" panose="020B0604020202020204" pitchFamily="34" charset="0"/>
                <a:cs typeface="Arial" panose="020B0604020202020204" pitchFamily="34" charset="0"/>
              </a:rPr>
              <a:t>السكر </a:t>
            </a:r>
            <a:r>
              <a:rPr lang="fr-FR" sz="2400" dirty="0" err="1" smtClean="0">
                <a:solidFill>
                  <a:srgbClr val="1C1E21"/>
                </a:solidFill>
                <a:latin typeface="Arial" panose="020B0604020202020204" pitchFamily="34" charset="0"/>
                <a:cs typeface="Arial" panose="020B0604020202020204" pitchFamily="34" charset="0"/>
              </a:rPr>
              <a:t>Sugar</a:t>
            </a:r>
            <a:r>
              <a:rPr lang="ar-DZ" sz="2400" dirty="0" smtClean="0">
                <a:solidFill>
                  <a:srgbClr val="1C1E21"/>
                </a:solidFill>
                <a:latin typeface="Arial" panose="020B0604020202020204" pitchFamily="34" charset="0"/>
                <a:cs typeface="Arial" panose="020B0604020202020204" pitchFamily="34" charset="0"/>
              </a:rPr>
              <a:t>،</a:t>
            </a:r>
            <a:r>
              <a:rPr lang="fr-FR" sz="2400" dirty="0" smtClean="0">
                <a:solidFill>
                  <a:srgbClr val="1C1E21"/>
                </a:solidFill>
                <a:latin typeface="Arial" panose="020B0604020202020204" pitchFamily="34" charset="0"/>
                <a:cs typeface="Arial" panose="020B0604020202020204" pitchFamily="34" charset="0"/>
              </a:rPr>
              <a:t> </a:t>
            </a:r>
            <a:r>
              <a:rPr lang="ar-DZ" sz="2400" dirty="0" smtClean="0">
                <a:solidFill>
                  <a:srgbClr val="1C1E21"/>
                </a:solidFill>
                <a:latin typeface="Arial" panose="020B0604020202020204" pitchFamily="34" charset="0"/>
                <a:cs typeface="Arial" panose="020B0604020202020204" pitchFamily="34" charset="0"/>
              </a:rPr>
              <a:t>الكاكاو </a:t>
            </a:r>
            <a:r>
              <a:rPr lang="fr-FR" sz="2400" dirty="0" err="1" smtClean="0">
                <a:solidFill>
                  <a:srgbClr val="1C1E21"/>
                </a:solidFill>
                <a:latin typeface="Arial" panose="020B0604020202020204" pitchFamily="34" charset="0"/>
                <a:cs typeface="Arial" panose="020B0604020202020204" pitchFamily="34" charset="0"/>
              </a:rPr>
              <a:t>Cocoa</a:t>
            </a:r>
            <a:r>
              <a:rPr lang="ar-DZ" sz="2400" dirty="0" smtClean="0">
                <a:solidFill>
                  <a:srgbClr val="1C1E21"/>
                </a:solidFill>
                <a:latin typeface="Arial" panose="020B0604020202020204" pitchFamily="34" charset="0"/>
                <a:cs typeface="Arial" panose="020B0604020202020204" pitchFamily="34" charset="0"/>
              </a:rPr>
              <a:t>،</a:t>
            </a:r>
            <a:r>
              <a:rPr lang="fr-FR" sz="2400" dirty="0" smtClean="0">
                <a:solidFill>
                  <a:srgbClr val="1C1E21"/>
                </a:solidFill>
                <a:latin typeface="Arial" panose="020B0604020202020204" pitchFamily="34" charset="0"/>
                <a:cs typeface="Arial" panose="020B0604020202020204" pitchFamily="34" charset="0"/>
              </a:rPr>
              <a:t> </a:t>
            </a:r>
            <a:r>
              <a:rPr lang="ar-DZ" sz="2400" dirty="0" smtClean="0">
                <a:solidFill>
                  <a:srgbClr val="1C1E21"/>
                </a:solidFill>
                <a:latin typeface="Arial" panose="020B0604020202020204" pitchFamily="34" charset="0"/>
                <a:cs typeface="Arial" panose="020B0604020202020204" pitchFamily="34" charset="0"/>
              </a:rPr>
              <a:t>القطن </a:t>
            </a:r>
            <a:r>
              <a:rPr lang="fr-FR" sz="2400" dirty="0" smtClean="0">
                <a:solidFill>
                  <a:srgbClr val="1C1E21"/>
                </a:solidFill>
                <a:latin typeface="Arial" panose="020B0604020202020204" pitchFamily="34" charset="0"/>
                <a:cs typeface="Arial" panose="020B0604020202020204" pitchFamily="34" charset="0"/>
              </a:rPr>
              <a:t>Cotton</a:t>
            </a:r>
            <a:r>
              <a:rPr lang="ar-DZ" sz="3600" dirty="0" smtClean="0">
                <a:solidFill>
                  <a:prstClr val="black"/>
                </a:solidFill>
              </a:rPr>
              <a:t>.</a:t>
            </a:r>
            <a:endParaRPr lang="fr-FR" sz="2400" dirty="0" smtClean="0">
              <a:solidFill>
                <a:srgbClr val="1C1E2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305633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arn(inVertical)">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barn(inVertical)">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barn(inVertical)">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12192000" cy="6858000"/>
            <a:chOff x="0" y="0"/>
            <a:chExt cx="12192000" cy="6858000"/>
          </a:xfrm>
        </p:grpSpPr>
        <p:sp>
          <p:nvSpPr>
            <p:cNvPr id="5" name="Rectangle 4"/>
            <p:cNvSpPr/>
            <p:nvPr/>
          </p:nvSpPr>
          <p:spPr>
            <a:xfrm>
              <a:off x="0" y="0"/>
              <a:ext cx="12192000" cy="6858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26"/>
            <p:cNvSpPr/>
            <p:nvPr/>
          </p:nvSpPr>
          <p:spPr>
            <a:xfrm>
              <a:off x="121920" y="106680"/>
              <a:ext cx="11932920" cy="6644640"/>
            </a:xfrm>
            <a:prstGeom prst="round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 name="Rectangle 2"/>
          <p:cNvSpPr/>
          <p:nvPr/>
        </p:nvSpPr>
        <p:spPr>
          <a:xfrm>
            <a:off x="528033" y="359860"/>
            <a:ext cx="11153115" cy="4216539"/>
          </a:xfrm>
          <a:prstGeom prst="rect">
            <a:avLst/>
          </a:prstGeom>
        </p:spPr>
        <p:txBody>
          <a:bodyPr wrap="square">
            <a:spAutoFit/>
          </a:bodyPr>
          <a:lstStyle/>
          <a:p>
            <a:pPr algn="ctr" rtl="1"/>
            <a:r>
              <a:rPr lang="ar-SA" sz="3600" b="1" dirty="0" smtClean="0">
                <a:solidFill>
                  <a:srgbClr val="FF0000"/>
                </a:solidFill>
              </a:rPr>
              <a:t>أنواع </a:t>
            </a:r>
            <a:r>
              <a:rPr lang="ar-SA" sz="3600" b="1" dirty="0">
                <a:solidFill>
                  <a:srgbClr val="FF0000"/>
                </a:solidFill>
              </a:rPr>
              <a:t>السلع </a:t>
            </a:r>
            <a:r>
              <a:rPr lang="ar-DZ" sz="3600" b="1" dirty="0" smtClean="0">
                <a:solidFill>
                  <a:srgbClr val="FF0000"/>
                </a:solidFill>
              </a:rPr>
              <a:t>الدولية</a:t>
            </a:r>
          </a:p>
          <a:p>
            <a:pPr algn="ctr" rtl="1"/>
            <a:endParaRPr lang="ar-DZ" sz="3600" b="1" dirty="0" smtClean="0">
              <a:solidFill>
                <a:srgbClr val="FF0000"/>
              </a:solidFill>
            </a:endParaRPr>
          </a:p>
          <a:p>
            <a:pPr algn="just" rtl="1"/>
            <a:r>
              <a:rPr lang="ar-DZ" sz="2800" b="1" dirty="0"/>
              <a:t>أ ـ المعادن: مثل الألمنيوم والنحاس والزنك والرصاص والذهب والفضة والمعادن المركبة من معدنين والنفط ومشتقاته...</a:t>
            </a:r>
          </a:p>
          <a:p>
            <a:pPr algn="just" rtl="1"/>
            <a:r>
              <a:rPr lang="ar-DZ" sz="2800" b="1" dirty="0"/>
              <a:t>ب ـ المحاصيل والمنتجات الزراعية (الحبوب) والأغذية: مثل الذرة والقمح والقطن والكاكاو والبن والأرز والشعير وعصير </a:t>
            </a:r>
            <a:r>
              <a:rPr lang="ar-DZ" sz="2800" b="1" dirty="0" smtClean="0"/>
              <a:t>البرتقال ... </a:t>
            </a:r>
            <a:endParaRPr lang="ar-DZ" sz="2800" b="1" dirty="0"/>
          </a:p>
          <a:p>
            <a:pPr algn="just" rtl="1"/>
            <a:r>
              <a:rPr lang="ar-DZ" sz="2800" b="1" dirty="0"/>
              <a:t>ج ـ المواشي واللحوم.</a:t>
            </a:r>
          </a:p>
          <a:p>
            <a:pPr algn="just" rtl="1"/>
            <a:r>
              <a:rPr lang="ar-DZ" sz="2800" b="1" dirty="0"/>
              <a:t>د ـ سلع أخرى مثل الخشب والمطاط.</a:t>
            </a:r>
          </a:p>
          <a:p>
            <a:pPr algn="just" rtl="1"/>
            <a:endParaRPr lang="ar-DZ" sz="2800" b="1" dirty="0"/>
          </a:p>
        </p:txBody>
      </p:sp>
    </p:spTree>
    <p:extLst>
      <p:ext uri="{BB962C8B-B14F-4D97-AF65-F5344CB8AC3E}">
        <p14:creationId xmlns:p14="http://schemas.microsoft.com/office/powerpoint/2010/main" val="355134773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12192000" cy="6858000"/>
            <a:chOff x="0" y="0"/>
            <a:chExt cx="12192000" cy="6858000"/>
          </a:xfrm>
        </p:grpSpPr>
        <p:sp>
          <p:nvSpPr>
            <p:cNvPr id="5" name="Rectangle 4"/>
            <p:cNvSpPr/>
            <p:nvPr/>
          </p:nvSpPr>
          <p:spPr>
            <a:xfrm>
              <a:off x="0" y="0"/>
              <a:ext cx="12192000" cy="6858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26"/>
            <p:cNvSpPr/>
            <p:nvPr/>
          </p:nvSpPr>
          <p:spPr>
            <a:xfrm>
              <a:off x="121920" y="106680"/>
              <a:ext cx="11932920" cy="6644640"/>
            </a:xfrm>
            <a:prstGeom prst="round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 name="Rectangle 2"/>
          <p:cNvSpPr/>
          <p:nvPr/>
        </p:nvSpPr>
        <p:spPr>
          <a:xfrm>
            <a:off x="528033" y="359860"/>
            <a:ext cx="11153115" cy="6555641"/>
          </a:xfrm>
          <a:prstGeom prst="rect">
            <a:avLst/>
          </a:prstGeom>
        </p:spPr>
        <p:txBody>
          <a:bodyPr wrap="square">
            <a:spAutoFit/>
          </a:bodyPr>
          <a:lstStyle/>
          <a:p>
            <a:pPr algn="ctr" rtl="1"/>
            <a:r>
              <a:rPr lang="ar-SA" sz="3600" b="1" dirty="0">
                <a:solidFill>
                  <a:srgbClr val="FF0000"/>
                </a:solidFill>
              </a:rPr>
              <a:t>ثالثا: الفرق بين السلع الدولية والبيوع </a:t>
            </a:r>
            <a:r>
              <a:rPr lang="ar-SA" sz="3600" b="1" dirty="0" smtClean="0">
                <a:solidFill>
                  <a:srgbClr val="FF0000"/>
                </a:solidFill>
              </a:rPr>
              <a:t>الدولية</a:t>
            </a:r>
            <a:endParaRPr lang="ar-DZ" sz="3600" b="1" dirty="0" smtClean="0">
              <a:solidFill>
                <a:srgbClr val="FF0000"/>
              </a:solidFill>
            </a:endParaRPr>
          </a:p>
          <a:p>
            <a:pPr algn="ctr" rtl="1"/>
            <a:endParaRPr lang="ar-DZ" b="1" dirty="0" smtClean="0">
              <a:solidFill>
                <a:srgbClr val="FF0000"/>
              </a:solidFill>
            </a:endParaRPr>
          </a:p>
          <a:p>
            <a:pPr algn="just" rtl="1"/>
            <a:r>
              <a:rPr lang="ar-DZ" sz="2600" b="1" dirty="0" smtClean="0"/>
              <a:t>	مصطلح </a:t>
            </a:r>
            <a:r>
              <a:rPr lang="ar-DZ" sz="2600" b="1" dirty="0"/>
              <a:t>البيوع أعم من مصطلح السلع الدولية وهذا ما يظهر في المقارنة التالية بينهما:</a:t>
            </a:r>
          </a:p>
          <a:p>
            <a:pPr algn="just" rtl="1"/>
            <a:r>
              <a:rPr lang="ar-DZ" sz="2600" b="1" dirty="0" smtClean="0"/>
              <a:t>• في </a:t>
            </a:r>
            <a:r>
              <a:rPr lang="ar-DZ" sz="2600" b="1" dirty="0"/>
              <a:t>البيوع الدولية وحسبما جاء في اتفاقية فينا يحكمها معياران: أحدهما شخصي وهو تواجد مركز أعمال المتعاقدين في دولتين مختلفتين، والثاني موضوعي يتعلق بالصفقة وهو يتطلب توافر أحد ثلاث ضوابط هي:</a:t>
            </a:r>
          </a:p>
          <a:p>
            <a:pPr algn="just" rtl="1"/>
            <a:r>
              <a:rPr lang="ar-DZ" sz="2600" b="1" dirty="0" smtClean="0"/>
              <a:t>- اقتران </a:t>
            </a:r>
            <a:r>
              <a:rPr lang="ar-DZ" sz="2600" b="1" dirty="0"/>
              <a:t>البيع بعملية نقل البضاعة من دولة </a:t>
            </a:r>
            <a:r>
              <a:rPr lang="ar-DZ" sz="2600" b="1" dirty="0" smtClean="0"/>
              <a:t>إلى أخرى</a:t>
            </a:r>
            <a:r>
              <a:rPr lang="ar-DZ" sz="2600" b="1" dirty="0"/>
              <a:t>.</a:t>
            </a:r>
          </a:p>
          <a:p>
            <a:pPr algn="just" rtl="1"/>
            <a:r>
              <a:rPr lang="ar-DZ" sz="2600" b="1" dirty="0" smtClean="0"/>
              <a:t>- الاتفاق </a:t>
            </a:r>
            <a:r>
              <a:rPr lang="ar-DZ" sz="2600" b="1" dirty="0"/>
              <a:t>على شروط البيع يكون في دولتين مختلفتين.</a:t>
            </a:r>
          </a:p>
          <a:p>
            <a:pPr algn="just" rtl="1"/>
            <a:r>
              <a:rPr lang="ar-DZ" sz="2600" b="1" dirty="0" smtClean="0"/>
              <a:t>- تسليم </a:t>
            </a:r>
            <a:r>
              <a:rPr lang="ar-DZ" sz="2600" b="1" dirty="0"/>
              <a:t>البضاعة </a:t>
            </a:r>
            <a:r>
              <a:rPr lang="ar-DZ" sz="2600" b="1" dirty="0" err="1" smtClean="0"/>
              <a:t>المبيعة</a:t>
            </a:r>
            <a:r>
              <a:rPr lang="ar-DZ" sz="2600" b="1" dirty="0" smtClean="0"/>
              <a:t> في </a:t>
            </a:r>
            <a:r>
              <a:rPr lang="ar-DZ" sz="2600" b="1" dirty="0"/>
              <a:t>دولة </a:t>
            </a:r>
            <a:r>
              <a:rPr lang="ar-DZ" sz="2600" b="1" dirty="0" smtClean="0"/>
              <a:t>أخرى </a:t>
            </a:r>
            <a:r>
              <a:rPr lang="ar-DZ" sz="2600" b="1" dirty="0"/>
              <a:t>غير التي تم فيها الاتفاق.</a:t>
            </a:r>
          </a:p>
          <a:p>
            <a:pPr algn="just" rtl="1"/>
            <a:r>
              <a:rPr lang="ar-DZ" sz="2600" b="1" dirty="0" smtClean="0"/>
              <a:t>• في </a:t>
            </a:r>
            <a:r>
              <a:rPr lang="ar-DZ" sz="2600" b="1" dirty="0"/>
              <a:t>البيوع الدولية هو جميع السلع بينما محل البيع في السلع الدولية سلعا محددة ذات مواصفات وخصائص ذكرناها فيما سبق.</a:t>
            </a:r>
          </a:p>
          <a:p>
            <a:pPr algn="just" rtl="1"/>
            <a:r>
              <a:rPr lang="ar-DZ" sz="2600" b="1" dirty="0" smtClean="0"/>
              <a:t>• أما </a:t>
            </a:r>
            <a:r>
              <a:rPr lang="ar-DZ" sz="2600" b="1" dirty="0"/>
              <a:t>البيوع الدولية السلع الدولية لا يتم التعامل فيها الا في البورصات (السوق المنظمة) فلا يوجد مكان خاص بها.</a:t>
            </a:r>
          </a:p>
          <a:p>
            <a:pPr algn="just" rtl="1"/>
            <a:r>
              <a:rPr lang="ar-DZ" sz="2600" b="1" dirty="0" smtClean="0"/>
              <a:t>• في </a:t>
            </a:r>
            <a:r>
              <a:rPr lang="ar-DZ" sz="2600" b="1" dirty="0"/>
              <a:t>البيوع الدولية وفي الغالب الأعم يتم التعامل مباشرة بين البائع والمشتري فهي عقود شخصية لا يتم تداولها بينما في السلع الدولية يتم التعامل من خلال الوسطاء ويتم تداولها مرات عديدة في البورصات.</a:t>
            </a:r>
          </a:p>
          <a:p>
            <a:pPr algn="just" rtl="1"/>
            <a:endParaRPr lang="ar-DZ" sz="2800" b="1" dirty="0"/>
          </a:p>
        </p:txBody>
      </p:sp>
    </p:spTree>
    <p:extLst>
      <p:ext uri="{BB962C8B-B14F-4D97-AF65-F5344CB8AC3E}">
        <p14:creationId xmlns:p14="http://schemas.microsoft.com/office/powerpoint/2010/main" val="53011054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arn(inVertic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arn(inVertical)">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barn(inVertical)">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barn(inVertical)">
                                      <p:cBhvr>
                                        <p:cTn id="5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12192000" cy="6858000"/>
            <a:chOff x="0" y="0"/>
            <a:chExt cx="12192000" cy="6858000"/>
          </a:xfrm>
        </p:grpSpPr>
        <p:sp>
          <p:nvSpPr>
            <p:cNvPr id="5" name="Rectangle 4"/>
            <p:cNvSpPr/>
            <p:nvPr/>
          </p:nvSpPr>
          <p:spPr>
            <a:xfrm>
              <a:off x="0" y="0"/>
              <a:ext cx="12192000" cy="6858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26"/>
            <p:cNvSpPr/>
            <p:nvPr/>
          </p:nvSpPr>
          <p:spPr>
            <a:xfrm>
              <a:off x="121920" y="106680"/>
              <a:ext cx="11932920" cy="6644640"/>
            </a:xfrm>
            <a:prstGeom prst="round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 name="Rectangle 2"/>
          <p:cNvSpPr/>
          <p:nvPr/>
        </p:nvSpPr>
        <p:spPr>
          <a:xfrm>
            <a:off x="528033" y="359860"/>
            <a:ext cx="11153115" cy="3877985"/>
          </a:xfrm>
          <a:prstGeom prst="rect">
            <a:avLst/>
          </a:prstGeom>
        </p:spPr>
        <p:txBody>
          <a:bodyPr wrap="square">
            <a:spAutoFit/>
          </a:bodyPr>
          <a:lstStyle/>
          <a:p>
            <a:pPr algn="ctr" rtl="1"/>
            <a:r>
              <a:rPr lang="ar-SA" sz="3600" b="1" dirty="0">
                <a:solidFill>
                  <a:srgbClr val="FF0000"/>
                </a:solidFill>
              </a:rPr>
              <a:t>رابعا: أهم العوامل الرئيسية المحركة لأسعار السلع </a:t>
            </a:r>
            <a:r>
              <a:rPr lang="ar-SA" sz="3600" b="1" dirty="0" smtClean="0">
                <a:solidFill>
                  <a:srgbClr val="FF0000"/>
                </a:solidFill>
              </a:rPr>
              <a:t>الدولية</a:t>
            </a:r>
            <a:endParaRPr lang="ar-DZ" sz="3600" b="1" dirty="0" smtClean="0">
              <a:solidFill>
                <a:srgbClr val="FF0000"/>
              </a:solidFill>
            </a:endParaRPr>
          </a:p>
          <a:p>
            <a:pPr algn="ctr" rtl="1"/>
            <a:endParaRPr lang="ar-DZ" sz="3200" b="1" dirty="0" smtClean="0">
              <a:solidFill>
                <a:srgbClr val="FF0000"/>
              </a:solidFill>
            </a:endParaRPr>
          </a:p>
          <a:p>
            <a:pPr algn="ctr" rtl="1"/>
            <a:endParaRPr lang="ar-DZ" sz="1050" b="1" dirty="0" smtClean="0">
              <a:solidFill>
                <a:srgbClr val="FF0000"/>
              </a:solidFill>
            </a:endParaRPr>
          </a:p>
          <a:p>
            <a:pPr algn="just" rtl="1"/>
            <a:r>
              <a:rPr lang="ar-DZ" sz="3200" b="1" dirty="0" smtClean="0"/>
              <a:t>- العرض والطلب.</a:t>
            </a:r>
            <a:endParaRPr lang="ar-DZ" sz="3200" b="1" dirty="0"/>
          </a:p>
          <a:p>
            <a:pPr algn="just" rtl="1"/>
            <a:r>
              <a:rPr lang="ar-DZ" sz="3200" b="1" dirty="0" smtClean="0"/>
              <a:t>- تغير </a:t>
            </a:r>
            <a:r>
              <a:rPr lang="ar-DZ" sz="3200" b="1" dirty="0"/>
              <a:t>أسعار </a:t>
            </a:r>
            <a:r>
              <a:rPr lang="ar-DZ" sz="3200" b="1" dirty="0" smtClean="0"/>
              <a:t>العملات.</a:t>
            </a:r>
            <a:endParaRPr lang="ar-DZ" sz="3200" b="1" dirty="0"/>
          </a:p>
          <a:p>
            <a:pPr algn="just" rtl="1"/>
            <a:r>
              <a:rPr lang="ar-DZ" sz="3200" b="1" dirty="0" smtClean="0"/>
              <a:t>- المواقف الجيوسياسية.</a:t>
            </a:r>
            <a:endParaRPr lang="ar-DZ" sz="3200" b="1" dirty="0"/>
          </a:p>
          <a:p>
            <a:pPr algn="just" rtl="1"/>
            <a:r>
              <a:rPr lang="ar-DZ" sz="3200" b="1" dirty="0" smtClean="0"/>
              <a:t>- النمو الاقتصادي.</a:t>
            </a:r>
            <a:endParaRPr lang="ar-DZ" sz="3200" b="1" dirty="0"/>
          </a:p>
          <a:p>
            <a:pPr algn="just" rtl="1"/>
            <a:r>
              <a:rPr lang="ar-DZ" sz="3200" b="1" dirty="0" smtClean="0"/>
              <a:t>- العوامل الطبيعية.</a:t>
            </a:r>
            <a:endParaRPr lang="ar-DZ" sz="2600" b="1" dirty="0"/>
          </a:p>
        </p:txBody>
      </p:sp>
    </p:spTree>
    <p:extLst>
      <p:ext uri="{BB962C8B-B14F-4D97-AF65-F5344CB8AC3E}">
        <p14:creationId xmlns:p14="http://schemas.microsoft.com/office/powerpoint/2010/main" val="280906747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arn(inVertical)">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12192000" cy="6858000"/>
            <a:chOff x="0" y="0"/>
            <a:chExt cx="12192000" cy="6858000"/>
          </a:xfrm>
        </p:grpSpPr>
        <p:sp>
          <p:nvSpPr>
            <p:cNvPr id="5" name="Rectangle 4"/>
            <p:cNvSpPr/>
            <p:nvPr/>
          </p:nvSpPr>
          <p:spPr>
            <a:xfrm>
              <a:off x="0" y="0"/>
              <a:ext cx="12192000" cy="6858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26"/>
            <p:cNvSpPr/>
            <p:nvPr/>
          </p:nvSpPr>
          <p:spPr>
            <a:xfrm>
              <a:off x="121920" y="106680"/>
              <a:ext cx="11932920" cy="6644640"/>
            </a:xfrm>
            <a:prstGeom prst="round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 name="Rectangle 2"/>
          <p:cNvSpPr/>
          <p:nvPr/>
        </p:nvSpPr>
        <p:spPr>
          <a:xfrm>
            <a:off x="1295400" y="409765"/>
            <a:ext cx="9419823" cy="6340197"/>
          </a:xfrm>
          <a:prstGeom prst="rect">
            <a:avLst/>
          </a:prstGeom>
        </p:spPr>
        <p:txBody>
          <a:bodyPr wrap="square">
            <a:spAutoFit/>
          </a:bodyPr>
          <a:lstStyle/>
          <a:p>
            <a:pPr algn="ctr" rtl="1"/>
            <a:r>
              <a:rPr lang="ar-DZ" sz="3600" b="1" dirty="0" smtClean="0">
                <a:solidFill>
                  <a:srgbClr val="FF0000"/>
                </a:solidFill>
              </a:rPr>
              <a:t>خطة البحث</a:t>
            </a:r>
          </a:p>
          <a:p>
            <a:pPr algn="just" rtl="1"/>
            <a:endParaRPr lang="ar-DZ" sz="3200" b="1" dirty="0" smtClean="0"/>
          </a:p>
          <a:p>
            <a:pPr algn="just" rtl="1"/>
            <a:r>
              <a:rPr lang="ar-SA" sz="3200" b="1" dirty="0" smtClean="0">
                <a:solidFill>
                  <a:schemeClr val="accent2">
                    <a:lumMod val="75000"/>
                  </a:schemeClr>
                </a:solidFill>
              </a:rPr>
              <a:t>مقدمة</a:t>
            </a:r>
            <a:endParaRPr lang="ar-SA" sz="3200" b="1" dirty="0">
              <a:solidFill>
                <a:schemeClr val="accent2">
                  <a:lumMod val="75000"/>
                </a:schemeClr>
              </a:solidFill>
            </a:endParaRPr>
          </a:p>
          <a:p>
            <a:pPr algn="just" rtl="1"/>
            <a:r>
              <a:rPr lang="ar-SA" sz="3200" b="1" dirty="0">
                <a:solidFill>
                  <a:schemeClr val="accent2">
                    <a:lumMod val="75000"/>
                  </a:schemeClr>
                </a:solidFill>
              </a:rPr>
              <a:t>المبحث الأول: الإطار النظري لبورصة البضائع (الحاضرة)</a:t>
            </a:r>
          </a:p>
          <a:p>
            <a:pPr algn="just" rtl="1"/>
            <a:r>
              <a:rPr lang="ar-SA" sz="3200" b="1" dirty="0"/>
              <a:t>       المطلب الأول: نشأة بورصة البضائع </a:t>
            </a:r>
          </a:p>
          <a:p>
            <a:pPr algn="just" rtl="1"/>
            <a:r>
              <a:rPr lang="ar-SA" sz="3200" b="1" dirty="0"/>
              <a:t>       المطلب الثاني: مفهوم بورصة البضائع الحاضرة </a:t>
            </a:r>
          </a:p>
          <a:p>
            <a:pPr algn="just" rtl="1"/>
            <a:r>
              <a:rPr lang="ar-SA" sz="3200" b="1" dirty="0"/>
              <a:t>       المطلب الثالث: الأعضاء المتدخلون في بورصة البضائع وآلية العمل فيها</a:t>
            </a:r>
          </a:p>
          <a:p>
            <a:pPr algn="just" rtl="1"/>
            <a:r>
              <a:rPr lang="ar-SA" sz="3200" b="1" dirty="0">
                <a:solidFill>
                  <a:schemeClr val="accent2">
                    <a:lumMod val="75000"/>
                  </a:schemeClr>
                </a:solidFill>
              </a:rPr>
              <a:t>المبحث الثاني: عموميات حول السلع الدولية (الأساسية) </a:t>
            </a:r>
          </a:p>
          <a:p>
            <a:pPr algn="just" rtl="1"/>
            <a:r>
              <a:rPr lang="ar-SA" sz="3200" b="1" dirty="0"/>
              <a:t>      المطلب الأول: ماهية السلع الدولية </a:t>
            </a:r>
          </a:p>
          <a:p>
            <a:pPr algn="just" rtl="1"/>
            <a:r>
              <a:rPr lang="ar-SA" sz="3200" b="1" dirty="0"/>
              <a:t>      المطلب الثاني: آثار التعامل بالسلع الدولية </a:t>
            </a:r>
          </a:p>
          <a:p>
            <a:pPr algn="just" rtl="1"/>
            <a:r>
              <a:rPr lang="ar-SA" sz="3200" b="1" dirty="0">
                <a:solidFill>
                  <a:schemeClr val="accent2">
                    <a:lumMod val="75000"/>
                  </a:schemeClr>
                </a:solidFill>
              </a:rPr>
              <a:t>خاتمة </a:t>
            </a:r>
          </a:p>
          <a:p>
            <a:pPr algn="just" rtl="1"/>
            <a:endParaRPr lang="fr-FR" dirty="0"/>
          </a:p>
        </p:txBody>
      </p:sp>
    </p:spTree>
    <p:extLst>
      <p:ext uri="{BB962C8B-B14F-4D97-AF65-F5344CB8AC3E}">
        <p14:creationId xmlns:p14="http://schemas.microsoft.com/office/powerpoint/2010/main" val="251387409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barn(inVertical)">
                                      <p:cBhvr>
                                        <p:cTn id="30" dur="500"/>
                                        <p:tgtEl>
                                          <p:spTgt spid="3">
                                            <p:txEl>
                                              <p:pRg st="4" end="4"/>
                                            </p:txEl>
                                          </p:spTgt>
                                        </p:tgtEl>
                                      </p:cBhvr>
                                    </p:animEffect>
                                  </p:childTnLst>
                                </p:cTn>
                              </p:par>
                              <p:par>
                                <p:cTn id="31" presetID="16" presetClass="entr" presetSubtype="21"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barn(inVertical)">
                                      <p:cBhvr>
                                        <p:cTn id="33" dur="500"/>
                                        <p:tgtEl>
                                          <p:spTgt spid="3">
                                            <p:txEl>
                                              <p:pRg st="5" end="5"/>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barn(inVertical)">
                                      <p:cBhvr>
                                        <p:cTn id="36" dur="500"/>
                                        <p:tgtEl>
                                          <p:spTgt spid="3">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barn(inVertical)">
                                      <p:cBhvr>
                                        <p:cTn id="41" dur="500"/>
                                        <p:tgtEl>
                                          <p:spTgt spid="3">
                                            <p:txEl>
                                              <p:pRg st="7" end="7"/>
                                            </p:txEl>
                                          </p:spTgt>
                                        </p:tgtEl>
                                      </p:cBhvr>
                                    </p:animEffect>
                                  </p:childTnLst>
                                </p:cTn>
                              </p:par>
                              <p:par>
                                <p:cTn id="42" presetID="16" presetClass="entr" presetSubtype="21" fill="hold" nodeType="with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barn(inVertical)">
                                      <p:cBhvr>
                                        <p:cTn id="44" dur="500"/>
                                        <p:tgtEl>
                                          <p:spTgt spid="3">
                                            <p:txEl>
                                              <p:pRg st="8" end="8"/>
                                            </p:txEl>
                                          </p:spTgt>
                                        </p:tgtEl>
                                      </p:cBhvr>
                                    </p:animEffect>
                                  </p:childTnLst>
                                </p:cTn>
                              </p:par>
                              <p:par>
                                <p:cTn id="45" presetID="16" presetClass="entr" presetSubtype="21" fill="hold"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barn(inVertical)">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barn(inVertical)">
                                      <p:cBhvr>
                                        <p:cTn id="5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12192000" cy="6858000"/>
            <a:chOff x="0" y="0"/>
            <a:chExt cx="12192000" cy="6858000"/>
          </a:xfrm>
        </p:grpSpPr>
        <p:sp>
          <p:nvSpPr>
            <p:cNvPr id="5" name="Rectangle 4"/>
            <p:cNvSpPr/>
            <p:nvPr/>
          </p:nvSpPr>
          <p:spPr>
            <a:xfrm>
              <a:off x="0" y="0"/>
              <a:ext cx="12192000" cy="6858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26"/>
            <p:cNvSpPr/>
            <p:nvPr/>
          </p:nvSpPr>
          <p:spPr>
            <a:xfrm>
              <a:off x="121920" y="106680"/>
              <a:ext cx="11932920" cy="6644640"/>
            </a:xfrm>
            <a:prstGeom prst="round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 name="Rectangle 2"/>
          <p:cNvSpPr/>
          <p:nvPr/>
        </p:nvSpPr>
        <p:spPr>
          <a:xfrm>
            <a:off x="528033" y="359860"/>
            <a:ext cx="11153115" cy="6124754"/>
          </a:xfrm>
          <a:prstGeom prst="rect">
            <a:avLst/>
          </a:prstGeom>
        </p:spPr>
        <p:txBody>
          <a:bodyPr wrap="square">
            <a:spAutoFit/>
          </a:bodyPr>
          <a:lstStyle/>
          <a:p>
            <a:pPr algn="ctr" rtl="1"/>
            <a:r>
              <a:rPr lang="ar-DZ" sz="4000" b="1" dirty="0">
                <a:solidFill>
                  <a:srgbClr val="FF0000"/>
                </a:solidFill>
              </a:rPr>
              <a:t>المطلب الثاني: آثار التعامل بالسلع </a:t>
            </a:r>
            <a:r>
              <a:rPr lang="ar-DZ" sz="4000" b="1" dirty="0" smtClean="0">
                <a:solidFill>
                  <a:srgbClr val="FF0000"/>
                </a:solidFill>
              </a:rPr>
              <a:t>الدولية</a:t>
            </a:r>
          </a:p>
          <a:p>
            <a:pPr algn="ctr" rtl="1"/>
            <a:r>
              <a:rPr lang="ar-SA" sz="3600" b="1" dirty="0">
                <a:solidFill>
                  <a:srgbClr val="FF0000"/>
                </a:solidFill>
              </a:rPr>
              <a:t>أولا: الغرض من التعامل على السلع </a:t>
            </a:r>
            <a:r>
              <a:rPr lang="ar-SA" sz="3600" b="1" dirty="0" smtClean="0">
                <a:solidFill>
                  <a:srgbClr val="FF0000"/>
                </a:solidFill>
              </a:rPr>
              <a:t>الدولية</a:t>
            </a:r>
            <a:endParaRPr lang="ar-DZ" sz="3600" b="1" dirty="0" smtClean="0">
              <a:solidFill>
                <a:srgbClr val="FF0000"/>
              </a:solidFill>
            </a:endParaRPr>
          </a:p>
          <a:p>
            <a:pPr algn="ctr" rtl="1"/>
            <a:endParaRPr lang="ar-DZ" sz="2800" b="1" dirty="0">
              <a:solidFill>
                <a:srgbClr val="FF0000"/>
              </a:solidFill>
            </a:endParaRPr>
          </a:p>
          <a:p>
            <a:pPr algn="just" rtl="1"/>
            <a:r>
              <a:rPr lang="ar-DZ" sz="3200" b="1" dirty="0" smtClean="0"/>
              <a:t>- المضاربة</a:t>
            </a:r>
            <a:r>
              <a:rPr lang="ar-DZ" sz="3200" b="1" dirty="0"/>
              <a:t>: تعني البيع والشراء لا لحاجة لهذه السلعة ولكن للاستفادة من فروق الاسعار   وعادة لا يتم تسليم ولا تسلم للبلدين والتعامل بها يكون في عقود مستقبلية. </a:t>
            </a:r>
          </a:p>
          <a:p>
            <a:pPr algn="just" rtl="1"/>
            <a:r>
              <a:rPr lang="ar-DZ" sz="3200" b="1" dirty="0" smtClean="0"/>
              <a:t>- التحوط </a:t>
            </a:r>
            <a:r>
              <a:rPr lang="ar-DZ" sz="3200" b="1" dirty="0"/>
              <a:t>او الوقاية: فهو بيع وشراء كمية متساوية من نفس السلعة في نفس الوقت، وذلك بأن يبرم الشخص عقد شراء مستقبلي لسلعة ما لحمايته من انخفاض الاسعار عند التصفية او التنفيذ يبيع عقدا مستقبليا مماثلا او العكس فهو عقد مستقبلي مضاد للعقد المستقبلي الذي أبرمه.</a:t>
            </a:r>
          </a:p>
          <a:p>
            <a:pPr algn="just" rtl="1"/>
            <a:r>
              <a:rPr lang="ar-DZ" sz="3200" b="1" dirty="0" smtClean="0"/>
              <a:t>- التجارة</a:t>
            </a:r>
            <a:r>
              <a:rPr lang="ar-DZ" sz="3200" b="1" dirty="0"/>
              <a:t>: فهي شراء سلعة وإضافة منافع لها زمانية بالتخزين لفترة زمنية أو مكانية بالنقل من مكان الى مكان اخر أو عينة بالتعبئة والتغليف ثم بيعها ويكون فيها تسليم واستلام فعليين</a:t>
            </a:r>
            <a:r>
              <a:rPr lang="ar-DZ" sz="3200" b="1" dirty="0" smtClean="0"/>
              <a:t>.</a:t>
            </a:r>
            <a:endParaRPr lang="ar-DZ" sz="2800" b="1" dirty="0"/>
          </a:p>
        </p:txBody>
      </p:sp>
    </p:spTree>
    <p:extLst>
      <p:ext uri="{BB962C8B-B14F-4D97-AF65-F5344CB8AC3E}">
        <p14:creationId xmlns:p14="http://schemas.microsoft.com/office/powerpoint/2010/main" val="389760671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12192000" cy="6858000"/>
            <a:chOff x="0" y="0"/>
            <a:chExt cx="12192000" cy="6858000"/>
          </a:xfrm>
        </p:grpSpPr>
        <p:sp>
          <p:nvSpPr>
            <p:cNvPr id="5" name="Rectangle 4"/>
            <p:cNvSpPr/>
            <p:nvPr/>
          </p:nvSpPr>
          <p:spPr>
            <a:xfrm>
              <a:off x="0" y="0"/>
              <a:ext cx="12192000" cy="6858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26"/>
            <p:cNvSpPr/>
            <p:nvPr/>
          </p:nvSpPr>
          <p:spPr>
            <a:xfrm>
              <a:off x="121920" y="106680"/>
              <a:ext cx="11932920" cy="6644640"/>
            </a:xfrm>
            <a:prstGeom prst="round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 name="Rectangle 2"/>
          <p:cNvSpPr/>
          <p:nvPr/>
        </p:nvSpPr>
        <p:spPr>
          <a:xfrm>
            <a:off x="528033" y="359860"/>
            <a:ext cx="11153115" cy="6170920"/>
          </a:xfrm>
          <a:prstGeom prst="rect">
            <a:avLst/>
          </a:prstGeom>
        </p:spPr>
        <p:txBody>
          <a:bodyPr wrap="square">
            <a:spAutoFit/>
          </a:bodyPr>
          <a:lstStyle/>
          <a:p>
            <a:pPr algn="ctr" rtl="1"/>
            <a:r>
              <a:rPr lang="ar-SA" sz="3600" b="1" dirty="0">
                <a:solidFill>
                  <a:srgbClr val="FF0000"/>
                </a:solidFill>
              </a:rPr>
              <a:t>ثانيا: الآثار الاقتصادية للتعامل بالسلع </a:t>
            </a:r>
            <a:r>
              <a:rPr lang="ar-SA" sz="3600" b="1" dirty="0" smtClean="0">
                <a:solidFill>
                  <a:srgbClr val="FF0000"/>
                </a:solidFill>
              </a:rPr>
              <a:t>الدولية</a:t>
            </a:r>
            <a:endParaRPr lang="ar-DZ" sz="3600" b="1" dirty="0" smtClean="0">
              <a:solidFill>
                <a:srgbClr val="FF0000"/>
              </a:solidFill>
            </a:endParaRPr>
          </a:p>
          <a:p>
            <a:pPr algn="ctr" rtl="1"/>
            <a:endParaRPr lang="ar-DZ" sz="1000" b="1" dirty="0">
              <a:solidFill>
                <a:srgbClr val="FF0000"/>
              </a:solidFill>
            </a:endParaRPr>
          </a:p>
          <a:p>
            <a:pPr algn="just" rtl="1"/>
            <a:r>
              <a:rPr lang="ar-DZ" sz="3200" b="1" dirty="0">
                <a:solidFill>
                  <a:srgbClr val="FF0000"/>
                </a:solidFill>
              </a:rPr>
              <a:t>1ـ ايجابيات التعامل بالسلع الدولية </a:t>
            </a:r>
            <a:r>
              <a:rPr lang="ar-DZ" sz="3200" b="1" dirty="0" smtClean="0">
                <a:solidFill>
                  <a:srgbClr val="FF0000"/>
                </a:solidFill>
              </a:rPr>
              <a:t>اقتصاديا:</a:t>
            </a:r>
            <a:endParaRPr lang="ar-DZ" sz="3200" b="1" dirty="0">
              <a:solidFill>
                <a:srgbClr val="FF0000"/>
              </a:solidFill>
            </a:endParaRPr>
          </a:p>
          <a:p>
            <a:pPr algn="just" rtl="1"/>
            <a:r>
              <a:rPr lang="ar-DZ" sz="3200" b="1" dirty="0"/>
              <a:t> </a:t>
            </a:r>
            <a:r>
              <a:rPr lang="ar-DZ" sz="3200" b="1" dirty="0" smtClean="0"/>
              <a:t>- تفيد </a:t>
            </a:r>
            <a:r>
              <a:rPr lang="ar-DZ" sz="3200" b="1" dirty="0"/>
              <a:t>المشتري الذي يحتاج الى سلعة معينة وذلك بالتعاقد على شراء السلعة الان بسعر محدد يجنبه مخاطر تذبذب ارتفاع أسعارها في المستقبل ولا يكون ملزما بدفع كامل الثمن بل يقتصر الأمر على دفع الهامش الذي يقدر بنسبة من قيمة العقد. </a:t>
            </a:r>
          </a:p>
          <a:p>
            <a:pPr algn="just" rtl="1"/>
            <a:r>
              <a:rPr lang="ar-DZ" sz="3200" b="1" dirty="0"/>
              <a:t> </a:t>
            </a:r>
            <a:r>
              <a:rPr lang="ar-DZ" sz="3200" b="1" dirty="0" smtClean="0"/>
              <a:t>- تفيد </a:t>
            </a:r>
            <a:r>
              <a:rPr lang="ar-DZ" sz="3200" b="1" dirty="0"/>
              <a:t>البائع الذي يبيع السلعة بسعر محدد على أن يسلمها في المستقبل وتجنبه مخاطر تذبذب الاسعار نحو الانخفاض وبما يضمن له تصريف بضاعته قبل إنتاجها. </a:t>
            </a:r>
          </a:p>
          <a:p>
            <a:pPr algn="just" rtl="1"/>
            <a:r>
              <a:rPr lang="ar-DZ" sz="3200" b="1" dirty="0" smtClean="0"/>
              <a:t>- تفيد </a:t>
            </a:r>
            <a:r>
              <a:rPr lang="ar-DZ" sz="3200" b="1" dirty="0"/>
              <a:t>المضاربين الذين يغتنمون الفرص ويضاربون على تقلبات الاسعار بجني الارباح من فروق الاسعار. </a:t>
            </a:r>
          </a:p>
          <a:p>
            <a:pPr algn="just" rtl="1"/>
            <a:r>
              <a:rPr lang="ar-DZ" sz="3200" b="1" dirty="0"/>
              <a:t> </a:t>
            </a:r>
            <a:r>
              <a:rPr lang="ar-DZ" sz="3200" b="1" dirty="0" smtClean="0"/>
              <a:t>- تعمل </a:t>
            </a:r>
            <a:r>
              <a:rPr lang="ar-DZ" sz="3200" b="1" dirty="0"/>
              <a:t>على إحداث توازن بين العرض والطلب نظرا لاستمرارية السوق والسيولة التي تحدثها.</a:t>
            </a:r>
          </a:p>
          <a:p>
            <a:pPr algn="just" rtl="1"/>
            <a:endParaRPr lang="ar-DZ" sz="2800" b="1" dirty="0"/>
          </a:p>
        </p:txBody>
      </p:sp>
    </p:spTree>
    <p:extLst>
      <p:ext uri="{BB962C8B-B14F-4D97-AF65-F5344CB8AC3E}">
        <p14:creationId xmlns:p14="http://schemas.microsoft.com/office/powerpoint/2010/main" val="176885357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0" end="0"/>
                                            </p:txEl>
                                          </p:spTgt>
                                        </p:tgtEl>
                                        <p:attrNameLst>
                                          <p:attrName>style.visibility</p:attrName>
                                        </p:attrNameLst>
                                      </p:cBhvr>
                                      <p:to>
                                        <p:strVal val="visible"/>
                                      </p:to>
                                    </p:set>
                                    <p:animEffect transition="in" filter="barn(inVertical)">
                                      <p:cBhvr>
                                        <p:cTn id="4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12192000" cy="6858000"/>
            <a:chOff x="0" y="0"/>
            <a:chExt cx="12192000" cy="6858000"/>
          </a:xfrm>
        </p:grpSpPr>
        <p:sp>
          <p:nvSpPr>
            <p:cNvPr id="5" name="Rectangle 4"/>
            <p:cNvSpPr/>
            <p:nvPr/>
          </p:nvSpPr>
          <p:spPr>
            <a:xfrm>
              <a:off x="0" y="0"/>
              <a:ext cx="12192000" cy="6858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26"/>
            <p:cNvSpPr/>
            <p:nvPr/>
          </p:nvSpPr>
          <p:spPr>
            <a:xfrm>
              <a:off x="121920" y="106680"/>
              <a:ext cx="11932920" cy="6644640"/>
            </a:xfrm>
            <a:prstGeom prst="round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 name="Rectangle 2"/>
          <p:cNvSpPr/>
          <p:nvPr/>
        </p:nvSpPr>
        <p:spPr>
          <a:xfrm>
            <a:off x="528033" y="359860"/>
            <a:ext cx="11153115" cy="6586418"/>
          </a:xfrm>
          <a:prstGeom prst="rect">
            <a:avLst/>
          </a:prstGeom>
        </p:spPr>
        <p:txBody>
          <a:bodyPr wrap="square">
            <a:spAutoFit/>
          </a:bodyPr>
          <a:lstStyle/>
          <a:p>
            <a:pPr algn="ctr" rtl="1"/>
            <a:endParaRPr lang="ar-DZ" sz="1000" b="1" dirty="0">
              <a:solidFill>
                <a:srgbClr val="FF0000"/>
              </a:solidFill>
            </a:endParaRPr>
          </a:p>
          <a:p>
            <a:pPr algn="just" rtl="1"/>
            <a:r>
              <a:rPr lang="ar-DZ" sz="3200" b="1" dirty="0">
                <a:solidFill>
                  <a:srgbClr val="FF0000"/>
                </a:solidFill>
              </a:rPr>
              <a:t>2ـ سلبيات التعامل بالسلع الدولية </a:t>
            </a:r>
            <a:r>
              <a:rPr lang="ar-DZ" sz="3200" b="1" dirty="0" smtClean="0">
                <a:solidFill>
                  <a:srgbClr val="FF0000"/>
                </a:solidFill>
              </a:rPr>
              <a:t>اقتصاديا:</a:t>
            </a:r>
          </a:p>
          <a:p>
            <a:pPr algn="just" rtl="1"/>
            <a:endParaRPr lang="ar-DZ" sz="2800" b="1" dirty="0" smtClean="0">
              <a:solidFill>
                <a:srgbClr val="FF0000"/>
              </a:solidFill>
            </a:endParaRPr>
          </a:p>
          <a:p>
            <a:pPr algn="just" rtl="1"/>
            <a:r>
              <a:rPr lang="ar-DZ" sz="3200" b="1" dirty="0"/>
              <a:t> </a:t>
            </a:r>
            <a:r>
              <a:rPr lang="ar-DZ" sz="3200" b="1" dirty="0" smtClean="0"/>
              <a:t>- إن </a:t>
            </a:r>
            <a:r>
              <a:rPr lang="ar-DZ" sz="3200" b="1" dirty="0"/>
              <a:t>معنى الاستثمار الحقيقي هو الاضافة الرأسمالية للاقتصاد والتعامل في السلع الدولية لا يتحقق فيه معنى الاستثمار بهذا المبدأ.</a:t>
            </a:r>
          </a:p>
          <a:p>
            <a:pPr algn="just" rtl="1"/>
            <a:r>
              <a:rPr lang="ar-DZ" sz="3200" b="1" dirty="0"/>
              <a:t> </a:t>
            </a:r>
            <a:r>
              <a:rPr lang="ar-DZ" sz="3200" b="1" dirty="0" smtClean="0"/>
              <a:t>- تقوم </a:t>
            </a:r>
            <a:r>
              <a:rPr lang="ar-DZ" sz="3200" b="1" dirty="0"/>
              <a:t>السوق في مجملها على التعامل بأكثر من طاقتها ويظهر ذلك في الاساليب الاكثر في مجال التعامل مثل الشراء بالهامش حيث لا ثمن كامل يدفع والبيع على المكشوف والبيع المستقبلي حيث لا سلعة، ففي البورصة يمكنك ان تشتري بدون ان تدفع وان تبيع بدون ان تحوز.</a:t>
            </a:r>
          </a:p>
          <a:p>
            <a:pPr algn="just" rtl="1"/>
            <a:r>
              <a:rPr lang="ar-DZ" sz="3200" b="1" dirty="0"/>
              <a:t> </a:t>
            </a:r>
            <a:r>
              <a:rPr lang="ar-DZ" sz="3200" b="1" dirty="0" smtClean="0"/>
              <a:t>- غالب </a:t>
            </a:r>
            <a:r>
              <a:rPr lang="ar-DZ" sz="3200" b="1" dirty="0"/>
              <a:t>المتعاملين في السلع الدولية ليست لهم حاجة للسلع ولا يقصدون الى استعمالها بل يراهنون على تغير الاسعار لجني فروق الارباح وهذه مقامرة وليست بيعا وشراء.</a:t>
            </a:r>
          </a:p>
          <a:p>
            <a:pPr algn="just" rtl="1"/>
            <a:endParaRPr lang="ar-DZ" sz="3200" b="1" dirty="0"/>
          </a:p>
          <a:p>
            <a:pPr algn="just" rtl="1"/>
            <a:endParaRPr lang="ar-DZ" sz="2800" b="1" dirty="0"/>
          </a:p>
        </p:txBody>
      </p:sp>
    </p:spTree>
    <p:extLst>
      <p:ext uri="{BB962C8B-B14F-4D97-AF65-F5344CB8AC3E}">
        <p14:creationId xmlns:p14="http://schemas.microsoft.com/office/powerpoint/2010/main" val="118357458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12192000" cy="6858000"/>
            <a:chOff x="0" y="0"/>
            <a:chExt cx="12192000" cy="6858000"/>
          </a:xfrm>
        </p:grpSpPr>
        <p:sp>
          <p:nvSpPr>
            <p:cNvPr id="5" name="Rectangle 4"/>
            <p:cNvSpPr/>
            <p:nvPr/>
          </p:nvSpPr>
          <p:spPr>
            <a:xfrm>
              <a:off x="0" y="0"/>
              <a:ext cx="12192000" cy="6858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26"/>
            <p:cNvSpPr/>
            <p:nvPr/>
          </p:nvSpPr>
          <p:spPr>
            <a:xfrm>
              <a:off x="121920" y="106680"/>
              <a:ext cx="11932920" cy="6644640"/>
            </a:xfrm>
            <a:prstGeom prst="round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 name="Rectangle 2"/>
          <p:cNvSpPr/>
          <p:nvPr/>
        </p:nvSpPr>
        <p:spPr>
          <a:xfrm>
            <a:off x="528033" y="359860"/>
            <a:ext cx="11153115" cy="6748514"/>
          </a:xfrm>
          <a:prstGeom prst="rect">
            <a:avLst/>
          </a:prstGeom>
        </p:spPr>
        <p:txBody>
          <a:bodyPr wrap="square">
            <a:spAutoFit/>
          </a:bodyPr>
          <a:lstStyle/>
          <a:p>
            <a:pPr algn="ctr" rtl="1"/>
            <a:r>
              <a:rPr lang="ar-DZ" sz="4000" b="1" dirty="0" smtClean="0">
                <a:solidFill>
                  <a:srgbClr val="FF0000"/>
                </a:solidFill>
              </a:rPr>
              <a:t>خاتمة</a:t>
            </a:r>
          </a:p>
          <a:p>
            <a:pPr indent="450215" algn="just" rtl="1">
              <a:lnSpc>
                <a:spcPct val="115000"/>
              </a:lnSpc>
              <a:spcAft>
                <a:spcPts val="1000"/>
              </a:spcAft>
            </a:pPr>
            <a:r>
              <a:rPr lang="ar-DZ" sz="2800" dirty="0">
                <a:latin typeface="Arial" panose="020B0604020202020204" pitchFamily="34" charset="0"/>
                <a:ea typeface="Calibri" panose="020F0502020204030204" pitchFamily="34" charset="0"/>
                <a:cs typeface="Arial" panose="020B0604020202020204" pitchFamily="34" charset="0"/>
              </a:rPr>
              <a:t>من خلال ما تطرقنا إليه في هذا البحث، نستخلص أن بورصات البضائع تمثل عاملا رئيسيا في تعزيز استدامة الأنشطة الاقتصادية كالأنشطة الزراعية والصناعية وغيرها، كما تعتبر أحد الاستثمارات البديلة في الأسواق المالية (الاستثمار في الأوراق المالية والسندات)، فهي تساهم في تنويع المحفظة الاستثمارية، باعتبار السلع إحدى أدوات التحوط الاستثماري التي يلجأ إليها المستثمرون في حالات الركود الاقتصادي، وارتفاع مستوى التضخم، إضافة إلى تقليل مستوى المخاطر التي يتعرض لها المستثمرون </a:t>
            </a:r>
            <a:r>
              <a:rPr lang="ar-DZ" sz="3200" dirty="0">
                <a:latin typeface="Arial" panose="020B0604020202020204" pitchFamily="34" charset="0"/>
                <a:ea typeface="Calibri" panose="020F0502020204030204" pitchFamily="34" charset="0"/>
                <a:cs typeface="Arial" panose="020B0604020202020204" pitchFamily="34" charset="0"/>
              </a:rPr>
              <a:t>كون السلع بطبيعتها أصولا حقيقية، </a:t>
            </a:r>
            <a:r>
              <a:rPr lang="ar-SA" sz="3200" dirty="0">
                <a:latin typeface="Arial" panose="020B0604020202020204" pitchFamily="34" charset="0"/>
                <a:ea typeface="Calibri" panose="020F0502020204030204" pitchFamily="34" charset="0"/>
                <a:cs typeface="Arial" panose="020B0604020202020204" pitchFamily="34" charset="0"/>
              </a:rPr>
              <a:t>وفي ظل التطورات التكنولوجية والتغيرات الهيكلية في الأسواق العالمية للسلع الأساسية جعلت منها كيانات عابرة للحدود، مما أدى إلى تعزيز دور بورصات السلع في التجارة الدولية.</a:t>
            </a:r>
            <a:endParaRPr lang="fr-FR" sz="2400" dirty="0">
              <a:latin typeface="Arial" panose="020B0604020202020204" pitchFamily="34" charset="0"/>
              <a:ea typeface="Calibri" panose="020F0502020204030204" pitchFamily="34" charset="0"/>
              <a:cs typeface="Arial" panose="020B0604020202020204" pitchFamily="34" charset="0"/>
            </a:endParaRPr>
          </a:p>
          <a:p>
            <a:pPr algn="just" rtl="1"/>
            <a:endParaRPr lang="ar-DZ" sz="3600" b="1" dirty="0" smtClean="0">
              <a:solidFill>
                <a:srgbClr val="FF0000"/>
              </a:solidFill>
              <a:latin typeface="Arial" panose="020B0604020202020204" pitchFamily="34" charset="0"/>
              <a:cs typeface="Arial" panose="020B0604020202020204" pitchFamily="34" charset="0"/>
            </a:endParaRPr>
          </a:p>
          <a:p>
            <a:pPr algn="ctr" rtl="1"/>
            <a:endParaRPr lang="ar-SA" sz="3600" b="1" dirty="0"/>
          </a:p>
        </p:txBody>
      </p:sp>
    </p:spTree>
    <p:extLst>
      <p:ext uri="{BB962C8B-B14F-4D97-AF65-F5344CB8AC3E}">
        <p14:creationId xmlns:p14="http://schemas.microsoft.com/office/powerpoint/2010/main" val="314412367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e 7"/>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à coins arrondis 9"/>
            <p:cNvSpPr/>
            <p:nvPr/>
          </p:nvSpPr>
          <p:spPr>
            <a:xfrm>
              <a:off x="121920" y="106680"/>
              <a:ext cx="11932920" cy="6644640"/>
            </a:xfrm>
            <a:prstGeom prst="round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1" name="Rectangle 10"/>
          <p:cNvSpPr/>
          <p:nvPr/>
        </p:nvSpPr>
        <p:spPr>
          <a:xfrm>
            <a:off x="528034" y="1597075"/>
            <a:ext cx="10779617" cy="3046988"/>
          </a:xfrm>
          <a:prstGeom prst="rect">
            <a:avLst/>
          </a:prstGeom>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ar-DZ" sz="9600" b="1" dirty="0" smtClean="0">
                <a:latin typeface="Times New Roman" pitchFamily="18" charset="0"/>
                <a:cs typeface="Times New Roman" pitchFamily="18" charset="0"/>
              </a:rPr>
              <a:t>شكرا</a:t>
            </a:r>
            <a:endParaRPr lang="fr-FR" sz="9600" b="1" dirty="0" smtClean="0">
              <a:latin typeface="Times New Roman" pitchFamily="18" charset="0"/>
              <a:cs typeface="Times New Roman" pitchFamily="18" charset="0"/>
            </a:endParaRPr>
          </a:p>
          <a:p>
            <a:pPr algn="ctr"/>
            <a:r>
              <a:rPr lang="ar-DZ" sz="9600" b="1" dirty="0" smtClean="0">
                <a:latin typeface="Times New Roman" pitchFamily="18" charset="0"/>
                <a:cs typeface="Times New Roman" pitchFamily="18" charset="0"/>
              </a:rPr>
              <a:t>لحسن الإصغاء والمتابعة</a:t>
            </a:r>
            <a:endParaRPr lang="fr-FR" sz="9600" dirty="0"/>
          </a:p>
        </p:txBody>
      </p:sp>
    </p:spTree>
    <p:extLst>
      <p:ext uri="{BB962C8B-B14F-4D97-AF65-F5344CB8AC3E}">
        <p14:creationId xmlns:p14="http://schemas.microsoft.com/office/powerpoint/2010/main" val="2206000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circle(in)">
                                      <p:cBhvr>
                                        <p:cTn id="12" dur="2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wipe(down)">
                                      <p:cBhvr>
                                        <p:cTn id="17" dur="580">
                                          <p:stCondLst>
                                            <p:cond delay="0"/>
                                          </p:stCondLst>
                                        </p:cTn>
                                        <p:tgtEl>
                                          <p:spTgt spid="11">
                                            <p:txEl>
                                              <p:pRg st="0" end="0"/>
                                            </p:txEl>
                                          </p:spTgt>
                                        </p:tgtEl>
                                      </p:cBhvr>
                                    </p:animEffect>
                                    <p:anim calcmode="lin" valueType="num">
                                      <p:cBhvr>
                                        <p:cTn id="18" dur="1822" tmFilter="0,0; 0.14,0.36; 0.43,0.73; 0.71,0.91; 1.0,1.0">
                                          <p:stCondLst>
                                            <p:cond delay="0"/>
                                          </p:stCondLst>
                                        </p:cTn>
                                        <p:tgtEl>
                                          <p:spTgt spid="11">
                                            <p:txEl>
                                              <p:pRg st="0" end="0"/>
                                            </p:txEl>
                                          </p:spTgt>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11">
                                            <p:txEl>
                                              <p:pRg st="0" end="0"/>
                                            </p:txEl>
                                          </p:spTgt>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11">
                                            <p:txEl>
                                              <p:pRg st="0" end="0"/>
                                            </p:txEl>
                                          </p:spTgt>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11">
                                            <p:txEl>
                                              <p:pRg st="0" end="0"/>
                                            </p:txEl>
                                          </p:spTgt>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11">
                                            <p:txEl>
                                              <p:pRg st="0" end="0"/>
                                            </p:txEl>
                                          </p:spTgt>
                                        </p:tgtEl>
                                        <p:attrNameLst>
                                          <p:attrName>ppt_y</p:attrName>
                                        </p:attrNameLst>
                                      </p:cBhvr>
                                      <p:tavLst>
                                        <p:tav tm="0" fmla="#ppt_y-sin(pi*$)/81">
                                          <p:val>
                                            <p:fltVal val="0"/>
                                          </p:val>
                                        </p:tav>
                                        <p:tav tm="100000">
                                          <p:val>
                                            <p:fltVal val="1"/>
                                          </p:val>
                                        </p:tav>
                                      </p:tavLst>
                                    </p:anim>
                                    <p:animScale>
                                      <p:cBhvr>
                                        <p:cTn id="23" dur="26">
                                          <p:stCondLst>
                                            <p:cond delay="650"/>
                                          </p:stCondLst>
                                        </p:cTn>
                                        <p:tgtEl>
                                          <p:spTgt spid="11">
                                            <p:txEl>
                                              <p:pRg st="0" end="0"/>
                                            </p:txEl>
                                          </p:spTgt>
                                        </p:tgtEl>
                                      </p:cBhvr>
                                      <p:to x="100000" y="60000"/>
                                    </p:animScale>
                                    <p:animScale>
                                      <p:cBhvr>
                                        <p:cTn id="24" dur="166" decel="50000">
                                          <p:stCondLst>
                                            <p:cond delay="676"/>
                                          </p:stCondLst>
                                        </p:cTn>
                                        <p:tgtEl>
                                          <p:spTgt spid="11">
                                            <p:txEl>
                                              <p:pRg st="0" end="0"/>
                                            </p:txEl>
                                          </p:spTgt>
                                        </p:tgtEl>
                                      </p:cBhvr>
                                      <p:to x="100000" y="100000"/>
                                    </p:animScale>
                                    <p:animScale>
                                      <p:cBhvr>
                                        <p:cTn id="25" dur="26">
                                          <p:stCondLst>
                                            <p:cond delay="1312"/>
                                          </p:stCondLst>
                                        </p:cTn>
                                        <p:tgtEl>
                                          <p:spTgt spid="11">
                                            <p:txEl>
                                              <p:pRg st="0" end="0"/>
                                            </p:txEl>
                                          </p:spTgt>
                                        </p:tgtEl>
                                      </p:cBhvr>
                                      <p:to x="100000" y="80000"/>
                                    </p:animScale>
                                    <p:animScale>
                                      <p:cBhvr>
                                        <p:cTn id="26" dur="166" decel="50000">
                                          <p:stCondLst>
                                            <p:cond delay="1338"/>
                                          </p:stCondLst>
                                        </p:cTn>
                                        <p:tgtEl>
                                          <p:spTgt spid="11">
                                            <p:txEl>
                                              <p:pRg st="0" end="0"/>
                                            </p:txEl>
                                          </p:spTgt>
                                        </p:tgtEl>
                                      </p:cBhvr>
                                      <p:to x="100000" y="100000"/>
                                    </p:animScale>
                                    <p:animScale>
                                      <p:cBhvr>
                                        <p:cTn id="27" dur="26">
                                          <p:stCondLst>
                                            <p:cond delay="1642"/>
                                          </p:stCondLst>
                                        </p:cTn>
                                        <p:tgtEl>
                                          <p:spTgt spid="11">
                                            <p:txEl>
                                              <p:pRg st="0" end="0"/>
                                            </p:txEl>
                                          </p:spTgt>
                                        </p:tgtEl>
                                      </p:cBhvr>
                                      <p:to x="100000" y="90000"/>
                                    </p:animScale>
                                    <p:animScale>
                                      <p:cBhvr>
                                        <p:cTn id="28" dur="166" decel="50000">
                                          <p:stCondLst>
                                            <p:cond delay="1668"/>
                                          </p:stCondLst>
                                        </p:cTn>
                                        <p:tgtEl>
                                          <p:spTgt spid="11">
                                            <p:txEl>
                                              <p:pRg st="0" end="0"/>
                                            </p:txEl>
                                          </p:spTgt>
                                        </p:tgtEl>
                                      </p:cBhvr>
                                      <p:to x="100000" y="100000"/>
                                    </p:animScale>
                                    <p:animScale>
                                      <p:cBhvr>
                                        <p:cTn id="29" dur="26">
                                          <p:stCondLst>
                                            <p:cond delay="1808"/>
                                          </p:stCondLst>
                                        </p:cTn>
                                        <p:tgtEl>
                                          <p:spTgt spid="11">
                                            <p:txEl>
                                              <p:pRg st="0" end="0"/>
                                            </p:txEl>
                                          </p:spTgt>
                                        </p:tgtEl>
                                      </p:cBhvr>
                                      <p:to x="100000" y="95000"/>
                                    </p:animScale>
                                    <p:animScale>
                                      <p:cBhvr>
                                        <p:cTn id="30" dur="166" decel="50000">
                                          <p:stCondLst>
                                            <p:cond delay="1834"/>
                                          </p:stCondLst>
                                        </p:cTn>
                                        <p:tgtEl>
                                          <p:spTgt spid="11">
                                            <p:txEl>
                                              <p:pRg st="0" end="0"/>
                                            </p:txEl>
                                          </p:spTgt>
                                        </p:tgtEl>
                                      </p:cBhvr>
                                      <p:to x="100000" y="100000"/>
                                    </p:animScale>
                                  </p:childTnLst>
                                </p:cTn>
                              </p:par>
                              <p:par>
                                <p:cTn id="31" presetID="26" presetClass="entr" presetSubtype="0" fill="hold" nodeType="withEffect">
                                  <p:stCondLst>
                                    <p:cond delay="0"/>
                                  </p:stCondLst>
                                  <p:childTnLst>
                                    <p:set>
                                      <p:cBhvr>
                                        <p:cTn id="32" dur="1" fill="hold">
                                          <p:stCondLst>
                                            <p:cond delay="0"/>
                                          </p:stCondLst>
                                        </p:cTn>
                                        <p:tgtEl>
                                          <p:spTgt spid="11">
                                            <p:txEl>
                                              <p:pRg st="1" end="1"/>
                                            </p:txEl>
                                          </p:spTgt>
                                        </p:tgtEl>
                                        <p:attrNameLst>
                                          <p:attrName>style.visibility</p:attrName>
                                        </p:attrNameLst>
                                      </p:cBhvr>
                                      <p:to>
                                        <p:strVal val="visible"/>
                                      </p:to>
                                    </p:set>
                                    <p:animEffect transition="in" filter="wipe(down)">
                                      <p:cBhvr>
                                        <p:cTn id="33" dur="580">
                                          <p:stCondLst>
                                            <p:cond delay="0"/>
                                          </p:stCondLst>
                                        </p:cTn>
                                        <p:tgtEl>
                                          <p:spTgt spid="11">
                                            <p:txEl>
                                              <p:pRg st="1" end="1"/>
                                            </p:txEl>
                                          </p:spTgt>
                                        </p:tgtEl>
                                      </p:cBhvr>
                                    </p:animEffect>
                                    <p:anim calcmode="lin" valueType="num">
                                      <p:cBhvr>
                                        <p:cTn id="34" dur="1822" tmFilter="0,0; 0.14,0.36; 0.43,0.73; 0.71,0.91; 1.0,1.0">
                                          <p:stCondLst>
                                            <p:cond delay="0"/>
                                          </p:stCondLst>
                                        </p:cTn>
                                        <p:tgtEl>
                                          <p:spTgt spid="11">
                                            <p:txEl>
                                              <p:pRg st="1" end="1"/>
                                            </p:txEl>
                                          </p:spTgt>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11">
                                            <p:txEl>
                                              <p:pRg st="1" end="1"/>
                                            </p:txEl>
                                          </p:spTgt>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11">
                                            <p:txEl>
                                              <p:pRg st="1" end="1"/>
                                            </p:txEl>
                                          </p:spTgt>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11">
                                            <p:txEl>
                                              <p:pRg st="1" end="1"/>
                                            </p:txEl>
                                          </p:spTgt>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11">
                                            <p:txEl>
                                              <p:pRg st="1" end="1"/>
                                            </p:txEl>
                                          </p:spTgt>
                                        </p:tgtEl>
                                        <p:attrNameLst>
                                          <p:attrName>ppt_y</p:attrName>
                                        </p:attrNameLst>
                                      </p:cBhvr>
                                      <p:tavLst>
                                        <p:tav tm="0" fmla="#ppt_y-sin(pi*$)/81">
                                          <p:val>
                                            <p:fltVal val="0"/>
                                          </p:val>
                                        </p:tav>
                                        <p:tav tm="100000">
                                          <p:val>
                                            <p:fltVal val="1"/>
                                          </p:val>
                                        </p:tav>
                                      </p:tavLst>
                                    </p:anim>
                                    <p:animScale>
                                      <p:cBhvr>
                                        <p:cTn id="39" dur="26">
                                          <p:stCondLst>
                                            <p:cond delay="650"/>
                                          </p:stCondLst>
                                        </p:cTn>
                                        <p:tgtEl>
                                          <p:spTgt spid="11">
                                            <p:txEl>
                                              <p:pRg st="1" end="1"/>
                                            </p:txEl>
                                          </p:spTgt>
                                        </p:tgtEl>
                                      </p:cBhvr>
                                      <p:to x="100000" y="60000"/>
                                    </p:animScale>
                                    <p:animScale>
                                      <p:cBhvr>
                                        <p:cTn id="40" dur="166" decel="50000">
                                          <p:stCondLst>
                                            <p:cond delay="676"/>
                                          </p:stCondLst>
                                        </p:cTn>
                                        <p:tgtEl>
                                          <p:spTgt spid="11">
                                            <p:txEl>
                                              <p:pRg st="1" end="1"/>
                                            </p:txEl>
                                          </p:spTgt>
                                        </p:tgtEl>
                                      </p:cBhvr>
                                      <p:to x="100000" y="100000"/>
                                    </p:animScale>
                                    <p:animScale>
                                      <p:cBhvr>
                                        <p:cTn id="41" dur="26">
                                          <p:stCondLst>
                                            <p:cond delay="1312"/>
                                          </p:stCondLst>
                                        </p:cTn>
                                        <p:tgtEl>
                                          <p:spTgt spid="11">
                                            <p:txEl>
                                              <p:pRg st="1" end="1"/>
                                            </p:txEl>
                                          </p:spTgt>
                                        </p:tgtEl>
                                      </p:cBhvr>
                                      <p:to x="100000" y="80000"/>
                                    </p:animScale>
                                    <p:animScale>
                                      <p:cBhvr>
                                        <p:cTn id="42" dur="166" decel="50000">
                                          <p:stCondLst>
                                            <p:cond delay="1338"/>
                                          </p:stCondLst>
                                        </p:cTn>
                                        <p:tgtEl>
                                          <p:spTgt spid="11">
                                            <p:txEl>
                                              <p:pRg st="1" end="1"/>
                                            </p:txEl>
                                          </p:spTgt>
                                        </p:tgtEl>
                                      </p:cBhvr>
                                      <p:to x="100000" y="100000"/>
                                    </p:animScale>
                                    <p:animScale>
                                      <p:cBhvr>
                                        <p:cTn id="43" dur="26">
                                          <p:stCondLst>
                                            <p:cond delay="1642"/>
                                          </p:stCondLst>
                                        </p:cTn>
                                        <p:tgtEl>
                                          <p:spTgt spid="11">
                                            <p:txEl>
                                              <p:pRg st="1" end="1"/>
                                            </p:txEl>
                                          </p:spTgt>
                                        </p:tgtEl>
                                      </p:cBhvr>
                                      <p:to x="100000" y="90000"/>
                                    </p:animScale>
                                    <p:animScale>
                                      <p:cBhvr>
                                        <p:cTn id="44" dur="166" decel="50000">
                                          <p:stCondLst>
                                            <p:cond delay="1668"/>
                                          </p:stCondLst>
                                        </p:cTn>
                                        <p:tgtEl>
                                          <p:spTgt spid="11">
                                            <p:txEl>
                                              <p:pRg st="1" end="1"/>
                                            </p:txEl>
                                          </p:spTgt>
                                        </p:tgtEl>
                                      </p:cBhvr>
                                      <p:to x="100000" y="100000"/>
                                    </p:animScale>
                                    <p:animScale>
                                      <p:cBhvr>
                                        <p:cTn id="45" dur="26">
                                          <p:stCondLst>
                                            <p:cond delay="1808"/>
                                          </p:stCondLst>
                                        </p:cTn>
                                        <p:tgtEl>
                                          <p:spTgt spid="11">
                                            <p:txEl>
                                              <p:pRg st="1" end="1"/>
                                            </p:txEl>
                                          </p:spTgt>
                                        </p:tgtEl>
                                      </p:cBhvr>
                                      <p:to x="100000" y="95000"/>
                                    </p:animScale>
                                    <p:animScale>
                                      <p:cBhvr>
                                        <p:cTn id="46" dur="166" decel="50000">
                                          <p:stCondLst>
                                            <p:cond delay="1834"/>
                                          </p:stCondLst>
                                        </p:cTn>
                                        <p:tgtEl>
                                          <p:spTgt spid="11">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12192000" cy="6858000"/>
            <a:chOff x="0" y="0"/>
            <a:chExt cx="12192000" cy="6858000"/>
          </a:xfrm>
        </p:grpSpPr>
        <p:sp>
          <p:nvSpPr>
            <p:cNvPr id="5" name="Rectangle 4"/>
            <p:cNvSpPr/>
            <p:nvPr/>
          </p:nvSpPr>
          <p:spPr>
            <a:xfrm>
              <a:off x="0" y="0"/>
              <a:ext cx="12192000" cy="6858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26"/>
            <p:cNvSpPr/>
            <p:nvPr/>
          </p:nvSpPr>
          <p:spPr>
            <a:xfrm>
              <a:off x="121920" y="106680"/>
              <a:ext cx="11932920" cy="6644640"/>
            </a:xfrm>
            <a:prstGeom prst="round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 name="Rectangle 2"/>
          <p:cNvSpPr/>
          <p:nvPr/>
        </p:nvSpPr>
        <p:spPr>
          <a:xfrm>
            <a:off x="447675" y="209740"/>
            <a:ext cx="11315700" cy="6209392"/>
          </a:xfrm>
          <a:prstGeom prst="rect">
            <a:avLst/>
          </a:prstGeom>
        </p:spPr>
        <p:txBody>
          <a:bodyPr wrap="square">
            <a:spAutoFit/>
          </a:bodyPr>
          <a:lstStyle/>
          <a:p>
            <a:pPr algn="ctr" rtl="1"/>
            <a:r>
              <a:rPr lang="ar-DZ" sz="3600" b="1" dirty="0">
                <a:solidFill>
                  <a:srgbClr val="FF0000"/>
                </a:solidFill>
                <a:latin typeface="Arial" pitchFamily="34" charset="0"/>
                <a:cs typeface="Arial" pitchFamily="34" charset="0"/>
              </a:rPr>
              <a:t>ملخص </a:t>
            </a:r>
            <a:r>
              <a:rPr lang="ar-DZ" sz="3600" b="1" dirty="0" smtClean="0">
                <a:solidFill>
                  <a:srgbClr val="FF0000"/>
                </a:solidFill>
                <a:latin typeface="Arial" pitchFamily="34" charset="0"/>
                <a:cs typeface="Arial" pitchFamily="34" charset="0"/>
              </a:rPr>
              <a:t>البحث</a:t>
            </a:r>
          </a:p>
          <a:p>
            <a:pPr indent="450215" algn="just" rtl="1">
              <a:lnSpc>
                <a:spcPct val="107000"/>
              </a:lnSpc>
              <a:spcAft>
                <a:spcPts val="300"/>
              </a:spcAft>
            </a:pPr>
            <a:r>
              <a:rPr lang="ar-SA" sz="2000" dirty="0" smtClean="0">
                <a:latin typeface="Calibri" panose="020F0502020204030204" pitchFamily="34" charset="0"/>
                <a:ea typeface="Calibri" panose="020F0502020204030204" pitchFamily="34" charset="0"/>
                <a:cs typeface="Arial" panose="020B0604020202020204" pitchFamily="34" charset="0"/>
              </a:rPr>
              <a:t>تعد </a:t>
            </a:r>
            <a:r>
              <a:rPr lang="ar-SA" sz="2000" dirty="0">
                <a:latin typeface="Calibri" panose="020F0502020204030204" pitchFamily="34" charset="0"/>
                <a:ea typeface="Calibri" panose="020F0502020204030204" pitchFamily="34" charset="0"/>
                <a:cs typeface="Arial" panose="020B0604020202020204" pitchFamily="34" charset="0"/>
              </a:rPr>
              <a:t>بـورصات السلع </a:t>
            </a:r>
            <a:r>
              <a:rPr lang="ar-SA" sz="2000" dirty="0">
                <a:latin typeface="Calibri" panose="020F0502020204030204" pitchFamily="34" charset="0"/>
                <a:ea typeface="Times New Roman" panose="02020603050405020304" pitchFamily="18" charset="0"/>
                <a:cs typeface="Arial" panose="020B0604020202020204" pitchFamily="34" charset="0"/>
              </a:rPr>
              <a:t>(البورصة التجارية، سوق السلع الدولية)</a:t>
            </a:r>
            <a:r>
              <a:rPr lang="ar-SA" sz="2000" dirty="0">
                <a:latin typeface="Calibri" panose="020F0502020204030204" pitchFamily="34" charset="0"/>
                <a:ea typeface="Calibri" panose="020F0502020204030204" pitchFamily="34" charset="0"/>
                <a:cs typeface="Arial" panose="020B0604020202020204" pitchFamily="34" charset="0"/>
              </a:rPr>
              <a:t> </a:t>
            </a:r>
            <a:r>
              <a:rPr lang="ar-SA" sz="2000" dirty="0">
                <a:latin typeface="Calibri" panose="020F0502020204030204" pitchFamily="34" charset="0"/>
                <a:ea typeface="Times New Roman" panose="02020603050405020304" pitchFamily="18" charset="0"/>
                <a:cs typeface="Arial" panose="020B0604020202020204" pitchFamily="34" charset="0"/>
              </a:rPr>
              <a:t>أقدم عهدا من بورصة الأوراق المالية</a:t>
            </a:r>
            <a:r>
              <a:rPr lang="ar-SA" sz="2000" dirty="0">
                <a:latin typeface="Calibri" panose="020F0502020204030204" pitchFamily="34" charset="0"/>
                <a:ea typeface="Calibri" panose="020F0502020204030204" pitchFamily="34" charset="0"/>
                <a:cs typeface="Arial" panose="020B0604020202020204" pitchFamily="34" charset="0"/>
              </a:rPr>
              <a:t>،</a:t>
            </a:r>
            <a:r>
              <a:rPr lang="ar-SA" sz="2000" dirty="0">
                <a:latin typeface="Calibri" panose="020F0502020204030204" pitchFamily="34" charset="0"/>
                <a:ea typeface="Times New Roman" panose="02020603050405020304" pitchFamily="18" charset="0"/>
                <a:cs typeface="Arial" panose="020B0604020202020204" pitchFamily="34" charset="0"/>
              </a:rPr>
              <a:t> وتعرف على أنها السوق المنظمة التي تجمع بين البائعين والمشترين للسلع الدولية (السلع ال</a:t>
            </a:r>
            <a:r>
              <a:rPr lang="ar-DZ" sz="2000" dirty="0">
                <a:latin typeface="Calibri" panose="020F0502020204030204" pitchFamily="34" charset="0"/>
                <a:ea typeface="Times New Roman" panose="02020603050405020304" pitchFamily="18" charset="0"/>
                <a:cs typeface="Arial" panose="020B0604020202020204" pitchFamily="34" charset="0"/>
              </a:rPr>
              <a:t>أ</a:t>
            </a:r>
            <a:r>
              <a:rPr lang="ar-SA" sz="2000" dirty="0">
                <a:latin typeface="Calibri" panose="020F0502020204030204" pitchFamily="34" charset="0"/>
                <a:ea typeface="Times New Roman" panose="02020603050405020304" pitchFamily="18" charset="0"/>
                <a:cs typeface="Arial" panose="020B0604020202020204" pitchFamily="34" charset="0"/>
              </a:rPr>
              <a:t>ساسية)، في مكان واحد تتمركز فيه المبادلات التجارية الخاصة بمنتوجات طبيعية ذات الاستعمال الكبير بهدف تنفيذ عمليات بيع وشراء السلع،</a:t>
            </a:r>
            <a:r>
              <a:rPr lang="ar-SA" sz="2000" dirty="0">
                <a:latin typeface="Calibri" panose="020F0502020204030204" pitchFamily="34" charset="0"/>
                <a:ea typeface="Calibri" panose="020F0502020204030204" pitchFamily="34" charset="0"/>
                <a:cs typeface="Arial" panose="020B0604020202020204" pitchFamily="34" charset="0"/>
              </a:rPr>
              <a:t> </a:t>
            </a:r>
            <a:r>
              <a:rPr lang="ar-SA" sz="2000" dirty="0">
                <a:latin typeface="Calibri" panose="020F0502020204030204" pitchFamily="34" charset="0"/>
                <a:ea typeface="Times New Roman" panose="02020603050405020304" pitchFamily="18" charset="0"/>
                <a:cs typeface="Arial" panose="020B0604020202020204" pitchFamily="34" charset="0"/>
              </a:rPr>
              <a:t>وبالتالي يساعد وجود مثل هذه البورصات على تقليل تكاليف البحث واختصار الوقت،</a:t>
            </a:r>
            <a:r>
              <a:rPr lang="ar-SA" sz="2000" dirty="0">
                <a:latin typeface="Calibri" panose="020F0502020204030204" pitchFamily="34" charset="0"/>
                <a:ea typeface="Calibri" panose="020F0502020204030204" pitchFamily="34" charset="0"/>
                <a:cs typeface="Arial" panose="020B0604020202020204" pitchFamily="34" charset="0"/>
              </a:rPr>
              <a:t> </a:t>
            </a:r>
            <a:r>
              <a:rPr lang="ar-SA" sz="2000" dirty="0">
                <a:latin typeface="Calibri" panose="020F0502020204030204" pitchFamily="34" charset="0"/>
                <a:ea typeface="Times New Roman" panose="02020603050405020304" pitchFamily="18" charset="0"/>
                <a:cs typeface="Arial" panose="020B0604020202020204" pitchFamily="34" charset="0"/>
              </a:rPr>
              <a:t>من خلال هياكلها التنظيمية التي تزيد من قدرة المنتجين على الوصول بسلعهم لجميع أنحاء العالم.</a:t>
            </a:r>
            <a:endParaRPr lang="fr-FR" sz="1600" dirty="0">
              <a:latin typeface="Calibri" panose="020F0502020204030204" pitchFamily="34" charset="0"/>
              <a:ea typeface="Calibri" panose="020F0502020204030204" pitchFamily="34" charset="0"/>
              <a:cs typeface="Arial" panose="020B0604020202020204" pitchFamily="34" charset="0"/>
            </a:endParaRPr>
          </a:p>
          <a:p>
            <a:pPr indent="450215" algn="just" rtl="1">
              <a:lnSpc>
                <a:spcPct val="107000"/>
              </a:lnSpc>
              <a:spcAft>
                <a:spcPts val="300"/>
              </a:spcAft>
            </a:pPr>
            <a:r>
              <a:rPr lang="fr-FR" sz="2000" dirty="0">
                <a:latin typeface="Arial" panose="020B0604020202020204" pitchFamily="34" charset="0"/>
                <a:ea typeface="Times New Roman" panose="02020603050405020304" pitchFamily="18" charset="0"/>
                <a:cs typeface="Arial" panose="020B0604020202020204" pitchFamily="34" charset="0"/>
              </a:rPr>
              <a:t> </a:t>
            </a:r>
            <a:r>
              <a:rPr lang="ar-DZ" sz="1900" b="1" dirty="0" smtClean="0">
                <a:solidFill>
                  <a:srgbClr val="FF0000"/>
                </a:solidFill>
                <a:latin typeface="Arial" pitchFamily="34" charset="0"/>
                <a:cs typeface="Arial" pitchFamily="34" charset="0"/>
              </a:rPr>
              <a:t>الكلمات </a:t>
            </a:r>
            <a:r>
              <a:rPr lang="ar-DZ" sz="1900" b="1" dirty="0">
                <a:solidFill>
                  <a:srgbClr val="FF0000"/>
                </a:solidFill>
                <a:latin typeface="Arial" pitchFamily="34" charset="0"/>
                <a:cs typeface="Arial" pitchFamily="34" charset="0"/>
              </a:rPr>
              <a:t>المفتاحية: </a:t>
            </a:r>
            <a:r>
              <a:rPr lang="ar-DZ" sz="1900" b="1" dirty="0">
                <a:solidFill>
                  <a:srgbClr val="1C1E21"/>
                </a:solidFill>
                <a:latin typeface="Arial" pitchFamily="34" charset="0"/>
                <a:cs typeface="Arial" pitchFamily="34" charset="0"/>
              </a:rPr>
              <a:t>بورصة البضائع، السلع الأساسية، العولمة التجارية، البيوع الدولية ، البيع على المكشوف</a:t>
            </a:r>
            <a:r>
              <a:rPr lang="ar-DZ" sz="1900" b="1" dirty="0" smtClean="0">
                <a:solidFill>
                  <a:srgbClr val="1C1E21"/>
                </a:solidFill>
                <a:latin typeface="Arial" pitchFamily="34" charset="0"/>
                <a:cs typeface="Arial" pitchFamily="34" charset="0"/>
              </a:rPr>
              <a:t>.</a:t>
            </a:r>
            <a:endParaRPr lang="fr-FR" sz="1900" b="1" dirty="0" smtClean="0">
              <a:solidFill>
                <a:srgbClr val="1C1E21"/>
              </a:solidFill>
              <a:latin typeface="Arial" pitchFamily="34" charset="0"/>
              <a:cs typeface="Arial" pitchFamily="34" charset="0"/>
            </a:endParaRPr>
          </a:p>
          <a:p>
            <a:pPr algn="just" rtl="1"/>
            <a:endParaRPr lang="ar-DZ" b="1" dirty="0" smtClean="0">
              <a:solidFill>
                <a:srgbClr val="1C1E21"/>
              </a:solidFill>
              <a:latin typeface="Arial" pitchFamily="34" charset="0"/>
              <a:cs typeface="Arial" pitchFamily="34" charset="0"/>
            </a:endParaRPr>
          </a:p>
          <a:p>
            <a:pPr algn="just"/>
            <a:r>
              <a:rPr lang="fr-FR" sz="1900" b="1" dirty="0" smtClean="0">
                <a:solidFill>
                  <a:srgbClr val="FF0000"/>
                </a:solidFill>
                <a:latin typeface="Arial" pitchFamily="34" charset="0"/>
                <a:cs typeface="Arial" pitchFamily="34" charset="0"/>
              </a:rPr>
              <a:t>Abstract:</a:t>
            </a:r>
            <a:endParaRPr lang="ar-DZ" sz="1900" b="1" dirty="0" smtClean="0">
              <a:solidFill>
                <a:srgbClr val="FF0000"/>
              </a:solidFill>
              <a:latin typeface="Arial" pitchFamily="34" charset="0"/>
              <a:cs typeface="Arial" pitchFamily="34" charset="0"/>
            </a:endParaRPr>
          </a:p>
          <a:p>
            <a:pPr algn="just">
              <a:lnSpc>
                <a:spcPts val="27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Commodity exchanges (commercial exchange, international commodity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market</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are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older</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than</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a stock exchange, and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defined</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as an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organized</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market</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that</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brings</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together</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sellers</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and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buyers</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of global commodities (commodities), in one place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where</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the trade of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natural</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products</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of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great</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value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takes</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place.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Their</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use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is</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concentrated</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with</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the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aim</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of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carrying</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out... the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purchase</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and sale of commodities, and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therefore</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the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presence</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of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such</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exchanges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helps</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reduce</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search</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costs</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and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shorten</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time,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through</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their</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organizational</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structures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that</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increase</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the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ability</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of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producers</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to have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their</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goods</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a:t>
            </a:r>
            <a:r>
              <a:rPr lang="fr-FR" sz="2000" dirty="0" err="1">
                <a:solidFill>
                  <a:srgbClr val="202124"/>
                </a:solidFill>
                <a:latin typeface="Arial" panose="020B0604020202020204" pitchFamily="34" charset="0"/>
                <a:ea typeface="Times New Roman" panose="02020603050405020304" pitchFamily="18" charset="0"/>
                <a:cs typeface="Arial" panose="020B0604020202020204" pitchFamily="34" charset="0"/>
              </a:rPr>
              <a:t>reach</a:t>
            </a:r>
            <a:r>
              <a:rPr lang="fr-FR" sz="2000" dirty="0">
                <a:solidFill>
                  <a:srgbClr val="202124"/>
                </a:solidFill>
                <a:latin typeface="Arial" panose="020B0604020202020204" pitchFamily="34" charset="0"/>
                <a:ea typeface="Times New Roman" panose="02020603050405020304" pitchFamily="18" charset="0"/>
                <a:cs typeface="Arial" panose="020B0604020202020204" pitchFamily="34" charset="0"/>
              </a:rPr>
              <a:t> all parts of the world.</a:t>
            </a:r>
            <a:endParaRPr lang="fr-FR" sz="1400" dirty="0">
              <a:latin typeface="Arial" panose="020B0604020202020204" pitchFamily="34" charset="0"/>
              <a:ea typeface="Calibri" panose="020F0502020204030204" pitchFamily="34" charset="0"/>
              <a:cs typeface="Arial" panose="020B0604020202020204" pitchFamily="34" charset="0"/>
            </a:endParaRPr>
          </a:p>
          <a:p>
            <a:pPr algn="just"/>
            <a:endParaRPr lang="ar-DZ" sz="1900" b="1" dirty="0" smtClean="0">
              <a:solidFill>
                <a:srgbClr val="FF0000"/>
              </a:solidFill>
              <a:latin typeface="Arial" pitchFamily="34" charset="0"/>
              <a:cs typeface="Arial" pitchFamily="34" charset="0"/>
            </a:endParaRPr>
          </a:p>
          <a:p>
            <a:pPr algn="just"/>
            <a:r>
              <a:rPr lang="en-US" b="1" dirty="0" smtClean="0">
                <a:solidFill>
                  <a:srgbClr val="FF0000"/>
                </a:solidFill>
                <a:latin typeface="Arial" pitchFamily="34" charset="0"/>
                <a:cs typeface="Arial" pitchFamily="34" charset="0"/>
              </a:rPr>
              <a:t>Keywords</a:t>
            </a:r>
            <a:r>
              <a:rPr lang="en-US" b="1" dirty="0">
                <a:solidFill>
                  <a:srgbClr val="FF0000"/>
                </a:solidFill>
                <a:latin typeface="Arial" pitchFamily="34" charset="0"/>
                <a:cs typeface="Arial" pitchFamily="34" charset="0"/>
              </a:rPr>
              <a:t>:</a:t>
            </a:r>
            <a:r>
              <a:rPr lang="en-US" b="1" dirty="0">
                <a:latin typeface="Arial" pitchFamily="34" charset="0"/>
                <a:cs typeface="Arial" pitchFamily="34" charset="0"/>
              </a:rPr>
              <a:t> commodity exchange, basic commodities, trade globalization, international sales, short selling</a:t>
            </a:r>
            <a:r>
              <a:rPr lang="en-US" b="1" dirty="0" smtClean="0">
                <a:latin typeface="Arial" pitchFamily="34" charset="0"/>
                <a:cs typeface="Arial" pitchFamily="34" charset="0"/>
              </a:rPr>
              <a:t>.</a:t>
            </a:r>
            <a:endParaRPr lang="ar-SA" sz="1900" b="1" dirty="0">
              <a:latin typeface="Arial" pitchFamily="34" charset="0"/>
              <a:cs typeface="Arial" pitchFamily="34" charset="0"/>
            </a:endParaRPr>
          </a:p>
        </p:txBody>
      </p:sp>
    </p:spTree>
    <p:extLst>
      <p:ext uri="{BB962C8B-B14F-4D97-AF65-F5344CB8AC3E}">
        <p14:creationId xmlns:p14="http://schemas.microsoft.com/office/powerpoint/2010/main" val="399186092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arn(inVertical)">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12192000" cy="6858000"/>
            <a:chOff x="0" y="0"/>
            <a:chExt cx="12192000" cy="6858000"/>
          </a:xfrm>
        </p:grpSpPr>
        <p:sp>
          <p:nvSpPr>
            <p:cNvPr id="5" name="Rectangle 4"/>
            <p:cNvSpPr/>
            <p:nvPr/>
          </p:nvSpPr>
          <p:spPr>
            <a:xfrm>
              <a:off x="0" y="0"/>
              <a:ext cx="12192000" cy="6858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26"/>
            <p:cNvSpPr/>
            <p:nvPr/>
          </p:nvSpPr>
          <p:spPr>
            <a:xfrm>
              <a:off x="121920" y="106680"/>
              <a:ext cx="11932920" cy="6644640"/>
            </a:xfrm>
            <a:prstGeom prst="round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 name="Rectangle 2"/>
          <p:cNvSpPr/>
          <p:nvPr/>
        </p:nvSpPr>
        <p:spPr>
          <a:xfrm>
            <a:off x="528033" y="359860"/>
            <a:ext cx="11153115" cy="6673622"/>
          </a:xfrm>
          <a:prstGeom prst="rect">
            <a:avLst/>
          </a:prstGeom>
        </p:spPr>
        <p:txBody>
          <a:bodyPr wrap="square">
            <a:spAutoFit/>
          </a:bodyPr>
          <a:lstStyle/>
          <a:p>
            <a:pPr algn="ctr" rtl="1"/>
            <a:r>
              <a:rPr lang="ar-SA" sz="4000" b="1" dirty="0" smtClean="0">
                <a:solidFill>
                  <a:srgbClr val="FF0000"/>
                </a:solidFill>
              </a:rPr>
              <a:t>مقدمة</a:t>
            </a:r>
            <a:endParaRPr lang="ar-DZ" sz="3600" b="1" dirty="0" smtClean="0">
              <a:solidFill>
                <a:srgbClr val="FF0000"/>
              </a:solidFill>
            </a:endParaRPr>
          </a:p>
          <a:p>
            <a:pPr algn="ctr" rtl="1"/>
            <a:endParaRPr lang="ar-SA" sz="3600" b="1" dirty="0"/>
          </a:p>
          <a:p>
            <a:pPr indent="450215" algn="just" rtl="1">
              <a:lnSpc>
                <a:spcPct val="107000"/>
              </a:lnSpc>
              <a:spcAft>
                <a:spcPts val="300"/>
              </a:spcAft>
            </a:pPr>
            <a:r>
              <a:rPr lang="ar-DZ" sz="3600" b="1" dirty="0" smtClean="0">
                <a:latin typeface="Arial" panose="020B0604020202020204" pitchFamily="34" charset="0"/>
                <a:cs typeface="Arial" panose="020B0604020202020204" pitchFamily="34" charset="0"/>
              </a:rPr>
              <a:t>	</a:t>
            </a:r>
            <a:r>
              <a:rPr lang="ar-SA" sz="3600" dirty="0">
                <a:latin typeface="Arial" panose="020B0604020202020204" pitchFamily="34" charset="0"/>
                <a:ea typeface="Times New Roman" panose="02020603050405020304" pitchFamily="18" charset="0"/>
                <a:cs typeface="Arial" panose="020B0604020202020204" pitchFamily="34" charset="0"/>
              </a:rPr>
              <a:t>للبورصات أنواع مختلفة مثل بورصة الأوراق المالية (الأسهم والسندات)، وبورصة </a:t>
            </a:r>
            <a:r>
              <a:rPr lang="ar-SA" sz="3600" dirty="0" smtClean="0">
                <a:latin typeface="Arial" panose="020B0604020202020204" pitchFamily="34" charset="0"/>
                <a:ea typeface="Times New Roman" panose="02020603050405020304" pitchFamily="18" charset="0"/>
                <a:cs typeface="Arial" panose="020B0604020202020204" pitchFamily="34" charset="0"/>
              </a:rPr>
              <a:t>البضائع</a:t>
            </a:r>
            <a:r>
              <a:rPr lang="ar-DZ" sz="3600" dirty="0" smtClean="0">
                <a:latin typeface="Arial" panose="020B0604020202020204" pitchFamily="34" charset="0"/>
                <a:ea typeface="Times New Roman" panose="02020603050405020304" pitchFamily="18" charset="0"/>
                <a:cs typeface="Arial" panose="020B0604020202020204" pitchFamily="34" charset="0"/>
              </a:rPr>
              <a:t> </a:t>
            </a:r>
            <a:r>
              <a:rPr lang="ar-SA" sz="3600" dirty="0" smtClean="0">
                <a:latin typeface="Arial" panose="020B0604020202020204" pitchFamily="34" charset="0"/>
                <a:ea typeface="Times New Roman" panose="02020603050405020304" pitchFamily="18" charset="0"/>
                <a:cs typeface="Arial" panose="020B0604020202020204" pitchFamily="34" charset="0"/>
              </a:rPr>
              <a:t>(الذهب </a:t>
            </a:r>
            <a:r>
              <a:rPr lang="fr-FR" sz="3600" dirty="0">
                <a:latin typeface="Arial" panose="020B0604020202020204" pitchFamily="34" charset="0"/>
                <a:ea typeface="Times New Roman" panose="02020603050405020304" pitchFamily="18" charset="0"/>
                <a:cs typeface="Arial" panose="020B0604020202020204" pitchFamily="34" charset="0"/>
              </a:rPr>
              <a:t>–</a:t>
            </a:r>
            <a:r>
              <a:rPr lang="ar-DZ" sz="3600" dirty="0">
                <a:latin typeface="Arial" panose="020B0604020202020204" pitchFamily="34" charset="0"/>
                <a:ea typeface="Times New Roman" panose="02020603050405020304" pitchFamily="18" charset="0"/>
                <a:cs typeface="Arial" panose="020B0604020202020204" pitchFamily="34" charset="0"/>
              </a:rPr>
              <a:t> ا</a:t>
            </a:r>
            <a:r>
              <a:rPr lang="ar-SA" sz="3600" dirty="0">
                <a:latin typeface="Arial" panose="020B0604020202020204" pitchFamily="34" charset="0"/>
                <a:ea typeface="Times New Roman" panose="02020603050405020304" pitchFamily="18" charset="0"/>
                <a:cs typeface="Arial" panose="020B0604020202020204" pitchFamily="34" charset="0"/>
              </a:rPr>
              <a:t>لنفط – القمح ...الخ)، بورصة العملات (الصرف)، فهي بورصة البضائع </a:t>
            </a:r>
            <a:r>
              <a:rPr lang="ar-SA" sz="3600" dirty="0">
                <a:solidFill>
                  <a:srgbClr val="000000"/>
                </a:solidFill>
                <a:latin typeface="Arial" panose="020B0604020202020204" pitchFamily="34" charset="0"/>
                <a:ea typeface="Calibri" panose="020F0502020204030204" pitchFamily="34" charset="0"/>
                <a:cs typeface="Arial" panose="020B0604020202020204" pitchFamily="34" charset="0"/>
              </a:rPr>
              <a:t>المكان الذي يجتمع فيه عدد كبير من الأشخاص (المستثمرين والمضاربين والسماسرة)، </a:t>
            </a:r>
            <a:r>
              <a:rPr lang="ar-SA" sz="3600" dirty="0">
                <a:latin typeface="Arial" panose="020B0604020202020204" pitchFamily="34" charset="0"/>
                <a:ea typeface="Calibri" panose="020F0502020204030204" pitchFamily="34" charset="0"/>
                <a:cs typeface="Arial" panose="020B0604020202020204" pitchFamily="34" charset="0"/>
              </a:rPr>
              <a:t>اذ يجري فيها التعامل على محاصيل معينة، ویتم من خلالها تنفيذ عقود لتداول السلع الأساسية،</a:t>
            </a:r>
            <a:r>
              <a:rPr lang="ar-SA" sz="3600" dirty="0">
                <a:latin typeface="Arial" panose="020B0604020202020204" pitchFamily="34" charset="0"/>
                <a:ea typeface="Times New Roman" panose="02020603050405020304" pitchFamily="18" charset="0"/>
                <a:cs typeface="Arial" panose="020B0604020202020204" pitchFamily="34" charset="0"/>
              </a:rPr>
              <a:t> لإتمام عمليات البيع والشراء </a:t>
            </a:r>
            <a:r>
              <a:rPr lang="ar-SA" sz="3600" dirty="0">
                <a:solidFill>
                  <a:srgbClr val="000000"/>
                </a:solidFill>
                <a:latin typeface="Arial" panose="020B0604020202020204" pitchFamily="34" charset="0"/>
                <a:ea typeface="Calibri" panose="020F0502020204030204" pitchFamily="34" charset="0"/>
                <a:cs typeface="Arial" panose="020B0604020202020204" pitchFamily="34" charset="0"/>
              </a:rPr>
              <a:t>وفقا لأحكام القانون.</a:t>
            </a:r>
            <a:endParaRPr lang="fr-FR" sz="3600" dirty="0">
              <a:latin typeface="Arial" panose="020B0604020202020204" pitchFamily="34" charset="0"/>
              <a:ea typeface="Calibri" panose="020F0502020204030204" pitchFamily="34" charset="0"/>
              <a:cs typeface="Arial" panose="020B0604020202020204" pitchFamily="34" charset="0"/>
            </a:endParaRPr>
          </a:p>
          <a:p>
            <a:pPr indent="450215" algn="just" rtl="1">
              <a:lnSpc>
                <a:spcPct val="107000"/>
              </a:lnSpc>
              <a:spcAft>
                <a:spcPts val="300"/>
              </a:spcAft>
            </a:pPr>
            <a:r>
              <a:rPr lang="ar-SA" sz="3600" dirty="0">
                <a:solidFill>
                  <a:srgbClr val="C00000"/>
                </a:solidFill>
                <a:latin typeface="Calibri" panose="020F0502020204030204" pitchFamily="34" charset="0"/>
                <a:ea typeface="Calibri" panose="020F0502020204030204" pitchFamily="34" charset="0"/>
                <a:cs typeface="Arial" panose="020B0604020202020204" pitchFamily="34" charset="0"/>
              </a:rPr>
              <a:t>فما الدور الذي تلعبه بورصة البضائع في التجارة الدولية؟</a:t>
            </a:r>
            <a:endParaRPr lang="fr-FR" sz="2800" dirty="0">
              <a:latin typeface="Calibri" panose="020F0502020204030204" pitchFamily="34" charset="0"/>
              <a:ea typeface="Calibri" panose="020F0502020204030204" pitchFamily="34" charset="0"/>
              <a:cs typeface="Arial" panose="020B0604020202020204" pitchFamily="34" charset="0"/>
            </a:endParaRPr>
          </a:p>
          <a:p>
            <a:pPr indent="450215" algn="just" rtl="1">
              <a:lnSpc>
                <a:spcPct val="107000"/>
              </a:lnSpc>
              <a:spcAft>
                <a:spcPts val="300"/>
              </a:spcAft>
            </a:pPr>
            <a:r>
              <a:rPr lang="ar-SA" sz="3600" dirty="0">
                <a:solidFill>
                  <a:srgbClr val="000000"/>
                </a:solidFill>
                <a:latin typeface="Calibri" panose="020F0502020204030204" pitchFamily="34" charset="0"/>
                <a:ea typeface="Calibri" panose="020F0502020204030204" pitchFamily="34" charset="0"/>
                <a:cs typeface="Arial" panose="020B0604020202020204" pitchFamily="34" charset="0"/>
              </a:rPr>
              <a:t> </a:t>
            </a:r>
            <a:endParaRPr lang="fr-FR" sz="2800" dirty="0">
              <a:latin typeface="Calibri" panose="020F0502020204030204" pitchFamily="34" charset="0"/>
              <a:ea typeface="Calibri" panose="020F0502020204030204" pitchFamily="34" charset="0"/>
              <a:cs typeface="Arial" panose="020B0604020202020204" pitchFamily="34" charset="0"/>
            </a:endParaRPr>
          </a:p>
          <a:p>
            <a:pPr algn="just" rtl="1"/>
            <a:endParaRPr lang="ar-DZ" sz="3600" b="1" dirty="0" smtClean="0"/>
          </a:p>
        </p:txBody>
      </p:sp>
    </p:spTree>
    <p:extLst>
      <p:ext uri="{BB962C8B-B14F-4D97-AF65-F5344CB8AC3E}">
        <p14:creationId xmlns:p14="http://schemas.microsoft.com/office/powerpoint/2010/main" val="197837751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12192000" cy="6858000"/>
            <a:chOff x="0" y="0"/>
            <a:chExt cx="12192000" cy="6858000"/>
          </a:xfrm>
        </p:grpSpPr>
        <p:sp>
          <p:nvSpPr>
            <p:cNvPr id="5" name="Rectangle 4"/>
            <p:cNvSpPr/>
            <p:nvPr/>
          </p:nvSpPr>
          <p:spPr>
            <a:xfrm>
              <a:off x="0" y="0"/>
              <a:ext cx="12192000" cy="6858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26"/>
            <p:cNvSpPr/>
            <p:nvPr/>
          </p:nvSpPr>
          <p:spPr>
            <a:xfrm>
              <a:off x="121920" y="106680"/>
              <a:ext cx="11932920" cy="6644640"/>
            </a:xfrm>
            <a:prstGeom prst="round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 name="Rectangle 2"/>
          <p:cNvSpPr/>
          <p:nvPr/>
        </p:nvSpPr>
        <p:spPr>
          <a:xfrm>
            <a:off x="528033" y="359860"/>
            <a:ext cx="11153115" cy="6355586"/>
          </a:xfrm>
          <a:prstGeom prst="rect">
            <a:avLst/>
          </a:prstGeom>
        </p:spPr>
        <p:txBody>
          <a:bodyPr wrap="square">
            <a:spAutoFit/>
          </a:bodyPr>
          <a:lstStyle/>
          <a:p>
            <a:pPr algn="ctr" rtl="1"/>
            <a:r>
              <a:rPr lang="ar-SA" sz="3600" b="1" dirty="0">
                <a:solidFill>
                  <a:srgbClr val="FF0000"/>
                </a:solidFill>
              </a:rPr>
              <a:t>أهمية البحث:</a:t>
            </a:r>
          </a:p>
          <a:p>
            <a:pPr algn="ctr" rtl="1"/>
            <a:endParaRPr lang="ar-SA" sz="1100" b="1" dirty="0"/>
          </a:p>
          <a:p>
            <a:pPr algn="just" rtl="1"/>
            <a:r>
              <a:rPr lang="ar-DZ" sz="3600" b="1" dirty="0" smtClean="0"/>
              <a:t>	تنبع </a:t>
            </a:r>
            <a:r>
              <a:rPr lang="ar-DZ" sz="3600" b="1" dirty="0"/>
              <a:t>أهمية هذا البحث في الدور الذي تلعبه بورصة السلع الدولية لارتباطها بمجموعة من العوامل، منها الاقتصادية، السياسية والاجتماعية، وبصفتها هيكلا تنظيميا.</a:t>
            </a:r>
          </a:p>
          <a:p>
            <a:pPr algn="ctr" rtl="1"/>
            <a:r>
              <a:rPr lang="ar-DZ" sz="3600" b="1" dirty="0">
                <a:solidFill>
                  <a:srgbClr val="FF0000"/>
                </a:solidFill>
              </a:rPr>
              <a:t>أهداف البحث:</a:t>
            </a:r>
          </a:p>
          <a:p>
            <a:pPr lvl="1" algn="just" rtl="1"/>
            <a:r>
              <a:rPr lang="ar-DZ" sz="3600" b="1" dirty="0" smtClean="0"/>
              <a:t>	يهدف </a:t>
            </a:r>
            <a:r>
              <a:rPr lang="ar-DZ" sz="3600" b="1" dirty="0"/>
              <a:t>هذا البحث لتحقيق جملة من الأهداف أهمها:</a:t>
            </a:r>
          </a:p>
          <a:p>
            <a:pPr algn="just" rtl="1"/>
            <a:r>
              <a:rPr lang="ar-DZ" sz="3600" b="1" dirty="0" smtClean="0"/>
              <a:t>- التعرف </a:t>
            </a:r>
            <a:r>
              <a:rPr lang="ar-DZ" sz="3600" b="1" dirty="0"/>
              <a:t>على الإطار المكاني والزماني لبورصة البضائع الحاضرة وتعريفها.</a:t>
            </a:r>
          </a:p>
          <a:p>
            <a:pPr algn="just" rtl="1"/>
            <a:r>
              <a:rPr lang="ar-DZ" sz="3600" b="1" dirty="0" smtClean="0"/>
              <a:t>- التعرف </a:t>
            </a:r>
            <a:r>
              <a:rPr lang="ar-DZ" sz="3600" b="1" dirty="0"/>
              <a:t>على آلية تنفيذ العمليات في بورصة البضائع.</a:t>
            </a:r>
          </a:p>
          <a:p>
            <a:pPr algn="just" rtl="1"/>
            <a:r>
              <a:rPr lang="ar-DZ" sz="3600" b="1" dirty="0" smtClean="0"/>
              <a:t>- التعرف </a:t>
            </a:r>
            <a:r>
              <a:rPr lang="ar-DZ" sz="3600" b="1" dirty="0"/>
              <a:t>على ماهية السلع الدولية، وآثار التعامل بها.</a:t>
            </a:r>
          </a:p>
          <a:p>
            <a:pPr algn="just" rtl="1"/>
            <a:r>
              <a:rPr lang="ar-DZ" sz="3600" b="1" dirty="0" smtClean="0"/>
              <a:t>- الوقوف </a:t>
            </a:r>
            <a:r>
              <a:rPr lang="ar-DZ" sz="3600" b="1" dirty="0"/>
              <a:t>على حقيقة التعامل بالسلع الدولية. </a:t>
            </a:r>
          </a:p>
        </p:txBody>
      </p:sp>
    </p:spTree>
    <p:extLst>
      <p:ext uri="{BB962C8B-B14F-4D97-AF65-F5344CB8AC3E}">
        <p14:creationId xmlns:p14="http://schemas.microsoft.com/office/powerpoint/2010/main" val="41341004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arn(inVertic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arn(inVertical)">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barn(inVertical)">
                                      <p:cBhvr>
                                        <p:cTn id="5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12192000" cy="6858000"/>
            <a:chOff x="0" y="0"/>
            <a:chExt cx="12192000" cy="6858000"/>
          </a:xfrm>
        </p:grpSpPr>
        <p:sp>
          <p:nvSpPr>
            <p:cNvPr id="5" name="Rectangle 4"/>
            <p:cNvSpPr/>
            <p:nvPr/>
          </p:nvSpPr>
          <p:spPr>
            <a:xfrm>
              <a:off x="0" y="0"/>
              <a:ext cx="12192000" cy="6858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26"/>
            <p:cNvSpPr/>
            <p:nvPr/>
          </p:nvSpPr>
          <p:spPr>
            <a:xfrm>
              <a:off x="121920" y="106680"/>
              <a:ext cx="11932920" cy="6644640"/>
            </a:xfrm>
            <a:prstGeom prst="round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 name="Rectangle 2"/>
          <p:cNvSpPr/>
          <p:nvPr/>
        </p:nvSpPr>
        <p:spPr>
          <a:xfrm>
            <a:off x="528033" y="359860"/>
            <a:ext cx="11153115" cy="6986528"/>
          </a:xfrm>
          <a:prstGeom prst="rect">
            <a:avLst/>
          </a:prstGeom>
        </p:spPr>
        <p:txBody>
          <a:bodyPr wrap="square">
            <a:spAutoFit/>
          </a:bodyPr>
          <a:lstStyle/>
          <a:p>
            <a:pPr algn="ctr" rtl="1"/>
            <a:r>
              <a:rPr lang="ar-SA" sz="3600" b="1" dirty="0">
                <a:solidFill>
                  <a:srgbClr val="FF0000"/>
                </a:solidFill>
              </a:rPr>
              <a:t>منهج </a:t>
            </a:r>
            <a:r>
              <a:rPr lang="ar-SA" sz="3600" b="1" dirty="0" smtClean="0">
                <a:solidFill>
                  <a:srgbClr val="FF0000"/>
                </a:solidFill>
              </a:rPr>
              <a:t>البحث</a:t>
            </a:r>
            <a:endParaRPr lang="ar-DZ" sz="3600" b="1" dirty="0" smtClean="0">
              <a:solidFill>
                <a:srgbClr val="FF0000"/>
              </a:solidFill>
            </a:endParaRPr>
          </a:p>
          <a:p>
            <a:pPr algn="just" rtl="1"/>
            <a:r>
              <a:rPr lang="ar-DZ" sz="3400" b="1" dirty="0" smtClean="0"/>
              <a:t>	</a:t>
            </a:r>
            <a:r>
              <a:rPr lang="ar-SA" sz="3400" b="1" dirty="0" smtClean="0"/>
              <a:t>من </a:t>
            </a:r>
            <a:r>
              <a:rPr lang="ar-SA" sz="3400" b="1" dirty="0"/>
              <a:t>أجل الوصول إلى الأهداف المسطرة ومعالجة الاشكالية المطروحة سنعتمد المنهج التاريخي، لتبيان مدى أقدمية بورصة البضائع الحاضرة، والمنهج الوصفي لتقييم أداء وفعالية هذا النوع من البورصات على التجارة الدولية.</a:t>
            </a:r>
          </a:p>
          <a:p>
            <a:pPr algn="ctr" rtl="1"/>
            <a:r>
              <a:rPr lang="ar-SA" sz="3600" b="1" dirty="0">
                <a:solidFill>
                  <a:srgbClr val="FF0000"/>
                </a:solidFill>
              </a:rPr>
              <a:t>تقسيمات </a:t>
            </a:r>
            <a:r>
              <a:rPr lang="ar-SA" sz="3600" b="1" dirty="0" smtClean="0">
                <a:solidFill>
                  <a:srgbClr val="FF0000"/>
                </a:solidFill>
              </a:rPr>
              <a:t>البحث</a:t>
            </a:r>
            <a:endParaRPr lang="ar-DZ" sz="3600" b="1" dirty="0" smtClean="0">
              <a:solidFill>
                <a:srgbClr val="FF0000"/>
              </a:solidFill>
            </a:endParaRPr>
          </a:p>
          <a:p>
            <a:pPr algn="just" rtl="1"/>
            <a:r>
              <a:rPr lang="ar-DZ" sz="3400" b="1" dirty="0">
                <a:solidFill>
                  <a:srgbClr val="FF0000"/>
                </a:solidFill>
              </a:rPr>
              <a:t>	</a:t>
            </a:r>
            <a:r>
              <a:rPr lang="ar-SA" sz="3400" b="1" dirty="0" smtClean="0"/>
              <a:t>تم </a:t>
            </a:r>
            <a:r>
              <a:rPr lang="ar-SA" sz="3400" b="1" dirty="0"/>
              <a:t>تقسيم هذا البحث إلى مبحثين حيث:</a:t>
            </a:r>
          </a:p>
          <a:p>
            <a:pPr algn="just" rtl="1"/>
            <a:r>
              <a:rPr lang="ar-DZ" sz="3400" b="1" dirty="0" smtClean="0"/>
              <a:t>- </a:t>
            </a:r>
            <a:r>
              <a:rPr lang="ar-SA" sz="3400" b="1" dirty="0" smtClean="0"/>
              <a:t>ارتأينا </a:t>
            </a:r>
            <a:r>
              <a:rPr lang="ar-SA" sz="3400" b="1" dirty="0"/>
              <a:t>أن نتطرق في المبحث الأول إلى الإطار المكاني والزماني لبورصة البضائع وتعريفها، مع إظهار الفرق بين بورصات البضائع والأسواق التقليدية، وكذا التطرق لأهداف بورصة البضائع مع إبراز آلية العمل فيها</a:t>
            </a:r>
            <a:r>
              <a:rPr lang="ar-SA" sz="3400" b="1" dirty="0" smtClean="0"/>
              <a:t>.</a:t>
            </a:r>
            <a:endParaRPr lang="ar-DZ" sz="3400" b="1" dirty="0" smtClean="0"/>
          </a:p>
          <a:p>
            <a:pPr algn="just" rtl="1"/>
            <a:r>
              <a:rPr lang="ar-DZ" sz="3400" b="1" dirty="0" smtClean="0"/>
              <a:t>- </a:t>
            </a:r>
            <a:r>
              <a:rPr lang="ar-SA" sz="3400" b="1" dirty="0" smtClean="0"/>
              <a:t>وفي </a:t>
            </a:r>
            <a:r>
              <a:rPr lang="ar-SA" sz="3400" b="1" dirty="0"/>
              <a:t>المبحث الثاني قمنا بالتعرف على السلع الدولية وأنواعها وأهم العوامل المحركة لأسعارها مرورا إلى الغاية من التعامل بمثل هذه السلع.</a:t>
            </a:r>
          </a:p>
          <a:p>
            <a:pPr algn="just" rtl="1"/>
            <a:endParaRPr lang="ar-DZ" sz="3600" b="1" dirty="0"/>
          </a:p>
        </p:txBody>
      </p:sp>
    </p:spTree>
    <p:extLst>
      <p:ext uri="{BB962C8B-B14F-4D97-AF65-F5344CB8AC3E}">
        <p14:creationId xmlns:p14="http://schemas.microsoft.com/office/powerpoint/2010/main" val="290669842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arn(inVertical)">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barn(inVertical)">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barn(inVertical)">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barn(inVertical)">
                                      <p:cBhvr>
                                        <p:cTn id="4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12192000" cy="6858000"/>
            <a:chOff x="0" y="0"/>
            <a:chExt cx="12192000" cy="6858000"/>
          </a:xfrm>
        </p:grpSpPr>
        <p:sp>
          <p:nvSpPr>
            <p:cNvPr id="5" name="Rectangle 4"/>
            <p:cNvSpPr/>
            <p:nvPr/>
          </p:nvSpPr>
          <p:spPr>
            <a:xfrm>
              <a:off x="0" y="0"/>
              <a:ext cx="12192000" cy="6858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26"/>
            <p:cNvSpPr/>
            <p:nvPr/>
          </p:nvSpPr>
          <p:spPr>
            <a:xfrm>
              <a:off x="121920" y="106680"/>
              <a:ext cx="11932920" cy="6644640"/>
            </a:xfrm>
            <a:prstGeom prst="round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 name="Rectangle 2"/>
          <p:cNvSpPr/>
          <p:nvPr/>
        </p:nvSpPr>
        <p:spPr>
          <a:xfrm>
            <a:off x="528033" y="359860"/>
            <a:ext cx="11153115" cy="5416868"/>
          </a:xfrm>
          <a:prstGeom prst="rect">
            <a:avLst/>
          </a:prstGeom>
        </p:spPr>
        <p:txBody>
          <a:bodyPr wrap="square">
            <a:spAutoFit/>
          </a:bodyPr>
          <a:lstStyle/>
          <a:p>
            <a:pPr algn="ctr" rtl="1"/>
            <a:r>
              <a:rPr lang="ar-SA" sz="3600" b="1" dirty="0">
                <a:solidFill>
                  <a:srgbClr val="FF0000"/>
                </a:solidFill>
              </a:rPr>
              <a:t>المبحث الأول: الإطار النظري لبورصة البضائع (الحاضرة</a:t>
            </a:r>
            <a:r>
              <a:rPr lang="ar-SA" sz="3600" b="1" dirty="0" smtClean="0">
                <a:solidFill>
                  <a:srgbClr val="FF0000"/>
                </a:solidFill>
              </a:rPr>
              <a:t>)</a:t>
            </a:r>
            <a:endParaRPr lang="ar-DZ" sz="3600" b="1" dirty="0" smtClean="0">
              <a:solidFill>
                <a:srgbClr val="FF0000"/>
              </a:solidFill>
            </a:endParaRPr>
          </a:p>
          <a:p>
            <a:pPr algn="ctr" rtl="1"/>
            <a:endParaRPr lang="ar-DZ" sz="3600" b="1" dirty="0" smtClean="0">
              <a:solidFill>
                <a:srgbClr val="FF0000"/>
              </a:solidFill>
            </a:endParaRPr>
          </a:p>
          <a:p>
            <a:pPr algn="just" rtl="1"/>
            <a:r>
              <a:rPr lang="ar-DZ" sz="3400" b="1" dirty="0" smtClean="0"/>
              <a:t>	</a:t>
            </a:r>
            <a:r>
              <a:rPr lang="ar-DZ" sz="3400" b="1" dirty="0" err="1" smtClean="0"/>
              <a:t>یعود</a:t>
            </a:r>
            <a:r>
              <a:rPr lang="ar-DZ" sz="3400" b="1" dirty="0" smtClean="0"/>
              <a:t> </a:t>
            </a:r>
            <a:r>
              <a:rPr lang="ar-DZ" sz="3400" b="1" dirty="0"/>
              <a:t>أصل كلمة "بورصة" إلى اسم عائلة </a:t>
            </a:r>
            <a:r>
              <a:rPr lang="fr-FR" sz="3400" b="1" dirty="0" smtClean="0"/>
              <a:t>Van </a:t>
            </a:r>
            <a:r>
              <a:rPr lang="fr-FR" sz="3400" b="1" dirty="0"/>
              <a:t>Dar </a:t>
            </a:r>
            <a:r>
              <a:rPr lang="fr-FR" sz="3400" b="1" dirty="0" err="1" smtClean="0"/>
              <a:t>Borsen</a:t>
            </a:r>
            <a:r>
              <a:rPr lang="ar-DZ" sz="3400" b="1" dirty="0"/>
              <a:t> </a:t>
            </a:r>
            <a:r>
              <a:rPr lang="ar-DZ" sz="3400" b="1" dirty="0" smtClean="0"/>
              <a:t>في </a:t>
            </a:r>
            <a:r>
              <a:rPr lang="ar-DZ" sz="3400" b="1" dirty="0"/>
              <a:t>بلجيكا التي كانت تعمل في مجال البنوك </a:t>
            </a:r>
            <a:r>
              <a:rPr lang="ar-DZ" sz="3400" b="1" dirty="0" err="1"/>
              <a:t>فی</a:t>
            </a:r>
            <a:r>
              <a:rPr lang="ar-DZ" sz="3400" b="1" dirty="0"/>
              <a:t> </a:t>
            </a:r>
            <a:r>
              <a:rPr lang="ar-DZ" sz="3400" b="1" dirty="0" err="1"/>
              <a:t>مدینة</a:t>
            </a:r>
            <a:r>
              <a:rPr lang="ar-DZ" sz="3400" b="1" dirty="0"/>
              <a:t> </a:t>
            </a:r>
            <a:r>
              <a:rPr lang="fr-FR" sz="3400" b="1" dirty="0" smtClean="0"/>
              <a:t>Bruges</a:t>
            </a:r>
            <a:r>
              <a:rPr lang="fr-FR" sz="3400" b="1" dirty="0"/>
              <a:t>، </a:t>
            </a:r>
            <a:r>
              <a:rPr lang="ar-DZ" sz="3400" b="1" dirty="0" err="1"/>
              <a:t>حیث</a:t>
            </a:r>
            <a:r>
              <a:rPr lang="ar-DZ" sz="3400" b="1" dirty="0"/>
              <a:t> كان مقر البنك الرئيس المملوك </a:t>
            </a:r>
            <a:r>
              <a:rPr lang="ar-DZ" sz="3400" b="1" dirty="0" err="1"/>
              <a:t>لھا</a:t>
            </a:r>
            <a:r>
              <a:rPr lang="ar-DZ" sz="3400" b="1" dirty="0"/>
              <a:t> مكانا يلتقي فيه التجار </a:t>
            </a:r>
            <a:r>
              <a:rPr lang="ar-DZ" sz="3400" b="1" dirty="0" err="1"/>
              <a:t>المحلیون</a:t>
            </a:r>
            <a:r>
              <a:rPr lang="ar-DZ" sz="3400" b="1" dirty="0"/>
              <a:t> في القرن الخامس عشر، </a:t>
            </a:r>
            <a:r>
              <a:rPr lang="ar-DZ" sz="3400" b="1" dirty="0" err="1"/>
              <a:t>لیتم</a:t>
            </a:r>
            <a:r>
              <a:rPr lang="ar-DZ" sz="3400" b="1" dirty="0"/>
              <a:t> من خلالها التعامل في السلع الأساسية والمحاصيل الزراعية </a:t>
            </a:r>
            <a:r>
              <a:rPr lang="ar-DZ" sz="3400" b="1" dirty="0" err="1"/>
              <a:t>بیعا</a:t>
            </a:r>
            <a:r>
              <a:rPr lang="ar-DZ" sz="3400" b="1" dirty="0"/>
              <a:t> </a:t>
            </a:r>
            <a:r>
              <a:rPr lang="ar-DZ" sz="3400" b="1" dirty="0" err="1"/>
              <a:t>وشراءا</a:t>
            </a:r>
            <a:r>
              <a:rPr lang="ar-DZ" sz="3400" b="1" dirty="0"/>
              <a:t>، ليصبح رمزا لسوق رؤوس الأموال وبورصة للسلع، </a:t>
            </a:r>
            <a:r>
              <a:rPr lang="ar-DZ" sz="3400" b="1" dirty="0" err="1"/>
              <a:t>حیث</a:t>
            </a:r>
            <a:r>
              <a:rPr lang="ar-DZ" sz="3400" b="1" dirty="0"/>
              <a:t> كان </a:t>
            </a:r>
            <a:r>
              <a:rPr lang="ar-DZ" sz="3400" b="1" dirty="0" err="1"/>
              <a:t>یتم</a:t>
            </a:r>
            <a:r>
              <a:rPr lang="ar-DZ" sz="3400" b="1" dirty="0"/>
              <a:t> نشر ما </a:t>
            </a:r>
            <a:r>
              <a:rPr lang="ar-DZ" sz="3400" b="1" dirty="0" err="1"/>
              <a:t>یشبه</a:t>
            </a:r>
            <a:r>
              <a:rPr lang="ar-DZ" sz="3400" b="1" dirty="0"/>
              <a:t> قائمة بأسعار السلع</a:t>
            </a:r>
            <a:r>
              <a:rPr lang="ar-DZ" sz="3400" b="1" dirty="0" smtClean="0"/>
              <a:t>.</a:t>
            </a:r>
          </a:p>
          <a:p>
            <a:pPr algn="ctr" rtl="1"/>
            <a:endParaRPr lang="ar-SA" sz="3400" b="1" dirty="0"/>
          </a:p>
          <a:p>
            <a:pPr algn="just" rtl="1"/>
            <a:endParaRPr lang="ar-DZ" sz="3600" b="1" dirty="0"/>
          </a:p>
        </p:txBody>
      </p:sp>
    </p:spTree>
    <p:extLst>
      <p:ext uri="{BB962C8B-B14F-4D97-AF65-F5344CB8AC3E}">
        <p14:creationId xmlns:p14="http://schemas.microsoft.com/office/powerpoint/2010/main" val="62933145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12192000" cy="6858000"/>
            <a:chOff x="0" y="0"/>
            <a:chExt cx="12192000" cy="6858000"/>
          </a:xfrm>
        </p:grpSpPr>
        <p:sp>
          <p:nvSpPr>
            <p:cNvPr id="5" name="Rectangle 4"/>
            <p:cNvSpPr/>
            <p:nvPr/>
          </p:nvSpPr>
          <p:spPr>
            <a:xfrm>
              <a:off x="0" y="0"/>
              <a:ext cx="12192000" cy="6858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26"/>
            <p:cNvSpPr/>
            <p:nvPr/>
          </p:nvSpPr>
          <p:spPr>
            <a:xfrm>
              <a:off x="121920" y="106680"/>
              <a:ext cx="11932920" cy="6644640"/>
            </a:xfrm>
            <a:prstGeom prst="round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 name="Rectangle 2"/>
          <p:cNvSpPr/>
          <p:nvPr/>
        </p:nvSpPr>
        <p:spPr>
          <a:xfrm>
            <a:off x="528033" y="359860"/>
            <a:ext cx="11153115" cy="7509748"/>
          </a:xfrm>
          <a:prstGeom prst="rect">
            <a:avLst/>
          </a:prstGeom>
        </p:spPr>
        <p:txBody>
          <a:bodyPr wrap="square">
            <a:spAutoFit/>
          </a:bodyPr>
          <a:lstStyle/>
          <a:p>
            <a:pPr algn="ctr" rtl="1"/>
            <a:r>
              <a:rPr lang="ar-SA" sz="3600" b="1" dirty="0">
                <a:solidFill>
                  <a:srgbClr val="FF0000"/>
                </a:solidFill>
              </a:rPr>
              <a:t>المطلب الأول: نشأة بورصة البضائع </a:t>
            </a:r>
          </a:p>
          <a:p>
            <a:pPr algn="just" rtl="1"/>
            <a:r>
              <a:rPr lang="ar-DZ" sz="2400" b="1" dirty="0" smtClean="0"/>
              <a:t>	يعود </a:t>
            </a:r>
            <a:r>
              <a:rPr lang="ar-DZ" sz="2400" b="1" dirty="0"/>
              <a:t>ظهور بورصة البضائع إلى القرن 13م حيث ظهرت الشركة الهندية الشرقية البريطانية، وشركة الهند الشرقية الهولندية، والتي شكلتا شركات بصلاحيات وقوة دولة، والتي أدى حجم وتوسع مدى معاملاتها إلى ظهور نمط جديد من حيث التمويل للشركات، وهو الأسهم والسندات من جهة، وتسعير وتسليم البضائع في غير مكانها من جهة أخرى، وبالتالي ظهر نوع جديد من التداول على السلع عامة وفيما بعد بات يعرف بالسلع الدولٌية خاصة تم تسعيرها في مكان محدد ويتم التسليم في مكان آخر، وبعملة غير عملة البلد المسلم له، وإن كان الذهب والفضة هما العملتان المتداولتان حينها، إلا أنها لم تظهر البورصة للوجود وإنما طبيعة عملها.</a:t>
            </a:r>
          </a:p>
          <a:p>
            <a:pPr algn="just" rtl="1"/>
            <a:r>
              <a:rPr lang="ar-DZ" sz="2400" b="1" dirty="0" smtClean="0"/>
              <a:t>	وفي </a:t>
            </a:r>
            <a:r>
              <a:rPr lang="ar-DZ" sz="2400" b="1" dirty="0"/>
              <a:t>القرن 15م، شكلت مدينة بروج البلجيكية وبالضبط في فندق عائلة "فاندر بورص"، نقطة التحول في ظهور بورصة البضائع التي كانت تملك فندقا كان يجتمع فيه التجار من كافة المناطق حيث تطورت التعاملات فيه، ونظرا لعدم اصطحاب التجار بائعهم معهم، كانت تتم الارتباطات في شكل عقود وتعهدات، ومن ثم استبدلت البضائع الحاضرة بالتزامات مستقبلية قائمة على الثقة المتبادلة بين الأطراف المتعاملة، لتظهر أول بورصة للوجود وهي بورصة مدينة </a:t>
            </a:r>
            <a:r>
              <a:rPr lang="fr-FR" sz="2400" b="1" dirty="0"/>
              <a:t>Amers </a:t>
            </a:r>
            <a:r>
              <a:rPr lang="ar-DZ" sz="2400" b="1" dirty="0"/>
              <a:t>في بلجيكا عام 1460.</a:t>
            </a:r>
          </a:p>
          <a:p>
            <a:pPr algn="just" rtl="1"/>
            <a:r>
              <a:rPr lang="ar-DZ" sz="2800" b="1" dirty="0" smtClean="0"/>
              <a:t>	وفي </a:t>
            </a:r>
            <a:r>
              <a:rPr lang="ar-DZ" sz="2800" b="1" dirty="0"/>
              <a:t>القرن 19م كانت عمليات التبادل والاتفاقيات التجارية وعمليات البنوك والبورصات تختلط فيما بينها من الناحية العملية في نشاط واحد، هذا وقد عرف العالم نوعين من البورصات، بورصة الأوراق المالية، وتتعلق بالتعامل على الأسهم والسندات، بورصة التجار، ويقتصر التعامل فيها على المنتجات الزراعية والصناعية.</a:t>
            </a:r>
            <a:endParaRPr lang="ar-DZ" sz="2000" b="1" dirty="0"/>
          </a:p>
          <a:p>
            <a:pPr algn="ctr" rtl="1"/>
            <a:endParaRPr lang="ar-SA" sz="3400" b="1" dirty="0"/>
          </a:p>
          <a:p>
            <a:pPr algn="just" rtl="1"/>
            <a:endParaRPr lang="ar-DZ" sz="3600" b="1" dirty="0"/>
          </a:p>
        </p:txBody>
      </p:sp>
    </p:spTree>
    <p:extLst>
      <p:ext uri="{BB962C8B-B14F-4D97-AF65-F5344CB8AC3E}">
        <p14:creationId xmlns:p14="http://schemas.microsoft.com/office/powerpoint/2010/main" val="413708542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arn(inVertical)">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barn(inVertical)">
                                      <p:cBhvr>
                                        <p:cTn id="3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12192000" cy="6858000"/>
            <a:chOff x="0" y="0"/>
            <a:chExt cx="12192000" cy="6858000"/>
          </a:xfrm>
        </p:grpSpPr>
        <p:sp>
          <p:nvSpPr>
            <p:cNvPr id="5" name="Rectangle 4"/>
            <p:cNvSpPr/>
            <p:nvPr/>
          </p:nvSpPr>
          <p:spPr>
            <a:xfrm>
              <a:off x="0" y="0"/>
              <a:ext cx="12192000" cy="6858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26"/>
            <p:cNvSpPr/>
            <p:nvPr/>
          </p:nvSpPr>
          <p:spPr>
            <a:xfrm>
              <a:off x="121920" y="106680"/>
              <a:ext cx="11932920" cy="6644640"/>
            </a:xfrm>
            <a:prstGeom prst="round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 name="Rectangle 2"/>
          <p:cNvSpPr/>
          <p:nvPr/>
        </p:nvSpPr>
        <p:spPr>
          <a:xfrm>
            <a:off x="528033" y="359860"/>
            <a:ext cx="11153115" cy="7386638"/>
          </a:xfrm>
          <a:prstGeom prst="rect">
            <a:avLst/>
          </a:prstGeom>
        </p:spPr>
        <p:txBody>
          <a:bodyPr wrap="square">
            <a:spAutoFit/>
          </a:bodyPr>
          <a:lstStyle/>
          <a:p>
            <a:pPr algn="ctr" rtl="1"/>
            <a:r>
              <a:rPr lang="ar-SA" sz="3600" b="1" dirty="0">
                <a:solidFill>
                  <a:srgbClr val="FF0000"/>
                </a:solidFill>
              </a:rPr>
              <a:t>المطلب الثاني: مفهوم بورصة البضائع الحاضرة </a:t>
            </a:r>
          </a:p>
          <a:p>
            <a:pPr algn="just" rtl="1"/>
            <a:r>
              <a:rPr lang="ar-DZ" sz="2600" b="1" dirty="0" smtClean="0"/>
              <a:t>	من </a:t>
            </a:r>
            <a:r>
              <a:rPr lang="ar-DZ" sz="2600" b="1" dirty="0"/>
              <a:t>خلال تتبع نشأة بورصة البضائع يتضح أنها تقوم بنوعين من المعاملات: بيوع حاضرة وتسمى البورصة في هذه الحالة بالبورصة الحاضرة للبضائع، وأخرى بيوع آجلة وتسمى البورصة في هذه الحالة بأسواق العقود المستقبلية</a:t>
            </a:r>
            <a:r>
              <a:rPr lang="ar-DZ" sz="2600" b="1" dirty="0" smtClean="0"/>
              <a:t>.</a:t>
            </a:r>
          </a:p>
          <a:p>
            <a:pPr algn="just" rtl="1"/>
            <a:endParaRPr lang="ar-DZ" sz="2600" b="1" dirty="0" smtClean="0"/>
          </a:p>
          <a:p>
            <a:pPr algn="ctr" rtl="1"/>
            <a:r>
              <a:rPr lang="ar-DZ" sz="3600" b="1" dirty="0" smtClean="0">
                <a:solidFill>
                  <a:srgbClr val="FF0000"/>
                </a:solidFill>
              </a:rPr>
              <a:t>أولا</a:t>
            </a:r>
            <a:r>
              <a:rPr lang="ar-DZ" sz="3600" b="1" dirty="0">
                <a:solidFill>
                  <a:srgbClr val="FF0000"/>
                </a:solidFill>
              </a:rPr>
              <a:t>: تعريف بورصة البضائع</a:t>
            </a:r>
          </a:p>
          <a:p>
            <a:pPr algn="just" rtl="1"/>
            <a:r>
              <a:rPr lang="ar-DZ" sz="2600" b="1" dirty="0" smtClean="0"/>
              <a:t>- </a:t>
            </a:r>
            <a:r>
              <a:rPr lang="ar-DZ" sz="2600" b="1" dirty="0" err="1" smtClean="0"/>
              <a:t>ھي</a:t>
            </a:r>
            <a:r>
              <a:rPr lang="ar-DZ" sz="2600" b="1" dirty="0" smtClean="0"/>
              <a:t> </a:t>
            </a:r>
            <a:r>
              <a:rPr lang="ar-DZ" sz="2600" b="1" dirty="0"/>
              <a:t>المكان أو المنصة التي تجمع ما </a:t>
            </a:r>
            <a:r>
              <a:rPr lang="ar-DZ" sz="2600" b="1" dirty="0" smtClean="0"/>
              <a:t>بين المشترين والبائعين </a:t>
            </a:r>
            <a:r>
              <a:rPr lang="ar-DZ" sz="2600" b="1" dirty="0"/>
              <a:t>للسلع </a:t>
            </a:r>
            <a:r>
              <a:rPr lang="ar-DZ" sz="2600" b="1" dirty="0" smtClean="0"/>
              <a:t>الأساسية </a:t>
            </a:r>
            <a:r>
              <a:rPr lang="ar-DZ" sz="2600" b="1" dirty="0"/>
              <a:t>في مكان واحد بھدف تنفیذ عملیات </a:t>
            </a:r>
            <a:r>
              <a:rPr lang="ar-DZ" sz="2600" b="1" dirty="0" err="1"/>
              <a:t>بیع</a:t>
            </a:r>
            <a:r>
              <a:rPr lang="ar-DZ" sz="2600" b="1" dirty="0"/>
              <a:t> وشراء السلع، بالتالي </a:t>
            </a:r>
            <a:r>
              <a:rPr lang="ar-DZ" sz="2600" b="1" dirty="0" smtClean="0"/>
              <a:t>يساعد </a:t>
            </a:r>
            <a:r>
              <a:rPr lang="ar-DZ" sz="2600" b="1" dirty="0"/>
              <a:t>وجود مثل </a:t>
            </a:r>
            <a:r>
              <a:rPr lang="ar-DZ" sz="2600" b="1" dirty="0" err="1"/>
              <a:t>ھذه</a:t>
            </a:r>
            <a:r>
              <a:rPr lang="ar-DZ" sz="2600" b="1" dirty="0"/>
              <a:t> البورصات على </a:t>
            </a:r>
            <a:r>
              <a:rPr lang="ar-DZ" sz="2600" b="1" dirty="0" smtClean="0"/>
              <a:t>تقليل تكاليف </a:t>
            </a:r>
            <a:r>
              <a:rPr lang="ar-DZ" sz="2600" b="1" dirty="0"/>
              <a:t>البحث واختصار الوقت لإتمام هذه </a:t>
            </a:r>
            <a:r>
              <a:rPr lang="ar-DZ" sz="2600" b="1" dirty="0" smtClean="0"/>
              <a:t>العمليات</a:t>
            </a:r>
            <a:r>
              <a:rPr lang="ar-DZ" sz="2600" b="1" dirty="0"/>
              <a:t>.</a:t>
            </a:r>
          </a:p>
          <a:p>
            <a:pPr algn="just" rtl="1"/>
            <a:r>
              <a:rPr lang="ar-DZ" sz="2600" b="1" dirty="0" smtClean="0"/>
              <a:t>- هي </a:t>
            </a:r>
            <a:r>
              <a:rPr lang="ar-DZ" sz="2600" b="1" dirty="0"/>
              <a:t>عبارة عن منظمة أو مؤسسة مكونه من أشخاص </a:t>
            </a:r>
            <a:r>
              <a:rPr lang="ar-DZ" sz="2600" b="1" dirty="0" smtClean="0"/>
              <a:t>(أعضاء </a:t>
            </a:r>
            <a:r>
              <a:rPr lang="ar-DZ" sz="2600" b="1" dirty="0"/>
              <a:t>البورصة) للتعامل في السلع الدولية تقوم بتوفير مجال للمتاجرة وتحت قواعد معينة.</a:t>
            </a:r>
          </a:p>
          <a:p>
            <a:pPr algn="just" rtl="1"/>
            <a:r>
              <a:rPr lang="ar-DZ" sz="2600" b="1" dirty="0" smtClean="0"/>
              <a:t>- هي </a:t>
            </a:r>
            <a:r>
              <a:rPr lang="ar-DZ" sz="2600" b="1" dirty="0"/>
              <a:t>عبارة عن جمعية من التجار تعتنى بتنظيم السوق بين البائعين والمشترين للسلع الدولية التي لا توجد في مقر السوق ولكن التعامل يتم عن طريق المستندات والغرض الأساسي من المتاجرة في بورصة السلع الدولية هو الوقاية من الخسارة المالية وذلك عن طريق البيع والشراء بشكل آجل.</a:t>
            </a:r>
          </a:p>
          <a:p>
            <a:pPr algn="just" rtl="1"/>
            <a:endParaRPr lang="ar-DZ" sz="2000" b="1" dirty="0"/>
          </a:p>
          <a:p>
            <a:pPr algn="ctr" rtl="1"/>
            <a:endParaRPr lang="ar-SA" sz="3400" b="1" dirty="0"/>
          </a:p>
          <a:p>
            <a:pPr algn="just" rtl="1"/>
            <a:endParaRPr lang="ar-DZ" sz="3600" b="1" dirty="0"/>
          </a:p>
        </p:txBody>
      </p:sp>
    </p:spTree>
    <p:extLst>
      <p:ext uri="{BB962C8B-B14F-4D97-AF65-F5344CB8AC3E}">
        <p14:creationId xmlns:p14="http://schemas.microsoft.com/office/powerpoint/2010/main" val="113916459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arn(inVertical)">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1200</TotalTime>
  <Words>1067</Words>
  <Application>Microsoft Office PowerPoint</Application>
  <PresentationFormat>Grand écran</PresentationFormat>
  <Paragraphs>164</Paragraphs>
  <Slides>24</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24</vt:i4>
      </vt:variant>
    </vt:vector>
  </HeadingPairs>
  <TitlesOfParts>
    <vt:vector size="31" baseType="lpstr">
      <vt:lpstr>Arial</vt:lpstr>
      <vt:lpstr>Calibri</vt:lpstr>
      <vt:lpstr>Franklin Gothic Book</vt:lpstr>
      <vt:lpstr>Perpetua</vt:lpstr>
      <vt:lpstr>Times New Roman</vt:lpstr>
      <vt:lpstr>Wingdings 2</vt:lpstr>
      <vt:lpstr>Capitaux</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Seven</dc:creator>
  <cp:lastModifiedBy>Lenovo</cp:lastModifiedBy>
  <cp:revision>129</cp:revision>
  <dcterms:created xsi:type="dcterms:W3CDTF">2021-02-14T09:54:44Z</dcterms:created>
  <dcterms:modified xsi:type="dcterms:W3CDTF">2023-11-14T22:42:56Z</dcterms:modified>
</cp:coreProperties>
</file>