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0" r:id="rId5"/>
    <p:sldId id="262" r:id="rId6"/>
    <p:sldId id="263" r:id="rId7"/>
    <p:sldId id="264" r:id="rId8"/>
    <p:sldId id="2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629B3-8F4D-4064-BC11-548B7E2E48F6}" type="datetimeFigureOut">
              <a:rPr lang="fr-FR" smtClean="0"/>
              <a:t>31/01/2025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0238-B5BF-47E7-BCE1-4722E3025EA3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7040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629B3-8F4D-4064-BC11-548B7E2E48F6}" type="datetimeFigureOut">
              <a:rPr lang="fr-FR" smtClean="0"/>
              <a:t>31/01/2025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0238-B5BF-47E7-BCE1-4722E3025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825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629B3-8F4D-4064-BC11-548B7E2E48F6}" type="datetimeFigureOut">
              <a:rPr lang="fr-FR" smtClean="0"/>
              <a:t>31/01/2025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0238-B5BF-47E7-BCE1-4722E3025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4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629B3-8F4D-4064-BC11-548B7E2E48F6}" type="datetimeFigureOut">
              <a:rPr lang="fr-FR" smtClean="0"/>
              <a:t>31/01/2025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0238-B5BF-47E7-BCE1-4722E3025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434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629B3-8F4D-4064-BC11-548B7E2E48F6}" type="datetimeFigureOut">
              <a:rPr lang="fr-FR" smtClean="0"/>
              <a:t>31/01/2025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0238-B5BF-47E7-BCE1-4722E3025EA3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2132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629B3-8F4D-4064-BC11-548B7E2E48F6}" type="datetimeFigureOut">
              <a:rPr lang="fr-FR" smtClean="0"/>
              <a:t>31/01/2025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0238-B5BF-47E7-BCE1-4722E3025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812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629B3-8F4D-4064-BC11-548B7E2E48F6}" type="datetimeFigureOut">
              <a:rPr lang="fr-FR" smtClean="0"/>
              <a:t>31/01/2025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0238-B5BF-47E7-BCE1-4722E3025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733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629B3-8F4D-4064-BC11-548B7E2E48F6}" type="datetimeFigureOut">
              <a:rPr lang="fr-FR" smtClean="0"/>
              <a:t>31/01/2025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0238-B5BF-47E7-BCE1-4722E3025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53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629B3-8F4D-4064-BC11-548B7E2E48F6}" type="datetimeFigureOut">
              <a:rPr lang="fr-FR" smtClean="0"/>
              <a:t>31/01/2025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0238-B5BF-47E7-BCE1-4722E3025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44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88629B3-8F4D-4064-BC11-548B7E2E48F6}" type="datetimeFigureOut">
              <a:rPr lang="fr-FR" smtClean="0"/>
              <a:t>31/01/2025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8A0238-B5BF-47E7-BCE1-4722E3025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4263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629B3-8F4D-4064-BC11-548B7E2E48F6}" type="datetimeFigureOut">
              <a:rPr lang="fr-FR" smtClean="0"/>
              <a:t>31/01/2025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0238-B5BF-47E7-BCE1-4722E3025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258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88629B3-8F4D-4064-BC11-548B7E2E48F6}" type="datetimeFigureOut">
              <a:rPr lang="fr-FR" smtClean="0"/>
              <a:t>31/01/2025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8A0238-B5BF-47E7-BCE1-4722E3025EA3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0176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FFAABA-F96D-8893-0DC4-3449D63BE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7049" y="2906972"/>
            <a:ext cx="9144000" cy="956951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sz="7200" dirty="0">
                <a:solidFill>
                  <a:srgbClr val="C00000"/>
                </a:solidFill>
              </a:rPr>
              <a:t>التسويق العملياتي </a:t>
            </a:r>
            <a:endParaRPr lang="fr-FR" sz="7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375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6D528BA7-4F76-0E18-9BD6-DFFE6144A6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626" y="900049"/>
            <a:ext cx="9320981" cy="453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599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7D9B06E6-6572-ADB5-0021-88C0620CF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948" y="1342103"/>
            <a:ext cx="11304416" cy="3642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846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00C545E0-96FB-84B5-3C2B-D2B75D1DDD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669" y="1091381"/>
            <a:ext cx="11583224" cy="374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878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FB74DCED-75C8-8EA7-55BE-F70F4AF48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923" y="433526"/>
            <a:ext cx="10264878" cy="555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122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96E625C9-BEBB-8824-D388-B62F808DDB29}"/>
              </a:ext>
            </a:extLst>
          </p:cNvPr>
          <p:cNvSpPr txBox="1"/>
          <p:nvPr/>
        </p:nvSpPr>
        <p:spPr>
          <a:xfrm>
            <a:off x="855406" y="501446"/>
            <a:ext cx="995884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DZ" sz="3200" b="1" i="0" u="none" strike="noStrike" baseline="0" dirty="0">
                <a:latin typeface="SakkalMajalla-Bold"/>
              </a:rPr>
              <a:t>طريقة التقييم:</a:t>
            </a:r>
          </a:p>
          <a:p>
            <a:pPr algn="ctr"/>
            <a:r>
              <a:rPr lang="ar-DZ" sz="3200" b="0" i="0" u="none" strike="noStrike" baseline="0" dirty="0">
                <a:latin typeface="SakkalMajalla"/>
              </a:rPr>
              <a:t>تقيم مستمر + امتحان نهائي ويقاس معدل المادة بالوزن الترجيحي للدروس) 60 %( والأعمال الموجهة ) 40 )%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431214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A2E713AD-03A5-8FB2-582C-1C5DA51163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459228"/>
              </p:ext>
            </p:extLst>
          </p:nvPr>
        </p:nvGraphicFramePr>
        <p:xfrm>
          <a:off x="179512" y="116632"/>
          <a:ext cx="11633945" cy="6457978"/>
        </p:xfrm>
        <a:graphic>
          <a:graphicData uri="http://schemas.openxmlformats.org/drawingml/2006/table">
            <a:tbl>
              <a:tblPr rtl="1" firstRow="1" firstCol="1" bandRow="1">
                <a:tableStyleId>{5940675A-B579-460E-94D1-54222C63F5DA}</a:tableStyleId>
              </a:tblPr>
              <a:tblGrid>
                <a:gridCol w="3414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7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6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14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58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268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4646">
                <a:tc gridSpan="6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</a:rPr>
                        <a:t>طريقة</a:t>
                      </a:r>
                      <a:r>
                        <a:rPr lang="ar-SA" sz="2400" dirty="0">
                          <a:effectLst/>
                        </a:rPr>
                        <a:t> التقييم 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71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التقييم بالنسبة المئوية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83005" algn="r"/>
                        </a:tabLst>
                      </a:pPr>
                      <a:r>
                        <a:rPr lang="ar-SA" sz="2400" dirty="0">
                          <a:effectLst/>
                        </a:rPr>
                        <a:t>العلامة	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الوزن النسبي للتقييم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02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امتحان                                         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20/20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وزن المحاضرة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rgbClr val="FF0000"/>
                          </a:solidFill>
                          <a:effectLst/>
                        </a:rPr>
                        <a:t>60 </a:t>
                      </a:r>
                      <a:r>
                        <a:rPr lang="fr-FR" sz="2400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60 </a:t>
                      </a:r>
                      <a:r>
                        <a:rPr lang="fr-FR" sz="2400" dirty="0">
                          <a:effectLst/>
                        </a:rPr>
                        <a:t>%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02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امتحان جزئي             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fr-F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8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20</a:t>
                      </a:r>
                      <a:r>
                        <a:rPr lang="ar-DZ" sz="2400" dirty="0">
                          <a:effectLst/>
                        </a:rPr>
                        <a:t>/20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8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 </a:t>
                      </a:r>
                      <a:endParaRPr lang="fr-FR" sz="2400" dirty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 </a:t>
                      </a:r>
                      <a:endParaRPr lang="fr-FR" sz="2400" dirty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وزن الأعمال الموجهة والتطبيقية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8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rgbClr val="FF0000"/>
                          </a:solidFill>
                          <a:effectLst/>
                        </a:rPr>
                        <a:t>40 </a:t>
                      </a:r>
                      <a:r>
                        <a:rPr lang="fr-FR" sz="2400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400" b="1" dirty="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fr-F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683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أعمال موجهة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02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أعمال تطبيقية                                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fr-F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fr-F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02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المشروع الفردي                             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400" b="1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fr-F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02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الأعمال الجماعية (ضمن فريق)          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fr-F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fr-F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02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خرجات ميدانية                              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fr-F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fr-F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402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المواظبة (الحضور / الغياب )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fr-F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r>
                        <a:rPr lang="ar-SA" sz="24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fr-F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402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عناصر أخرى ( المشاركة )               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400" b="1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fr-F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r>
                        <a:rPr lang="ar-DZ" sz="2400" b="1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fr-FR" sz="24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394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297A4CA8-9BEB-89B6-C9C8-62D589885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698" y="1116821"/>
            <a:ext cx="11031792" cy="4944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518540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étrospectiv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</TotalTime>
  <Words>95</Words>
  <Application>Microsoft Office PowerPoint</Application>
  <PresentationFormat>Grand écran</PresentationFormat>
  <Paragraphs>38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SakkalMajalla</vt:lpstr>
      <vt:lpstr>SakkalMajalla-Bold</vt:lpstr>
      <vt:lpstr>Rétrospective</vt:lpstr>
      <vt:lpstr>التسويق العملياتي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KHEROUF MOUNIR</dc:creator>
  <cp:lastModifiedBy>KHEROUF MOUNIR</cp:lastModifiedBy>
  <cp:revision>9</cp:revision>
  <dcterms:created xsi:type="dcterms:W3CDTF">2025-01-25T16:33:58Z</dcterms:created>
  <dcterms:modified xsi:type="dcterms:W3CDTF">2025-01-31T12:20:44Z</dcterms:modified>
</cp:coreProperties>
</file>