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smtClean="0"/>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smtClean="0"/>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1/6/2025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6424" y="1924593"/>
            <a:ext cx="8791575" cy="1585369"/>
          </a:xfrm>
        </p:spPr>
        <p:txBody>
          <a:bodyPr/>
          <a:lstStyle/>
          <a:p>
            <a:pPr algn="ctr"/>
            <a:r>
              <a:rPr lang="ar-SA" b="1" dirty="0">
                <a:solidFill>
                  <a:srgbClr val="FFFF00"/>
                </a:solidFill>
              </a:rPr>
              <a:t>مفهوم الأعمال الدولية</a:t>
            </a:r>
            <a:endParaRPr lang="fr-FR" dirty="0">
              <a:solidFill>
                <a:srgbClr val="FFFF00"/>
              </a:solidFill>
            </a:endParaRPr>
          </a:p>
        </p:txBody>
      </p:sp>
    </p:spTree>
    <p:extLst>
      <p:ext uri="{BB962C8B-B14F-4D97-AF65-F5344CB8AC3E}">
        <p14:creationId xmlns:p14="http://schemas.microsoft.com/office/powerpoint/2010/main" val="431070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19373" y="1132114"/>
            <a:ext cx="8791575" cy="4441779"/>
          </a:xfrm>
        </p:spPr>
        <p:txBody>
          <a:bodyPr>
            <a:normAutofit fontScale="90000"/>
          </a:bodyPr>
          <a:lstStyle/>
          <a:p>
            <a:pPr algn="just" rtl="1"/>
            <a:r>
              <a:rPr lang="fr-FR" dirty="0"/>
              <a:t/>
            </a:r>
            <a:br>
              <a:rPr lang="fr-FR" dirty="0"/>
            </a:br>
            <a:r>
              <a:rPr lang="ar-SA" dirty="0"/>
              <a:t>تشير إلى الأنشطة التجارية أو الاستثمارية التي تتجاوز الحدود الوطنية لدولة واحدة وتشمل دولًا أخرى</a:t>
            </a:r>
            <a:r>
              <a:rPr lang="fr-FR" dirty="0"/>
              <a:t>.</a:t>
            </a:r>
            <a:br>
              <a:rPr lang="fr-FR" dirty="0"/>
            </a:br>
            <a:r>
              <a:rPr lang="ar-SA" dirty="0"/>
              <a:t>تشمل التجارة (تصدير واستيراد)، والاستثمارات الأجنبية، والشراكات الدولية</a:t>
            </a:r>
            <a:r>
              <a:rPr lang="fr-FR" dirty="0"/>
              <a:t>.</a:t>
            </a:r>
            <a:br>
              <a:rPr lang="fr-FR" dirty="0"/>
            </a:br>
            <a:r>
              <a:rPr lang="ar-SA" dirty="0"/>
              <a:t>قد تشمل أنشطة شركات تمتلك وحدات تشغيلية في دول أخرى</a:t>
            </a:r>
            <a:r>
              <a:rPr lang="fr-FR" dirty="0"/>
              <a:t>.</a:t>
            </a:r>
            <a:endParaRPr lang="fr-FR" dirty="0"/>
          </a:p>
        </p:txBody>
      </p:sp>
    </p:spTree>
    <p:extLst>
      <p:ext uri="{BB962C8B-B14F-4D97-AF65-F5344CB8AC3E}">
        <p14:creationId xmlns:p14="http://schemas.microsoft.com/office/powerpoint/2010/main" val="215552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0069" y="3778477"/>
            <a:ext cx="8791575" cy="2387600"/>
          </a:xfrm>
        </p:spPr>
        <p:txBody>
          <a:bodyPr>
            <a:normAutofit fontScale="90000"/>
          </a:bodyPr>
          <a:lstStyle/>
          <a:p>
            <a:pPr lvl="0" algn="just" rtl="1"/>
            <a:r>
              <a:rPr lang="ar-SA" sz="3600" b="1" dirty="0" smtClean="0"/>
              <a:t>أهميتها</a:t>
            </a:r>
            <a:r>
              <a:rPr lang="fr-FR" sz="3600" dirty="0"/>
              <a:t/>
            </a:r>
            <a:br>
              <a:rPr lang="fr-FR" sz="3600" dirty="0"/>
            </a:br>
            <a:r>
              <a:rPr lang="ar-SA" sz="3600" dirty="0"/>
              <a:t>تعكس تكامل الأسواق العالمية وزيادة التشابك الاقتصادي بين الدول</a:t>
            </a:r>
            <a:r>
              <a:rPr lang="fr-FR" sz="3600" dirty="0"/>
              <a:t>.</a:t>
            </a:r>
            <a:br>
              <a:rPr lang="fr-FR" sz="3600" dirty="0"/>
            </a:br>
            <a:r>
              <a:rPr lang="ar-SA" sz="3600" dirty="0"/>
              <a:t>تعزز من التنوع الاقتصادي والتعاون الدولي</a:t>
            </a:r>
            <a:r>
              <a:rPr lang="fr-FR" sz="3600" dirty="0"/>
              <a:t>.</a:t>
            </a:r>
            <a:br>
              <a:rPr lang="fr-FR" sz="3600" dirty="0"/>
            </a:br>
            <a:r>
              <a:rPr lang="ar-SA" sz="3600" b="1" dirty="0"/>
              <a:t>خصائصها</a:t>
            </a:r>
            <a:r>
              <a:rPr lang="fr-FR" sz="3600" dirty="0"/>
              <a:t>:</a:t>
            </a:r>
            <a:br>
              <a:rPr lang="fr-FR" sz="3600" dirty="0"/>
            </a:br>
            <a:r>
              <a:rPr lang="ar-SA" sz="3600" b="1" dirty="0"/>
              <a:t>تعدد الأطراف</a:t>
            </a:r>
            <a:r>
              <a:rPr lang="fr-FR" sz="3600" dirty="0"/>
              <a:t>: </a:t>
            </a:r>
            <a:r>
              <a:rPr lang="ar-SA" sz="3600" dirty="0"/>
              <a:t>تشمل أفرادًا وشركات من دول مختلفة</a:t>
            </a:r>
            <a:r>
              <a:rPr lang="fr-FR" sz="3600" dirty="0"/>
              <a:t>.</a:t>
            </a:r>
            <a:br>
              <a:rPr lang="fr-FR" sz="3600" dirty="0"/>
            </a:br>
            <a:r>
              <a:rPr lang="ar-SA" sz="3600" b="1" dirty="0"/>
              <a:t>التأثير المتبادل</a:t>
            </a:r>
            <a:r>
              <a:rPr lang="fr-FR" sz="3600" dirty="0"/>
              <a:t>: </a:t>
            </a:r>
            <a:r>
              <a:rPr lang="ar-SA" sz="3600" dirty="0"/>
              <a:t>الأنشطة التجارية تؤثر وتتأثر بالبيئات الاقتصادية، الاجتماعية، والسياسية للدول المختلفة</a:t>
            </a:r>
            <a:r>
              <a:rPr lang="fr-FR" sz="3600" dirty="0"/>
              <a:t>.</a:t>
            </a:r>
            <a:br>
              <a:rPr lang="fr-FR" sz="3600" dirty="0"/>
            </a:br>
            <a:r>
              <a:rPr lang="ar-SA" sz="3600" b="1" dirty="0"/>
              <a:t>التطور المستمر</a:t>
            </a:r>
            <a:r>
              <a:rPr lang="fr-FR" sz="3600" dirty="0"/>
              <a:t>: </a:t>
            </a:r>
            <a:r>
              <a:rPr lang="ar-SA" sz="3600" dirty="0"/>
              <a:t>تتأثر بالتغيرات التقنية والاقتصادية والسياسية</a:t>
            </a:r>
            <a:r>
              <a:rPr lang="fr-FR" sz="3600" dirty="0"/>
              <a:t>.</a:t>
            </a:r>
            <a:r>
              <a:rPr lang="fr-FR" dirty="0"/>
              <a:t/>
            </a:r>
            <a:br>
              <a:rPr lang="fr-FR" dirty="0"/>
            </a:br>
            <a:endParaRPr lang="fr-FR" dirty="0"/>
          </a:p>
        </p:txBody>
      </p:sp>
      <p:sp>
        <p:nvSpPr>
          <p:cNvPr id="3" name="Sous-titre 2"/>
          <p:cNvSpPr>
            <a:spLocks noGrp="1"/>
          </p:cNvSpPr>
          <p:nvPr>
            <p:ph type="subTitle" idx="1"/>
          </p:nvPr>
        </p:nvSpPr>
        <p:spPr>
          <a:xfrm>
            <a:off x="892355" y="626860"/>
            <a:ext cx="8791575" cy="722969"/>
          </a:xfrm>
        </p:spPr>
        <p:txBody>
          <a:bodyPr>
            <a:normAutofit lnSpcReduction="10000"/>
          </a:bodyPr>
          <a:lstStyle/>
          <a:p>
            <a:pPr algn="ctr"/>
            <a:r>
              <a:rPr lang="ar-DZ" sz="3600" dirty="0" smtClean="0">
                <a:solidFill>
                  <a:srgbClr val="FFFF00"/>
                </a:solidFill>
              </a:rPr>
              <a:t>الأهمية و الخصائص</a:t>
            </a:r>
          </a:p>
          <a:p>
            <a:endParaRPr lang="fr-FR" dirty="0"/>
          </a:p>
        </p:txBody>
      </p:sp>
    </p:spTree>
    <p:extLst>
      <p:ext uri="{BB962C8B-B14F-4D97-AF65-F5344CB8AC3E}">
        <p14:creationId xmlns:p14="http://schemas.microsoft.com/office/powerpoint/2010/main" val="207607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solidFill>
                  <a:srgbClr val="FFFF00"/>
                </a:solidFill>
              </a:rPr>
              <a:t>مفهوم إدارة الأعمال الدولية</a:t>
            </a:r>
            <a:r>
              <a:rPr lang="fr-FR" dirty="0"/>
              <a:t/>
            </a:r>
            <a:br>
              <a:rPr lang="fr-FR" dirty="0"/>
            </a:br>
            <a:endParaRPr lang="fr-FR" dirty="0"/>
          </a:p>
        </p:txBody>
      </p:sp>
      <p:sp>
        <p:nvSpPr>
          <p:cNvPr id="3" name="Espace réservé du contenu 2"/>
          <p:cNvSpPr>
            <a:spLocks noGrp="1"/>
          </p:cNvSpPr>
          <p:nvPr>
            <p:ph idx="1"/>
          </p:nvPr>
        </p:nvSpPr>
        <p:spPr>
          <a:xfrm>
            <a:off x="818606" y="2249487"/>
            <a:ext cx="10228805" cy="3541714"/>
          </a:xfrm>
        </p:spPr>
        <p:txBody>
          <a:bodyPr>
            <a:normAutofit lnSpcReduction="10000"/>
          </a:bodyPr>
          <a:lstStyle/>
          <a:p>
            <a:pPr lvl="0" algn="just" rtl="1"/>
            <a:r>
              <a:rPr lang="ar-SA" b="1" dirty="0" smtClean="0"/>
              <a:t>تعريفها</a:t>
            </a:r>
            <a:r>
              <a:rPr lang="fr-FR" dirty="0"/>
              <a:t>:</a:t>
            </a:r>
          </a:p>
          <a:p>
            <a:pPr lvl="1" algn="just" rtl="1"/>
            <a:r>
              <a:rPr lang="ar-SA" dirty="0"/>
              <a:t>ممارسة الوظائف الإدارية (تخطيط، تنظيم، توجيه، رقابة) في بيئة دولية مع الأخذ بعين الاعتبار الأبعاد الاقتصادية، الاجتماعية، والسياسية المختلفة بين الدول</a:t>
            </a:r>
            <a:r>
              <a:rPr lang="fr-FR" dirty="0"/>
              <a:t>.</a:t>
            </a:r>
          </a:p>
          <a:p>
            <a:pPr lvl="1" algn="just" rtl="1"/>
            <a:r>
              <a:rPr lang="ar-SA" dirty="0"/>
              <a:t>تركز على تحقيق الأهداف </a:t>
            </a:r>
            <a:r>
              <a:rPr lang="ar-SA" dirty="0" err="1"/>
              <a:t>الإستراتيجية</a:t>
            </a:r>
            <a:r>
              <a:rPr lang="ar-SA" dirty="0"/>
              <a:t> للمؤسسات عبر التنسيق بين العمليات في الأسواق الدولية والمحلية</a:t>
            </a:r>
            <a:r>
              <a:rPr lang="fr-FR" dirty="0"/>
              <a:t>.</a:t>
            </a:r>
          </a:p>
          <a:p>
            <a:pPr lvl="0" algn="just" rtl="1"/>
            <a:r>
              <a:rPr lang="ar-SA" b="1" dirty="0"/>
              <a:t>الخصائص الرئيسية</a:t>
            </a:r>
            <a:r>
              <a:rPr lang="fr-FR" dirty="0"/>
              <a:t>:</a:t>
            </a:r>
          </a:p>
          <a:p>
            <a:pPr lvl="1" algn="just" rtl="1"/>
            <a:r>
              <a:rPr lang="ar-SA" b="1" dirty="0"/>
              <a:t>التخطيط الدولي</a:t>
            </a:r>
            <a:r>
              <a:rPr lang="fr-FR" dirty="0"/>
              <a:t>: </a:t>
            </a:r>
            <a:r>
              <a:rPr lang="ar-SA" dirty="0"/>
              <a:t>يتطلب دراسة الأسواق الدولية لتحديد الفرص وتوقع التحديات</a:t>
            </a:r>
            <a:r>
              <a:rPr lang="fr-FR" dirty="0"/>
              <a:t>.</a:t>
            </a:r>
          </a:p>
          <a:p>
            <a:pPr lvl="1" algn="just" rtl="1"/>
            <a:r>
              <a:rPr lang="ar-SA" b="1" dirty="0"/>
              <a:t>تنظيم الموارد</a:t>
            </a:r>
            <a:r>
              <a:rPr lang="fr-FR" dirty="0"/>
              <a:t>: </a:t>
            </a:r>
            <a:r>
              <a:rPr lang="ar-SA" dirty="0"/>
              <a:t>إدارة الموارد البشرية، المالية، والتكنولوجية على المستوى الدولي</a:t>
            </a:r>
            <a:r>
              <a:rPr lang="fr-FR" dirty="0"/>
              <a:t>.</a:t>
            </a:r>
          </a:p>
          <a:p>
            <a:pPr lvl="1" algn="just" rtl="1"/>
            <a:r>
              <a:rPr lang="ar-SA" b="1" dirty="0"/>
              <a:t>التكيف مع البيئات المتغيرة</a:t>
            </a:r>
            <a:r>
              <a:rPr lang="fr-FR" dirty="0"/>
              <a:t>: </a:t>
            </a:r>
            <a:r>
              <a:rPr lang="ar-SA" dirty="0"/>
              <a:t>التفاعل مع التشريعات، الثقافات، والسياسات المختلفة</a:t>
            </a:r>
            <a:r>
              <a:rPr lang="fr-FR" dirty="0"/>
              <a:t>.</a:t>
            </a:r>
          </a:p>
          <a:p>
            <a:endParaRPr lang="fr-FR" dirty="0"/>
          </a:p>
        </p:txBody>
      </p:sp>
    </p:spTree>
    <p:extLst>
      <p:ext uri="{BB962C8B-B14F-4D97-AF65-F5344CB8AC3E}">
        <p14:creationId xmlns:p14="http://schemas.microsoft.com/office/powerpoint/2010/main" val="356404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solidFill>
                  <a:srgbClr val="FFFF00"/>
                </a:solidFill>
              </a:rPr>
              <a:t>الفروق بين الأعمال المحلية والدولية</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pPr lvl="0" algn="ctr" rtl="1"/>
            <a:r>
              <a:rPr lang="ar-SA" b="1" dirty="0" smtClean="0"/>
              <a:t>النطاق </a:t>
            </a:r>
            <a:r>
              <a:rPr lang="ar-SA" b="1" dirty="0"/>
              <a:t>الجغرافي</a:t>
            </a:r>
            <a:r>
              <a:rPr lang="fr-FR" dirty="0"/>
              <a:t>:</a:t>
            </a:r>
          </a:p>
          <a:p>
            <a:pPr lvl="1" algn="ctr" rtl="1"/>
            <a:r>
              <a:rPr lang="ar-SA" dirty="0"/>
              <a:t>الأعمال المحلية محدودة بحدود دولة واحدة، بينما الأعمال الدولية تشمل دولًا متعددة</a:t>
            </a:r>
            <a:r>
              <a:rPr lang="fr-FR" dirty="0"/>
              <a:t>.</a:t>
            </a:r>
          </a:p>
          <a:p>
            <a:pPr lvl="0" algn="ctr" rtl="1"/>
            <a:r>
              <a:rPr lang="ar-SA" b="1" dirty="0"/>
              <a:t>التحديات الثقافية</a:t>
            </a:r>
            <a:r>
              <a:rPr lang="fr-FR" dirty="0"/>
              <a:t>:</a:t>
            </a:r>
          </a:p>
          <a:p>
            <a:pPr lvl="1" algn="ctr" rtl="1"/>
            <a:r>
              <a:rPr lang="ar-SA" dirty="0"/>
              <a:t>الأعمال الدولية تتعامل مع اختلافات في اللغات، العادات، والثقافات</a:t>
            </a:r>
            <a:r>
              <a:rPr lang="fr-FR" dirty="0"/>
              <a:t>.</a:t>
            </a:r>
          </a:p>
          <a:p>
            <a:pPr lvl="0" algn="ctr" rtl="1"/>
            <a:r>
              <a:rPr lang="ar-SA" b="1" dirty="0"/>
              <a:t>القوانين والتشريعات</a:t>
            </a:r>
            <a:r>
              <a:rPr lang="fr-FR" dirty="0"/>
              <a:t>:</a:t>
            </a:r>
          </a:p>
          <a:p>
            <a:pPr lvl="1" algn="ctr" rtl="1"/>
            <a:r>
              <a:rPr lang="ar-SA" dirty="0"/>
              <a:t>تختلف القوانين بين الدول، مما يتطلب خبرة قانونية دولية</a:t>
            </a:r>
            <a:r>
              <a:rPr lang="fr-FR" dirty="0"/>
              <a:t>.</a:t>
            </a:r>
          </a:p>
          <a:p>
            <a:pPr lvl="0" algn="ctr" rtl="1"/>
            <a:r>
              <a:rPr lang="ar-SA" b="1" dirty="0"/>
              <a:t>تعقيد العمليات</a:t>
            </a:r>
            <a:r>
              <a:rPr lang="fr-FR" dirty="0"/>
              <a:t>:</a:t>
            </a:r>
          </a:p>
          <a:p>
            <a:pPr lvl="1" algn="ctr" rtl="1"/>
            <a:r>
              <a:rPr lang="ar-SA" dirty="0"/>
              <a:t>تتطلب الأعمال الدولية استراتيجيات معقدة لإدارة العمليات عبر الحدود</a:t>
            </a:r>
            <a:r>
              <a:rPr lang="fr-FR" dirty="0"/>
              <a:t>.</a:t>
            </a:r>
          </a:p>
          <a:p>
            <a:pPr algn="ctr"/>
            <a:endParaRPr lang="fr-FR" dirty="0"/>
          </a:p>
        </p:txBody>
      </p:sp>
    </p:spTree>
    <p:extLst>
      <p:ext uri="{BB962C8B-B14F-4D97-AF65-F5344CB8AC3E}">
        <p14:creationId xmlns:p14="http://schemas.microsoft.com/office/powerpoint/2010/main" val="11063173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7</TotalTime>
  <Words>269</Words>
  <Application>Microsoft Office PowerPoint</Application>
  <PresentationFormat>Grand écran</PresentationFormat>
  <Paragraphs>21</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Times New Roman</vt:lpstr>
      <vt:lpstr>Trebuchet MS</vt:lpstr>
      <vt:lpstr>Tw Cen MT</vt:lpstr>
      <vt:lpstr>Circuit</vt:lpstr>
      <vt:lpstr>مفهوم الأعمال الدولية</vt:lpstr>
      <vt:lpstr> تشير إلى الأنشطة التجارية أو الاستثمارية التي تتجاوز الحدود الوطنية لدولة واحدة وتشمل دولًا أخرى. تشمل التجارة (تصدير واستيراد)، والاستثمارات الأجنبية، والشراكات الدولية. قد تشمل أنشطة شركات تمتلك وحدات تشغيلية في دول أخرى.</vt:lpstr>
      <vt:lpstr>أهميتها تعكس تكامل الأسواق العالمية وزيادة التشابك الاقتصادي بين الدول. تعزز من التنوع الاقتصادي والتعاون الدولي. خصائصها: تعدد الأطراف: تشمل أفرادًا وشركات من دول مختلفة. التأثير المتبادل: الأنشطة التجارية تؤثر وتتأثر بالبيئات الاقتصادية، الاجتماعية، والسياسية للدول المختلفة. التطور المستمر: تتأثر بالتغيرات التقنية والاقتصادية والسياسية. </vt:lpstr>
      <vt:lpstr>مفهوم إدارة الأعمال الدولية </vt:lpstr>
      <vt:lpstr>الفروق بين الأعمال المحلية والدولية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الأعمال الدولية</dc:title>
  <dc:creator>Raouf Zerfa</dc:creator>
  <cp:lastModifiedBy>Raouf Zerfa</cp:lastModifiedBy>
  <cp:revision>2</cp:revision>
  <dcterms:created xsi:type="dcterms:W3CDTF">2025-01-06T18:31:45Z</dcterms:created>
  <dcterms:modified xsi:type="dcterms:W3CDTF">2025-01-06T18:39:37Z</dcterms:modified>
</cp:coreProperties>
</file>