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7"/>
  </p:notesMasterIdLst>
  <p:handoutMasterIdLst>
    <p:handoutMasterId r:id="rId28"/>
  </p:handoutMasterIdLst>
  <p:sldIdLst>
    <p:sldId id="564" r:id="rId2"/>
    <p:sldId id="528" r:id="rId3"/>
    <p:sldId id="566" r:id="rId4"/>
    <p:sldId id="545" r:id="rId5"/>
    <p:sldId id="546" r:id="rId6"/>
    <p:sldId id="547" r:id="rId7"/>
    <p:sldId id="548" r:id="rId8"/>
    <p:sldId id="549" r:id="rId9"/>
    <p:sldId id="550" r:id="rId10"/>
    <p:sldId id="551" r:id="rId11"/>
    <p:sldId id="552" r:id="rId12"/>
    <p:sldId id="553" r:id="rId13"/>
    <p:sldId id="554" r:id="rId14"/>
    <p:sldId id="555" r:id="rId15"/>
    <p:sldId id="556" r:id="rId16"/>
    <p:sldId id="568" r:id="rId17"/>
    <p:sldId id="559" r:id="rId18"/>
    <p:sldId id="560" r:id="rId19"/>
    <p:sldId id="561" r:id="rId20"/>
    <p:sldId id="569" r:id="rId21"/>
    <p:sldId id="563" r:id="rId22"/>
    <p:sldId id="562" r:id="rId23"/>
    <p:sldId id="557" r:id="rId24"/>
    <p:sldId id="558" r:id="rId25"/>
    <p:sldId id="565" r:id="rId26"/>
  </p:sldIdLst>
  <p:sldSz cx="12192000" cy="6858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62"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fr-FR"/>
          </a:p>
        </p:txBody>
      </p:sp>
      <p:sp>
        <p:nvSpPr>
          <p:cNvPr id="3" name="Date Placeholder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a:defRPr sz="1300"/>
            </a:lvl1pPr>
          </a:lstStyle>
          <a:p>
            <a:fld id="{3AF7A700-8E90-4672-ABD6-6CE6A5F01C2E}" type="datetimeFigureOut">
              <a:rPr lang="fr-FR" smtClean="0"/>
              <a:t>25/11/2024</a:t>
            </a:fld>
            <a:endParaRPr lang="fr-FR"/>
          </a:p>
        </p:txBody>
      </p:sp>
      <p:sp>
        <p:nvSpPr>
          <p:cNvPr id="4" name="Footer Placeholder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a:defRPr sz="1300"/>
            </a:lvl1pPr>
          </a:lstStyle>
          <a:p>
            <a:endParaRPr lang="fr-FR"/>
          </a:p>
        </p:txBody>
      </p:sp>
      <p:sp>
        <p:nvSpPr>
          <p:cNvPr id="5" name="Slide Number Placehold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a:defRPr sz="1300"/>
            </a:lvl1pPr>
          </a:lstStyle>
          <a:p>
            <a:fld id="{99F0EB88-12F7-42E3-810E-65CE81C0347F}" type="slidenum">
              <a:rPr lang="fr-FR" smtClean="0"/>
              <a:t>‹#›</a:t>
            </a:fld>
            <a:endParaRPr lang="fr-FR"/>
          </a:p>
        </p:txBody>
      </p:sp>
    </p:spTree>
    <p:extLst>
      <p:ext uri="{BB962C8B-B14F-4D97-AF65-F5344CB8AC3E}">
        <p14:creationId xmlns:p14="http://schemas.microsoft.com/office/powerpoint/2010/main" val="30973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fr-FR"/>
          </a:p>
        </p:txBody>
      </p:sp>
      <p:sp>
        <p:nvSpPr>
          <p:cNvPr id="3" name="Date Placeholder 2"/>
          <p:cNvSpPr>
            <a:spLocks noGrp="1"/>
          </p:cNvSpPr>
          <p:nvPr>
            <p:ph type="dt" idx="1"/>
          </p:nvPr>
        </p:nvSpPr>
        <p:spPr>
          <a:xfrm>
            <a:off x="5676431" y="0"/>
            <a:ext cx="4342130" cy="346003"/>
          </a:xfrm>
          <a:prstGeom prst="rect">
            <a:avLst/>
          </a:prstGeom>
        </p:spPr>
        <p:txBody>
          <a:bodyPr vert="horz" lIns="96616" tIns="48308" rIns="96616" bIns="48308" rtlCol="0"/>
          <a:lstStyle>
            <a:lvl1pPr algn="r">
              <a:defRPr sz="1300"/>
            </a:lvl1pPr>
          </a:lstStyle>
          <a:p>
            <a:fld id="{C66AD229-57B4-456D-B4C2-E2EFFF6B567C}" type="datetimeFigureOut">
              <a:rPr lang="fr-FR" smtClean="0"/>
              <a:t>25/11/2024</a:t>
            </a:fld>
            <a:endParaRPr lang="fr-FR"/>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endParaRPr lang="fr-FR"/>
          </a:p>
        </p:txBody>
      </p:sp>
      <p:sp>
        <p:nvSpPr>
          <p:cNvPr id="5" name="Notes Placeholder 4"/>
          <p:cNvSpPr>
            <a:spLocks noGrp="1"/>
          </p:cNvSpPr>
          <p:nvPr>
            <p:ph type="body" sz="quarter" idx="3"/>
          </p:nvPr>
        </p:nvSpPr>
        <p:spPr>
          <a:xfrm>
            <a:off x="1002030" y="3314929"/>
            <a:ext cx="8016240" cy="2712214"/>
          </a:xfrm>
          <a:prstGeom prst="rect">
            <a:avLst/>
          </a:prstGeom>
        </p:spPr>
        <p:txBody>
          <a:bodyPr vert="horz" lIns="96616" tIns="48308" rIns="96616" bIns="483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6542161"/>
            <a:ext cx="4342130" cy="346002"/>
          </a:xfrm>
          <a:prstGeom prst="rect">
            <a:avLst/>
          </a:prstGeom>
        </p:spPr>
        <p:txBody>
          <a:bodyPr vert="horz" lIns="96616" tIns="48308" rIns="96616" bIns="48308" rtlCol="0" anchor="b"/>
          <a:lstStyle>
            <a:lvl1pPr algn="l">
              <a:defRPr sz="1300"/>
            </a:lvl1pPr>
          </a:lstStyle>
          <a:p>
            <a:endParaRPr lang="fr-FR"/>
          </a:p>
        </p:txBody>
      </p:sp>
      <p:sp>
        <p:nvSpPr>
          <p:cNvPr id="7" name="Slide Number Placeholder 6"/>
          <p:cNvSpPr>
            <a:spLocks noGrp="1"/>
          </p:cNvSpPr>
          <p:nvPr>
            <p:ph type="sldNum" sz="quarter" idx="5"/>
          </p:nvPr>
        </p:nvSpPr>
        <p:spPr>
          <a:xfrm>
            <a:off x="5676431" y="6542161"/>
            <a:ext cx="4342130" cy="346002"/>
          </a:xfrm>
          <a:prstGeom prst="rect">
            <a:avLst/>
          </a:prstGeom>
        </p:spPr>
        <p:txBody>
          <a:bodyPr vert="horz" lIns="96616" tIns="48308" rIns="96616" bIns="48308" rtlCol="0" anchor="b"/>
          <a:lstStyle>
            <a:lvl1pPr algn="r">
              <a:defRPr sz="1300"/>
            </a:lvl1pPr>
          </a:lstStyle>
          <a:p>
            <a:fld id="{5F4881E3-937C-4680-AE89-C6B9AD8C51F5}" type="slidenum">
              <a:rPr lang="fr-FR" smtClean="0"/>
              <a:t>‹#›</a:t>
            </a:fld>
            <a:endParaRPr lang="fr-FR"/>
          </a:p>
        </p:txBody>
      </p:sp>
    </p:spTree>
    <p:extLst>
      <p:ext uri="{BB962C8B-B14F-4D97-AF65-F5344CB8AC3E}">
        <p14:creationId xmlns:p14="http://schemas.microsoft.com/office/powerpoint/2010/main" val="221815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2</a:t>
            </a:fld>
            <a:endParaRPr lang="fr-FR"/>
          </a:p>
        </p:txBody>
      </p:sp>
    </p:spTree>
    <p:extLst>
      <p:ext uri="{BB962C8B-B14F-4D97-AF65-F5344CB8AC3E}">
        <p14:creationId xmlns:p14="http://schemas.microsoft.com/office/powerpoint/2010/main" val="286892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12</a:t>
            </a:fld>
            <a:endParaRPr lang="fr-FR"/>
          </a:p>
        </p:txBody>
      </p:sp>
    </p:spTree>
    <p:extLst>
      <p:ext uri="{BB962C8B-B14F-4D97-AF65-F5344CB8AC3E}">
        <p14:creationId xmlns:p14="http://schemas.microsoft.com/office/powerpoint/2010/main" val="198706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13</a:t>
            </a:fld>
            <a:endParaRPr lang="fr-FR"/>
          </a:p>
        </p:txBody>
      </p:sp>
    </p:spTree>
    <p:extLst>
      <p:ext uri="{BB962C8B-B14F-4D97-AF65-F5344CB8AC3E}">
        <p14:creationId xmlns:p14="http://schemas.microsoft.com/office/powerpoint/2010/main" val="15886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14</a:t>
            </a:fld>
            <a:endParaRPr lang="fr-FR"/>
          </a:p>
        </p:txBody>
      </p:sp>
    </p:spTree>
    <p:extLst>
      <p:ext uri="{BB962C8B-B14F-4D97-AF65-F5344CB8AC3E}">
        <p14:creationId xmlns:p14="http://schemas.microsoft.com/office/powerpoint/2010/main" val="276480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15</a:t>
            </a:fld>
            <a:endParaRPr lang="fr-FR"/>
          </a:p>
        </p:txBody>
      </p:sp>
    </p:spTree>
    <p:extLst>
      <p:ext uri="{BB962C8B-B14F-4D97-AF65-F5344CB8AC3E}">
        <p14:creationId xmlns:p14="http://schemas.microsoft.com/office/powerpoint/2010/main" val="144127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17</a:t>
            </a:fld>
            <a:endParaRPr lang="fr-FR"/>
          </a:p>
        </p:txBody>
      </p:sp>
    </p:spTree>
    <p:extLst>
      <p:ext uri="{BB962C8B-B14F-4D97-AF65-F5344CB8AC3E}">
        <p14:creationId xmlns:p14="http://schemas.microsoft.com/office/powerpoint/2010/main" val="394665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18</a:t>
            </a:fld>
            <a:endParaRPr lang="fr-FR"/>
          </a:p>
        </p:txBody>
      </p:sp>
    </p:spTree>
    <p:extLst>
      <p:ext uri="{BB962C8B-B14F-4D97-AF65-F5344CB8AC3E}">
        <p14:creationId xmlns:p14="http://schemas.microsoft.com/office/powerpoint/2010/main" val="408738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19</a:t>
            </a:fld>
            <a:endParaRPr lang="fr-FR"/>
          </a:p>
        </p:txBody>
      </p:sp>
    </p:spTree>
    <p:extLst>
      <p:ext uri="{BB962C8B-B14F-4D97-AF65-F5344CB8AC3E}">
        <p14:creationId xmlns:p14="http://schemas.microsoft.com/office/powerpoint/2010/main" val="13022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21</a:t>
            </a:fld>
            <a:endParaRPr lang="fr-FR"/>
          </a:p>
        </p:txBody>
      </p:sp>
    </p:spTree>
    <p:extLst>
      <p:ext uri="{BB962C8B-B14F-4D97-AF65-F5344CB8AC3E}">
        <p14:creationId xmlns:p14="http://schemas.microsoft.com/office/powerpoint/2010/main" val="102764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22</a:t>
            </a:fld>
            <a:endParaRPr lang="fr-FR"/>
          </a:p>
        </p:txBody>
      </p:sp>
    </p:spTree>
    <p:extLst>
      <p:ext uri="{BB962C8B-B14F-4D97-AF65-F5344CB8AC3E}">
        <p14:creationId xmlns:p14="http://schemas.microsoft.com/office/powerpoint/2010/main" val="2238295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23</a:t>
            </a:fld>
            <a:endParaRPr lang="fr-FR"/>
          </a:p>
        </p:txBody>
      </p:sp>
    </p:spTree>
    <p:extLst>
      <p:ext uri="{BB962C8B-B14F-4D97-AF65-F5344CB8AC3E}">
        <p14:creationId xmlns:p14="http://schemas.microsoft.com/office/powerpoint/2010/main" val="65810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4</a:t>
            </a:fld>
            <a:endParaRPr lang="fr-FR"/>
          </a:p>
        </p:txBody>
      </p:sp>
    </p:spTree>
    <p:extLst>
      <p:ext uri="{BB962C8B-B14F-4D97-AF65-F5344CB8AC3E}">
        <p14:creationId xmlns:p14="http://schemas.microsoft.com/office/powerpoint/2010/main" val="180252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24</a:t>
            </a:fld>
            <a:endParaRPr lang="fr-FR"/>
          </a:p>
        </p:txBody>
      </p:sp>
    </p:spTree>
    <p:extLst>
      <p:ext uri="{BB962C8B-B14F-4D97-AF65-F5344CB8AC3E}">
        <p14:creationId xmlns:p14="http://schemas.microsoft.com/office/powerpoint/2010/main" val="221550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5</a:t>
            </a:fld>
            <a:endParaRPr lang="fr-FR"/>
          </a:p>
        </p:txBody>
      </p:sp>
    </p:spTree>
    <p:extLst>
      <p:ext uri="{BB962C8B-B14F-4D97-AF65-F5344CB8AC3E}">
        <p14:creationId xmlns:p14="http://schemas.microsoft.com/office/powerpoint/2010/main" val="145360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6</a:t>
            </a:fld>
            <a:endParaRPr lang="fr-FR"/>
          </a:p>
        </p:txBody>
      </p:sp>
    </p:spTree>
    <p:extLst>
      <p:ext uri="{BB962C8B-B14F-4D97-AF65-F5344CB8AC3E}">
        <p14:creationId xmlns:p14="http://schemas.microsoft.com/office/powerpoint/2010/main" val="87276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7</a:t>
            </a:fld>
            <a:endParaRPr lang="fr-FR"/>
          </a:p>
        </p:txBody>
      </p:sp>
    </p:spTree>
    <p:extLst>
      <p:ext uri="{BB962C8B-B14F-4D97-AF65-F5344CB8AC3E}">
        <p14:creationId xmlns:p14="http://schemas.microsoft.com/office/powerpoint/2010/main" val="63313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8</a:t>
            </a:fld>
            <a:endParaRPr lang="fr-FR"/>
          </a:p>
        </p:txBody>
      </p:sp>
    </p:spTree>
    <p:extLst>
      <p:ext uri="{BB962C8B-B14F-4D97-AF65-F5344CB8AC3E}">
        <p14:creationId xmlns:p14="http://schemas.microsoft.com/office/powerpoint/2010/main" val="70112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9</a:t>
            </a:fld>
            <a:endParaRPr lang="fr-FR"/>
          </a:p>
        </p:txBody>
      </p:sp>
    </p:spTree>
    <p:extLst>
      <p:ext uri="{BB962C8B-B14F-4D97-AF65-F5344CB8AC3E}">
        <p14:creationId xmlns:p14="http://schemas.microsoft.com/office/powerpoint/2010/main" val="351653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10</a:t>
            </a:fld>
            <a:endParaRPr lang="fr-FR"/>
          </a:p>
        </p:txBody>
      </p:sp>
    </p:spTree>
    <p:extLst>
      <p:ext uri="{BB962C8B-B14F-4D97-AF65-F5344CB8AC3E}">
        <p14:creationId xmlns:p14="http://schemas.microsoft.com/office/powerpoint/2010/main" val="393902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F4881E3-937C-4680-AE89-C6B9AD8C51F5}" type="slidenum">
              <a:rPr lang="fr-FR" smtClean="0"/>
              <a:t>11</a:t>
            </a:fld>
            <a:endParaRPr lang="fr-FR"/>
          </a:p>
        </p:txBody>
      </p:sp>
    </p:spTree>
    <p:extLst>
      <p:ext uri="{BB962C8B-B14F-4D97-AF65-F5344CB8AC3E}">
        <p14:creationId xmlns:p14="http://schemas.microsoft.com/office/powerpoint/2010/main" val="1109323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5444EF-39DA-4938-B1DC-0B03CC3975E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12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84E281-233B-46ED-960A-9540C24C5AD1}"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29771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2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79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85204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14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7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89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4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609600" y="292100"/>
            <a:ext cx="10972800" cy="57277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3" name="Rectangle 4">
            <a:extLst>
              <a:ext uri="{FF2B5EF4-FFF2-40B4-BE49-F238E27FC236}">
                <a16:creationId xmlns:a16="http://schemas.microsoft.com/office/drawing/2014/main" id="{22D87B55-B15E-4E7C-8C4A-19B830A3C8C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C54A4F-A29E-4A64-9751-00EFF45F8C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BB6B8B-75D2-491F-9FC6-AB3CE5463353}"/>
              </a:ext>
            </a:extLst>
          </p:cNvPr>
          <p:cNvSpPr>
            <a:spLocks noGrp="1" noChangeArrowheads="1"/>
          </p:cNvSpPr>
          <p:nvPr>
            <p:ph type="sldNum" sz="quarter" idx="12"/>
          </p:nvPr>
        </p:nvSpPr>
        <p:spPr>
          <a:ln/>
        </p:spPr>
        <p:txBody>
          <a:bodyPr/>
          <a:lstStyle>
            <a:lvl1pPr>
              <a:defRPr/>
            </a:lvl1pPr>
          </a:lstStyle>
          <a:p>
            <a:fld id="{EE14874D-C3E3-4308-82E9-FF61A0416F69}" type="slidenum">
              <a:rPr lang="ar-SA" altLang="en-US"/>
              <a:pPr/>
              <a:t>‹#›</a:t>
            </a:fld>
            <a:endParaRPr lang="en-US" altLang="en-US"/>
          </a:p>
        </p:txBody>
      </p:sp>
    </p:spTree>
    <p:extLst>
      <p:ext uri="{BB962C8B-B14F-4D97-AF65-F5344CB8AC3E}">
        <p14:creationId xmlns:p14="http://schemas.microsoft.com/office/powerpoint/2010/main" val="30604349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11801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84E281-233B-46ED-960A-9540C24C5AD1}"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44EF-39DA-4938-B1DC-0B03CC3975E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07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4E281-233B-46ED-960A-9540C24C5AD1}"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69286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4E281-233B-46ED-960A-9540C24C5AD1}"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44EF-39DA-4938-B1DC-0B03CC3975E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53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84E281-233B-46ED-960A-9540C24C5AD1}"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44EF-39DA-4938-B1DC-0B03CC3975E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15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4E281-233B-46ED-960A-9540C24C5AD1}"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59717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84E281-233B-46ED-960A-9540C24C5AD1}"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44EF-39DA-4938-B1DC-0B03CC3975E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75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84E281-233B-46ED-960A-9540C24C5AD1}"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44EF-39DA-4938-B1DC-0B03CC3975E2}" type="slidenum">
              <a:rPr lang="en-US" smtClean="0"/>
              <a:t>‹#›</a:t>
            </a:fld>
            <a:endParaRPr lang="en-US"/>
          </a:p>
        </p:txBody>
      </p:sp>
    </p:spTree>
    <p:extLst>
      <p:ext uri="{BB962C8B-B14F-4D97-AF65-F5344CB8AC3E}">
        <p14:creationId xmlns:p14="http://schemas.microsoft.com/office/powerpoint/2010/main" val="371037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84E281-233B-46ED-960A-9540C24C5AD1}" type="datetimeFigureOut">
              <a:rPr lang="en-US" smtClean="0"/>
              <a:t>11/25/2024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5444EF-39DA-4938-B1DC-0B03CC3975E2}" type="slidenum">
              <a:rPr lang="en-US" smtClean="0"/>
              <a:t>‹#›</a:t>
            </a:fld>
            <a:endParaRPr lang="en-US"/>
          </a:p>
        </p:txBody>
      </p:sp>
    </p:spTree>
    <p:extLst>
      <p:ext uri="{BB962C8B-B14F-4D97-AF65-F5344CB8AC3E}">
        <p14:creationId xmlns:p14="http://schemas.microsoft.com/office/powerpoint/2010/main" val="140227857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859683"/>
            <a:ext cx="10814756" cy="4339650"/>
          </a:xfrm>
          <a:prstGeom prst="rect">
            <a:avLst/>
          </a:prstGeom>
        </p:spPr>
        <p:txBody>
          <a:bodyPr wrap="square">
            <a:spAutoFit/>
          </a:bodyPr>
          <a:lstStyle/>
          <a:p>
            <a:pPr marL="36576" lvl="0" algn="ctr" defTabSz="914400">
              <a:buClr>
                <a:srgbClr val="F07F09"/>
              </a:buClr>
              <a:buSzPct val="80000"/>
            </a:pPr>
            <a:endParaRPr lang="ar-DZ"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a:cs typeface="Tahoma" panose="020B0604030504040204" pitchFamily="34" charset="0"/>
            </a:endParaRPr>
          </a:p>
          <a:p>
            <a:pPr marL="36576" lvl="0" algn="ctr" defTabSz="914400">
              <a:buClr>
                <a:srgbClr val="F07F09"/>
              </a:buClr>
              <a:buSzPct val="80000"/>
            </a:pPr>
            <a:r>
              <a:rPr lang="ar-DZ"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a:cs typeface="Tahoma" panose="020B0604030504040204" pitchFamily="34" charset="0"/>
              </a:rPr>
              <a:t>جامعة 8 ماي 1945 قالمة</a:t>
            </a:r>
          </a:p>
          <a:p>
            <a:pPr marL="36576" lvl="0" algn="ctr" defTabSz="914400">
              <a:buClr>
                <a:srgbClr val="F07F09"/>
              </a:buClr>
              <a:buSzPct val="80000"/>
            </a:pPr>
            <a:r>
              <a:rPr lang="ar-DZ"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a:cs typeface="Tahoma" panose="020B0604030504040204" pitchFamily="34" charset="0"/>
              </a:rPr>
              <a:t>كلية العلوم الانسانية و الاجتماعية</a:t>
            </a:r>
          </a:p>
          <a:p>
            <a:pPr marL="36576" lvl="0" algn="r" defTabSz="914400">
              <a:buClr>
                <a:srgbClr val="F07F09"/>
              </a:buClr>
              <a:buSzPct val="80000"/>
            </a:pPr>
            <a:r>
              <a:rPr lang="ar-DZ" sz="2400" dirty="0">
                <a:solidFill>
                  <a:prstClr val="black"/>
                </a:solidFill>
                <a:latin typeface="Verdana"/>
                <a:cs typeface="Tahoma" panose="020B0604030504040204" pitchFamily="34" charset="0"/>
              </a:rPr>
              <a:t> </a:t>
            </a:r>
            <a:endPar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endParaRPr>
          </a:p>
          <a:p>
            <a:pPr marL="36576" lvl="0" algn="r" defTabSz="914400">
              <a:buClr>
                <a:srgbClr val="F07F09"/>
              </a:buClr>
              <a:buSzPct val="80000"/>
            </a:pPr>
            <a:r>
              <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 </a:t>
            </a:r>
            <a:r>
              <a:rPr lang="ar-DZ" sz="2400" b="1" u="sng" dirty="0">
                <a:ln w="10160">
                  <a:solidFill>
                    <a:schemeClr val="accent5"/>
                  </a:solidFill>
                  <a:prstDash val="solid"/>
                </a:ln>
                <a:latin typeface="Verdana"/>
                <a:cs typeface="Tahoma" panose="020B0604030504040204" pitchFamily="34" charset="0"/>
              </a:rPr>
              <a:t>تخصص</a:t>
            </a:r>
            <a:r>
              <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 </a:t>
            </a:r>
            <a:r>
              <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مشرق إسلامي</a:t>
            </a:r>
            <a:endPar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endParaRPr>
          </a:p>
          <a:p>
            <a:pPr marL="36576" lvl="0" algn="r" defTabSz="914400">
              <a:buClr>
                <a:srgbClr val="F07F09"/>
              </a:buClr>
              <a:buSzPct val="80000"/>
            </a:pPr>
            <a:r>
              <a:rPr lang="ar-DZ" sz="2400" b="1" u="sng" dirty="0" smtClean="0">
                <a:ln w="10160">
                  <a:solidFill>
                    <a:schemeClr val="accent5"/>
                  </a:solidFill>
                  <a:prstDash val="solid"/>
                </a:ln>
                <a:effectLst>
                  <a:outerShdw blurRad="38100" dist="22860" dir="5400000" algn="tl" rotWithShape="0">
                    <a:srgbClr val="000000">
                      <a:alpha val="30000"/>
                    </a:srgbClr>
                  </a:outerShdw>
                </a:effectLst>
                <a:latin typeface="Verdana"/>
                <a:cs typeface="Tahoma" panose="020B0604030504040204" pitchFamily="34" charset="0"/>
              </a:rPr>
              <a:t>مقياس</a:t>
            </a:r>
            <a:r>
              <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 </a:t>
            </a:r>
            <a:r>
              <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 مصادر </a:t>
            </a:r>
            <a:r>
              <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التاريخ </a:t>
            </a:r>
            <a:r>
              <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الاسلامي </a:t>
            </a:r>
            <a:endParaRPr lang="fr-FR"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endParaRPr>
          </a:p>
          <a:p>
            <a:pPr marL="36576" lvl="0" algn="r" defTabSz="914400">
              <a:buClr>
                <a:srgbClr val="F07F09"/>
              </a:buClr>
              <a:buSzPct val="80000"/>
            </a:pPr>
            <a:endParaRPr lang="fr-FR" sz="2400" b="1" u="sng" dirty="0" smtClean="0">
              <a:ln w="10160">
                <a:solidFill>
                  <a:schemeClr val="accent5"/>
                </a:solidFill>
                <a:prstDash val="solid"/>
              </a:ln>
              <a:effectLst>
                <a:outerShdw blurRad="38100" dist="22860" dir="5400000" algn="tl" rotWithShape="0">
                  <a:srgbClr val="000000">
                    <a:alpha val="30000"/>
                  </a:srgbClr>
                </a:outerShdw>
              </a:effectLst>
              <a:latin typeface="Verdana"/>
              <a:cs typeface="Tahoma" panose="020B0604030504040204" pitchFamily="34" charset="0"/>
            </a:endParaRPr>
          </a:p>
          <a:p>
            <a:pPr marL="36576" lvl="0" algn="r" defTabSz="914400">
              <a:buClr>
                <a:srgbClr val="F07F09"/>
              </a:buClr>
              <a:buSzPct val="80000"/>
            </a:pPr>
            <a:r>
              <a:rPr lang="ar-DZ" sz="2400" b="1" u="sng" dirty="0" smtClean="0">
                <a:ln w="10160">
                  <a:solidFill>
                    <a:schemeClr val="accent5"/>
                  </a:solidFill>
                  <a:prstDash val="solid"/>
                </a:ln>
                <a:effectLst>
                  <a:outerShdw blurRad="38100" dist="22860" dir="5400000" algn="tl" rotWithShape="0">
                    <a:srgbClr val="000000">
                      <a:alpha val="30000"/>
                    </a:srgbClr>
                  </a:outerShdw>
                </a:effectLst>
                <a:latin typeface="Verdana"/>
                <a:cs typeface="Tahoma" panose="020B0604030504040204" pitchFamily="34" charset="0"/>
              </a:rPr>
              <a:t>عنوان البحث: </a:t>
            </a:r>
            <a:r>
              <a:rPr lang="ar-DZ" sz="2400" b="1"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دور كتب الحوليات في كتابة التاريخ الاسلامي</a:t>
            </a:r>
          </a:p>
          <a:p>
            <a:pPr marL="36576" lvl="0" algn="r" defTabSz="914400" rtl="1">
              <a:buClr>
                <a:srgbClr val="F07F09"/>
              </a:buClr>
              <a:buSzPct val="80000"/>
            </a:pPr>
            <a:r>
              <a:rPr lang="ar-DZ" sz="2400" b="1" dirty="0" smtClean="0">
                <a:ln w="10160">
                  <a:solidFill>
                    <a:schemeClr val="accent5"/>
                  </a:solidFill>
                  <a:prstDash val="solid"/>
                </a:ln>
                <a:solidFill>
                  <a:schemeClr val="accent3">
                    <a:lumMod val="60000"/>
                    <a:lumOff val="40000"/>
                  </a:schemeClr>
                </a:solidFill>
                <a:effectLst>
                  <a:outerShdw blurRad="38100" dist="22860" dir="5400000" algn="tl" rotWithShape="0">
                    <a:srgbClr val="000000">
                      <a:alpha val="30000"/>
                    </a:srgbClr>
                  </a:outerShdw>
                </a:effectLst>
                <a:latin typeface="Verdana"/>
                <a:cs typeface="Tahoma" panose="020B0604030504040204" pitchFamily="34" charset="0"/>
              </a:rPr>
              <a:t>                              (كتب التاريخ المحلي النموذجي)</a:t>
            </a:r>
          </a:p>
          <a:p>
            <a:pPr marL="36576" lvl="0" algn="ctr" defTabSz="914400" rtl="1">
              <a:buClr>
                <a:srgbClr val="F07F09"/>
              </a:buClr>
              <a:buSzPct val="80000"/>
            </a:pPr>
            <a:endPar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endParaRPr>
          </a:p>
          <a:p>
            <a:pPr marL="36576" lvl="0" algn="r" defTabSz="914400">
              <a:buClr>
                <a:srgbClr val="F07F09"/>
              </a:buClr>
              <a:buSzPct val="80000"/>
            </a:pPr>
            <a:r>
              <a:rPr lang="ar-DZ" sz="2400" b="1"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 </a:t>
            </a:r>
          </a:p>
        </p:txBody>
      </p:sp>
      <p:sp>
        <p:nvSpPr>
          <p:cNvPr id="3" name="Rectangle 2"/>
          <p:cNvSpPr/>
          <p:nvPr/>
        </p:nvSpPr>
        <p:spPr>
          <a:xfrm>
            <a:off x="8884356" y="4922333"/>
            <a:ext cx="2545124" cy="923330"/>
          </a:xfrm>
          <a:prstGeom prst="rect">
            <a:avLst/>
          </a:prstGeom>
        </p:spPr>
        <p:txBody>
          <a:bodyPr wrap="square">
            <a:spAutoFit/>
          </a:bodyPr>
          <a:lstStyle/>
          <a:p>
            <a:pPr algn="r"/>
            <a:r>
              <a:rPr lang="ar-DZ"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erdana"/>
                <a:cs typeface="Tahoma" panose="020B0604030504040204" pitchFamily="34" charset="0"/>
              </a:rPr>
              <a:t>من اعداد:</a:t>
            </a:r>
          </a:p>
          <a:p>
            <a:pPr algn="r"/>
            <a:r>
              <a:rPr lang="ar-DZ"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erdana"/>
                <a:cs typeface="Tahoma" panose="020B0604030504040204" pitchFamily="34" charset="0"/>
              </a:rPr>
              <a:t>خشباط عبلة</a:t>
            </a:r>
          </a:p>
          <a:p>
            <a:pPr algn="r"/>
            <a:r>
              <a:rPr lang="ar-DZ"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erdana"/>
                <a:cs typeface="Tahoma" panose="020B0604030504040204" pitchFamily="34" charset="0"/>
              </a:rPr>
              <a:t>عيايشة مريم</a:t>
            </a:r>
            <a:endParaRPr lang="fr-FR"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891516" y="4922333"/>
            <a:ext cx="2531463" cy="369332"/>
          </a:xfrm>
          <a:prstGeom prst="rect">
            <a:avLst/>
          </a:prstGeom>
        </p:spPr>
        <p:txBody>
          <a:bodyPr wrap="none">
            <a:spAutoFit/>
          </a:bodyPr>
          <a:lstStyle/>
          <a:p>
            <a:pPr algn="r"/>
            <a:r>
              <a:rPr lang="ar-DZ"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Verdana"/>
                <a:cs typeface="Tahoma" panose="020B0604030504040204" pitchFamily="34" charset="0"/>
              </a:rPr>
              <a:t>الأستاذة:عطابي سناء</a:t>
            </a:r>
          </a:p>
        </p:txBody>
      </p:sp>
      <p:sp>
        <p:nvSpPr>
          <p:cNvPr id="5" name="Rectangle 4"/>
          <p:cNvSpPr/>
          <p:nvPr/>
        </p:nvSpPr>
        <p:spPr>
          <a:xfrm>
            <a:off x="10076742" y="2134694"/>
            <a:ext cx="1260603" cy="369332"/>
          </a:xfrm>
          <a:prstGeom prst="rect">
            <a:avLst/>
          </a:prstGeom>
        </p:spPr>
        <p:txBody>
          <a:bodyPr wrap="none">
            <a:spAutoFit/>
          </a:bodyPr>
          <a:lstStyle/>
          <a:p>
            <a:pPr marL="36576" lvl="0" algn="r" defTabSz="914400">
              <a:buClr>
                <a:srgbClr val="F07F09"/>
              </a:buClr>
              <a:buSzPct val="80000"/>
            </a:pPr>
            <a:r>
              <a:rPr lang="ar-DZ" b="1" u="sng" dirty="0" smtClean="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rPr>
              <a:t>ماستر 01</a:t>
            </a:r>
            <a:endParaRPr lang="ar-DZ" b="1" u="sng" dirty="0">
              <a:ln w="10160">
                <a:solidFill>
                  <a:schemeClr val="accent5"/>
                </a:solidFill>
                <a:prstDash val="solid"/>
              </a:ln>
              <a:solidFill>
                <a:schemeClr val="accent4">
                  <a:lumMod val="40000"/>
                  <a:lumOff val="60000"/>
                </a:schemeClr>
              </a:solidFill>
              <a:effectLst>
                <a:outerShdw blurRad="38100" dist="22860" dir="5400000" algn="tl" rotWithShape="0">
                  <a:srgbClr val="000000">
                    <a:alpha val="30000"/>
                  </a:srgbClr>
                </a:outerShdw>
              </a:effectLst>
              <a:latin typeface="Verdana"/>
              <a:cs typeface="Tahoma" panose="020B0604030504040204" pitchFamily="34" charset="0"/>
            </a:endParaRPr>
          </a:p>
        </p:txBody>
      </p:sp>
    </p:spTree>
    <p:extLst>
      <p:ext uri="{BB962C8B-B14F-4D97-AF65-F5344CB8AC3E}">
        <p14:creationId xmlns:p14="http://schemas.microsoft.com/office/powerpoint/2010/main" val="294082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25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489" y="853831"/>
            <a:ext cx="10560968" cy="4801314"/>
          </a:xfrm>
          <a:prstGeom prst="rect">
            <a:avLst/>
          </a:prstGeom>
        </p:spPr>
        <p:txBody>
          <a:bodyPr wrap="none">
            <a:spAutoFit/>
          </a:bodyPr>
          <a:lstStyle/>
          <a:p>
            <a:pPr algn="r" rtl="1"/>
            <a:r>
              <a:rPr lang="ar-DZ" dirty="0" smtClean="0"/>
              <a:t>حول حرم مكة ،ووصف الشعائر المتصلة بها ،ويتحدث في الربع الأخير منه،عن بقية الأماكن المقدسة في مكة وفي أحكام الحرم,</a:t>
            </a:r>
          </a:p>
          <a:p>
            <a:pPr algn="r" rtl="1"/>
            <a:endParaRPr lang="ar-DZ" dirty="0"/>
          </a:p>
          <a:p>
            <a:pPr marL="285750" indent="-285750" algn="r" rtl="1">
              <a:buFontTx/>
              <a:buChar char="-"/>
            </a:pPr>
            <a:r>
              <a:rPr lang="ar-DZ" dirty="0" smtClean="0"/>
              <a:t>كتاب </a:t>
            </a:r>
            <a:r>
              <a:rPr lang="ar-DZ" dirty="0"/>
              <a:t>"شفاء </a:t>
            </a:r>
            <a:r>
              <a:rPr lang="ar-DZ" dirty="0" smtClean="0"/>
              <a:t>الغرام </a:t>
            </a:r>
            <a:r>
              <a:rPr lang="ar-DZ" dirty="0"/>
              <a:t>بأخبار البلد </a:t>
            </a:r>
            <a:r>
              <a:rPr lang="ar-DZ" dirty="0" smtClean="0"/>
              <a:t>الحرام"  لأبي الطيب تقي الدين محمد بن أحمد الفاسي ،وهو من أبرز من أرخ لمكة،وقد سار الفاسي على نهج </a:t>
            </a:r>
          </a:p>
          <a:p>
            <a:pPr marL="285750" indent="-285750" algn="r" rtl="1">
              <a:buFontTx/>
              <a:buChar char="-"/>
            </a:pPr>
            <a:endParaRPr lang="ar-DZ" dirty="0"/>
          </a:p>
          <a:p>
            <a:pPr marL="285750" indent="-285750" algn="r" rtl="1">
              <a:buFontTx/>
              <a:buChar char="-"/>
            </a:pPr>
            <a:r>
              <a:rPr lang="ar-DZ" dirty="0" smtClean="0"/>
              <a:t>من سبقوه في معظم ما تضمنه كتابه،مع بعض الإضافات الطفيفة ,</a:t>
            </a:r>
          </a:p>
          <a:p>
            <a:pPr marL="285750" indent="-285750" algn="r" rtl="1">
              <a:buFontTx/>
              <a:buChar char="-"/>
            </a:pPr>
            <a:endParaRPr lang="ar-DZ" dirty="0" smtClean="0"/>
          </a:p>
          <a:p>
            <a:pPr marL="285750" indent="-285750" algn="r" rtl="1">
              <a:buFontTx/>
              <a:buChar char="-"/>
            </a:pPr>
            <a:r>
              <a:rPr lang="ar-DZ" dirty="0"/>
              <a:t>-كتاب "وفاء الوفاء بأخبار دار </a:t>
            </a:r>
            <a:r>
              <a:rPr lang="ar-DZ" dirty="0" smtClean="0"/>
              <a:t>المصطفى" لجمال الدين أبو المحاسن عبد الله السمهودي"،</a:t>
            </a:r>
          </a:p>
          <a:p>
            <a:pPr marL="285750" indent="-285750" algn="r" rtl="1">
              <a:buFontTx/>
              <a:buChar char="-"/>
            </a:pPr>
            <a:endParaRPr lang="ar-DZ" dirty="0"/>
          </a:p>
          <a:p>
            <a:pPr marL="285750" indent="-285750" algn="r" rtl="1">
              <a:buFontTx/>
              <a:buChar char="-"/>
            </a:pPr>
            <a:r>
              <a:rPr lang="ar-DZ" dirty="0" smtClean="0"/>
              <a:t>ويلاحظ أن هذه المؤلفات التي عنيت بالتواريخ المحلية الدينية ،لم تولي اهتماما كبيرا بالتراجم والأحداث التاريخية ،بل تضمنت ،كما يلاحظ من</a:t>
            </a:r>
          </a:p>
          <a:p>
            <a:pPr marL="285750" indent="-285750" algn="r" rtl="1">
              <a:buFontTx/>
              <a:buChar char="-"/>
            </a:pPr>
            <a:endParaRPr lang="ar-DZ" dirty="0"/>
          </a:p>
          <a:p>
            <a:pPr marL="285750" indent="-285750" algn="r" rtl="1">
              <a:buFontTx/>
              <a:buChar char="-"/>
            </a:pPr>
            <a:r>
              <a:rPr lang="ar-DZ" dirty="0" smtClean="0"/>
              <a:t>عناوينها أخبارا تؤكد قدسية المدن التي تناولتها,</a:t>
            </a:r>
          </a:p>
          <a:p>
            <a:pPr marL="285750" indent="-285750" algn="r" rtl="1">
              <a:buFontTx/>
              <a:buChar char="-"/>
            </a:pPr>
            <a:endParaRPr lang="ar-DZ" dirty="0"/>
          </a:p>
          <a:p>
            <a:pPr marL="285750" indent="-285750" algn="r" rtl="1">
              <a:buFontTx/>
              <a:buChar char="-"/>
            </a:pPr>
            <a:r>
              <a:rPr lang="ar-DZ" dirty="0" smtClean="0"/>
              <a:t>وإذا مااستثنينا تاريخ مكة والمدينة ،فإن التاريخ المحلي الديني قد اتبع شكلا موحدا،ميزه عن التاريخ المحلي الدنيوي،قالكتاب يتألف من مقدمة </a:t>
            </a:r>
          </a:p>
          <a:p>
            <a:pPr marL="285750" indent="-285750" algn="r" rtl="1">
              <a:buFontTx/>
              <a:buChar char="-"/>
            </a:pPr>
            <a:endParaRPr lang="ar-DZ" dirty="0"/>
          </a:p>
          <a:p>
            <a:pPr marL="285750" indent="-285750" algn="r" rtl="1">
              <a:buFontTx/>
              <a:buChar char="-"/>
            </a:pPr>
            <a:r>
              <a:rPr lang="ar-DZ" dirty="0" smtClean="0"/>
              <a:t>تتضمن خطط المدينة المؤرخ لها،ومظاهرها العمرانية،إلا أن المقدمة مع الوقت أصبحت تتسم بالإيجاز،يتلوها تعداد لشخصيات المدينة،اقتصر</a:t>
            </a:r>
          </a:p>
          <a:p>
            <a:pPr marL="285750" indent="-285750" algn="r" rtl="1">
              <a:buFontTx/>
              <a:buChar char="-"/>
            </a:pPr>
            <a:endParaRPr lang="ar-DZ" dirty="0"/>
          </a:p>
          <a:p>
            <a:pPr marL="285750" indent="-285750" algn="r" rtl="1">
              <a:buFontTx/>
              <a:buChar char="-"/>
            </a:pPr>
            <a:r>
              <a:rPr lang="ar-DZ" dirty="0"/>
              <a:t>في بادئ الأمر على العلماء والفضلاء،ثم تطور ليشمل بعد ذلك كافة العلماء والأدباء ورجال الدولة وحتى </a:t>
            </a:r>
            <a:r>
              <a:rPr lang="ar-DZ" dirty="0" smtClean="0"/>
              <a:t>الأغنياء والتجار,وزيادة في الحيطة </a:t>
            </a:r>
          </a:p>
        </p:txBody>
      </p:sp>
    </p:spTree>
    <p:extLst>
      <p:ext uri="{BB962C8B-B14F-4D97-AF65-F5344CB8AC3E}">
        <p14:creationId xmlns:p14="http://schemas.microsoft.com/office/powerpoint/2010/main" val="59928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762390"/>
            <a:ext cx="10572490" cy="2585323"/>
          </a:xfrm>
          <a:prstGeom prst="rect">
            <a:avLst/>
          </a:prstGeom>
        </p:spPr>
        <p:txBody>
          <a:bodyPr wrap="square">
            <a:spAutoFit/>
          </a:bodyPr>
          <a:lstStyle/>
          <a:p>
            <a:pPr algn="r" rtl="1"/>
            <a:r>
              <a:rPr lang="ar-DZ" dirty="0" smtClean="0"/>
              <a:t>من اختلاف الأحاديث الكاذبة ،عني أصحاب التاريخ المحلي بدراسة مواطن الرواة،وقد ساعد على نمو تلك الدراسات،المنافسة السياسية  بين مختلف</a:t>
            </a:r>
          </a:p>
          <a:p>
            <a:pPr algn="r" rtl="1"/>
            <a:endParaRPr lang="ar-DZ" dirty="0"/>
          </a:p>
          <a:p>
            <a:pPr algn="r" rtl="1"/>
            <a:r>
              <a:rPr lang="ar-DZ" dirty="0" smtClean="0"/>
              <a:t>مراكز رواة الحديث ومدارسهم التي استقرت في مدن الإمبراطورية الإسلامية,</a:t>
            </a:r>
          </a:p>
          <a:p>
            <a:pPr algn="r" rtl="1"/>
            <a:endParaRPr lang="ar-DZ" dirty="0"/>
          </a:p>
          <a:p>
            <a:pPr algn="r" rtl="1"/>
            <a:r>
              <a:rPr lang="ar-DZ" dirty="0" smtClean="0"/>
              <a:t>وأقدم ما وصلنا من هذا النوع "تاريخ واسط" الذي ألفه "بحشل الواسطي" في أواخر القرن 3هـ/9م ،وهو يبدأ بمقدمة موجزة عن خطط "واسط" و</a:t>
            </a:r>
          </a:p>
          <a:p>
            <a:pPr algn="r" rtl="1"/>
            <a:endParaRPr lang="ar-DZ" dirty="0"/>
          </a:p>
          <a:p>
            <a:pPr algn="r" rtl="1"/>
            <a:r>
              <a:rPr lang="ar-DZ" dirty="0"/>
              <a:t>مظاهرها العمرانية ،يتلوها ذكر </a:t>
            </a:r>
            <a:r>
              <a:rPr lang="ar-DZ" dirty="0" smtClean="0"/>
              <a:t>علماء الدين فيها،الذين تربطهم "ببحشل" سلسلة متصلة من الرواة ،وقد صنف الرواة تبعا لعصرهم،وترجم لهم </a:t>
            </a:r>
          </a:p>
          <a:p>
            <a:pPr algn="r" rtl="1"/>
            <a:endParaRPr lang="ar-DZ" dirty="0"/>
          </a:p>
          <a:p>
            <a:pPr algn="r" rtl="1"/>
            <a:r>
              <a:rPr lang="ar-DZ" dirty="0" smtClean="0"/>
              <a:t>ترجمة مقتضبة</a:t>
            </a:r>
            <a:r>
              <a:rPr lang="ar-DZ"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,(محمد أحمد ترحيني،المرجع نفسه،ص:159,)</a:t>
            </a:r>
            <a:endParaRPr lang="fr-FR"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3725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9862" y="773290"/>
            <a:ext cx="8718036" cy="713294"/>
          </a:xfrm>
          <a:prstGeom prst="rect">
            <a:avLst/>
          </a:prstGeom>
        </p:spPr>
      </p:pic>
      <p:sp>
        <p:nvSpPr>
          <p:cNvPr id="3" name="Rectangle 2"/>
          <p:cNvSpPr/>
          <p:nvPr/>
        </p:nvSpPr>
        <p:spPr>
          <a:xfrm>
            <a:off x="8709216" y="1830866"/>
            <a:ext cx="2770310"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DZ" sz="2800" b="1" u="sng" dirty="0" smtClean="0">
                <a:ln/>
                <a:solidFill>
                  <a:schemeClr val="accent3"/>
                </a:solidFill>
              </a:rPr>
              <a:t>أولا-التعريف بالمؤلف:</a:t>
            </a:r>
            <a:endParaRPr lang="ar-DZ" sz="2800" b="1" u="sng" dirty="0">
              <a:ln/>
              <a:solidFill>
                <a:schemeClr val="accent3"/>
              </a:solidFill>
            </a:endParaRPr>
          </a:p>
        </p:txBody>
      </p:sp>
      <p:sp>
        <p:nvSpPr>
          <p:cNvPr id="4" name="Rectangle 3"/>
          <p:cNvSpPr/>
          <p:nvPr/>
        </p:nvSpPr>
        <p:spPr>
          <a:xfrm>
            <a:off x="927463" y="2354085"/>
            <a:ext cx="10459511" cy="3693319"/>
          </a:xfrm>
          <a:prstGeom prst="rect">
            <a:avLst/>
          </a:prstGeom>
        </p:spPr>
        <p:txBody>
          <a:bodyPr wrap="square">
            <a:spAutoFit/>
          </a:bodyPr>
          <a:lstStyle/>
          <a:p>
            <a:pPr algn="r" rtl="1"/>
            <a:r>
              <a:rPr lang="ar-DZ" dirty="0" smtClean="0"/>
              <a:t>ولد أبو المحاسن ،جمال الدين ،يوسف بن تغري بردي،حوالي سنة 812 هـ في عائلة ضمت عشرة أولاد :6 ذكور و4 بنات ،أصغرهم </a:t>
            </a:r>
          </a:p>
          <a:p>
            <a:pPr algn="r" rtl="1"/>
            <a:endParaRPr lang="ar-DZ" dirty="0"/>
          </a:p>
          <a:p>
            <a:pPr algn="r" rtl="1"/>
            <a:r>
              <a:rPr lang="ar-DZ" dirty="0"/>
              <a:t>يوسف،والأولاد العشرة غير </a:t>
            </a:r>
            <a:r>
              <a:rPr lang="ar-DZ" dirty="0" smtClean="0"/>
              <a:t>أشقاء ماعدا يوسف وهاجر،وهم جميعا من أمهات أولاد مختلفات الجنسية ،منهم الرومية والتركية </a:t>
            </a:r>
          </a:p>
          <a:p>
            <a:pPr algn="r" rtl="1"/>
            <a:endParaRPr lang="ar-DZ" dirty="0"/>
          </a:p>
          <a:p>
            <a:pPr algn="r" rtl="1"/>
            <a:r>
              <a:rPr lang="ar-DZ" dirty="0" smtClean="0"/>
              <a:t>والجركسية، وآخرهن على مايبدو أم أبوالمحاسن يوسف ،وهي غير معروفة الجنسية على ماذكر المؤرخ نفسه ،ووالده هو الأمير</a:t>
            </a:r>
          </a:p>
          <a:p>
            <a:pPr algn="r" rtl="1"/>
            <a:endParaRPr lang="ar-DZ" dirty="0"/>
          </a:p>
          <a:p>
            <a:pPr algn="r" rtl="1"/>
            <a:r>
              <a:rPr lang="ar-DZ" dirty="0" smtClean="0"/>
              <a:t>تغري بردي الذي توفي سنة 815 هـ وهو على نيابة دمشق للمرة الثالثة،وكان قد تولى قبل ذلك وظيفة الأتابكية الكبرى في مصر،</a:t>
            </a:r>
          </a:p>
          <a:p>
            <a:pPr algn="r" rtl="1"/>
            <a:endParaRPr lang="ar-DZ" dirty="0"/>
          </a:p>
          <a:p>
            <a:pPr algn="r" rtl="1"/>
            <a:r>
              <a:rPr lang="ar-DZ" dirty="0" smtClean="0"/>
              <a:t>وهي أرفع الوظائف العسكرية في الدولة (قائد الجيوش)،وهو - أي الوالد- رومي الجنس من مماليك الظاهر برقوق،أي أنه يوناني </a:t>
            </a:r>
          </a:p>
          <a:p>
            <a:pPr algn="r" rtl="1"/>
            <a:endParaRPr lang="ar-DZ" dirty="0"/>
          </a:p>
          <a:p>
            <a:pPr algn="r" rtl="1"/>
            <a:r>
              <a:rPr lang="ar-DZ" dirty="0" smtClean="0"/>
              <a:t>الأصل،وبعد وفاة أبيه أقام أبو المحاسن مع أخته هاجر ،التي تزوجت بناصر الدين بن العديم الذي تولى منصب قاضي قضاة الحنفية وتوفي،ثم </a:t>
            </a:r>
          </a:p>
          <a:p>
            <a:pPr algn="r" rtl="1"/>
            <a:endParaRPr lang="ar-DZ" dirty="0"/>
          </a:p>
          <a:p>
            <a:pPr algn="r" rtl="1"/>
            <a:r>
              <a:rPr lang="ar-DZ" dirty="0" smtClean="0"/>
              <a:t>تزوجت بعده جلال الدين عبد الرحمان البلقيني قاضي قضاة الشافعية،وبذلك يكون أبو المحاسن قد أمضى حوالي تسع سنوات في كنف أخته</a:t>
            </a:r>
            <a:endParaRPr lang="fr-FR" dirty="0"/>
          </a:p>
        </p:txBody>
      </p:sp>
    </p:spTree>
    <p:extLst>
      <p:ext uri="{BB962C8B-B14F-4D97-AF65-F5344CB8AC3E}">
        <p14:creationId xmlns:p14="http://schemas.microsoft.com/office/powerpoint/2010/main" val="57290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879957"/>
            <a:ext cx="10633166" cy="5355312"/>
          </a:xfrm>
          <a:prstGeom prst="rect">
            <a:avLst/>
          </a:prstGeom>
        </p:spPr>
        <p:txBody>
          <a:bodyPr wrap="square">
            <a:spAutoFit/>
          </a:bodyPr>
          <a:lstStyle/>
          <a:p>
            <a:pPr algn="r" rtl="1"/>
            <a:r>
              <a:rPr lang="ar-DZ" dirty="0" smtClean="0"/>
              <a:t>وزوجيها على التوالي ابن العديم والبلقيني،والى هذه البيئة يرجع الفضل في نشئته النشأة الدينية،وقد واصل بعد وفاة البلقيني الإقبال على الدراسات </a:t>
            </a:r>
          </a:p>
          <a:p>
            <a:pPr algn="r" rtl="1"/>
            <a:endParaRPr lang="ar-DZ" dirty="0"/>
          </a:p>
          <a:p>
            <a:pPr algn="r" rtl="1"/>
            <a:r>
              <a:rPr lang="ar-DZ" dirty="0" smtClean="0"/>
              <a:t>الدينية والأدبية ـوالسماع على شيوخ العصر كل في مجال شهرته,وبالإضافة الى نشأته الأدبية والدينية في بيت أخته فقد انتقل تحت كنف جماعة من </a:t>
            </a:r>
          </a:p>
          <a:p>
            <a:pPr algn="r" rtl="1"/>
            <a:endParaRPr lang="ar-DZ" dirty="0"/>
          </a:p>
          <a:p>
            <a:pPr algn="r" rtl="1"/>
            <a:r>
              <a:rPr lang="ar-DZ" dirty="0" smtClean="0"/>
              <a:t>أكابر مماليك والده وتعلم على أيديهم أنواع الفروسية،واستطاع أن يلم بالحياة العسكرية،وبهذا يكون قد جمع النشأة الدينية الأدبية والنشأة العسكرية,</a:t>
            </a:r>
          </a:p>
          <a:p>
            <a:pPr algn="r" rtl="1"/>
            <a:endParaRPr lang="ar-DZ" dirty="0"/>
          </a:p>
          <a:p>
            <a:pPr algn="r" rtl="1"/>
            <a:r>
              <a:rPr lang="ar-DZ" sz="2000" b="1" dirty="0" smtClean="0">
                <a:ln w="0"/>
                <a:solidFill>
                  <a:schemeClr val="accent1"/>
                </a:solidFill>
                <a:effectLst>
                  <a:outerShdw blurRad="38100" dist="25400" dir="5400000" algn="ctr" rotWithShape="0">
                    <a:srgbClr val="6E747A">
                      <a:alpha val="43000"/>
                    </a:srgbClr>
                  </a:outerShdw>
                </a:effectLst>
              </a:rPr>
              <a:t>(محمد </a:t>
            </a:r>
            <a:r>
              <a:rPr lang="ar-DZ" sz="2000" b="1" dirty="0">
                <a:ln w="0"/>
                <a:solidFill>
                  <a:schemeClr val="accent1"/>
                </a:solidFill>
                <a:effectLst>
                  <a:outerShdw blurRad="38100" dist="25400" dir="5400000" algn="ctr" rotWithShape="0">
                    <a:srgbClr val="6E747A">
                      <a:alpha val="43000"/>
                    </a:srgbClr>
                  </a:outerShdw>
                </a:effectLst>
              </a:rPr>
              <a:t>حسين شمس الدين، ابن تغري بردي - مؤرخ مصر في العصر </a:t>
            </a:r>
            <a:r>
              <a:rPr lang="ar-DZ" sz="2000" b="1" dirty="0" smtClean="0">
                <a:ln w="0"/>
                <a:solidFill>
                  <a:schemeClr val="accent1"/>
                </a:solidFill>
                <a:effectLst>
                  <a:outerShdw blurRad="38100" dist="25400" dir="5400000" algn="ctr" rotWithShape="0">
                    <a:srgbClr val="6E747A">
                      <a:alpha val="43000"/>
                    </a:srgbClr>
                  </a:outerShdw>
                </a:effectLst>
              </a:rPr>
              <a:t>المملوكي،دار الكتب العلمية،1992،ص:29,28,25,)</a:t>
            </a:r>
          </a:p>
          <a:p>
            <a:pPr algn="r" rtl="1"/>
            <a:endParaRPr lang="ar-DZ" b="1" dirty="0">
              <a:ln w="0"/>
              <a:solidFill>
                <a:schemeClr val="accent1"/>
              </a:solidFill>
              <a:effectLst>
                <a:outerShdw blurRad="38100" dist="25400" dir="5400000" algn="ctr" rotWithShape="0">
                  <a:srgbClr val="6E747A">
                    <a:alpha val="43000"/>
                  </a:srgbClr>
                </a:outerShdw>
              </a:effectLst>
            </a:endParaRPr>
          </a:p>
          <a:p>
            <a:pPr algn="r" rtl="1"/>
            <a:endParaRPr lang="ar-DZ" b="1" dirty="0" smtClean="0">
              <a:ln w="0"/>
              <a:solidFill>
                <a:schemeClr val="accent1"/>
              </a:solidFill>
              <a:effectLst>
                <a:outerShdw blurRad="38100" dist="25400" dir="5400000" algn="ctr" rotWithShape="0">
                  <a:srgbClr val="6E747A">
                    <a:alpha val="43000"/>
                  </a:srgbClr>
                </a:outerShdw>
              </a:effectLst>
            </a:endParaRPr>
          </a:p>
          <a:p>
            <a:pPr algn="r" rtl="1">
              <a:lnSpc>
                <a:spcPct val="150000"/>
              </a:lnSpc>
            </a:pPr>
            <a:r>
              <a:rPr lang="ar-DZ" sz="2000" dirty="0" smtClean="0">
                <a:ln w="0"/>
              </a:rPr>
              <a:t>ترك ابن تغري في تربته التي بناها سنة 870 هـ،مكتبة كبيرة عامرة بالمؤلفات في شتى العلوم النقلية والعقلية </a:t>
            </a:r>
          </a:p>
          <a:p>
            <a:pPr algn="r" rtl="1">
              <a:lnSpc>
                <a:spcPct val="150000"/>
              </a:lnSpc>
            </a:pPr>
            <a:r>
              <a:rPr lang="ar-DZ" sz="2000" dirty="0" smtClean="0">
                <a:ln w="0"/>
              </a:rPr>
              <a:t>التي ألفت في عصره وقبل عصره،ومن الراجح أن مجموعة الكتب التي وقفها المؤرخ وأودعها خزانة الكتب في تربته،ووقف لخازنها معلوما شهريا،كانت تضم عددا كبيرا من الكتب التاريخية وذلك بحكم كونه مؤرخا،</a:t>
            </a:r>
          </a:p>
          <a:p>
            <a:pPr algn="r" rtl="1">
              <a:lnSpc>
                <a:spcPct val="150000"/>
              </a:lnSpc>
            </a:pPr>
            <a:r>
              <a:rPr lang="ar-DZ" sz="2000" dirty="0" smtClean="0">
                <a:ln w="0"/>
              </a:rPr>
              <a:t>وخاصة تلك المؤلفات التي ذكرها في تاريخه واعتمد عليها في تأليفه,كما أنه ولاشك قد وضع في </a:t>
            </a:r>
            <a:r>
              <a:rPr lang="ar-DZ" sz="2000" dirty="0">
                <a:ln w="0"/>
              </a:rPr>
              <a:t>تلك </a:t>
            </a:r>
            <a:r>
              <a:rPr lang="ar-DZ" sz="2000" dirty="0" smtClean="0">
                <a:ln w="0"/>
              </a:rPr>
              <a:t>الخزانة مؤلفاته </a:t>
            </a:r>
            <a:r>
              <a:rPr lang="ar-DZ" sz="2000" dirty="0">
                <a:ln w="0"/>
              </a:rPr>
              <a:t>الخاصة</a:t>
            </a:r>
            <a:r>
              <a:rPr lang="ar-DZ" sz="2000" dirty="0" smtClean="0">
                <a:ln w="0"/>
              </a:rPr>
              <a:t>,</a:t>
            </a:r>
          </a:p>
          <a:p>
            <a:pPr algn="r" rtl="1">
              <a:lnSpc>
                <a:spcPct val="150000"/>
              </a:lnSpc>
            </a:pPr>
            <a:r>
              <a:rPr lang="ar-DZ" sz="2000" dirty="0" smtClean="0">
                <a:ln w="0"/>
              </a:rPr>
              <a:t>ولقد سطت يد الزمن على تلك التربة واندثرت تماما فلا أثر لها اليوم،ولم تصل إلينا جميع مؤلفات أبي المحاسن،</a:t>
            </a:r>
          </a:p>
          <a:p>
            <a:pPr algn="r" rtl="1">
              <a:lnSpc>
                <a:spcPct val="150000"/>
              </a:lnSpc>
            </a:pPr>
            <a:r>
              <a:rPr lang="ar-DZ" sz="2000" dirty="0" smtClean="0">
                <a:ln w="0"/>
              </a:rPr>
              <a:t>غير أن ما وصل إلينا – وخاصة في التاريخ – يعتبر ثروة حقيقية في المكتبة العربية, </a:t>
            </a:r>
            <a:endParaRPr lang="ar-DZ" sz="2000" dirty="0">
              <a:ln w="0"/>
            </a:endParaRPr>
          </a:p>
        </p:txBody>
      </p:sp>
      <p:sp>
        <p:nvSpPr>
          <p:cNvPr id="4" name="Rectangle 3"/>
          <p:cNvSpPr/>
          <p:nvPr/>
        </p:nvSpPr>
        <p:spPr>
          <a:xfrm>
            <a:off x="9017628" y="2942060"/>
            <a:ext cx="2310248"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DZ" sz="2800" b="1" u="sng" dirty="0" smtClean="0">
                <a:ln/>
                <a:solidFill>
                  <a:schemeClr val="accent3"/>
                </a:solidFill>
              </a:rPr>
              <a:t>ثانيا:أبرز مؤلفاته:</a:t>
            </a:r>
            <a:endParaRPr lang="ar-DZ" sz="2800" b="1" u="sng" dirty="0">
              <a:ln/>
              <a:solidFill>
                <a:schemeClr val="accent3"/>
              </a:solidFill>
            </a:endParaRPr>
          </a:p>
        </p:txBody>
      </p:sp>
    </p:spTree>
    <p:extLst>
      <p:ext uri="{BB962C8B-B14F-4D97-AF65-F5344CB8AC3E}">
        <p14:creationId xmlns:p14="http://schemas.microsoft.com/office/powerpoint/2010/main" val="1367580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5" y="475008"/>
            <a:ext cx="10356457" cy="5493812"/>
          </a:xfrm>
          <a:prstGeom prst="rect">
            <a:avLst/>
          </a:prstGeom>
        </p:spPr>
        <p:txBody>
          <a:bodyPr wrap="square">
            <a:spAutoFit/>
          </a:bodyPr>
          <a:lstStyle/>
          <a:p>
            <a:pPr algn="r" rtl="1">
              <a:lnSpc>
                <a:spcPct val="150000"/>
              </a:lnSpc>
            </a:pPr>
            <a:r>
              <a:rPr lang="ar-DZ" dirty="0" smtClean="0"/>
              <a:t>والمؤلفات الهامة الرئيسية التي تبدو فيها شخصية أبي المحاسن كنموذج موهوب ،وتعبر عن جهده ومساهمته القيمة في تسجيل تاريخ مصر،</a:t>
            </a:r>
          </a:p>
          <a:p>
            <a:pPr algn="r" rtl="1">
              <a:lnSpc>
                <a:spcPct val="150000"/>
              </a:lnSpc>
            </a:pPr>
            <a:r>
              <a:rPr lang="ar-DZ" dirty="0" smtClean="0"/>
              <a:t>هي ثلاثة:"المنهل الصافي والمستوفي بعد الوافى" و "النجوم الزاهرة في ملوك مصر والقاهرة" و "حوادث الدهور في مدى الأيام والشهور",</a:t>
            </a:r>
            <a:endParaRPr lang="ar-DZ" dirty="0"/>
          </a:p>
          <a:p>
            <a:pPr algn="r" rtl="1">
              <a:lnSpc>
                <a:spcPct val="150000"/>
              </a:lnSpc>
            </a:pPr>
            <a:r>
              <a:rPr lang="ar-DZ" dirty="0" smtClean="0"/>
              <a:t>ومانحن بصدد دراسته في بحثنا هو كتاب "النجوم الزاهرة في ملوك مصر والقاهرة" حيث يعتبر هذا الكتاب أجل كتب المؤرخ ابن تغري بردي </a:t>
            </a:r>
          </a:p>
          <a:p>
            <a:pPr algn="r" rtl="1">
              <a:lnSpc>
                <a:spcPct val="150000"/>
              </a:lnSpc>
            </a:pPr>
            <a:r>
              <a:rPr lang="ar-DZ" dirty="0" smtClean="0"/>
              <a:t>كما يعتبر في أساس المصادر لتاريخ مصر في العصر </a:t>
            </a:r>
            <a:r>
              <a:rPr lang="ar-DZ" dirty="0"/>
              <a:t>المملوكي,وقد جاء </a:t>
            </a:r>
            <a:r>
              <a:rPr lang="ar-DZ" dirty="0" smtClean="0"/>
              <a:t>هذا الأثر الجليل بموسوعة حافلة بحوادث التاريخ الإسلامي بوجه عام</a:t>
            </a:r>
          </a:p>
          <a:p>
            <a:pPr algn="r" rtl="1">
              <a:lnSpc>
                <a:spcPct val="150000"/>
              </a:lnSpc>
            </a:pPr>
            <a:r>
              <a:rPr lang="ar-DZ" dirty="0" smtClean="0"/>
              <a:t>وتاريخ مصر الإسلامية بوجه خاص،منذ فتحها سنة 20 هـ الى سنة 872 هـ,وقد اتبع أبو المحاسن في القسم الأول من تاريخه هذا أسلوب التعميم </a:t>
            </a:r>
          </a:p>
          <a:p>
            <a:pPr algn="r" rtl="1">
              <a:lnSpc>
                <a:spcPct val="150000"/>
              </a:lnSpc>
            </a:pPr>
            <a:r>
              <a:rPr lang="ar-DZ" dirty="0" smtClean="0"/>
              <a:t>أيام كانت مصر تابعة لمركز الخلافة في عهد </a:t>
            </a:r>
            <a:r>
              <a:rPr lang="ar-DZ" dirty="0"/>
              <a:t>الخلفاء </a:t>
            </a:r>
            <a:r>
              <a:rPr lang="ar-DZ" dirty="0" smtClean="0"/>
              <a:t>الراشدين وبني أمية وبني العباس،ولكن المؤرخ يتقدم نحو التخصيص في تاريخ مصر والتوسع فيه الى حد الإفاضة </a:t>
            </a:r>
            <a:r>
              <a:rPr lang="ar-DZ" dirty="0"/>
              <a:t>منذ ابتداء </a:t>
            </a:r>
            <a:r>
              <a:rPr lang="ar-DZ" dirty="0" smtClean="0"/>
              <a:t>عصر الدول المصرية المستقلة،أما العصر الذي عاش فيه المؤلف وهو القرن 9 هـ ،فإنه يبلغ في موسوعته أوفر حظ في الشرح والإفاضة ويتخذ في أواخرها صورة السجل اليومي للأحداث,وقد عاصر أبو المحاسن خلال حياته أكثر من ستة عشر من سلاطين المماليك،من عهد الناصر فرج بن برقوق إلى أوائل أيام الأشرف قايتباي,وشهد خلال هذه الفترة أكثر من ثورة سياسية ومجموعة من الانقلابات على الحكم سجل لنا أحداثها وكشف كثيرا من خباياها لما كان له من صلات وثيقة بالبلاط </a:t>
            </a:r>
            <a:r>
              <a:rPr lang="ar-DZ" dirty="0"/>
              <a:t>السلطاني وكبراء </a:t>
            </a:r>
            <a:r>
              <a:rPr lang="ar-DZ" dirty="0" smtClean="0"/>
              <a:t>الدولة,كما شهد أكثر من محنة عامة،خاصة الأوبئة التي اجتاحت مصر وفتكت بأهلها،فوصف لنا كل ذلك وصفا دقيقا </a:t>
            </a:r>
            <a:r>
              <a:rPr lang="ar-DZ" dirty="0"/>
              <a:t>مؤثرا, ومنذ وقت مبكر عرفت القيمة </a:t>
            </a:r>
            <a:r>
              <a:rPr lang="ar-DZ" dirty="0" smtClean="0"/>
              <a:t>الكبيرة لكتاب </a:t>
            </a:r>
            <a:r>
              <a:rPr lang="ar-DZ" dirty="0"/>
              <a:t>أبي المحاسن "النجوم الزاهرة" فلما فتح السلطان سليم العثماني مصر واطلع على الكتاب أمر بنقله الى </a:t>
            </a:r>
            <a:r>
              <a:rPr lang="ar-DZ" dirty="0" smtClean="0"/>
              <a:t>التركية،فتولى ذلك </a:t>
            </a:r>
          </a:p>
          <a:p>
            <a:pPr algn="r" rtl="1">
              <a:lnSpc>
                <a:spcPct val="150000"/>
              </a:lnSpc>
            </a:pPr>
            <a:r>
              <a:rPr lang="ar-DZ" dirty="0" smtClean="0"/>
              <a:t>شمس الدين أحمد بن سليمان قاضي العسكر بالأناضول </a:t>
            </a:r>
            <a:r>
              <a:rPr lang="ar-DZ" dirty="0"/>
              <a:t>يومئذ،فترجم </a:t>
            </a:r>
            <a:r>
              <a:rPr lang="ar-DZ" dirty="0" smtClean="0"/>
              <a:t>جزءا منه ثم عرضه على السلطان،فأعجبه وأمر بنقله هكذا إلى تمامه,</a:t>
            </a:r>
          </a:p>
        </p:txBody>
      </p:sp>
    </p:spTree>
    <p:extLst>
      <p:ext uri="{BB962C8B-B14F-4D97-AF65-F5344CB8AC3E}">
        <p14:creationId xmlns:p14="http://schemas.microsoft.com/office/powerpoint/2010/main" val="694816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801579"/>
            <a:ext cx="10941643" cy="4247317"/>
          </a:xfrm>
          <a:prstGeom prst="rect">
            <a:avLst/>
          </a:prstGeom>
        </p:spPr>
        <p:txBody>
          <a:bodyPr wrap="square">
            <a:spAutoFit/>
          </a:bodyPr>
          <a:lstStyle/>
          <a:p>
            <a:pPr algn="r" rtl="1">
              <a:lnSpc>
                <a:spcPct val="150000"/>
              </a:lnSpc>
            </a:pPr>
            <a:r>
              <a:rPr lang="ar-DZ" dirty="0"/>
              <a:t>كما ترجم هذا الأثر الجليل إلى اللغة اللاتينية وإلى لغات أوروبية أخرى عدة مرات, بالإضافة الى المستشرقين الذين عرفوا القيمة الإستثنائية </a:t>
            </a:r>
            <a:r>
              <a:rPr lang="ar-DZ" dirty="0" smtClean="0"/>
              <a:t>للكتاب</a:t>
            </a:r>
            <a:endParaRPr lang="ar-DZ" dirty="0"/>
          </a:p>
          <a:p>
            <a:pPr algn="r" rtl="1">
              <a:lnSpc>
                <a:spcPct val="150000"/>
              </a:lnSpc>
            </a:pPr>
            <a:r>
              <a:rPr lang="ar-DZ" dirty="0"/>
              <a:t>فبادروا الى نشره </a:t>
            </a:r>
            <a:r>
              <a:rPr lang="ar-DZ" dirty="0" smtClean="0"/>
              <a:t>وتحقيقه,</a:t>
            </a:r>
          </a:p>
          <a:p>
            <a:pPr algn="r" rtl="1">
              <a:lnSpc>
                <a:spcPct val="150000"/>
              </a:lnSpc>
            </a:pPr>
            <a:r>
              <a:rPr lang="ar-DZ" dirty="0" smtClean="0"/>
              <a:t>ومابين سنتي 1929/1956 م قام القسم الأدبي بدار الكتب المصرية بتحقيق ونشر اثني </a:t>
            </a:r>
            <a:r>
              <a:rPr lang="ar-DZ" dirty="0"/>
              <a:t>عشر </a:t>
            </a:r>
            <a:r>
              <a:rPr lang="ar-DZ" dirty="0" smtClean="0"/>
              <a:t>جزءا من الكتاب اشتملت على تاريخ مصر من سنة </a:t>
            </a:r>
          </a:p>
          <a:p>
            <a:pPr algn="r" rtl="1">
              <a:lnSpc>
                <a:spcPct val="150000"/>
              </a:lnSpc>
            </a:pPr>
            <a:r>
              <a:rPr lang="ar-DZ" dirty="0" smtClean="0"/>
              <a:t>20 </a:t>
            </a:r>
            <a:r>
              <a:rPr lang="ar-DZ" dirty="0"/>
              <a:t>هـ الى سنة 808 هـ ,ثم أخذت المؤسسة المصرية العامة للتأليف والترجمة والطباعة والنشر على عاتقها مسؤولية تحقيق الأجزاء الأربعة </a:t>
            </a:r>
          </a:p>
          <a:p>
            <a:pPr algn="r" rtl="1">
              <a:lnSpc>
                <a:spcPct val="150000"/>
              </a:lnSpc>
            </a:pPr>
            <a:r>
              <a:rPr lang="ar-DZ" dirty="0" smtClean="0"/>
              <a:t>الباقية فأصدرت في سنة 1972 </a:t>
            </a:r>
            <a:r>
              <a:rPr lang="ar-DZ" dirty="0"/>
              <a:t>م الجزء </a:t>
            </a:r>
            <a:r>
              <a:rPr lang="ar-DZ" dirty="0" smtClean="0"/>
              <a:t>السادس عشر وبه تم كتاب "النجوم الزاهرة",</a:t>
            </a:r>
          </a:p>
          <a:p>
            <a:pPr algn="r" rtl="1">
              <a:lnSpc>
                <a:spcPct val="150000"/>
              </a:lnSpc>
            </a:pPr>
            <a:r>
              <a:rPr lang="ar-DZ" dirty="0" smtClean="0"/>
              <a:t>وتقوم الآن دار الكتب العلمية ببيروت بتحقيق ونشر كتاب النجوم الزاهرة تحقيقا جديدا مزودا بفهارس تفصيلية وافية عن جميع محتويات هذه الموسوعة التاريخية الثمينة،</a:t>
            </a:r>
          </a:p>
          <a:p>
            <a:pPr algn="r" rtl="1">
              <a:lnSpc>
                <a:spcPct val="150000"/>
              </a:lnSpc>
            </a:pPr>
            <a:r>
              <a:rPr lang="ar-DZ" dirty="0" smtClean="0"/>
              <a:t>وقد لخص هذا المؤلف كتابه هذا وسماه "الكواكب الباهرة من النجوم الزاهرة" في مجلد واحد،وذكر أنه اختصره حذرا من أن يختصره غيره على تبويبه وفصوله،واقتدى في ذلك بجماعة من المؤرخين كالذهبي و المقريزي وغيرهما, وهذا التلخيص لا نجد له أثرا اليوم ،ولعله ضاع من بين ماضاع من مؤلفات أبي المحاسن</a:t>
            </a:r>
            <a:r>
              <a:rPr lang="ar-DZ" dirty="0"/>
              <a:t>, </a:t>
            </a:r>
            <a:r>
              <a:rPr lang="ar-DZ" dirty="0">
                <a:ln w="0"/>
                <a:solidFill>
                  <a:srgbClr val="00B050"/>
                </a:solidFill>
                <a:effectLst>
                  <a:outerShdw blurRad="38100" dist="25400" dir="5400000" algn="ctr" rotWithShape="0">
                    <a:srgbClr val="6E747A">
                      <a:alpha val="43000"/>
                    </a:srgbClr>
                  </a:outerShdw>
                </a:effectLst>
              </a:rPr>
              <a:t>(محمد حسين شمس </a:t>
            </a:r>
            <a:r>
              <a:rPr lang="ar-DZ" dirty="0" smtClean="0">
                <a:ln w="0"/>
                <a:solidFill>
                  <a:srgbClr val="00B050"/>
                </a:solidFill>
                <a:effectLst>
                  <a:outerShdw blurRad="38100" dist="25400" dir="5400000" algn="ctr" rotWithShape="0">
                    <a:srgbClr val="6E747A">
                      <a:alpha val="43000"/>
                    </a:srgbClr>
                  </a:outerShdw>
                </a:effectLst>
              </a:rPr>
              <a:t>الدين،المرجع نفسه،ص:111,110,109,108,106), </a:t>
            </a:r>
            <a:endParaRPr lang="fr-FR"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64063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686467"/>
            <a:ext cx="10713156" cy="400110"/>
          </a:xfrm>
          <a:prstGeom prst="rect">
            <a:avLst/>
          </a:prstGeom>
        </p:spPr>
        <p:txBody>
          <a:bodyPr wrap="square">
            <a:spAutoFit/>
          </a:bodyPr>
          <a:lstStyle/>
          <a:p>
            <a:pPr algn="r"/>
            <a:r>
              <a:rPr lang="ar-DZ" sz="2000" u="sng" dirty="0" smtClean="0"/>
              <a:t>حدد ابن تغري منهجه في العمل في مقدمة كتابه هذا حيث يقول:</a:t>
            </a:r>
            <a:endParaRPr lang="fr-FR" sz="2000" u="sng" dirty="0"/>
          </a:p>
        </p:txBody>
      </p:sp>
      <p:sp>
        <p:nvSpPr>
          <p:cNvPr id="3" name="Rectangle 2"/>
          <p:cNvSpPr/>
          <p:nvPr/>
        </p:nvSpPr>
        <p:spPr>
          <a:xfrm>
            <a:off x="2009423" y="1040136"/>
            <a:ext cx="9666358" cy="461665"/>
          </a:xfrm>
          <a:prstGeom prst="rect">
            <a:avLst/>
          </a:prstGeom>
        </p:spPr>
        <p:txBody>
          <a:bodyPr wrap="square">
            <a:spAutoFit/>
          </a:bodyPr>
          <a:lstStyle/>
          <a:p>
            <a:r>
              <a:rPr lang="ar-DZ" sz="2400" u="sng" dirty="0" smtClean="0">
                <a:ln w="0"/>
                <a:solidFill>
                  <a:schemeClr val="accent1"/>
                </a:solidFill>
                <a:effectLst>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رابعا:منهج </a:t>
            </a:r>
            <a:r>
              <a:rPr lang="ar-DZ" sz="2400" u="sng" dirty="0">
                <a:ln w="0"/>
                <a:solidFill>
                  <a:schemeClr val="accent1"/>
                </a:solidFill>
                <a:effectLst>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المؤلف في كتابه "النجوم الزاهرة في ملوك مصر والقاهرة ",</a:t>
            </a:r>
            <a:r>
              <a:rPr lang="ar-DZ" sz="2400" u="sng" dirty="0" smtClean="0">
                <a:ln w="0"/>
                <a:solidFill>
                  <a:schemeClr val="accent1"/>
                </a:solidFill>
                <a:effectLst>
                  <a:outerShdw blurRad="38100" dist="25400" dir="5400000" algn="ctr" rotWithShape="0">
                    <a:srgbClr val="6E747A">
                      <a:alpha val="43000"/>
                    </a:srgbClr>
                  </a:outerShdw>
                </a:effectLst>
                <a:ea typeface="+mj-ea"/>
                <a:cs typeface="Arial" panose="020B0604020202020204" pitchFamily="34" charset="0"/>
              </a:rPr>
              <a:t>:</a:t>
            </a:r>
            <a:endParaRPr lang="fr-FR" sz="1050" u="sng"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903110" y="2055799"/>
            <a:ext cx="10622846" cy="3693319"/>
          </a:xfrm>
          <a:prstGeom prst="rect">
            <a:avLst/>
          </a:prstGeom>
          <a:solidFill>
            <a:schemeClr val="accent6">
              <a:lumMod val="40000"/>
              <a:lumOff val="60000"/>
            </a:schemeClr>
          </a:solidFill>
        </p:spPr>
        <p:txBody>
          <a:bodyPr wrap="square">
            <a:spAutoFit/>
          </a:bodyPr>
          <a:lstStyle/>
          <a:p>
            <a:pPr algn="r" rtl="1"/>
            <a:r>
              <a:rPr lang="ar-DZ" dirty="0" smtClean="0">
                <a:latin typeface="Arial Black" panose="020B0A04020102020204" pitchFamily="34" charset="0"/>
              </a:rPr>
              <a:t>"أما </a:t>
            </a:r>
            <a:r>
              <a:rPr lang="ar-DZ" dirty="0">
                <a:latin typeface="Arial Black" panose="020B0A04020102020204" pitchFamily="34" charset="0"/>
              </a:rPr>
              <a:t>بعد فلما كان لمصر ميزة على كل بلد بخدمة الحرمين الشريفين، أحببت أن أجعل تاريخا لملوكها مستوعبا من غير مين؛ فحملنى ذلك على تأليف هذا الكتاب وإنشائه، وقمت بتصنيفه وأعبائه؛ واستفتحته بفتح مصر وما وقع لهم فى المسالك، ومن حضرها من الصحابة ومن كان المتولّى لذلك؛ وعلى أىّ وجه فتحت: صلح أم عنوة من أصحابها، وأجمع فى ذلك أقوال من اختلف من المؤرّخين وأهل الأخبار وأربابها؛ وذلك بعد اتصال سندى الى من لى عنه منهم رواية، ليجمع الواقف عليه بين صحة النقل والدراية؛ وأطلق عنان القلم فيما جاء فى فضلها وذكرها من الكتاب العزيز، وما ورد فى حقها من الأحاديث وما اختصت به من المحاسن فصار لها على غيرها بذلك التمييز؛ ثم أذكر من وليها من يوم فتحت وما وقع فى دولته من العجب، واحدا بعد واحد لا أقدّم أحدا منهم على أحد باسم ولا كنية ولا لقب؛ ثم أذكر أيضا فى كل ترجمة ما أحدث صاحبها فى أيام ولايته من الأمور، وما جدّده من القواعد والوظائف والولايات فى مدى الدهور؛ ولا أقتصر على ذلك بل أستطرد الى ذكر ما بنى فيها من المبانى الزاهرة، </a:t>
            </a:r>
          </a:p>
          <a:p>
            <a:pPr algn="r" rtl="1"/>
            <a:r>
              <a:rPr lang="ar-DZ" dirty="0" smtClean="0">
                <a:latin typeface="Arial Black" panose="020B0A04020102020204" pitchFamily="34" charset="0"/>
              </a:rPr>
              <a:t>كالميادين </a:t>
            </a:r>
            <a:r>
              <a:rPr lang="ar-DZ" dirty="0">
                <a:latin typeface="Arial Black" panose="020B0A04020102020204" pitchFamily="34" charset="0"/>
              </a:rPr>
              <a:t>والجوامع ومقياس النيل وعمارة القاهرة؛ أوّلا بأوّل أذكره فى يوم مبناه وفى زمان سلطانه، مستوعبا لهذا المعنى ضابطا لشانه؛ على أننى أذكر من توفى من الأعيان فى دولة كل خليفة وسلطان باقتصار، بعد فراغ ترجمة المقصود من الملوك مع ذكر بعض الحوادث فى مدّة ولاية المذكور فى أيما قطر من الأقطار؛ وأبدأ فيه بعد التعريف بأحوال مصر بولاية عمرو ابن العاص فى المملكة الإسلامية، ثم ملك بعد ملك كل واحد على حدته وما وقع فى أيامه الى الدولة الأشرفية الإينالية؛ وسميته:</a:t>
            </a:r>
            <a:br>
              <a:rPr lang="ar-DZ" dirty="0">
                <a:latin typeface="Arial Black" panose="020B0A04020102020204" pitchFamily="34" charset="0"/>
              </a:rPr>
            </a:br>
            <a:r>
              <a:rPr lang="ar-DZ" dirty="0">
                <a:latin typeface="Arial Black" panose="020B0A04020102020204" pitchFamily="34" charset="0"/>
              </a:rPr>
              <a:t>«النجوم الزاهرة فى ملوك مصر </a:t>
            </a:r>
            <a:r>
              <a:rPr lang="ar-DZ" dirty="0" smtClean="0">
                <a:latin typeface="Arial Black" panose="020B0A04020102020204" pitchFamily="34" charset="0"/>
              </a:rPr>
              <a:t>والقاهر       </a:t>
            </a:r>
            <a:r>
              <a:rPr lang="ar-DZ" dirty="0" smtClean="0"/>
              <a:t>والله </a:t>
            </a:r>
            <a:r>
              <a:rPr lang="ar-DZ" dirty="0"/>
              <a:t>الموفّق والمنّان وبالله </a:t>
            </a:r>
            <a:r>
              <a:rPr lang="ar-DZ" dirty="0" smtClean="0"/>
              <a:t>المستعان</a:t>
            </a:r>
            <a:r>
              <a:rPr lang="ar-DZ" dirty="0" smtClean="0">
                <a:solidFill>
                  <a:schemeClr val="accent1">
                    <a:lumMod val="75000"/>
                  </a:schemeClr>
                </a:solidFill>
              </a:rPr>
              <a:t>.(جمال الدين أبي المحاسن يوسف بن تغري بردي الأتابكي ،النجوم الزاهرة في ملوك مصر والقاهرة،ج1،دار الكتب المصرية،ط1، 1929،  ص:3,2,)</a:t>
            </a:r>
            <a:endParaRPr lang="ar-DZ"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944491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4021840"/>
              </p:ext>
            </p:extLst>
          </p:nvPr>
        </p:nvGraphicFramePr>
        <p:xfrm>
          <a:off x="757645" y="1230488"/>
          <a:ext cx="10842173" cy="5249334"/>
        </p:xfrm>
        <a:graphic>
          <a:graphicData uri="http://schemas.openxmlformats.org/drawingml/2006/table">
            <a:tbl>
              <a:tblPr rtl="1" firstRow="1" firstCol="1" bandRow="1">
                <a:tableStyleId>{69CF1AB2-1976-4502-BF36-3FF5EA218861}</a:tableStyleId>
              </a:tblPr>
              <a:tblGrid>
                <a:gridCol w="1451330">
                  <a:extLst>
                    <a:ext uri="{9D8B030D-6E8A-4147-A177-3AD203B41FA5}">
                      <a16:colId xmlns:a16="http://schemas.microsoft.com/office/drawing/2014/main" val="4254786550"/>
                    </a:ext>
                  </a:extLst>
                </a:gridCol>
                <a:gridCol w="2913584">
                  <a:extLst>
                    <a:ext uri="{9D8B030D-6E8A-4147-A177-3AD203B41FA5}">
                      <a16:colId xmlns:a16="http://schemas.microsoft.com/office/drawing/2014/main" val="770326554"/>
                    </a:ext>
                  </a:extLst>
                </a:gridCol>
                <a:gridCol w="5443849">
                  <a:extLst>
                    <a:ext uri="{9D8B030D-6E8A-4147-A177-3AD203B41FA5}">
                      <a16:colId xmlns:a16="http://schemas.microsoft.com/office/drawing/2014/main" val="2329260032"/>
                    </a:ext>
                  </a:extLst>
                </a:gridCol>
                <a:gridCol w="1033410">
                  <a:extLst>
                    <a:ext uri="{9D8B030D-6E8A-4147-A177-3AD203B41FA5}">
                      <a16:colId xmlns:a16="http://schemas.microsoft.com/office/drawing/2014/main" val="2990238610"/>
                    </a:ext>
                  </a:extLst>
                </a:gridCol>
              </a:tblGrid>
              <a:tr h="356961">
                <a:tc>
                  <a:txBody>
                    <a:bodyPr/>
                    <a:lstStyle/>
                    <a:p>
                      <a:pPr algn="ctr" rtl="1">
                        <a:lnSpc>
                          <a:spcPct val="115000"/>
                        </a:lnSpc>
                        <a:spcAft>
                          <a:spcPts val="0"/>
                        </a:spcAft>
                      </a:pPr>
                      <a:r>
                        <a:rPr lang="ar-DZ" sz="1800" b="1" dirty="0">
                          <a:effectLst/>
                        </a:rPr>
                        <a:t>الجوانب</a:t>
                      </a:r>
                      <a:endParaRPr lang="fr-F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algn="ctr" rtl="1">
                        <a:lnSpc>
                          <a:spcPct val="115000"/>
                        </a:lnSpc>
                        <a:spcAft>
                          <a:spcPts val="0"/>
                        </a:spcAft>
                      </a:pPr>
                      <a:r>
                        <a:rPr lang="ar-SA" sz="1800" b="1" dirty="0">
                          <a:effectLst/>
                        </a:rPr>
                        <a:t>التفاصيل</a:t>
                      </a:r>
                      <a:endParaRPr lang="fr-F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algn="ctr" rtl="1">
                        <a:lnSpc>
                          <a:spcPct val="115000"/>
                        </a:lnSpc>
                        <a:spcAft>
                          <a:spcPts val="0"/>
                        </a:spcAft>
                      </a:pPr>
                      <a:r>
                        <a:rPr lang="ar-SA" sz="1800" b="1" dirty="0">
                          <a:effectLst/>
                        </a:rPr>
                        <a:t>النماذج</a:t>
                      </a:r>
                      <a:endParaRPr lang="fr-FR"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algn="ctr" rtl="1">
                        <a:lnSpc>
                          <a:spcPct val="115000"/>
                        </a:lnSpc>
                        <a:spcAft>
                          <a:spcPts val="0"/>
                        </a:spcAft>
                      </a:pPr>
                      <a:r>
                        <a:rPr lang="ar-SA" sz="2000" b="1" dirty="0">
                          <a:effectLst/>
                        </a:rPr>
                        <a:t>الصفحة</a:t>
                      </a:r>
                      <a:endParaRPr lang="fr-FR" sz="12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extLst>
                  <a:ext uri="{0D108BD9-81ED-4DB2-BD59-A6C34878D82A}">
                    <a16:rowId xmlns:a16="http://schemas.microsoft.com/office/drawing/2014/main" val="1180085522"/>
                  </a:ext>
                </a:extLst>
              </a:tr>
              <a:tr h="4892373">
                <a:tc>
                  <a:txBody>
                    <a:bodyPr/>
                    <a:lstStyle/>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endParaRPr lang="ar-DZ" sz="800" b="1" dirty="0" smtClean="0">
                        <a:effectLst/>
                      </a:endParaRPr>
                    </a:p>
                    <a:p>
                      <a:pPr algn="r" rtl="1">
                        <a:lnSpc>
                          <a:spcPct val="115000"/>
                        </a:lnSpc>
                        <a:spcAft>
                          <a:spcPts val="0"/>
                        </a:spcAft>
                      </a:pPr>
                      <a:r>
                        <a:rPr lang="ar-DZ" sz="2000" b="1" dirty="0" smtClean="0">
                          <a:effectLst/>
                        </a:rPr>
                        <a:t>الثقافي والادبي </a:t>
                      </a:r>
                    </a:p>
                    <a:p>
                      <a:pPr algn="r" rtl="1">
                        <a:lnSpc>
                          <a:spcPct val="115000"/>
                        </a:lnSpc>
                        <a:spcAft>
                          <a:spcPts val="0"/>
                        </a:spcAft>
                      </a:pPr>
                      <a:endParaRPr lang="ar-DZ" sz="800" b="1" dirty="0" smtClean="0">
                        <a:effectLst/>
                      </a:endParaRPr>
                    </a:p>
                    <a:p>
                      <a:pPr algn="r" rtl="1">
                        <a:lnSpc>
                          <a:spcPct val="115000"/>
                        </a:lnSpc>
                        <a:spcAft>
                          <a:spcPts val="0"/>
                        </a:spcAft>
                      </a:pPr>
                      <a:endParaRPr lang="fr-FR" sz="8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algn="r" rtl="1">
                        <a:lnSpc>
                          <a:spcPct val="115000"/>
                        </a:lnSpc>
                        <a:spcAft>
                          <a:spcPts val="0"/>
                        </a:spcAft>
                      </a:pPr>
                      <a:r>
                        <a:rPr lang="ar-DZ" sz="2000" b="1" dirty="0" smtClean="0">
                          <a:effectLst/>
                        </a:rPr>
                        <a:t>-</a:t>
                      </a:r>
                      <a:r>
                        <a:rPr lang="ar-SA" sz="1800" b="1" dirty="0" smtClean="0">
                          <a:effectLst/>
                        </a:rPr>
                        <a:t>تناول </a:t>
                      </a:r>
                      <a:r>
                        <a:rPr lang="ar-SA" sz="1800" b="1" dirty="0">
                          <a:effectLst/>
                        </a:rPr>
                        <a:t>بن </a:t>
                      </a:r>
                      <a:r>
                        <a:rPr lang="ar-DZ" sz="1800" b="1" dirty="0" smtClean="0">
                          <a:effectLst/>
                        </a:rPr>
                        <a:t>ت</a:t>
                      </a:r>
                      <a:r>
                        <a:rPr lang="ar-SA" sz="1800" b="1" dirty="0" smtClean="0">
                          <a:effectLst/>
                        </a:rPr>
                        <a:t>غري </a:t>
                      </a:r>
                      <a:r>
                        <a:rPr lang="ar-SA" sz="1800" b="1" dirty="0">
                          <a:effectLst/>
                        </a:rPr>
                        <a:t>بردي في هذا الجزء بعض من الجوانب </a:t>
                      </a:r>
                      <a:r>
                        <a:rPr lang="ar-SA" sz="1800" b="1" dirty="0" smtClean="0">
                          <a:effectLst/>
                        </a:rPr>
                        <a:t>الث</a:t>
                      </a:r>
                      <a:r>
                        <a:rPr lang="ar-DZ" sz="1800" b="1" dirty="0" smtClean="0">
                          <a:effectLst/>
                        </a:rPr>
                        <a:t>قا</a:t>
                      </a:r>
                      <a:r>
                        <a:rPr lang="ar-SA" sz="1800" b="1" dirty="0" smtClean="0">
                          <a:effectLst/>
                        </a:rPr>
                        <a:t>فية </a:t>
                      </a:r>
                      <a:r>
                        <a:rPr lang="ar-SA" sz="1800" b="1" dirty="0">
                          <a:effectLst/>
                        </a:rPr>
                        <a:t>والادبية  مثل: </a:t>
                      </a:r>
                      <a:endParaRPr lang="fr-FR" sz="1100" b="1" dirty="0">
                        <a:effectLst/>
                      </a:endParaRPr>
                    </a:p>
                    <a:p>
                      <a:pPr marL="0" lvl="0" indent="0" algn="r" rtl="1">
                        <a:lnSpc>
                          <a:spcPct val="115000"/>
                        </a:lnSpc>
                        <a:spcAft>
                          <a:spcPts val="0"/>
                        </a:spcAft>
                        <a:buFont typeface="Arial" panose="020B0604020202020204" pitchFamily="34" charset="0"/>
                        <a:buNone/>
                      </a:pPr>
                      <a:r>
                        <a:rPr lang="ar-DZ" sz="1800" b="1" dirty="0" smtClean="0">
                          <a:effectLst/>
                        </a:rPr>
                        <a:t>-</a:t>
                      </a:r>
                      <a:r>
                        <a:rPr lang="ar-SA" sz="1800" b="1" dirty="0" smtClean="0">
                          <a:effectLst/>
                        </a:rPr>
                        <a:t>استعمال </a:t>
                      </a:r>
                      <a:r>
                        <a:rPr lang="ar-SA" sz="1800" b="1" dirty="0">
                          <a:effectLst/>
                        </a:rPr>
                        <a:t>وسائل </a:t>
                      </a:r>
                      <a:r>
                        <a:rPr lang="ar-SA" sz="1800" b="1" dirty="0" smtClean="0">
                          <a:effectLst/>
                        </a:rPr>
                        <a:t>التواصل</a:t>
                      </a:r>
                      <a:r>
                        <a:rPr lang="ar-DZ" sz="1800" b="1" dirty="0" smtClean="0">
                          <a:effectLst/>
                        </a:rPr>
                        <a:t>،</a:t>
                      </a:r>
                      <a:r>
                        <a:rPr lang="ar-SA" sz="1800" b="1" dirty="0" smtClean="0">
                          <a:effectLst/>
                        </a:rPr>
                        <a:t> </a:t>
                      </a:r>
                      <a:r>
                        <a:rPr lang="ar-SA" sz="1800" b="1" dirty="0">
                          <a:effectLst/>
                        </a:rPr>
                        <a:t>البريد والمراسلات </a:t>
                      </a:r>
                      <a:r>
                        <a:rPr lang="ar-DZ" sz="1800" b="1" dirty="0" smtClean="0">
                          <a:effectLst/>
                        </a:rPr>
                        <a:t>,</a:t>
                      </a:r>
                      <a:endParaRPr lang="fr-FR" sz="1100" b="1" dirty="0">
                        <a:effectLst/>
                      </a:endParaRPr>
                    </a:p>
                    <a:p>
                      <a:pPr algn="r" rtl="1">
                        <a:lnSpc>
                          <a:spcPct val="115000"/>
                        </a:lnSpc>
                        <a:spcAft>
                          <a:spcPts val="0"/>
                        </a:spcAft>
                      </a:pPr>
                      <a:endParaRPr lang="fr-FR" sz="1100" b="1" dirty="0">
                        <a:effectLst/>
                      </a:endParaRPr>
                    </a:p>
                    <a:p>
                      <a:pPr marL="0" lvl="0" indent="0" algn="r" rtl="1">
                        <a:lnSpc>
                          <a:spcPct val="115000"/>
                        </a:lnSpc>
                        <a:spcAft>
                          <a:spcPts val="0"/>
                        </a:spcAft>
                        <a:buFont typeface="Arial" panose="020B0604020202020204" pitchFamily="34" charset="0"/>
                        <a:buNone/>
                      </a:pPr>
                      <a:r>
                        <a:rPr lang="ar-DZ" sz="1800" b="1" dirty="0" smtClean="0">
                          <a:effectLst/>
                        </a:rPr>
                        <a:t>-</a:t>
                      </a:r>
                      <a:r>
                        <a:rPr lang="ar-SA" sz="1800" b="1" dirty="0" smtClean="0">
                          <a:effectLst/>
                        </a:rPr>
                        <a:t>تش</a:t>
                      </a:r>
                      <a:r>
                        <a:rPr lang="ar-DZ" sz="1800" b="1" dirty="0" smtClean="0">
                          <a:effectLst/>
                        </a:rPr>
                        <a:t>ي</a:t>
                      </a:r>
                      <a:r>
                        <a:rPr lang="ar-SA" sz="1800" b="1" dirty="0" smtClean="0">
                          <a:effectLst/>
                        </a:rPr>
                        <a:t>يد </a:t>
                      </a:r>
                      <a:r>
                        <a:rPr lang="ar-SA" sz="1800" b="1" dirty="0">
                          <a:effectLst/>
                        </a:rPr>
                        <a:t>وبناء القلاع </a:t>
                      </a:r>
                      <a:r>
                        <a:rPr lang="ar-DZ" sz="1800" b="1" dirty="0" smtClean="0">
                          <a:effectLst/>
                        </a:rPr>
                        <a:t>,</a:t>
                      </a:r>
                      <a:endParaRPr lang="fr-FR" sz="1100" b="1" dirty="0">
                        <a:effectLst/>
                      </a:endParaRPr>
                    </a:p>
                    <a:p>
                      <a:pPr marL="457200" rtl="0">
                        <a:lnSpc>
                          <a:spcPct val="115000"/>
                        </a:lnSpc>
                        <a:spcAft>
                          <a:spcPts val="0"/>
                        </a:spcAft>
                      </a:pPr>
                      <a:r>
                        <a:rPr lang="ar-SA" sz="1800" b="1" dirty="0">
                          <a:effectLst/>
                        </a:rPr>
                        <a:t> </a:t>
                      </a:r>
                      <a:endParaRPr lang="fr-FR" sz="1100" b="1" dirty="0">
                        <a:effectLst/>
                      </a:endParaRPr>
                    </a:p>
                    <a:p>
                      <a:pPr marL="0" lvl="0" indent="0" algn="r" rtl="1">
                        <a:lnSpc>
                          <a:spcPct val="115000"/>
                        </a:lnSpc>
                        <a:spcAft>
                          <a:spcPts val="0"/>
                        </a:spcAft>
                        <a:buFont typeface="Arial" panose="020B0604020202020204" pitchFamily="34" charset="0"/>
                        <a:buNone/>
                      </a:pPr>
                      <a:r>
                        <a:rPr lang="ar-DZ" sz="1800" b="1" dirty="0" smtClean="0">
                          <a:effectLst/>
                        </a:rPr>
                        <a:t>-</a:t>
                      </a:r>
                      <a:r>
                        <a:rPr lang="ar-SA" sz="1800" b="1" dirty="0" smtClean="0">
                          <a:effectLst/>
                        </a:rPr>
                        <a:t>الشعر</a:t>
                      </a:r>
                      <a:r>
                        <a:rPr lang="ar-DZ" sz="1800" b="1" dirty="0" smtClean="0">
                          <a:effectLst/>
                        </a:rPr>
                        <a:t>,</a:t>
                      </a:r>
                      <a:r>
                        <a:rPr lang="ar-SA" sz="1800" b="1" dirty="0" smtClean="0">
                          <a:effectLst/>
                        </a:rPr>
                        <a:t> </a:t>
                      </a:r>
                      <a:endParaRPr lang="fr-FR" sz="1100" b="1" dirty="0">
                        <a:effectLst/>
                      </a:endParaRPr>
                    </a:p>
                    <a:p>
                      <a:pPr algn="r" rtl="1">
                        <a:lnSpc>
                          <a:spcPct val="115000"/>
                        </a:lnSpc>
                        <a:spcAft>
                          <a:spcPts val="0"/>
                        </a:spcAft>
                      </a:pPr>
                      <a:r>
                        <a:rPr lang="ar-SA" sz="1800" b="1" dirty="0">
                          <a:effectLst/>
                        </a:rPr>
                        <a:t> </a:t>
                      </a:r>
                      <a:endParaRPr lang="fr-FR" sz="1100" b="1" dirty="0">
                        <a:effectLst/>
                      </a:endParaRPr>
                    </a:p>
                    <a:p>
                      <a:pPr algn="r" rtl="1">
                        <a:lnSpc>
                          <a:spcPct val="115000"/>
                        </a:lnSpc>
                        <a:spcAft>
                          <a:spcPts val="0"/>
                        </a:spcAft>
                      </a:pPr>
                      <a:r>
                        <a:rPr lang="ar-SA" sz="1100" b="1" dirty="0">
                          <a:effectLst/>
                        </a:rPr>
                        <a:t> </a:t>
                      </a:r>
                      <a:endParaRPr lang="fr-FR" sz="800" b="1" dirty="0">
                        <a:effectLst/>
                      </a:endParaRPr>
                    </a:p>
                    <a:p>
                      <a:pPr algn="r" rtl="1">
                        <a:lnSpc>
                          <a:spcPct val="115000"/>
                        </a:lnSpc>
                        <a:spcAft>
                          <a:spcPts val="0"/>
                        </a:spcAft>
                      </a:pPr>
                      <a:r>
                        <a:rPr lang="ar-SA" sz="1100" b="1" dirty="0">
                          <a:effectLst/>
                        </a:rPr>
                        <a:t> </a:t>
                      </a:r>
                      <a:endParaRPr lang="fr-FR" sz="8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marL="0" lvl="0" indent="0" algn="r" rtl="1">
                        <a:lnSpc>
                          <a:spcPct val="115000"/>
                        </a:lnSpc>
                        <a:spcAft>
                          <a:spcPts val="0"/>
                        </a:spcAft>
                        <a:buClr>
                          <a:srgbClr val="444444"/>
                        </a:buClr>
                        <a:buSzPts val="1600"/>
                        <a:buFont typeface="Arial" panose="020B0604020202020204" pitchFamily="34" charset="0"/>
                        <a:buNone/>
                      </a:pPr>
                      <a:endParaRPr lang="ar-DZ" sz="14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endParaRPr lang="ar-DZ" sz="11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r>
                        <a:rPr lang="ar-DZ" sz="1100" b="1" dirty="0" smtClean="0">
                          <a:effectLst/>
                        </a:rPr>
                        <a:t>-</a:t>
                      </a:r>
                      <a:r>
                        <a:rPr lang="ar-SA" sz="1400" b="1" dirty="0" smtClean="0">
                          <a:effectLst/>
                        </a:rPr>
                        <a:t>ثم </a:t>
                      </a:r>
                      <a:r>
                        <a:rPr lang="ar-SA" sz="1400" b="1" dirty="0">
                          <a:effectLst/>
                        </a:rPr>
                        <a:t>خرج البريد من مصر بإحضار الأمير أيتمش </a:t>
                      </a:r>
                      <a:r>
                        <a:rPr lang="ar-SA" sz="1400" b="1" dirty="0" smtClean="0">
                          <a:effectLst/>
                        </a:rPr>
                        <a:t>البجاسى</a:t>
                      </a:r>
                      <a:r>
                        <a:rPr lang="ar-DZ" sz="1400" b="1" dirty="0" smtClean="0">
                          <a:effectLst/>
                        </a:rPr>
                        <a:t>ي</a:t>
                      </a:r>
                      <a:r>
                        <a:rPr lang="ar-SA" sz="1400" b="1" dirty="0" smtClean="0">
                          <a:effectLst/>
                        </a:rPr>
                        <a:t> </a:t>
                      </a:r>
                      <a:r>
                        <a:rPr lang="ar-SA" sz="1400" b="1" dirty="0">
                          <a:effectLst/>
                        </a:rPr>
                        <a:t>من </a:t>
                      </a:r>
                      <a:r>
                        <a:rPr lang="ar-SA" sz="1400" b="1" dirty="0" smtClean="0">
                          <a:effectLst/>
                        </a:rPr>
                        <a:t>دمشق</a:t>
                      </a:r>
                      <a:r>
                        <a:rPr lang="ar-DZ" sz="1400" b="1" dirty="0" smtClean="0">
                          <a:effectLst/>
                        </a:rPr>
                        <a:t>,,,,,</a:t>
                      </a:r>
                      <a:endParaRPr lang="fr-FR" sz="1000" b="1" dirty="0">
                        <a:effectLst/>
                      </a:endParaRPr>
                    </a:p>
                    <a:p>
                      <a:pPr marL="0" lvl="0" indent="0" algn="r" rtl="1">
                        <a:lnSpc>
                          <a:spcPct val="115000"/>
                        </a:lnSpc>
                        <a:spcAft>
                          <a:spcPts val="0"/>
                        </a:spcAft>
                        <a:buClr>
                          <a:srgbClr val="444444"/>
                        </a:buClr>
                        <a:buSzPts val="1600"/>
                        <a:buFont typeface="Arial" panose="020B0604020202020204" pitchFamily="34" charset="0"/>
                        <a:buNone/>
                      </a:pPr>
                      <a:r>
                        <a:rPr lang="ar-DZ" sz="1400" b="1" dirty="0" smtClean="0">
                          <a:effectLst/>
                        </a:rPr>
                        <a:t>-</a:t>
                      </a:r>
                      <a:r>
                        <a:rPr lang="ar-SA" sz="1400" b="1" dirty="0" smtClean="0">
                          <a:effectLst/>
                        </a:rPr>
                        <a:t>ثم </a:t>
                      </a:r>
                      <a:r>
                        <a:rPr lang="ar-SA" sz="1400" b="1" dirty="0">
                          <a:effectLst/>
                        </a:rPr>
                        <a:t>قدم البريد من الشام بأن منطاشا فى أوّل شهر رجب قدم دمشق وكان من خبر </a:t>
                      </a:r>
                      <a:r>
                        <a:rPr lang="ar-SA" sz="1400" b="1" dirty="0" smtClean="0">
                          <a:effectLst/>
                        </a:rPr>
                        <a:t>منطاش</a:t>
                      </a:r>
                      <a:r>
                        <a:rPr lang="ar-DZ" sz="1400" b="1" dirty="0" smtClean="0">
                          <a:effectLst/>
                        </a:rPr>
                        <a:t>,,,,</a:t>
                      </a:r>
                    </a:p>
                    <a:p>
                      <a:pPr marL="0" lvl="0" indent="0" algn="r" rtl="1">
                        <a:lnSpc>
                          <a:spcPct val="115000"/>
                        </a:lnSpc>
                        <a:spcAft>
                          <a:spcPts val="0"/>
                        </a:spcAft>
                        <a:buClr>
                          <a:srgbClr val="444444"/>
                        </a:buClr>
                        <a:buSzPts val="1600"/>
                        <a:buFont typeface="Arial" panose="020B0604020202020204" pitchFamily="34" charset="0"/>
                        <a:buNone/>
                      </a:pPr>
                      <a:endParaRPr lang="ar-DZ" sz="14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endParaRPr lang="ar-DZ" sz="10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endParaRPr lang="fr-FR" sz="1000" b="1" dirty="0">
                        <a:effectLst/>
                      </a:endParaRPr>
                    </a:p>
                    <a:p>
                      <a:pPr marL="0" lvl="0" indent="0" algn="r" rtl="1">
                        <a:lnSpc>
                          <a:spcPct val="115000"/>
                        </a:lnSpc>
                        <a:spcAft>
                          <a:spcPts val="0"/>
                        </a:spcAft>
                        <a:buClr>
                          <a:srgbClr val="444444"/>
                        </a:buClr>
                        <a:buSzPts val="1600"/>
                        <a:buFont typeface="Arial" panose="020B0604020202020204" pitchFamily="34" charset="0"/>
                        <a:buNone/>
                      </a:pPr>
                      <a:r>
                        <a:rPr lang="ar-DZ" sz="1400" b="1" dirty="0" smtClean="0">
                          <a:effectLst/>
                        </a:rPr>
                        <a:t>-</a:t>
                      </a:r>
                      <a:r>
                        <a:rPr lang="ar-SA" sz="1400" b="1" dirty="0" smtClean="0">
                          <a:effectLst/>
                        </a:rPr>
                        <a:t>ونزل </a:t>
                      </a:r>
                      <a:r>
                        <a:rPr lang="ar-SA" sz="1400" b="1" dirty="0">
                          <a:effectLst/>
                        </a:rPr>
                        <a:t>السلطان بعد صلاة الظهر فى يوم الثلاثاء ثانى عشرين </a:t>
                      </a:r>
                      <a:r>
                        <a:rPr lang="ar-SA" sz="1400" b="1" dirty="0" smtClean="0">
                          <a:effectLst/>
                        </a:rPr>
                        <a:t>شعبان </a:t>
                      </a:r>
                      <a:r>
                        <a:rPr lang="ar-SA" sz="1400" b="1" dirty="0">
                          <a:effectLst/>
                        </a:rPr>
                        <a:t>المذكور من </a:t>
                      </a:r>
                      <a:r>
                        <a:rPr lang="ar-SA" sz="1400" b="1" dirty="0" smtClean="0">
                          <a:effectLst/>
                        </a:rPr>
                        <a:t>قلعة</a:t>
                      </a:r>
                      <a:r>
                        <a:rPr lang="ar-DZ" sz="1400" b="1" dirty="0" smtClean="0">
                          <a:effectLst/>
                        </a:rPr>
                        <a:t> الجبل وتوجّه حتى نزل بالرّيدانية خارج القاهرة وأقام به،,,,,,</a:t>
                      </a:r>
                    </a:p>
                    <a:p>
                      <a:pPr marL="0" lvl="0" indent="0" algn="r" rtl="1">
                        <a:lnSpc>
                          <a:spcPct val="115000"/>
                        </a:lnSpc>
                        <a:spcAft>
                          <a:spcPts val="0"/>
                        </a:spcAft>
                        <a:buClr>
                          <a:srgbClr val="444444"/>
                        </a:buClr>
                        <a:buSzPts val="1600"/>
                        <a:buFont typeface="Arial" panose="020B0604020202020204" pitchFamily="34" charset="0"/>
                        <a:buNone/>
                      </a:pPr>
                      <a:endParaRPr lang="fr-FR" sz="1000" b="1" dirty="0">
                        <a:effectLst/>
                      </a:endParaRPr>
                    </a:p>
                    <a:p>
                      <a:pPr marL="0" lvl="0" indent="0" algn="r" rtl="1">
                        <a:lnSpc>
                          <a:spcPct val="115000"/>
                        </a:lnSpc>
                        <a:spcAft>
                          <a:spcPts val="0"/>
                        </a:spcAft>
                        <a:buClr>
                          <a:srgbClr val="444444"/>
                        </a:buClr>
                        <a:buSzPts val="1600"/>
                        <a:buFont typeface="Arial" panose="020B0604020202020204" pitchFamily="34" charset="0"/>
                        <a:buNone/>
                      </a:pPr>
                      <a:r>
                        <a:rPr lang="ar-SA" sz="1400" b="1" dirty="0">
                          <a:effectLst/>
                        </a:rPr>
                        <a:t>وبينما السلطان فى ذلك قدم عليه كتاب تيمور يتضمن الإرداع والتخويف، ونصّه</a:t>
                      </a:r>
                      <a:r>
                        <a:rPr lang="en-US" sz="1400" b="1" dirty="0" smtClean="0">
                          <a:effectLst/>
                        </a:rPr>
                        <a:t>:</a:t>
                      </a:r>
                      <a:br>
                        <a:rPr lang="en-US" sz="1400" b="1" dirty="0" smtClean="0">
                          <a:effectLst/>
                        </a:rPr>
                      </a:br>
                      <a:r>
                        <a:rPr lang="ar-SA" sz="1400" b="1" dirty="0" smtClean="0">
                          <a:effectLst/>
                        </a:rPr>
                        <a:t>قل </a:t>
                      </a:r>
                      <a:r>
                        <a:rPr lang="ar-SA" sz="1400" b="1" dirty="0">
                          <a:effectLst/>
                        </a:rPr>
                        <a:t>اللهم مالك الملك، فاطر السماوات </a:t>
                      </a:r>
                      <a:r>
                        <a:rPr lang="ar-SA" sz="1400" b="1" dirty="0" smtClean="0">
                          <a:effectLst/>
                        </a:rPr>
                        <a:t>والأرض</a:t>
                      </a:r>
                      <a:r>
                        <a:rPr lang="ar-DZ" sz="1400" b="1" dirty="0" smtClean="0">
                          <a:effectLst/>
                        </a:rPr>
                        <a:t> </a:t>
                      </a:r>
                      <a:r>
                        <a:rPr lang="ar-SA" sz="1400" b="1" dirty="0" smtClean="0">
                          <a:effectLst/>
                        </a:rPr>
                        <a:t>عالم الغيب والشهادة،</a:t>
                      </a:r>
                      <a:r>
                        <a:rPr lang="ar-DZ" sz="1400" b="1" dirty="0" smtClean="0">
                          <a:effectLst/>
                        </a:rPr>
                        <a:t>,,,,</a:t>
                      </a:r>
                    </a:p>
                    <a:p>
                      <a:pPr marL="0" lvl="0" indent="0" algn="r" rtl="1">
                        <a:lnSpc>
                          <a:spcPct val="115000"/>
                        </a:lnSpc>
                        <a:spcAft>
                          <a:spcPts val="0"/>
                        </a:spcAft>
                        <a:buClr>
                          <a:srgbClr val="444444"/>
                        </a:buClr>
                        <a:buSzPts val="1600"/>
                        <a:buFont typeface="Arial" panose="020B0604020202020204" pitchFamily="34" charset="0"/>
                        <a:buNone/>
                      </a:pPr>
                      <a:endParaRPr lang="ar-DZ" sz="14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endParaRPr lang="fr-FR" sz="1000" b="1" dirty="0">
                        <a:effectLst/>
                      </a:endParaRPr>
                    </a:p>
                    <a:p>
                      <a:pPr marL="0" lvl="0" indent="0" algn="r" rtl="1">
                        <a:lnSpc>
                          <a:spcPct val="115000"/>
                        </a:lnSpc>
                        <a:spcAft>
                          <a:spcPts val="0"/>
                        </a:spcAft>
                        <a:buClr>
                          <a:srgbClr val="444444"/>
                        </a:buClr>
                        <a:buSzPts val="1600"/>
                        <a:buFont typeface="Arial" panose="020B0604020202020204" pitchFamily="34" charset="0"/>
                        <a:buNone/>
                      </a:pPr>
                      <a:r>
                        <a:rPr lang="en-US" sz="1400" b="1" dirty="0">
                          <a:effectLst/>
                        </a:rPr>
                        <a:t> </a:t>
                      </a:r>
                      <a:r>
                        <a:rPr lang="ar-DZ" sz="1400" b="1" dirty="0" smtClean="0">
                          <a:effectLst/>
                        </a:rPr>
                        <a:t>,,,نظم السّيرة النبوية لابن هشام، فى مسطور-</a:t>
                      </a:r>
                      <a:r>
                        <a:rPr lang="ar-SA" sz="1400" b="1" dirty="0" smtClean="0">
                          <a:effectLst/>
                        </a:rPr>
                        <a:t>مرجّز</a:t>
                      </a:r>
                      <a:r>
                        <a:rPr lang="ar-SA" sz="1400" b="1" dirty="0">
                          <a:effectLst/>
                        </a:rPr>
                        <a:t>، وجملتها خمسون ألف بيت، ولمّا ولى كتابة سرّ دمشق، قال فيه بدر الدين ابن حبيب: (السريع</a:t>
                      </a:r>
                      <a:r>
                        <a:rPr lang="en-US" sz="1400" b="1" dirty="0" smtClean="0">
                          <a:effectLst/>
                        </a:rPr>
                        <a:t>)</a:t>
                      </a:r>
                      <a:r>
                        <a:rPr lang="ar-DZ" sz="1400" b="1" dirty="0" smtClean="0">
                          <a:effectLst/>
                        </a:rPr>
                        <a:t>,,</a:t>
                      </a:r>
                      <a:r>
                        <a:rPr lang="en-US" sz="1400" b="1" dirty="0">
                          <a:effectLst/>
                        </a:rPr>
                        <a:t/>
                      </a:r>
                      <a:br>
                        <a:rPr lang="en-US" sz="1400" b="1" dirty="0">
                          <a:effectLst/>
                        </a:rPr>
                      </a:br>
                      <a:r>
                        <a:rPr lang="ar-SA" sz="1400" b="1" dirty="0" smtClean="0">
                          <a:effectLst/>
                        </a:rPr>
                        <a:t>كتابة </a:t>
                      </a:r>
                      <a:r>
                        <a:rPr lang="ar-SA" sz="1400" b="1" dirty="0">
                          <a:effectLst/>
                        </a:rPr>
                        <a:t>السرّ علا قدرها ... بابن الشهيد الألمعىّ «٣» الأديب</a:t>
                      </a:r>
                      <a:r>
                        <a:rPr lang="en-US" sz="1400" b="1" dirty="0">
                          <a:effectLst/>
                        </a:rPr>
                        <a:t/>
                      </a:r>
                      <a:br>
                        <a:rPr lang="en-US" sz="1400" b="1" dirty="0">
                          <a:effectLst/>
                        </a:rPr>
                      </a:br>
                      <a:r>
                        <a:rPr lang="ar-SA" sz="1400" b="1" dirty="0">
                          <a:effectLst/>
                        </a:rPr>
                        <a:t>وكيف لا تعلو وقد جاءها ... (نصر من الله وفتح قريب</a:t>
                      </a:r>
                      <a:r>
                        <a:rPr lang="en-US" sz="1400" b="1" dirty="0">
                          <a:effectLst/>
                        </a:rPr>
                        <a:t>)</a:t>
                      </a:r>
                      <a:br>
                        <a:rPr lang="en-US" sz="1400" b="1" dirty="0">
                          <a:effectLst/>
                        </a:rPr>
                      </a:br>
                      <a:r>
                        <a:rPr lang="ar-SA" sz="1400" b="1" dirty="0">
                          <a:effectLst/>
                        </a:rPr>
                        <a:t>ومن شعر القاضى فتح الدين </a:t>
                      </a:r>
                      <a:r>
                        <a:rPr lang="ar-SA" sz="1400" b="1" dirty="0" smtClean="0">
                          <a:effectLst/>
                        </a:rPr>
                        <a:t>هذا قوله</a:t>
                      </a:r>
                      <a:r>
                        <a:rPr lang="ar-SA" sz="1400" b="1" dirty="0">
                          <a:effectLst/>
                        </a:rPr>
                        <a:t>: (الوافر</a:t>
                      </a:r>
                      <a:r>
                        <a:rPr lang="en-US" sz="1400" b="1" dirty="0" smtClean="0">
                          <a:effectLst/>
                        </a:rPr>
                        <a:t>)</a:t>
                      </a:r>
                      <a:endParaRPr lang="fr-FR" sz="1000" b="1" dirty="0" smtClean="0">
                        <a:effectLst/>
                      </a:endParaRPr>
                    </a:p>
                    <a:p>
                      <a:pPr marL="0" lvl="0" indent="0" algn="r" rtl="1">
                        <a:lnSpc>
                          <a:spcPct val="115000"/>
                        </a:lnSpc>
                        <a:spcAft>
                          <a:spcPts val="0"/>
                        </a:spcAft>
                        <a:buClr>
                          <a:srgbClr val="444444"/>
                        </a:buClr>
                        <a:buSzPts val="1600"/>
                        <a:buFont typeface="Arial" panose="020B0604020202020204" pitchFamily="34" charset="0"/>
                        <a:buNone/>
                      </a:pPr>
                      <a:r>
                        <a:rPr lang="ar-DZ" sz="1400" b="1" dirty="0" smtClean="0">
                          <a:effectLst/>
                        </a:rPr>
                        <a:t>-,,,</a:t>
                      </a:r>
                      <a:r>
                        <a:rPr lang="ar-SA" sz="1400" b="1" dirty="0" smtClean="0">
                          <a:effectLst/>
                        </a:rPr>
                        <a:t>ونظم كتاب «سلوان المطاع لابن ظفر» وناب فى الحكم بالقاهرة، وولى وكالة بيت المال</a:t>
                      </a:r>
                      <a:r>
                        <a:rPr lang="ar-DZ" sz="1400" b="1" dirty="0" smtClean="0">
                          <a:effectLst/>
                        </a:rPr>
                        <a:t> بدمشق، وكان من محاسن الدنيا دينا وعلما وخيرا وكرما,</a:t>
                      </a:r>
                      <a:endParaRPr lang="fr-FR" sz="10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tc>
                  <a:txBody>
                    <a:bodyPr/>
                    <a:lstStyle/>
                    <a:p>
                      <a:pPr algn="r" rtl="1">
                        <a:lnSpc>
                          <a:spcPct val="115000"/>
                        </a:lnSpc>
                        <a:spcAft>
                          <a:spcPts val="0"/>
                        </a:spcAft>
                      </a:pPr>
                      <a:endParaRPr lang="ar-DZ" sz="1600" b="1" dirty="0" smtClean="0">
                        <a:effectLst/>
                      </a:endParaRPr>
                    </a:p>
                    <a:p>
                      <a:pPr algn="r" rtl="1">
                        <a:lnSpc>
                          <a:spcPct val="150000"/>
                        </a:lnSpc>
                        <a:spcAft>
                          <a:spcPts val="0"/>
                        </a:spcAft>
                      </a:pPr>
                      <a:r>
                        <a:rPr lang="ar-DZ" sz="1400" b="1" dirty="0" smtClean="0">
                          <a:effectLst/>
                        </a:rPr>
                        <a:t>ص 19</a:t>
                      </a:r>
                      <a:endParaRPr lang="fr-FR" sz="1000" b="1" dirty="0">
                        <a:effectLst/>
                      </a:endParaRPr>
                    </a:p>
                    <a:p>
                      <a:pPr algn="r" rtl="1">
                        <a:lnSpc>
                          <a:spcPct val="150000"/>
                        </a:lnSpc>
                        <a:spcAft>
                          <a:spcPts val="0"/>
                        </a:spcAft>
                      </a:pPr>
                      <a:r>
                        <a:rPr lang="ar-DZ" sz="1400" b="1" dirty="0" smtClean="0">
                          <a:effectLst/>
                        </a:rPr>
                        <a:t>ص</a:t>
                      </a:r>
                      <a:r>
                        <a:rPr lang="ar-DZ" sz="1400" b="1" baseline="0" dirty="0" smtClean="0">
                          <a:effectLst/>
                        </a:rPr>
                        <a:t> 22 </a:t>
                      </a:r>
                    </a:p>
                    <a:p>
                      <a:pPr algn="r" rtl="1">
                        <a:lnSpc>
                          <a:spcPct val="115000"/>
                        </a:lnSpc>
                        <a:spcAft>
                          <a:spcPts val="0"/>
                        </a:spcAft>
                      </a:pPr>
                      <a:endParaRPr lang="ar-DZ" sz="1400" b="1" baseline="0" dirty="0" smtClean="0">
                        <a:effectLst/>
                      </a:endParaRPr>
                    </a:p>
                    <a:p>
                      <a:pPr algn="r" rtl="1">
                        <a:lnSpc>
                          <a:spcPct val="115000"/>
                        </a:lnSpc>
                        <a:spcAft>
                          <a:spcPts val="0"/>
                        </a:spcAft>
                      </a:pPr>
                      <a:endParaRPr lang="ar-DZ" sz="1000" b="1" dirty="0" smtClean="0">
                        <a:effectLst/>
                      </a:endParaRPr>
                    </a:p>
                    <a:p>
                      <a:pPr algn="r" rtl="1">
                        <a:lnSpc>
                          <a:spcPct val="115000"/>
                        </a:lnSpc>
                        <a:spcAft>
                          <a:spcPts val="0"/>
                        </a:spcAft>
                      </a:pPr>
                      <a:endParaRPr lang="fr-FR" sz="1000" b="1" dirty="0">
                        <a:effectLst/>
                      </a:endParaRPr>
                    </a:p>
                    <a:p>
                      <a:pPr algn="r" rtl="1">
                        <a:lnSpc>
                          <a:spcPct val="115000"/>
                        </a:lnSpc>
                        <a:spcAft>
                          <a:spcPts val="0"/>
                        </a:spcAft>
                      </a:pPr>
                      <a:r>
                        <a:rPr lang="ar-DZ" sz="1400" b="1" dirty="0" smtClean="0">
                          <a:effectLst/>
                        </a:rPr>
                        <a:t>ص 28 </a:t>
                      </a:r>
                      <a:endParaRPr lang="fr-FR" sz="1000" b="1" dirty="0">
                        <a:effectLst/>
                      </a:endParaRPr>
                    </a:p>
                    <a:p>
                      <a:pPr algn="r" rtl="1">
                        <a:lnSpc>
                          <a:spcPct val="115000"/>
                        </a:lnSpc>
                        <a:spcAft>
                          <a:spcPts val="0"/>
                        </a:spcAft>
                      </a:pPr>
                      <a:r>
                        <a:rPr lang="ar-SA" sz="1400" b="1" dirty="0">
                          <a:effectLst/>
                        </a:rPr>
                        <a:t> </a:t>
                      </a:r>
                      <a:endParaRPr lang="ar-DZ" sz="1400" b="1" dirty="0" smtClean="0">
                        <a:effectLst/>
                      </a:endParaRPr>
                    </a:p>
                    <a:p>
                      <a:pPr algn="r" rtl="1">
                        <a:lnSpc>
                          <a:spcPct val="115000"/>
                        </a:lnSpc>
                        <a:spcAft>
                          <a:spcPts val="0"/>
                        </a:spcAft>
                      </a:pPr>
                      <a:endParaRPr lang="fr-FR" sz="1000" b="1" dirty="0">
                        <a:effectLst/>
                      </a:endParaRPr>
                    </a:p>
                    <a:p>
                      <a:pPr algn="r" rtl="1">
                        <a:lnSpc>
                          <a:spcPct val="115000"/>
                        </a:lnSpc>
                        <a:spcAft>
                          <a:spcPts val="0"/>
                        </a:spcAft>
                      </a:pPr>
                      <a:r>
                        <a:rPr lang="ar-DZ" sz="1400" b="1" dirty="0" smtClean="0">
                          <a:effectLst/>
                        </a:rPr>
                        <a:t>ص 49</a:t>
                      </a:r>
                      <a:endParaRPr lang="fr-FR" sz="1000" b="1" dirty="0">
                        <a:effectLst/>
                      </a:endParaRPr>
                    </a:p>
                    <a:p>
                      <a:pPr algn="r" rtl="1">
                        <a:lnSpc>
                          <a:spcPct val="115000"/>
                        </a:lnSpc>
                        <a:spcAft>
                          <a:spcPts val="0"/>
                        </a:spcAft>
                      </a:pPr>
                      <a:r>
                        <a:rPr lang="ar-SA" sz="1400" b="1" dirty="0">
                          <a:effectLst/>
                        </a:rPr>
                        <a:t> </a:t>
                      </a:r>
                      <a:endParaRPr lang="fr-FR" sz="1000" b="1" dirty="0">
                        <a:effectLst/>
                      </a:endParaRPr>
                    </a:p>
                    <a:p>
                      <a:pPr algn="r" rtl="1">
                        <a:lnSpc>
                          <a:spcPct val="115000"/>
                        </a:lnSpc>
                        <a:spcAft>
                          <a:spcPts val="0"/>
                        </a:spcAft>
                      </a:pPr>
                      <a:r>
                        <a:rPr lang="ar-SA" sz="1400" b="1" dirty="0">
                          <a:effectLst/>
                        </a:rPr>
                        <a:t> </a:t>
                      </a:r>
                      <a:endParaRPr lang="ar-DZ" sz="1400" b="1" dirty="0" smtClean="0">
                        <a:effectLst/>
                      </a:endParaRPr>
                    </a:p>
                    <a:p>
                      <a:pPr algn="r" rtl="1">
                        <a:lnSpc>
                          <a:spcPct val="115000"/>
                        </a:lnSpc>
                        <a:spcAft>
                          <a:spcPts val="0"/>
                        </a:spcAft>
                      </a:pPr>
                      <a:endParaRPr lang="ar-DZ" sz="1000" b="1" dirty="0" smtClean="0">
                        <a:effectLst/>
                      </a:endParaRPr>
                    </a:p>
                    <a:p>
                      <a:pPr algn="r" rtl="1">
                        <a:lnSpc>
                          <a:spcPct val="115000"/>
                        </a:lnSpc>
                        <a:spcAft>
                          <a:spcPts val="0"/>
                        </a:spcAft>
                      </a:pPr>
                      <a:endParaRPr lang="ar-DZ" sz="1000" b="1" dirty="0" smtClean="0">
                        <a:effectLst/>
                      </a:endParaRPr>
                    </a:p>
                    <a:p>
                      <a:pPr algn="r" rtl="1">
                        <a:lnSpc>
                          <a:spcPct val="115000"/>
                        </a:lnSpc>
                        <a:spcAft>
                          <a:spcPts val="0"/>
                        </a:spcAft>
                      </a:pPr>
                      <a:endParaRPr lang="fr-FR" sz="1000" b="1" dirty="0">
                        <a:effectLst/>
                      </a:endParaRPr>
                    </a:p>
                    <a:p>
                      <a:pPr algn="r" rtl="1">
                        <a:lnSpc>
                          <a:spcPct val="115000"/>
                        </a:lnSpc>
                        <a:spcAft>
                          <a:spcPts val="0"/>
                        </a:spcAft>
                      </a:pPr>
                      <a:r>
                        <a:rPr lang="ar-SA" sz="1400" b="1" dirty="0">
                          <a:effectLst/>
                        </a:rPr>
                        <a:t> </a:t>
                      </a:r>
                      <a:r>
                        <a:rPr lang="ar-DZ" sz="1400" b="1" dirty="0" smtClean="0">
                          <a:effectLst/>
                        </a:rPr>
                        <a:t>ص</a:t>
                      </a:r>
                      <a:r>
                        <a:rPr lang="ar-DZ" sz="1400" b="1" baseline="0" dirty="0" smtClean="0">
                          <a:effectLst/>
                        </a:rPr>
                        <a:t> 125</a:t>
                      </a:r>
                      <a:endParaRPr lang="fr-FR" sz="1000" b="1" dirty="0">
                        <a:effectLst/>
                      </a:endParaRPr>
                    </a:p>
                    <a:p>
                      <a:pPr algn="r" rtl="1">
                        <a:lnSpc>
                          <a:spcPct val="115000"/>
                        </a:lnSpc>
                        <a:spcAft>
                          <a:spcPts val="0"/>
                        </a:spcAft>
                      </a:pPr>
                      <a:r>
                        <a:rPr lang="ar-SA" sz="1400" b="1" dirty="0">
                          <a:effectLst/>
                        </a:rPr>
                        <a:t> </a:t>
                      </a:r>
                      <a:endParaRPr lang="ar-DZ" sz="1000" b="1" dirty="0" smtClean="0">
                        <a:effectLst/>
                      </a:endParaRPr>
                    </a:p>
                    <a:p>
                      <a:pPr algn="r" rtl="1">
                        <a:lnSpc>
                          <a:spcPct val="115000"/>
                        </a:lnSpc>
                        <a:spcAft>
                          <a:spcPts val="0"/>
                        </a:spcAft>
                      </a:pPr>
                      <a:endParaRPr lang="ar-DZ" sz="1000" b="1" dirty="0" smtClean="0">
                        <a:effectLst/>
                      </a:endParaRPr>
                    </a:p>
                    <a:p>
                      <a:pPr algn="r" rtl="1">
                        <a:lnSpc>
                          <a:spcPct val="115000"/>
                        </a:lnSpc>
                        <a:spcAft>
                          <a:spcPts val="0"/>
                        </a:spcAft>
                      </a:pPr>
                      <a:endParaRPr lang="fr-FR" sz="1000" b="1" dirty="0">
                        <a:effectLst/>
                      </a:endParaRPr>
                    </a:p>
                    <a:p>
                      <a:pPr algn="r" rtl="1">
                        <a:lnSpc>
                          <a:spcPct val="115000"/>
                        </a:lnSpc>
                        <a:spcAft>
                          <a:spcPts val="0"/>
                        </a:spcAft>
                      </a:pPr>
                      <a:r>
                        <a:rPr lang="ar-DZ" sz="1400" b="1" dirty="0" smtClean="0">
                          <a:effectLst/>
                        </a:rPr>
                        <a:t>ص 163 </a:t>
                      </a:r>
                      <a:endParaRPr lang="fr-FR" sz="1000" b="1" dirty="0">
                        <a:effectLst/>
                        <a:latin typeface="Calibri" panose="020F0502020204030204" pitchFamily="34" charset="0"/>
                        <a:ea typeface="Times New Roman" panose="02020603050405020304" pitchFamily="18" charset="0"/>
                        <a:cs typeface="Arial" panose="020B0604020202020204" pitchFamily="34" charset="0"/>
                      </a:endParaRPr>
                    </a:p>
                  </a:txBody>
                  <a:tcPr marL="47732" marR="47732" marT="0" marB="0">
                    <a:solidFill>
                      <a:schemeClr val="accent1">
                        <a:lumMod val="20000"/>
                        <a:lumOff val="80000"/>
                      </a:schemeClr>
                    </a:solidFill>
                  </a:tcPr>
                </a:tc>
                <a:extLst>
                  <a:ext uri="{0D108BD9-81ED-4DB2-BD59-A6C34878D82A}">
                    <a16:rowId xmlns:a16="http://schemas.microsoft.com/office/drawing/2014/main" val="2373864970"/>
                  </a:ext>
                </a:extLst>
              </a:tr>
            </a:tbl>
          </a:graphicData>
        </a:graphic>
      </p:graphicFrame>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1292094" y="752018"/>
            <a:ext cx="9976474" cy="320426"/>
          </a:xfrm>
          <a:prstGeom prst="rect">
            <a:avLst/>
          </a:prstGeom>
        </p:spPr>
      </p:pic>
    </p:spTree>
    <p:extLst>
      <p:ext uri="{BB962C8B-B14F-4D97-AF65-F5344CB8AC3E}">
        <p14:creationId xmlns:p14="http://schemas.microsoft.com/office/powerpoint/2010/main" val="3851037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3213090"/>
              </p:ext>
            </p:extLst>
          </p:nvPr>
        </p:nvGraphicFramePr>
        <p:xfrm>
          <a:off x="744583" y="679270"/>
          <a:ext cx="10802982" cy="5535740"/>
        </p:xfrm>
        <a:graphic>
          <a:graphicData uri="http://schemas.openxmlformats.org/drawingml/2006/table">
            <a:tbl>
              <a:tblPr rtl="1" firstRow="1" firstCol="1" bandRow="1">
                <a:tableStyleId>{69CF1AB2-1976-4502-BF36-3FF5EA218861}</a:tableStyleId>
              </a:tblPr>
              <a:tblGrid>
                <a:gridCol w="1446082">
                  <a:extLst>
                    <a:ext uri="{9D8B030D-6E8A-4147-A177-3AD203B41FA5}">
                      <a16:colId xmlns:a16="http://schemas.microsoft.com/office/drawing/2014/main" val="2541799256"/>
                    </a:ext>
                  </a:extLst>
                </a:gridCol>
                <a:gridCol w="2903052">
                  <a:extLst>
                    <a:ext uri="{9D8B030D-6E8A-4147-A177-3AD203B41FA5}">
                      <a16:colId xmlns:a16="http://schemas.microsoft.com/office/drawing/2014/main" val="1912426617"/>
                    </a:ext>
                  </a:extLst>
                </a:gridCol>
                <a:gridCol w="5424171">
                  <a:extLst>
                    <a:ext uri="{9D8B030D-6E8A-4147-A177-3AD203B41FA5}">
                      <a16:colId xmlns:a16="http://schemas.microsoft.com/office/drawing/2014/main" val="1867345639"/>
                    </a:ext>
                  </a:extLst>
                </a:gridCol>
                <a:gridCol w="1029677">
                  <a:extLst>
                    <a:ext uri="{9D8B030D-6E8A-4147-A177-3AD203B41FA5}">
                      <a16:colId xmlns:a16="http://schemas.microsoft.com/office/drawing/2014/main" val="3823510039"/>
                    </a:ext>
                  </a:extLst>
                </a:gridCol>
              </a:tblGrid>
              <a:tr h="3905794">
                <a:tc>
                  <a:txBody>
                    <a:bodyPr/>
                    <a:lstStyle/>
                    <a:p>
                      <a:pPr algn="r" rtl="1">
                        <a:lnSpc>
                          <a:spcPct val="115000"/>
                        </a:lnSpc>
                        <a:spcAft>
                          <a:spcPts val="0"/>
                        </a:spcAft>
                      </a:pPr>
                      <a:r>
                        <a:rPr lang="ar-DZ" sz="1800" dirty="0" smtClean="0">
                          <a:effectLst/>
                        </a:rPr>
                        <a:t>الديني</a:t>
                      </a: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r>
                        <a:rPr lang="ar-DZ" sz="1800" dirty="0" smtClean="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4096" marR="54096" marT="0" marB="0">
                    <a:solidFill>
                      <a:schemeClr val="accent1">
                        <a:lumMod val="20000"/>
                        <a:lumOff val="80000"/>
                      </a:schemeClr>
                    </a:solidFill>
                  </a:tcPr>
                </a:tc>
                <a:tc>
                  <a:txBody>
                    <a:bodyPr/>
                    <a:lstStyle/>
                    <a:p>
                      <a:pPr algn="r" rtl="1">
                        <a:lnSpc>
                          <a:spcPct val="115000"/>
                        </a:lnSpc>
                        <a:spcAft>
                          <a:spcPts val="0"/>
                        </a:spcAft>
                      </a:pPr>
                      <a:r>
                        <a:rPr lang="ar-SA" sz="1800" dirty="0">
                          <a:effectLst/>
                        </a:rPr>
                        <a:t>تناول هذا الجزء الجانب الديني في الحث </a:t>
                      </a:r>
                      <a:r>
                        <a:rPr lang="ar-SA" sz="1800" dirty="0" smtClean="0">
                          <a:effectLst/>
                        </a:rPr>
                        <a:t>على</a:t>
                      </a:r>
                      <a:r>
                        <a:rPr lang="ar-DZ" sz="1800" dirty="0" smtClean="0">
                          <a:effectLst/>
                        </a:rPr>
                        <a:t>:</a:t>
                      </a:r>
                      <a:r>
                        <a:rPr lang="ar-SA" sz="1800" dirty="0" smtClean="0">
                          <a:effectLst/>
                        </a:rPr>
                        <a:t> </a:t>
                      </a:r>
                      <a:endParaRPr lang="fr-FR" sz="1100" dirty="0">
                        <a:effectLst/>
                      </a:endParaRPr>
                    </a:p>
                    <a:p>
                      <a:pPr algn="r" rtl="1">
                        <a:lnSpc>
                          <a:spcPct val="115000"/>
                        </a:lnSpc>
                        <a:spcAft>
                          <a:spcPts val="0"/>
                        </a:spcAft>
                      </a:pPr>
                      <a:endParaRPr lang="fr-FR" sz="1100"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dirty="0">
                          <a:effectLst/>
                        </a:rPr>
                        <a:t>الصلاة </a:t>
                      </a:r>
                      <a:endParaRPr lang="fr-FR" sz="1100" dirty="0">
                        <a:effectLst/>
                      </a:endParaRPr>
                    </a:p>
                    <a:p>
                      <a:pPr algn="r" rtl="1">
                        <a:lnSpc>
                          <a:spcPct val="115000"/>
                        </a:lnSpc>
                        <a:spcAft>
                          <a:spcPts val="0"/>
                        </a:spcAft>
                      </a:pPr>
                      <a:r>
                        <a:rPr lang="ar-SA" sz="1800" dirty="0">
                          <a:effectLst/>
                        </a:rPr>
                        <a:t> </a:t>
                      </a:r>
                      <a:endParaRPr lang="fr-FR" sz="1100" dirty="0">
                        <a:effectLst/>
                      </a:endParaRPr>
                    </a:p>
                    <a:p>
                      <a:pPr algn="r" rtl="1">
                        <a:lnSpc>
                          <a:spcPct val="115000"/>
                        </a:lnSpc>
                        <a:spcAft>
                          <a:spcPts val="0"/>
                        </a:spcAft>
                      </a:pPr>
                      <a:r>
                        <a:rPr lang="ar-SA" sz="1800" dirty="0">
                          <a:effectLst/>
                        </a:rPr>
                        <a:t> </a:t>
                      </a:r>
                      <a:endParaRPr lang="fr-FR" sz="1100"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dirty="0">
                          <a:effectLst/>
                        </a:rPr>
                        <a:t>والمذاهب الاربعة في الدين الاسلامي </a:t>
                      </a:r>
                      <a:endParaRPr lang="fr-FR" sz="1100" dirty="0">
                        <a:effectLst/>
                      </a:endParaRPr>
                    </a:p>
                    <a:p>
                      <a:pPr algn="r" rtl="1">
                        <a:lnSpc>
                          <a:spcPct val="115000"/>
                        </a:lnSpc>
                        <a:spcAft>
                          <a:spcPts val="0"/>
                        </a:spcAft>
                      </a:pPr>
                      <a:r>
                        <a:rPr lang="ar-SA" sz="18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4096" marR="54096" marT="0" marB="0">
                    <a:solidFill>
                      <a:schemeClr val="accent1">
                        <a:lumMod val="20000"/>
                        <a:lumOff val="80000"/>
                      </a:schemeClr>
                    </a:solidFill>
                  </a:tcPr>
                </a:tc>
                <a:tc>
                  <a:txBody>
                    <a:bodyPr/>
                    <a:lstStyle/>
                    <a:p>
                      <a:pPr marL="342900" lvl="0" indent="-342900" algn="r" rtl="1">
                        <a:lnSpc>
                          <a:spcPct val="115000"/>
                        </a:lnSpc>
                        <a:spcAft>
                          <a:spcPts val="0"/>
                        </a:spcAft>
                        <a:buClr>
                          <a:srgbClr val="444444"/>
                        </a:buClr>
                        <a:buSzPts val="1600"/>
                        <a:buFont typeface="Arial" panose="020B0604020202020204" pitchFamily="34" charset="0"/>
                        <a:buChar char="-"/>
                      </a:pPr>
                      <a:r>
                        <a:rPr lang="ar-DZ" sz="1800" dirty="0" smtClean="0">
                          <a:effectLst/>
                        </a:rPr>
                        <a:t>"</a:t>
                      </a:r>
                      <a:r>
                        <a:rPr lang="ar-SA" sz="1800" dirty="0" smtClean="0">
                          <a:effectLst/>
                        </a:rPr>
                        <a:t>إن </a:t>
                      </a:r>
                      <a:r>
                        <a:rPr lang="ar-SA" sz="1800" dirty="0">
                          <a:effectLst/>
                        </a:rPr>
                        <a:t>قتال برقوق أوجب من صلاة الجمعة وكان يجمع عوامّ دمشق ويحرّضهم على قتاله ويرمى الملك الظاهر بعظائم فى دينه ويختلق عليه ما ليس هو </a:t>
                      </a:r>
                      <a:r>
                        <a:rPr lang="ar-SA" sz="1800" dirty="0" smtClean="0">
                          <a:effectLst/>
                        </a:rPr>
                        <a:t>فيه</a:t>
                      </a:r>
                      <a:r>
                        <a:rPr lang="en-US" sz="1800" dirty="0" smtClean="0">
                          <a:effectLst/>
                        </a:rPr>
                        <a:t>.</a:t>
                      </a:r>
                      <a:r>
                        <a:rPr lang="ar-DZ" sz="1800" dirty="0" smtClean="0">
                          <a:effectLst/>
                        </a:rPr>
                        <a:t>,, "</a:t>
                      </a:r>
                    </a:p>
                    <a:p>
                      <a:pPr marL="342900" lvl="0" indent="-342900" algn="r" rtl="1">
                        <a:lnSpc>
                          <a:spcPct val="115000"/>
                        </a:lnSpc>
                        <a:spcAft>
                          <a:spcPts val="0"/>
                        </a:spcAft>
                        <a:buClr>
                          <a:srgbClr val="444444"/>
                        </a:buClr>
                        <a:buSzPts val="1600"/>
                        <a:buFont typeface="Arial" panose="020B0604020202020204" pitchFamily="34" charset="0"/>
                        <a:buChar char="-"/>
                      </a:pPr>
                      <a:endParaRPr lang="ar-DZ" sz="1800" dirty="0" smtClean="0">
                        <a:effectLst/>
                      </a:endParaRPr>
                    </a:p>
                    <a:p>
                      <a:pPr marL="342900" lvl="0" indent="-342900" algn="r" rtl="1">
                        <a:lnSpc>
                          <a:spcPct val="115000"/>
                        </a:lnSpc>
                        <a:spcAft>
                          <a:spcPts val="0"/>
                        </a:spcAft>
                        <a:buClr>
                          <a:srgbClr val="444444"/>
                        </a:buClr>
                        <a:buSzPts val="1600"/>
                        <a:buFont typeface="Arial" panose="020B0604020202020204" pitchFamily="34" charset="0"/>
                        <a:buChar char="-"/>
                      </a:pPr>
                      <a:endParaRPr lang="ar-DZ" sz="1800" dirty="0" smtClean="0">
                        <a:effectLst/>
                      </a:endParaRPr>
                    </a:p>
                    <a:p>
                      <a:pPr marL="342900" lvl="0" indent="-342900" algn="r" rtl="1">
                        <a:lnSpc>
                          <a:spcPct val="115000"/>
                        </a:lnSpc>
                        <a:spcAft>
                          <a:spcPts val="0"/>
                        </a:spcAft>
                        <a:buClr>
                          <a:srgbClr val="444444"/>
                        </a:buClr>
                        <a:buSzPts val="1600"/>
                        <a:buFont typeface="Arial" panose="020B0604020202020204" pitchFamily="34" charset="0"/>
                        <a:buChar char="-"/>
                      </a:pPr>
                      <a:endParaRPr lang="fr-FR" sz="1100"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dirty="0">
                          <a:effectLst/>
                        </a:rPr>
                        <a:t>فالشافعية: برهان الدين إبراهيم بن جماعة، وبدر الدين محمد بن أبى البقاء، وناصر الدين محمد بن بنت ميلق، وعماد الدين أحمد المقيّرى </a:t>
                      </a:r>
                      <a:r>
                        <a:rPr lang="ar-SA" sz="1800" dirty="0" smtClean="0">
                          <a:effectLst/>
                        </a:rPr>
                        <a:t>الكركىّ</a:t>
                      </a:r>
                      <a:r>
                        <a:rPr lang="ar-DZ" sz="1800" dirty="0" smtClean="0">
                          <a:effectLst/>
                        </a:rPr>
                        <a:t>,,,,,,</a:t>
                      </a:r>
                    </a:p>
                    <a:p>
                      <a:pPr marL="342900" lvl="0" indent="-342900" algn="r" rtl="1">
                        <a:lnSpc>
                          <a:spcPct val="115000"/>
                        </a:lnSpc>
                        <a:spcAft>
                          <a:spcPts val="0"/>
                        </a:spcAft>
                        <a:buClr>
                          <a:srgbClr val="444444"/>
                        </a:buClr>
                        <a:buSzPts val="1600"/>
                        <a:buFont typeface="Arial" panose="020B0604020202020204" pitchFamily="34" charset="0"/>
                        <a:buChar char="-"/>
                      </a:pPr>
                      <a:endParaRPr lang="ar-DZ" sz="1800" dirty="0" smtClean="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en-US" sz="1800" dirty="0">
                          <a:effectLst/>
                        </a:rPr>
                        <a:t/>
                      </a:r>
                      <a:br>
                        <a:rPr lang="en-US" sz="1800" dirty="0">
                          <a:effectLst/>
                        </a:rPr>
                      </a:br>
                      <a:r>
                        <a:rPr lang="ar-SA" sz="1800" dirty="0">
                          <a:effectLst/>
                        </a:rPr>
                        <a:t>والحنفيّة: صدر الدين محمد بن منصور الدّمشقى، وشمس الدين محمد الطرابلسى ومجد الدين إسماعيل بن إبراهيم</a:t>
                      </a:r>
                      <a:endParaRPr lang="fr-FR" sz="1100"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dirty="0">
                          <a:effectLst/>
                        </a:rPr>
                        <a:t>والمالكية: جمال الدين عبد الرحمن بن خير السّكندرىّ، ثمّ ولىّ الدّين عبد الرحمن بن خلدون، وشمس الدين محمد الرّكراكىّ </a:t>
                      </a:r>
                      <a:r>
                        <a:rPr lang="ar-SA" sz="1800" dirty="0" smtClean="0">
                          <a:effectLst/>
                        </a:rPr>
                        <a:t>المغربى</a:t>
                      </a:r>
                      <a:r>
                        <a:rPr lang="ar-DZ" sz="1800" dirty="0" smtClean="0">
                          <a:effectLst/>
                        </a:rPr>
                        <a:t>,,,</a:t>
                      </a:r>
                      <a:endParaRPr lang="fr-FR" sz="1100"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dirty="0">
                          <a:effectLst/>
                        </a:rPr>
                        <a:t>والحنابلة: نصر الدين نصر الله العسقلانىّ، ثم ابنه برهان الدين إبراهيم، ومات السلطان وهو </a:t>
                      </a:r>
                      <a:r>
                        <a:rPr lang="ar-SA" sz="1800" dirty="0" smtClean="0">
                          <a:effectLst/>
                        </a:rPr>
                        <a:t>قاض</a:t>
                      </a:r>
                      <a:r>
                        <a:rPr lang="ar-DZ" sz="1800" dirty="0" smtClean="0">
                          <a:effectLst/>
                        </a:rPr>
                        <a:t>,,,</a:t>
                      </a:r>
                      <a:endParaRPr lang="fr-FR" sz="1100" dirty="0">
                        <a:effectLst/>
                      </a:endParaRPr>
                    </a:p>
                    <a:p>
                      <a:pPr marL="457200" algn="r" rtl="1">
                        <a:lnSpc>
                          <a:spcPct val="115000"/>
                        </a:lnSpc>
                        <a:spcAft>
                          <a:spcPts val="0"/>
                        </a:spcAft>
                      </a:pPr>
                      <a:r>
                        <a:rPr lang="ar-SA" sz="18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4096" marR="54096" marT="0" marB="0">
                    <a:solidFill>
                      <a:schemeClr val="accent1">
                        <a:lumMod val="20000"/>
                        <a:lumOff val="80000"/>
                      </a:schemeClr>
                    </a:solidFill>
                  </a:tcPr>
                </a:tc>
                <a:tc>
                  <a:txBody>
                    <a:bodyPr/>
                    <a:lstStyle/>
                    <a:p>
                      <a:pPr algn="r" rtl="1">
                        <a:lnSpc>
                          <a:spcPct val="115000"/>
                        </a:lnSpc>
                        <a:spcAft>
                          <a:spcPts val="0"/>
                        </a:spcAft>
                      </a:pPr>
                      <a:r>
                        <a:rPr lang="ar-SA" sz="1800" dirty="0">
                          <a:effectLst/>
                        </a:rPr>
                        <a:t> </a:t>
                      </a:r>
                      <a:endParaRPr lang="fr-FR" sz="1100" dirty="0">
                        <a:effectLst/>
                      </a:endParaRPr>
                    </a:p>
                    <a:p>
                      <a:pPr marL="0" marR="0" lvl="0" indent="0" algn="r" defTabSz="457200" rtl="1" eaLnBrk="1" fontAlgn="auto" latinLnBrk="0" hangingPunct="1">
                        <a:lnSpc>
                          <a:spcPct val="115000"/>
                        </a:lnSpc>
                        <a:spcBef>
                          <a:spcPts val="0"/>
                        </a:spcBef>
                        <a:spcAft>
                          <a:spcPts val="0"/>
                        </a:spcAft>
                        <a:buClrTx/>
                        <a:buSzTx/>
                        <a:buFontTx/>
                        <a:buNone/>
                        <a:tabLst/>
                        <a:defRPr/>
                      </a:pPr>
                      <a:r>
                        <a:rPr kumimoji="0" lang="ar-DZ" sz="1800" b="1" i="0" u="none" strike="noStrike" kern="1200" cap="none" spc="0" normalizeH="0" baseline="0" noProof="0" dirty="0" smtClean="0">
                          <a:ln>
                            <a:noFill/>
                          </a:ln>
                          <a:solidFill>
                            <a:prstClr val="black"/>
                          </a:solidFill>
                          <a:effectLst/>
                          <a:uLnTx/>
                          <a:uFillTx/>
                          <a:latin typeface="+mn-lt"/>
                          <a:ea typeface="+mn-ea"/>
                          <a:cs typeface="+mn-cs"/>
                        </a:rPr>
                        <a:t>ص 20, </a:t>
                      </a:r>
                      <a:endParaRPr kumimoji="0" lang="fr-FR" sz="1100" b="1" i="0" u="none" strike="noStrike" kern="1200" cap="none" spc="0" normalizeH="0" baseline="0" noProof="0" dirty="0" smtClean="0">
                        <a:ln>
                          <a:noFill/>
                        </a:ln>
                        <a:solidFill>
                          <a:prstClr val="black"/>
                        </a:solidFill>
                        <a:effectLst/>
                        <a:uLnTx/>
                        <a:uFillTx/>
                        <a:latin typeface="+mn-lt"/>
                        <a:ea typeface="+mn-ea"/>
                        <a:cs typeface="+mn-cs"/>
                      </a:endParaRPr>
                    </a:p>
                    <a:p>
                      <a:pPr algn="r" rtl="1">
                        <a:lnSpc>
                          <a:spcPct val="115000"/>
                        </a:lnSpc>
                        <a:spcAft>
                          <a:spcPts val="0"/>
                        </a:spcAft>
                      </a:pPr>
                      <a:endParaRPr lang="fr-FR" sz="1100" dirty="0">
                        <a:effectLst/>
                      </a:endParaRPr>
                    </a:p>
                    <a:p>
                      <a:pPr algn="r" rtl="1">
                        <a:lnSpc>
                          <a:spcPct val="115000"/>
                        </a:lnSpc>
                        <a:spcAft>
                          <a:spcPts val="0"/>
                        </a:spcAft>
                      </a:pPr>
                      <a:r>
                        <a:rPr lang="ar-SA" sz="1800" dirty="0">
                          <a:effectLst/>
                        </a:rPr>
                        <a:t> </a:t>
                      </a:r>
                      <a:endParaRPr lang="ar-DZ" sz="1800" dirty="0" smtClean="0">
                        <a:effectLst/>
                      </a:endParaRPr>
                    </a:p>
                    <a:p>
                      <a:pPr algn="r" rtl="1">
                        <a:lnSpc>
                          <a:spcPct val="115000"/>
                        </a:lnSpc>
                        <a:spcAft>
                          <a:spcPts val="0"/>
                        </a:spcAft>
                      </a:pPr>
                      <a:endParaRPr lang="ar-DZ" sz="1800" dirty="0" smtClean="0">
                        <a:effectLst/>
                      </a:endParaRPr>
                    </a:p>
                    <a:p>
                      <a:pPr algn="r" rtl="1">
                        <a:lnSpc>
                          <a:spcPct val="115000"/>
                        </a:lnSpc>
                        <a:spcAft>
                          <a:spcPts val="0"/>
                        </a:spcAft>
                      </a:pPr>
                      <a:endParaRPr lang="fr-FR" sz="1100" dirty="0">
                        <a:effectLst/>
                      </a:endParaRPr>
                    </a:p>
                    <a:p>
                      <a:pPr algn="r" rtl="1">
                        <a:lnSpc>
                          <a:spcPct val="115000"/>
                        </a:lnSpc>
                        <a:spcAft>
                          <a:spcPts val="0"/>
                        </a:spcAft>
                      </a:pPr>
                      <a:r>
                        <a:rPr lang="ar-SA" sz="1800" dirty="0">
                          <a:effectLst/>
                        </a:rPr>
                        <a:t> </a:t>
                      </a:r>
                      <a:endParaRPr lang="fr-FR" sz="1100" dirty="0">
                        <a:effectLst/>
                      </a:endParaRPr>
                    </a:p>
                    <a:p>
                      <a:pPr algn="r" rtl="1">
                        <a:lnSpc>
                          <a:spcPct val="115000"/>
                        </a:lnSpc>
                        <a:spcAft>
                          <a:spcPts val="0"/>
                        </a:spcAft>
                      </a:pPr>
                      <a:r>
                        <a:rPr lang="ar-DZ" sz="1800" dirty="0" smtClean="0">
                          <a:effectLst/>
                        </a:rPr>
                        <a:t>ص 117,</a:t>
                      </a:r>
                    </a:p>
                    <a:p>
                      <a:pPr algn="r" rtl="1">
                        <a:lnSpc>
                          <a:spcPct val="115000"/>
                        </a:lnSpc>
                        <a:spcAft>
                          <a:spcPts val="0"/>
                        </a:spcAft>
                      </a:pPr>
                      <a:endParaRPr lang="ar-DZ" sz="1800" dirty="0" smtClean="0">
                        <a:effectLst/>
                      </a:endParaRPr>
                    </a:p>
                    <a:p>
                      <a:pPr algn="r" rtl="1">
                        <a:lnSpc>
                          <a:spcPct val="115000"/>
                        </a:lnSpc>
                        <a:spcAft>
                          <a:spcPts val="0"/>
                        </a:spcAft>
                      </a:pPr>
                      <a:endParaRPr lang="fr-FR" sz="1100" dirty="0">
                        <a:effectLst/>
                      </a:endParaRPr>
                    </a:p>
                    <a:p>
                      <a:pPr algn="r" rtl="1">
                        <a:lnSpc>
                          <a:spcPct val="115000"/>
                        </a:lnSpc>
                        <a:spcAft>
                          <a:spcPts val="0"/>
                        </a:spcAft>
                      </a:pPr>
                      <a:r>
                        <a:rPr lang="ar-SA" sz="1800" dirty="0">
                          <a:effectLst/>
                        </a:rPr>
                        <a:t> </a:t>
                      </a:r>
                      <a:endParaRPr lang="ar-DZ" sz="1800" dirty="0" smtClean="0">
                        <a:effectLst/>
                      </a:endParaRPr>
                    </a:p>
                    <a:p>
                      <a:pPr algn="r" rtl="1">
                        <a:lnSpc>
                          <a:spcPct val="115000"/>
                        </a:lnSpc>
                        <a:spcAft>
                          <a:spcPts val="0"/>
                        </a:spcAft>
                      </a:pPr>
                      <a:endParaRPr lang="ar-DZ" sz="1100" dirty="0" smtClean="0">
                        <a:effectLst/>
                      </a:endParaRPr>
                    </a:p>
                    <a:p>
                      <a:pPr algn="r" rtl="1">
                        <a:lnSpc>
                          <a:spcPct val="115000"/>
                        </a:lnSpc>
                        <a:spcAft>
                          <a:spcPts val="0"/>
                        </a:spcAft>
                      </a:pPr>
                      <a:endParaRPr lang="ar-DZ" sz="1100" dirty="0" smtClean="0">
                        <a:effectLst/>
                      </a:endParaRPr>
                    </a:p>
                    <a:p>
                      <a:pPr algn="r" rtl="1">
                        <a:lnSpc>
                          <a:spcPct val="115000"/>
                        </a:lnSpc>
                        <a:spcAft>
                          <a:spcPts val="0"/>
                        </a:spcAft>
                      </a:pPr>
                      <a:endParaRPr lang="fr-FR" sz="1100" dirty="0">
                        <a:effectLst/>
                      </a:endParaRPr>
                    </a:p>
                    <a:p>
                      <a:pPr algn="r" rtl="1">
                        <a:lnSpc>
                          <a:spcPct val="115000"/>
                        </a:lnSpc>
                        <a:spcAft>
                          <a:spcPts val="0"/>
                        </a:spcAft>
                      </a:pPr>
                      <a:r>
                        <a:rPr lang="ar-DZ" sz="1800" dirty="0" smtClean="0">
                          <a:effectLst/>
                        </a:rPr>
                        <a:t>ص 118,</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54096" marR="54096" marT="0" marB="0">
                    <a:solidFill>
                      <a:schemeClr val="accent1">
                        <a:lumMod val="20000"/>
                        <a:lumOff val="80000"/>
                      </a:schemeClr>
                    </a:solidFill>
                  </a:tcPr>
                </a:tc>
                <a:extLst>
                  <a:ext uri="{0D108BD9-81ED-4DB2-BD59-A6C34878D82A}">
                    <a16:rowId xmlns:a16="http://schemas.microsoft.com/office/drawing/2014/main" val="3142944890"/>
                  </a:ext>
                </a:extLst>
              </a:tr>
            </a:tbl>
          </a:graphicData>
        </a:graphic>
      </p:graphicFrame>
    </p:spTree>
    <p:extLst>
      <p:ext uri="{BB962C8B-B14F-4D97-AF65-F5344CB8AC3E}">
        <p14:creationId xmlns:p14="http://schemas.microsoft.com/office/powerpoint/2010/main" val="23376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7126944"/>
              </p:ext>
            </p:extLst>
          </p:nvPr>
        </p:nvGraphicFramePr>
        <p:xfrm>
          <a:off x="783771" y="731520"/>
          <a:ext cx="10476411" cy="5329645"/>
        </p:xfrm>
        <a:graphic>
          <a:graphicData uri="http://schemas.openxmlformats.org/drawingml/2006/table">
            <a:tbl>
              <a:tblPr rtl="1" firstRow="1" firstCol="1" bandRow="1">
                <a:tableStyleId>{BC89EF96-8CEA-46FF-86C4-4CE0E7609802}</a:tableStyleId>
              </a:tblPr>
              <a:tblGrid>
                <a:gridCol w="1402368">
                  <a:extLst>
                    <a:ext uri="{9D8B030D-6E8A-4147-A177-3AD203B41FA5}">
                      <a16:colId xmlns:a16="http://schemas.microsoft.com/office/drawing/2014/main" val="1211338541"/>
                    </a:ext>
                  </a:extLst>
                </a:gridCol>
                <a:gridCol w="2815293">
                  <a:extLst>
                    <a:ext uri="{9D8B030D-6E8A-4147-A177-3AD203B41FA5}">
                      <a16:colId xmlns:a16="http://schemas.microsoft.com/office/drawing/2014/main" val="1010171142"/>
                    </a:ext>
                  </a:extLst>
                </a:gridCol>
                <a:gridCol w="5260201">
                  <a:extLst>
                    <a:ext uri="{9D8B030D-6E8A-4147-A177-3AD203B41FA5}">
                      <a16:colId xmlns:a16="http://schemas.microsoft.com/office/drawing/2014/main" val="2862586600"/>
                    </a:ext>
                  </a:extLst>
                </a:gridCol>
                <a:gridCol w="998549">
                  <a:extLst>
                    <a:ext uri="{9D8B030D-6E8A-4147-A177-3AD203B41FA5}">
                      <a16:colId xmlns:a16="http://schemas.microsoft.com/office/drawing/2014/main" val="155424212"/>
                    </a:ext>
                  </a:extLst>
                </a:gridCol>
              </a:tblGrid>
              <a:tr h="1184365">
                <a:tc>
                  <a:txBody>
                    <a:bodyPr/>
                    <a:lstStyle/>
                    <a:p>
                      <a:pPr algn="r" rtl="1">
                        <a:lnSpc>
                          <a:spcPct val="115000"/>
                        </a:lnSpc>
                        <a:spcAft>
                          <a:spcPts val="0"/>
                        </a:spcAft>
                      </a:pPr>
                      <a:r>
                        <a:rPr lang="ar-SA" sz="1800" b="1" dirty="0">
                          <a:effectLst/>
                        </a:rPr>
                        <a:t>العلمي</a:t>
                      </a:r>
                      <a:endParaRPr lang="fr-FR"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solidFill>
                      <a:schemeClr val="accent1">
                        <a:lumMod val="20000"/>
                        <a:lumOff val="80000"/>
                      </a:schemeClr>
                    </a:solidFill>
                  </a:tcPr>
                </a:tc>
                <a:tc>
                  <a:txBody>
                    <a:bodyPr/>
                    <a:lstStyle/>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تعلم فنون الطب وانشاء عيادات  لعلاج الملك والحاشية </a:t>
                      </a:r>
                      <a:r>
                        <a:rPr lang="ar-DZ" sz="1800" b="1" dirty="0" smtClean="0">
                          <a:effectLst/>
                        </a:rPr>
                        <a:t>,</a:t>
                      </a:r>
                      <a:endParaRPr lang="fr-FR"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solidFill>
                      <a:schemeClr val="accent1">
                        <a:lumMod val="20000"/>
                        <a:lumOff val="80000"/>
                      </a:schemeClr>
                    </a:solidFill>
                  </a:tcPr>
                </a:tc>
                <a:tc>
                  <a:txBody>
                    <a:bodyPr/>
                    <a:lstStyle/>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ثم أمر السلطان الأمير أرسطاى رأس نوبة أن يتوجّه إلى دار علىّ باى ويعلمه أن السلطان يدخل إليه لعيادته، فتوجّه أرسطاى عادة وأعلم عليّا باى بذلك، فلمّا بلغ عليّا باى أن </a:t>
                      </a:r>
                      <a:r>
                        <a:rPr lang="ar-SA" sz="1800" b="1" dirty="0" smtClean="0">
                          <a:effectLst/>
                        </a:rPr>
                        <a:t>السلطان</a:t>
                      </a:r>
                      <a:r>
                        <a:rPr lang="ar-DZ" sz="1800" b="1" dirty="0" smtClean="0">
                          <a:effectLst/>
                        </a:rPr>
                        <a:t>,,,,</a:t>
                      </a:r>
                      <a:endParaRPr lang="fr-FR"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solidFill>
                      <a:schemeClr val="accent1">
                        <a:lumMod val="20000"/>
                        <a:lumOff val="80000"/>
                      </a:schemeClr>
                    </a:solidFill>
                  </a:tcPr>
                </a:tc>
                <a:tc>
                  <a:txBody>
                    <a:bodyPr/>
                    <a:lstStyle/>
                    <a:p>
                      <a:pPr algn="r" rtl="1">
                        <a:lnSpc>
                          <a:spcPct val="115000"/>
                        </a:lnSpc>
                        <a:spcAft>
                          <a:spcPts val="0"/>
                        </a:spcAft>
                      </a:pPr>
                      <a:r>
                        <a:rPr lang="ar-DZ" sz="1600" b="1" dirty="0" smtClean="0">
                          <a:effectLst/>
                        </a:rPr>
                        <a:t>ص 83</a:t>
                      </a:r>
                      <a:endParaRPr lang="fr-FR" sz="100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solidFill>
                      <a:schemeClr val="accent1">
                        <a:lumMod val="20000"/>
                        <a:lumOff val="80000"/>
                      </a:schemeClr>
                    </a:solidFill>
                  </a:tcPr>
                </a:tc>
                <a:extLst>
                  <a:ext uri="{0D108BD9-81ED-4DB2-BD59-A6C34878D82A}">
                    <a16:rowId xmlns:a16="http://schemas.microsoft.com/office/drawing/2014/main" val="1068773861"/>
                  </a:ext>
                </a:extLst>
              </a:tr>
              <a:tr h="4145280">
                <a:tc>
                  <a:txBody>
                    <a:bodyPr/>
                    <a:lstStyle/>
                    <a:p>
                      <a:pPr algn="r" rtl="1">
                        <a:lnSpc>
                          <a:spcPct val="115000"/>
                        </a:lnSpc>
                        <a:spcAft>
                          <a:spcPts val="0"/>
                        </a:spcAft>
                      </a:pPr>
                      <a:r>
                        <a:rPr lang="ar-SA" sz="1800" b="1">
                          <a:effectLst/>
                        </a:rPr>
                        <a:t>العسكري </a:t>
                      </a:r>
                      <a:endParaRPr lang="fr-FR" sz="1050" b="1">
                        <a:effectLst/>
                      </a:endParaRPr>
                    </a:p>
                    <a:p>
                      <a:pPr algn="r" rtl="1">
                        <a:lnSpc>
                          <a:spcPct val="115000"/>
                        </a:lnSpc>
                        <a:spcAft>
                          <a:spcPts val="0"/>
                        </a:spcAft>
                      </a:pPr>
                      <a:r>
                        <a:rPr lang="ar-SA" sz="1800" b="1">
                          <a:effectLst/>
                        </a:rPr>
                        <a:t>والسياسي </a:t>
                      </a:r>
                      <a:endParaRPr lang="fr-FR" sz="1050" b="1">
                        <a:effectLst/>
                      </a:endParaRPr>
                    </a:p>
                    <a:p>
                      <a:pPr algn="r" rtl="1">
                        <a:lnSpc>
                          <a:spcPct val="115000"/>
                        </a:lnSpc>
                        <a:spcAft>
                          <a:spcPts val="0"/>
                        </a:spcAft>
                      </a:pPr>
                      <a:r>
                        <a:rPr lang="ar-SA" sz="1800" b="1">
                          <a:effectLst/>
                        </a:rPr>
                        <a:t> </a:t>
                      </a:r>
                      <a:endParaRPr lang="fr-FR" sz="1050" b="1">
                        <a:effectLst/>
                      </a:endParaRPr>
                    </a:p>
                    <a:p>
                      <a:pPr algn="r" rtl="1">
                        <a:lnSpc>
                          <a:spcPct val="115000"/>
                        </a:lnSpc>
                        <a:spcAft>
                          <a:spcPts val="0"/>
                        </a:spcAft>
                      </a:pPr>
                      <a:r>
                        <a:rPr lang="ar-SA" sz="1800" b="1">
                          <a:effectLst/>
                        </a:rPr>
                        <a:t> </a:t>
                      </a:r>
                      <a:endParaRPr lang="fr-FR" sz="1050" b="1">
                        <a:effectLst/>
                      </a:endParaRPr>
                    </a:p>
                    <a:p>
                      <a:pPr algn="r" rtl="1">
                        <a:lnSpc>
                          <a:spcPct val="115000"/>
                        </a:lnSpc>
                        <a:spcAft>
                          <a:spcPts val="0"/>
                        </a:spcAft>
                      </a:pPr>
                      <a:r>
                        <a:rPr lang="ar-SA" sz="1800" b="1">
                          <a:effectLst/>
                        </a:rPr>
                        <a:t> </a:t>
                      </a:r>
                      <a:endParaRPr lang="fr-FR" sz="1050" b="1">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tc>
                <a:tc>
                  <a:txBody>
                    <a:bodyPr/>
                    <a:lstStyle/>
                    <a:p>
                      <a:pPr algn="r" rtl="1">
                        <a:lnSpc>
                          <a:spcPct val="115000"/>
                        </a:lnSpc>
                        <a:spcAft>
                          <a:spcPts val="0"/>
                        </a:spcAft>
                      </a:pPr>
                      <a:r>
                        <a:rPr lang="ar-SA" sz="1800" b="1" dirty="0">
                          <a:effectLst/>
                        </a:rPr>
                        <a:t>تناول بن </a:t>
                      </a:r>
                      <a:r>
                        <a:rPr lang="ar-DZ" sz="1800" b="1" dirty="0" smtClean="0">
                          <a:effectLst/>
                        </a:rPr>
                        <a:t>ت</a:t>
                      </a:r>
                      <a:r>
                        <a:rPr lang="ar-SA" sz="1800" b="1" dirty="0" smtClean="0">
                          <a:effectLst/>
                        </a:rPr>
                        <a:t>غري </a:t>
                      </a:r>
                      <a:r>
                        <a:rPr lang="ar-SA" sz="1800" b="1" dirty="0">
                          <a:effectLst/>
                        </a:rPr>
                        <a:t>بردي الجانب العسكري في :</a:t>
                      </a:r>
                      <a:endParaRPr lang="fr-FR" sz="1050" b="1" dirty="0">
                        <a:effectLst/>
                      </a:endParaRPr>
                    </a:p>
                    <a:p>
                      <a:pPr marL="342900" lvl="0" indent="-342900" algn="r" rtl="1">
                        <a:lnSpc>
                          <a:spcPct val="115000"/>
                        </a:lnSpc>
                        <a:spcAft>
                          <a:spcPts val="0"/>
                        </a:spcAft>
                        <a:buFont typeface="Arial" panose="020B0604020202020204" pitchFamily="34" charset="0"/>
                        <a:buChar char="-"/>
                      </a:pPr>
                      <a:r>
                        <a:rPr lang="ar-SA" sz="1800" b="1" dirty="0">
                          <a:effectLst/>
                        </a:rPr>
                        <a:t>وجود عدة سلاطين </a:t>
                      </a:r>
                      <a:r>
                        <a:rPr lang="ar-SA" sz="1800" b="1" dirty="0" smtClean="0">
                          <a:effectLst/>
                        </a:rPr>
                        <a:t>ومماليك</a:t>
                      </a:r>
                      <a:r>
                        <a:rPr lang="ar-DZ" sz="1800" b="1" dirty="0" smtClean="0">
                          <a:effectLst/>
                        </a:rPr>
                        <a:t>,</a:t>
                      </a:r>
                      <a:r>
                        <a:rPr lang="ar-SA" sz="1800" b="1" dirty="0" smtClean="0">
                          <a:effectLst/>
                        </a:rPr>
                        <a:t> </a:t>
                      </a:r>
                      <a:endParaRPr lang="ar-DZ" sz="1800" b="1" dirty="0" smtClean="0">
                        <a:effectLst/>
                      </a:endParaRPr>
                    </a:p>
                    <a:p>
                      <a:pPr marL="342900" lvl="0" indent="-342900" algn="r" rtl="1">
                        <a:lnSpc>
                          <a:spcPct val="115000"/>
                        </a:lnSpc>
                        <a:spcAft>
                          <a:spcPts val="0"/>
                        </a:spcAft>
                        <a:buFont typeface="Arial" panose="020B0604020202020204" pitchFamily="34" charset="0"/>
                        <a:buChar char="-"/>
                      </a:pPr>
                      <a:endParaRPr lang="fr-FR" sz="1050" b="1" dirty="0">
                        <a:effectLst/>
                      </a:endParaRPr>
                    </a:p>
                    <a:p>
                      <a:pPr algn="r" rtl="1">
                        <a:lnSpc>
                          <a:spcPct val="115000"/>
                        </a:lnSpc>
                        <a:spcAft>
                          <a:spcPts val="0"/>
                        </a:spcAft>
                      </a:pPr>
                      <a:r>
                        <a:rPr lang="ar-SA" sz="1800" b="1" dirty="0">
                          <a:effectLst/>
                        </a:rPr>
                        <a:t> </a:t>
                      </a:r>
                      <a:endParaRPr lang="fr-FR" sz="1050" b="1" dirty="0">
                        <a:effectLst/>
                      </a:endParaRPr>
                    </a:p>
                    <a:p>
                      <a:pPr marL="342900" lvl="0" indent="-342900" algn="r" rtl="1">
                        <a:lnSpc>
                          <a:spcPct val="115000"/>
                        </a:lnSpc>
                        <a:spcAft>
                          <a:spcPts val="0"/>
                        </a:spcAft>
                        <a:buFont typeface="Arial" panose="020B0604020202020204" pitchFamily="34" charset="0"/>
                        <a:buChar char="-"/>
                      </a:pPr>
                      <a:r>
                        <a:rPr lang="ar-SA" sz="1800" b="1" dirty="0">
                          <a:effectLst/>
                        </a:rPr>
                        <a:t> خلع الحكم العسكري لعدة سلاطين </a:t>
                      </a:r>
                      <a:r>
                        <a:rPr lang="ar-DZ" sz="1800" b="1" dirty="0" smtClean="0">
                          <a:effectLst/>
                        </a:rPr>
                        <a:t>,</a:t>
                      </a:r>
                      <a:endParaRPr lang="fr-FR" sz="1050" b="1" dirty="0">
                        <a:effectLst/>
                      </a:endParaRPr>
                    </a:p>
                    <a:p>
                      <a:pPr algn="r" rtl="1">
                        <a:lnSpc>
                          <a:spcPct val="115000"/>
                        </a:lnSpc>
                        <a:spcAft>
                          <a:spcPts val="0"/>
                        </a:spcAft>
                      </a:pPr>
                      <a:r>
                        <a:rPr lang="ar-SA" sz="1800" b="1" dirty="0">
                          <a:effectLst/>
                        </a:rPr>
                        <a:t> </a:t>
                      </a:r>
                      <a:endParaRPr lang="ar-DZ" sz="1800" b="1" dirty="0" smtClean="0">
                        <a:effectLst/>
                      </a:endParaRPr>
                    </a:p>
                    <a:p>
                      <a:pPr algn="r" rtl="1">
                        <a:lnSpc>
                          <a:spcPct val="115000"/>
                        </a:lnSpc>
                        <a:spcAft>
                          <a:spcPts val="0"/>
                        </a:spcAft>
                      </a:pPr>
                      <a:endParaRPr lang="ar-DZ" sz="1800" b="1" dirty="0" smtClean="0">
                        <a:effectLst/>
                      </a:endParaRPr>
                    </a:p>
                    <a:p>
                      <a:pPr algn="r" rtl="1">
                        <a:lnSpc>
                          <a:spcPct val="115000"/>
                        </a:lnSpc>
                        <a:spcAft>
                          <a:spcPts val="0"/>
                        </a:spcAft>
                      </a:pPr>
                      <a:endParaRPr lang="fr-FR" sz="1050" b="1" dirty="0">
                        <a:effectLst/>
                      </a:endParaRPr>
                    </a:p>
                    <a:p>
                      <a:pPr marL="342900" lvl="0" indent="-342900" algn="r" rtl="1">
                        <a:lnSpc>
                          <a:spcPct val="115000"/>
                        </a:lnSpc>
                        <a:spcAft>
                          <a:spcPts val="0"/>
                        </a:spcAft>
                        <a:buFont typeface="Arial" panose="020B0604020202020204" pitchFamily="34" charset="0"/>
                        <a:buChar char="-"/>
                      </a:pPr>
                      <a:r>
                        <a:rPr lang="ar-SA" sz="1800" b="1" dirty="0">
                          <a:effectLst/>
                        </a:rPr>
                        <a:t> نشوب بعض الحروب </a:t>
                      </a:r>
                      <a:r>
                        <a:rPr lang="ar-DZ" sz="1800" b="1" dirty="0" smtClean="0">
                          <a:effectLst/>
                        </a:rPr>
                        <a:t>,</a:t>
                      </a:r>
                      <a:endParaRPr lang="fr-FR" sz="1050" b="1" dirty="0">
                        <a:effectLst/>
                      </a:endParaRPr>
                    </a:p>
                    <a:p>
                      <a:pPr algn="r" rtl="1">
                        <a:lnSpc>
                          <a:spcPct val="115000"/>
                        </a:lnSpc>
                        <a:spcAft>
                          <a:spcPts val="0"/>
                        </a:spcAft>
                      </a:pPr>
                      <a:r>
                        <a:rPr lang="ar-SA" sz="1800" b="1" dirty="0">
                          <a:effectLst/>
                        </a:rPr>
                        <a:t> </a:t>
                      </a:r>
                      <a:endParaRPr lang="fr-FR" sz="1050" b="1" dirty="0">
                        <a:effectLst/>
                      </a:endParaRPr>
                    </a:p>
                    <a:p>
                      <a:pPr algn="r" rtl="1">
                        <a:lnSpc>
                          <a:spcPct val="115000"/>
                        </a:lnSpc>
                        <a:spcAft>
                          <a:spcPts val="0"/>
                        </a:spcAft>
                      </a:pPr>
                      <a:r>
                        <a:rPr lang="ar-SA" sz="1800" b="1" dirty="0">
                          <a:effectLst/>
                        </a:rPr>
                        <a:t> </a:t>
                      </a:r>
                      <a:endParaRPr lang="fr-FR"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tc>
                <a:tc>
                  <a:txBody>
                    <a:bodyPr/>
                    <a:lstStyle/>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ثمّ رحل من الغد بعساكره وصحبته الخليفة والملك المنصور حاجى والقضاة وسار بهم يريد الديار المصرية إلى أن نزل بالرّيدانيّة </a:t>
                      </a:r>
                      <a:r>
                        <a:rPr lang="ar-SA" sz="1800" b="1" dirty="0" smtClean="0">
                          <a:effectLst/>
                        </a:rPr>
                        <a:t>خارج </a:t>
                      </a:r>
                      <a:r>
                        <a:rPr lang="ar-SA" sz="1800" b="1" dirty="0">
                          <a:effectLst/>
                        </a:rPr>
                        <a:t>القاهرة فى بكرة يوم الثلاثاء رابع عشر صفر، فخرج الأعيان من العلماء والأمراء والفقراء إلى </a:t>
                      </a:r>
                      <a:r>
                        <a:rPr lang="ar-SA" sz="1800" b="1" dirty="0" smtClean="0">
                          <a:effectLst/>
                        </a:rPr>
                        <a:t>لقائه</a:t>
                      </a:r>
                      <a:r>
                        <a:rPr lang="ar-DZ" sz="1800" b="1" dirty="0" smtClean="0">
                          <a:effectLst/>
                        </a:rPr>
                        <a:t>,,,,,</a:t>
                      </a:r>
                    </a:p>
                    <a:p>
                      <a:pPr marL="342900" lvl="0" indent="-342900" algn="r" rtl="1">
                        <a:lnSpc>
                          <a:spcPct val="115000"/>
                        </a:lnSpc>
                        <a:spcAft>
                          <a:spcPts val="0"/>
                        </a:spcAft>
                        <a:buClr>
                          <a:srgbClr val="444444"/>
                        </a:buClr>
                        <a:buSzPts val="1600"/>
                        <a:buFont typeface="Arial" panose="020B0604020202020204" pitchFamily="34" charset="0"/>
                        <a:buChar char="-"/>
                      </a:pPr>
                      <a:endParaRPr lang="fr-FR" sz="1050" b="1"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ثم خلع السلطان </a:t>
                      </a:r>
                      <a:r>
                        <a:rPr lang="ar-SA" sz="1800" b="1" dirty="0" smtClean="0">
                          <a:effectLst/>
                        </a:rPr>
                        <a:t>عل</a:t>
                      </a:r>
                      <a:r>
                        <a:rPr lang="ar-DZ" sz="1800" b="1" dirty="0" smtClean="0">
                          <a:effectLst/>
                        </a:rPr>
                        <a:t>ي</a:t>
                      </a:r>
                      <a:r>
                        <a:rPr lang="ar-SA" sz="1800" b="1" dirty="0" smtClean="0">
                          <a:effectLst/>
                        </a:rPr>
                        <a:t> </a:t>
                      </a:r>
                      <a:r>
                        <a:rPr lang="ar-SA" sz="1800" b="1" dirty="0">
                          <a:effectLst/>
                        </a:rPr>
                        <a:t>فخر الدين بن مكانس صاحب ديوان الجيش باستقراره فى وظيفته نظر الجيش عوضا عن القاضى جمال الدين محمود القيصرىّ العجمىّ بحكم توجّهه مع منطاش إلى </a:t>
                      </a:r>
                      <a:r>
                        <a:rPr lang="ar-SA" sz="1800" b="1" dirty="0" smtClean="0">
                          <a:effectLst/>
                        </a:rPr>
                        <a:t>دمشق</a:t>
                      </a:r>
                      <a:r>
                        <a:rPr lang="ar-DZ" sz="1800" b="1" dirty="0" smtClean="0">
                          <a:effectLst/>
                        </a:rPr>
                        <a:t>,,,</a:t>
                      </a:r>
                    </a:p>
                    <a:p>
                      <a:pPr marL="342900" lvl="0" indent="-342900" algn="r" rtl="1">
                        <a:lnSpc>
                          <a:spcPct val="115000"/>
                        </a:lnSpc>
                        <a:spcAft>
                          <a:spcPts val="0"/>
                        </a:spcAft>
                        <a:buClr>
                          <a:srgbClr val="444444"/>
                        </a:buClr>
                        <a:buSzPts val="1600"/>
                        <a:buFont typeface="Arial" panose="020B0604020202020204" pitchFamily="34" charset="0"/>
                        <a:buChar char="-"/>
                      </a:pPr>
                      <a:endParaRPr lang="fr-FR" sz="1050" b="1"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ثم أخلع السلطان على بيجاس السّودونىّ باستقراره فى نيابة صفد</a:t>
                      </a:r>
                      <a:r>
                        <a:rPr lang="en-US" sz="1800" b="1" dirty="0" smtClean="0">
                          <a:effectLst/>
                        </a:rPr>
                        <a:t>.</a:t>
                      </a:r>
                      <a:endParaRPr lang="ar-DZ" sz="1800" b="1" dirty="0" smtClean="0">
                        <a:effectLst/>
                      </a:endParaRPr>
                    </a:p>
                    <a:p>
                      <a:pPr marL="342900" lvl="0" indent="-342900" algn="r" rtl="1">
                        <a:lnSpc>
                          <a:spcPct val="115000"/>
                        </a:lnSpc>
                        <a:spcAft>
                          <a:spcPts val="0"/>
                        </a:spcAft>
                        <a:buClr>
                          <a:srgbClr val="444444"/>
                        </a:buClr>
                        <a:buSzPts val="1600"/>
                        <a:buFont typeface="Arial" panose="020B0604020202020204" pitchFamily="34" charset="0"/>
                        <a:buChar char="-"/>
                      </a:pPr>
                      <a:endParaRPr lang="fr-FR" sz="1050" b="1"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وفى يوم الأربعاء تاسع عشرينه جلس السلطان الملك الظاهر </a:t>
                      </a:r>
                      <a:r>
                        <a:rPr lang="ar-SA" sz="1800" b="1" dirty="0" smtClean="0">
                          <a:effectLst/>
                        </a:rPr>
                        <a:t>بالميدان</a:t>
                      </a:r>
                      <a:r>
                        <a:rPr lang="ar-DZ" sz="1800" b="1" dirty="0" smtClean="0">
                          <a:effectLst/>
                        </a:rPr>
                        <a:t> من تحت القلعة,,,,,</a:t>
                      </a:r>
                      <a:endParaRPr lang="fr-FR" sz="1050" b="1" dirty="0">
                        <a:effectLst/>
                      </a:endParaRPr>
                    </a:p>
                    <a:p>
                      <a:pPr marL="342900" lvl="0" indent="-342900" algn="r" rtl="1">
                        <a:lnSpc>
                          <a:spcPct val="115000"/>
                        </a:lnSpc>
                        <a:spcAft>
                          <a:spcPts val="0"/>
                        </a:spcAft>
                        <a:buClr>
                          <a:srgbClr val="444444"/>
                        </a:buClr>
                        <a:buSzPts val="1600"/>
                        <a:buFont typeface="Arial" panose="020B0604020202020204" pitchFamily="34" charset="0"/>
                        <a:buChar char="-"/>
                      </a:pPr>
                      <a:r>
                        <a:rPr lang="ar-SA" sz="1800" b="1" dirty="0">
                          <a:effectLst/>
                        </a:rPr>
                        <a:t>ولبسوا الجميع آلة </a:t>
                      </a:r>
                      <a:r>
                        <a:rPr lang="ar-SA" sz="1800" b="1" dirty="0" smtClean="0">
                          <a:effectLst/>
                        </a:rPr>
                        <a:t>الحرب</a:t>
                      </a:r>
                      <a:r>
                        <a:rPr lang="fr-FR" sz="1800" b="1" dirty="0" smtClean="0">
                          <a:effectLst/>
                        </a:rPr>
                        <a:t>,,,,</a:t>
                      </a:r>
                      <a:endParaRPr lang="fr-FR" sz="1050" b="1" dirty="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tc>
                <a:tc>
                  <a:txBody>
                    <a:bodyPr/>
                    <a:lstStyle/>
                    <a:p>
                      <a:pPr algn="r" rtl="1">
                        <a:lnSpc>
                          <a:spcPct val="115000"/>
                        </a:lnSpc>
                        <a:spcAft>
                          <a:spcPts val="0"/>
                        </a:spcAft>
                      </a:pPr>
                      <a:endParaRPr lang="ar-DZ" sz="1600" b="1" dirty="0" smtClean="0">
                        <a:effectLst/>
                      </a:endParaRPr>
                    </a:p>
                    <a:p>
                      <a:pPr algn="r" rtl="1">
                        <a:lnSpc>
                          <a:spcPct val="115000"/>
                        </a:lnSpc>
                        <a:spcAft>
                          <a:spcPts val="0"/>
                        </a:spcAft>
                      </a:pPr>
                      <a:r>
                        <a:rPr lang="ar-SA" sz="1600" b="1" dirty="0">
                          <a:effectLst/>
                        </a:rPr>
                        <a:t> </a:t>
                      </a:r>
                      <a:r>
                        <a:rPr lang="ar-DZ" sz="1600" b="1" dirty="0" smtClean="0">
                          <a:effectLst/>
                        </a:rPr>
                        <a:t>ص 2</a:t>
                      </a:r>
                      <a:endParaRPr lang="fr-FR" sz="1000" b="1" dirty="0">
                        <a:effectLst/>
                      </a:endParaRPr>
                    </a:p>
                    <a:p>
                      <a:pPr algn="r" rtl="1">
                        <a:lnSpc>
                          <a:spcPct val="115000"/>
                        </a:lnSpc>
                        <a:spcAft>
                          <a:spcPts val="0"/>
                        </a:spcAft>
                      </a:pPr>
                      <a:r>
                        <a:rPr lang="ar-SA" sz="1600" b="1" dirty="0">
                          <a:effectLst/>
                        </a:rPr>
                        <a:t> </a:t>
                      </a:r>
                      <a:endParaRPr lang="fr-FR" sz="1000" b="1" dirty="0">
                        <a:effectLst/>
                      </a:endParaRPr>
                    </a:p>
                    <a:p>
                      <a:pPr algn="r" rtl="1">
                        <a:lnSpc>
                          <a:spcPct val="115000"/>
                        </a:lnSpc>
                        <a:spcAft>
                          <a:spcPts val="0"/>
                        </a:spcAft>
                      </a:pPr>
                      <a:r>
                        <a:rPr lang="ar-SA" sz="1600" b="1" dirty="0">
                          <a:effectLst/>
                        </a:rPr>
                        <a:t> </a:t>
                      </a:r>
                      <a:endParaRPr lang="fr-FR" sz="1000" b="1" dirty="0">
                        <a:effectLst/>
                      </a:endParaRPr>
                    </a:p>
                    <a:p>
                      <a:pPr algn="r" rtl="1">
                        <a:lnSpc>
                          <a:spcPct val="115000"/>
                        </a:lnSpc>
                        <a:spcAft>
                          <a:spcPts val="0"/>
                        </a:spcAft>
                      </a:pPr>
                      <a:r>
                        <a:rPr lang="ar-SA" sz="1600" b="1" dirty="0">
                          <a:effectLst/>
                        </a:rPr>
                        <a:t> </a:t>
                      </a:r>
                      <a:endParaRPr lang="ar-DZ" sz="1600" b="1" dirty="0" smtClean="0">
                        <a:effectLst/>
                      </a:endParaRPr>
                    </a:p>
                    <a:p>
                      <a:pPr algn="r" rtl="1">
                        <a:lnSpc>
                          <a:spcPct val="115000"/>
                        </a:lnSpc>
                        <a:spcAft>
                          <a:spcPts val="0"/>
                        </a:spcAft>
                      </a:pPr>
                      <a:endParaRPr lang="fr-FR" sz="1000" b="1" dirty="0">
                        <a:effectLst/>
                      </a:endParaRPr>
                    </a:p>
                    <a:p>
                      <a:pPr algn="r" rtl="1">
                        <a:lnSpc>
                          <a:spcPct val="115000"/>
                        </a:lnSpc>
                        <a:spcAft>
                          <a:spcPts val="0"/>
                        </a:spcAft>
                      </a:pPr>
                      <a:r>
                        <a:rPr lang="ar-DZ" sz="1600" b="1" dirty="0" smtClean="0">
                          <a:effectLst/>
                        </a:rPr>
                        <a:t>ص 5</a:t>
                      </a:r>
                      <a:endParaRPr lang="fr-FR" sz="1000" b="1" dirty="0">
                        <a:effectLst/>
                      </a:endParaRPr>
                    </a:p>
                    <a:p>
                      <a:pPr algn="r" rtl="1">
                        <a:lnSpc>
                          <a:spcPct val="115000"/>
                        </a:lnSpc>
                        <a:spcAft>
                          <a:spcPts val="0"/>
                        </a:spcAft>
                      </a:pPr>
                      <a:r>
                        <a:rPr lang="ar-SA" sz="1600" b="1" dirty="0">
                          <a:effectLst/>
                        </a:rPr>
                        <a:t> </a:t>
                      </a:r>
                      <a:endParaRPr lang="fr-FR" sz="1000" b="1" dirty="0">
                        <a:effectLst/>
                      </a:endParaRPr>
                    </a:p>
                    <a:p>
                      <a:pPr algn="r" rtl="1">
                        <a:lnSpc>
                          <a:spcPct val="115000"/>
                        </a:lnSpc>
                        <a:spcAft>
                          <a:spcPts val="0"/>
                        </a:spcAft>
                      </a:pPr>
                      <a:r>
                        <a:rPr lang="ar-SA" sz="1600" b="1" dirty="0">
                          <a:effectLst/>
                        </a:rPr>
                        <a:t> </a:t>
                      </a:r>
                      <a:endParaRPr lang="fr-FR" sz="1000" b="1" dirty="0">
                        <a:effectLst/>
                      </a:endParaRPr>
                    </a:p>
                    <a:p>
                      <a:pPr algn="r" rtl="1">
                        <a:lnSpc>
                          <a:spcPct val="115000"/>
                        </a:lnSpc>
                        <a:spcAft>
                          <a:spcPts val="0"/>
                        </a:spcAft>
                      </a:pPr>
                      <a:endParaRPr lang="fr-FR" sz="1000" b="1" dirty="0">
                        <a:effectLst/>
                      </a:endParaRPr>
                    </a:p>
                    <a:p>
                      <a:pPr marL="0" marR="0" lvl="0" indent="0" algn="r" defTabSz="457200" rtl="1" eaLnBrk="1" fontAlgn="auto" latinLnBrk="0" hangingPunct="1">
                        <a:lnSpc>
                          <a:spcPct val="115000"/>
                        </a:lnSpc>
                        <a:spcBef>
                          <a:spcPts val="0"/>
                        </a:spcBef>
                        <a:spcAft>
                          <a:spcPts val="0"/>
                        </a:spcAft>
                        <a:buClrTx/>
                        <a:buSzTx/>
                        <a:buFontTx/>
                        <a:buNone/>
                        <a:tabLst/>
                        <a:defRPr/>
                      </a:pPr>
                      <a:r>
                        <a:rPr lang="ar-DZ" sz="1600" b="1" dirty="0" smtClean="0">
                          <a:effectLst/>
                        </a:rPr>
                        <a:t>ص 7</a:t>
                      </a:r>
                    </a:p>
                    <a:p>
                      <a:pPr marL="0" marR="0" lvl="0" indent="0" algn="r" defTabSz="457200" rtl="1" eaLnBrk="1" fontAlgn="auto" latinLnBrk="0" hangingPunct="1">
                        <a:lnSpc>
                          <a:spcPct val="115000"/>
                        </a:lnSpc>
                        <a:spcBef>
                          <a:spcPts val="0"/>
                        </a:spcBef>
                        <a:spcAft>
                          <a:spcPts val="0"/>
                        </a:spcAft>
                        <a:buClrTx/>
                        <a:buSzTx/>
                        <a:buFontTx/>
                        <a:buNone/>
                        <a:tabLst/>
                        <a:defRPr/>
                      </a:pPr>
                      <a:endParaRPr lang="ar-DZ" sz="1600" b="1" dirty="0" smtClean="0">
                        <a:effectLst/>
                      </a:endParaRPr>
                    </a:p>
                    <a:p>
                      <a:pPr marL="0" marR="0" lvl="0" indent="0" algn="r" defTabSz="457200" rtl="1" eaLnBrk="1" fontAlgn="auto" latinLnBrk="0" hangingPunct="1">
                        <a:lnSpc>
                          <a:spcPct val="115000"/>
                        </a:lnSpc>
                        <a:spcBef>
                          <a:spcPts val="0"/>
                        </a:spcBef>
                        <a:spcAft>
                          <a:spcPts val="0"/>
                        </a:spcAft>
                        <a:buClrTx/>
                        <a:buSzTx/>
                        <a:buFontTx/>
                        <a:buNone/>
                        <a:tabLst/>
                        <a:defRPr/>
                      </a:pPr>
                      <a:r>
                        <a:rPr lang="ar-DZ" sz="1600" b="1" dirty="0" smtClean="0">
                          <a:effectLst/>
                        </a:rPr>
                        <a:t>ص 8</a:t>
                      </a:r>
                    </a:p>
                    <a:p>
                      <a:pPr marL="0" marR="0" lvl="0" indent="0" algn="r" defTabSz="457200" rtl="1" eaLnBrk="1" fontAlgn="auto" latinLnBrk="0" hangingPunct="1">
                        <a:lnSpc>
                          <a:spcPct val="115000"/>
                        </a:lnSpc>
                        <a:spcBef>
                          <a:spcPts val="0"/>
                        </a:spcBef>
                        <a:spcAft>
                          <a:spcPts val="0"/>
                        </a:spcAft>
                        <a:buClrTx/>
                        <a:buSzTx/>
                        <a:buFontTx/>
                        <a:buNone/>
                        <a:tabLst/>
                        <a:defRPr/>
                      </a:pPr>
                      <a:endParaRPr lang="ar-DZ" sz="1600" b="1" dirty="0" smtClean="0">
                        <a:effectLst/>
                      </a:endParaRPr>
                    </a:p>
                    <a:p>
                      <a:pPr marL="0" marR="0" lvl="0" indent="0" algn="r" defTabSz="457200" rtl="1" eaLnBrk="1" fontAlgn="auto" latinLnBrk="0" hangingPunct="1">
                        <a:lnSpc>
                          <a:spcPct val="115000"/>
                        </a:lnSpc>
                        <a:spcBef>
                          <a:spcPts val="0"/>
                        </a:spcBef>
                        <a:spcAft>
                          <a:spcPts val="0"/>
                        </a:spcAft>
                        <a:buClrTx/>
                        <a:buSzTx/>
                        <a:buFontTx/>
                        <a:buNone/>
                        <a:tabLst/>
                        <a:defRPr/>
                      </a:pPr>
                      <a:r>
                        <a:rPr lang="ar-DZ" sz="1600" b="1" dirty="0" smtClean="0">
                          <a:effectLst/>
                        </a:rPr>
                        <a:t>ص 184</a:t>
                      </a:r>
                      <a:endParaRPr lang="fr-FR" sz="1000" b="1" dirty="0" smtClean="0">
                        <a:effectLst/>
                        <a:latin typeface="Calibri" panose="020F0502020204030204" pitchFamily="34" charset="0"/>
                        <a:ea typeface="Times New Roman" panose="02020603050405020304" pitchFamily="18" charset="0"/>
                        <a:cs typeface="Arial" panose="020B0604020202020204" pitchFamily="34" charset="0"/>
                      </a:endParaRPr>
                    </a:p>
                  </a:txBody>
                  <a:tcPr marL="45080" marR="45080" marT="0" marB="0"/>
                </a:tc>
                <a:extLst>
                  <a:ext uri="{0D108BD9-81ED-4DB2-BD59-A6C34878D82A}">
                    <a16:rowId xmlns:a16="http://schemas.microsoft.com/office/drawing/2014/main" val="3893973987"/>
                  </a:ext>
                </a:extLst>
              </a:tr>
            </a:tbl>
          </a:graphicData>
        </a:graphic>
      </p:graphicFrame>
    </p:spTree>
    <p:extLst>
      <p:ext uri="{BB962C8B-B14F-4D97-AF65-F5344CB8AC3E}">
        <p14:creationId xmlns:p14="http://schemas.microsoft.com/office/powerpoint/2010/main" val="253068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A257CBD-7547-443C-A687-E49365DE8E30}"/>
              </a:ext>
            </a:extLst>
          </p:cNvPr>
          <p:cNvSpPr/>
          <p:nvPr/>
        </p:nvSpPr>
        <p:spPr>
          <a:xfrm>
            <a:off x="544102" y="535578"/>
            <a:ext cx="10729144" cy="5447645"/>
          </a:xfrm>
          <a:prstGeom prst="rect">
            <a:avLst/>
          </a:prstGeom>
          <a:noFill/>
          <a:ln>
            <a:noFill/>
          </a:ln>
        </p:spPr>
        <p:txBody>
          <a:bodyPr wrap="square">
            <a:spAutoFit/>
          </a:bodyPr>
          <a:lstStyle/>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خطة البحث</a:t>
            </a:r>
            <a:r>
              <a:rPr lang="ar-JO"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a:t>
            </a:r>
            <a:endParaRPr lang="fr-FR"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endParaRP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مقدمة</a:t>
            </a: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الفصل النظري:مفهوم ونشأة كتب التاريخ الحولي المحلي:</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أولا</a:t>
            </a:r>
            <a:r>
              <a:rPr lang="ar-DZ" sz="2000"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التعريف بالتاريخ الحولي المحلي</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ثانيا</a:t>
            </a:r>
            <a:r>
              <a:rPr lang="ar-DZ" sz="2000"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نشأة وأسباب ظهور الكتابة التاريخية المحلية,</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ثالثا</a:t>
            </a:r>
            <a:r>
              <a:rPr lang="ar-DZ" sz="20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أنواع كتب التاريخ الحولي المحلي</a:t>
            </a:r>
          </a:p>
          <a:p>
            <a:pPr algn="r" rtl="1">
              <a:defRPr/>
            </a:pPr>
            <a:r>
              <a:rPr lang="ar-DZ" sz="2000" spc="50" dirty="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a:t>
            </a:r>
            <a:r>
              <a:rPr lang="ar-DZ" sz="2000"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1-كتب التاريخ الديني,</a:t>
            </a:r>
          </a:p>
          <a:p>
            <a:pPr algn="r" rtl="1">
              <a:defRPr/>
            </a:pPr>
            <a:r>
              <a:rPr lang="ar-DZ" sz="2000" b="1" spc="50" dirty="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2-كتب التاريخ الدنيوي,</a:t>
            </a: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الفصل التطبيقي:دراسة كتاب:النجوم الزاهرة في ملوك مصر والقاهرة</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أولا</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:التعريف بالمؤلف</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ثانيا</a:t>
            </a:r>
            <a:r>
              <a:rPr lang="ar-DZ" sz="20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أبرز مؤلفاته</a:t>
            </a: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ثالثا:</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منهج المؤلف في </a:t>
            </a:r>
            <a:r>
              <a:rPr lang="ar-DZ" sz="2000" b="1" spc="50" dirty="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كتابه </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"النجوم </a:t>
            </a:r>
            <a:r>
              <a:rPr lang="ar-DZ" sz="2000" b="1" spc="50" dirty="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الزاهرة في ملوك مصر والقاهرة </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 ,</a:t>
            </a:r>
            <a:endParaRPr lang="ar-DZ"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endParaRPr>
          </a:p>
          <a:p>
            <a:pPr algn="r" rtl="1">
              <a:defRPr/>
            </a:pPr>
            <a:r>
              <a:rPr lang="ar-DZ" sz="24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رابعا</a:t>
            </a:r>
            <a:r>
              <a:rPr lang="ar-DZ" sz="2000" b="1" u="sng" spc="50" dirty="0" smtClean="0">
                <a:ln w="0"/>
                <a:solidFill>
                  <a:srgbClr val="C0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a:t>
            </a:r>
            <a:r>
              <a:rPr lang="ar-DZ" sz="2000" b="1"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جدول توضيحي لأهم جوانب الكتاب</a:t>
            </a:r>
            <a:endParaRPr lang="ar-DZ" sz="2000" b="1" u="sng" spc="50" dirty="0" smtClean="0">
              <a:ln w="0"/>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endParaRP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خاتمة</a:t>
            </a: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ملاحق,</a:t>
            </a:r>
          </a:p>
          <a:p>
            <a:pPr algn="r" rtl="1">
              <a:defRPr/>
            </a:pPr>
            <a:r>
              <a:rPr lang="ar-DZ" sz="2000" b="1" u="sng" spc="50" dirty="0" smtClean="0">
                <a:ln w="0"/>
                <a:solidFill>
                  <a:srgbClr val="FF0000"/>
                </a:solidFill>
                <a:effectLst>
                  <a:innerShdw blurRad="63500" dist="50800" dir="13500000">
                    <a:srgbClr val="000000">
                      <a:alpha val="50000"/>
                    </a:srgbClr>
                  </a:innerShdw>
                </a:effectLst>
                <a:latin typeface="Simplified Arabic" panose="02020603050405020304" pitchFamily="18" charset="-78"/>
                <a:cs typeface="Simplified Arabic" panose="02020603050405020304" pitchFamily="18" charset="-78"/>
              </a:rPr>
              <a:t>قائمة المصادر والمراجع,</a:t>
            </a:r>
          </a:p>
        </p:txBody>
      </p:sp>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489" y="2191435"/>
            <a:ext cx="9403644" cy="3139321"/>
          </a:xfrm>
          <a:prstGeom prst="rect">
            <a:avLst/>
          </a:prstGeom>
        </p:spPr>
        <p:txBody>
          <a:bodyPr wrap="square">
            <a:spAutoFit/>
          </a:bodyPr>
          <a:lstStyle/>
          <a:p>
            <a:pPr algn="r" rtl="1">
              <a:buFont typeface="Arial" panose="020B0604020202020204" pitchFamily="34" charset="0"/>
              <a:buChar char="•"/>
            </a:pPr>
            <a:r>
              <a:rPr lang="ar-DZ" b="1" dirty="0"/>
              <a:t>التطورات الاقتصادية</a:t>
            </a:r>
            <a:r>
              <a:rPr lang="ar-DZ" dirty="0"/>
              <a:t>: يركز على الوضع الاقتصادي في مصر، بما في ذلك التجارة والزراعة، وكيف أثرت السياسات الحكومية على الحياة اليومية للمصريين</a:t>
            </a:r>
            <a:r>
              <a:rPr lang="ar-DZ" dirty="0" smtClean="0"/>
              <a:t>.</a:t>
            </a:r>
            <a:r>
              <a:rPr lang="ar-SA" dirty="0">
                <a:ln>
                  <a:solidFill>
                    <a:srgbClr val="92D050"/>
                  </a:solidFill>
                </a:ln>
              </a:rPr>
              <a:t> </a:t>
            </a:r>
            <a:r>
              <a:rPr lang="ar-DZ" dirty="0" smtClean="0">
                <a:ln>
                  <a:solidFill>
                    <a:srgbClr val="92D050"/>
                  </a:solidFill>
                </a:ln>
              </a:rPr>
              <a:t>",,, </a:t>
            </a:r>
            <a:r>
              <a:rPr lang="ar-SA" dirty="0" smtClean="0">
                <a:ln>
                  <a:solidFill>
                    <a:srgbClr val="92D050"/>
                  </a:solidFill>
                </a:ln>
              </a:rPr>
              <a:t>وكان </a:t>
            </a:r>
            <a:r>
              <a:rPr lang="ar-SA" dirty="0">
                <a:ln>
                  <a:solidFill>
                    <a:srgbClr val="92D050"/>
                  </a:solidFill>
                </a:ln>
              </a:rPr>
              <a:t>القصد بهذا الجمع أخذ مال التجار إعانة على النفقة فى </a:t>
            </a:r>
            <a:r>
              <a:rPr lang="ar-SA" dirty="0" smtClean="0">
                <a:ln>
                  <a:solidFill>
                    <a:srgbClr val="92D050"/>
                  </a:solidFill>
                </a:ln>
              </a:rPr>
              <a:t>العساكر</a:t>
            </a:r>
            <a:r>
              <a:rPr lang="ar-DZ" dirty="0" smtClean="0">
                <a:ln>
                  <a:solidFill>
                    <a:srgbClr val="92D050"/>
                  </a:solidFill>
                </a:ln>
              </a:rPr>
              <a:t>,,</a:t>
            </a:r>
            <a:r>
              <a:rPr lang="ar-SA" dirty="0" smtClean="0">
                <a:ln>
                  <a:solidFill>
                    <a:srgbClr val="92D050"/>
                  </a:solidFill>
                </a:ln>
              </a:rPr>
              <a:t>،</a:t>
            </a:r>
            <a:r>
              <a:rPr lang="ar-DZ" dirty="0" smtClean="0">
                <a:ln>
                  <a:solidFill>
                    <a:srgbClr val="92D050"/>
                  </a:solidFill>
                </a:ln>
              </a:rPr>
              <a:t>"(ص 218 من الكتاب)</a:t>
            </a:r>
          </a:p>
          <a:p>
            <a:pPr algn="r" rtl="1">
              <a:buFont typeface="Arial" panose="020B0604020202020204" pitchFamily="34" charset="0"/>
              <a:buChar char="•"/>
            </a:pPr>
            <a:endParaRPr lang="ar-DZ" dirty="0">
              <a:ln>
                <a:solidFill>
                  <a:srgbClr val="92D050"/>
                </a:solidFill>
              </a:ln>
            </a:endParaRPr>
          </a:p>
          <a:p>
            <a:pPr algn="r" rtl="1">
              <a:buFont typeface="Arial" panose="020B0604020202020204" pitchFamily="34" charset="0"/>
              <a:buChar char="•"/>
            </a:pPr>
            <a:r>
              <a:rPr lang="ar-DZ" b="1" dirty="0" smtClean="0"/>
              <a:t>التاريخ </a:t>
            </a:r>
            <a:r>
              <a:rPr lang="ar-DZ" b="1" dirty="0"/>
              <a:t>العسكري </a:t>
            </a:r>
            <a:r>
              <a:rPr lang="ar-DZ" b="1" dirty="0" smtClean="0"/>
              <a:t>والسياسي:</a:t>
            </a:r>
            <a:r>
              <a:rPr lang="ar-DZ" dirty="0" smtClean="0"/>
              <a:t> </a:t>
            </a:r>
            <a:r>
              <a:rPr lang="ar-DZ" dirty="0"/>
              <a:t>في هذا المجلد يعكس التحول الكبير في مصير مصر من دولة مملوكية مستقلة إلى ولاية عثمانية</a:t>
            </a:r>
            <a:r>
              <a:rPr lang="ar-DZ" dirty="0" smtClean="0"/>
              <a:t>.</a:t>
            </a:r>
            <a:r>
              <a:rPr lang="ar-SA" dirty="0"/>
              <a:t> </a:t>
            </a:r>
            <a:r>
              <a:rPr lang="ar-DZ" dirty="0" smtClean="0"/>
              <a:t>",,,</a:t>
            </a:r>
            <a:r>
              <a:rPr lang="ar-SA" dirty="0" smtClean="0">
                <a:ln>
                  <a:solidFill>
                    <a:srgbClr val="00B050"/>
                  </a:solidFill>
                </a:ln>
              </a:rPr>
              <a:t>وفى </a:t>
            </a:r>
            <a:r>
              <a:rPr lang="ar-SA" dirty="0">
                <a:ln>
                  <a:solidFill>
                    <a:srgbClr val="00B050"/>
                  </a:solidFill>
                </a:ln>
              </a:rPr>
              <a:t>يوم السبت أوّل شهر ربيع الآخر استقرّ الأمير مأمور القلمطاوىّ فى نيابة حماة واستقرّ أرغون العثمانىّ فى نيابة </a:t>
            </a:r>
            <a:r>
              <a:rPr lang="ar-SA" dirty="0" smtClean="0">
                <a:ln>
                  <a:solidFill>
                    <a:srgbClr val="00B050"/>
                  </a:solidFill>
                </a:ln>
              </a:rPr>
              <a:t>الإسكندرية</a:t>
            </a:r>
            <a:r>
              <a:rPr lang="ar-DZ" dirty="0" smtClean="0">
                <a:ln>
                  <a:solidFill>
                    <a:srgbClr val="00B050"/>
                  </a:solidFill>
                </a:ln>
              </a:rPr>
              <a:t>,,,,</a:t>
            </a:r>
            <a:r>
              <a:rPr lang="ar-DZ" dirty="0" smtClean="0"/>
              <a:t>"(ص8 من الكتاب),</a:t>
            </a:r>
          </a:p>
          <a:p>
            <a:pPr algn="r" rtl="1">
              <a:buFont typeface="Arial" panose="020B0604020202020204" pitchFamily="34" charset="0"/>
              <a:buChar char="•"/>
            </a:pPr>
            <a:endParaRPr lang="ar-DZ" dirty="0" smtClean="0"/>
          </a:p>
          <a:p>
            <a:pPr algn="r" rtl="1">
              <a:buFont typeface="Arial" panose="020B0604020202020204" pitchFamily="34" charset="0"/>
              <a:buChar char="•"/>
            </a:pPr>
            <a:r>
              <a:rPr lang="ar-DZ" dirty="0" smtClean="0"/>
              <a:t>يحتوي </a:t>
            </a:r>
            <a:r>
              <a:rPr lang="ar-DZ" dirty="0"/>
              <a:t>على تراجم لشخصيات بارزة أثرت في تاريخ مصر خلال هذه الفترة، مما يوفر رؤى حول دورهم وتأثيرهم</a:t>
            </a:r>
            <a:r>
              <a:rPr lang="ar-DZ" dirty="0" smtClean="0"/>
              <a:t>.</a:t>
            </a:r>
          </a:p>
          <a:p>
            <a:pPr algn="r" rtl="1">
              <a:buFont typeface="Arial" panose="020B0604020202020204" pitchFamily="34" charset="0"/>
              <a:buChar char="•"/>
            </a:pPr>
            <a:endParaRPr lang="ar-DZ" dirty="0" smtClean="0"/>
          </a:p>
          <a:p>
            <a:pPr algn="r" rtl="1">
              <a:buFont typeface="Arial" panose="020B0604020202020204" pitchFamily="34" charset="0"/>
              <a:buChar char="•"/>
            </a:pPr>
            <a:endParaRPr lang="ar-DZ" dirty="0" smtClean="0"/>
          </a:p>
          <a:p>
            <a:pPr algn="r" rtl="1">
              <a:buFont typeface="Arial" panose="020B0604020202020204" pitchFamily="34" charset="0"/>
              <a:buChar char="•"/>
            </a:pPr>
            <a:endParaRPr lang="ar-DZ" dirty="0">
              <a:ln>
                <a:solidFill>
                  <a:srgbClr val="92D050"/>
                </a:solidFill>
              </a:ln>
            </a:endParaRPr>
          </a:p>
        </p:txBody>
      </p:sp>
      <p:sp>
        <p:nvSpPr>
          <p:cNvPr id="5" name="Rectangle 4"/>
          <p:cNvSpPr/>
          <p:nvPr/>
        </p:nvSpPr>
        <p:spPr>
          <a:xfrm>
            <a:off x="5057423" y="1178468"/>
            <a:ext cx="3905955" cy="584775"/>
          </a:xfrm>
          <a:prstGeom prst="rect">
            <a:avLst/>
          </a:prstGeom>
        </p:spPr>
        <p:txBody>
          <a:bodyPr wrap="square">
            <a:spAutoFit/>
          </a:bodyPr>
          <a:lstStyle/>
          <a:p>
            <a:r>
              <a:rPr lang="ar-DZ" sz="3200" u="sng" dirty="0" smtClean="0">
                <a:solidFill>
                  <a:srgbClr val="FF0000"/>
                </a:solidFill>
              </a:rPr>
              <a:t>الجوانب البارزة:</a:t>
            </a:r>
            <a:endParaRPr lang="fr-FR" sz="3200" u="sng" dirty="0">
              <a:solidFill>
                <a:srgbClr val="FF0000"/>
              </a:solidFill>
            </a:endParaRPr>
          </a:p>
        </p:txBody>
      </p:sp>
    </p:spTree>
    <p:extLst>
      <p:ext uri="{BB962C8B-B14F-4D97-AF65-F5344CB8AC3E}">
        <p14:creationId xmlns:p14="http://schemas.microsoft.com/office/powerpoint/2010/main" val="4091435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21" y="749329"/>
            <a:ext cx="3350976" cy="58477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ar-DZ" sz="3200" b="1" u="sng" dirty="0" smtClean="0">
                <a:ln/>
                <a:solidFill>
                  <a:schemeClr val="accent4"/>
                </a:solidFill>
              </a:rPr>
              <a:t>الخاتمة</a:t>
            </a:r>
            <a:r>
              <a:rPr lang="ar-DZ" b="1" dirty="0" smtClean="0">
                <a:ln/>
                <a:solidFill>
                  <a:schemeClr val="accent4"/>
                </a:solidFill>
              </a:rPr>
              <a:t>:</a:t>
            </a:r>
            <a:endParaRPr lang="fr-FR" b="1" dirty="0">
              <a:ln/>
              <a:solidFill>
                <a:schemeClr val="accent4"/>
              </a:solidFill>
            </a:endParaRPr>
          </a:p>
        </p:txBody>
      </p:sp>
      <p:sp>
        <p:nvSpPr>
          <p:cNvPr id="3" name="Rectangle 2"/>
          <p:cNvSpPr/>
          <p:nvPr/>
        </p:nvSpPr>
        <p:spPr>
          <a:xfrm>
            <a:off x="666045" y="1334104"/>
            <a:ext cx="10905067" cy="3046988"/>
          </a:xfrm>
          <a:prstGeom prst="rect">
            <a:avLst/>
          </a:prstGeom>
        </p:spPr>
        <p:txBody>
          <a:bodyPr wrap="square">
            <a:spAutoFit/>
          </a:bodyPr>
          <a:lstStyle/>
          <a:p>
            <a:pPr algn="r" rtl="1"/>
            <a:r>
              <a:rPr lang="ar-DZ" sz="2400" b="1" dirty="0" smtClean="0"/>
              <a:t>ان  </a:t>
            </a:r>
            <a:r>
              <a:rPr lang="ar-DZ" sz="2400" b="1" dirty="0"/>
              <a:t>دور كتب الحوليات في كتابة التاريخ الإسلامي المحلي لا يقتصر فقط على توثيق الأحداث، بل يتعداه إلى التأثير على المنهجيات التاريخية وتشكيل الهوية الثقافية. فهي تعكس تفاعل المجتمعات مع محيطها وتساعد في فهم التطورات التاريخية من منظور محلي، مما يجعلها مصادر قيمة لدراسة التاريخ </a:t>
            </a:r>
            <a:r>
              <a:rPr lang="ar-DZ" sz="2400" b="1" dirty="0" smtClean="0"/>
              <a:t>الإسلامي،</a:t>
            </a:r>
          </a:p>
          <a:p>
            <a:pPr algn="r" rtl="1"/>
            <a:r>
              <a:rPr lang="ar-DZ" sz="2400" b="1" dirty="0" smtClean="0"/>
              <a:t>وقد حاولنا من خلال بحثنا هذا أن نتطرق الى أهم مؤلفات التاريخ الحولي المحلي من خلال دراستنا لمصدر مهم </a:t>
            </a:r>
          </a:p>
          <a:p>
            <a:pPr algn="r" rtl="1"/>
            <a:r>
              <a:rPr lang="ar-DZ" sz="2400" b="1" dirty="0" smtClean="0"/>
              <a:t>مثل كتاب أبي المحاسن تغري بردي"النجوم الزاهرة في ملوك مصر والقاهرة" </a:t>
            </a:r>
            <a:r>
              <a:rPr lang="ar-DZ" sz="2400" b="1" dirty="0"/>
              <a:t>الذي </a:t>
            </a:r>
            <a:r>
              <a:rPr lang="ar-DZ" sz="2400" b="1" dirty="0" smtClean="0"/>
              <a:t>يعد مصدرًا </a:t>
            </a:r>
            <a:r>
              <a:rPr lang="ar-DZ" sz="2400" b="1" dirty="0"/>
              <a:t>رئيسيًا للمؤرخين حيث أنه ليس فقط توثيقًا لتاريخ مصر، بل أيضًا مرجعًا غنيًا لفهم التطورات الاجتماعية والثقافية في تلك </a:t>
            </a:r>
            <a:r>
              <a:rPr lang="ar-DZ" sz="2400" b="1" dirty="0" smtClean="0"/>
              <a:t>الفترة,</a:t>
            </a:r>
            <a:endParaRPr lang="ar-DZ" sz="2400" b="1" dirty="0"/>
          </a:p>
          <a:p>
            <a:pPr algn="r" rtl="1"/>
            <a:endParaRPr lang="ar-DZ" sz="2400" b="1" dirty="0" smtClean="0"/>
          </a:p>
        </p:txBody>
      </p:sp>
    </p:spTree>
    <p:extLst>
      <p:ext uri="{BB962C8B-B14F-4D97-AF65-F5344CB8AC3E}">
        <p14:creationId xmlns:p14="http://schemas.microsoft.com/office/powerpoint/2010/main" val="3359259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2843" y="566069"/>
            <a:ext cx="5727335" cy="55517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643" y="541957"/>
            <a:ext cx="5170311" cy="482026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5937" t="24975" r="31249" b="62342"/>
          <a:stretch/>
        </p:blipFill>
        <p:spPr>
          <a:xfrm>
            <a:off x="6536267" y="4199466"/>
            <a:ext cx="1975724" cy="993422"/>
          </a:xfrm>
          <a:prstGeom prst="rect">
            <a:avLst/>
          </a:prstGeom>
        </p:spPr>
      </p:pic>
      <p:sp>
        <p:nvSpPr>
          <p:cNvPr id="5" name="Rectangle 4"/>
          <p:cNvSpPr/>
          <p:nvPr/>
        </p:nvSpPr>
        <p:spPr>
          <a:xfrm>
            <a:off x="6355643" y="5398608"/>
            <a:ext cx="475278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DZ"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نسخة مصورة لكتاب:النجوم الزاهرة في ملوك مصر والقاهرة(دار الكتب المصرية،ج 12،ط1، 1956م,)</a:t>
            </a:r>
            <a:endParaRPr lang="ar-DZ"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23750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rgbClr val="D9C3A5">
                <a:tint val="50000"/>
                <a:satMod val="180000"/>
              </a:srgbClr>
            </a:duotone>
          </a:blip>
          <a:stretch>
            <a:fillRect/>
          </a:stretch>
        </p:blipFill>
        <p:spPr>
          <a:xfrm>
            <a:off x="736842" y="711037"/>
            <a:ext cx="10553699" cy="5383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6669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rgbClr val="D9C3A5">
                <a:tint val="50000"/>
                <a:satMod val="180000"/>
              </a:srgbClr>
            </a:duotone>
          </a:blip>
          <a:stretch>
            <a:fillRect/>
          </a:stretch>
        </p:blipFill>
        <p:spPr>
          <a:xfrm>
            <a:off x="1672046" y="770890"/>
            <a:ext cx="9888583" cy="3923504"/>
          </a:xfrm>
          <a:prstGeom prst="rect">
            <a:avLst/>
          </a:prstGeom>
        </p:spPr>
      </p:pic>
    </p:spTree>
    <p:extLst>
      <p:ext uri="{BB962C8B-B14F-4D97-AF65-F5344CB8AC3E}">
        <p14:creationId xmlns:p14="http://schemas.microsoft.com/office/powerpoint/2010/main" val="1789185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8423" y="1590326"/>
            <a:ext cx="1378904" cy="954107"/>
          </a:xfrm>
          <a:prstGeom prst="rect">
            <a:avLst/>
          </a:prstGeom>
        </p:spPr>
        <p:txBody>
          <a:bodyPr wrap="none">
            <a:spAutoFit/>
          </a:bodyPr>
          <a:lstStyle/>
          <a:p>
            <a:r>
              <a:rPr lang="ar-DZ" sz="2800"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-المصادر:</a:t>
            </a:r>
          </a:p>
          <a:p>
            <a:pPr algn="ctr"/>
            <a:endParaRPr lang="fr-FR"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5" name="Picture 4"/>
          <p:cNvPicPr>
            <a:picLocks noChangeAspect="1"/>
          </p:cNvPicPr>
          <p:nvPr/>
        </p:nvPicPr>
        <p:blipFill>
          <a:blip r:embed="rId2"/>
          <a:stretch>
            <a:fillRect/>
          </a:stretch>
        </p:blipFill>
        <p:spPr>
          <a:xfrm>
            <a:off x="3612847" y="4352526"/>
            <a:ext cx="7126842" cy="640135"/>
          </a:xfrm>
          <a:prstGeom prst="rect">
            <a:avLst/>
          </a:prstGeom>
        </p:spPr>
      </p:pic>
      <p:pic>
        <p:nvPicPr>
          <p:cNvPr id="6" name="Picture 5"/>
          <p:cNvPicPr>
            <a:picLocks noChangeAspect="1"/>
          </p:cNvPicPr>
          <p:nvPr/>
        </p:nvPicPr>
        <p:blipFill>
          <a:blip r:embed="rId3"/>
          <a:stretch>
            <a:fillRect/>
          </a:stretch>
        </p:blipFill>
        <p:spPr>
          <a:xfrm>
            <a:off x="2094812" y="3946189"/>
            <a:ext cx="8644877" cy="536494"/>
          </a:xfrm>
          <a:prstGeom prst="rect">
            <a:avLst/>
          </a:prstGeom>
        </p:spPr>
      </p:pic>
      <p:pic>
        <p:nvPicPr>
          <p:cNvPr id="8" name="Picture 7"/>
          <p:cNvPicPr>
            <a:picLocks noChangeAspect="1"/>
          </p:cNvPicPr>
          <p:nvPr/>
        </p:nvPicPr>
        <p:blipFill>
          <a:blip r:embed="rId4"/>
          <a:stretch>
            <a:fillRect/>
          </a:stretch>
        </p:blipFill>
        <p:spPr>
          <a:xfrm>
            <a:off x="1828508" y="4920906"/>
            <a:ext cx="8938355" cy="573074"/>
          </a:xfrm>
          <a:prstGeom prst="rect">
            <a:avLst/>
          </a:prstGeom>
        </p:spPr>
      </p:pic>
      <p:sp>
        <p:nvSpPr>
          <p:cNvPr id="11" name="Rectangle 10"/>
          <p:cNvSpPr/>
          <p:nvPr/>
        </p:nvSpPr>
        <p:spPr>
          <a:xfrm>
            <a:off x="10656701" y="4844569"/>
            <a:ext cx="484428" cy="523220"/>
          </a:xfrm>
          <a:prstGeom prst="rect">
            <a:avLst/>
          </a:prstGeom>
        </p:spPr>
        <p:txBody>
          <a:bodyPr wrap="none">
            <a:spAutoFit/>
          </a:bodyPr>
          <a:lstStyle/>
          <a:p>
            <a:pPr algn="r" rtl="1"/>
            <a:r>
              <a:rPr lang="ar-DZ" sz="2800" b="1" dirty="0" smtClean="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rPr>
              <a:t>3-</a:t>
            </a:r>
            <a:endParaRPr lang="fr-FR" dirty="0"/>
          </a:p>
        </p:txBody>
      </p:sp>
      <p:sp>
        <p:nvSpPr>
          <p:cNvPr id="2" name="Rectangle 1"/>
          <p:cNvSpPr/>
          <p:nvPr/>
        </p:nvSpPr>
        <p:spPr>
          <a:xfrm>
            <a:off x="10639954" y="4354150"/>
            <a:ext cx="484428" cy="523220"/>
          </a:xfrm>
          <a:prstGeom prst="rect">
            <a:avLst/>
          </a:prstGeom>
        </p:spPr>
        <p:txBody>
          <a:bodyPr wrap="none">
            <a:spAutoFit/>
          </a:bodyPr>
          <a:lstStyle/>
          <a:p>
            <a:r>
              <a:rPr lang="ar-DZ" sz="2800" b="1" dirty="0" smtClean="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rPr>
              <a:t>2-</a:t>
            </a:r>
            <a:endParaRPr lang="fr-FR" dirty="0"/>
          </a:p>
        </p:txBody>
      </p:sp>
      <p:sp>
        <p:nvSpPr>
          <p:cNvPr id="3" name="Rectangle 2"/>
          <p:cNvSpPr/>
          <p:nvPr/>
        </p:nvSpPr>
        <p:spPr>
          <a:xfrm>
            <a:off x="10623207" y="3896367"/>
            <a:ext cx="466794" cy="523220"/>
          </a:xfrm>
          <a:prstGeom prst="rect">
            <a:avLst/>
          </a:prstGeom>
        </p:spPr>
        <p:txBody>
          <a:bodyPr wrap="none">
            <a:spAutoFit/>
          </a:bodyPr>
          <a:lstStyle/>
          <a:p>
            <a:r>
              <a:rPr lang="ar-DZ"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r>
              <a:rPr lang="ar-DZ"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fr-FR" dirty="0"/>
          </a:p>
        </p:txBody>
      </p:sp>
      <p:sp>
        <p:nvSpPr>
          <p:cNvPr id="7" name="Rectangle 6"/>
          <p:cNvSpPr/>
          <p:nvPr/>
        </p:nvSpPr>
        <p:spPr>
          <a:xfrm>
            <a:off x="10656701" y="2080671"/>
            <a:ext cx="423514" cy="461665"/>
          </a:xfrm>
          <a:prstGeom prst="rect">
            <a:avLst/>
          </a:prstGeom>
        </p:spPr>
        <p:txBody>
          <a:bodyPr wrap="none">
            <a:spAutoFit/>
          </a:bodyPr>
          <a:lstStyle/>
          <a:p>
            <a:r>
              <a:rPr lang="ar-DZ"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r>
              <a:rPr lang="ar-DZ" sz="2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fr-FR" dirty="0"/>
          </a:p>
        </p:txBody>
      </p:sp>
      <p:sp>
        <p:nvSpPr>
          <p:cNvPr id="9" name="Rectangle 8"/>
          <p:cNvSpPr/>
          <p:nvPr/>
        </p:nvSpPr>
        <p:spPr>
          <a:xfrm>
            <a:off x="774733" y="2165593"/>
            <a:ext cx="9964956" cy="369332"/>
          </a:xfrm>
          <a:prstGeom prst="rect">
            <a:avLst/>
          </a:prstGeom>
        </p:spPr>
        <p:txBody>
          <a:bodyPr wrap="square">
            <a:spAutoFit/>
          </a:bodyPr>
          <a:lstStyle/>
          <a:p>
            <a:r>
              <a:rPr lang="ar-DZ" dirty="0" smtClean="0">
                <a:solidFill>
                  <a:schemeClr val="accent1">
                    <a:lumMod val="75000"/>
                  </a:schemeClr>
                </a:solidFill>
              </a:rPr>
              <a:t>جمال </a:t>
            </a:r>
            <a:r>
              <a:rPr lang="ar-DZ" dirty="0">
                <a:solidFill>
                  <a:schemeClr val="accent1">
                    <a:lumMod val="75000"/>
                  </a:schemeClr>
                </a:solidFill>
              </a:rPr>
              <a:t>الدين أبي المحاسن يوسف بن تغري بردي الأتابكي ،النجوم الزاهرة في ملوك مصر والقاهرة،ج1،دار الكتب المصرية،ط1، 1929</a:t>
            </a:r>
            <a:endParaRPr lang="fr-FR" dirty="0"/>
          </a:p>
        </p:txBody>
      </p:sp>
      <p:sp>
        <p:nvSpPr>
          <p:cNvPr id="12" name="Rectangle 11"/>
          <p:cNvSpPr/>
          <p:nvPr/>
        </p:nvSpPr>
        <p:spPr>
          <a:xfrm>
            <a:off x="8492609" y="964153"/>
            <a:ext cx="3182281" cy="954107"/>
          </a:xfrm>
          <a:prstGeom prst="rect">
            <a:avLst/>
          </a:prstGeom>
        </p:spPr>
        <p:txBody>
          <a:bodyPr wrap="none">
            <a:spAutoFit/>
          </a:bodyPr>
          <a:lstStyle/>
          <a:p>
            <a:r>
              <a:rPr lang="ar-DZ" sz="2800"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قائمة المصادر و </a:t>
            </a:r>
            <a:r>
              <a:rPr lang="ar-DZ" sz="2800"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المراجع:</a:t>
            </a:r>
          </a:p>
          <a:p>
            <a:pPr algn="ctr"/>
            <a:endParaRPr lang="fr-FR"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Rectangle 9"/>
          <p:cNvSpPr/>
          <p:nvPr/>
        </p:nvSpPr>
        <p:spPr>
          <a:xfrm>
            <a:off x="10656701" y="2782258"/>
            <a:ext cx="441146" cy="461665"/>
          </a:xfrm>
          <a:prstGeom prst="rect">
            <a:avLst/>
          </a:prstGeom>
        </p:spPr>
        <p:txBody>
          <a:bodyPr wrap="none">
            <a:spAutoFit/>
          </a:bodyPr>
          <a:lstStyle/>
          <a:p>
            <a:r>
              <a:rPr lang="ar-DZ"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endParaRPr lang="fr-FR" dirty="0"/>
          </a:p>
        </p:txBody>
      </p:sp>
      <p:sp>
        <p:nvSpPr>
          <p:cNvPr id="13" name="Rectangle 12"/>
          <p:cNvSpPr/>
          <p:nvPr/>
        </p:nvSpPr>
        <p:spPr>
          <a:xfrm>
            <a:off x="1828508" y="2861979"/>
            <a:ext cx="9992130" cy="369332"/>
          </a:xfrm>
          <a:prstGeom prst="rect">
            <a:avLst/>
          </a:prstGeom>
        </p:spPr>
        <p:txBody>
          <a:bodyPr wrap="square">
            <a:spAutoFit/>
          </a:bodyPr>
          <a:lstStyle/>
          <a:p>
            <a:pPr algn="ctr"/>
            <a:r>
              <a:rPr lang="ar-DZ" dirty="0" smtClean="0"/>
              <a:t>جمال </a:t>
            </a:r>
            <a:r>
              <a:rPr lang="ar-DZ" dirty="0"/>
              <a:t>الدين أبي المحاسن يوسف بن تغري بردي الأتابكي،ج12،دار الكتب </a:t>
            </a:r>
            <a:r>
              <a:rPr lang="ar-DZ" dirty="0" smtClean="0"/>
              <a:t>المصرية،ط1،القاهرة،1956م,</a:t>
            </a:r>
            <a:endParaRPr lang="fr-FR" dirty="0"/>
          </a:p>
        </p:txBody>
      </p:sp>
      <p:sp>
        <p:nvSpPr>
          <p:cNvPr id="14" name="Rectangle 13"/>
          <p:cNvSpPr/>
          <p:nvPr/>
        </p:nvSpPr>
        <p:spPr>
          <a:xfrm>
            <a:off x="9338881" y="3398058"/>
            <a:ext cx="1284326" cy="523220"/>
          </a:xfrm>
          <a:prstGeom prst="rect">
            <a:avLst/>
          </a:prstGeom>
        </p:spPr>
        <p:txBody>
          <a:bodyPr wrap="none">
            <a:spAutoFit/>
          </a:bodyPr>
          <a:lstStyle/>
          <a:p>
            <a:r>
              <a:rPr lang="ar-DZ" sz="2800"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-المراجع</a:t>
            </a:r>
            <a:r>
              <a:rPr lang="ar-DZ"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ar-DZ"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60906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2311" y="851089"/>
            <a:ext cx="2169624" cy="58477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ar-DZ" sz="3200" b="1" u="sng" dirty="0" smtClean="0">
                <a:ln/>
                <a:solidFill>
                  <a:schemeClr val="accent3"/>
                </a:solidFill>
              </a:rPr>
              <a:t>مقدمة:</a:t>
            </a:r>
            <a:endParaRPr lang="fr-FR" sz="3200" b="1" u="sng" dirty="0">
              <a:ln/>
              <a:solidFill>
                <a:schemeClr val="accent3"/>
              </a:solidFill>
            </a:endParaRPr>
          </a:p>
        </p:txBody>
      </p:sp>
      <p:sp>
        <p:nvSpPr>
          <p:cNvPr id="3" name="Rectangle 2"/>
          <p:cNvSpPr/>
          <p:nvPr/>
        </p:nvSpPr>
        <p:spPr>
          <a:xfrm>
            <a:off x="1140178" y="1435864"/>
            <a:ext cx="10216444" cy="3785652"/>
          </a:xfrm>
          <a:prstGeom prst="rect">
            <a:avLst/>
          </a:prstGeom>
        </p:spPr>
        <p:txBody>
          <a:bodyPr wrap="square">
            <a:spAutoFit/>
          </a:bodyPr>
          <a:lstStyle/>
          <a:p>
            <a:pPr algn="r" rtl="1"/>
            <a:r>
              <a:rPr lang="ar-DZ" sz="2000" b="1" dirty="0"/>
              <a:t>تلعب كتب الحوليات دورًا محوريًا في كتابة التاريخ الإسلامي، سواء على المستوى العام أو </a:t>
            </a:r>
            <a:r>
              <a:rPr lang="ar-DZ" sz="2000" b="1" dirty="0" smtClean="0"/>
              <a:t>المحلي حيث </a:t>
            </a:r>
            <a:r>
              <a:rPr lang="ar-DZ" sz="2000" b="1" dirty="0"/>
              <a:t>تعد هذه الكتب سجلاً تفصيليًا للأحداث مرتبة ترتيبًا زمنيًا، مما يمنحها ميزة فريدة في توثيق الأحداث بشكل دقيق </a:t>
            </a:r>
            <a:r>
              <a:rPr lang="ar-DZ" sz="2000" b="1" dirty="0" smtClean="0"/>
              <a:t>ومباشر و </a:t>
            </a:r>
            <a:r>
              <a:rPr lang="ar-DZ" sz="2000" b="1" dirty="0"/>
              <a:t>في السياق المحلي، </a:t>
            </a:r>
            <a:r>
              <a:rPr lang="ar-DZ" sz="2000" b="1" dirty="0" smtClean="0"/>
              <a:t>تساهم </a:t>
            </a:r>
            <a:r>
              <a:rPr lang="ar-DZ" sz="2000" b="1" dirty="0"/>
              <a:t>كتب الحوليات في إلقاء الضوء على التاريخ الخاص بالمجتمعات الإسلامية المختلفة، بما في ذلك العادات، والتقاليد، والتنظيمات الاجتماعية، والسياسية، والاقتصادية</a:t>
            </a:r>
            <a:r>
              <a:rPr lang="ar-DZ" sz="2000" b="1" dirty="0" smtClean="0"/>
              <a:t>.,,,</a:t>
            </a:r>
            <a:endParaRPr lang="ar-DZ" sz="2000" b="1" dirty="0"/>
          </a:p>
          <a:p>
            <a:pPr algn="r"/>
            <a:r>
              <a:rPr lang="ar-DZ" sz="2000" b="1" dirty="0" smtClean="0"/>
              <a:t>وتكمن </a:t>
            </a:r>
            <a:r>
              <a:rPr lang="ar-DZ" sz="2000" b="1" dirty="0"/>
              <a:t>أهمية كتب الحوليات في كتابة التاريخ المحلي الإسلامي في أنها تقدم رؤية شاملة للتفاعلات المحلية، وكيف أثرت وتأثرت بالمتغيرات الكبرى في التاريخ الإسلامي العام. فهي توفر وثائق تاريخية غنية تساعد في رسم صورة دقيقة للمجتمعات المحلية، وتكشف عن أدوارها في التاريخ الإسلامي الأوسع. كما تسهم في حفظ تراث هذه المجتمعات، وتوثيق تفاصيل قد لا تكون متاحة في مصادر أخرى.</a:t>
            </a:r>
          </a:p>
          <a:p>
            <a:pPr algn="r"/>
            <a:r>
              <a:rPr lang="ar-DZ" sz="2000" b="1" dirty="0" smtClean="0"/>
              <a:t>و يهدف </a:t>
            </a:r>
            <a:r>
              <a:rPr lang="ar-DZ" sz="2000" b="1" dirty="0"/>
              <a:t>هذا البحث إلى استكشاف أهمية كتب الحوليات كمصدر تاريخي </a:t>
            </a:r>
            <a:r>
              <a:rPr lang="ar-DZ" sz="2000" b="1" dirty="0" smtClean="0"/>
              <a:t>رئيسي </a:t>
            </a:r>
            <a:r>
              <a:rPr lang="ar-DZ" sz="2000" b="1" dirty="0"/>
              <a:t>في دراسة التاريخ المحلي الإسلامي، مع </a:t>
            </a:r>
            <a:r>
              <a:rPr lang="ar-DZ" sz="2000" b="1" dirty="0" smtClean="0"/>
              <a:t>دراسة تطبيقية لنموذج من كتب التاريخ الحولي المحلي،و هو كتاب "النجوم الزاهرة في ملوك مصر والقاهرة " لأبي المحاسن تغري بردي, </a:t>
            </a:r>
          </a:p>
          <a:p>
            <a:pPr algn="r"/>
            <a:endParaRPr lang="ar-DZ" sz="2000" b="1" dirty="0"/>
          </a:p>
        </p:txBody>
      </p:sp>
    </p:spTree>
    <p:extLst>
      <p:ext uri="{BB962C8B-B14F-4D97-AF65-F5344CB8AC3E}">
        <p14:creationId xmlns:p14="http://schemas.microsoft.com/office/powerpoint/2010/main" val="154960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61983292-E615-42D3-9B01-69A0D3387A11}"/>
              </a:ext>
            </a:extLst>
          </p:cNvPr>
          <p:cNvSpPr/>
          <p:nvPr/>
        </p:nvSpPr>
        <p:spPr>
          <a:xfrm>
            <a:off x="548639" y="2338252"/>
            <a:ext cx="10907487" cy="3046988"/>
          </a:xfrm>
          <a:prstGeom prst="rect">
            <a:avLst/>
          </a:prstGeom>
          <a:noFill/>
        </p:spPr>
        <p:txBody>
          <a:bodyPr wrap="square">
            <a:spAutoFit/>
          </a:bodyPr>
          <a:lstStyle/>
          <a:p>
            <a:pPr algn="r" rtl="1">
              <a:defRPr/>
            </a:pPr>
            <a:r>
              <a:rPr lang="ar-DZ" sz="2400" dirty="0" smtClean="0">
                <a:ln w="0"/>
                <a:latin typeface="Times New Roman" panose="02020603050405020304" pitchFamily="18" charset="0"/>
                <a:cs typeface="Times New Roman" panose="02020603050405020304" pitchFamily="18" charset="0"/>
              </a:rPr>
              <a:t>إن </a:t>
            </a:r>
            <a:r>
              <a:rPr lang="ar-DZ" sz="2400" dirty="0">
                <a:ln w="0"/>
                <a:latin typeface="Times New Roman" panose="02020603050405020304" pitchFamily="18" charset="0"/>
                <a:cs typeface="Times New Roman" panose="02020603050405020304" pitchFamily="18" charset="0"/>
              </a:rPr>
              <a:t>المشاعر القومية والارتباطات الاقليمية التي </a:t>
            </a:r>
            <a:r>
              <a:rPr lang="ar-DZ" sz="2400" dirty="0" smtClean="0">
                <a:ln w="0"/>
                <a:latin typeface="Times New Roman" panose="02020603050405020304" pitchFamily="18" charset="0"/>
                <a:cs typeface="Times New Roman" panose="02020603050405020304" pitchFamily="18" charset="0"/>
              </a:rPr>
              <a:t>إرتفعت </a:t>
            </a:r>
            <a:r>
              <a:rPr lang="ar-DZ" sz="2400" dirty="0">
                <a:ln w="0"/>
                <a:latin typeface="Times New Roman" panose="02020603050405020304" pitchFamily="18" charset="0"/>
                <a:cs typeface="Times New Roman" panose="02020603050405020304" pitchFamily="18" charset="0"/>
              </a:rPr>
              <a:t>حدتها في شتى </a:t>
            </a:r>
            <a:r>
              <a:rPr lang="ar-DZ" sz="2400" dirty="0" smtClean="0">
                <a:ln w="0"/>
                <a:latin typeface="Times New Roman" panose="02020603050405020304" pitchFamily="18" charset="0"/>
                <a:cs typeface="Times New Roman" panose="02020603050405020304" pitchFamily="18" charset="0"/>
              </a:rPr>
              <a:t>أنحاء </a:t>
            </a:r>
            <a:r>
              <a:rPr lang="ar-DZ" sz="2400" dirty="0">
                <a:ln w="0"/>
                <a:latin typeface="Times New Roman" panose="02020603050405020304" pitchFamily="18" charset="0"/>
              </a:rPr>
              <a:t>العالم</a:t>
            </a:r>
            <a:r>
              <a:rPr lang="ar-DZ" sz="2400" dirty="0">
                <a:ln w="0"/>
                <a:latin typeface="Times New Roman" panose="02020603050405020304" pitchFamily="18" charset="0"/>
                <a:cs typeface="Times New Roman" panose="02020603050405020304" pitchFamily="18" charset="0"/>
              </a:rPr>
              <a:t> </a:t>
            </a:r>
            <a:r>
              <a:rPr lang="ar-DZ" sz="2400" dirty="0" smtClean="0">
                <a:ln w="0"/>
                <a:latin typeface="Times New Roman" panose="02020603050405020304" pitchFamily="18" charset="0"/>
                <a:cs typeface="Times New Roman" panose="02020603050405020304" pitchFamily="18" charset="0"/>
              </a:rPr>
              <a:t>الاسلامي ولدت </a:t>
            </a:r>
            <a:r>
              <a:rPr lang="ar-DZ" sz="2400" dirty="0">
                <a:ln w="0"/>
                <a:latin typeface="Times New Roman" panose="02020603050405020304" pitchFamily="18" charset="0"/>
                <a:cs typeface="Times New Roman" panose="02020603050405020304" pitchFamily="18" charset="0"/>
              </a:rPr>
              <a:t>عند بعض </a:t>
            </a:r>
            <a:endParaRPr lang="ar-DZ" sz="2400" dirty="0" smtClean="0">
              <a:ln w="0"/>
              <a:latin typeface="Times New Roman" panose="02020603050405020304" pitchFamily="18" charset="0"/>
              <a:cs typeface="Times New Roman" panose="02020603050405020304" pitchFamily="18" charset="0"/>
            </a:endParaRPr>
          </a:p>
          <a:p>
            <a:pPr algn="r" rtl="1">
              <a:defRPr/>
            </a:pPr>
            <a:r>
              <a:rPr lang="ar-DZ" sz="2400" dirty="0" smtClean="0">
                <a:ln w="0"/>
                <a:latin typeface="Times New Roman" panose="02020603050405020304" pitchFamily="18" charset="0"/>
                <a:cs typeface="Times New Roman" panose="02020603050405020304" pitchFamily="18" charset="0"/>
              </a:rPr>
              <a:t>المؤرخين اعتزازا  بإقليمهم </a:t>
            </a:r>
            <a:r>
              <a:rPr lang="ar-DZ" sz="2400" dirty="0">
                <a:ln w="0"/>
                <a:latin typeface="Times New Roman" panose="02020603050405020304" pitchFamily="18" charset="0"/>
                <a:cs typeface="Times New Roman" panose="02020603050405020304" pitchFamily="18" charset="0"/>
              </a:rPr>
              <a:t>أو مكان مولدهم وهذا ما دفعهم الى </a:t>
            </a:r>
            <a:r>
              <a:rPr lang="ar-DZ" sz="2400" dirty="0" smtClean="0">
                <a:ln w="0"/>
                <a:latin typeface="Times New Roman" panose="02020603050405020304" pitchFamily="18" charset="0"/>
                <a:cs typeface="Times New Roman" panose="02020603050405020304" pitchFamily="18" charset="0"/>
              </a:rPr>
              <a:t>الكتابة </a:t>
            </a:r>
            <a:r>
              <a:rPr lang="ar-DZ" sz="2400" dirty="0">
                <a:ln w="0"/>
                <a:latin typeface="Times New Roman" panose="02020603050405020304" pitchFamily="18" charset="0"/>
                <a:cs typeface="Times New Roman" panose="02020603050405020304" pitchFamily="18" charset="0"/>
              </a:rPr>
              <a:t>عن هذا </a:t>
            </a:r>
            <a:r>
              <a:rPr lang="ar-DZ" sz="2400" dirty="0" smtClean="0">
                <a:ln w="0"/>
                <a:latin typeface="Times New Roman" panose="02020603050405020304" pitchFamily="18" charset="0"/>
                <a:cs typeface="Times New Roman" panose="02020603050405020304" pitchFamily="18" charset="0"/>
              </a:rPr>
              <a:t>المكان او </a:t>
            </a:r>
            <a:r>
              <a:rPr lang="ar-DZ" sz="2400" dirty="0">
                <a:ln w="0"/>
                <a:latin typeface="Times New Roman" panose="02020603050405020304" pitchFamily="18" charset="0"/>
                <a:cs typeface="Times New Roman" panose="02020603050405020304" pitchFamily="18" charset="0"/>
              </a:rPr>
              <a:t>الاقليم وقد صنفت </a:t>
            </a:r>
            <a:r>
              <a:rPr lang="ar-DZ" sz="2400" dirty="0" smtClean="0">
                <a:ln w="0"/>
                <a:latin typeface="Times New Roman" panose="02020603050405020304" pitchFamily="18" charset="0"/>
                <a:cs typeface="Times New Roman" panose="02020603050405020304" pitchFamily="18" charset="0"/>
              </a:rPr>
              <a:t>مؤلفاتهم،</a:t>
            </a:r>
          </a:p>
          <a:p>
            <a:pPr algn="r" rtl="1">
              <a:defRPr/>
            </a:pPr>
            <a:r>
              <a:rPr lang="ar-DZ" sz="2400" dirty="0" smtClean="0">
                <a:ln w="0"/>
                <a:latin typeface="Times New Roman" panose="02020603050405020304" pitchFamily="18" charset="0"/>
                <a:cs typeface="Times New Roman" panose="02020603050405020304" pitchFamily="18" charset="0"/>
              </a:rPr>
              <a:t>تلك </a:t>
            </a:r>
            <a:r>
              <a:rPr lang="ar-DZ" sz="2400" dirty="0">
                <a:ln w="0"/>
                <a:latin typeface="Times New Roman" panose="02020603050405020304" pitchFamily="18" charset="0"/>
                <a:cs typeface="Times New Roman" panose="02020603050405020304" pitchFamily="18" charset="0"/>
              </a:rPr>
              <a:t>في باب التواريخ </a:t>
            </a:r>
            <a:r>
              <a:rPr lang="ar-DZ" sz="2400" dirty="0" smtClean="0">
                <a:ln w="0"/>
                <a:latin typeface="Times New Roman" panose="02020603050405020304" pitchFamily="18" charset="0"/>
                <a:cs typeface="Times New Roman" panose="02020603050405020304" pitchFamily="18" charset="0"/>
              </a:rPr>
              <a:t>المحلية، </a:t>
            </a:r>
            <a:r>
              <a:rPr lang="ar-DZ" sz="2400" dirty="0">
                <a:ln w="0"/>
                <a:latin typeface="Times New Roman" panose="02020603050405020304" pitchFamily="18" charset="0"/>
                <a:cs typeface="Times New Roman" panose="02020603050405020304" pitchFamily="18" charset="0"/>
              </a:rPr>
              <a:t>رغم انها على </a:t>
            </a:r>
            <a:r>
              <a:rPr lang="ar-DZ" sz="2400" dirty="0" smtClean="0">
                <a:ln w="0"/>
                <a:latin typeface="Times New Roman" panose="02020603050405020304" pitchFamily="18" charset="0"/>
                <a:cs typeface="Times New Roman" panose="02020603050405020304" pitchFamily="18" charset="0"/>
              </a:rPr>
              <a:t>قلتها </a:t>
            </a:r>
            <a:r>
              <a:rPr lang="ar-DZ" sz="2400" dirty="0">
                <a:ln w="0"/>
                <a:latin typeface="Times New Roman" panose="02020603050405020304" pitchFamily="18" charset="0"/>
                <a:cs typeface="Times New Roman" panose="02020603050405020304" pitchFamily="18" charset="0"/>
              </a:rPr>
              <a:t>لم تخرج عن اعتباراتها الدينية والفقهية ولذا </a:t>
            </a:r>
            <a:r>
              <a:rPr lang="ar-DZ" sz="2400" dirty="0" smtClean="0">
                <a:ln w="0"/>
                <a:latin typeface="Times New Roman" panose="02020603050405020304" pitchFamily="18" charset="0"/>
                <a:cs typeface="Times New Roman" panose="02020603050405020304" pitchFamily="18" charset="0"/>
              </a:rPr>
              <a:t>اعتبر المؤرخ أبو</a:t>
            </a:r>
          </a:p>
          <a:p>
            <a:pPr algn="r" rtl="1">
              <a:defRPr/>
            </a:pPr>
            <a:r>
              <a:rPr lang="ar-DZ" sz="2400" dirty="0" smtClean="0">
                <a:ln w="0"/>
                <a:latin typeface="Times New Roman" panose="02020603050405020304" pitchFamily="18" charset="0"/>
                <a:cs typeface="Times New Roman" panose="02020603050405020304" pitchFamily="18" charset="0"/>
              </a:rPr>
              <a:t> </a:t>
            </a:r>
            <a:r>
              <a:rPr lang="ar-DZ" sz="2400" dirty="0">
                <a:ln w="0"/>
                <a:latin typeface="Times New Roman" panose="02020603050405020304" pitchFamily="18" charset="0"/>
                <a:cs typeface="Times New Roman" panose="02020603050405020304" pitchFamily="18" charset="0"/>
              </a:rPr>
              <a:t>الحسن علي بن </a:t>
            </a:r>
            <a:r>
              <a:rPr lang="ar-DZ" sz="2400" dirty="0" smtClean="0">
                <a:ln w="0"/>
                <a:latin typeface="Times New Roman" panose="02020603050405020304" pitchFamily="18" charset="0"/>
                <a:cs typeface="Times New Roman" panose="02020603050405020304" pitchFamily="18" charset="0"/>
              </a:rPr>
              <a:t>أحمد </a:t>
            </a:r>
            <a:r>
              <a:rPr lang="ar-DZ" sz="2400" dirty="0">
                <a:ln w="0"/>
                <a:latin typeface="Times New Roman" panose="02020603050405020304" pitchFamily="18" charset="0"/>
                <a:cs typeface="Times New Roman" panose="02020603050405020304" pitchFamily="18" charset="0"/>
              </a:rPr>
              <a:t>السلامي قلة التواريخ </a:t>
            </a:r>
            <a:r>
              <a:rPr lang="ar-DZ" sz="2400" dirty="0" smtClean="0">
                <a:ln w="0"/>
                <a:latin typeface="Times New Roman" panose="02020603050405020304" pitchFamily="18" charset="0"/>
                <a:cs typeface="Times New Roman" panose="02020603050405020304" pitchFamily="18" charset="0"/>
              </a:rPr>
              <a:t>المحلية عيبا </a:t>
            </a:r>
            <a:r>
              <a:rPr lang="ar-DZ" sz="2400" dirty="0">
                <a:ln w="0"/>
                <a:latin typeface="Times New Roman" panose="02020603050405020304" pitchFamily="18" charset="0"/>
                <a:cs typeface="Times New Roman" panose="02020603050405020304" pitchFamily="18" charset="0"/>
              </a:rPr>
              <a:t>فاضحا وذلك </a:t>
            </a:r>
            <a:r>
              <a:rPr lang="ar-DZ" sz="2400" dirty="0" smtClean="0">
                <a:ln w="0"/>
                <a:latin typeface="Times New Roman" panose="02020603050405020304" pitchFamily="18" charset="0"/>
                <a:cs typeface="Times New Roman" panose="02020603050405020304" pitchFamily="18" charset="0"/>
              </a:rPr>
              <a:t>بقوله:</a:t>
            </a:r>
          </a:p>
          <a:p>
            <a:pPr algn="r" rtl="1">
              <a:defRPr/>
            </a:pPr>
            <a:r>
              <a:rPr lang="ar-DZ" sz="2400" dirty="0" smtClean="0">
                <a:ln w="0"/>
                <a:latin typeface="Times New Roman" panose="02020603050405020304" pitchFamily="18" charset="0"/>
                <a:cs typeface="Times New Roman" panose="02020603050405020304" pitchFamily="18" charset="0"/>
              </a:rPr>
              <a:t>”... فقرأت </a:t>
            </a:r>
            <a:r>
              <a:rPr lang="ar-DZ" sz="2400" dirty="0">
                <a:ln w="0"/>
                <a:latin typeface="Times New Roman" panose="02020603050405020304" pitchFamily="18" charset="0"/>
                <a:cs typeface="Times New Roman" panose="02020603050405020304" pitchFamily="18" charset="0"/>
              </a:rPr>
              <a:t>بخط الحافظ الجمال </a:t>
            </a:r>
            <a:r>
              <a:rPr lang="ar-DZ" sz="2400" dirty="0" smtClean="0">
                <a:ln w="0"/>
                <a:latin typeface="Times New Roman" panose="02020603050405020304" pitchFamily="18" charset="0"/>
                <a:cs typeface="Times New Roman" panose="02020603050405020304" pitchFamily="18" charset="0"/>
              </a:rPr>
              <a:t>أبي </a:t>
            </a:r>
            <a:r>
              <a:rPr lang="ar-DZ" sz="2400" dirty="0">
                <a:ln w="0"/>
                <a:latin typeface="Times New Roman" panose="02020603050405020304" pitchFamily="18" charset="0"/>
                <a:cs typeface="Times New Roman" panose="02020603050405020304" pitchFamily="18" charset="0"/>
              </a:rPr>
              <a:t>المحاسن </a:t>
            </a:r>
            <a:r>
              <a:rPr lang="ar-DZ" sz="2400" dirty="0" smtClean="0">
                <a:ln w="0"/>
                <a:latin typeface="Times New Roman" panose="02020603050405020304" pitchFamily="18" charset="0"/>
                <a:cs typeface="Times New Roman" panose="02020603050405020304" pitchFamily="18" charset="0"/>
              </a:rPr>
              <a:t>اليغموري فيما لخصه </a:t>
            </a:r>
            <a:r>
              <a:rPr lang="ar-DZ" sz="2400" dirty="0">
                <a:ln w="0"/>
                <a:latin typeface="Times New Roman" panose="02020603050405020304" pitchFamily="18" charset="0"/>
                <a:cs typeface="Times New Roman" panose="02020603050405020304" pitchFamily="18" charset="0"/>
              </a:rPr>
              <a:t>من </a:t>
            </a:r>
            <a:r>
              <a:rPr lang="ar-DZ" sz="2400" dirty="0" smtClean="0">
                <a:ln w="0"/>
                <a:latin typeface="Times New Roman" panose="02020603050405020304" pitchFamily="18" charset="0"/>
                <a:cs typeface="Times New Roman" panose="02020603050405020304" pitchFamily="18" charset="0"/>
              </a:rPr>
              <a:t>" أخبار ولاة </a:t>
            </a:r>
            <a:r>
              <a:rPr lang="ar-DZ" sz="2400" dirty="0">
                <a:ln w="0"/>
                <a:latin typeface="Times New Roman" panose="02020603050405020304" pitchFamily="18" charset="0"/>
                <a:cs typeface="Times New Roman" panose="02020603050405020304" pitchFamily="18" charset="0"/>
              </a:rPr>
              <a:t>خراسان </a:t>
            </a:r>
            <a:r>
              <a:rPr lang="ar-DZ" sz="2400" dirty="0" smtClean="0">
                <a:ln w="0"/>
                <a:latin typeface="Times New Roman" panose="02020603050405020304" pitchFamily="18" charset="0"/>
                <a:cs typeface="Times New Roman" panose="02020603050405020304" pitchFamily="18" charset="0"/>
              </a:rPr>
              <a:t>له</a:t>
            </a:r>
            <a:r>
              <a:rPr lang="ar-DZ" sz="2400" dirty="0">
                <a:ln w="0"/>
                <a:latin typeface="Times New Roman" panose="02020603050405020304" pitchFamily="18" charset="0"/>
                <a:cs typeface="Times New Roman" panose="02020603050405020304" pitchFamily="18" charset="0"/>
              </a:rPr>
              <a:t>" </a:t>
            </a:r>
            <a:r>
              <a:rPr lang="ar-DZ" sz="2400" dirty="0" smtClean="0">
                <a:ln w="0"/>
                <a:latin typeface="Times New Roman" panose="02020603050405020304" pitchFamily="18" charset="0"/>
                <a:cs typeface="Times New Roman" panose="02020603050405020304" pitchFamily="18" charset="0"/>
              </a:rPr>
              <a:t>« أن صنوف </a:t>
            </a:r>
            <a:r>
              <a:rPr lang="ar-DZ" sz="2400" dirty="0">
                <a:ln w="0"/>
                <a:latin typeface="Times New Roman" panose="02020603050405020304" pitchFamily="18" charset="0"/>
                <a:cs typeface="Times New Roman" panose="02020603050405020304" pitchFamily="18" charset="0"/>
              </a:rPr>
              <a:t>المعارف </a:t>
            </a:r>
            <a:r>
              <a:rPr lang="ar-DZ" sz="2400" dirty="0" smtClean="0">
                <a:ln w="0"/>
                <a:latin typeface="Times New Roman" panose="02020603050405020304" pitchFamily="18" charset="0"/>
                <a:cs typeface="Times New Roman" panose="02020603050405020304" pitchFamily="18" charset="0"/>
              </a:rPr>
              <a:t>كثيرة، </a:t>
            </a:r>
            <a:r>
              <a:rPr lang="ar-DZ" sz="2400" dirty="0">
                <a:ln w="0"/>
                <a:latin typeface="Times New Roman" panose="02020603050405020304" pitchFamily="18" charset="0"/>
                <a:cs typeface="Times New Roman" panose="02020603050405020304" pitchFamily="18" charset="0"/>
              </a:rPr>
              <a:t>وطرقها </a:t>
            </a:r>
            <a:r>
              <a:rPr lang="ar-DZ" sz="2400" dirty="0" smtClean="0">
                <a:ln w="0"/>
                <a:latin typeface="Times New Roman" panose="02020603050405020304" pitchFamily="18" charset="0"/>
                <a:cs typeface="Times New Roman" panose="02020603050405020304" pitchFamily="18" charset="0"/>
              </a:rPr>
              <a:t>متشعبة،وأنواعها متفننة، </a:t>
            </a:r>
            <a:r>
              <a:rPr lang="ar-DZ" sz="2400" dirty="0">
                <a:ln w="0"/>
                <a:latin typeface="Times New Roman" panose="02020603050405020304" pitchFamily="18" charset="0"/>
                <a:cs typeface="Times New Roman" panose="02020603050405020304" pitchFamily="18" charset="0"/>
              </a:rPr>
              <a:t>ويجب على كل قسم </a:t>
            </a:r>
            <a:r>
              <a:rPr lang="ar-DZ" sz="2400" dirty="0" smtClean="0">
                <a:ln w="0"/>
                <a:latin typeface="Times New Roman" panose="02020603050405020304" pitchFamily="18" charset="0"/>
                <a:cs typeface="Times New Roman" panose="02020603050405020304" pitchFamily="18" charset="0"/>
              </a:rPr>
              <a:t>بالادب </a:t>
            </a:r>
            <a:r>
              <a:rPr lang="ar-DZ" sz="2400" dirty="0">
                <a:ln w="0"/>
                <a:latin typeface="Times New Roman" panose="02020603050405020304" pitchFamily="18" charset="0"/>
                <a:cs typeface="Times New Roman" panose="02020603050405020304" pitchFamily="18" charset="0"/>
              </a:rPr>
              <a:t>ومنتسب اليه </a:t>
            </a:r>
            <a:r>
              <a:rPr lang="ar-DZ" sz="2400" dirty="0" smtClean="0">
                <a:ln w="0"/>
                <a:latin typeface="Times New Roman" panose="02020603050405020304" pitchFamily="18" charset="0"/>
                <a:cs typeface="Times New Roman" panose="02020603050405020304" pitchFamily="18" charset="0"/>
              </a:rPr>
              <a:t>أن </a:t>
            </a:r>
            <a:r>
              <a:rPr lang="ar-DZ" sz="2400" dirty="0">
                <a:ln w="0"/>
                <a:latin typeface="Times New Roman" panose="02020603050405020304" pitchFamily="18" charset="0"/>
                <a:cs typeface="Times New Roman" panose="02020603050405020304" pitchFamily="18" charset="0"/>
              </a:rPr>
              <a:t>يجتني من </a:t>
            </a:r>
            <a:r>
              <a:rPr lang="ar-DZ" sz="2400" dirty="0" smtClean="0">
                <a:ln w="0"/>
                <a:latin typeface="Times New Roman" panose="02020603050405020304" pitchFamily="18" charset="0"/>
                <a:cs typeface="Times New Roman" panose="02020603050405020304" pitchFamily="18" charset="0"/>
              </a:rPr>
              <a:t>أجناسها نصيبا، وأن </a:t>
            </a:r>
            <a:r>
              <a:rPr lang="ar-DZ" sz="2400" dirty="0">
                <a:ln w="0"/>
                <a:latin typeface="Times New Roman" panose="02020603050405020304" pitchFamily="18" charset="0"/>
                <a:cs typeface="Times New Roman" panose="02020603050405020304" pitchFamily="18" charset="0"/>
              </a:rPr>
              <a:t>يضرب من المتنازعين فيها </a:t>
            </a:r>
            <a:r>
              <a:rPr lang="ar-DZ" sz="2400" dirty="0" smtClean="0">
                <a:ln w="0"/>
                <a:latin typeface="Times New Roman" panose="02020603050405020304" pitchFamily="18" charset="0"/>
                <a:cs typeface="Times New Roman" panose="02020603050405020304" pitchFamily="18" charset="0"/>
              </a:rPr>
              <a:t>بسهم، </a:t>
            </a:r>
            <a:r>
              <a:rPr lang="ar-DZ" sz="2400" dirty="0">
                <a:ln w="0"/>
                <a:latin typeface="Times New Roman" panose="02020603050405020304" pitchFamily="18" charset="0"/>
                <a:cs typeface="Times New Roman" panose="02020603050405020304" pitchFamily="18" charset="0"/>
              </a:rPr>
              <a:t>ويفوز من زينتها </a:t>
            </a:r>
            <a:r>
              <a:rPr lang="ar-DZ" sz="2400" dirty="0">
                <a:ln w="0"/>
                <a:latin typeface="Times New Roman" panose="02020603050405020304" pitchFamily="18" charset="0"/>
              </a:rPr>
              <a:t>بقسم، </a:t>
            </a:r>
            <a:r>
              <a:rPr lang="ar-DZ" sz="2400" dirty="0" smtClean="0">
                <a:ln w="0"/>
                <a:latin typeface="Times New Roman" panose="02020603050405020304" pitchFamily="18" charset="0"/>
              </a:rPr>
              <a:t>و </a:t>
            </a:r>
            <a:r>
              <a:rPr lang="ar-DZ" sz="2400" dirty="0">
                <a:ln w="0"/>
                <a:latin typeface="Times New Roman" panose="02020603050405020304" pitchFamily="18" charset="0"/>
              </a:rPr>
              <a:t>أحد رؤساء </a:t>
            </a:r>
            <a:r>
              <a:rPr lang="ar-DZ" sz="2400" dirty="0" smtClean="0">
                <a:ln w="0"/>
                <a:latin typeface="Times New Roman" panose="02020603050405020304" pitchFamily="18" charset="0"/>
              </a:rPr>
              <a:t>المعارف علم</a:t>
            </a:r>
            <a:r>
              <a:rPr lang="ar-DZ" sz="2400" b="1" dirty="0" smtClean="0">
                <a:ln w="12700">
                  <a:solidFill>
                    <a:schemeClr val="tx2">
                      <a:satMod val="155000"/>
                    </a:schemeClr>
                  </a:solidFill>
                  <a:prstDash val="solid"/>
                </a:ln>
                <a:latin typeface="Times New Roman" panose="02020603050405020304" pitchFamily="18" charset="0"/>
              </a:rPr>
              <a:t> </a:t>
            </a:r>
            <a:endParaRPr lang="ar-SA" sz="2800" b="1" dirty="0">
              <a:ln w="12700">
                <a:solidFill>
                  <a:schemeClr val="tx2">
                    <a:satMod val="155000"/>
                  </a:schemeClr>
                </a:solidFill>
                <a:prstDash val="solid"/>
              </a:ln>
              <a:latin typeface="Times New Roman" panose="02020603050405020304" pitchFamily="18" charset="0"/>
              <a:cs typeface="Times New Roman" panose="02020603050405020304" pitchFamily="18" charset="0"/>
            </a:endParaRPr>
          </a:p>
        </p:txBody>
      </p:sp>
      <p:sp>
        <p:nvSpPr>
          <p:cNvPr id="2" name="Rectangle 1"/>
          <p:cNvSpPr/>
          <p:nvPr/>
        </p:nvSpPr>
        <p:spPr>
          <a:xfrm>
            <a:off x="2455817" y="666206"/>
            <a:ext cx="7432766" cy="77070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ar-DZ" sz="3200" b="1" dirty="0" smtClean="0">
                <a:ln/>
                <a:solidFill>
                  <a:schemeClr val="accent4"/>
                </a:solidFill>
              </a:rPr>
              <a:t>الفصل النظري:مفهوم ونشأة كتب التاريخ الحولي:</a:t>
            </a:r>
            <a:endParaRPr lang="fr-FR" sz="3200" b="1" dirty="0">
              <a:ln/>
              <a:solidFill>
                <a:schemeClr val="accent4"/>
              </a:solidFill>
            </a:endParaRPr>
          </a:p>
        </p:txBody>
      </p:sp>
      <p:sp>
        <p:nvSpPr>
          <p:cNvPr id="4" name="Rounded Rectangle 3"/>
          <p:cNvSpPr/>
          <p:nvPr/>
        </p:nvSpPr>
        <p:spPr>
          <a:xfrm>
            <a:off x="7125789" y="1645920"/>
            <a:ext cx="4219302" cy="6923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rtl="1"/>
            <a:r>
              <a:rPr lang="ar-DZ" sz="2400" b="1" dirty="0" smtClean="0">
                <a:ln/>
                <a:solidFill>
                  <a:schemeClr val="accent3"/>
                </a:solidFill>
              </a:rPr>
              <a:t>أولا:التعريف بالتاريخ الحولي المحلي:</a:t>
            </a:r>
            <a:endParaRPr lang="fr-FR" sz="2400" b="1" dirty="0">
              <a:ln/>
              <a:solidFill>
                <a:schemeClr val="accent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728063"/>
            <a:ext cx="10881360" cy="3970318"/>
          </a:xfrm>
          <a:prstGeom prst="rect">
            <a:avLst/>
          </a:prstGeom>
        </p:spPr>
        <p:txBody>
          <a:bodyPr wrap="square">
            <a:spAutoFit/>
          </a:bodyPr>
          <a:lstStyle/>
          <a:p>
            <a:pPr algn="r" rtl="1">
              <a:lnSpc>
                <a:spcPct val="150000"/>
              </a:lnSpc>
            </a:pPr>
            <a:r>
              <a:rPr lang="ar-DZ" sz="2400" dirty="0" smtClean="0">
                <a:ln w="0"/>
              </a:rPr>
              <a:t>التاريخ</a:t>
            </a:r>
            <a:r>
              <a:rPr lang="ar-DZ" sz="2400" dirty="0">
                <a:ln w="0"/>
              </a:rPr>
              <a:t>، لأنه باب يدل على أعلام أهل كل زمن، ويبين عما حدث فيه من حدث ، وتجدد فيه من خبر، وعرض من سبب، مستفيدا صاحبه المعرفة </a:t>
            </a:r>
            <a:r>
              <a:rPr lang="ar-DZ" sz="2400" dirty="0" smtClean="0">
                <a:ln w="0"/>
              </a:rPr>
              <a:t>بأوقات الأكوان </a:t>
            </a:r>
            <a:r>
              <a:rPr lang="ar-DZ" sz="2400" dirty="0">
                <a:ln w="0"/>
              </a:rPr>
              <a:t>وأحوال أيام الأعيان، </a:t>
            </a:r>
            <a:r>
              <a:rPr lang="ar-DZ" sz="2400" dirty="0" smtClean="0">
                <a:ln w="0"/>
              </a:rPr>
              <a:t>في </a:t>
            </a:r>
            <a:r>
              <a:rPr lang="ar-DZ" sz="2400" dirty="0">
                <a:ln w="0"/>
              </a:rPr>
              <a:t>كل حين وزمان </a:t>
            </a:r>
            <a:r>
              <a:rPr lang="ar-DZ" sz="2400" dirty="0" smtClean="0">
                <a:ln w="0"/>
              </a:rPr>
              <a:t>،فيأمن </a:t>
            </a:r>
            <a:r>
              <a:rPr lang="ar-DZ" sz="2400" dirty="0">
                <a:ln w="0"/>
              </a:rPr>
              <a:t>عيب </a:t>
            </a:r>
            <a:r>
              <a:rPr lang="ar-DZ" sz="2400" dirty="0" smtClean="0">
                <a:ln w="0"/>
              </a:rPr>
              <a:t>الخلط والتغليط فيما </a:t>
            </a:r>
            <a:r>
              <a:rPr lang="ar-DZ" sz="2400" dirty="0">
                <a:ln w="0"/>
              </a:rPr>
              <a:t>يقوله </a:t>
            </a:r>
            <a:r>
              <a:rPr lang="ar-DZ" sz="2400" dirty="0" smtClean="0">
                <a:ln w="0"/>
              </a:rPr>
              <a:t>فيهم، ويورده </a:t>
            </a:r>
            <a:r>
              <a:rPr lang="ar-DZ" sz="2400" dirty="0">
                <a:ln w="0"/>
              </a:rPr>
              <a:t>فيما يخبر عنهم.  </a:t>
            </a:r>
            <a:r>
              <a:rPr lang="ar-DZ" sz="2400" dirty="0" smtClean="0">
                <a:ln w="0"/>
              </a:rPr>
              <a:t>فإنا </a:t>
            </a:r>
            <a:r>
              <a:rPr lang="ar-DZ" sz="2400" dirty="0">
                <a:ln w="0"/>
              </a:rPr>
              <a:t>نرى </a:t>
            </a:r>
            <a:r>
              <a:rPr lang="ar-DZ" sz="2400" dirty="0" smtClean="0">
                <a:ln w="0"/>
              </a:rPr>
              <a:t>قوما يحكون أشياء </a:t>
            </a:r>
            <a:r>
              <a:rPr lang="ar-DZ" sz="2400" dirty="0">
                <a:ln w="0"/>
              </a:rPr>
              <a:t>لا يعرفون عهود حدوثها ووقوعها، فيقدمون ما </a:t>
            </a:r>
            <a:r>
              <a:rPr lang="ar-DZ" sz="2400" dirty="0" smtClean="0">
                <a:ln w="0"/>
              </a:rPr>
              <a:t>تأخر </a:t>
            </a:r>
            <a:r>
              <a:rPr lang="ar-DZ" sz="2400" dirty="0">
                <a:ln w="0"/>
              </a:rPr>
              <a:t>ويؤخرون  ما تقدم عنه </a:t>
            </a:r>
            <a:r>
              <a:rPr lang="ar-DZ" sz="2400" dirty="0" smtClean="0">
                <a:ln w="0"/>
              </a:rPr>
              <a:t>منها، </a:t>
            </a:r>
            <a:r>
              <a:rPr lang="ar-DZ" sz="2400" dirty="0">
                <a:ln w="0"/>
              </a:rPr>
              <a:t>سيما  من كان من </a:t>
            </a:r>
            <a:r>
              <a:rPr lang="ar-DZ" sz="2400" dirty="0" smtClean="0">
                <a:ln w="0"/>
              </a:rPr>
              <a:t>أرض </a:t>
            </a:r>
            <a:r>
              <a:rPr lang="ar-DZ" sz="2400" dirty="0">
                <a:ln w="0"/>
              </a:rPr>
              <a:t>خراسان، فقد جرى على </a:t>
            </a:r>
            <a:r>
              <a:rPr lang="ar-DZ" sz="2400" dirty="0" smtClean="0">
                <a:ln w="0"/>
              </a:rPr>
              <a:t>أيدي أهلها </a:t>
            </a:r>
            <a:r>
              <a:rPr lang="ar-DZ" sz="2400" dirty="0">
                <a:ln w="0"/>
              </a:rPr>
              <a:t>ما لم </a:t>
            </a:r>
            <a:r>
              <a:rPr lang="ar-DZ" sz="2400" dirty="0" smtClean="0">
                <a:ln w="0"/>
              </a:rPr>
              <a:t>يجري </a:t>
            </a:r>
            <a:r>
              <a:rPr lang="ar-DZ" sz="2400" dirty="0">
                <a:ln w="0"/>
              </a:rPr>
              <a:t>على </a:t>
            </a:r>
            <a:r>
              <a:rPr lang="ar-DZ" sz="2400" dirty="0" smtClean="0">
                <a:ln w="0"/>
              </a:rPr>
              <a:t>أيدي </a:t>
            </a:r>
            <a:r>
              <a:rPr lang="ar-DZ" sz="2400" dirty="0">
                <a:ln w="0"/>
              </a:rPr>
              <a:t>غيرهم من الواجب </a:t>
            </a:r>
            <a:r>
              <a:rPr lang="ar-DZ" sz="2400" dirty="0" smtClean="0">
                <a:ln w="0"/>
              </a:rPr>
              <a:t>العظام، </a:t>
            </a:r>
            <a:r>
              <a:rPr lang="ar-DZ" sz="2400" dirty="0">
                <a:ln w="0"/>
              </a:rPr>
              <a:t>والواجب على صاحب </a:t>
            </a:r>
            <a:r>
              <a:rPr lang="ar-DZ" sz="2400" dirty="0" smtClean="0">
                <a:ln w="0"/>
              </a:rPr>
              <a:t>المعرفة </a:t>
            </a:r>
            <a:r>
              <a:rPr lang="ar-DZ" sz="2400" dirty="0">
                <a:ln w="0"/>
              </a:rPr>
              <a:t>من </a:t>
            </a:r>
            <a:r>
              <a:rPr lang="ar-DZ" sz="2400" dirty="0" smtClean="0">
                <a:ln w="0"/>
              </a:rPr>
              <a:t>أهلها أن </a:t>
            </a:r>
            <a:r>
              <a:rPr lang="ar-DZ" sz="2400" dirty="0">
                <a:ln w="0"/>
              </a:rPr>
              <a:t>يعلم </a:t>
            </a:r>
            <a:r>
              <a:rPr lang="ar-DZ" sz="2400" dirty="0" smtClean="0">
                <a:ln w="0"/>
              </a:rPr>
              <a:t>جمل أبنائها</a:t>
            </a:r>
            <a:r>
              <a:rPr lang="ar-DZ" sz="2400" dirty="0">
                <a:ln w="0"/>
              </a:rPr>
              <a:t>، ويحفظ </a:t>
            </a:r>
            <a:r>
              <a:rPr lang="ar-DZ" sz="2400" dirty="0" smtClean="0">
                <a:ln w="0"/>
              </a:rPr>
              <a:t>أيام أمرائها، </a:t>
            </a:r>
            <a:r>
              <a:rPr lang="ar-DZ" sz="2400" dirty="0">
                <a:ln w="0"/>
              </a:rPr>
              <a:t>لا شيء </a:t>
            </a:r>
            <a:r>
              <a:rPr lang="ar-DZ" sz="2400" dirty="0" smtClean="0">
                <a:ln w="0"/>
              </a:rPr>
              <a:t>أزرى </a:t>
            </a:r>
            <a:r>
              <a:rPr lang="ar-DZ" sz="2400" dirty="0">
                <a:ln w="0"/>
              </a:rPr>
              <a:t>عليه </a:t>
            </a:r>
            <a:r>
              <a:rPr lang="ar-DZ" sz="2400" dirty="0" smtClean="0">
                <a:ln w="0"/>
              </a:rPr>
              <a:t>أن </a:t>
            </a:r>
            <a:r>
              <a:rPr lang="ar-DZ" sz="2400" dirty="0">
                <a:ln w="0"/>
              </a:rPr>
              <a:t>يجهل </a:t>
            </a:r>
            <a:r>
              <a:rPr lang="ar-DZ" sz="2400" dirty="0" smtClean="0">
                <a:ln w="0"/>
              </a:rPr>
              <a:t>أخبار أرضه </a:t>
            </a:r>
            <a:r>
              <a:rPr lang="ar-DZ" sz="2400" dirty="0">
                <a:ln w="0"/>
              </a:rPr>
              <a:t>ولعله </a:t>
            </a:r>
            <a:r>
              <a:rPr lang="ar-DZ" sz="2400" dirty="0" smtClean="0">
                <a:ln w="0"/>
              </a:rPr>
              <a:t>يتطلب أخبار غيرها ،كمن </a:t>
            </a:r>
            <a:r>
              <a:rPr lang="ar-DZ" sz="2400" dirty="0">
                <a:ln w="0"/>
              </a:rPr>
              <a:t>ترك </a:t>
            </a:r>
            <a:r>
              <a:rPr lang="ar-DZ" sz="2400" dirty="0" smtClean="0">
                <a:ln w="0"/>
              </a:rPr>
              <a:t>الواجب </a:t>
            </a:r>
            <a:r>
              <a:rPr lang="ar-DZ" sz="2400" dirty="0">
                <a:ln w="0"/>
              </a:rPr>
              <a:t>واتبع </a:t>
            </a:r>
            <a:r>
              <a:rPr lang="ar-DZ" sz="2400" dirty="0" smtClean="0">
                <a:ln w="0"/>
              </a:rPr>
              <a:t>النوافل",(</a:t>
            </a:r>
            <a:r>
              <a:rPr lang="ar-DZ" sz="2400" b="1" dirty="0" smtClean="0">
                <a:solidFill>
                  <a:schemeClr val="accent6">
                    <a:lumMod val="50000"/>
                  </a:schemeClr>
                </a:solidFill>
              </a:rPr>
              <a:t>محمد أحمد ترحيني،المؤرخون والتأريخ عند العرب،دار الكتب العلمية،ص:152,)</a:t>
            </a:r>
            <a:endParaRPr lang="ar-DZ" sz="2400" b="1" dirty="0">
              <a:solidFill>
                <a:schemeClr val="accent6">
                  <a:lumMod val="50000"/>
                </a:schemeClr>
              </a:solidFill>
            </a:endParaRPr>
          </a:p>
        </p:txBody>
      </p:sp>
    </p:spTree>
    <p:extLst>
      <p:ext uri="{BB962C8B-B14F-4D97-AF65-F5344CB8AC3E}">
        <p14:creationId xmlns:p14="http://schemas.microsoft.com/office/powerpoint/2010/main" val="3240069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51503"/>
            <a:ext cx="9601196" cy="990359"/>
          </a:xfrm>
        </p:spPr>
        <p:style>
          <a:lnRef idx="1">
            <a:schemeClr val="accent1"/>
          </a:lnRef>
          <a:fillRef idx="2">
            <a:schemeClr val="accent1"/>
          </a:fillRef>
          <a:effectRef idx="1">
            <a:schemeClr val="accent1"/>
          </a:effectRef>
          <a:fontRef idx="minor">
            <a:schemeClr val="dk1"/>
          </a:fontRef>
        </p:style>
        <p:txBody>
          <a:bodyPr/>
          <a:lstStyle/>
          <a:p>
            <a:r>
              <a:rPr lang="ar-DZ" dirty="0" smtClean="0">
                <a:solidFill>
                  <a:schemeClr val="accent3">
                    <a:lumMod val="50000"/>
                  </a:schemeClr>
                </a:solidFill>
              </a:rPr>
              <a:t>ثانيا:نشأة وأسباب ظهور الكتابة التاريخية</a:t>
            </a:r>
            <a:endParaRPr lang="fr-FR" dirty="0">
              <a:solidFill>
                <a:schemeClr val="accent3">
                  <a:lumMod val="50000"/>
                </a:schemeClr>
              </a:solidFill>
            </a:endParaRPr>
          </a:p>
        </p:txBody>
      </p:sp>
      <p:sp>
        <p:nvSpPr>
          <p:cNvPr id="3" name="Content Placeholder 2"/>
          <p:cNvSpPr>
            <a:spLocks noGrp="1"/>
          </p:cNvSpPr>
          <p:nvPr>
            <p:ph idx="1"/>
          </p:nvPr>
        </p:nvSpPr>
        <p:spPr>
          <a:xfrm>
            <a:off x="1295402" y="2364376"/>
            <a:ext cx="10160724" cy="3788230"/>
          </a:xfrm>
        </p:spPr>
        <p:txBody>
          <a:bodyPr>
            <a:normAutofit fontScale="70000" lnSpcReduction="20000"/>
          </a:bodyPr>
          <a:lstStyle/>
          <a:p>
            <a:pPr algn="r" rtl="1">
              <a:lnSpc>
                <a:spcPct val="170000"/>
              </a:lnSpc>
            </a:pPr>
            <a:r>
              <a:rPr lang="ar-DZ" sz="2800" b="1" spc="50" dirty="0">
                <a:ln w="0"/>
                <a:solidFill>
                  <a:schemeClr val="tx1"/>
                </a:solidFill>
                <a:effectLst>
                  <a:innerShdw blurRad="63500" dist="50800" dir="13500000">
                    <a:srgbClr val="000000">
                      <a:alpha val="50000"/>
                    </a:srgbClr>
                  </a:innerShdw>
                </a:effectLst>
              </a:rPr>
              <a:t>تعددت الآراء </a:t>
            </a:r>
            <a:r>
              <a:rPr lang="ar-DZ" sz="2800" b="1" spc="50" dirty="0" smtClean="0">
                <a:ln w="0"/>
                <a:solidFill>
                  <a:schemeClr val="tx1"/>
                </a:solidFill>
                <a:effectLst>
                  <a:innerShdw blurRad="63500" dist="50800" dir="13500000">
                    <a:srgbClr val="000000">
                      <a:alpha val="50000"/>
                    </a:srgbClr>
                  </a:innerShdw>
                </a:effectLst>
              </a:rPr>
              <a:t>حول نشأة الكتابة التاريخية المحلية وبواعث نموها ومظاهر انتشارها بعامة، وفي المشرق الإسلامي بخاصة،فهذا النوع من الكتابة هو وليد الشعور بالقومية،وتعبير صادق عن ارتباط المؤرخ بإقليمه واعتزازه بوطنه،كما أن ظهور هذا النمط عند المؤرخين المسلمين يرجع الى الإتصال الحضاري والإمتداد التراثي، بوقوفهم على النماذج والمؤلفات الخاصة بالمدن التي تم فتحها،ومن المعروف أن القرن الثالث هجري/التاسع الميلادي شهد مولد الكتابة التاريخية المحلية بشكل واضح بسبب انتشار حركة الترجمة إلى العربية وأصبح في </a:t>
            </a:r>
            <a:r>
              <a:rPr lang="ar-DZ" sz="2800" b="1" spc="50" dirty="0">
                <a:ln w="0"/>
                <a:solidFill>
                  <a:schemeClr val="tx1"/>
                </a:solidFill>
                <a:effectLst>
                  <a:innerShdw blurRad="63500" dist="50800" dir="13500000">
                    <a:srgbClr val="000000">
                      <a:alpha val="50000"/>
                    </a:srgbClr>
                  </a:innerShdw>
                </a:effectLst>
              </a:rPr>
              <a:t>متناول علماء </a:t>
            </a:r>
            <a:r>
              <a:rPr lang="ar-DZ" sz="2800" b="1" spc="50" dirty="0" smtClean="0">
                <a:ln w="0"/>
                <a:solidFill>
                  <a:schemeClr val="tx1"/>
                </a:solidFill>
                <a:effectLst>
                  <a:innerShdw blurRad="63500" dist="50800" dir="13500000">
                    <a:srgbClr val="000000">
                      <a:alpha val="50000"/>
                    </a:srgbClr>
                  </a:innerShdw>
                </a:effectLst>
              </a:rPr>
              <a:t>المسلمين معرفة إسهامات أقرانهم في اليونان وبلاد الفرس والهند </a:t>
            </a:r>
            <a:r>
              <a:rPr lang="ar-DZ" sz="2800" b="1" spc="50" dirty="0">
                <a:ln w="0"/>
                <a:solidFill>
                  <a:schemeClr val="tx1"/>
                </a:solidFill>
                <a:effectLst>
                  <a:innerShdw blurRad="63500" dist="50800" dir="13500000">
                    <a:srgbClr val="000000">
                      <a:alpha val="50000"/>
                    </a:srgbClr>
                  </a:innerShdw>
                </a:effectLst>
              </a:rPr>
              <a:t>وغيرها, من الحضارات فساعد ذلك على نقل التجارب والمناهج التي امتلكتها الحضارات السابقة لعلماء المسلمين </a:t>
            </a:r>
            <a:r>
              <a:rPr lang="ar-DZ" sz="2800" b="1" spc="50" dirty="0" smtClean="0">
                <a:ln w="0"/>
                <a:solidFill>
                  <a:schemeClr val="tx1"/>
                </a:solidFill>
                <a:effectLst>
                  <a:innerShdw blurRad="63500" dist="50800" dir="13500000">
                    <a:srgbClr val="000000">
                      <a:alpha val="50000"/>
                    </a:srgbClr>
                  </a:innerShdw>
                </a:effectLst>
              </a:rPr>
              <a:t>الذين قاموا </a:t>
            </a:r>
            <a:r>
              <a:rPr lang="ar-DZ" sz="2800" b="1" spc="50" dirty="0">
                <a:ln w="0"/>
                <a:solidFill>
                  <a:schemeClr val="tx1"/>
                </a:solidFill>
                <a:effectLst>
                  <a:innerShdw blurRad="63500" dist="50800" dir="13500000">
                    <a:srgbClr val="000000">
                      <a:alpha val="50000"/>
                    </a:srgbClr>
                  </a:innerShdw>
                </a:effectLst>
              </a:rPr>
              <a:t>بنقلها وأضافوا </a:t>
            </a:r>
          </a:p>
          <a:p>
            <a:pPr algn="r" rtl="1">
              <a:lnSpc>
                <a:spcPct val="170000"/>
              </a:lnSpc>
            </a:pPr>
            <a:endParaRPr lang="ar-DZ" b="1" dirty="0" smtClean="0"/>
          </a:p>
          <a:p>
            <a:pPr algn="r" rtl="1"/>
            <a:endParaRPr lang="ar-DZ" b="1" dirty="0"/>
          </a:p>
          <a:p>
            <a:pPr algn="r" rtl="1"/>
            <a:endParaRPr lang="fr-FR" b="1" dirty="0"/>
          </a:p>
        </p:txBody>
      </p:sp>
    </p:spTree>
    <p:extLst>
      <p:ext uri="{BB962C8B-B14F-4D97-AF65-F5344CB8AC3E}">
        <p14:creationId xmlns:p14="http://schemas.microsoft.com/office/powerpoint/2010/main" val="1145072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9715" y="715332"/>
            <a:ext cx="10515600" cy="4708981"/>
          </a:xfrm>
          <a:prstGeom prst="rect">
            <a:avLst/>
          </a:prstGeom>
        </p:spPr>
        <p:txBody>
          <a:bodyPr wrap="square">
            <a:spAutoFit/>
          </a:bodyPr>
          <a:lstStyle/>
          <a:p>
            <a:pPr algn="r" rtl="1"/>
            <a:r>
              <a:rPr lang="ar-DZ" sz="2000" b="1" dirty="0" smtClean="0"/>
              <a:t>عليها فحدث </a:t>
            </a:r>
            <a:r>
              <a:rPr lang="ar-DZ" sz="2000" b="1" dirty="0"/>
              <a:t>الإمتزاج الفكري الذي كان من نتيجته الاستمرارية والتواصل العلمي</a:t>
            </a:r>
            <a:r>
              <a:rPr lang="ar-DZ" sz="2000" b="1" dirty="0" smtClean="0"/>
              <a:t>,</a:t>
            </a:r>
          </a:p>
          <a:p>
            <a:pPr algn="r" rtl="1"/>
            <a:endParaRPr lang="ar-DZ" sz="2000" b="1" dirty="0"/>
          </a:p>
          <a:p>
            <a:pPr algn="r" rtl="1"/>
            <a:r>
              <a:rPr lang="ar-DZ" sz="2000" b="1" dirty="0" smtClean="0"/>
              <a:t>- كما كان للعامل السياسي أثره في ظهور الكتابة التاريخية المحلية حيث كانت الخلافة الإسلامية على مدى قرنين من الهجرة تعبر</a:t>
            </a:r>
          </a:p>
          <a:p>
            <a:pPr algn="r" rtl="1"/>
            <a:endParaRPr lang="ar-DZ" sz="2000" b="1" dirty="0"/>
          </a:p>
          <a:p>
            <a:pPr algn="r" rtl="1"/>
            <a:r>
              <a:rPr lang="ar-DZ" sz="2000" b="1" dirty="0"/>
              <a:t> </a:t>
            </a:r>
            <a:r>
              <a:rPr lang="ar-DZ" sz="2000" b="1" dirty="0" smtClean="0"/>
              <a:t>عن الوحدة السياسية والإدارية للعالم الإسلامي،وتدور في فلكها من الناحية الإدارية والولايات في المشرق الإسلامي،وخاصة بعد</a:t>
            </a:r>
          </a:p>
          <a:p>
            <a:pPr algn="r" rtl="1"/>
            <a:endParaRPr lang="ar-DZ" sz="2000" b="1" dirty="0"/>
          </a:p>
          <a:p>
            <a:pPr algn="r" rtl="1"/>
            <a:r>
              <a:rPr lang="ar-DZ" sz="2000" b="1" dirty="0" smtClean="0"/>
              <a:t>أن استقرت الفتوحات الإسلامية وانتشر الإسلام بين أهالي تلك الأقاليم الجديدة فأثر ذلك على المناخ السياسي السائد في الدولة </a:t>
            </a:r>
          </a:p>
          <a:p>
            <a:pPr algn="r" rtl="1"/>
            <a:endParaRPr lang="ar-DZ" sz="2000" b="1" dirty="0"/>
          </a:p>
          <a:p>
            <a:pPr algn="r" rtl="1"/>
            <a:r>
              <a:rPr lang="ar-DZ" sz="2000" b="1" dirty="0" smtClean="0"/>
              <a:t>العباسية ونظامها في الحكم فتحولت الى دولة إسلامية ذات إنتمائات عنصرية وسياسية مختلفة،ولكن هذا التطور في الفكر لعب </a:t>
            </a:r>
          </a:p>
          <a:p>
            <a:pPr algn="r" rtl="1"/>
            <a:endParaRPr lang="ar-DZ" sz="2000" b="1" dirty="0"/>
          </a:p>
          <a:p>
            <a:pPr algn="r" rtl="1"/>
            <a:r>
              <a:rPr lang="ar-DZ" sz="2000" b="1" dirty="0" smtClean="0"/>
              <a:t>دوره في ظهور الكتابة التاريخية الإقليمية كرغبة الأقاليم والشعوب في الإستقلال والنزوع إلى المحلية استغلالا لضعف الخلافة </a:t>
            </a:r>
          </a:p>
          <a:p>
            <a:pPr algn="r" rtl="1"/>
            <a:endParaRPr lang="ar-DZ" sz="2000" b="1" dirty="0"/>
          </a:p>
          <a:p>
            <a:pPr algn="r" rtl="1"/>
            <a:r>
              <a:rPr lang="ar-DZ" sz="2000" b="1" dirty="0" smtClean="0"/>
              <a:t>أحيانا،أو استجابة لنزعات شعوبية في أحيان أخرى ،أو لأسباب دينية من ناحية ثالثة,</a:t>
            </a:r>
          </a:p>
          <a:p>
            <a:pPr algn="r" rtl="1"/>
            <a:endParaRPr lang="ar-DZ" sz="2000" b="1" dirty="0" smtClean="0"/>
          </a:p>
          <a:p>
            <a:pPr algn="r" rtl="1"/>
            <a:r>
              <a:rPr lang="ar-DZ" sz="2000" b="1" dirty="0">
                <a:solidFill>
                  <a:schemeClr val="accent1">
                    <a:lumMod val="75000"/>
                  </a:schemeClr>
                </a:solidFill>
              </a:rPr>
              <a:t>(</a:t>
            </a:r>
            <a:r>
              <a:rPr lang="ar-DZ" sz="2000" b="1" dirty="0" smtClean="0">
                <a:solidFill>
                  <a:schemeClr val="accent1">
                    <a:lumMod val="75000"/>
                  </a:schemeClr>
                </a:solidFill>
              </a:rPr>
              <a:t>د,ولاء محمد محمود،موضوعات في التاريخ الإسلامي،تق:صباح محسن كاظم،ببلومانيا للنشر ووالتوزيع،ص:96,95,94,)</a:t>
            </a:r>
            <a:endParaRPr lang="ar-DZ" sz="2000" b="1" dirty="0">
              <a:solidFill>
                <a:schemeClr val="accent1">
                  <a:lumMod val="75000"/>
                </a:schemeClr>
              </a:solidFill>
            </a:endParaRPr>
          </a:p>
        </p:txBody>
      </p:sp>
    </p:spTree>
    <p:extLst>
      <p:ext uri="{BB962C8B-B14F-4D97-AF65-F5344CB8AC3E}">
        <p14:creationId xmlns:p14="http://schemas.microsoft.com/office/powerpoint/2010/main" val="152349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815737" y="927463"/>
            <a:ext cx="8516983" cy="718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3200" b="1" dirty="0" smtClean="0"/>
              <a:t>ثـــالثــا:أنواع كتب التاريخ الحولي المحلي:</a:t>
            </a:r>
            <a:endParaRPr lang="fr-FR" sz="3200" b="1" dirty="0"/>
          </a:p>
        </p:txBody>
      </p:sp>
      <p:sp>
        <p:nvSpPr>
          <p:cNvPr id="4" name="Rectangle 3"/>
          <p:cNvSpPr/>
          <p:nvPr/>
        </p:nvSpPr>
        <p:spPr>
          <a:xfrm>
            <a:off x="992777" y="1645920"/>
            <a:ext cx="10437222" cy="440120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r" rtl="1"/>
            <a:r>
              <a:rPr lang="ar-DZ" sz="2800" b="1" u="sng" dirty="0" smtClean="0">
                <a:ln/>
                <a:solidFill>
                  <a:schemeClr val="accent3"/>
                </a:solidFill>
              </a:rPr>
              <a:t>1-كتب التاريخ الدنيوي:</a:t>
            </a:r>
          </a:p>
          <a:p>
            <a:pPr algn="r" rtl="1">
              <a:lnSpc>
                <a:spcPct val="150000"/>
              </a:lnSpc>
            </a:pPr>
            <a:r>
              <a:rPr lang="ar-DZ" sz="2400" dirty="0" smtClean="0">
                <a:ln/>
              </a:rPr>
              <a:t>يجمع الدارسون على أن أقدم الأمثلة لكتب التاريخ المحلي الدنيوي الإسلامي ترجع الى العراق،وذلك من خلال كتابين محليين دنيويين:الأول "تاريخ بغداد"الذي ألفه أحمد بن أبي طاهر طيفور ،والذي أكمله ابنه عبد الله،وقد أراده مؤلفه أن يكون </a:t>
            </a:r>
            <a:r>
              <a:rPr lang="ar-DZ" sz="2400" dirty="0">
                <a:ln/>
              </a:rPr>
              <a:t>تاريخا للخلفاء </a:t>
            </a:r>
            <a:r>
              <a:rPr lang="ar-DZ" sz="2400" dirty="0" smtClean="0">
                <a:ln/>
              </a:rPr>
              <a:t>العباسيين ،يدور حول حوادث عاصمتهم بغداد التي فصل المؤلف خططها بفصل خاص،ونذكر كتاب "تاريخ الموصل" لأبي زكريا يزيد بن محمد بن أياس الأزدي ،دفع اهتمام صاحبه بالترجمة لمحدثي الموصل،فإن ماتبقى من هذا الكتاب يتضمن دراسة تاريخية على النموذج الحولي عني فيها بالموصل من خلال اهتمامه بولاتها وأعمالهم،وبتواريخ وفات علمائها،وبوصفه للمجاعة التي حصلت </a:t>
            </a:r>
            <a:r>
              <a:rPr lang="ar-DZ" sz="2400" dirty="0">
                <a:ln/>
              </a:rPr>
              <a:t>سنة207هـ, أما مصر ،فقد كان التفاخر بتاريخها الذي سبق الإسلام واضحا فيما ألف حولها </a:t>
            </a:r>
            <a:r>
              <a:rPr lang="ar-DZ" sz="2400" dirty="0" smtClean="0">
                <a:ln/>
              </a:rPr>
              <a:t>من،</a:t>
            </a:r>
          </a:p>
        </p:txBody>
      </p:sp>
    </p:spTree>
    <p:extLst>
      <p:ext uri="{BB962C8B-B14F-4D97-AF65-F5344CB8AC3E}">
        <p14:creationId xmlns:p14="http://schemas.microsoft.com/office/powerpoint/2010/main" val="376230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4" y="684014"/>
            <a:ext cx="11044610" cy="5078313"/>
          </a:xfrm>
          <a:prstGeom prst="rect">
            <a:avLst/>
          </a:prstGeom>
        </p:spPr>
        <p:txBody>
          <a:bodyPr wrap="square">
            <a:spAutoFit/>
          </a:bodyPr>
          <a:lstStyle/>
          <a:p>
            <a:pPr algn="r" rtl="1"/>
            <a:r>
              <a:rPr lang="ar-DZ" dirty="0" smtClean="0"/>
              <a:t>تواريخ ولعل خير من يمثل ذلك "تاريخ مصر وفضائلها" لأبي محمد الحسن بن زولاق ،بحيث أن ما حفظته المخطوطات لا يتعدى مقتطفات من كتاب، </a:t>
            </a:r>
          </a:p>
          <a:p>
            <a:pPr algn="r" rtl="1"/>
            <a:endParaRPr lang="ar-DZ" dirty="0" smtClean="0"/>
          </a:p>
          <a:p>
            <a:pPr algn="r" rtl="1"/>
            <a:r>
              <a:rPr lang="ar-DZ" dirty="0" smtClean="0"/>
              <a:t>المؤلف كما كتب محمد بن عبيد الله بن أحمد المسبحي كتابا عن مصر ،تبعا لنموذج التأريخ المحلي الدنيوي ،وقد ذيل لكتابه محمد بن علي بن يوسف بن</a:t>
            </a:r>
          </a:p>
          <a:p>
            <a:pPr algn="r" rtl="1"/>
            <a:endParaRPr lang="ar-DZ" dirty="0" smtClean="0"/>
          </a:p>
          <a:p>
            <a:pPr algn="r" rtl="1"/>
            <a:r>
              <a:rPr lang="ar-DZ" dirty="0" smtClean="0"/>
              <a:t>ميسرفي كتاب عن "تاريخ مصر" ،وقد اختصت الاسكندرية بعناية بعض المؤرخين المصريين،وتطورت الكتابة التاريخية المحلية عن مصر منذ القرن </a:t>
            </a:r>
          </a:p>
          <a:p>
            <a:pPr algn="r" rtl="1"/>
            <a:endParaRPr lang="ar-DZ" dirty="0" smtClean="0"/>
          </a:p>
          <a:p>
            <a:pPr algn="r" rtl="1"/>
            <a:r>
              <a:rPr lang="ar-DZ" dirty="0" smtClean="0"/>
              <a:t>9هـ/15م ،فظهرت كتب هامة تضمنت معلومات جغرافية وعمرانية وحضارية وثقافية ،إضافة الى المعلومات التاريخية،وكان أعظمها كتاب </a:t>
            </a:r>
          </a:p>
          <a:p>
            <a:pPr algn="r" rtl="1"/>
            <a:endParaRPr lang="ar-DZ" dirty="0" smtClean="0"/>
          </a:p>
          <a:p>
            <a:pPr algn="r" rtl="1"/>
            <a:r>
              <a:rPr lang="ar-DZ" dirty="0" smtClean="0"/>
              <a:t>"المواعظ و الإعتبار بذكر الخطط والآثار" للمؤرخ تقي الدين أحمد بن علي المقريزي،وكذلك كتاب "الدرر المنظوم فيما ورد في مصر من موجود </a:t>
            </a:r>
          </a:p>
          <a:p>
            <a:pPr algn="r" rtl="1"/>
            <a:endParaRPr lang="ar-DZ" dirty="0" smtClean="0"/>
          </a:p>
          <a:p>
            <a:pPr algn="r" rtl="1"/>
            <a:r>
              <a:rPr lang="ar-DZ" dirty="0" smtClean="0"/>
              <a:t>ومعدوم" لعلي بن داود الجوهري، وكتاب  "حسن المحاضرة بأخبار مصر والقاهرة" لجلال الدين عبد الرحمان بن محمد السيوطي" كما كان هذا </a:t>
            </a:r>
          </a:p>
          <a:p>
            <a:pPr algn="r" rtl="1"/>
            <a:r>
              <a:rPr lang="ar-DZ" dirty="0" smtClean="0"/>
              <a:t>الأخير </a:t>
            </a:r>
            <a:r>
              <a:rPr lang="ar-DZ" dirty="0"/>
              <a:t>من علماء الدين المتخصصين, </a:t>
            </a:r>
            <a:r>
              <a:rPr lang="ar-DZ"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(محمد أحمد ترحيني،المرجع </a:t>
            </a:r>
            <a:r>
              <a:rPr lang="ar-DZ"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نفسه،ص:154,)</a:t>
            </a:r>
          </a:p>
          <a:p>
            <a:pPr algn="r" rtl="1"/>
            <a:endParaRPr lang="ar-DZ" dirty="0" smtClean="0"/>
          </a:p>
          <a:p>
            <a:pPr algn="r" rtl="1"/>
            <a:endParaRPr lang="ar-DZ" b="1" dirty="0" smtClean="0"/>
          </a:p>
          <a:p>
            <a:pPr algn="r" rtl="1"/>
            <a:endParaRPr lang="ar-DZ" b="1" dirty="0" smtClean="0"/>
          </a:p>
          <a:p>
            <a:pPr algn="r" rtl="1"/>
            <a:r>
              <a:rPr lang="ar-DZ" b="1" dirty="0" smtClean="0"/>
              <a:t>لقد </a:t>
            </a:r>
            <a:r>
              <a:rPr lang="ar-DZ" b="1" dirty="0"/>
              <a:t>ظهرت في التاريخ الإسلامي بعض الكتب التي تهدف الى تمكين </a:t>
            </a:r>
            <a:r>
              <a:rPr lang="ar-DZ" b="1" dirty="0" smtClean="0"/>
              <a:t>القراء من الإطلاع على التاريخ المقدس للمدن الإسلامية، ومن هذه الكتب:</a:t>
            </a:r>
          </a:p>
          <a:p>
            <a:pPr algn="r" rtl="1"/>
            <a:endParaRPr lang="ar-DZ" b="1" dirty="0" smtClean="0"/>
          </a:p>
          <a:p>
            <a:pPr marL="285750" indent="-285750" algn="r" rtl="1">
              <a:buFontTx/>
              <a:buChar char="-"/>
            </a:pPr>
            <a:r>
              <a:rPr lang="ar-DZ" b="1" dirty="0" smtClean="0"/>
              <a:t>كتاب "أخبار مكة" لأبي الوليد محمد بن عبد الله الأزرقي (244 هـ),وقد أفرد ثلاثة أرباع مؤلفه لإيراد أخبار تواترت على ألسنة العرب في الجاهلية </a:t>
            </a:r>
          </a:p>
        </p:txBody>
      </p:sp>
      <p:sp>
        <p:nvSpPr>
          <p:cNvPr id="4" name="Rectangle 3"/>
          <p:cNvSpPr/>
          <p:nvPr/>
        </p:nvSpPr>
        <p:spPr>
          <a:xfrm>
            <a:off x="8675396" y="4129929"/>
            <a:ext cx="2733441"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DZ" sz="2800" b="1" u="sng" dirty="0" smtClean="0">
                <a:ln/>
                <a:solidFill>
                  <a:schemeClr val="accent3"/>
                </a:solidFill>
              </a:rPr>
              <a:t>2-كتب </a:t>
            </a:r>
            <a:r>
              <a:rPr lang="ar-DZ" sz="2800" b="1" u="sng" dirty="0">
                <a:ln/>
                <a:solidFill>
                  <a:schemeClr val="accent3"/>
                </a:solidFill>
              </a:rPr>
              <a:t>التاريخ </a:t>
            </a:r>
            <a:r>
              <a:rPr lang="ar-DZ" sz="2800" b="1" u="sng" dirty="0" smtClean="0">
                <a:ln/>
                <a:solidFill>
                  <a:schemeClr val="accent3"/>
                </a:solidFill>
              </a:rPr>
              <a:t>الديني:</a:t>
            </a:r>
            <a:endParaRPr lang="ar-DZ" sz="2800" b="1" u="sng" dirty="0">
              <a:ln/>
              <a:solidFill>
                <a:schemeClr val="accent3"/>
              </a:solidFill>
            </a:endParaRPr>
          </a:p>
        </p:txBody>
      </p:sp>
    </p:spTree>
    <p:extLst>
      <p:ext uri="{BB962C8B-B14F-4D97-AF65-F5344CB8AC3E}">
        <p14:creationId xmlns:p14="http://schemas.microsoft.com/office/powerpoint/2010/main" val="11304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980</TotalTime>
  <Words>3504</Words>
  <Application>Microsoft Office PowerPoint</Application>
  <PresentationFormat>Widescreen</PresentationFormat>
  <Paragraphs>354</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Garamond</vt:lpstr>
      <vt:lpstr>Simplified Arabic</vt:lpstr>
      <vt:lpstr>Tahoma</vt:lpstr>
      <vt:lpstr>Times New Roman</vt:lpstr>
      <vt:lpstr>Verdana</vt:lpstr>
      <vt:lpstr>Organic</vt:lpstr>
      <vt:lpstr>PowerPoint Presentation</vt:lpstr>
      <vt:lpstr>PowerPoint Presentation</vt:lpstr>
      <vt:lpstr>PowerPoint Presentation</vt:lpstr>
      <vt:lpstr>PowerPoint Presentation</vt:lpstr>
      <vt:lpstr>PowerPoint Presentation</vt:lpstr>
      <vt:lpstr>ثانيا:نشأة وأسباب ظهور الكتابة التاريخية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manar</dc:creator>
  <cp:lastModifiedBy>pc</cp:lastModifiedBy>
  <cp:revision>116</cp:revision>
  <cp:lastPrinted>2024-11-18T23:35:58Z</cp:lastPrinted>
  <dcterms:created xsi:type="dcterms:W3CDTF">2022-10-21T13:03:48Z</dcterms:created>
  <dcterms:modified xsi:type="dcterms:W3CDTF">2024-11-25T17:24:01Z</dcterms:modified>
</cp:coreProperties>
</file>