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6" autoAdjust="0"/>
    <p:restoredTop sz="94660"/>
  </p:normalViewPr>
  <p:slideViewPr>
    <p:cSldViewPr snapToGrid="0">
      <p:cViewPr varScale="1">
        <p:scale>
          <a:sx n="80" d="100"/>
          <a:sy n="80" d="100"/>
        </p:scale>
        <p:origin x="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10664A-DD84-4E86-8A47-F588107AFC65}"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fr-FR"/>
        </a:p>
      </dgm:t>
    </dgm:pt>
    <dgm:pt modelId="{2E87F897-845B-4683-BB34-B59C9291EDA1}">
      <dgm:prSet phldrT="[Texte]"/>
      <dgm:spPr/>
      <dgm:t>
        <a:bodyPr/>
        <a:lstStyle/>
        <a:p>
          <a:pPr algn="r" rtl="1"/>
          <a:r>
            <a:rPr lang="ar-SA" dirty="0" smtClean="0"/>
            <a:t>التعريف بالبحث العلمي، </a:t>
          </a:r>
          <a:r>
            <a:rPr lang="ar-SA" smtClean="0"/>
            <a:t>أهميته وأهدافه.</a:t>
          </a:r>
          <a:endParaRPr lang="fr-FR" dirty="0"/>
        </a:p>
      </dgm:t>
    </dgm:pt>
    <dgm:pt modelId="{15F259AE-2A56-4942-B83D-8A3E1987C24A}" type="parTrans" cxnId="{5F47EB05-753C-4B28-9A07-E06DCA99BC87}">
      <dgm:prSet/>
      <dgm:spPr/>
      <dgm:t>
        <a:bodyPr/>
        <a:lstStyle/>
        <a:p>
          <a:endParaRPr lang="fr-FR"/>
        </a:p>
      </dgm:t>
    </dgm:pt>
    <dgm:pt modelId="{8A943F8B-D911-4AB7-B27E-A01AA81FE9CC}" type="sibTrans" cxnId="{5F47EB05-753C-4B28-9A07-E06DCA99BC87}">
      <dgm:prSet/>
      <dgm:spPr/>
      <dgm:t>
        <a:bodyPr/>
        <a:lstStyle/>
        <a:p>
          <a:endParaRPr lang="fr-FR"/>
        </a:p>
      </dgm:t>
    </dgm:pt>
    <dgm:pt modelId="{76BA8085-5F13-45C3-BD82-11979D50A3D7}">
      <dgm:prSet phldrT="[Texte]"/>
      <dgm:spPr/>
      <dgm:t>
        <a:bodyPr/>
        <a:lstStyle/>
        <a:p>
          <a:r>
            <a:rPr lang="ar-SA" dirty="0" smtClean="0"/>
            <a:t> </a:t>
          </a:r>
          <a:endParaRPr lang="fr-FR" dirty="0"/>
        </a:p>
      </dgm:t>
    </dgm:pt>
    <dgm:pt modelId="{2F94BD32-0D8C-4684-B0C0-49EC67B9E5F7}" type="parTrans" cxnId="{8B86753C-FDF3-4E87-BF42-F524A6D01799}">
      <dgm:prSet/>
      <dgm:spPr/>
      <dgm:t>
        <a:bodyPr/>
        <a:lstStyle/>
        <a:p>
          <a:endParaRPr lang="fr-FR"/>
        </a:p>
      </dgm:t>
    </dgm:pt>
    <dgm:pt modelId="{5519AA01-FA45-462B-9CDC-CB30D2101AA5}" type="sibTrans" cxnId="{8B86753C-FDF3-4E87-BF42-F524A6D01799}">
      <dgm:prSet/>
      <dgm:spPr/>
      <dgm:t>
        <a:bodyPr/>
        <a:lstStyle/>
        <a:p>
          <a:endParaRPr lang="fr-FR"/>
        </a:p>
      </dgm:t>
    </dgm:pt>
    <dgm:pt modelId="{FE7C725A-F3E6-457F-861C-102363E1328F}">
      <dgm:prSet phldrT="[Texte]"/>
      <dgm:spPr/>
      <dgm:t>
        <a:bodyPr/>
        <a:lstStyle/>
        <a:p>
          <a:r>
            <a:rPr lang="ar-SA" dirty="0" smtClean="0"/>
            <a:t> </a:t>
          </a:r>
          <a:endParaRPr lang="fr-FR" dirty="0"/>
        </a:p>
      </dgm:t>
    </dgm:pt>
    <dgm:pt modelId="{B2054EC9-208B-4F75-86D1-2A0929E15890}" type="sibTrans" cxnId="{AD4930FE-1479-4A31-A5A5-87EDD9512DAB}">
      <dgm:prSet/>
      <dgm:spPr/>
      <dgm:t>
        <a:bodyPr/>
        <a:lstStyle/>
        <a:p>
          <a:endParaRPr lang="fr-FR"/>
        </a:p>
      </dgm:t>
    </dgm:pt>
    <dgm:pt modelId="{83CE6DD7-8AF1-4717-8ACD-6F331FFAB1DC}" type="parTrans" cxnId="{AD4930FE-1479-4A31-A5A5-87EDD9512DAB}">
      <dgm:prSet/>
      <dgm:spPr/>
      <dgm:t>
        <a:bodyPr/>
        <a:lstStyle/>
        <a:p>
          <a:endParaRPr lang="fr-FR"/>
        </a:p>
      </dgm:t>
    </dgm:pt>
    <dgm:pt modelId="{AD5D02E1-397E-4A4E-877C-2D11C78B5ECB}">
      <dgm:prSet phldrT="[Texte]"/>
      <dgm:spPr/>
      <dgm:t>
        <a:bodyPr/>
        <a:lstStyle/>
        <a:p>
          <a:r>
            <a:rPr lang="ar-SA" dirty="0" smtClean="0"/>
            <a:t> </a:t>
          </a:r>
          <a:endParaRPr lang="fr-FR" dirty="0"/>
        </a:p>
      </dgm:t>
    </dgm:pt>
    <dgm:pt modelId="{B9FBFD00-75CA-4AF3-9E77-6376668C9E8D}" type="sibTrans" cxnId="{C507BD51-E1C7-4FB5-B035-ECB9D0DA0802}">
      <dgm:prSet/>
      <dgm:spPr/>
      <dgm:t>
        <a:bodyPr/>
        <a:lstStyle/>
        <a:p>
          <a:endParaRPr lang="fr-FR"/>
        </a:p>
      </dgm:t>
    </dgm:pt>
    <dgm:pt modelId="{76AA92D9-7120-473A-BF5C-60667C9B797D}" type="parTrans" cxnId="{C507BD51-E1C7-4FB5-B035-ECB9D0DA0802}">
      <dgm:prSet/>
      <dgm:spPr/>
      <dgm:t>
        <a:bodyPr/>
        <a:lstStyle/>
        <a:p>
          <a:endParaRPr lang="fr-FR"/>
        </a:p>
      </dgm:t>
    </dgm:pt>
    <dgm:pt modelId="{08492386-6163-429C-8815-13640B435938}">
      <dgm:prSet/>
      <dgm:spPr/>
      <dgm:t>
        <a:bodyPr/>
        <a:lstStyle/>
        <a:p>
          <a:pPr algn="r"/>
          <a:r>
            <a:rPr lang="ar-SA" dirty="0" smtClean="0"/>
            <a:t>التعريف بطرق الإقتباس من المصادر والمراجع العلمية وآليات توثيق ذلك.</a:t>
          </a:r>
          <a:endParaRPr lang="fr-FR" dirty="0"/>
        </a:p>
      </dgm:t>
    </dgm:pt>
    <dgm:pt modelId="{981671E5-F5A1-46B4-95A3-B4AB1AE29867}" type="parTrans" cxnId="{5B2A3EC9-1529-44B0-93AB-B7C42580A152}">
      <dgm:prSet/>
      <dgm:spPr/>
      <dgm:t>
        <a:bodyPr/>
        <a:lstStyle/>
        <a:p>
          <a:endParaRPr lang="fr-FR"/>
        </a:p>
      </dgm:t>
    </dgm:pt>
    <dgm:pt modelId="{C6F59280-A047-48F6-A549-060946FFDC4B}" type="sibTrans" cxnId="{5B2A3EC9-1529-44B0-93AB-B7C42580A152}">
      <dgm:prSet/>
      <dgm:spPr/>
      <dgm:t>
        <a:bodyPr/>
        <a:lstStyle/>
        <a:p>
          <a:endParaRPr lang="fr-FR"/>
        </a:p>
      </dgm:t>
    </dgm:pt>
    <dgm:pt modelId="{16A36E4F-BD27-42CA-B460-C6262118F743}">
      <dgm:prSet/>
      <dgm:spPr/>
      <dgm:t>
        <a:bodyPr/>
        <a:lstStyle/>
        <a:p>
          <a:pPr algn="r"/>
          <a:r>
            <a:rPr lang="ar-SA" dirty="0" smtClean="0"/>
            <a:t>مساعدة الباحثين في استخدام القواعد الأساسية في كتابة البحوث العلمية</a:t>
          </a:r>
          <a:endParaRPr lang="fr-FR" dirty="0"/>
        </a:p>
      </dgm:t>
    </dgm:pt>
    <dgm:pt modelId="{C97F62A2-7239-4BBE-943F-51A94F665DA4}" type="parTrans" cxnId="{E8090FE8-5076-4EB5-9AA6-B703B6C00BA3}">
      <dgm:prSet/>
      <dgm:spPr/>
      <dgm:t>
        <a:bodyPr/>
        <a:lstStyle/>
        <a:p>
          <a:endParaRPr lang="fr-FR"/>
        </a:p>
      </dgm:t>
    </dgm:pt>
    <dgm:pt modelId="{D0BC88F1-FBD3-4C1F-B0E2-222CCC083017}" type="sibTrans" cxnId="{E8090FE8-5076-4EB5-9AA6-B703B6C00BA3}">
      <dgm:prSet/>
      <dgm:spPr/>
      <dgm:t>
        <a:bodyPr/>
        <a:lstStyle/>
        <a:p>
          <a:endParaRPr lang="fr-FR"/>
        </a:p>
      </dgm:t>
    </dgm:pt>
    <dgm:pt modelId="{560321EC-96A9-454D-A3E2-091B2868211C}" type="pres">
      <dgm:prSet presAssocID="{1210664A-DD84-4E86-8A47-F588107AFC65}" presName="Name0" presStyleCnt="0">
        <dgm:presLayoutVars>
          <dgm:chMax/>
          <dgm:chPref/>
          <dgm:dir/>
        </dgm:presLayoutVars>
      </dgm:prSet>
      <dgm:spPr/>
    </dgm:pt>
    <dgm:pt modelId="{21957F22-CB1A-492D-8B0F-DF45A2481305}" type="pres">
      <dgm:prSet presAssocID="{AD5D02E1-397E-4A4E-877C-2D11C78B5ECB}" presName="parenttextcomposite" presStyleCnt="0"/>
      <dgm:spPr/>
    </dgm:pt>
    <dgm:pt modelId="{B6CB7581-2706-48BB-A18B-4C2D1C33481A}" type="pres">
      <dgm:prSet presAssocID="{AD5D02E1-397E-4A4E-877C-2D11C78B5ECB}" presName="parenttext" presStyleLbl="revTx" presStyleIdx="0" presStyleCnt="3">
        <dgm:presLayoutVars>
          <dgm:chMax/>
          <dgm:chPref val="2"/>
          <dgm:bulletEnabled val="1"/>
        </dgm:presLayoutVars>
      </dgm:prSet>
      <dgm:spPr/>
      <dgm:t>
        <a:bodyPr/>
        <a:lstStyle/>
        <a:p>
          <a:endParaRPr lang="fr-FR"/>
        </a:p>
      </dgm:t>
    </dgm:pt>
    <dgm:pt modelId="{8AA970A7-045C-4ECA-B65C-47BB553960F3}" type="pres">
      <dgm:prSet presAssocID="{AD5D02E1-397E-4A4E-877C-2D11C78B5ECB}" presName="composite" presStyleCnt="0"/>
      <dgm:spPr/>
    </dgm:pt>
    <dgm:pt modelId="{F3192FE9-1AFE-4AB7-BE16-8CF12EC675EA}" type="pres">
      <dgm:prSet presAssocID="{AD5D02E1-397E-4A4E-877C-2D11C78B5ECB}" presName="chevron1" presStyleLbl="alignNode1" presStyleIdx="0" presStyleCnt="21"/>
      <dgm:spPr/>
    </dgm:pt>
    <dgm:pt modelId="{4C70F3A2-0E5B-4A5A-A498-996385D4B250}" type="pres">
      <dgm:prSet presAssocID="{AD5D02E1-397E-4A4E-877C-2D11C78B5ECB}" presName="chevron2" presStyleLbl="alignNode1" presStyleIdx="1" presStyleCnt="21"/>
      <dgm:spPr/>
    </dgm:pt>
    <dgm:pt modelId="{3A1FC11D-4C54-4E0E-BDC7-D0872C75879E}" type="pres">
      <dgm:prSet presAssocID="{AD5D02E1-397E-4A4E-877C-2D11C78B5ECB}" presName="chevron3" presStyleLbl="alignNode1" presStyleIdx="2" presStyleCnt="21"/>
      <dgm:spPr/>
    </dgm:pt>
    <dgm:pt modelId="{E9FF78CA-6ABB-4DDD-B05F-766A904209BE}" type="pres">
      <dgm:prSet presAssocID="{AD5D02E1-397E-4A4E-877C-2D11C78B5ECB}" presName="chevron4" presStyleLbl="alignNode1" presStyleIdx="3" presStyleCnt="21"/>
      <dgm:spPr/>
    </dgm:pt>
    <dgm:pt modelId="{5C02094E-B78A-4E5C-B473-39059F3BA92B}" type="pres">
      <dgm:prSet presAssocID="{AD5D02E1-397E-4A4E-877C-2D11C78B5ECB}" presName="chevron5" presStyleLbl="alignNode1" presStyleIdx="4" presStyleCnt="21"/>
      <dgm:spPr/>
    </dgm:pt>
    <dgm:pt modelId="{F66CF2B6-0DB9-49EC-8D4F-3BB10B50D759}" type="pres">
      <dgm:prSet presAssocID="{AD5D02E1-397E-4A4E-877C-2D11C78B5ECB}" presName="chevron6" presStyleLbl="alignNode1" presStyleIdx="5" presStyleCnt="21"/>
      <dgm:spPr/>
    </dgm:pt>
    <dgm:pt modelId="{13B4AA4E-4421-438F-90B4-D49E18ECB7FF}" type="pres">
      <dgm:prSet presAssocID="{AD5D02E1-397E-4A4E-877C-2D11C78B5ECB}" presName="chevron7" presStyleLbl="alignNode1" presStyleIdx="6" presStyleCnt="21"/>
      <dgm:spPr/>
    </dgm:pt>
    <dgm:pt modelId="{4D0C4DF1-3D8C-40B9-AC61-236EFB6FA133}" type="pres">
      <dgm:prSet presAssocID="{AD5D02E1-397E-4A4E-877C-2D11C78B5ECB}" presName="childtext" presStyleLbl="solidFgAcc1" presStyleIdx="0" presStyleCnt="3">
        <dgm:presLayoutVars>
          <dgm:chMax/>
          <dgm:chPref val="0"/>
          <dgm:bulletEnabled val="1"/>
        </dgm:presLayoutVars>
      </dgm:prSet>
      <dgm:spPr/>
      <dgm:t>
        <a:bodyPr/>
        <a:lstStyle/>
        <a:p>
          <a:endParaRPr lang="fr-FR"/>
        </a:p>
      </dgm:t>
    </dgm:pt>
    <dgm:pt modelId="{687EAECF-1E7D-4B47-A789-5FDC29918843}" type="pres">
      <dgm:prSet presAssocID="{B9FBFD00-75CA-4AF3-9E77-6376668C9E8D}" presName="sibTrans" presStyleCnt="0"/>
      <dgm:spPr/>
    </dgm:pt>
    <dgm:pt modelId="{BAF2ACA2-904A-4CC8-9D3C-6589048C4A2F}" type="pres">
      <dgm:prSet presAssocID="{FE7C725A-F3E6-457F-861C-102363E1328F}" presName="parenttextcomposite" presStyleCnt="0"/>
      <dgm:spPr/>
    </dgm:pt>
    <dgm:pt modelId="{CF0636E4-AE1B-4678-8196-85B5E9BF058C}" type="pres">
      <dgm:prSet presAssocID="{FE7C725A-F3E6-457F-861C-102363E1328F}" presName="parenttext" presStyleLbl="revTx" presStyleIdx="1" presStyleCnt="3">
        <dgm:presLayoutVars>
          <dgm:chMax/>
          <dgm:chPref val="2"/>
          <dgm:bulletEnabled val="1"/>
        </dgm:presLayoutVars>
      </dgm:prSet>
      <dgm:spPr/>
      <dgm:t>
        <a:bodyPr/>
        <a:lstStyle/>
        <a:p>
          <a:endParaRPr lang="fr-FR"/>
        </a:p>
      </dgm:t>
    </dgm:pt>
    <dgm:pt modelId="{253B1D4D-D66B-47E1-BA5D-58A9812CDDB4}" type="pres">
      <dgm:prSet presAssocID="{FE7C725A-F3E6-457F-861C-102363E1328F}" presName="composite" presStyleCnt="0"/>
      <dgm:spPr/>
    </dgm:pt>
    <dgm:pt modelId="{7A4E197E-4D29-4A46-BBFB-3921899E7C3F}" type="pres">
      <dgm:prSet presAssocID="{FE7C725A-F3E6-457F-861C-102363E1328F}" presName="chevron1" presStyleLbl="alignNode1" presStyleIdx="7" presStyleCnt="21"/>
      <dgm:spPr/>
    </dgm:pt>
    <dgm:pt modelId="{1029772F-C48E-4776-B4FF-862A4B3FE3B1}" type="pres">
      <dgm:prSet presAssocID="{FE7C725A-F3E6-457F-861C-102363E1328F}" presName="chevron2" presStyleLbl="alignNode1" presStyleIdx="8" presStyleCnt="21"/>
      <dgm:spPr/>
    </dgm:pt>
    <dgm:pt modelId="{E176F2A1-CF29-4616-BB43-99C12CF2EA93}" type="pres">
      <dgm:prSet presAssocID="{FE7C725A-F3E6-457F-861C-102363E1328F}" presName="chevron3" presStyleLbl="alignNode1" presStyleIdx="9" presStyleCnt="21"/>
      <dgm:spPr/>
    </dgm:pt>
    <dgm:pt modelId="{78DC4C0A-A90B-4AFA-90B5-93BBE37DF9AC}" type="pres">
      <dgm:prSet presAssocID="{FE7C725A-F3E6-457F-861C-102363E1328F}" presName="chevron4" presStyleLbl="alignNode1" presStyleIdx="10" presStyleCnt="21"/>
      <dgm:spPr/>
    </dgm:pt>
    <dgm:pt modelId="{13FBA96B-84B6-4F88-997C-43C787E8CC1C}" type="pres">
      <dgm:prSet presAssocID="{FE7C725A-F3E6-457F-861C-102363E1328F}" presName="chevron5" presStyleLbl="alignNode1" presStyleIdx="11" presStyleCnt="21"/>
      <dgm:spPr/>
    </dgm:pt>
    <dgm:pt modelId="{2C317D9B-C575-4574-9FD9-342F02AAA0E2}" type="pres">
      <dgm:prSet presAssocID="{FE7C725A-F3E6-457F-861C-102363E1328F}" presName="chevron6" presStyleLbl="alignNode1" presStyleIdx="12" presStyleCnt="21"/>
      <dgm:spPr/>
    </dgm:pt>
    <dgm:pt modelId="{4CABD3E8-4F92-4DC7-A63B-1CB9F88A98F2}" type="pres">
      <dgm:prSet presAssocID="{FE7C725A-F3E6-457F-861C-102363E1328F}" presName="chevron7" presStyleLbl="alignNode1" presStyleIdx="13" presStyleCnt="21"/>
      <dgm:spPr/>
    </dgm:pt>
    <dgm:pt modelId="{A663E764-5083-4BFE-8EC0-78EC5051A85B}" type="pres">
      <dgm:prSet presAssocID="{FE7C725A-F3E6-457F-861C-102363E1328F}" presName="childtext" presStyleLbl="solidFgAcc1" presStyleIdx="1" presStyleCnt="3">
        <dgm:presLayoutVars>
          <dgm:chMax/>
          <dgm:chPref val="0"/>
          <dgm:bulletEnabled val="1"/>
        </dgm:presLayoutVars>
      </dgm:prSet>
      <dgm:spPr/>
      <dgm:t>
        <a:bodyPr/>
        <a:lstStyle/>
        <a:p>
          <a:endParaRPr lang="fr-FR"/>
        </a:p>
      </dgm:t>
    </dgm:pt>
    <dgm:pt modelId="{DD8B396C-ADFB-4819-BA8B-D83DA56BEAC3}" type="pres">
      <dgm:prSet presAssocID="{B2054EC9-208B-4F75-86D1-2A0929E15890}" presName="sibTrans" presStyleCnt="0"/>
      <dgm:spPr/>
    </dgm:pt>
    <dgm:pt modelId="{31229D41-871B-4369-88F2-F0335072FB49}" type="pres">
      <dgm:prSet presAssocID="{76BA8085-5F13-45C3-BD82-11979D50A3D7}" presName="parenttextcomposite" presStyleCnt="0"/>
      <dgm:spPr/>
    </dgm:pt>
    <dgm:pt modelId="{4E5C14F7-7AC2-4CD3-818C-C4E417154AB9}" type="pres">
      <dgm:prSet presAssocID="{76BA8085-5F13-45C3-BD82-11979D50A3D7}" presName="parenttext" presStyleLbl="revTx" presStyleIdx="2" presStyleCnt="3">
        <dgm:presLayoutVars>
          <dgm:chMax/>
          <dgm:chPref val="2"/>
          <dgm:bulletEnabled val="1"/>
        </dgm:presLayoutVars>
      </dgm:prSet>
      <dgm:spPr/>
    </dgm:pt>
    <dgm:pt modelId="{98817CC2-0D65-4CD1-AD04-2E6CCB4D396E}" type="pres">
      <dgm:prSet presAssocID="{76BA8085-5F13-45C3-BD82-11979D50A3D7}" presName="composite" presStyleCnt="0"/>
      <dgm:spPr/>
    </dgm:pt>
    <dgm:pt modelId="{02C30230-12CA-49CA-8795-3E342DD6DF90}" type="pres">
      <dgm:prSet presAssocID="{76BA8085-5F13-45C3-BD82-11979D50A3D7}" presName="chevron1" presStyleLbl="alignNode1" presStyleIdx="14" presStyleCnt="21"/>
      <dgm:spPr/>
    </dgm:pt>
    <dgm:pt modelId="{DCD82A78-7865-4CB8-B3BA-B15118CB28BF}" type="pres">
      <dgm:prSet presAssocID="{76BA8085-5F13-45C3-BD82-11979D50A3D7}" presName="chevron2" presStyleLbl="alignNode1" presStyleIdx="15" presStyleCnt="21"/>
      <dgm:spPr/>
    </dgm:pt>
    <dgm:pt modelId="{F1515014-330E-4CEC-9F3C-721CC6C7EA79}" type="pres">
      <dgm:prSet presAssocID="{76BA8085-5F13-45C3-BD82-11979D50A3D7}" presName="chevron3" presStyleLbl="alignNode1" presStyleIdx="16" presStyleCnt="21"/>
      <dgm:spPr/>
    </dgm:pt>
    <dgm:pt modelId="{933F5CD2-2B2E-4EAC-AA3A-7290A05645B5}" type="pres">
      <dgm:prSet presAssocID="{76BA8085-5F13-45C3-BD82-11979D50A3D7}" presName="chevron4" presStyleLbl="alignNode1" presStyleIdx="17" presStyleCnt="21"/>
      <dgm:spPr/>
    </dgm:pt>
    <dgm:pt modelId="{BB4B14C1-BF46-4D09-B1C5-36161E3F03DD}" type="pres">
      <dgm:prSet presAssocID="{76BA8085-5F13-45C3-BD82-11979D50A3D7}" presName="chevron5" presStyleLbl="alignNode1" presStyleIdx="18" presStyleCnt="21"/>
      <dgm:spPr/>
    </dgm:pt>
    <dgm:pt modelId="{C86EA627-F591-4272-ACC5-99A63005D695}" type="pres">
      <dgm:prSet presAssocID="{76BA8085-5F13-45C3-BD82-11979D50A3D7}" presName="chevron6" presStyleLbl="alignNode1" presStyleIdx="19" presStyleCnt="21"/>
      <dgm:spPr/>
    </dgm:pt>
    <dgm:pt modelId="{1D4740DA-143F-4ED5-B428-1B4702767E7D}" type="pres">
      <dgm:prSet presAssocID="{76BA8085-5F13-45C3-BD82-11979D50A3D7}" presName="chevron7" presStyleLbl="alignNode1" presStyleIdx="20" presStyleCnt="21"/>
      <dgm:spPr/>
    </dgm:pt>
    <dgm:pt modelId="{8D15B3B7-DC7A-4667-8C95-50F129CC5C88}" type="pres">
      <dgm:prSet presAssocID="{76BA8085-5F13-45C3-BD82-11979D50A3D7}" presName="childtext" presStyleLbl="solidFgAcc1" presStyleIdx="2" presStyleCnt="3">
        <dgm:presLayoutVars>
          <dgm:chMax/>
          <dgm:chPref val="0"/>
          <dgm:bulletEnabled val="1"/>
        </dgm:presLayoutVars>
      </dgm:prSet>
      <dgm:spPr/>
      <dgm:t>
        <a:bodyPr/>
        <a:lstStyle/>
        <a:p>
          <a:endParaRPr lang="fr-FR"/>
        </a:p>
      </dgm:t>
    </dgm:pt>
  </dgm:ptLst>
  <dgm:cxnLst>
    <dgm:cxn modelId="{5B2A3EC9-1529-44B0-93AB-B7C42580A152}" srcId="{FE7C725A-F3E6-457F-861C-102363E1328F}" destId="{08492386-6163-429C-8815-13640B435938}" srcOrd="0" destOrd="0" parTransId="{981671E5-F5A1-46B4-95A3-B4AB1AE29867}" sibTransId="{C6F59280-A047-48F6-A549-060946FFDC4B}"/>
    <dgm:cxn modelId="{F75BD927-8A4A-494A-B5AB-99C56DA7F817}" type="presOf" srcId="{2E87F897-845B-4683-BB34-B59C9291EDA1}" destId="{4D0C4DF1-3D8C-40B9-AC61-236EFB6FA133}" srcOrd="0" destOrd="0" presId="urn:microsoft.com/office/officeart/2008/layout/VerticalAccentList"/>
    <dgm:cxn modelId="{C507BD51-E1C7-4FB5-B035-ECB9D0DA0802}" srcId="{1210664A-DD84-4E86-8A47-F588107AFC65}" destId="{AD5D02E1-397E-4A4E-877C-2D11C78B5ECB}" srcOrd="0" destOrd="0" parTransId="{76AA92D9-7120-473A-BF5C-60667C9B797D}" sibTransId="{B9FBFD00-75CA-4AF3-9E77-6376668C9E8D}"/>
    <dgm:cxn modelId="{88F8BD57-8CCC-4C4B-AF0F-2B4487FD77FD}" type="presOf" srcId="{FE7C725A-F3E6-457F-861C-102363E1328F}" destId="{CF0636E4-AE1B-4678-8196-85B5E9BF058C}" srcOrd="0" destOrd="0" presId="urn:microsoft.com/office/officeart/2008/layout/VerticalAccentList"/>
    <dgm:cxn modelId="{860AD34C-C36D-4050-9F9F-90D9B585FCB1}" type="presOf" srcId="{AD5D02E1-397E-4A4E-877C-2D11C78B5ECB}" destId="{B6CB7581-2706-48BB-A18B-4C2D1C33481A}" srcOrd="0" destOrd="0" presId="urn:microsoft.com/office/officeart/2008/layout/VerticalAccentList"/>
    <dgm:cxn modelId="{54EA5EFF-C803-4B38-BE92-CE29415F267B}" type="presOf" srcId="{76BA8085-5F13-45C3-BD82-11979D50A3D7}" destId="{4E5C14F7-7AC2-4CD3-818C-C4E417154AB9}" srcOrd="0" destOrd="0" presId="urn:microsoft.com/office/officeart/2008/layout/VerticalAccentList"/>
    <dgm:cxn modelId="{45E0A2C5-1BC2-47DE-8CB4-DB7E3B96A5F2}" type="presOf" srcId="{1210664A-DD84-4E86-8A47-F588107AFC65}" destId="{560321EC-96A9-454D-A3E2-091B2868211C}" srcOrd="0" destOrd="0" presId="urn:microsoft.com/office/officeart/2008/layout/VerticalAccentList"/>
    <dgm:cxn modelId="{8B86753C-FDF3-4E87-BF42-F524A6D01799}" srcId="{1210664A-DD84-4E86-8A47-F588107AFC65}" destId="{76BA8085-5F13-45C3-BD82-11979D50A3D7}" srcOrd="2" destOrd="0" parTransId="{2F94BD32-0D8C-4684-B0C0-49EC67B9E5F7}" sibTransId="{5519AA01-FA45-462B-9CDC-CB30D2101AA5}"/>
    <dgm:cxn modelId="{3AA1B9DC-4811-4636-A26B-A0CE9DBEDFAF}" type="presOf" srcId="{16A36E4F-BD27-42CA-B460-C6262118F743}" destId="{8D15B3B7-DC7A-4667-8C95-50F129CC5C88}" srcOrd="0" destOrd="0" presId="urn:microsoft.com/office/officeart/2008/layout/VerticalAccentList"/>
    <dgm:cxn modelId="{AD4930FE-1479-4A31-A5A5-87EDD9512DAB}" srcId="{1210664A-DD84-4E86-8A47-F588107AFC65}" destId="{FE7C725A-F3E6-457F-861C-102363E1328F}" srcOrd="1" destOrd="0" parTransId="{83CE6DD7-8AF1-4717-8ACD-6F331FFAB1DC}" sibTransId="{B2054EC9-208B-4F75-86D1-2A0929E15890}"/>
    <dgm:cxn modelId="{E8090FE8-5076-4EB5-9AA6-B703B6C00BA3}" srcId="{76BA8085-5F13-45C3-BD82-11979D50A3D7}" destId="{16A36E4F-BD27-42CA-B460-C6262118F743}" srcOrd="0" destOrd="0" parTransId="{C97F62A2-7239-4BBE-943F-51A94F665DA4}" sibTransId="{D0BC88F1-FBD3-4C1F-B0E2-222CCC083017}"/>
    <dgm:cxn modelId="{5F47EB05-753C-4B28-9A07-E06DCA99BC87}" srcId="{AD5D02E1-397E-4A4E-877C-2D11C78B5ECB}" destId="{2E87F897-845B-4683-BB34-B59C9291EDA1}" srcOrd="0" destOrd="0" parTransId="{15F259AE-2A56-4942-B83D-8A3E1987C24A}" sibTransId="{8A943F8B-D911-4AB7-B27E-A01AA81FE9CC}"/>
    <dgm:cxn modelId="{53E99D67-8028-4E74-ADA1-136A2719F218}" type="presOf" srcId="{08492386-6163-429C-8815-13640B435938}" destId="{A663E764-5083-4BFE-8EC0-78EC5051A85B}" srcOrd="0" destOrd="0" presId="urn:microsoft.com/office/officeart/2008/layout/VerticalAccentList"/>
    <dgm:cxn modelId="{3921B204-3871-46DA-B8D9-211A02199C44}" type="presParOf" srcId="{560321EC-96A9-454D-A3E2-091B2868211C}" destId="{21957F22-CB1A-492D-8B0F-DF45A2481305}" srcOrd="0" destOrd="0" presId="urn:microsoft.com/office/officeart/2008/layout/VerticalAccentList"/>
    <dgm:cxn modelId="{2CD90A4C-1B6E-4FC6-A21D-31CD750C8EEE}" type="presParOf" srcId="{21957F22-CB1A-492D-8B0F-DF45A2481305}" destId="{B6CB7581-2706-48BB-A18B-4C2D1C33481A}" srcOrd="0" destOrd="0" presId="urn:microsoft.com/office/officeart/2008/layout/VerticalAccentList"/>
    <dgm:cxn modelId="{9E82B375-BF2C-4861-8CE1-C4DD5A21E35B}" type="presParOf" srcId="{560321EC-96A9-454D-A3E2-091B2868211C}" destId="{8AA970A7-045C-4ECA-B65C-47BB553960F3}" srcOrd="1" destOrd="0" presId="urn:microsoft.com/office/officeart/2008/layout/VerticalAccentList"/>
    <dgm:cxn modelId="{FC4DB4E5-622C-4000-A6E6-7E0C08967280}" type="presParOf" srcId="{8AA970A7-045C-4ECA-B65C-47BB553960F3}" destId="{F3192FE9-1AFE-4AB7-BE16-8CF12EC675EA}" srcOrd="0" destOrd="0" presId="urn:microsoft.com/office/officeart/2008/layout/VerticalAccentList"/>
    <dgm:cxn modelId="{2B39CE56-5B28-4C36-A41D-460A7DCB4764}" type="presParOf" srcId="{8AA970A7-045C-4ECA-B65C-47BB553960F3}" destId="{4C70F3A2-0E5B-4A5A-A498-996385D4B250}" srcOrd="1" destOrd="0" presId="urn:microsoft.com/office/officeart/2008/layout/VerticalAccentList"/>
    <dgm:cxn modelId="{CC86E713-A732-4545-A531-F49B88785688}" type="presParOf" srcId="{8AA970A7-045C-4ECA-B65C-47BB553960F3}" destId="{3A1FC11D-4C54-4E0E-BDC7-D0872C75879E}" srcOrd="2" destOrd="0" presId="urn:microsoft.com/office/officeart/2008/layout/VerticalAccentList"/>
    <dgm:cxn modelId="{F1D5A8DB-3B2D-4CAA-A883-60E21C7ABCA9}" type="presParOf" srcId="{8AA970A7-045C-4ECA-B65C-47BB553960F3}" destId="{E9FF78CA-6ABB-4DDD-B05F-766A904209BE}" srcOrd="3" destOrd="0" presId="urn:microsoft.com/office/officeart/2008/layout/VerticalAccentList"/>
    <dgm:cxn modelId="{F2524D2B-912B-47E5-8F78-890566233065}" type="presParOf" srcId="{8AA970A7-045C-4ECA-B65C-47BB553960F3}" destId="{5C02094E-B78A-4E5C-B473-39059F3BA92B}" srcOrd="4" destOrd="0" presId="urn:microsoft.com/office/officeart/2008/layout/VerticalAccentList"/>
    <dgm:cxn modelId="{BEA012E1-8F60-452E-A242-63DA115B038A}" type="presParOf" srcId="{8AA970A7-045C-4ECA-B65C-47BB553960F3}" destId="{F66CF2B6-0DB9-49EC-8D4F-3BB10B50D759}" srcOrd="5" destOrd="0" presId="urn:microsoft.com/office/officeart/2008/layout/VerticalAccentList"/>
    <dgm:cxn modelId="{BE383584-1450-4D94-A3C9-9B925819A707}" type="presParOf" srcId="{8AA970A7-045C-4ECA-B65C-47BB553960F3}" destId="{13B4AA4E-4421-438F-90B4-D49E18ECB7FF}" srcOrd="6" destOrd="0" presId="urn:microsoft.com/office/officeart/2008/layout/VerticalAccentList"/>
    <dgm:cxn modelId="{171D69F0-D6BE-47C9-A9F4-CED7CC8EEAFC}" type="presParOf" srcId="{8AA970A7-045C-4ECA-B65C-47BB553960F3}" destId="{4D0C4DF1-3D8C-40B9-AC61-236EFB6FA133}" srcOrd="7" destOrd="0" presId="urn:microsoft.com/office/officeart/2008/layout/VerticalAccentList"/>
    <dgm:cxn modelId="{9E0B1835-5F08-4CF0-A67B-A9EF3022429A}" type="presParOf" srcId="{560321EC-96A9-454D-A3E2-091B2868211C}" destId="{687EAECF-1E7D-4B47-A789-5FDC29918843}" srcOrd="2" destOrd="0" presId="urn:microsoft.com/office/officeart/2008/layout/VerticalAccentList"/>
    <dgm:cxn modelId="{3F0B7B7F-BDBD-4B9D-8A79-1D19B1082130}" type="presParOf" srcId="{560321EC-96A9-454D-A3E2-091B2868211C}" destId="{BAF2ACA2-904A-4CC8-9D3C-6589048C4A2F}" srcOrd="3" destOrd="0" presId="urn:microsoft.com/office/officeart/2008/layout/VerticalAccentList"/>
    <dgm:cxn modelId="{5C2E23CB-4D3B-4AE0-8F63-7AC6C9A488E0}" type="presParOf" srcId="{BAF2ACA2-904A-4CC8-9D3C-6589048C4A2F}" destId="{CF0636E4-AE1B-4678-8196-85B5E9BF058C}" srcOrd="0" destOrd="0" presId="urn:microsoft.com/office/officeart/2008/layout/VerticalAccentList"/>
    <dgm:cxn modelId="{24F7D157-1944-4124-9DA1-81C2EC9113E7}" type="presParOf" srcId="{560321EC-96A9-454D-A3E2-091B2868211C}" destId="{253B1D4D-D66B-47E1-BA5D-58A9812CDDB4}" srcOrd="4" destOrd="0" presId="urn:microsoft.com/office/officeart/2008/layout/VerticalAccentList"/>
    <dgm:cxn modelId="{CCBC2D59-0007-4EA6-BE12-7F17361D3FD0}" type="presParOf" srcId="{253B1D4D-D66B-47E1-BA5D-58A9812CDDB4}" destId="{7A4E197E-4D29-4A46-BBFB-3921899E7C3F}" srcOrd="0" destOrd="0" presId="urn:microsoft.com/office/officeart/2008/layout/VerticalAccentList"/>
    <dgm:cxn modelId="{B43553CE-7A72-455B-8304-81D89943F6EF}" type="presParOf" srcId="{253B1D4D-D66B-47E1-BA5D-58A9812CDDB4}" destId="{1029772F-C48E-4776-B4FF-862A4B3FE3B1}" srcOrd="1" destOrd="0" presId="urn:microsoft.com/office/officeart/2008/layout/VerticalAccentList"/>
    <dgm:cxn modelId="{0C31DB46-05BD-4913-84AF-E23715428F8C}" type="presParOf" srcId="{253B1D4D-D66B-47E1-BA5D-58A9812CDDB4}" destId="{E176F2A1-CF29-4616-BB43-99C12CF2EA93}" srcOrd="2" destOrd="0" presId="urn:microsoft.com/office/officeart/2008/layout/VerticalAccentList"/>
    <dgm:cxn modelId="{C8DE087A-6BCC-4B6D-A89F-DAB3C4B888DA}" type="presParOf" srcId="{253B1D4D-D66B-47E1-BA5D-58A9812CDDB4}" destId="{78DC4C0A-A90B-4AFA-90B5-93BBE37DF9AC}" srcOrd="3" destOrd="0" presId="urn:microsoft.com/office/officeart/2008/layout/VerticalAccentList"/>
    <dgm:cxn modelId="{B5C57053-75A9-40DE-AA70-6CE79F7151C8}" type="presParOf" srcId="{253B1D4D-D66B-47E1-BA5D-58A9812CDDB4}" destId="{13FBA96B-84B6-4F88-997C-43C787E8CC1C}" srcOrd="4" destOrd="0" presId="urn:microsoft.com/office/officeart/2008/layout/VerticalAccentList"/>
    <dgm:cxn modelId="{20118707-30AE-43CA-AA42-44ACFDEE5CE0}" type="presParOf" srcId="{253B1D4D-D66B-47E1-BA5D-58A9812CDDB4}" destId="{2C317D9B-C575-4574-9FD9-342F02AAA0E2}" srcOrd="5" destOrd="0" presId="urn:microsoft.com/office/officeart/2008/layout/VerticalAccentList"/>
    <dgm:cxn modelId="{17EAFEC8-6EB3-4E66-B243-2C78A88C2E0C}" type="presParOf" srcId="{253B1D4D-D66B-47E1-BA5D-58A9812CDDB4}" destId="{4CABD3E8-4F92-4DC7-A63B-1CB9F88A98F2}" srcOrd="6" destOrd="0" presId="urn:microsoft.com/office/officeart/2008/layout/VerticalAccentList"/>
    <dgm:cxn modelId="{9A61D1D7-0446-4D86-85D8-D89A5D724F03}" type="presParOf" srcId="{253B1D4D-D66B-47E1-BA5D-58A9812CDDB4}" destId="{A663E764-5083-4BFE-8EC0-78EC5051A85B}" srcOrd="7" destOrd="0" presId="urn:microsoft.com/office/officeart/2008/layout/VerticalAccentList"/>
    <dgm:cxn modelId="{48F0B0AD-ADA4-45F7-A0F8-6533043BE6B6}" type="presParOf" srcId="{560321EC-96A9-454D-A3E2-091B2868211C}" destId="{DD8B396C-ADFB-4819-BA8B-D83DA56BEAC3}" srcOrd="5" destOrd="0" presId="urn:microsoft.com/office/officeart/2008/layout/VerticalAccentList"/>
    <dgm:cxn modelId="{42D2A787-3A52-4550-8242-478023EA474C}" type="presParOf" srcId="{560321EC-96A9-454D-A3E2-091B2868211C}" destId="{31229D41-871B-4369-88F2-F0335072FB49}" srcOrd="6" destOrd="0" presId="urn:microsoft.com/office/officeart/2008/layout/VerticalAccentList"/>
    <dgm:cxn modelId="{A4A6DF06-D967-4223-A6E7-A25A6749A321}" type="presParOf" srcId="{31229D41-871B-4369-88F2-F0335072FB49}" destId="{4E5C14F7-7AC2-4CD3-818C-C4E417154AB9}" srcOrd="0" destOrd="0" presId="urn:microsoft.com/office/officeart/2008/layout/VerticalAccentList"/>
    <dgm:cxn modelId="{C0B0868B-377B-4CB4-A0CD-8789510037B2}" type="presParOf" srcId="{560321EC-96A9-454D-A3E2-091B2868211C}" destId="{98817CC2-0D65-4CD1-AD04-2E6CCB4D396E}" srcOrd="7" destOrd="0" presId="urn:microsoft.com/office/officeart/2008/layout/VerticalAccentList"/>
    <dgm:cxn modelId="{7AD6F693-07D5-41CB-B2D4-BAB71BCA41D3}" type="presParOf" srcId="{98817CC2-0D65-4CD1-AD04-2E6CCB4D396E}" destId="{02C30230-12CA-49CA-8795-3E342DD6DF90}" srcOrd="0" destOrd="0" presId="urn:microsoft.com/office/officeart/2008/layout/VerticalAccentList"/>
    <dgm:cxn modelId="{376D8293-EE07-4719-9293-5664F5D12AC9}" type="presParOf" srcId="{98817CC2-0D65-4CD1-AD04-2E6CCB4D396E}" destId="{DCD82A78-7865-4CB8-B3BA-B15118CB28BF}" srcOrd="1" destOrd="0" presId="urn:microsoft.com/office/officeart/2008/layout/VerticalAccentList"/>
    <dgm:cxn modelId="{05FB9AE2-47AA-41D7-A6CA-1A17359ABBA1}" type="presParOf" srcId="{98817CC2-0D65-4CD1-AD04-2E6CCB4D396E}" destId="{F1515014-330E-4CEC-9F3C-721CC6C7EA79}" srcOrd="2" destOrd="0" presId="urn:microsoft.com/office/officeart/2008/layout/VerticalAccentList"/>
    <dgm:cxn modelId="{0B818B9A-F2E2-48F1-97D4-F613B1B9A38C}" type="presParOf" srcId="{98817CC2-0D65-4CD1-AD04-2E6CCB4D396E}" destId="{933F5CD2-2B2E-4EAC-AA3A-7290A05645B5}" srcOrd="3" destOrd="0" presId="urn:microsoft.com/office/officeart/2008/layout/VerticalAccentList"/>
    <dgm:cxn modelId="{8469301D-99FB-4782-9132-B4C0020580D7}" type="presParOf" srcId="{98817CC2-0D65-4CD1-AD04-2E6CCB4D396E}" destId="{BB4B14C1-BF46-4D09-B1C5-36161E3F03DD}" srcOrd="4" destOrd="0" presId="urn:microsoft.com/office/officeart/2008/layout/VerticalAccentList"/>
    <dgm:cxn modelId="{19C12E4A-764F-4F9D-BDC5-DEDD7B181EA2}" type="presParOf" srcId="{98817CC2-0D65-4CD1-AD04-2E6CCB4D396E}" destId="{C86EA627-F591-4272-ACC5-99A63005D695}" srcOrd="5" destOrd="0" presId="urn:microsoft.com/office/officeart/2008/layout/VerticalAccentList"/>
    <dgm:cxn modelId="{B6900ADA-EEF1-4276-AE54-70735C198C3E}" type="presParOf" srcId="{98817CC2-0D65-4CD1-AD04-2E6CCB4D396E}" destId="{1D4740DA-143F-4ED5-B428-1B4702767E7D}" srcOrd="6" destOrd="0" presId="urn:microsoft.com/office/officeart/2008/layout/VerticalAccentList"/>
    <dgm:cxn modelId="{1907388D-262B-40EE-9870-776D97B75AB2}" type="presParOf" srcId="{98817CC2-0D65-4CD1-AD04-2E6CCB4D396E}" destId="{8D15B3B7-DC7A-4667-8C95-50F129CC5C88}" srcOrd="7" destOrd="0" presId="urn:microsoft.com/office/officeart/2008/layout/VerticalAccentList"/>
  </dgm:cxnLst>
  <dgm:bg>
    <a:solidFill>
      <a:schemeClr val="accent3">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A76D60-F941-4983-A6E5-4FDEE98C6668}" type="doc">
      <dgm:prSet loTypeId="urn:microsoft.com/office/officeart/2008/layout/AlternatingHexagons" loCatId="list" qsTypeId="urn:microsoft.com/office/officeart/2005/8/quickstyle/simple5" qsCatId="simple" csTypeId="urn:microsoft.com/office/officeart/2005/8/colors/accent3_4" csCatId="accent3" phldr="1"/>
      <dgm:spPr/>
      <dgm:t>
        <a:bodyPr/>
        <a:lstStyle/>
        <a:p>
          <a:endParaRPr lang="fr-FR"/>
        </a:p>
      </dgm:t>
    </dgm:pt>
    <dgm:pt modelId="{87FBCA25-985A-4BE9-AE2C-309FBEF20345}">
      <dgm:prSet phldrT="[Texte]" custT="1"/>
      <dgm:spPr/>
      <dgm:t>
        <a:bodyPr/>
        <a:lstStyle/>
        <a:p>
          <a:r>
            <a:rPr lang="ar-SA" sz="1800" dirty="0" smtClean="0">
              <a:solidFill>
                <a:schemeClr val="tx1"/>
              </a:solidFill>
            </a:rPr>
            <a:t>الموضوعية</a:t>
          </a:r>
          <a:endParaRPr lang="fr-FR" sz="1800" dirty="0">
            <a:solidFill>
              <a:schemeClr val="tx1"/>
            </a:solidFill>
          </a:endParaRPr>
        </a:p>
      </dgm:t>
    </dgm:pt>
    <dgm:pt modelId="{D9B1AF77-6BB5-4B92-8B68-3D00C301C92B}" type="parTrans" cxnId="{C91D35A1-9BAA-44E3-BF81-F80E01176626}">
      <dgm:prSet/>
      <dgm:spPr/>
      <dgm:t>
        <a:bodyPr/>
        <a:lstStyle/>
        <a:p>
          <a:endParaRPr lang="fr-FR"/>
        </a:p>
      </dgm:t>
    </dgm:pt>
    <dgm:pt modelId="{E8F0C1AA-AFEF-4B50-AB69-C141813AF0BC}" type="sibTrans" cxnId="{C91D35A1-9BAA-44E3-BF81-F80E01176626}">
      <dgm:prSet custT="1"/>
      <dgm:spPr/>
      <dgm:t>
        <a:bodyPr/>
        <a:lstStyle/>
        <a:p>
          <a:r>
            <a:rPr lang="ar-SA" sz="2400" dirty="0" smtClean="0">
              <a:solidFill>
                <a:schemeClr val="tx1"/>
              </a:solidFill>
            </a:rPr>
            <a:t>الدقة وقابلية الاختبار</a:t>
          </a:r>
          <a:endParaRPr lang="fr-FR" sz="2400" dirty="0">
            <a:solidFill>
              <a:schemeClr val="tx1"/>
            </a:solidFill>
          </a:endParaRPr>
        </a:p>
      </dgm:t>
    </dgm:pt>
    <dgm:pt modelId="{CDFA1F53-2546-4845-911F-C298E6C25A7E}">
      <dgm:prSet phldrT="[Texte]"/>
      <dgm:spPr/>
      <dgm:t>
        <a:bodyPr/>
        <a:lstStyle/>
        <a:p>
          <a:r>
            <a:rPr lang="ar-SA" dirty="0" smtClean="0"/>
            <a:t> </a:t>
          </a:r>
          <a:endParaRPr lang="fr-FR" dirty="0"/>
        </a:p>
      </dgm:t>
    </dgm:pt>
    <dgm:pt modelId="{2C0FBCFB-90CD-4149-AB40-90ADA93AF39E}" type="parTrans" cxnId="{ED721ABA-652F-447B-9B1E-8576868FC515}">
      <dgm:prSet/>
      <dgm:spPr/>
      <dgm:t>
        <a:bodyPr/>
        <a:lstStyle/>
        <a:p>
          <a:endParaRPr lang="fr-FR"/>
        </a:p>
      </dgm:t>
    </dgm:pt>
    <dgm:pt modelId="{87351F28-2969-460A-A9DD-82A0B6CF27A4}" type="sibTrans" cxnId="{ED721ABA-652F-447B-9B1E-8576868FC515}">
      <dgm:prSet/>
      <dgm:spPr/>
      <dgm:t>
        <a:bodyPr/>
        <a:lstStyle/>
        <a:p>
          <a:endParaRPr lang="fr-FR"/>
        </a:p>
      </dgm:t>
    </dgm:pt>
    <dgm:pt modelId="{BC3F8580-65B9-494E-9B6C-AE81E278D0A4}">
      <dgm:prSet phldrT="[Texte]" custT="1"/>
      <dgm:spPr/>
      <dgm:t>
        <a:bodyPr/>
        <a:lstStyle/>
        <a:p>
          <a:r>
            <a:rPr lang="ar-SA" sz="1800" dirty="0" smtClean="0">
              <a:solidFill>
                <a:schemeClr val="tx1"/>
              </a:solidFill>
            </a:rPr>
            <a:t>إمكانية تكرار النتائج</a:t>
          </a:r>
          <a:endParaRPr lang="fr-FR" sz="1800" dirty="0">
            <a:solidFill>
              <a:schemeClr val="tx1"/>
            </a:solidFill>
          </a:endParaRPr>
        </a:p>
      </dgm:t>
    </dgm:pt>
    <dgm:pt modelId="{555D7D5F-2B5D-40BC-BF28-EBE93C2E78A1}" type="parTrans" cxnId="{3388478B-28A3-4C84-8A1A-63A5C288702D}">
      <dgm:prSet/>
      <dgm:spPr/>
      <dgm:t>
        <a:bodyPr/>
        <a:lstStyle/>
        <a:p>
          <a:endParaRPr lang="fr-FR"/>
        </a:p>
      </dgm:t>
    </dgm:pt>
    <dgm:pt modelId="{A59D82AB-8F11-4993-A889-8A2C443B78AD}" type="sibTrans" cxnId="{3388478B-28A3-4C84-8A1A-63A5C288702D}">
      <dgm:prSet custT="1"/>
      <dgm:spPr/>
      <dgm:t>
        <a:bodyPr/>
        <a:lstStyle/>
        <a:p>
          <a:r>
            <a:rPr lang="ar-SA" sz="2400" dirty="0" smtClean="0">
              <a:solidFill>
                <a:schemeClr val="tx1"/>
              </a:solidFill>
            </a:rPr>
            <a:t>التبسيط والاختصار</a:t>
          </a:r>
          <a:endParaRPr lang="fr-FR" sz="2400" dirty="0">
            <a:solidFill>
              <a:schemeClr val="tx1"/>
            </a:solidFill>
          </a:endParaRPr>
        </a:p>
      </dgm:t>
    </dgm:pt>
    <dgm:pt modelId="{5719FE94-937C-4CC3-8E55-941800EE24A4}">
      <dgm:prSet phldrT="[Texte]"/>
      <dgm:spPr/>
      <dgm:t>
        <a:bodyPr/>
        <a:lstStyle/>
        <a:p>
          <a:r>
            <a:rPr lang="ar-SA" dirty="0" smtClean="0"/>
            <a:t> </a:t>
          </a:r>
          <a:endParaRPr lang="fr-FR" dirty="0"/>
        </a:p>
      </dgm:t>
    </dgm:pt>
    <dgm:pt modelId="{D45311B5-14FF-41C2-8B1D-B005DFDCC391}" type="parTrans" cxnId="{C5AF1BB3-0381-4701-A0D7-7C7B75D1FEC7}">
      <dgm:prSet/>
      <dgm:spPr/>
      <dgm:t>
        <a:bodyPr/>
        <a:lstStyle/>
        <a:p>
          <a:endParaRPr lang="fr-FR"/>
        </a:p>
      </dgm:t>
    </dgm:pt>
    <dgm:pt modelId="{1FDF43C6-1EC1-4777-91F6-BD42193B1FBC}" type="sibTrans" cxnId="{C5AF1BB3-0381-4701-A0D7-7C7B75D1FEC7}">
      <dgm:prSet/>
      <dgm:spPr/>
      <dgm:t>
        <a:bodyPr/>
        <a:lstStyle/>
        <a:p>
          <a:endParaRPr lang="fr-FR"/>
        </a:p>
      </dgm:t>
    </dgm:pt>
    <dgm:pt modelId="{58729A83-8B37-422F-867E-E70DF5C637CB}">
      <dgm:prSet phldrT="[Texte]" custT="1"/>
      <dgm:spPr/>
      <dgm:t>
        <a:bodyPr/>
        <a:lstStyle/>
        <a:p>
          <a:r>
            <a:rPr lang="ar-SA" sz="1800" dirty="0" smtClean="0">
              <a:solidFill>
                <a:schemeClr val="tx1"/>
              </a:solidFill>
            </a:rPr>
            <a:t>أن يتناول البحث العلمي تحقيق غاية أو هدف</a:t>
          </a:r>
          <a:endParaRPr lang="fr-FR" sz="1800" dirty="0">
            <a:solidFill>
              <a:schemeClr val="tx1"/>
            </a:solidFill>
          </a:endParaRPr>
        </a:p>
      </dgm:t>
    </dgm:pt>
    <dgm:pt modelId="{8520A940-905B-490B-9998-B19C1285E5AD}" type="parTrans" cxnId="{85837FF1-E305-4D5D-94A8-E28AE13FBA17}">
      <dgm:prSet/>
      <dgm:spPr/>
      <dgm:t>
        <a:bodyPr/>
        <a:lstStyle/>
        <a:p>
          <a:endParaRPr lang="fr-FR"/>
        </a:p>
      </dgm:t>
    </dgm:pt>
    <dgm:pt modelId="{4192F358-0633-47B7-8267-44CAD03945A1}" type="sibTrans" cxnId="{85837FF1-E305-4D5D-94A8-E28AE13FBA17}">
      <dgm:prSet custT="1"/>
      <dgm:spPr/>
      <dgm:t>
        <a:bodyPr/>
        <a:lstStyle/>
        <a:p>
          <a:r>
            <a:rPr lang="ar-SA" sz="2800" dirty="0" smtClean="0">
              <a:solidFill>
                <a:schemeClr val="tx1"/>
              </a:solidFill>
            </a:rPr>
            <a:t>التعميم والتنبؤ</a:t>
          </a:r>
          <a:endParaRPr lang="fr-FR" sz="2800" dirty="0">
            <a:solidFill>
              <a:schemeClr val="tx1"/>
            </a:solidFill>
          </a:endParaRPr>
        </a:p>
      </dgm:t>
    </dgm:pt>
    <dgm:pt modelId="{99ACCFCC-6613-4F8C-844F-178824F9A801}">
      <dgm:prSet phldrT="[Texte]"/>
      <dgm:spPr/>
      <dgm:t>
        <a:bodyPr/>
        <a:lstStyle/>
        <a:p>
          <a:r>
            <a:rPr lang="ar-SA" dirty="0" smtClean="0"/>
            <a:t> </a:t>
          </a:r>
          <a:endParaRPr lang="fr-FR" dirty="0"/>
        </a:p>
      </dgm:t>
    </dgm:pt>
    <dgm:pt modelId="{954BCC04-DAA3-45A5-B4C4-8D6E67BD6985}" type="parTrans" cxnId="{B89FA40C-9B73-4496-9629-D5A858B5F386}">
      <dgm:prSet/>
      <dgm:spPr/>
      <dgm:t>
        <a:bodyPr/>
        <a:lstStyle/>
        <a:p>
          <a:endParaRPr lang="fr-FR"/>
        </a:p>
      </dgm:t>
    </dgm:pt>
    <dgm:pt modelId="{320B9001-412C-4AFD-BDCF-1E61DCF04CA1}" type="sibTrans" cxnId="{B89FA40C-9B73-4496-9629-D5A858B5F386}">
      <dgm:prSet/>
      <dgm:spPr/>
      <dgm:t>
        <a:bodyPr/>
        <a:lstStyle/>
        <a:p>
          <a:endParaRPr lang="fr-FR"/>
        </a:p>
      </dgm:t>
    </dgm:pt>
    <dgm:pt modelId="{EB0AE462-43F3-456C-8B44-96094AB13285}" type="pres">
      <dgm:prSet presAssocID="{CAA76D60-F941-4983-A6E5-4FDEE98C6668}" presName="Name0" presStyleCnt="0">
        <dgm:presLayoutVars>
          <dgm:chMax/>
          <dgm:chPref/>
          <dgm:dir/>
          <dgm:animLvl val="lvl"/>
        </dgm:presLayoutVars>
      </dgm:prSet>
      <dgm:spPr/>
    </dgm:pt>
    <dgm:pt modelId="{4635059A-3183-4017-820B-FC7D0A0379BA}" type="pres">
      <dgm:prSet presAssocID="{87FBCA25-985A-4BE9-AE2C-309FBEF20345}" presName="composite" presStyleCnt="0"/>
      <dgm:spPr/>
    </dgm:pt>
    <dgm:pt modelId="{EC0B82D0-BDBB-4B65-8CB2-F7B93EC1CD78}" type="pres">
      <dgm:prSet presAssocID="{87FBCA25-985A-4BE9-AE2C-309FBEF20345}" presName="Parent1" presStyleLbl="node1" presStyleIdx="0" presStyleCnt="6">
        <dgm:presLayoutVars>
          <dgm:chMax val="1"/>
          <dgm:chPref val="1"/>
          <dgm:bulletEnabled val="1"/>
        </dgm:presLayoutVars>
      </dgm:prSet>
      <dgm:spPr/>
    </dgm:pt>
    <dgm:pt modelId="{FE0A1474-62E5-4662-BDC5-1CDFA6D53D91}" type="pres">
      <dgm:prSet presAssocID="{87FBCA25-985A-4BE9-AE2C-309FBEF20345}" presName="Childtext1" presStyleLbl="revTx" presStyleIdx="0" presStyleCnt="3">
        <dgm:presLayoutVars>
          <dgm:chMax val="0"/>
          <dgm:chPref val="0"/>
          <dgm:bulletEnabled val="1"/>
        </dgm:presLayoutVars>
      </dgm:prSet>
      <dgm:spPr/>
    </dgm:pt>
    <dgm:pt modelId="{8D2EDEB0-EEA6-4F4D-A0B0-A4B3102D3D2F}" type="pres">
      <dgm:prSet presAssocID="{87FBCA25-985A-4BE9-AE2C-309FBEF20345}" presName="BalanceSpacing" presStyleCnt="0"/>
      <dgm:spPr/>
    </dgm:pt>
    <dgm:pt modelId="{95146679-849C-42E1-BEEA-2EA132AAF9C5}" type="pres">
      <dgm:prSet presAssocID="{87FBCA25-985A-4BE9-AE2C-309FBEF20345}" presName="BalanceSpacing1" presStyleCnt="0"/>
      <dgm:spPr/>
    </dgm:pt>
    <dgm:pt modelId="{201D61D9-957A-4C22-80EB-AC125F6B104B}" type="pres">
      <dgm:prSet presAssocID="{E8F0C1AA-AFEF-4B50-AB69-C141813AF0BC}" presName="Accent1Text" presStyleLbl="node1" presStyleIdx="1" presStyleCnt="6"/>
      <dgm:spPr/>
      <dgm:t>
        <a:bodyPr/>
        <a:lstStyle/>
        <a:p>
          <a:endParaRPr lang="fr-FR"/>
        </a:p>
      </dgm:t>
    </dgm:pt>
    <dgm:pt modelId="{2DF64B97-B155-4264-BAF9-2A865BA84D47}" type="pres">
      <dgm:prSet presAssocID="{E8F0C1AA-AFEF-4B50-AB69-C141813AF0BC}" presName="spaceBetweenRectangles" presStyleCnt="0"/>
      <dgm:spPr/>
    </dgm:pt>
    <dgm:pt modelId="{FD1FB29D-6C8E-4B76-879C-9D848E23425B}" type="pres">
      <dgm:prSet presAssocID="{BC3F8580-65B9-494E-9B6C-AE81E278D0A4}" presName="composite" presStyleCnt="0"/>
      <dgm:spPr/>
    </dgm:pt>
    <dgm:pt modelId="{1A793C84-2610-49A5-B78D-3EE6D84C8199}" type="pres">
      <dgm:prSet presAssocID="{BC3F8580-65B9-494E-9B6C-AE81E278D0A4}" presName="Parent1" presStyleLbl="node1" presStyleIdx="2" presStyleCnt="6">
        <dgm:presLayoutVars>
          <dgm:chMax val="1"/>
          <dgm:chPref val="1"/>
          <dgm:bulletEnabled val="1"/>
        </dgm:presLayoutVars>
      </dgm:prSet>
      <dgm:spPr/>
    </dgm:pt>
    <dgm:pt modelId="{D307379E-DB72-476C-B852-A0E262E0E85D}" type="pres">
      <dgm:prSet presAssocID="{BC3F8580-65B9-494E-9B6C-AE81E278D0A4}" presName="Childtext1" presStyleLbl="revTx" presStyleIdx="1" presStyleCnt="3">
        <dgm:presLayoutVars>
          <dgm:chMax val="0"/>
          <dgm:chPref val="0"/>
          <dgm:bulletEnabled val="1"/>
        </dgm:presLayoutVars>
      </dgm:prSet>
      <dgm:spPr/>
    </dgm:pt>
    <dgm:pt modelId="{21A24FA4-AB44-4D1E-9A36-422E7B4BC6DB}" type="pres">
      <dgm:prSet presAssocID="{BC3F8580-65B9-494E-9B6C-AE81E278D0A4}" presName="BalanceSpacing" presStyleCnt="0"/>
      <dgm:spPr/>
    </dgm:pt>
    <dgm:pt modelId="{FD4D797C-9133-4539-AE1A-5C5E3DC46563}" type="pres">
      <dgm:prSet presAssocID="{BC3F8580-65B9-494E-9B6C-AE81E278D0A4}" presName="BalanceSpacing1" presStyleCnt="0"/>
      <dgm:spPr/>
    </dgm:pt>
    <dgm:pt modelId="{1C4E89AF-533B-4963-966C-F7B681AEE4B2}" type="pres">
      <dgm:prSet presAssocID="{A59D82AB-8F11-4993-A889-8A2C443B78AD}" presName="Accent1Text" presStyleLbl="node1" presStyleIdx="3" presStyleCnt="6"/>
      <dgm:spPr/>
      <dgm:t>
        <a:bodyPr/>
        <a:lstStyle/>
        <a:p>
          <a:endParaRPr lang="fr-FR"/>
        </a:p>
      </dgm:t>
    </dgm:pt>
    <dgm:pt modelId="{CDA3D87E-5D8B-48FF-A175-651022F1CD51}" type="pres">
      <dgm:prSet presAssocID="{A59D82AB-8F11-4993-A889-8A2C443B78AD}" presName="spaceBetweenRectangles" presStyleCnt="0"/>
      <dgm:spPr/>
    </dgm:pt>
    <dgm:pt modelId="{D289B691-1608-4CE7-977F-E6F114DA6580}" type="pres">
      <dgm:prSet presAssocID="{58729A83-8B37-422F-867E-E70DF5C637CB}" presName="composite" presStyleCnt="0"/>
      <dgm:spPr/>
    </dgm:pt>
    <dgm:pt modelId="{8514D316-88ED-46F4-A7AE-B808D757640A}" type="pres">
      <dgm:prSet presAssocID="{58729A83-8B37-422F-867E-E70DF5C637CB}" presName="Parent1" presStyleLbl="node1" presStyleIdx="4" presStyleCnt="6">
        <dgm:presLayoutVars>
          <dgm:chMax val="1"/>
          <dgm:chPref val="1"/>
          <dgm:bulletEnabled val="1"/>
        </dgm:presLayoutVars>
      </dgm:prSet>
      <dgm:spPr/>
    </dgm:pt>
    <dgm:pt modelId="{2C14DF4E-C9F3-4F6F-9278-39F28719DF23}" type="pres">
      <dgm:prSet presAssocID="{58729A83-8B37-422F-867E-E70DF5C637CB}" presName="Childtext1" presStyleLbl="revTx" presStyleIdx="2" presStyleCnt="3">
        <dgm:presLayoutVars>
          <dgm:chMax val="0"/>
          <dgm:chPref val="0"/>
          <dgm:bulletEnabled val="1"/>
        </dgm:presLayoutVars>
      </dgm:prSet>
      <dgm:spPr/>
    </dgm:pt>
    <dgm:pt modelId="{A2AE9932-4E96-47BE-8855-BDCE5FBEDDFE}" type="pres">
      <dgm:prSet presAssocID="{58729A83-8B37-422F-867E-E70DF5C637CB}" presName="BalanceSpacing" presStyleCnt="0"/>
      <dgm:spPr/>
    </dgm:pt>
    <dgm:pt modelId="{50F3E0F9-9BB6-4ED3-A316-1A5938A39233}" type="pres">
      <dgm:prSet presAssocID="{58729A83-8B37-422F-867E-E70DF5C637CB}" presName="BalanceSpacing1" presStyleCnt="0"/>
      <dgm:spPr/>
    </dgm:pt>
    <dgm:pt modelId="{A6EAADB0-C534-4823-BD63-4C85BD212020}" type="pres">
      <dgm:prSet presAssocID="{4192F358-0633-47B7-8267-44CAD03945A1}" presName="Accent1Text" presStyleLbl="node1" presStyleIdx="5" presStyleCnt="6"/>
      <dgm:spPr/>
    </dgm:pt>
  </dgm:ptLst>
  <dgm:cxnLst>
    <dgm:cxn modelId="{3388478B-28A3-4C84-8A1A-63A5C288702D}" srcId="{CAA76D60-F941-4983-A6E5-4FDEE98C6668}" destId="{BC3F8580-65B9-494E-9B6C-AE81E278D0A4}" srcOrd="1" destOrd="0" parTransId="{555D7D5F-2B5D-40BC-BF28-EBE93C2E78A1}" sibTransId="{A59D82AB-8F11-4993-A889-8A2C443B78AD}"/>
    <dgm:cxn modelId="{1CD71F4B-FF8E-4654-9D5E-D123037A366F}" type="presOf" srcId="{4192F358-0633-47B7-8267-44CAD03945A1}" destId="{A6EAADB0-C534-4823-BD63-4C85BD212020}" srcOrd="0" destOrd="0" presId="urn:microsoft.com/office/officeart/2008/layout/AlternatingHexagons"/>
    <dgm:cxn modelId="{BBF41053-FFDA-453E-A81A-C059E7F6865E}" type="presOf" srcId="{99ACCFCC-6613-4F8C-844F-178824F9A801}" destId="{2C14DF4E-C9F3-4F6F-9278-39F28719DF23}" srcOrd="0" destOrd="0" presId="urn:microsoft.com/office/officeart/2008/layout/AlternatingHexagons"/>
    <dgm:cxn modelId="{F137C3D2-5C1E-46FB-9ACC-D4F3C688D289}" type="presOf" srcId="{A59D82AB-8F11-4993-A889-8A2C443B78AD}" destId="{1C4E89AF-533B-4963-966C-F7B681AEE4B2}" srcOrd="0" destOrd="0" presId="urn:microsoft.com/office/officeart/2008/layout/AlternatingHexagons"/>
    <dgm:cxn modelId="{85837FF1-E305-4D5D-94A8-E28AE13FBA17}" srcId="{CAA76D60-F941-4983-A6E5-4FDEE98C6668}" destId="{58729A83-8B37-422F-867E-E70DF5C637CB}" srcOrd="2" destOrd="0" parTransId="{8520A940-905B-490B-9998-B19C1285E5AD}" sibTransId="{4192F358-0633-47B7-8267-44CAD03945A1}"/>
    <dgm:cxn modelId="{B89FA40C-9B73-4496-9629-D5A858B5F386}" srcId="{58729A83-8B37-422F-867E-E70DF5C637CB}" destId="{99ACCFCC-6613-4F8C-844F-178824F9A801}" srcOrd="0" destOrd="0" parTransId="{954BCC04-DAA3-45A5-B4C4-8D6E67BD6985}" sibTransId="{320B9001-412C-4AFD-BDCF-1E61DCF04CA1}"/>
    <dgm:cxn modelId="{F80EC969-2534-4724-B923-9F1E85F43ED5}" type="presOf" srcId="{CAA76D60-F941-4983-A6E5-4FDEE98C6668}" destId="{EB0AE462-43F3-456C-8B44-96094AB13285}" srcOrd="0" destOrd="0" presId="urn:microsoft.com/office/officeart/2008/layout/AlternatingHexagons"/>
    <dgm:cxn modelId="{748BFF4D-C57B-412B-A7A1-95967654B2B5}" type="presOf" srcId="{5719FE94-937C-4CC3-8E55-941800EE24A4}" destId="{D307379E-DB72-476C-B852-A0E262E0E85D}" srcOrd="0" destOrd="0" presId="urn:microsoft.com/office/officeart/2008/layout/AlternatingHexagons"/>
    <dgm:cxn modelId="{C5AF1BB3-0381-4701-A0D7-7C7B75D1FEC7}" srcId="{BC3F8580-65B9-494E-9B6C-AE81E278D0A4}" destId="{5719FE94-937C-4CC3-8E55-941800EE24A4}" srcOrd="0" destOrd="0" parTransId="{D45311B5-14FF-41C2-8B1D-B005DFDCC391}" sibTransId="{1FDF43C6-1EC1-4777-91F6-BD42193B1FBC}"/>
    <dgm:cxn modelId="{E106154E-35B9-4260-B3AA-EC6A936F6BE8}" type="presOf" srcId="{CDFA1F53-2546-4845-911F-C298E6C25A7E}" destId="{FE0A1474-62E5-4662-BDC5-1CDFA6D53D91}" srcOrd="0" destOrd="0" presId="urn:microsoft.com/office/officeart/2008/layout/AlternatingHexagons"/>
    <dgm:cxn modelId="{C91D35A1-9BAA-44E3-BF81-F80E01176626}" srcId="{CAA76D60-F941-4983-A6E5-4FDEE98C6668}" destId="{87FBCA25-985A-4BE9-AE2C-309FBEF20345}" srcOrd="0" destOrd="0" parTransId="{D9B1AF77-6BB5-4B92-8B68-3D00C301C92B}" sibTransId="{E8F0C1AA-AFEF-4B50-AB69-C141813AF0BC}"/>
    <dgm:cxn modelId="{9CD00ED4-A23D-4E7E-BB10-FA9B4BEC542A}" type="presOf" srcId="{58729A83-8B37-422F-867E-E70DF5C637CB}" destId="{8514D316-88ED-46F4-A7AE-B808D757640A}" srcOrd="0" destOrd="0" presId="urn:microsoft.com/office/officeart/2008/layout/AlternatingHexagons"/>
    <dgm:cxn modelId="{ED721ABA-652F-447B-9B1E-8576868FC515}" srcId="{87FBCA25-985A-4BE9-AE2C-309FBEF20345}" destId="{CDFA1F53-2546-4845-911F-C298E6C25A7E}" srcOrd="0" destOrd="0" parTransId="{2C0FBCFB-90CD-4149-AB40-90ADA93AF39E}" sibTransId="{87351F28-2969-460A-A9DD-82A0B6CF27A4}"/>
    <dgm:cxn modelId="{8F2CA8D5-8112-478E-BE3B-F1458EB00ADE}" type="presOf" srcId="{87FBCA25-985A-4BE9-AE2C-309FBEF20345}" destId="{EC0B82D0-BDBB-4B65-8CB2-F7B93EC1CD78}" srcOrd="0" destOrd="0" presId="urn:microsoft.com/office/officeart/2008/layout/AlternatingHexagons"/>
    <dgm:cxn modelId="{394FB10D-2E52-4720-80A9-442B24EDED29}" type="presOf" srcId="{BC3F8580-65B9-494E-9B6C-AE81E278D0A4}" destId="{1A793C84-2610-49A5-B78D-3EE6D84C8199}" srcOrd="0" destOrd="0" presId="urn:microsoft.com/office/officeart/2008/layout/AlternatingHexagons"/>
    <dgm:cxn modelId="{3C453839-C381-4B50-8B3E-006CC3E7AF8E}" type="presOf" srcId="{E8F0C1AA-AFEF-4B50-AB69-C141813AF0BC}" destId="{201D61D9-957A-4C22-80EB-AC125F6B104B}" srcOrd="0" destOrd="0" presId="urn:microsoft.com/office/officeart/2008/layout/AlternatingHexagons"/>
    <dgm:cxn modelId="{3B50BE02-7A3F-46C1-9570-F444DA38D072}" type="presParOf" srcId="{EB0AE462-43F3-456C-8B44-96094AB13285}" destId="{4635059A-3183-4017-820B-FC7D0A0379BA}" srcOrd="0" destOrd="0" presId="urn:microsoft.com/office/officeart/2008/layout/AlternatingHexagons"/>
    <dgm:cxn modelId="{15BCD2A3-7055-4FA0-9A5A-36DFD6C1C931}" type="presParOf" srcId="{4635059A-3183-4017-820B-FC7D0A0379BA}" destId="{EC0B82D0-BDBB-4B65-8CB2-F7B93EC1CD78}" srcOrd="0" destOrd="0" presId="urn:microsoft.com/office/officeart/2008/layout/AlternatingHexagons"/>
    <dgm:cxn modelId="{6A7CE2C7-ACFB-4F15-BDFF-F3530B266825}" type="presParOf" srcId="{4635059A-3183-4017-820B-FC7D0A0379BA}" destId="{FE0A1474-62E5-4662-BDC5-1CDFA6D53D91}" srcOrd="1" destOrd="0" presId="urn:microsoft.com/office/officeart/2008/layout/AlternatingHexagons"/>
    <dgm:cxn modelId="{F54D2ACC-211C-4B28-8B9C-0B67DEDD39A4}" type="presParOf" srcId="{4635059A-3183-4017-820B-FC7D0A0379BA}" destId="{8D2EDEB0-EEA6-4F4D-A0B0-A4B3102D3D2F}" srcOrd="2" destOrd="0" presId="urn:microsoft.com/office/officeart/2008/layout/AlternatingHexagons"/>
    <dgm:cxn modelId="{3F026641-06E6-46B1-8D15-28B8DBCCD4A8}" type="presParOf" srcId="{4635059A-3183-4017-820B-FC7D0A0379BA}" destId="{95146679-849C-42E1-BEEA-2EA132AAF9C5}" srcOrd="3" destOrd="0" presId="urn:microsoft.com/office/officeart/2008/layout/AlternatingHexagons"/>
    <dgm:cxn modelId="{F3D2DD78-3FF9-41CD-8F15-1F941DEE4AA0}" type="presParOf" srcId="{4635059A-3183-4017-820B-FC7D0A0379BA}" destId="{201D61D9-957A-4C22-80EB-AC125F6B104B}" srcOrd="4" destOrd="0" presId="urn:microsoft.com/office/officeart/2008/layout/AlternatingHexagons"/>
    <dgm:cxn modelId="{69F7B7DC-0162-45CF-B43F-827DA5461D66}" type="presParOf" srcId="{EB0AE462-43F3-456C-8B44-96094AB13285}" destId="{2DF64B97-B155-4264-BAF9-2A865BA84D47}" srcOrd="1" destOrd="0" presId="urn:microsoft.com/office/officeart/2008/layout/AlternatingHexagons"/>
    <dgm:cxn modelId="{DD6182F5-0A0A-4D94-9809-DE7FD81F5B41}" type="presParOf" srcId="{EB0AE462-43F3-456C-8B44-96094AB13285}" destId="{FD1FB29D-6C8E-4B76-879C-9D848E23425B}" srcOrd="2" destOrd="0" presId="urn:microsoft.com/office/officeart/2008/layout/AlternatingHexagons"/>
    <dgm:cxn modelId="{6098EA5D-EAE5-4330-A322-AAF9A48E509F}" type="presParOf" srcId="{FD1FB29D-6C8E-4B76-879C-9D848E23425B}" destId="{1A793C84-2610-49A5-B78D-3EE6D84C8199}" srcOrd="0" destOrd="0" presId="urn:microsoft.com/office/officeart/2008/layout/AlternatingHexagons"/>
    <dgm:cxn modelId="{981F76F0-6096-46DC-ABF3-7BAB7E3141D9}" type="presParOf" srcId="{FD1FB29D-6C8E-4B76-879C-9D848E23425B}" destId="{D307379E-DB72-476C-B852-A0E262E0E85D}" srcOrd="1" destOrd="0" presId="urn:microsoft.com/office/officeart/2008/layout/AlternatingHexagons"/>
    <dgm:cxn modelId="{69056BEE-E846-4C2E-8D5B-69ECCBA9E089}" type="presParOf" srcId="{FD1FB29D-6C8E-4B76-879C-9D848E23425B}" destId="{21A24FA4-AB44-4D1E-9A36-422E7B4BC6DB}" srcOrd="2" destOrd="0" presId="urn:microsoft.com/office/officeart/2008/layout/AlternatingHexagons"/>
    <dgm:cxn modelId="{E5CAD2A5-9903-4CD5-9AEB-66DA63368303}" type="presParOf" srcId="{FD1FB29D-6C8E-4B76-879C-9D848E23425B}" destId="{FD4D797C-9133-4539-AE1A-5C5E3DC46563}" srcOrd="3" destOrd="0" presId="urn:microsoft.com/office/officeart/2008/layout/AlternatingHexagons"/>
    <dgm:cxn modelId="{D731C1B5-8E8E-46AC-9039-857B8D361B70}" type="presParOf" srcId="{FD1FB29D-6C8E-4B76-879C-9D848E23425B}" destId="{1C4E89AF-533B-4963-966C-F7B681AEE4B2}" srcOrd="4" destOrd="0" presId="urn:microsoft.com/office/officeart/2008/layout/AlternatingHexagons"/>
    <dgm:cxn modelId="{6FC67516-8F32-426A-AD8D-B10FF502AB3F}" type="presParOf" srcId="{EB0AE462-43F3-456C-8B44-96094AB13285}" destId="{CDA3D87E-5D8B-48FF-A175-651022F1CD51}" srcOrd="3" destOrd="0" presId="urn:microsoft.com/office/officeart/2008/layout/AlternatingHexagons"/>
    <dgm:cxn modelId="{5D60B1D0-10A5-4EFA-8DA6-58BE064EE13C}" type="presParOf" srcId="{EB0AE462-43F3-456C-8B44-96094AB13285}" destId="{D289B691-1608-4CE7-977F-E6F114DA6580}" srcOrd="4" destOrd="0" presId="urn:microsoft.com/office/officeart/2008/layout/AlternatingHexagons"/>
    <dgm:cxn modelId="{04614F0B-378F-4644-B9A1-2F798E970C6D}" type="presParOf" srcId="{D289B691-1608-4CE7-977F-E6F114DA6580}" destId="{8514D316-88ED-46F4-A7AE-B808D757640A}" srcOrd="0" destOrd="0" presId="urn:microsoft.com/office/officeart/2008/layout/AlternatingHexagons"/>
    <dgm:cxn modelId="{04CF5AC0-4012-414F-82EB-ECB7942D1C1E}" type="presParOf" srcId="{D289B691-1608-4CE7-977F-E6F114DA6580}" destId="{2C14DF4E-C9F3-4F6F-9278-39F28719DF23}" srcOrd="1" destOrd="0" presId="urn:microsoft.com/office/officeart/2008/layout/AlternatingHexagons"/>
    <dgm:cxn modelId="{F047B101-C4B4-4166-8281-685E94FD3885}" type="presParOf" srcId="{D289B691-1608-4CE7-977F-E6F114DA6580}" destId="{A2AE9932-4E96-47BE-8855-BDCE5FBEDDFE}" srcOrd="2" destOrd="0" presId="urn:microsoft.com/office/officeart/2008/layout/AlternatingHexagons"/>
    <dgm:cxn modelId="{28BA8852-9D31-4415-8FC8-F67048ADFB6A}" type="presParOf" srcId="{D289B691-1608-4CE7-977F-E6F114DA6580}" destId="{50F3E0F9-9BB6-4ED3-A316-1A5938A39233}" srcOrd="3" destOrd="0" presId="urn:microsoft.com/office/officeart/2008/layout/AlternatingHexagons"/>
    <dgm:cxn modelId="{78AC5853-24B4-48A8-9118-9671522E4DDD}" type="presParOf" srcId="{D289B691-1608-4CE7-977F-E6F114DA6580}" destId="{A6EAADB0-C534-4823-BD63-4C85BD212020}"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9DD8BE-FD8E-49B0-BE7F-F2BD42EFF3F0}" type="doc">
      <dgm:prSet loTypeId="urn:microsoft.com/office/officeart/2005/8/layout/default" loCatId="list" qsTypeId="urn:microsoft.com/office/officeart/2005/8/quickstyle/simple1" qsCatId="simple" csTypeId="urn:microsoft.com/office/officeart/2005/8/colors/accent2_4" csCatId="accent2" phldr="1"/>
      <dgm:spPr/>
      <dgm:t>
        <a:bodyPr/>
        <a:lstStyle/>
        <a:p>
          <a:endParaRPr lang="fr-FR"/>
        </a:p>
      </dgm:t>
    </dgm:pt>
    <dgm:pt modelId="{311144AC-93FB-44AC-9824-CCE7D7F89AF0}">
      <dgm:prSet phldrT="[Texte]"/>
      <dgm:spPr/>
      <dgm:t>
        <a:bodyPr/>
        <a:lstStyle/>
        <a:p>
          <a:pPr algn="just" rtl="1"/>
          <a:r>
            <a:rPr lang="ar-SA" dirty="0" smtClean="0">
              <a:solidFill>
                <a:schemeClr val="tx1"/>
              </a:solidFill>
            </a:rPr>
            <a:t>الاقتباس غير المباشر:</a:t>
          </a:r>
        </a:p>
        <a:p>
          <a:pPr algn="just" rtl="1"/>
          <a:r>
            <a:rPr lang="ar-SA" dirty="0" smtClean="0">
              <a:solidFill>
                <a:schemeClr val="tx1"/>
              </a:solidFill>
            </a:rPr>
            <a:t>هو اقتباس المضمون والمعنى، ويعني إعادة الصياغة في نقل النصوص أو المعلومات أو الأفكار الأصلية للأخرين، بتدخل أسلوب الباحث الشخصي في صياغتها والتعبير عنها واختيار مفرداتها، بشرط المحافظة على المعنى الحقيقي دون تشويه أو تحريف أو تأويل، ثم يشار إلى أصحابها في الهامش طبقا للقواعد المنهجية المعتمدة في الإحالة والاقتباس</a:t>
          </a:r>
          <a:endParaRPr lang="fr-FR" dirty="0">
            <a:solidFill>
              <a:schemeClr val="tx1"/>
            </a:solidFill>
          </a:endParaRPr>
        </a:p>
      </dgm:t>
    </dgm:pt>
    <dgm:pt modelId="{1E9D00A8-4276-4448-8C78-A17F2AED30FF}" type="parTrans" cxnId="{08C07062-FE2C-4A19-9D71-23F664212B30}">
      <dgm:prSet/>
      <dgm:spPr/>
      <dgm:t>
        <a:bodyPr/>
        <a:lstStyle/>
        <a:p>
          <a:endParaRPr lang="fr-FR"/>
        </a:p>
      </dgm:t>
    </dgm:pt>
    <dgm:pt modelId="{747B2771-7E8C-474E-9C4F-42DF4455A8B0}" type="sibTrans" cxnId="{08C07062-FE2C-4A19-9D71-23F664212B30}">
      <dgm:prSet/>
      <dgm:spPr/>
      <dgm:t>
        <a:bodyPr/>
        <a:lstStyle/>
        <a:p>
          <a:endParaRPr lang="fr-FR"/>
        </a:p>
      </dgm:t>
    </dgm:pt>
    <dgm:pt modelId="{F639D68C-8673-481F-96A9-D6F6E48FDFDA}">
      <dgm:prSet phldrT="[Texte]"/>
      <dgm:spPr/>
      <dgm:t>
        <a:bodyPr/>
        <a:lstStyle/>
        <a:p>
          <a:pPr algn="just" rtl="1"/>
          <a:r>
            <a:rPr lang="ar-SA" dirty="0" smtClean="0">
              <a:solidFill>
                <a:schemeClr val="tx1"/>
              </a:solidFill>
            </a:rPr>
            <a:t>الاقتباس المتقطع:</a:t>
          </a:r>
        </a:p>
        <a:p>
          <a:pPr algn="just" rtl="1"/>
          <a:r>
            <a:rPr lang="ar-SA" dirty="0" smtClean="0">
              <a:solidFill>
                <a:schemeClr val="tx1"/>
              </a:solidFill>
            </a:rPr>
            <a:t>وهو نوع من الاقتباس الحرفي ويعني الاقتباس الذي تحذف فيه بعض الكلمات أو الجمل المطولة وغير الضرورية والتي لا تتناسب وسياق الاستدلال في الموضوع</a:t>
          </a:r>
          <a:endParaRPr lang="fr-FR" dirty="0">
            <a:solidFill>
              <a:schemeClr val="tx1"/>
            </a:solidFill>
          </a:endParaRPr>
        </a:p>
      </dgm:t>
    </dgm:pt>
    <dgm:pt modelId="{780BCEF6-F4CF-4E1C-9FF9-F9A0F9B79F51}" type="parTrans" cxnId="{8A7AF813-DFD9-4B2B-A7B0-A0F4CC597439}">
      <dgm:prSet/>
      <dgm:spPr/>
      <dgm:t>
        <a:bodyPr/>
        <a:lstStyle/>
        <a:p>
          <a:endParaRPr lang="fr-FR"/>
        </a:p>
      </dgm:t>
    </dgm:pt>
    <dgm:pt modelId="{2835E125-D308-4E34-94B1-A88944EBEECE}" type="sibTrans" cxnId="{8A7AF813-DFD9-4B2B-A7B0-A0F4CC597439}">
      <dgm:prSet/>
      <dgm:spPr/>
      <dgm:t>
        <a:bodyPr/>
        <a:lstStyle/>
        <a:p>
          <a:endParaRPr lang="fr-FR"/>
        </a:p>
      </dgm:t>
    </dgm:pt>
    <dgm:pt modelId="{26F44F26-1054-45F4-9337-CE628157F6FA}">
      <dgm:prSet/>
      <dgm:spPr/>
      <dgm:t>
        <a:bodyPr/>
        <a:lstStyle/>
        <a:p>
          <a:pPr algn="just" rtl="1"/>
          <a:r>
            <a:rPr lang="ar-SA" dirty="0" smtClean="0">
              <a:solidFill>
                <a:schemeClr val="tx1"/>
              </a:solidFill>
            </a:rPr>
            <a:t>الاقتباس المباشر(الحرفي): </a:t>
          </a:r>
        </a:p>
        <a:p>
          <a:pPr algn="just" rtl="1"/>
          <a:r>
            <a:rPr lang="ar-SA" dirty="0" smtClean="0">
              <a:solidFill>
                <a:schemeClr val="tx1"/>
              </a:solidFill>
            </a:rPr>
            <a:t>ويعني نقل الكلام حرفيا كما هو دون تغيير في اللفظ والمعنى، مثل كلام مؤلف، نص قانوني أو فقهي، مضمون حكم قضائي، تعريف بعض المفاهيم والمصطلحات...إلخ</a:t>
          </a:r>
          <a:endParaRPr lang="fr-FR" dirty="0">
            <a:solidFill>
              <a:schemeClr val="tx1"/>
            </a:solidFill>
          </a:endParaRPr>
        </a:p>
      </dgm:t>
    </dgm:pt>
    <dgm:pt modelId="{ED3E3454-7A12-4DBA-9B30-845F0268A8AA}" type="parTrans" cxnId="{C9319C37-67CC-49BA-B8A0-BC5CCB7BC215}">
      <dgm:prSet/>
      <dgm:spPr/>
      <dgm:t>
        <a:bodyPr/>
        <a:lstStyle/>
        <a:p>
          <a:endParaRPr lang="fr-FR"/>
        </a:p>
      </dgm:t>
    </dgm:pt>
    <dgm:pt modelId="{E801E9E3-9837-4B53-B02C-67F0B82830B2}" type="sibTrans" cxnId="{C9319C37-67CC-49BA-B8A0-BC5CCB7BC215}">
      <dgm:prSet/>
      <dgm:spPr/>
      <dgm:t>
        <a:bodyPr/>
        <a:lstStyle/>
        <a:p>
          <a:endParaRPr lang="fr-FR"/>
        </a:p>
      </dgm:t>
    </dgm:pt>
    <dgm:pt modelId="{EA286DD0-C05B-4758-B7E1-EF735B46E6F8}" type="pres">
      <dgm:prSet presAssocID="{3F9DD8BE-FD8E-49B0-BE7F-F2BD42EFF3F0}" presName="diagram" presStyleCnt="0">
        <dgm:presLayoutVars>
          <dgm:dir/>
          <dgm:resizeHandles val="exact"/>
        </dgm:presLayoutVars>
      </dgm:prSet>
      <dgm:spPr/>
    </dgm:pt>
    <dgm:pt modelId="{EF06DED4-E44B-4626-89F7-AEA45312C67C}" type="pres">
      <dgm:prSet presAssocID="{311144AC-93FB-44AC-9824-CCE7D7F89AF0}" presName="node" presStyleLbl="node1" presStyleIdx="0" presStyleCnt="3" custScaleX="112251" custScaleY="87256">
        <dgm:presLayoutVars>
          <dgm:bulletEnabled val="1"/>
        </dgm:presLayoutVars>
      </dgm:prSet>
      <dgm:spPr/>
      <dgm:t>
        <a:bodyPr/>
        <a:lstStyle/>
        <a:p>
          <a:endParaRPr lang="fr-FR"/>
        </a:p>
      </dgm:t>
    </dgm:pt>
    <dgm:pt modelId="{A53D2365-84B3-42E7-BD36-04D0086E8836}" type="pres">
      <dgm:prSet presAssocID="{747B2771-7E8C-474E-9C4F-42DF4455A8B0}" presName="sibTrans" presStyleCnt="0"/>
      <dgm:spPr/>
    </dgm:pt>
    <dgm:pt modelId="{3C329667-CED1-4777-8951-BED4D3CD2369}" type="pres">
      <dgm:prSet presAssocID="{26F44F26-1054-45F4-9337-CE628157F6FA}" presName="node" presStyleLbl="node1" presStyleIdx="1" presStyleCnt="3">
        <dgm:presLayoutVars>
          <dgm:bulletEnabled val="1"/>
        </dgm:presLayoutVars>
      </dgm:prSet>
      <dgm:spPr/>
      <dgm:t>
        <a:bodyPr/>
        <a:lstStyle/>
        <a:p>
          <a:endParaRPr lang="fr-FR"/>
        </a:p>
      </dgm:t>
    </dgm:pt>
    <dgm:pt modelId="{684A49B8-95AB-40A2-9DE4-7DC25FE0DDCF}" type="pres">
      <dgm:prSet presAssocID="{E801E9E3-9837-4B53-B02C-67F0B82830B2}" presName="sibTrans" presStyleCnt="0"/>
      <dgm:spPr/>
    </dgm:pt>
    <dgm:pt modelId="{23FB10C9-B84E-4893-AAEB-5CDC38192B61}" type="pres">
      <dgm:prSet presAssocID="{F639D68C-8673-481F-96A9-D6F6E48FDFDA}" presName="node" presStyleLbl="node1" presStyleIdx="2" presStyleCnt="3">
        <dgm:presLayoutVars>
          <dgm:bulletEnabled val="1"/>
        </dgm:presLayoutVars>
      </dgm:prSet>
      <dgm:spPr/>
      <dgm:t>
        <a:bodyPr/>
        <a:lstStyle/>
        <a:p>
          <a:endParaRPr lang="fr-FR"/>
        </a:p>
      </dgm:t>
    </dgm:pt>
  </dgm:ptLst>
  <dgm:cxnLst>
    <dgm:cxn modelId="{DE7BE0A2-F48F-4431-8280-925F108EA8C5}" type="presOf" srcId="{311144AC-93FB-44AC-9824-CCE7D7F89AF0}" destId="{EF06DED4-E44B-4626-89F7-AEA45312C67C}" srcOrd="0" destOrd="0" presId="urn:microsoft.com/office/officeart/2005/8/layout/default"/>
    <dgm:cxn modelId="{08C07062-FE2C-4A19-9D71-23F664212B30}" srcId="{3F9DD8BE-FD8E-49B0-BE7F-F2BD42EFF3F0}" destId="{311144AC-93FB-44AC-9824-CCE7D7F89AF0}" srcOrd="0" destOrd="0" parTransId="{1E9D00A8-4276-4448-8C78-A17F2AED30FF}" sibTransId="{747B2771-7E8C-474E-9C4F-42DF4455A8B0}"/>
    <dgm:cxn modelId="{073ADC6F-25D4-4743-8647-F0EC700C6FDE}" type="presOf" srcId="{3F9DD8BE-FD8E-49B0-BE7F-F2BD42EFF3F0}" destId="{EA286DD0-C05B-4758-B7E1-EF735B46E6F8}" srcOrd="0" destOrd="0" presId="urn:microsoft.com/office/officeart/2005/8/layout/default"/>
    <dgm:cxn modelId="{F61B0AE2-B2A2-4C90-BA6B-F6D50ECD6CB6}" type="presOf" srcId="{F639D68C-8673-481F-96A9-D6F6E48FDFDA}" destId="{23FB10C9-B84E-4893-AAEB-5CDC38192B61}" srcOrd="0" destOrd="0" presId="urn:microsoft.com/office/officeart/2005/8/layout/default"/>
    <dgm:cxn modelId="{C69CCC50-191D-4A7C-A7AE-2C1D953717C3}" type="presOf" srcId="{26F44F26-1054-45F4-9337-CE628157F6FA}" destId="{3C329667-CED1-4777-8951-BED4D3CD2369}" srcOrd="0" destOrd="0" presId="urn:microsoft.com/office/officeart/2005/8/layout/default"/>
    <dgm:cxn modelId="{C9319C37-67CC-49BA-B8A0-BC5CCB7BC215}" srcId="{3F9DD8BE-FD8E-49B0-BE7F-F2BD42EFF3F0}" destId="{26F44F26-1054-45F4-9337-CE628157F6FA}" srcOrd="1" destOrd="0" parTransId="{ED3E3454-7A12-4DBA-9B30-845F0268A8AA}" sibTransId="{E801E9E3-9837-4B53-B02C-67F0B82830B2}"/>
    <dgm:cxn modelId="{8A7AF813-DFD9-4B2B-A7B0-A0F4CC597439}" srcId="{3F9DD8BE-FD8E-49B0-BE7F-F2BD42EFF3F0}" destId="{F639D68C-8673-481F-96A9-D6F6E48FDFDA}" srcOrd="2" destOrd="0" parTransId="{780BCEF6-F4CF-4E1C-9FF9-F9A0F9B79F51}" sibTransId="{2835E125-D308-4E34-94B1-A88944EBEECE}"/>
    <dgm:cxn modelId="{CC825B39-6E6B-4C8A-8558-F44924BD3805}" type="presParOf" srcId="{EA286DD0-C05B-4758-B7E1-EF735B46E6F8}" destId="{EF06DED4-E44B-4626-89F7-AEA45312C67C}" srcOrd="0" destOrd="0" presId="urn:microsoft.com/office/officeart/2005/8/layout/default"/>
    <dgm:cxn modelId="{C3408589-4677-4824-8772-C0D6F0C8A212}" type="presParOf" srcId="{EA286DD0-C05B-4758-B7E1-EF735B46E6F8}" destId="{A53D2365-84B3-42E7-BD36-04D0086E8836}" srcOrd="1" destOrd="0" presId="urn:microsoft.com/office/officeart/2005/8/layout/default"/>
    <dgm:cxn modelId="{0BF0EAF3-97F2-4162-A4A6-D46C28A842E2}" type="presParOf" srcId="{EA286DD0-C05B-4758-B7E1-EF735B46E6F8}" destId="{3C329667-CED1-4777-8951-BED4D3CD2369}" srcOrd="2" destOrd="0" presId="urn:microsoft.com/office/officeart/2005/8/layout/default"/>
    <dgm:cxn modelId="{4795CBD1-5EB4-44E4-B5B8-3A4F69E9A60C}" type="presParOf" srcId="{EA286DD0-C05B-4758-B7E1-EF735B46E6F8}" destId="{684A49B8-95AB-40A2-9DE4-7DC25FE0DDCF}" srcOrd="3" destOrd="0" presId="urn:microsoft.com/office/officeart/2005/8/layout/default"/>
    <dgm:cxn modelId="{C646A51B-C2CE-4F34-8A83-5A8EE1DDA469}" type="presParOf" srcId="{EA286DD0-C05B-4758-B7E1-EF735B46E6F8}" destId="{23FB10C9-B84E-4893-AAEB-5CDC38192B6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B7581-2706-48BB-A18B-4C2D1C33481A}">
      <dsp:nvSpPr>
        <dsp:cNvPr id="0" name=""/>
        <dsp:cNvSpPr/>
      </dsp:nvSpPr>
      <dsp:spPr>
        <a:xfrm>
          <a:off x="3124358" y="1623"/>
          <a:ext cx="3551043" cy="322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ar-SA" sz="1400" kern="1200" dirty="0" smtClean="0"/>
            <a:t> </a:t>
          </a:r>
          <a:endParaRPr lang="fr-FR" sz="1400" kern="1200" dirty="0"/>
        </a:p>
      </dsp:txBody>
      <dsp:txXfrm>
        <a:off x="3124358" y="1623"/>
        <a:ext cx="3551043" cy="322822"/>
      </dsp:txXfrm>
    </dsp:sp>
    <dsp:sp modelId="{F3192FE9-1AFE-4AB7-BE16-8CF12EC675EA}">
      <dsp:nvSpPr>
        <dsp:cNvPr id="0" name=""/>
        <dsp:cNvSpPr/>
      </dsp:nvSpPr>
      <dsp:spPr>
        <a:xfrm>
          <a:off x="3124358"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70F3A2-0E5B-4A5A-A498-996385D4B250}">
      <dsp:nvSpPr>
        <dsp:cNvPr id="0" name=""/>
        <dsp:cNvSpPr/>
      </dsp:nvSpPr>
      <dsp:spPr>
        <a:xfrm>
          <a:off x="3623477"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1FC11D-4C54-4E0E-BDC7-D0872C75879E}">
      <dsp:nvSpPr>
        <dsp:cNvPr id="0" name=""/>
        <dsp:cNvSpPr/>
      </dsp:nvSpPr>
      <dsp:spPr>
        <a:xfrm>
          <a:off x="4122990"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FF78CA-6ABB-4DDD-B05F-766A904209BE}">
      <dsp:nvSpPr>
        <dsp:cNvPr id="0" name=""/>
        <dsp:cNvSpPr/>
      </dsp:nvSpPr>
      <dsp:spPr>
        <a:xfrm>
          <a:off x="4622109"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2094E-B78A-4E5C-B473-39059F3BA92B}">
      <dsp:nvSpPr>
        <dsp:cNvPr id="0" name=""/>
        <dsp:cNvSpPr/>
      </dsp:nvSpPr>
      <dsp:spPr>
        <a:xfrm>
          <a:off x="5121623"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6CF2B6-0DB9-49EC-8D4F-3BB10B50D759}">
      <dsp:nvSpPr>
        <dsp:cNvPr id="0" name=""/>
        <dsp:cNvSpPr/>
      </dsp:nvSpPr>
      <dsp:spPr>
        <a:xfrm>
          <a:off x="5620742"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B4AA4E-4421-438F-90B4-D49E18ECB7FF}">
      <dsp:nvSpPr>
        <dsp:cNvPr id="0" name=""/>
        <dsp:cNvSpPr/>
      </dsp:nvSpPr>
      <dsp:spPr>
        <a:xfrm>
          <a:off x="6120255" y="324445"/>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0C4DF1-3D8C-40B9-AC61-236EFB6FA133}">
      <dsp:nvSpPr>
        <dsp:cNvPr id="0" name=""/>
        <dsp:cNvSpPr/>
      </dsp:nvSpPr>
      <dsp:spPr>
        <a:xfrm>
          <a:off x="3124358" y="390205"/>
          <a:ext cx="3597207" cy="526080"/>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r" defTabSz="622300" rtl="1">
            <a:lnSpc>
              <a:spcPct val="90000"/>
            </a:lnSpc>
            <a:spcBef>
              <a:spcPct val="0"/>
            </a:spcBef>
            <a:spcAft>
              <a:spcPct val="35000"/>
            </a:spcAft>
          </a:pPr>
          <a:r>
            <a:rPr lang="ar-SA" sz="1400" kern="1200" dirty="0" smtClean="0"/>
            <a:t>التعريف بالبحث العلمي، </a:t>
          </a:r>
          <a:r>
            <a:rPr lang="ar-SA" sz="1400" kern="1200" smtClean="0"/>
            <a:t>أهميته وأهدافه.</a:t>
          </a:r>
          <a:endParaRPr lang="fr-FR" sz="1400" kern="1200" dirty="0"/>
        </a:p>
      </dsp:txBody>
      <dsp:txXfrm>
        <a:off x="3124358" y="390205"/>
        <a:ext cx="3597207" cy="526080"/>
      </dsp:txXfrm>
    </dsp:sp>
    <dsp:sp modelId="{CF0636E4-AE1B-4678-8196-85B5E9BF058C}">
      <dsp:nvSpPr>
        <dsp:cNvPr id="0" name=""/>
        <dsp:cNvSpPr/>
      </dsp:nvSpPr>
      <dsp:spPr>
        <a:xfrm>
          <a:off x="3124358" y="1005475"/>
          <a:ext cx="3551043" cy="322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ar-SA" sz="1400" kern="1200" dirty="0" smtClean="0"/>
            <a:t> </a:t>
          </a:r>
          <a:endParaRPr lang="fr-FR" sz="1400" kern="1200" dirty="0"/>
        </a:p>
      </dsp:txBody>
      <dsp:txXfrm>
        <a:off x="3124358" y="1005475"/>
        <a:ext cx="3551043" cy="322822"/>
      </dsp:txXfrm>
    </dsp:sp>
    <dsp:sp modelId="{7A4E197E-4D29-4A46-BBFB-3921899E7C3F}">
      <dsp:nvSpPr>
        <dsp:cNvPr id="0" name=""/>
        <dsp:cNvSpPr/>
      </dsp:nvSpPr>
      <dsp:spPr>
        <a:xfrm>
          <a:off x="3124358"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29772F-C48E-4776-B4FF-862A4B3FE3B1}">
      <dsp:nvSpPr>
        <dsp:cNvPr id="0" name=""/>
        <dsp:cNvSpPr/>
      </dsp:nvSpPr>
      <dsp:spPr>
        <a:xfrm>
          <a:off x="3623477"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6F2A1-CF29-4616-BB43-99C12CF2EA93}">
      <dsp:nvSpPr>
        <dsp:cNvPr id="0" name=""/>
        <dsp:cNvSpPr/>
      </dsp:nvSpPr>
      <dsp:spPr>
        <a:xfrm>
          <a:off x="4122990"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DC4C0A-A90B-4AFA-90B5-93BBE37DF9AC}">
      <dsp:nvSpPr>
        <dsp:cNvPr id="0" name=""/>
        <dsp:cNvSpPr/>
      </dsp:nvSpPr>
      <dsp:spPr>
        <a:xfrm>
          <a:off x="4622109"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FBA96B-84B6-4F88-997C-43C787E8CC1C}">
      <dsp:nvSpPr>
        <dsp:cNvPr id="0" name=""/>
        <dsp:cNvSpPr/>
      </dsp:nvSpPr>
      <dsp:spPr>
        <a:xfrm>
          <a:off x="5121623"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317D9B-C575-4574-9FD9-342F02AAA0E2}">
      <dsp:nvSpPr>
        <dsp:cNvPr id="0" name=""/>
        <dsp:cNvSpPr/>
      </dsp:nvSpPr>
      <dsp:spPr>
        <a:xfrm>
          <a:off x="5620742"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ABD3E8-4F92-4DC7-A63B-1CB9F88A98F2}">
      <dsp:nvSpPr>
        <dsp:cNvPr id="0" name=""/>
        <dsp:cNvSpPr/>
      </dsp:nvSpPr>
      <dsp:spPr>
        <a:xfrm>
          <a:off x="6120255" y="1328297"/>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63E764-5083-4BFE-8EC0-78EC5051A85B}">
      <dsp:nvSpPr>
        <dsp:cNvPr id="0" name=""/>
        <dsp:cNvSpPr/>
      </dsp:nvSpPr>
      <dsp:spPr>
        <a:xfrm>
          <a:off x="3124358" y="1394057"/>
          <a:ext cx="3597207" cy="526080"/>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r" defTabSz="622300">
            <a:lnSpc>
              <a:spcPct val="90000"/>
            </a:lnSpc>
            <a:spcBef>
              <a:spcPct val="0"/>
            </a:spcBef>
            <a:spcAft>
              <a:spcPct val="35000"/>
            </a:spcAft>
          </a:pPr>
          <a:r>
            <a:rPr lang="ar-SA" sz="1400" kern="1200" dirty="0" smtClean="0"/>
            <a:t>التعريف بطرق الإقتباس من المصادر والمراجع العلمية وآليات توثيق ذلك.</a:t>
          </a:r>
          <a:endParaRPr lang="fr-FR" sz="1400" kern="1200" dirty="0"/>
        </a:p>
      </dsp:txBody>
      <dsp:txXfrm>
        <a:off x="3124358" y="1394057"/>
        <a:ext cx="3597207" cy="526080"/>
      </dsp:txXfrm>
    </dsp:sp>
    <dsp:sp modelId="{4E5C14F7-7AC2-4CD3-818C-C4E417154AB9}">
      <dsp:nvSpPr>
        <dsp:cNvPr id="0" name=""/>
        <dsp:cNvSpPr/>
      </dsp:nvSpPr>
      <dsp:spPr>
        <a:xfrm>
          <a:off x="3124358" y="2009326"/>
          <a:ext cx="3551043" cy="322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622300">
            <a:lnSpc>
              <a:spcPct val="90000"/>
            </a:lnSpc>
            <a:spcBef>
              <a:spcPct val="0"/>
            </a:spcBef>
            <a:spcAft>
              <a:spcPct val="35000"/>
            </a:spcAft>
          </a:pPr>
          <a:r>
            <a:rPr lang="ar-SA" sz="1400" kern="1200" dirty="0" smtClean="0"/>
            <a:t> </a:t>
          </a:r>
          <a:endParaRPr lang="fr-FR" sz="1400" kern="1200" dirty="0"/>
        </a:p>
      </dsp:txBody>
      <dsp:txXfrm>
        <a:off x="3124358" y="2009326"/>
        <a:ext cx="3551043" cy="322822"/>
      </dsp:txXfrm>
    </dsp:sp>
    <dsp:sp modelId="{02C30230-12CA-49CA-8795-3E342DD6DF90}">
      <dsp:nvSpPr>
        <dsp:cNvPr id="0" name=""/>
        <dsp:cNvSpPr/>
      </dsp:nvSpPr>
      <dsp:spPr>
        <a:xfrm>
          <a:off x="3124358"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D82A78-7865-4CB8-B3BA-B15118CB28BF}">
      <dsp:nvSpPr>
        <dsp:cNvPr id="0" name=""/>
        <dsp:cNvSpPr/>
      </dsp:nvSpPr>
      <dsp:spPr>
        <a:xfrm>
          <a:off x="3623477"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515014-330E-4CEC-9F3C-721CC6C7EA79}">
      <dsp:nvSpPr>
        <dsp:cNvPr id="0" name=""/>
        <dsp:cNvSpPr/>
      </dsp:nvSpPr>
      <dsp:spPr>
        <a:xfrm>
          <a:off x="4122990"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3F5CD2-2B2E-4EAC-AA3A-7290A05645B5}">
      <dsp:nvSpPr>
        <dsp:cNvPr id="0" name=""/>
        <dsp:cNvSpPr/>
      </dsp:nvSpPr>
      <dsp:spPr>
        <a:xfrm>
          <a:off x="4622109"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4B14C1-BF46-4D09-B1C5-36161E3F03DD}">
      <dsp:nvSpPr>
        <dsp:cNvPr id="0" name=""/>
        <dsp:cNvSpPr/>
      </dsp:nvSpPr>
      <dsp:spPr>
        <a:xfrm>
          <a:off x="5121623"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6EA627-F591-4272-ACC5-99A63005D695}">
      <dsp:nvSpPr>
        <dsp:cNvPr id="0" name=""/>
        <dsp:cNvSpPr/>
      </dsp:nvSpPr>
      <dsp:spPr>
        <a:xfrm>
          <a:off x="5620742"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4740DA-143F-4ED5-B428-1B4702767E7D}">
      <dsp:nvSpPr>
        <dsp:cNvPr id="0" name=""/>
        <dsp:cNvSpPr/>
      </dsp:nvSpPr>
      <dsp:spPr>
        <a:xfrm>
          <a:off x="6120255" y="2332148"/>
          <a:ext cx="830944" cy="657600"/>
        </a:xfrm>
        <a:prstGeom prst="chevron">
          <a:avLst>
            <a:gd name="adj" fmla="val 706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15B3B7-DC7A-4667-8C95-50F129CC5C88}">
      <dsp:nvSpPr>
        <dsp:cNvPr id="0" name=""/>
        <dsp:cNvSpPr/>
      </dsp:nvSpPr>
      <dsp:spPr>
        <a:xfrm>
          <a:off x="3124358" y="2397908"/>
          <a:ext cx="3597207" cy="526080"/>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r" defTabSz="622300">
            <a:lnSpc>
              <a:spcPct val="90000"/>
            </a:lnSpc>
            <a:spcBef>
              <a:spcPct val="0"/>
            </a:spcBef>
            <a:spcAft>
              <a:spcPct val="35000"/>
            </a:spcAft>
          </a:pPr>
          <a:r>
            <a:rPr lang="ar-SA" sz="1400" kern="1200" dirty="0" smtClean="0"/>
            <a:t>مساعدة الباحثين في استخدام القواعد الأساسية في كتابة البحوث العلمية</a:t>
          </a:r>
          <a:endParaRPr lang="fr-FR" sz="1400" kern="1200" dirty="0"/>
        </a:p>
      </dsp:txBody>
      <dsp:txXfrm>
        <a:off x="3124358" y="2397908"/>
        <a:ext cx="3597207" cy="526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0B82D0-BDBB-4B65-8CB2-F7B93EC1CD78}">
      <dsp:nvSpPr>
        <dsp:cNvPr id="0" name=""/>
        <dsp:cNvSpPr/>
      </dsp:nvSpPr>
      <dsp:spPr>
        <a:xfrm rot="5400000">
          <a:off x="3506806" y="130656"/>
          <a:ext cx="2008628" cy="1747506"/>
        </a:xfrm>
        <a:prstGeom prst="hexagon">
          <a:avLst>
            <a:gd name="adj" fmla="val 25000"/>
            <a:gd name="vf" fmla="val 115470"/>
          </a:avLst>
        </a:prstGeom>
        <a:gradFill rotWithShape="0">
          <a:gsLst>
            <a:gs pos="0">
              <a:schemeClr val="accent3">
                <a:shade val="50000"/>
                <a:hueOff val="0"/>
                <a:satOff val="0"/>
                <a:lumOff val="0"/>
                <a:alphaOff val="0"/>
                <a:tint val="96000"/>
                <a:lumMod val="104000"/>
              </a:schemeClr>
            </a:gs>
            <a:gs pos="100000">
              <a:schemeClr val="accent3">
                <a:shade val="50000"/>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solidFill>
                <a:schemeClr val="tx1"/>
              </a:solidFill>
            </a:rPr>
            <a:t>الموضوعية</a:t>
          </a:r>
          <a:endParaRPr lang="fr-FR" sz="1800" kern="1200" dirty="0">
            <a:solidFill>
              <a:schemeClr val="tx1"/>
            </a:solidFill>
          </a:endParaRPr>
        </a:p>
      </dsp:txBody>
      <dsp:txXfrm rot="-5400000">
        <a:off x="3909687" y="313106"/>
        <a:ext cx="1202866" cy="1382606"/>
      </dsp:txXfrm>
    </dsp:sp>
    <dsp:sp modelId="{FE0A1474-62E5-4662-BDC5-1CDFA6D53D91}">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ar-SA" sz="3600" kern="1200" dirty="0" smtClean="0"/>
            <a:t> </a:t>
          </a:r>
          <a:endParaRPr lang="fr-FR" sz="3600" kern="1200" dirty="0"/>
        </a:p>
      </dsp:txBody>
      <dsp:txXfrm>
        <a:off x="5437901" y="401821"/>
        <a:ext cx="2241629" cy="1205177"/>
      </dsp:txXfrm>
    </dsp:sp>
    <dsp:sp modelId="{201D61D9-957A-4C22-80EB-AC125F6B104B}">
      <dsp:nvSpPr>
        <dsp:cNvPr id="0" name=""/>
        <dsp:cNvSpPr/>
      </dsp:nvSpPr>
      <dsp:spPr>
        <a:xfrm rot="5400000">
          <a:off x="1619499" y="130656"/>
          <a:ext cx="2008628" cy="1747506"/>
        </a:xfrm>
        <a:prstGeom prst="hexagon">
          <a:avLst>
            <a:gd name="adj" fmla="val 25000"/>
            <a:gd name="vf" fmla="val 115470"/>
          </a:avLst>
        </a:prstGeom>
        <a:gradFill rotWithShape="0">
          <a:gsLst>
            <a:gs pos="0">
              <a:schemeClr val="accent3">
                <a:shade val="50000"/>
                <a:hueOff val="-134758"/>
                <a:satOff val="-626"/>
                <a:lumOff val="14803"/>
                <a:alphaOff val="0"/>
                <a:tint val="96000"/>
                <a:lumMod val="104000"/>
              </a:schemeClr>
            </a:gs>
            <a:gs pos="100000">
              <a:schemeClr val="accent3">
                <a:shade val="50000"/>
                <a:hueOff val="-134758"/>
                <a:satOff val="-626"/>
                <a:lumOff val="14803"/>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SA" sz="2400" kern="1200" dirty="0" smtClean="0">
              <a:solidFill>
                <a:schemeClr val="tx1"/>
              </a:solidFill>
            </a:rPr>
            <a:t>الدقة وقابلية الاختبار</a:t>
          </a:r>
          <a:endParaRPr lang="fr-FR" sz="2400" kern="1200" dirty="0">
            <a:solidFill>
              <a:schemeClr val="tx1"/>
            </a:solidFill>
          </a:endParaRPr>
        </a:p>
      </dsp:txBody>
      <dsp:txXfrm rot="-5400000">
        <a:off x="2022380" y="313106"/>
        <a:ext cx="1202866" cy="1382606"/>
      </dsp:txXfrm>
    </dsp:sp>
    <dsp:sp modelId="{1A793C84-2610-49A5-B78D-3EE6D84C8199}">
      <dsp:nvSpPr>
        <dsp:cNvPr id="0" name=""/>
        <dsp:cNvSpPr/>
      </dsp:nvSpPr>
      <dsp:spPr>
        <a:xfrm rot="5400000">
          <a:off x="2559537" y="1835580"/>
          <a:ext cx="2008628" cy="1747506"/>
        </a:xfrm>
        <a:prstGeom prst="hexagon">
          <a:avLst>
            <a:gd name="adj" fmla="val 25000"/>
            <a:gd name="vf" fmla="val 115470"/>
          </a:avLst>
        </a:prstGeom>
        <a:gradFill rotWithShape="0">
          <a:gsLst>
            <a:gs pos="0">
              <a:schemeClr val="accent3">
                <a:shade val="50000"/>
                <a:hueOff val="-269517"/>
                <a:satOff val="-1253"/>
                <a:lumOff val="29606"/>
                <a:alphaOff val="0"/>
                <a:tint val="96000"/>
                <a:lumMod val="104000"/>
              </a:schemeClr>
            </a:gs>
            <a:gs pos="100000">
              <a:schemeClr val="accent3">
                <a:shade val="50000"/>
                <a:hueOff val="-269517"/>
                <a:satOff val="-1253"/>
                <a:lumOff val="29606"/>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solidFill>
                <a:schemeClr val="tx1"/>
              </a:solidFill>
            </a:rPr>
            <a:t>إمكانية تكرار النتائج</a:t>
          </a:r>
          <a:endParaRPr lang="fr-FR" sz="1800" kern="1200" dirty="0">
            <a:solidFill>
              <a:schemeClr val="tx1"/>
            </a:solidFill>
          </a:endParaRPr>
        </a:p>
      </dsp:txBody>
      <dsp:txXfrm rot="-5400000">
        <a:off x="2962418" y="2018030"/>
        <a:ext cx="1202866" cy="1382606"/>
      </dsp:txXfrm>
    </dsp:sp>
    <dsp:sp modelId="{D307379E-DB72-476C-B852-A0E262E0E85D}">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r" defTabSz="1600200">
            <a:lnSpc>
              <a:spcPct val="90000"/>
            </a:lnSpc>
            <a:spcBef>
              <a:spcPct val="0"/>
            </a:spcBef>
            <a:spcAft>
              <a:spcPct val="35000"/>
            </a:spcAft>
          </a:pPr>
          <a:r>
            <a:rPr lang="ar-SA" sz="3600" kern="1200" dirty="0" smtClean="0"/>
            <a:t> </a:t>
          </a:r>
          <a:endParaRPr lang="fr-FR" sz="3600" kern="1200" dirty="0"/>
        </a:p>
      </dsp:txBody>
      <dsp:txXfrm>
        <a:off x="448468" y="2106744"/>
        <a:ext cx="2169318" cy="1205177"/>
      </dsp:txXfrm>
    </dsp:sp>
    <dsp:sp modelId="{1C4E89AF-533B-4963-966C-F7B681AEE4B2}">
      <dsp:nvSpPr>
        <dsp:cNvPr id="0" name=""/>
        <dsp:cNvSpPr/>
      </dsp:nvSpPr>
      <dsp:spPr>
        <a:xfrm rot="5400000">
          <a:off x="4446844" y="1835580"/>
          <a:ext cx="2008628" cy="1747506"/>
        </a:xfrm>
        <a:prstGeom prst="hexagon">
          <a:avLst>
            <a:gd name="adj" fmla="val 25000"/>
            <a:gd name="vf" fmla="val 115470"/>
          </a:avLst>
        </a:prstGeom>
        <a:gradFill rotWithShape="0">
          <a:gsLst>
            <a:gs pos="0">
              <a:schemeClr val="accent3">
                <a:shade val="50000"/>
                <a:hueOff val="-404275"/>
                <a:satOff val="-1879"/>
                <a:lumOff val="44409"/>
                <a:alphaOff val="0"/>
                <a:tint val="96000"/>
                <a:lumMod val="104000"/>
              </a:schemeClr>
            </a:gs>
            <a:gs pos="100000">
              <a:schemeClr val="accent3">
                <a:shade val="50000"/>
                <a:hueOff val="-404275"/>
                <a:satOff val="-1879"/>
                <a:lumOff val="44409"/>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SA" sz="2400" kern="1200" dirty="0" smtClean="0">
              <a:solidFill>
                <a:schemeClr val="tx1"/>
              </a:solidFill>
            </a:rPr>
            <a:t>التبسيط والاختصار</a:t>
          </a:r>
          <a:endParaRPr lang="fr-FR" sz="2400" kern="1200" dirty="0">
            <a:solidFill>
              <a:schemeClr val="tx1"/>
            </a:solidFill>
          </a:endParaRPr>
        </a:p>
      </dsp:txBody>
      <dsp:txXfrm rot="-5400000">
        <a:off x="4849725" y="2018030"/>
        <a:ext cx="1202866" cy="1382606"/>
      </dsp:txXfrm>
    </dsp:sp>
    <dsp:sp modelId="{8514D316-88ED-46F4-A7AE-B808D757640A}">
      <dsp:nvSpPr>
        <dsp:cNvPr id="0" name=""/>
        <dsp:cNvSpPr/>
      </dsp:nvSpPr>
      <dsp:spPr>
        <a:xfrm rot="5400000">
          <a:off x="3506806" y="3540503"/>
          <a:ext cx="2008628" cy="1747506"/>
        </a:xfrm>
        <a:prstGeom prst="hexagon">
          <a:avLst>
            <a:gd name="adj" fmla="val 25000"/>
            <a:gd name="vf" fmla="val 115470"/>
          </a:avLst>
        </a:prstGeom>
        <a:gradFill rotWithShape="0">
          <a:gsLst>
            <a:gs pos="0">
              <a:schemeClr val="accent3">
                <a:shade val="50000"/>
                <a:hueOff val="-269517"/>
                <a:satOff val="-1253"/>
                <a:lumOff val="29606"/>
                <a:alphaOff val="0"/>
                <a:tint val="96000"/>
                <a:lumMod val="104000"/>
              </a:schemeClr>
            </a:gs>
            <a:gs pos="100000">
              <a:schemeClr val="accent3">
                <a:shade val="50000"/>
                <a:hueOff val="-269517"/>
                <a:satOff val="-1253"/>
                <a:lumOff val="29606"/>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solidFill>
                <a:schemeClr val="tx1"/>
              </a:solidFill>
            </a:rPr>
            <a:t>أن يتناول البحث العلمي تحقيق غاية أو هدف</a:t>
          </a:r>
          <a:endParaRPr lang="fr-FR" sz="1800" kern="1200" dirty="0">
            <a:solidFill>
              <a:schemeClr val="tx1"/>
            </a:solidFill>
          </a:endParaRPr>
        </a:p>
      </dsp:txBody>
      <dsp:txXfrm rot="-5400000">
        <a:off x="3909687" y="3722953"/>
        <a:ext cx="1202866" cy="1382606"/>
      </dsp:txXfrm>
    </dsp:sp>
    <dsp:sp modelId="{2C14DF4E-C9F3-4F6F-9278-39F28719DF23}">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ar-SA" sz="3600" kern="1200" dirty="0" smtClean="0"/>
            <a:t> </a:t>
          </a:r>
          <a:endParaRPr lang="fr-FR" sz="3600" kern="1200" dirty="0"/>
        </a:p>
      </dsp:txBody>
      <dsp:txXfrm>
        <a:off x="5437901" y="3811668"/>
        <a:ext cx="2241629" cy="1205177"/>
      </dsp:txXfrm>
    </dsp:sp>
    <dsp:sp modelId="{A6EAADB0-C534-4823-BD63-4C85BD212020}">
      <dsp:nvSpPr>
        <dsp:cNvPr id="0" name=""/>
        <dsp:cNvSpPr/>
      </dsp:nvSpPr>
      <dsp:spPr>
        <a:xfrm rot="5400000">
          <a:off x="1619499" y="3540503"/>
          <a:ext cx="2008628" cy="1747506"/>
        </a:xfrm>
        <a:prstGeom prst="hexagon">
          <a:avLst>
            <a:gd name="adj" fmla="val 25000"/>
            <a:gd name="vf" fmla="val 115470"/>
          </a:avLst>
        </a:prstGeom>
        <a:gradFill rotWithShape="0">
          <a:gsLst>
            <a:gs pos="0">
              <a:schemeClr val="accent3">
                <a:shade val="50000"/>
                <a:hueOff val="-134758"/>
                <a:satOff val="-626"/>
                <a:lumOff val="14803"/>
                <a:alphaOff val="0"/>
                <a:tint val="96000"/>
                <a:lumMod val="104000"/>
              </a:schemeClr>
            </a:gs>
            <a:gs pos="100000">
              <a:schemeClr val="accent3">
                <a:shade val="50000"/>
                <a:hueOff val="-134758"/>
                <a:satOff val="-626"/>
                <a:lumOff val="14803"/>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ar-SA" sz="2800" kern="1200" dirty="0" smtClean="0">
              <a:solidFill>
                <a:schemeClr val="tx1"/>
              </a:solidFill>
            </a:rPr>
            <a:t>التعميم والتنبؤ</a:t>
          </a:r>
          <a:endParaRPr lang="fr-FR" sz="2800" kern="1200" dirty="0">
            <a:solidFill>
              <a:schemeClr val="tx1"/>
            </a:solidFill>
          </a:endParaRPr>
        </a:p>
      </dsp:txBody>
      <dsp:txXfrm rot="-5400000">
        <a:off x="2022380" y="3722953"/>
        <a:ext cx="1202866" cy="13826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6DED4-E44B-4626-89F7-AEA45312C67C}">
      <dsp:nvSpPr>
        <dsp:cNvPr id="0" name=""/>
        <dsp:cNvSpPr/>
      </dsp:nvSpPr>
      <dsp:spPr>
        <a:xfrm>
          <a:off x="1892206" y="342078"/>
          <a:ext cx="4343587" cy="2025838"/>
        </a:xfrm>
        <a:prstGeom prst="rect">
          <a:avLst/>
        </a:prstGeom>
        <a:solidFill>
          <a:schemeClr val="accent2">
            <a:shade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1">
            <a:lnSpc>
              <a:spcPct val="90000"/>
            </a:lnSpc>
            <a:spcBef>
              <a:spcPct val="0"/>
            </a:spcBef>
            <a:spcAft>
              <a:spcPct val="35000"/>
            </a:spcAft>
          </a:pPr>
          <a:r>
            <a:rPr lang="ar-SA" sz="1500" kern="1200" dirty="0" smtClean="0">
              <a:solidFill>
                <a:schemeClr val="tx1"/>
              </a:solidFill>
            </a:rPr>
            <a:t>الاقتباس غير المباشر:</a:t>
          </a:r>
        </a:p>
        <a:p>
          <a:pPr lvl="0" algn="just" defTabSz="666750" rtl="1">
            <a:lnSpc>
              <a:spcPct val="90000"/>
            </a:lnSpc>
            <a:spcBef>
              <a:spcPct val="0"/>
            </a:spcBef>
            <a:spcAft>
              <a:spcPct val="35000"/>
            </a:spcAft>
          </a:pPr>
          <a:r>
            <a:rPr lang="ar-SA" sz="1500" kern="1200" dirty="0" smtClean="0">
              <a:solidFill>
                <a:schemeClr val="tx1"/>
              </a:solidFill>
            </a:rPr>
            <a:t>هو اقتباس المضمون والمعنى، ويعني إعادة الصياغة في نقل النصوص أو المعلومات أو الأفكار الأصلية للأخرين، بتدخل أسلوب الباحث الشخصي في صياغتها والتعبير عنها واختيار مفرداتها، بشرط المحافظة على المعنى الحقيقي دون تشويه أو تحريف أو تأويل، ثم يشار إلى أصحابها في الهامش طبقا للقواعد المنهجية المعتمدة في الإحالة والاقتباس</a:t>
          </a:r>
          <a:endParaRPr lang="fr-FR" sz="1500" kern="1200" dirty="0">
            <a:solidFill>
              <a:schemeClr val="tx1"/>
            </a:solidFill>
          </a:endParaRPr>
        </a:p>
      </dsp:txBody>
      <dsp:txXfrm>
        <a:off x="1892206" y="342078"/>
        <a:ext cx="4343587" cy="2025838"/>
      </dsp:txXfrm>
    </dsp:sp>
    <dsp:sp modelId="{3C329667-CED1-4777-8951-BED4D3CD2369}">
      <dsp:nvSpPr>
        <dsp:cNvPr id="0" name=""/>
        <dsp:cNvSpPr/>
      </dsp:nvSpPr>
      <dsp:spPr>
        <a:xfrm>
          <a:off x="992" y="2754870"/>
          <a:ext cx="3869531" cy="2321718"/>
        </a:xfrm>
        <a:prstGeom prst="rect">
          <a:avLst/>
        </a:prstGeom>
        <a:solidFill>
          <a:schemeClr val="accent2">
            <a:shade val="50000"/>
            <a:hueOff val="-326249"/>
            <a:satOff val="17267"/>
            <a:lumOff val="289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1">
            <a:lnSpc>
              <a:spcPct val="90000"/>
            </a:lnSpc>
            <a:spcBef>
              <a:spcPct val="0"/>
            </a:spcBef>
            <a:spcAft>
              <a:spcPct val="35000"/>
            </a:spcAft>
          </a:pPr>
          <a:r>
            <a:rPr lang="ar-SA" sz="1500" kern="1200" dirty="0" smtClean="0">
              <a:solidFill>
                <a:schemeClr val="tx1"/>
              </a:solidFill>
            </a:rPr>
            <a:t>الاقتباس المباشر(الحرفي): </a:t>
          </a:r>
        </a:p>
        <a:p>
          <a:pPr lvl="0" algn="just" defTabSz="666750" rtl="1">
            <a:lnSpc>
              <a:spcPct val="90000"/>
            </a:lnSpc>
            <a:spcBef>
              <a:spcPct val="0"/>
            </a:spcBef>
            <a:spcAft>
              <a:spcPct val="35000"/>
            </a:spcAft>
          </a:pPr>
          <a:r>
            <a:rPr lang="ar-SA" sz="1500" kern="1200" dirty="0" smtClean="0">
              <a:solidFill>
                <a:schemeClr val="tx1"/>
              </a:solidFill>
            </a:rPr>
            <a:t>ويعني نقل الكلام حرفيا كما هو دون تغيير في اللفظ والمعنى، مثل كلام مؤلف، نص قانوني أو فقهي، مضمون حكم قضائي، تعريف بعض المفاهيم والمصطلحات...إلخ</a:t>
          </a:r>
          <a:endParaRPr lang="fr-FR" sz="1500" kern="1200" dirty="0">
            <a:solidFill>
              <a:schemeClr val="tx1"/>
            </a:solidFill>
          </a:endParaRPr>
        </a:p>
      </dsp:txBody>
      <dsp:txXfrm>
        <a:off x="992" y="2754870"/>
        <a:ext cx="3869531" cy="2321718"/>
      </dsp:txXfrm>
    </dsp:sp>
    <dsp:sp modelId="{23FB10C9-B84E-4893-AAEB-5CDC38192B61}">
      <dsp:nvSpPr>
        <dsp:cNvPr id="0" name=""/>
        <dsp:cNvSpPr/>
      </dsp:nvSpPr>
      <dsp:spPr>
        <a:xfrm>
          <a:off x="4257476" y="2754870"/>
          <a:ext cx="3869531" cy="2321718"/>
        </a:xfrm>
        <a:prstGeom prst="rect">
          <a:avLst/>
        </a:prstGeom>
        <a:solidFill>
          <a:schemeClr val="accent2">
            <a:shade val="50000"/>
            <a:hueOff val="-326249"/>
            <a:satOff val="17267"/>
            <a:lumOff val="2897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1">
            <a:lnSpc>
              <a:spcPct val="90000"/>
            </a:lnSpc>
            <a:spcBef>
              <a:spcPct val="0"/>
            </a:spcBef>
            <a:spcAft>
              <a:spcPct val="35000"/>
            </a:spcAft>
          </a:pPr>
          <a:r>
            <a:rPr lang="ar-SA" sz="1500" kern="1200" dirty="0" smtClean="0">
              <a:solidFill>
                <a:schemeClr val="tx1"/>
              </a:solidFill>
            </a:rPr>
            <a:t>الاقتباس المتقطع:</a:t>
          </a:r>
        </a:p>
        <a:p>
          <a:pPr lvl="0" algn="just" defTabSz="666750" rtl="1">
            <a:lnSpc>
              <a:spcPct val="90000"/>
            </a:lnSpc>
            <a:spcBef>
              <a:spcPct val="0"/>
            </a:spcBef>
            <a:spcAft>
              <a:spcPct val="35000"/>
            </a:spcAft>
          </a:pPr>
          <a:r>
            <a:rPr lang="ar-SA" sz="1500" kern="1200" dirty="0" smtClean="0">
              <a:solidFill>
                <a:schemeClr val="tx1"/>
              </a:solidFill>
            </a:rPr>
            <a:t>وهو نوع من الاقتباس الحرفي ويعني الاقتباس الذي تحذف فيه بعض الكلمات أو الجمل المطولة وغير الضرورية والتي لا تتناسب وسياق الاستدلال في الموضوع</a:t>
          </a:r>
          <a:endParaRPr lang="fr-FR" sz="1500" kern="1200" dirty="0">
            <a:solidFill>
              <a:schemeClr val="tx1"/>
            </a:solidFill>
          </a:endParaRPr>
        </a:p>
      </dsp:txBody>
      <dsp:txXfrm>
        <a:off x="4257476" y="2754870"/>
        <a:ext cx="3869531" cy="2321718"/>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1615632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41626588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BD9F61-8438-405A-BE6C-118478C44241}"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52886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9018857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BD9F61-8438-405A-BE6C-118478C44241}"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59845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9404563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9895255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18251759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31538234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9DD7F80-2265-4DF4-9ACF-B2EB8F72EBE1}" type="datetimeFigureOut">
              <a:rPr lang="fr-FR" smtClean="0"/>
              <a:t>22/11/2023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8455365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3965318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9DD7F80-2265-4DF4-9ACF-B2EB8F72EBE1}" type="datetimeFigureOut">
              <a:rPr lang="fr-FR" smtClean="0"/>
              <a:t>22/11/2023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6405985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9DD7F80-2265-4DF4-9ACF-B2EB8F72EBE1}" type="datetimeFigureOut">
              <a:rPr lang="fr-FR" smtClean="0"/>
              <a:t>22/11/2023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4833999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D7F80-2265-4DF4-9ACF-B2EB8F72EBE1}" type="datetimeFigureOut">
              <a:rPr lang="fr-FR" smtClean="0"/>
              <a:t>22/11/2023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982549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9865832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9DD7F80-2265-4DF4-9ACF-B2EB8F72EBE1}" type="datetimeFigureOut">
              <a:rPr lang="fr-FR" smtClean="0"/>
              <a:t>22/11/2023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BD9F61-8438-405A-BE6C-118478C44241}" type="slidenum">
              <a:rPr lang="fr-FR" smtClean="0"/>
              <a:t>‹N°›</a:t>
            </a:fld>
            <a:endParaRPr lang="fr-FR"/>
          </a:p>
        </p:txBody>
      </p:sp>
    </p:spTree>
    <p:extLst>
      <p:ext uri="{BB962C8B-B14F-4D97-AF65-F5344CB8AC3E}">
        <p14:creationId xmlns:p14="http://schemas.microsoft.com/office/powerpoint/2010/main" val="26350299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Grid">
          <a:fgClr>
            <a:schemeClr val="tx2">
              <a:lumMod val="20000"/>
              <a:lumOff val="80000"/>
            </a:schemeClr>
          </a:fgClr>
          <a:bgClr>
            <a:schemeClr val="bg1"/>
          </a:bgClr>
        </a:patt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DD7F80-2265-4DF4-9ACF-B2EB8F72EBE1}" type="datetimeFigureOut">
              <a:rPr lang="fr-FR" smtClean="0"/>
              <a:t>22/11/2023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8BD9F61-8438-405A-BE6C-118478C44241}" type="slidenum">
              <a:rPr lang="fr-FR" smtClean="0"/>
              <a:t>‹N°›</a:t>
            </a:fld>
            <a:endParaRPr lang="fr-FR"/>
          </a:p>
        </p:txBody>
      </p:sp>
    </p:spTree>
    <p:extLst>
      <p:ext uri="{BB962C8B-B14F-4D97-AF65-F5344CB8AC3E}">
        <p14:creationId xmlns:p14="http://schemas.microsoft.com/office/powerpoint/2010/main" val="317442345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9832209" y="811910"/>
            <a:ext cx="1030313" cy="1030313"/>
          </a:xfrm>
          <a:prstGeom prst="rect">
            <a:avLst/>
          </a:prstGeom>
        </p:spPr>
      </p:pic>
      <p:pic>
        <p:nvPicPr>
          <p:cNvPr id="3" name="Image 2"/>
          <p:cNvPicPr>
            <a:picLocks noChangeAspect="1"/>
          </p:cNvPicPr>
          <p:nvPr/>
        </p:nvPicPr>
        <p:blipFill>
          <a:blip r:embed="rId3"/>
          <a:stretch>
            <a:fillRect/>
          </a:stretch>
        </p:blipFill>
        <p:spPr>
          <a:xfrm>
            <a:off x="1792614" y="811910"/>
            <a:ext cx="1030313" cy="1030313"/>
          </a:xfrm>
          <a:prstGeom prst="rect">
            <a:avLst/>
          </a:prstGeom>
        </p:spPr>
      </p:pic>
      <p:sp>
        <p:nvSpPr>
          <p:cNvPr id="4" name="Rectangle 3"/>
          <p:cNvSpPr/>
          <p:nvPr/>
        </p:nvSpPr>
        <p:spPr>
          <a:xfrm>
            <a:off x="3279568" y="1106914"/>
            <a:ext cx="6096000" cy="1200329"/>
          </a:xfrm>
          <a:prstGeom prst="rect">
            <a:avLst/>
          </a:prstGeom>
        </p:spPr>
        <p:txBody>
          <a:bodyPr>
            <a:spAutoFit/>
          </a:bodyPr>
          <a:lstStyle/>
          <a:p>
            <a:pPr algn="ctr"/>
            <a:r>
              <a:rPr lang="ar-SA" dirty="0" smtClean="0"/>
              <a:t> وزارة التعليم العالي والبحث العلمي</a:t>
            </a:r>
            <a:endParaRPr lang="fr-FR" dirty="0" smtClean="0"/>
          </a:p>
          <a:p>
            <a:pPr algn="ctr"/>
            <a:r>
              <a:rPr lang="ar-SA" dirty="0" smtClean="0"/>
              <a:t>جامعة 08 ماي 1945 – قالمة</a:t>
            </a:r>
          </a:p>
          <a:p>
            <a:pPr algn="ctr"/>
            <a:r>
              <a:rPr lang="ar-SA" dirty="0" smtClean="0"/>
              <a:t>كلية العلوم الإقتصادية والتجارية وعلوم التسيير</a:t>
            </a:r>
          </a:p>
          <a:p>
            <a:pPr algn="ctr"/>
            <a:r>
              <a:rPr lang="ar-SA" dirty="0" smtClean="0"/>
              <a:t>قسم العلوم التجارية</a:t>
            </a:r>
            <a:endParaRPr lang="fr-FR" dirty="0"/>
          </a:p>
        </p:txBody>
      </p:sp>
      <p:sp>
        <p:nvSpPr>
          <p:cNvPr id="5" name="Rectangle à coins arrondis 4"/>
          <p:cNvSpPr/>
          <p:nvPr/>
        </p:nvSpPr>
        <p:spPr>
          <a:xfrm>
            <a:off x="2822927" y="2921330"/>
            <a:ext cx="7009282" cy="1294410"/>
          </a:xfrm>
          <a:prstGeom prst="roundRect">
            <a:avLst/>
          </a:prstGeom>
          <a:effectLst>
            <a:outerShdw blurRad="50800" dist="38100" dir="5400000" rotWithShape="0">
              <a:srgbClr val="000000">
                <a:alpha val="60000"/>
              </a:srgbClr>
            </a:outerShdw>
            <a:reflection blurRad="6350" stA="52000" endA="300" endPos="35000" dir="5400000" sy="-100000" algn="bl"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2800" dirty="0" smtClean="0"/>
              <a:t>الاقتباس (طرق توثيق المصادر والمراجع)</a:t>
            </a:r>
            <a:r>
              <a:rPr lang="ar-SA" sz="2800" dirty="0" smtClean="0"/>
              <a:t> . </a:t>
            </a:r>
            <a:endParaRPr lang="fr-FR" sz="2800" dirty="0"/>
          </a:p>
        </p:txBody>
      </p:sp>
      <p:sp>
        <p:nvSpPr>
          <p:cNvPr id="6" name="Rectangle 5"/>
          <p:cNvSpPr/>
          <p:nvPr/>
        </p:nvSpPr>
        <p:spPr>
          <a:xfrm>
            <a:off x="8389185" y="2307243"/>
            <a:ext cx="1443024" cy="369332"/>
          </a:xfrm>
          <a:prstGeom prst="rect">
            <a:avLst/>
          </a:prstGeom>
        </p:spPr>
        <p:txBody>
          <a:bodyPr wrap="none">
            <a:spAutoFit/>
          </a:bodyPr>
          <a:lstStyle/>
          <a:p>
            <a:r>
              <a:rPr lang="ar-SA" dirty="0" smtClean="0"/>
              <a:t>عنوان البحث:</a:t>
            </a:r>
            <a:endParaRPr lang="fr-FR" dirty="0"/>
          </a:p>
        </p:txBody>
      </p:sp>
      <p:sp>
        <p:nvSpPr>
          <p:cNvPr id="7" name="Rectangle 6"/>
          <p:cNvSpPr/>
          <p:nvPr/>
        </p:nvSpPr>
        <p:spPr>
          <a:xfrm>
            <a:off x="9505170" y="4967289"/>
            <a:ext cx="2016899" cy="923330"/>
          </a:xfrm>
          <a:prstGeom prst="rect">
            <a:avLst/>
          </a:prstGeom>
        </p:spPr>
        <p:txBody>
          <a:bodyPr wrap="none">
            <a:spAutoFit/>
          </a:bodyPr>
          <a:lstStyle/>
          <a:p>
            <a:r>
              <a:rPr lang="ar-SA" dirty="0" smtClean="0"/>
              <a:t>من إعداد الطالبتين:</a:t>
            </a:r>
          </a:p>
          <a:p>
            <a:pPr marL="285750" indent="-285750" algn="r" rtl="1">
              <a:buFont typeface="Arial" panose="020B0604020202020204" pitchFamily="34" charset="0"/>
              <a:buChar char="•"/>
            </a:pPr>
            <a:r>
              <a:rPr lang="ar-SA" dirty="0" err="1" smtClean="0"/>
              <a:t>بارس</a:t>
            </a:r>
            <a:r>
              <a:rPr lang="ar-SA" dirty="0" smtClean="0"/>
              <a:t> فريال</a:t>
            </a:r>
          </a:p>
          <a:p>
            <a:pPr marL="285750" indent="-285750" algn="r" rtl="1">
              <a:buFont typeface="Arial" panose="020B0604020202020204" pitchFamily="34" charset="0"/>
              <a:buChar char="•"/>
            </a:pPr>
            <a:r>
              <a:rPr lang="ar-SA" dirty="0" err="1" smtClean="0"/>
              <a:t>بوعوينة</a:t>
            </a:r>
            <a:r>
              <a:rPr lang="ar-SA" dirty="0" smtClean="0"/>
              <a:t> رندة</a:t>
            </a:r>
            <a:endParaRPr lang="fr-FR" dirty="0"/>
          </a:p>
        </p:txBody>
      </p:sp>
      <p:sp>
        <p:nvSpPr>
          <p:cNvPr id="9" name="Rectangle 8"/>
          <p:cNvSpPr/>
          <p:nvPr/>
        </p:nvSpPr>
        <p:spPr>
          <a:xfrm>
            <a:off x="1199133" y="5245325"/>
            <a:ext cx="2217274" cy="646331"/>
          </a:xfrm>
          <a:prstGeom prst="rect">
            <a:avLst/>
          </a:prstGeom>
        </p:spPr>
        <p:txBody>
          <a:bodyPr wrap="none">
            <a:spAutoFit/>
          </a:bodyPr>
          <a:lstStyle/>
          <a:p>
            <a:r>
              <a:rPr lang="ar-SA" dirty="0" smtClean="0"/>
              <a:t>تحت إشراف الدكتورة:</a:t>
            </a:r>
          </a:p>
          <a:p>
            <a:pPr marL="285750" indent="-285750" algn="r" rtl="1">
              <a:buFont typeface="Arial" panose="020B0604020202020204" pitchFamily="34" charset="0"/>
              <a:buChar char="•"/>
            </a:pPr>
            <a:r>
              <a:rPr lang="ar-SA" dirty="0" smtClean="0"/>
              <a:t>حاجي أسماء</a:t>
            </a:r>
            <a:endParaRPr lang="fr-FR" dirty="0"/>
          </a:p>
        </p:txBody>
      </p:sp>
      <p:sp>
        <p:nvSpPr>
          <p:cNvPr id="11" name="Rectangle à coins arrondis 10"/>
          <p:cNvSpPr/>
          <p:nvPr/>
        </p:nvSpPr>
        <p:spPr>
          <a:xfrm>
            <a:off x="4546269" y="6008915"/>
            <a:ext cx="3562598" cy="5403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mtClean="0"/>
              <a:t>السنة الجامعية: 2023/2024 </a:t>
            </a:r>
            <a:endParaRPr lang="fr-FR" dirty="0"/>
          </a:p>
        </p:txBody>
      </p:sp>
    </p:spTree>
    <p:extLst>
      <p:ext uri="{BB962C8B-B14F-4D97-AF65-F5344CB8AC3E}">
        <p14:creationId xmlns:p14="http://schemas.microsoft.com/office/powerpoint/2010/main" val="403762776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3752603" y="178130"/>
            <a:ext cx="4583875" cy="86689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المطلب الرابع: خصائص البحث العلمي</a:t>
            </a:r>
            <a:endParaRPr lang="fr-FR" dirty="0">
              <a:solidFill>
                <a:schemeClr val="tx1"/>
              </a:solidFill>
            </a:endParaRPr>
          </a:p>
        </p:txBody>
      </p:sp>
      <p:graphicFrame>
        <p:nvGraphicFramePr>
          <p:cNvPr id="3" name="Diagramme 2"/>
          <p:cNvGraphicFramePr/>
          <p:nvPr>
            <p:extLst>
              <p:ext uri="{D42A27DB-BD31-4B8C-83A1-F6EECF244321}">
                <p14:modId xmlns:p14="http://schemas.microsoft.com/office/powerpoint/2010/main" val="1779360394"/>
              </p:ext>
            </p:extLst>
          </p:nvPr>
        </p:nvGraphicFramePr>
        <p:xfrm>
          <a:off x="2352633" y="133718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13136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Multidocument 1"/>
          <p:cNvSpPr/>
          <p:nvPr/>
        </p:nvSpPr>
        <p:spPr>
          <a:xfrm>
            <a:off x="3515097" y="273131"/>
            <a:ext cx="5771407" cy="77189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المبحث الثاني: مدخل إلى الاقتباس</a:t>
            </a:r>
            <a:endParaRPr lang="fr-FR" dirty="0">
              <a:solidFill>
                <a:schemeClr val="tx1"/>
              </a:solidFill>
            </a:endParaRPr>
          </a:p>
        </p:txBody>
      </p:sp>
      <p:sp>
        <p:nvSpPr>
          <p:cNvPr id="3" name="Parchemin horizontal 2"/>
          <p:cNvSpPr/>
          <p:nvPr/>
        </p:nvSpPr>
        <p:spPr>
          <a:xfrm>
            <a:off x="4381997" y="1045027"/>
            <a:ext cx="3598223" cy="973778"/>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mtClean="0"/>
              <a:t>المطلب الأول: مفهوم الإقتباس وأهميته في البحث العلمي</a:t>
            </a:r>
            <a:endParaRPr lang="fr-FR" dirty="0"/>
          </a:p>
        </p:txBody>
      </p:sp>
      <p:sp>
        <p:nvSpPr>
          <p:cNvPr id="4" name="Rogner un rectangle à un seul coin 3"/>
          <p:cNvSpPr/>
          <p:nvPr/>
        </p:nvSpPr>
        <p:spPr>
          <a:xfrm>
            <a:off x="6816437" y="2671949"/>
            <a:ext cx="5130140" cy="4186050"/>
          </a:xfrm>
          <a:prstGeom prst="snip1Rect">
            <a:avLst>
              <a:gd name="adj" fmla="val 207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الاقتباس هو عملية تعزيز وتدعيم لوجهة نظر الباحث للآراء الواردة في بحثه.</a:t>
            </a:r>
          </a:p>
          <a:p>
            <a:pPr algn="just" rtl="1"/>
            <a:r>
              <a:rPr lang="ar-SA" dirty="0" smtClean="0">
                <a:solidFill>
                  <a:schemeClr val="tx1"/>
                </a:solidFill>
              </a:rPr>
              <a:t>ويعني الاستشهاد ببحوث الآخرين وأفكارهم التي لها علاقة وثيقة بموضوع البحث أو الكتاب. وفي الواقع أن الباحث لا يبدأ من الصفر بل يتحرى الخلفية العلمية للموضوع الذي يبحث فيه، ومن هنا جاءت فكرة الاقتباس، ليس لنقل وعرض الأفكار بل إن ما يجد الباحث فيها مادة علمية يمهد لبحثه بواسطتها أو يستقرأ فيها أو يقيس عليها، أو قد يكون هدفه تدعيم بعض الأفكار أو المقارنة بينها أو نقدها.</a:t>
            </a:r>
            <a:endParaRPr lang="ar-SA" dirty="0">
              <a:solidFill>
                <a:schemeClr val="tx1"/>
              </a:solidFill>
            </a:endParaRPr>
          </a:p>
        </p:txBody>
      </p:sp>
      <p:sp>
        <p:nvSpPr>
          <p:cNvPr id="5" name="Rogner un rectangle à un seul coin 4"/>
          <p:cNvSpPr/>
          <p:nvPr/>
        </p:nvSpPr>
        <p:spPr>
          <a:xfrm>
            <a:off x="665019" y="2671948"/>
            <a:ext cx="5735781" cy="4186051"/>
          </a:xfrm>
          <a:prstGeom prst="snip1Rect">
            <a:avLst>
              <a:gd name="adj" fmla="val 204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1-</a:t>
            </a:r>
            <a:r>
              <a:rPr lang="ar-SA" dirty="0" smtClean="0"/>
              <a:t>	</a:t>
            </a:r>
            <a:r>
              <a:rPr lang="ar-SA" sz="1600" dirty="0" smtClean="0">
                <a:solidFill>
                  <a:schemeClr val="tx1"/>
                </a:solidFill>
              </a:rPr>
              <a:t>مساعدة الباحث العلمي على تأصيل وتأكيد أفكار دراسته وأن يكون الباحث أكثر تمكنا منها ومن موضوع دراسته.</a:t>
            </a:r>
          </a:p>
          <a:p>
            <a:pPr algn="just" rtl="1"/>
            <a:endParaRPr lang="ar-SA" sz="1600" dirty="0" smtClean="0">
              <a:solidFill>
                <a:schemeClr val="tx1"/>
              </a:solidFill>
            </a:endParaRPr>
          </a:p>
          <a:p>
            <a:pPr algn="just" rtl="1"/>
            <a:r>
              <a:rPr lang="ar-SA" sz="1600" b="1" dirty="0" smtClean="0">
                <a:solidFill>
                  <a:schemeClr val="tx1"/>
                </a:solidFill>
              </a:rPr>
              <a:t>2-</a:t>
            </a:r>
            <a:r>
              <a:rPr lang="ar-SA" sz="1600" dirty="0" smtClean="0">
                <a:solidFill>
                  <a:schemeClr val="tx1"/>
                </a:solidFill>
              </a:rPr>
              <a:t>	توضيح بعض المعاني بشكل أفضل وبالخصوص في الدراسات الخاصة بالعلوم الاجتماعية والقانون وعلم الإدارة وعلم النفس وغيرها؛</a:t>
            </a:r>
          </a:p>
          <a:p>
            <a:pPr algn="just" rtl="1"/>
            <a:endParaRPr lang="ar-SA" sz="1600" dirty="0" smtClean="0">
              <a:solidFill>
                <a:schemeClr val="tx1"/>
              </a:solidFill>
            </a:endParaRPr>
          </a:p>
          <a:p>
            <a:pPr algn="just" rtl="1"/>
            <a:r>
              <a:rPr lang="ar-SA" sz="1600" b="1" dirty="0" smtClean="0">
                <a:solidFill>
                  <a:schemeClr val="tx1"/>
                </a:solidFill>
              </a:rPr>
              <a:t>3-</a:t>
            </a:r>
            <a:r>
              <a:rPr lang="ar-SA" sz="1600" dirty="0" smtClean="0">
                <a:solidFill>
                  <a:schemeClr val="tx1"/>
                </a:solidFill>
              </a:rPr>
              <a:t>	يساهم في توفير الوقت والجهد على الباحث، وعدم إضاعة وقته في مور جرت دراستها بشكل سابق، فيقوم بالاقتباس والتلخيص من الدراسات السابقة بما يناسب موضوع بحثه ويوجه مجهوداته ووقته للوصول إلى ما هو جديد.</a:t>
            </a:r>
          </a:p>
          <a:p>
            <a:pPr algn="just" rtl="1"/>
            <a:endParaRPr lang="ar-SA" sz="1600" b="1" dirty="0" smtClean="0">
              <a:solidFill>
                <a:schemeClr val="tx1"/>
              </a:solidFill>
            </a:endParaRPr>
          </a:p>
          <a:p>
            <a:pPr algn="just" rtl="1"/>
            <a:r>
              <a:rPr lang="ar-SA" sz="1600" b="1" dirty="0" smtClean="0">
                <a:solidFill>
                  <a:schemeClr val="tx1"/>
                </a:solidFill>
              </a:rPr>
              <a:t>4-</a:t>
            </a:r>
            <a:r>
              <a:rPr lang="ar-SA" sz="1600" dirty="0" smtClean="0">
                <a:solidFill>
                  <a:schemeClr val="tx1"/>
                </a:solidFill>
              </a:rPr>
              <a:t>	يظهر للباحث العلمي من خلال الاقتباس وجهات النظر المؤيدة لدراسته أو المعارضة لها، وهذا ما يساهم في إثراء وإغناء البحث العلمي؛</a:t>
            </a:r>
            <a:endParaRPr lang="ar-SA" sz="1600" dirty="0">
              <a:solidFill>
                <a:schemeClr val="tx1"/>
              </a:solidFill>
            </a:endParaRPr>
          </a:p>
        </p:txBody>
      </p:sp>
      <p:sp>
        <p:nvSpPr>
          <p:cNvPr id="6" name="ZoneTexte 5"/>
          <p:cNvSpPr txBox="1"/>
          <p:nvPr/>
        </p:nvSpPr>
        <p:spPr>
          <a:xfrm>
            <a:off x="1341911" y="2160711"/>
            <a:ext cx="2897579" cy="369332"/>
          </a:xfrm>
          <a:prstGeom prst="rect">
            <a:avLst/>
          </a:prstGeom>
          <a:noFill/>
        </p:spPr>
        <p:txBody>
          <a:bodyPr wrap="square" rtlCol="0">
            <a:spAutoFit/>
          </a:bodyPr>
          <a:lstStyle/>
          <a:p>
            <a:pPr algn="r" rtl="1"/>
            <a:r>
              <a:rPr lang="ar-SA" dirty="0" smtClean="0"/>
              <a:t>ثانيا: أهميته</a:t>
            </a:r>
            <a:endParaRPr lang="fr-FR" dirty="0"/>
          </a:p>
        </p:txBody>
      </p:sp>
      <p:sp>
        <p:nvSpPr>
          <p:cNvPr id="7" name="Flèche gauche 6"/>
          <p:cNvSpPr/>
          <p:nvPr/>
        </p:nvSpPr>
        <p:spPr>
          <a:xfrm>
            <a:off x="4239490" y="2018805"/>
            <a:ext cx="914398" cy="6329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10377054" y="2018805"/>
            <a:ext cx="914398" cy="6329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8918368" y="2160711"/>
            <a:ext cx="1345240" cy="369332"/>
          </a:xfrm>
          <a:prstGeom prst="rect">
            <a:avLst/>
          </a:prstGeom>
          <a:noFill/>
        </p:spPr>
        <p:txBody>
          <a:bodyPr wrap="none" rtlCol="0">
            <a:spAutoFit/>
          </a:bodyPr>
          <a:lstStyle/>
          <a:p>
            <a:r>
              <a:rPr lang="ar-SA" dirty="0" smtClean="0"/>
              <a:t>أولا: مفهومه</a:t>
            </a:r>
            <a:endParaRPr lang="fr-FR" dirty="0"/>
          </a:p>
        </p:txBody>
      </p:sp>
    </p:spTree>
    <p:extLst>
      <p:ext uri="{BB962C8B-B14F-4D97-AF65-F5344CB8AC3E}">
        <p14:creationId xmlns:p14="http://schemas.microsoft.com/office/powerpoint/2010/main" val="8179411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908381" y="1333178"/>
            <a:ext cx="10367319" cy="4746346"/>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Parchemin horizontal 1"/>
          <p:cNvSpPr/>
          <p:nvPr/>
        </p:nvSpPr>
        <p:spPr>
          <a:xfrm>
            <a:off x="4203865" y="249382"/>
            <a:ext cx="3776353" cy="700644"/>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mtClean="0"/>
              <a:t>المطلب الثاني: ضوابط الإقتباس</a:t>
            </a:r>
            <a:endParaRPr lang="fr-FR"/>
          </a:p>
        </p:txBody>
      </p:sp>
      <p:sp>
        <p:nvSpPr>
          <p:cNvPr id="3" name="Rectangle 2"/>
          <p:cNvSpPr/>
          <p:nvPr/>
        </p:nvSpPr>
        <p:spPr>
          <a:xfrm>
            <a:off x="1369619" y="1859691"/>
            <a:ext cx="9444842" cy="3693319"/>
          </a:xfrm>
          <a:prstGeom prst="rect">
            <a:avLst/>
          </a:prstGeom>
        </p:spPr>
        <p:txBody>
          <a:bodyPr wrap="square">
            <a:spAutoFit/>
          </a:bodyPr>
          <a:lstStyle/>
          <a:p>
            <a:pPr marL="285750" indent="-285750" algn="r" rtl="1">
              <a:buFont typeface="Wingdings" panose="05000000000000000000" pitchFamily="2" charset="2"/>
              <a:buChar char="q"/>
            </a:pPr>
            <a:r>
              <a:rPr lang="ar-SA" dirty="0" smtClean="0"/>
              <a:t>احترام قواعد الاقتباس وجعل الجمل والفقرات المقتبسة بين إشارة تعرف بعلامتي التنصيص أو الشولتين "..." في حالة الاقتباس السريع أو المباشر، أما في حالة النقل بالمعنى أو باستعمال أسلوب الباحث الشخصي فإنه لا يشترط وضعها بين علامتي التنصيص؛</a:t>
            </a:r>
          </a:p>
          <a:p>
            <a:pPr marL="285750" indent="-285750" algn="r" rtl="1">
              <a:buFont typeface="Wingdings" panose="05000000000000000000" pitchFamily="2" charset="2"/>
              <a:buChar char="q"/>
            </a:pPr>
            <a:endParaRPr lang="ar-SA" dirty="0" smtClean="0"/>
          </a:p>
          <a:p>
            <a:pPr marL="342900" indent="-342900" algn="r" rtl="1">
              <a:buFont typeface="Wingdings" panose="05000000000000000000" pitchFamily="2" charset="2"/>
              <a:buChar char="q"/>
            </a:pPr>
            <a:r>
              <a:rPr lang="ar-SA" dirty="0" smtClean="0"/>
              <a:t>الذكاء والفطنة في فهم النصوص والآراء المراد اقتباسها بالشكل الصحيح الذي يحافظ على الفكرة الأصلية المقتبسة كما هي دون تحريف، وعدم إخراجها عن سياق المعنى المقصود لأصحابها؛</a:t>
            </a:r>
          </a:p>
          <a:p>
            <a:pPr marL="285750" indent="-285750" algn="r" rtl="1">
              <a:buFont typeface="Wingdings" panose="05000000000000000000" pitchFamily="2" charset="2"/>
              <a:buChar char="q"/>
            </a:pPr>
            <a:r>
              <a:rPr lang="ar-SA" dirty="0" smtClean="0"/>
              <a:t>التزام الدقة في عمليات النقل لتجنب الغلط الوقوع في الأخطاء والهفوات؛</a:t>
            </a:r>
          </a:p>
          <a:p>
            <a:pPr marL="285750" indent="-285750" algn="r" rtl="1">
              <a:buFont typeface="Wingdings" panose="05000000000000000000" pitchFamily="2" charset="2"/>
              <a:buChar char="q"/>
            </a:pPr>
            <a:endParaRPr lang="ar-SA" dirty="0" smtClean="0"/>
          </a:p>
          <a:p>
            <a:pPr marL="285750" indent="-285750" algn="r" rtl="1">
              <a:buFont typeface="Wingdings" panose="05000000000000000000" pitchFamily="2" charset="2"/>
              <a:buChar char="q"/>
            </a:pPr>
            <a:r>
              <a:rPr lang="ar-SA" dirty="0" smtClean="0"/>
              <a:t>عدم التسليم بصحة المعلومات المراد اقتباسها وكأنها حقائق مطلقة لا تقبل الاحتمال أو الخطأ، إلا بعد إخضاعها للمناقشة العلمية والنقد البناء، إعمالا لمبدأ "الشك العلمي"؛</a:t>
            </a:r>
          </a:p>
          <a:p>
            <a:pPr marL="285750" indent="-285750" algn="r" rtl="1">
              <a:buFont typeface="Wingdings" panose="05000000000000000000" pitchFamily="2" charset="2"/>
              <a:buChar char="q"/>
            </a:pPr>
            <a:endParaRPr lang="ar-SA" dirty="0" smtClean="0"/>
          </a:p>
          <a:p>
            <a:pPr marL="285750" indent="-285750" algn="r" rtl="1">
              <a:buFont typeface="Wingdings" panose="05000000000000000000" pitchFamily="2" charset="2"/>
              <a:buChar char="q"/>
            </a:pPr>
            <a:r>
              <a:rPr lang="ar-SA" dirty="0" smtClean="0"/>
              <a:t>التدقيق وحسن الانسجام في اختيار وانتقاء العينات المقتبسة؛ أي أخذ العينات التي تعتبر فقط حجة علمية تتلاءم مع مواضع الاستدلال والبرهان، لتأكيد مزاعم الباحث المؤيدة لرأيه ووجهة نظره؛</a:t>
            </a:r>
            <a:endParaRPr lang="ar-SA" dirty="0"/>
          </a:p>
        </p:txBody>
      </p:sp>
    </p:spTree>
    <p:extLst>
      <p:ext uri="{BB962C8B-B14F-4D97-AF65-F5344CB8AC3E}">
        <p14:creationId xmlns:p14="http://schemas.microsoft.com/office/powerpoint/2010/main" val="16698743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940141238"/>
              </p:ext>
            </p:extLst>
          </p:nvPr>
        </p:nvGraphicFramePr>
        <p:xfrm>
          <a:off x="2222005" y="123030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archemin horizontal 2"/>
          <p:cNvSpPr/>
          <p:nvPr/>
        </p:nvSpPr>
        <p:spPr>
          <a:xfrm>
            <a:off x="4073236" y="225630"/>
            <a:ext cx="4358245" cy="760021"/>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t>المطلب الثالث: أنواع الاقتباس</a:t>
            </a:r>
            <a:endParaRPr lang="fr-FR" dirty="0"/>
          </a:p>
        </p:txBody>
      </p:sp>
    </p:spTree>
    <p:extLst>
      <p:ext uri="{BB962C8B-B14F-4D97-AF65-F5344CB8AC3E}">
        <p14:creationId xmlns:p14="http://schemas.microsoft.com/office/powerpoint/2010/main" val="5672092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037611" y="83128"/>
            <a:ext cx="3693226" cy="783771"/>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t>المطلب الرابع: طرق الاقتباس</a:t>
            </a:r>
            <a:endParaRPr lang="fr-FR" dirty="0"/>
          </a:p>
        </p:txBody>
      </p:sp>
      <p:sp>
        <p:nvSpPr>
          <p:cNvPr id="4" name="Rectangle à coins arrondis 3"/>
          <p:cNvSpPr/>
          <p:nvPr/>
        </p:nvSpPr>
        <p:spPr>
          <a:xfrm>
            <a:off x="748146" y="2262248"/>
            <a:ext cx="3289465" cy="35269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وهو الاقتباس المباشر، أي نقل الكلام بشكل حرفي معناً ونصاً من مصدره، وهنا يتم وضع الكلام المقتبس بين علامتيّ اقتباس، ويتم استخدام هذا النوع من الاقتباس بشكل أوسع في الأبحاث اللغوية، أما في الأبحاث العلمية فقلّما يستخدم</a:t>
            </a:r>
            <a:endParaRPr lang="fr-FR" dirty="0">
              <a:solidFill>
                <a:schemeClr val="tx1"/>
              </a:solidFill>
            </a:endParaRPr>
          </a:p>
        </p:txBody>
      </p:sp>
      <p:sp>
        <p:nvSpPr>
          <p:cNvPr id="5" name="Rectangle à coins arrondis 4"/>
          <p:cNvSpPr/>
          <p:nvPr/>
        </p:nvSpPr>
        <p:spPr>
          <a:xfrm>
            <a:off x="4465122" y="2262248"/>
            <a:ext cx="3467595" cy="35269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يعبر التلخيص عن جمع المعلومات المتوفرة بشكل مختصر ووافى، دون أن يقوم الباحث بإضافة أفكاره الخاصة أو تحليلات إضافية، ودون النقل الحرفي أيضاً، ويعتمد التلخيص على التمكن من الموضوع الذي يتيح إعادة صياغته بشكل مختصر ووافي</a:t>
            </a:r>
            <a:endParaRPr lang="fr-FR" dirty="0">
              <a:solidFill>
                <a:schemeClr val="tx1"/>
              </a:solidFill>
            </a:endParaRPr>
          </a:p>
        </p:txBody>
      </p:sp>
      <p:sp>
        <p:nvSpPr>
          <p:cNvPr id="6" name="Rectangle à coins arrondis 5"/>
          <p:cNvSpPr/>
          <p:nvPr/>
        </p:nvSpPr>
        <p:spPr>
          <a:xfrm>
            <a:off x="8360227" y="2262248"/>
            <a:ext cx="3503221" cy="35269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أحد طرق الاقتباس التي تقوم على التعبير عن المعلومات أو الأفكار معناً وليس نصّاً، بحيث يقوم الباحث بالاستعانة بأبحاث سابقة والتعبير عنها بطريقته الخاصة تعبيراً غير حرفي مع الإبقاء على الفكرة الرئيسية، كما وتقوم إعادة الصياغة على الفهم العميق للموضوع والذي يتيح للباحث إعادة التعبير والتوضيح بطريقته الخاصة.</a:t>
            </a:r>
            <a:endParaRPr lang="ar-SA" dirty="0">
              <a:solidFill>
                <a:schemeClr val="tx1"/>
              </a:solidFill>
            </a:endParaRPr>
          </a:p>
        </p:txBody>
      </p:sp>
      <p:sp>
        <p:nvSpPr>
          <p:cNvPr id="7" name="Ellipse 6"/>
          <p:cNvSpPr/>
          <p:nvPr/>
        </p:nvSpPr>
        <p:spPr>
          <a:xfrm>
            <a:off x="1252847" y="1235033"/>
            <a:ext cx="2280062" cy="843148"/>
          </a:xfrm>
          <a:prstGeom prst="ellipse">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النقل الحرفي</a:t>
            </a:r>
            <a:endParaRPr lang="fr-FR" dirty="0"/>
          </a:p>
        </p:txBody>
      </p:sp>
      <p:sp>
        <p:nvSpPr>
          <p:cNvPr id="8" name="Ellipse 7"/>
          <p:cNvSpPr/>
          <p:nvPr/>
        </p:nvSpPr>
        <p:spPr>
          <a:xfrm>
            <a:off x="5058888" y="1235033"/>
            <a:ext cx="2280062" cy="843148"/>
          </a:xfrm>
          <a:prstGeom prst="ellipse">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التلخيص</a:t>
            </a:r>
            <a:endParaRPr lang="fr-FR" dirty="0"/>
          </a:p>
        </p:txBody>
      </p:sp>
      <p:sp>
        <p:nvSpPr>
          <p:cNvPr id="9" name="Ellipse 8"/>
          <p:cNvSpPr/>
          <p:nvPr/>
        </p:nvSpPr>
        <p:spPr>
          <a:xfrm>
            <a:off x="8971806" y="1235033"/>
            <a:ext cx="2280062" cy="843148"/>
          </a:xfrm>
          <a:prstGeom prst="ellipse">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إعادة الصياغة</a:t>
            </a:r>
            <a:endParaRPr lang="fr-FR" dirty="0"/>
          </a:p>
        </p:txBody>
      </p:sp>
    </p:spTree>
    <p:extLst>
      <p:ext uri="{BB962C8B-B14F-4D97-AF65-F5344CB8AC3E}">
        <p14:creationId xmlns:p14="http://schemas.microsoft.com/office/powerpoint/2010/main" val="26239027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Multidocument 1"/>
          <p:cNvSpPr/>
          <p:nvPr/>
        </p:nvSpPr>
        <p:spPr>
          <a:xfrm>
            <a:off x="3705100" y="249381"/>
            <a:ext cx="4773881" cy="87877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المبحث الثالث: عموميات حول توثيق المصادر والمراجع</a:t>
            </a:r>
            <a:endParaRPr lang="fr-FR" dirty="0">
              <a:solidFill>
                <a:schemeClr val="tx1"/>
              </a:solidFill>
            </a:endParaRPr>
          </a:p>
        </p:txBody>
      </p:sp>
      <p:sp>
        <p:nvSpPr>
          <p:cNvPr id="3" name="Parchemin horizontal 2"/>
          <p:cNvSpPr/>
          <p:nvPr/>
        </p:nvSpPr>
        <p:spPr>
          <a:xfrm>
            <a:off x="3503219" y="1223158"/>
            <a:ext cx="5177642" cy="902524"/>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t>المطلب الأول: مفهوم التوثيق وأهميته في البحث العلمي</a:t>
            </a:r>
            <a:endParaRPr lang="fr-FR" dirty="0"/>
          </a:p>
        </p:txBody>
      </p:sp>
      <p:sp>
        <p:nvSpPr>
          <p:cNvPr id="4" name="Rectangle à coins arrondis 3"/>
          <p:cNvSpPr/>
          <p:nvPr/>
        </p:nvSpPr>
        <p:spPr>
          <a:xfrm>
            <a:off x="166254" y="2339439"/>
            <a:ext cx="6151419" cy="44037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buFont typeface="Wingdings" panose="05000000000000000000" pitchFamily="2" charset="2"/>
              <a:buChar char="q"/>
            </a:pPr>
            <a:r>
              <a:rPr lang="ar-SA" dirty="0" smtClean="0">
                <a:solidFill>
                  <a:schemeClr val="tx1"/>
                </a:solidFill>
              </a:rPr>
              <a:t>الحفاظ على الأمانة العلمية؛</a:t>
            </a:r>
          </a:p>
          <a:p>
            <a:pPr marL="285750" indent="-285750" algn="just" rtl="1">
              <a:buFont typeface="Wingdings" panose="05000000000000000000" pitchFamily="2" charset="2"/>
              <a:buChar char="q"/>
            </a:pPr>
            <a:endParaRPr lang="ar-SA" dirty="0" smtClean="0">
              <a:solidFill>
                <a:schemeClr val="tx1"/>
              </a:solidFill>
            </a:endParaRPr>
          </a:p>
          <a:p>
            <a:pPr marL="285750" indent="-285750" algn="just" rtl="1">
              <a:buFont typeface="Wingdings" panose="05000000000000000000" pitchFamily="2" charset="2"/>
              <a:buChar char="q"/>
            </a:pPr>
            <a:r>
              <a:rPr lang="ar-SA" dirty="0" smtClean="0">
                <a:solidFill>
                  <a:schemeClr val="tx1"/>
                </a:solidFill>
              </a:rPr>
              <a:t>تعزيز النتائج التي وقع التوصل إليها من خلال طبيعة المصادر والمراجع المعتمدة في البحث؛</a:t>
            </a:r>
          </a:p>
          <a:p>
            <a:pPr marL="285750" indent="-285750" algn="just" rtl="1">
              <a:buFont typeface="Wingdings" panose="05000000000000000000" pitchFamily="2" charset="2"/>
              <a:buChar char="q"/>
            </a:pPr>
            <a:endParaRPr lang="ar-SA" dirty="0" smtClean="0">
              <a:solidFill>
                <a:schemeClr val="tx1"/>
              </a:solidFill>
            </a:endParaRPr>
          </a:p>
          <a:p>
            <a:pPr marL="285750" indent="-285750" algn="just" rtl="1">
              <a:buFont typeface="Wingdings" panose="05000000000000000000" pitchFamily="2" charset="2"/>
              <a:buChar char="q"/>
            </a:pPr>
            <a:r>
              <a:rPr lang="ar-SA" dirty="0" smtClean="0">
                <a:solidFill>
                  <a:schemeClr val="tx1"/>
                </a:solidFill>
              </a:rPr>
              <a:t>بيان مدى حداثة المعلومات المعتمدة في البحث، استنادا إلى معلومات التوثيق الخاصة بالمصادر والمراجع؛</a:t>
            </a:r>
          </a:p>
          <a:p>
            <a:pPr marL="285750" indent="-285750" algn="just" rtl="1">
              <a:buFont typeface="Wingdings" panose="05000000000000000000" pitchFamily="2" charset="2"/>
              <a:buChar char="q"/>
            </a:pPr>
            <a:endParaRPr lang="ar-SA" dirty="0" smtClean="0">
              <a:solidFill>
                <a:schemeClr val="tx1"/>
              </a:solidFill>
            </a:endParaRPr>
          </a:p>
          <a:p>
            <a:pPr marL="285750" indent="-285750" algn="just" rtl="1">
              <a:buFont typeface="Wingdings" panose="05000000000000000000" pitchFamily="2" charset="2"/>
              <a:buChar char="q"/>
            </a:pPr>
            <a:r>
              <a:rPr lang="ar-SA" dirty="0" smtClean="0">
                <a:solidFill>
                  <a:schemeClr val="tx1"/>
                </a:solidFill>
              </a:rPr>
              <a:t>الإسهام في التراكم المعرفي للعلوم الي يعدّ إحدى وسائل تطويرها؛</a:t>
            </a:r>
          </a:p>
          <a:p>
            <a:pPr marL="285750" indent="-285750" algn="just" rtl="1">
              <a:buFont typeface="Wingdings" panose="05000000000000000000" pitchFamily="2" charset="2"/>
              <a:buChar char="q"/>
            </a:pPr>
            <a:endParaRPr lang="ar-SA" dirty="0" smtClean="0">
              <a:solidFill>
                <a:schemeClr val="tx1"/>
              </a:solidFill>
            </a:endParaRPr>
          </a:p>
          <a:p>
            <a:pPr marL="285750" indent="-285750" algn="just" rtl="1">
              <a:buFont typeface="Wingdings" panose="05000000000000000000" pitchFamily="2" charset="2"/>
              <a:buChar char="q"/>
            </a:pPr>
            <a:r>
              <a:rPr lang="ar-SA" dirty="0" smtClean="0">
                <a:solidFill>
                  <a:schemeClr val="tx1"/>
                </a:solidFill>
              </a:rPr>
              <a:t>الإسهام في بيان السرقات العلمية في توثيق المعلومات المنقولة عن الغير دون توثيق؛</a:t>
            </a:r>
          </a:p>
          <a:p>
            <a:pPr marL="285750" indent="-285750" algn="just" rtl="1">
              <a:buFont typeface="Wingdings" panose="05000000000000000000" pitchFamily="2" charset="2"/>
              <a:buChar char="q"/>
            </a:pPr>
            <a:endParaRPr lang="ar-SA" dirty="0" smtClean="0">
              <a:solidFill>
                <a:schemeClr val="tx1"/>
              </a:solidFill>
            </a:endParaRPr>
          </a:p>
          <a:p>
            <a:pPr marL="285750" indent="-285750" algn="just" rtl="1">
              <a:buFont typeface="Wingdings" panose="05000000000000000000" pitchFamily="2" charset="2"/>
              <a:buChar char="q"/>
            </a:pPr>
            <a:r>
              <a:rPr lang="ar-SA" dirty="0" smtClean="0">
                <a:solidFill>
                  <a:schemeClr val="tx1"/>
                </a:solidFill>
              </a:rPr>
              <a:t>توحيد لغة البحث العلمي,</a:t>
            </a:r>
            <a:endParaRPr lang="ar-SA" dirty="0">
              <a:solidFill>
                <a:schemeClr val="tx1"/>
              </a:solidFill>
            </a:endParaRPr>
          </a:p>
        </p:txBody>
      </p:sp>
      <p:sp>
        <p:nvSpPr>
          <p:cNvPr id="6" name="Rectangle à coins arrondis 5"/>
          <p:cNvSpPr/>
          <p:nvPr/>
        </p:nvSpPr>
        <p:spPr>
          <a:xfrm>
            <a:off x="6780811" y="2339439"/>
            <a:ext cx="5211288" cy="44037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r>
              <a:rPr lang="ar-SA" dirty="0" smtClean="0">
                <a:solidFill>
                  <a:schemeClr val="tx1"/>
                </a:solidFill>
              </a:rPr>
              <a:t>إن إعداد بحث أكاديمي مهما كان نوعه يتطلب من الباحث الرجوع إلى مختلف المراجع والمصادر والبحوث العلمية التي أجريت من قبل والاعتماد عليها في إعداد بحثه، وهنا لابد على الباحث الإشارة إلى هذه المراجع والمصادر المختلفة في بحثه والتي اعتمدها عند الاقتباس منها، وهذا ما يسمى بالتوثيق. </a:t>
            </a:r>
          </a:p>
          <a:p>
            <a:pPr algn="just" rtl="1">
              <a:lnSpc>
                <a:spcPct val="150000"/>
              </a:lnSpc>
            </a:pPr>
            <a:r>
              <a:rPr lang="ar-SA" dirty="0" smtClean="0">
                <a:solidFill>
                  <a:schemeClr val="tx1"/>
                </a:solidFill>
              </a:rPr>
              <a:t>يقصد بالتوثيق إثبات مصدر المعلومات وإرجاعها إلى أصحابها توخيا للأمانة العلمية، واعترافا بجهد الآخرين وحقوقهم العلمية.</a:t>
            </a:r>
            <a:endParaRPr lang="ar-SA" dirty="0">
              <a:solidFill>
                <a:schemeClr val="tx1"/>
              </a:solidFill>
            </a:endParaRPr>
          </a:p>
        </p:txBody>
      </p:sp>
      <p:sp>
        <p:nvSpPr>
          <p:cNvPr id="7" name="Flèche gauche 6"/>
          <p:cNvSpPr/>
          <p:nvPr/>
        </p:nvSpPr>
        <p:spPr>
          <a:xfrm>
            <a:off x="2612571" y="1840675"/>
            <a:ext cx="451263" cy="4037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10899569" y="1876301"/>
            <a:ext cx="451263" cy="4037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9286504" y="1674420"/>
            <a:ext cx="1496291" cy="369332"/>
          </a:xfrm>
          <a:prstGeom prst="rect">
            <a:avLst/>
          </a:prstGeom>
          <a:noFill/>
        </p:spPr>
        <p:txBody>
          <a:bodyPr wrap="square" rtlCol="0">
            <a:spAutoFit/>
          </a:bodyPr>
          <a:lstStyle/>
          <a:p>
            <a:pPr algn="r" rtl="1"/>
            <a:r>
              <a:rPr lang="ar-SA" dirty="0" smtClean="0"/>
              <a:t>أولا: مفهومه</a:t>
            </a:r>
            <a:endParaRPr lang="fr-FR" dirty="0"/>
          </a:p>
        </p:txBody>
      </p:sp>
      <p:sp>
        <p:nvSpPr>
          <p:cNvPr id="10" name="ZoneTexte 9"/>
          <p:cNvSpPr txBox="1"/>
          <p:nvPr/>
        </p:nvSpPr>
        <p:spPr>
          <a:xfrm>
            <a:off x="755072" y="1757548"/>
            <a:ext cx="1667494" cy="369332"/>
          </a:xfrm>
          <a:prstGeom prst="rect">
            <a:avLst/>
          </a:prstGeom>
          <a:noFill/>
        </p:spPr>
        <p:txBody>
          <a:bodyPr wrap="square" rtlCol="0">
            <a:spAutoFit/>
          </a:bodyPr>
          <a:lstStyle/>
          <a:p>
            <a:pPr algn="r" rtl="1"/>
            <a:r>
              <a:rPr lang="ar-SA" dirty="0" smtClean="0"/>
              <a:t>ثانيا: أهميته</a:t>
            </a:r>
            <a:endParaRPr lang="fr-FR" dirty="0"/>
          </a:p>
        </p:txBody>
      </p:sp>
    </p:spTree>
    <p:extLst>
      <p:ext uri="{BB962C8B-B14F-4D97-AF65-F5344CB8AC3E}">
        <p14:creationId xmlns:p14="http://schemas.microsoft.com/office/powerpoint/2010/main" val="33950111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8146474" y="106878"/>
            <a:ext cx="3598223" cy="688769"/>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solidFill>
                  <a:schemeClr val="tx1"/>
                </a:solidFill>
              </a:rPr>
              <a:t>المطلب الثاني: أنواع التوثيق </a:t>
            </a:r>
            <a:endParaRPr lang="fr-FR" dirty="0">
              <a:solidFill>
                <a:schemeClr val="tx1"/>
              </a:solidFill>
            </a:endParaRPr>
          </a:p>
        </p:txBody>
      </p:sp>
      <p:sp>
        <p:nvSpPr>
          <p:cNvPr id="3" name="Rectangle à coins arrondis 2"/>
          <p:cNvSpPr/>
          <p:nvPr/>
        </p:nvSpPr>
        <p:spPr>
          <a:xfrm>
            <a:off x="320635" y="997528"/>
            <a:ext cx="5759531" cy="57239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700" dirty="0" smtClean="0">
                <a:solidFill>
                  <a:schemeClr val="tx1"/>
                </a:solidFill>
              </a:rPr>
              <a:t>عند البدء في التوثيق في قائمة المراجع في البحث العلمي، هناك العديد من الطرق التي يمكنك الكتابة بها:</a:t>
            </a:r>
          </a:p>
          <a:p>
            <a:pPr algn="just" rtl="1"/>
            <a:r>
              <a:rPr lang="ar-SA" sz="1700" dirty="0" smtClean="0">
                <a:solidFill>
                  <a:schemeClr val="tx1"/>
                </a:solidFill>
              </a:rPr>
              <a:t>•	إذا كان المؤلف شخصا واحدا يتم التوثيق كالتالي: اسم العائلة، اسم المؤلف، سنة النشر، عنوان المرجع (يكون بالخط المائل – أو مميز بالتسويد أو التمييل)، الطبعة أو الجزء إن وجد، دار النشر؛</a:t>
            </a:r>
          </a:p>
          <a:p>
            <a:pPr algn="just" rtl="1"/>
            <a:endParaRPr lang="ar-SA" sz="1700" dirty="0" smtClean="0">
              <a:solidFill>
                <a:schemeClr val="tx1"/>
              </a:solidFill>
            </a:endParaRPr>
          </a:p>
          <a:p>
            <a:pPr algn="just" rtl="1"/>
            <a:r>
              <a:rPr lang="ar-SA" sz="1700" dirty="0" smtClean="0">
                <a:solidFill>
                  <a:schemeClr val="tx1"/>
                </a:solidFill>
              </a:rPr>
              <a:t>•	أما إذا كان للمرجع أكثر من مؤلف نفصل بينهم بفاصلة منقوطة (؛)، مع اتباع نفس الترتيب السابق؛</a:t>
            </a:r>
          </a:p>
          <a:p>
            <a:pPr algn="just" rtl="1"/>
            <a:endParaRPr lang="ar-SA" sz="1700" dirty="0" smtClean="0">
              <a:solidFill>
                <a:schemeClr val="tx1"/>
              </a:solidFill>
            </a:endParaRPr>
          </a:p>
          <a:p>
            <a:pPr algn="just" rtl="1"/>
            <a:r>
              <a:rPr lang="ar-SA" sz="1700" dirty="0" smtClean="0">
                <a:solidFill>
                  <a:schemeClr val="tx1"/>
                </a:solidFill>
              </a:rPr>
              <a:t>•	وإذا كان المرجع بحثا أو دورية علمية، يتم اتباع نفس الترتيب السابق مع تمييز عنوان المجلة بدلا من عنوان الموضوع، مع كتابة أرقام الصفحات؛</a:t>
            </a:r>
          </a:p>
          <a:p>
            <a:pPr algn="just" rtl="1"/>
            <a:endParaRPr lang="ar-SA" sz="1700" dirty="0" smtClean="0">
              <a:solidFill>
                <a:schemeClr val="tx1"/>
              </a:solidFill>
            </a:endParaRPr>
          </a:p>
          <a:p>
            <a:pPr algn="just" rtl="1"/>
            <a:r>
              <a:rPr lang="ar-SA" sz="1700" dirty="0" smtClean="0">
                <a:solidFill>
                  <a:schemeClr val="tx1"/>
                </a:solidFill>
              </a:rPr>
              <a:t>•	يتم التعامل مع الكتب والمجلات الإلكترونية مثل الكتب الورقية مع إضافة عنوان الموقع وتاريخ الزيارة؛</a:t>
            </a:r>
          </a:p>
          <a:p>
            <a:pPr algn="just" rtl="1"/>
            <a:endParaRPr lang="ar-SA" sz="1700" dirty="0" smtClean="0">
              <a:solidFill>
                <a:schemeClr val="tx1"/>
              </a:solidFill>
            </a:endParaRPr>
          </a:p>
          <a:p>
            <a:pPr algn="just" rtl="1"/>
            <a:r>
              <a:rPr lang="ar-SA" sz="1700" dirty="0" smtClean="0">
                <a:solidFill>
                  <a:schemeClr val="tx1"/>
                </a:solidFill>
              </a:rPr>
              <a:t>•	أما إذا كان الموقع الإلكتروني منسوبا إلى شخص أو هيئة ما، يتم التوثيق كالآتي: (الجهة صاحبة الموقع، سنة الدخول، رابط الموضوع، تاريخ الزيارة</a:t>
            </a:r>
            <a:endParaRPr lang="ar-SA" sz="1700" dirty="0">
              <a:solidFill>
                <a:schemeClr val="tx1"/>
              </a:solidFill>
            </a:endParaRPr>
          </a:p>
        </p:txBody>
      </p:sp>
      <p:sp>
        <p:nvSpPr>
          <p:cNvPr id="4" name="Rectangle à coins arrondis 3"/>
          <p:cNvSpPr/>
          <p:nvPr/>
        </p:nvSpPr>
        <p:spPr>
          <a:xfrm>
            <a:off x="7016337" y="1947553"/>
            <a:ext cx="4180115" cy="4215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ar-SA" dirty="0" smtClean="0"/>
              <a:t>	</a:t>
            </a:r>
            <a:r>
              <a:rPr lang="ar-SA" dirty="0" smtClean="0">
                <a:solidFill>
                  <a:schemeClr val="tx1"/>
                </a:solidFill>
              </a:rPr>
              <a:t>هو حفظ المعلومات التي استخدمها الباحث العلمي، والإشارة إلى مصدر المعلومة ونسبها إلى صاحبها وذلك للحفاظ على الأمانة العلمية، ويعد التوثيق أول ما يطلع عليه الأساتذة المشرفون على البحث العلمي؛ لأنه يوضح مجهود الباحث العلمي وأهمية الأبحاث العلمية السابقة التي استند عليها، ويعتبر التوثيق من أهم شروط البحث العلمي؛ لذلك على الباحث العلمي كتابة التوثيق في متن البحث العلمي</a:t>
            </a:r>
            <a:endParaRPr lang="ar-SA" dirty="0">
              <a:solidFill>
                <a:schemeClr val="tx1"/>
              </a:solidFill>
            </a:endParaRPr>
          </a:p>
        </p:txBody>
      </p:sp>
      <p:sp>
        <p:nvSpPr>
          <p:cNvPr id="5" name="Organigramme : Multidocument 4"/>
          <p:cNvSpPr/>
          <p:nvPr/>
        </p:nvSpPr>
        <p:spPr>
          <a:xfrm>
            <a:off x="7564582" y="997528"/>
            <a:ext cx="3631870" cy="849085"/>
          </a:xfrm>
          <a:prstGeom prst="flowChartMultidocumen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التوثيق في متن (صلب) البحث العلمي:</a:t>
            </a:r>
            <a:endParaRPr lang="ar-SA" dirty="0">
              <a:solidFill>
                <a:schemeClr val="tx1"/>
              </a:solidFill>
            </a:endParaRPr>
          </a:p>
        </p:txBody>
      </p:sp>
      <p:sp>
        <p:nvSpPr>
          <p:cNvPr id="6" name="Organigramme : Multidocument 5"/>
          <p:cNvSpPr/>
          <p:nvPr/>
        </p:nvSpPr>
        <p:spPr>
          <a:xfrm>
            <a:off x="2113807" y="106878"/>
            <a:ext cx="3598223" cy="777834"/>
          </a:xfrm>
          <a:prstGeom prst="flowChartMultidocumen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التوثيق في قائمة المراجع:</a:t>
            </a:r>
            <a:endParaRPr lang="fr-FR" dirty="0">
              <a:solidFill>
                <a:schemeClr val="tx1"/>
              </a:solidFill>
            </a:endParaRPr>
          </a:p>
        </p:txBody>
      </p:sp>
    </p:spTree>
    <p:extLst>
      <p:ext uri="{BB962C8B-B14F-4D97-AF65-F5344CB8AC3E}">
        <p14:creationId xmlns:p14="http://schemas.microsoft.com/office/powerpoint/2010/main" val="30768442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085111" y="130629"/>
            <a:ext cx="4655128" cy="807522"/>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t>المطلب الثالث: طرق التوثيق المعتمدة في البحث العلمي</a:t>
            </a:r>
            <a:endParaRPr lang="fr-FR" dirty="0"/>
          </a:p>
        </p:txBody>
      </p:sp>
      <p:sp>
        <p:nvSpPr>
          <p:cNvPr id="3" name="Arrondir un rectangle avec un coin diagonal 2"/>
          <p:cNvSpPr/>
          <p:nvPr/>
        </p:nvSpPr>
        <p:spPr>
          <a:xfrm>
            <a:off x="665017" y="1330037"/>
            <a:ext cx="3384468" cy="665018"/>
          </a:xfrm>
          <a:prstGeom prst="round2DiagRect">
            <a:avLst>
              <a:gd name="adj1" fmla="val 1666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ثالثا: توثيق المصادر والمراجع بطريقة شيكاغو </a:t>
            </a:r>
            <a:endParaRPr lang="fr-FR" dirty="0">
              <a:solidFill>
                <a:schemeClr val="tx1"/>
              </a:solidFill>
            </a:endParaRPr>
          </a:p>
        </p:txBody>
      </p:sp>
      <p:sp>
        <p:nvSpPr>
          <p:cNvPr id="4" name="Arrondir un rectangle avec un coin diagonal 3"/>
          <p:cNvSpPr/>
          <p:nvPr/>
        </p:nvSpPr>
        <p:spPr>
          <a:xfrm>
            <a:off x="4536374" y="1330037"/>
            <a:ext cx="3348841" cy="665018"/>
          </a:xfrm>
          <a:prstGeom prst="round2DiagRect">
            <a:avLst>
              <a:gd name="adj1" fmla="val 1666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solidFill>
                  <a:schemeClr val="tx1"/>
                </a:solidFill>
              </a:rPr>
              <a:t>ثانيا: توثيق المراجع والمصادر بطريقة </a:t>
            </a:r>
            <a:r>
              <a:rPr lang="fr-FR" dirty="0" smtClean="0">
                <a:solidFill>
                  <a:schemeClr val="tx1"/>
                </a:solidFill>
              </a:rPr>
              <a:t>MLA</a:t>
            </a:r>
            <a:endParaRPr lang="fr-FR" dirty="0">
              <a:solidFill>
                <a:schemeClr val="tx1"/>
              </a:solidFill>
            </a:endParaRPr>
          </a:p>
        </p:txBody>
      </p:sp>
      <p:sp>
        <p:nvSpPr>
          <p:cNvPr id="5" name="Arrondir un rectangle avec un coin diagonal 4"/>
          <p:cNvSpPr/>
          <p:nvPr/>
        </p:nvSpPr>
        <p:spPr>
          <a:xfrm>
            <a:off x="8372104" y="1330037"/>
            <a:ext cx="3135086" cy="665018"/>
          </a:xfrm>
          <a:prstGeom prst="round2DiagRect">
            <a:avLst>
              <a:gd name="adj1" fmla="val 1666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solidFill>
                  <a:schemeClr val="tx1"/>
                </a:solidFill>
              </a:rPr>
              <a:t>أولا: توثيق المراجع والمصادر بطريقة </a:t>
            </a:r>
            <a:r>
              <a:rPr lang="fr-FR" dirty="0" smtClean="0">
                <a:solidFill>
                  <a:schemeClr val="tx1"/>
                </a:solidFill>
              </a:rPr>
              <a:t>APA</a:t>
            </a:r>
            <a:endParaRPr lang="fr-FR" dirty="0">
              <a:solidFill>
                <a:schemeClr val="tx1"/>
              </a:solidFill>
            </a:endParaRPr>
          </a:p>
        </p:txBody>
      </p:sp>
      <p:sp>
        <p:nvSpPr>
          <p:cNvPr id="6" name="Carré corné 5"/>
          <p:cNvSpPr/>
          <p:nvPr/>
        </p:nvSpPr>
        <p:spPr>
          <a:xfrm>
            <a:off x="801583" y="2636322"/>
            <a:ext cx="3111335" cy="2731325"/>
          </a:xfrm>
          <a:prstGeom prst="foldedCorner">
            <a:avLst>
              <a:gd name="adj" fmla="val 2058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ويعتمد نظام شيكاغو على استخدام الهوامش أسفل الصفحات وترقيمها بالتتابع بحيث يظهر فيها جميع تفاصيل المرجع ورقم الصفحة، مع نظام خاص في حالة تكرار المرجع في الهامش</a:t>
            </a:r>
            <a:endParaRPr lang="fr-FR" dirty="0">
              <a:solidFill>
                <a:schemeClr val="tx1"/>
              </a:solidFill>
            </a:endParaRPr>
          </a:p>
        </p:txBody>
      </p:sp>
      <p:sp>
        <p:nvSpPr>
          <p:cNvPr id="7" name="Carré corné 6"/>
          <p:cNvSpPr/>
          <p:nvPr/>
        </p:nvSpPr>
        <p:spPr>
          <a:xfrm>
            <a:off x="4224646" y="2636322"/>
            <a:ext cx="3734791" cy="2731325"/>
          </a:xfrm>
          <a:prstGeom prst="foldedCorner">
            <a:avLst>
              <a:gd name="adj" fmla="val 2058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اعتمدت هذه الطريقة من قبل جمعية اللغات الحديثة </a:t>
            </a:r>
            <a:r>
              <a:rPr lang="fr-FR" dirty="0" smtClean="0">
                <a:solidFill>
                  <a:schemeClr val="tx1"/>
                </a:solidFill>
              </a:rPr>
              <a:t>Modern </a:t>
            </a:r>
            <a:r>
              <a:rPr lang="fr-FR" dirty="0" err="1" smtClean="0">
                <a:solidFill>
                  <a:schemeClr val="tx1"/>
                </a:solidFill>
              </a:rPr>
              <a:t>Language</a:t>
            </a:r>
            <a:r>
              <a:rPr lang="fr-FR" dirty="0" smtClean="0">
                <a:solidFill>
                  <a:schemeClr val="tx1"/>
                </a:solidFill>
              </a:rPr>
              <a:t> Association </a:t>
            </a:r>
            <a:r>
              <a:rPr lang="ar-SA" dirty="0" smtClean="0">
                <a:solidFill>
                  <a:schemeClr val="tx1"/>
                </a:solidFill>
              </a:rPr>
              <a:t>كطريقة لكتابة المراجع والمصادر في البحث العلمي في الدراسات والأبحاث المتخصصة في الفلسفة، المنطق، الأديان، الآداب، التاريخ والمجالات التربوية المتنوعة... إلخ</a:t>
            </a:r>
            <a:endParaRPr lang="fr-FR" dirty="0">
              <a:solidFill>
                <a:schemeClr val="tx1"/>
              </a:solidFill>
            </a:endParaRPr>
          </a:p>
        </p:txBody>
      </p:sp>
      <p:sp>
        <p:nvSpPr>
          <p:cNvPr id="8" name="Carré corné 7"/>
          <p:cNvSpPr/>
          <p:nvPr/>
        </p:nvSpPr>
        <p:spPr>
          <a:xfrm>
            <a:off x="8271166" y="2636322"/>
            <a:ext cx="3663536" cy="2731325"/>
          </a:xfrm>
          <a:prstGeom prst="foldedCorner">
            <a:avLst>
              <a:gd name="adj" fmla="val 2058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هي طريقة كتابة المراجع وفقا للجمعية الأمريكية للأطباء النفسانيين، وتكتب المراجع حسب مصدرها، أي إذا كان المرجع كتابا أو مجلة علمية أو مؤتمر أو موقع إلكتروني </a:t>
            </a:r>
            <a:endParaRPr lang="fr-FR" dirty="0">
              <a:solidFill>
                <a:schemeClr val="tx1"/>
              </a:solidFill>
            </a:endParaRPr>
          </a:p>
        </p:txBody>
      </p:sp>
      <p:sp>
        <p:nvSpPr>
          <p:cNvPr id="9" name="Flèche vers le bas 8"/>
          <p:cNvSpPr/>
          <p:nvPr/>
        </p:nvSpPr>
        <p:spPr>
          <a:xfrm>
            <a:off x="2060367" y="1995055"/>
            <a:ext cx="593766" cy="4156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p:nvPicPr>
        <p:blipFill>
          <a:blip r:embed="rId2"/>
          <a:stretch>
            <a:fillRect/>
          </a:stretch>
        </p:blipFill>
        <p:spPr>
          <a:xfrm>
            <a:off x="5762828" y="1995055"/>
            <a:ext cx="658425" cy="438950"/>
          </a:xfrm>
          <a:prstGeom prst="rect">
            <a:avLst/>
          </a:prstGeom>
        </p:spPr>
      </p:pic>
      <p:sp>
        <p:nvSpPr>
          <p:cNvPr id="11" name="Flèche vers le bas 10"/>
          <p:cNvSpPr/>
          <p:nvPr/>
        </p:nvSpPr>
        <p:spPr>
          <a:xfrm>
            <a:off x="9806051" y="1995054"/>
            <a:ext cx="593766" cy="4156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132752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1287" y="616456"/>
            <a:ext cx="10272155" cy="6124754"/>
          </a:xfrm>
          <a:prstGeom prst="rect">
            <a:avLst/>
          </a:prstGeom>
        </p:spPr>
        <p:txBody>
          <a:bodyPr wrap="square">
            <a:spAutoFit/>
          </a:bodyPr>
          <a:lstStyle/>
          <a:p>
            <a:pPr algn="r" rtl="1"/>
            <a:r>
              <a:rPr lang="ar-SA" dirty="0" smtClean="0"/>
              <a:t>1-	</a:t>
            </a:r>
            <a:r>
              <a:rPr lang="ar-SA" sz="1700" dirty="0" smtClean="0"/>
              <a:t>الحصول على أبحاث أجنبية من النت وترجمتها كاملة، ثم إجراء بعض التعديلات عليها وفقا للمجتمع الذي يوجد فيه الباحث دون بذل أي جهد علمي أو منهجي، ثم تسجيلها باسم الباحث الذي سرقها كأنه هو الذي قام بها؛</a:t>
            </a:r>
          </a:p>
          <a:p>
            <a:pPr algn="r" rtl="1"/>
            <a:endParaRPr lang="ar-SA" sz="1700" dirty="0" smtClean="0"/>
          </a:p>
          <a:p>
            <a:pPr algn="r" rtl="1"/>
            <a:r>
              <a:rPr lang="ar-SA" sz="1700" dirty="0" smtClean="0"/>
              <a:t>2-	الحصول على فقرة مترجمة أو أكثر من كتاب أو أكثر ثم وضعها في البحث باسم المرجع الإنجليزي الأصلي وليس باسم الكتاب أو البحث المنقولة منه، متجاهلين الجهد الذي بذله المؤلف أو الباحث الأصلي في ترجمتها، وأن الترجمة هنا وجهة نظر؛</a:t>
            </a:r>
          </a:p>
          <a:p>
            <a:pPr algn="r" rtl="1"/>
            <a:endParaRPr lang="ar-SA" sz="1700" dirty="0" smtClean="0"/>
          </a:p>
          <a:p>
            <a:pPr algn="r" rtl="1"/>
            <a:r>
              <a:rPr lang="ar-SA" sz="1700" dirty="0" smtClean="0"/>
              <a:t>3-	نقل صفحات كاملة من بحث أو كتاب بمراجعها العربية والأجنبية دون الإشارة إلى الكاتب أو البحث المنقولة منه، وهذا نوع من السرقة العلمية الفجة؛</a:t>
            </a:r>
          </a:p>
          <a:p>
            <a:pPr algn="r" rtl="1"/>
            <a:endParaRPr lang="ar-SA" sz="1700" dirty="0" smtClean="0"/>
          </a:p>
          <a:p>
            <a:pPr algn="r" rtl="1"/>
            <a:r>
              <a:rPr lang="ar-SA" sz="1700" dirty="0" smtClean="0"/>
              <a:t>4-	كما ذكرت في الأخطاء غير المقصودة فإن نقل الدراسات العربية من رسالة أو كتاب والتوثيق من المرجع الأصلي الذي اعتمد عليه الكتاب أو الرسالة يمكن أن يكون نوعا من السرقة العلمية؛</a:t>
            </a:r>
          </a:p>
          <a:p>
            <a:pPr algn="r" rtl="1"/>
            <a:endParaRPr lang="ar-SA" sz="1700" dirty="0" smtClean="0"/>
          </a:p>
          <a:p>
            <a:pPr algn="r" rtl="1"/>
            <a:r>
              <a:rPr lang="ar-SA" sz="1700" dirty="0" smtClean="0"/>
              <a:t>5-	كتابة فقرات أو صفحات كاملة من مرجع أو رسالة دون الإشارة إلى أي مرجع تبدو وكأنها وجهة نظر الباحث في البحث العالي يعتبر أيضا نوعا من السرقة العلمية؛</a:t>
            </a:r>
          </a:p>
          <a:p>
            <a:pPr algn="r" rtl="1"/>
            <a:endParaRPr lang="ar-SA" sz="1700" dirty="0" smtClean="0"/>
          </a:p>
          <a:p>
            <a:pPr algn="r" rtl="1"/>
            <a:r>
              <a:rPr lang="ar-SA" sz="1700" dirty="0" smtClean="0"/>
              <a:t>6-	الدخول إلى المنتديات خلال الشبكة الدولية للمعلومات (الأنترنت) والحصول على بعض الموضوعات ومعالجتها وكتابتها باسم الباحث واعتبارها من جهوده دون توثيق، وهي خطأ من الأساس لأنه لا يجوز الاقتباس من المنتديات لأنها غير علمية؛</a:t>
            </a:r>
          </a:p>
          <a:p>
            <a:pPr algn="r" rtl="1"/>
            <a:endParaRPr lang="ar-SA" sz="1700" dirty="0" smtClean="0"/>
          </a:p>
          <a:p>
            <a:pPr algn="r" rtl="1"/>
            <a:r>
              <a:rPr lang="ar-SA" sz="1700" dirty="0" smtClean="0"/>
              <a:t>7-	النقل الكامل لأجزاء كبيرة من كتب بعينها إلى كتاب لموضوعات بذل فيها صاحب الكتاب أو الكتب الأولى جهودا كبيرة ثم لا يوثقها لصاحب أو أصحاب هذه الكتب وكأنه هو الذي توصل إليها، ولعل هذا سائد بوضوح في الكثير من كتب الخدمة الاجتماعية</a:t>
            </a:r>
            <a:endParaRPr lang="ar-SA" sz="1700" dirty="0"/>
          </a:p>
        </p:txBody>
      </p:sp>
      <p:sp>
        <p:nvSpPr>
          <p:cNvPr id="4" name="Parchemin horizontal 3"/>
          <p:cNvSpPr/>
          <p:nvPr/>
        </p:nvSpPr>
        <p:spPr>
          <a:xfrm>
            <a:off x="4904510" y="0"/>
            <a:ext cx="6543304" cy="616456"/>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SA" smtClean="0"/>
              <a:t>المطلب الرابع: الأخطاء الشائعة في توثيق المصادر والمراجع</a:t>
            </a:r>
            <a:endParaRPr lang="fr-FR"/>
          </a:p>
        </p:txBody>
      </p:sp>
    </p:spTree>
    <p:extLst>
      <p:ext uri="{BB962C8B-B14F-4D97-AF65-F5344CB8AC3E}">
        <p14:creationId xmlns:p14="http://schemas.microsoft.com/office/powerpoint/2010/main" val="17399425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8795" y="1793174"/>
            <a:ext cx="9025246" cy="3693319"/>
          </a:xfrm>
          <a:prstGeom prst="rect">
            <a:avLst/>
          </a:prstGeom>
        </p:spPr>
        <p:txBody>
          <a:bodyPr wrap="square">
            <a:spAutoFit/>
          </a:bodyPr>
          <a:lstStyle/>
          <a:p>
            <a:pPr algn="just" rtl="1">
              <a:lnSpc>
                <a:spcPct val="150000"/>
              </a:lnSpc>
            </a:pPr>
            <a:r>
              <a:rPr lang="ar-SA" dirty="0" smtClean="0"/>
              <a:t>تعتبر عاقة الباحث بالمصادر والمراجع علاقة وطيدة للغاية، لأنه ما من بحث يقوم به الباحث إلا ويعود فيه لمجموعة من المصادر والمراجع التي تنير له طريق بحثه وترشده إلى معالمه. فتدوين وتوثيق المصادر والمراجع في الرسائل والبحوث العلمية أحد الجوانب المهمة التي تحكم بها على كاتبها، ذلك أن الاستخدام الصحيح والمناسب ووضعها في المكان الذي تكون فيه دليل على فهم المادة العلمية.</a:t>
            </a:r>
          </a:p>
          <a:p>
            <a:pPr algn="just" rtl="1">
              <a:lnSpc>
                <a:spcPct val="150000"/>
              </a:lnSpc>
            </a:pPr>
            <a:r>
              <a:rPr lang="ar-SA" dirty="0" smtClean="0"/>
              <a:t>	زيادة عن الجانب العلمي المحقق باحترام ضوابط الاقتباس والتوثيق فهناك هدف آخر أسمى وهو الإعتراف بفضل الآخرين وإرجاع الحق إلى أهله وهو ما تحرص عليه أدبيات الأمانة أو النزاهة العلمية وهي الأخرى لا تتحقق إلا بالتمكن مما سبق ذكره </a:t>
            </a:r>
          </a:p>
          <a:p>
            <a:endParaRPr lang="ar-SA" dirty="0"/>
          </a:p>
        </p:txBody>
      </p:sp>
      <p:sp>
        <p:nvSpPr>
          <p:cNvPr id="3" name="Ellipse 2"/>
          <p:cNvSpPr/>
          <p:nvPr/>
        </p:nvSpPr>
        <p:spPr>
          <a:xfrm>
            <a:off x="4667003" y="475013"/>
            <a:ext cx="2671948" cy="8193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خاتمة</a:t>
            </a:r>
            <a:endParaRPr lang="fr-FR" dirty="0">
              <a:solidFill>
                <a:schemeClr val="tx1"/>
              </a:solidFill>
            </a:endParaRPr>
          </a:p>
        </p:txBody>
      </p:sp>
    </p:spTree>
    <p:extLst>
      <p:ext uri="{BB962C8B-B14F-4D97-AF65-F5344CB8AC3E}">
        <p14:creationId xmlns:p14="http://schemas.microsoft.com/office/powerpoint/2010/main" val="2886674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009942" y="188561"/>
            <a:ext cx="2505694" cy="491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خطة البحث</a:t>
            </a:r>
            <a:endParaRPr lang="fr-FR" dirty="0"/>
          </a:p>
        </p:txBody>
      </p:sp>
      <p:sp>
        <p:nvSpPr>
          <p:cNvPr id="7" name="ZoneTexte 6"/>
          <p:cNvSpPr txBox="1"/>
          <p:nvPr/>
        </p:nvSpPr>
        <p:spPr>
          <a:xfrm>
            <a:off x="8212996" y="2641214"/>
            <a:ext cx="4014011" cy="1754326"/>
          </a:xfrm>
          <a:prstGeom prst="rect">
            <a:avLst/>
          </a:prstGeom>
          <a:noFill/>
        </p:spPr>
        <p:txBody>
          <a:bodyPr wrap="square" rtlCol="0">
            <a:spAutoFit/>
          </a:bodyPr>
          <a:lstStyle/>
          <a:p>
            <a:pPr algn="r" rtl="1">
              <a:lnSpc>
                <a:spcPct val="150000"/>
              </a:lnSpc>
            </a:pPr>
            <a:r>
              <a:rPr lang="ar-SA" dirty="0" smtClean="0"/>
              <a:t>المطلب الأول: نشأة البحث العلمي</a:t>
            </a:r>
          </a:p>
          <a:p>
            <a:pPr algn="r">
              <a:lnSpc>
                <a:spcPct val="150000"/>
              </a:lnSpc>
            </a:pPr>
            <a:r>
              <a:rPr lang="ar-SA" dirty="0" smtClean="0"/>
              <a:t>المطلب الثاني: تعريف البحث العلمي</a:t>
            </a:r>
          </a:p>
          <a:p>
            <a:pPr algn="r">
              <a:lnSpc>
                <a:spcPct val="150000"/>
              </a:lnSpc>
            </a:pPr>
            <a:r>
              <a:rPr lang="ar-SA" dirty="0" smtClean="0"/>
              <a:t>المطلب الثالث: أهمية البحث العلمي </a:t>
            </a:r>
          </a:p>
          <a:p>
            <a:pPr algn="r">
              <a:lnSpc>
                <a:spcPct val="150000"/>
              </a:lnSpc>
            </a:pPr>
            <a:r>
              <a:rPr lang="ar-SA" dirty="0" smtClean="0"/>
              <a:t>المطلب الرابع: خصائص البحث العلمي</a:t>
            </a:r>
            <a:endParaRPr lang="fr-FR" dirty="0"/>
          </a:p>
        </p:txBody>
      </p:sp>
      <p:sp>
        <p:nvSpPr>
          <p:cNvPr id="8" name="Rectangle à coins arrondis 7"/>
          <p:cNvSpPr/>
          <p:nvPr/>
        </p:nvSpPr>
        <p:spPr>
          <a:xfrm>
            <a:off x="8893226" y="1597950"/>
            <a:ext cx="3163331" cy="6459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المبحث الأول: ماهية البحث العلمي</a:t>
            </a:r>
            <a:endParaRPr lang="fr-FR" dirty="0"/>
          </a:p>
        </p:txBody>
      </p:sp>
      <p:sp>
        <p:nvSpPr>
          <p:cNvPr id="10" name="Rectangle à coins arrondis 9"/>
          <p:cNvSpPr/>
          <p:nvPr/>
        </p:nvSpPr>
        <p:spPr>
          <a:xfrm>
            <a:off x="4742908" y="1568744"/>
            <a:ext cx="3039762" cy="7043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المبحث الثاني: مدخل إلى الاقتباس</a:t>
            </a:r>
            <a:endParaRPr lang="fr-FR" dirty="0"/>
          </a:p>
        </p:txBody>
      </p:sp>
      <p:sp>
        <p:nvSpPr>
          <p:cNvPr id="11" name="Rectangle à coins arrondis 10"/>
          <p:cNvSpPr/>
          <p:nvPr/>
        </p:nvSpPr>
        <p:spPr>
          <a:xfrm>
            <a:off x="877329" y="1568744"/>
            <a:ext cx="2879124" cy="7043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المبحث الثالث: عموميات حول توثيق المصادر والمراجع</a:t>
            </a:r>
            <a:endParaRPr lang="fr-FR" dirty="0"/>
          </a:p>
        </p:txBody>
      </p:sp>
      <p:sp>
        <p:nvSpPr>
          <p:cNvPr id="12" name="Rectangle 11"/>
          <p:cNvSpPr/>
          <p:nvPr/>
        </p:nvSpPr>
        <p:spPr>
          <a:xfrm>
            <a:off x="4328957" y="2641214"/>
            <a:ext cx="3453713" cy="2113399"/>
          </a:xfrm>
          <a:prstGeom prst="rect">
            <a:avLst/>
          </a:prstGeom>
        </p:spPr>
        <p:txBody>
          <a:bodyPr wrap="square">
            <a:spAutoFit/>
          </a:bodyPr>
          <a:lstStyle/>
          <a:p>
            <a:pPr algn="r">
              <a:lnSpc>
                <a:spcPct val="150000"/>
              </a:lnSpc>
            </a:pPr>
            <a:r>
              <a:rPr lang="ar-SA" dirty="0" smtClean="0"/>
              <a:t>المطلب الأول: مفهوم الاقتباس وأهميته في البحث العلمي</a:t>
            </a:r>
          </a:p>
          <a:p>
            <a:pPr algn="r">
              <a:lnSpc>
                <a:spcPct val="150000"/>
              </a:lnSpc>
            </a:pPr>
            <a:r>
              <a:rPr lang="ar-SA" dirty="0" smtClean="0"/>
              <a:t>المطلب الثاني: ضوابط الاقتباس</a:t>
            </a:r>
          </a:p>
          <a:p>
            <a:pPr algn="r">
              <a:lnSpc>
                <a:spcPct val="150000"/>
              </a:lnSpc>
            </a:pPr>
            <a:r>
              <a:rPr lang="ar-SA" dirty="0" smtClean="0"/>
              <a:t>المطلب الثالث: أنواع الاقتباس</a:t>
            </a:r>
          </a:p>
          <a:p>
            <a:pPr algn="r">
              <a:lnSpc>
                <a:spcPct val="150000"/>
              </a:lnSpc>
            </a:pPr>
            <a:r>
              <a:rPr lang="ar-SA" dirty="0" smtClean="0"/>
              <a:t>المطلب الرابع: طرق الاقتباس</a:t>
            </a:r>
            <a:endParaRPr lang="ar-SA" dirty="0"/>
          </a:p>
        </p:txBody>
      </p:sp>
      <p:sp>
        <p:nvSpPr>
          <p:cNvPr id="13" name="Rectangle 12"/>
          <p:cNvSpPr/>
          <p:nvPr/>
        </p:nvSpPr>
        <p:spPr>
          <a:xfrm>
            <a:off x="364448" y="2641214"/>
            <a:ext cx="3766849" cy="3000821"/>
          </a:xfrm>
          <a:prstGeom prst="rect">
            <a:avLst/>
          </a:prstGeom>
        </p:spPr>
        <p:txBody>
          <a:bodyPr wrap="square">
            <a:spAutoFit/>
          </a:bodyPr>
          <a:lstStyle/>
          <a:p>
            <a:pPr algn="r">
              <a:lnSpc>
                <a:spcPct val="150000"/>
              </a:lnSpc>
            </a:pPr>
            <a:r>
              <a:rPr lang="ar-SA" dirty="0" smtClean="0"/>
              <a:t>المطلب الأول: مفهوم التوثيق وأهميته في البحث العلمي </a:t>
            </a:r>
          </a:p>
          <a:p>
            <a:pPr algn="r">
              <a:lnSpc>
                <a:spcPct val="150000"/>
              </a:lnSpc>
            </a:pPr>
            <a:r>
              <a:rPr lang="ar-SA" dirty="0" smtClean="0"/>
              <a:t>المطلب الثاني: أنواع التوثيق  </a:t>
            </a:r>
          </a:p>
          <a:p>
            <a:pPr algn="r">
              <a:lnSpc>
                <a:spcPct val="150000"/>
              </a:lnSpc>
            </a:pPr>
            <a:r>
              <a:rPr lang="ar-SA" dirty="0" smtClean="0"/>
              <a:t>المطلب الثالث: طرق التوثيق المعتمدة في البحث العلمي</a:t>
            </a:r>
          </a:p>
          <a:p>
            <a:pPr algn="r">
              <a:lnSpc>
                <a:spcPct val="150000"/>
              </a:lnSpc>
            </a:pPr>
            <a:r>
              <a:rPr lang="ar-SA" dirty="0" smtClean="0"/>
              <a:t>المطلب الرابع: الأخطاء الشائعة في توثيق المصادر والمراجع</a:t>
            </a:r>
            <a:endParaRPr lang="ar-SA" dirty="0"/>
          </a:p>
        </p:txBody>
      </p:sp>
      <p:sp>
        <p:nvSpPr>
          <p:cNvPr id="14" name="Parchemin horizontal 13"/>
          <p:cNvSpPr/>
          <p:nvPr/>
        </p:nvSpPr>
        <p:spPr>
          <a:xfrm>
            <a:off x="9665896" y="679623"/>
            <a:ext cx="2170698" cy="591038"/>
          </a:xfrm>
          <a:prstGeom prst="horizontalScroll">
            <a:avLst/>
          </a:prstGeom>
        </p:spPr>
        <p:style>
          <a:lnRef idx="1">
            <a:schemeClr val="accent3"/>
          </a:lnRef>
          <a:fillRef idx="1003">
            <a:schemeClr val="dk2"/>
          </a:fillRef>
          <a:effectRef idx="1">
            <a:schemeClr val="accent3"/>
          </a:effectRef>
          <a:fontRef idx="minor">
            <a:schemeClr val="dk1"/>
          </a:fontRef>
        </p:style>
        <p:txBody>
          <a:bodyPr rtlCol="0" anchor="ctr"/>
          <a:lstStyle/>
          <a:p>
            <a:pPr algn="ctr"/>
            <a:r>
              <a:rPr lang="ar-SA" dirty="0" smtClean="0"/>
              <a:t>مقدمة</a:t>
            </a:r>
            <a:endParaRPr lang="fr-FR" dirty="0"/>
          </a:p>
        </p:txBody>
      </p:sp>
      <p:sp>
        <p:nvSpPr>
          <p:cNvPr id="16" name="Parchemin horizontal 15"/>
          <p:cNvSpPr/>
          <p:nvPr/>
        </p:nvSpPr>
        <p:spPr>
          <a:xfrm>
            <a:off x="9582768" y="5474979"/>
            <a:ext cx="2170698" cy="533936"/>
          </a:xfrm>
          <a:prstGeom prst="horizontalScroll">
            <a:avLst/>
          </a:prstGeom>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r>
              <a:rPr lang="ar-SA" dirty="0" smtClean="0">
                <a:solidFill>
                  <a:schemeClr val="tx1"/>
                </a:solidFill>
              </a:rPr>
              <a:t>خاتمة</a:t>
            </a:r>
            <a:endParaRPr lang="fr-FR" dirty="0">
              <a:solidFill>
                <a:schemeClr val="tx1"/>
              </a:solidFill>
            </a:endParaRPr>
          </a:p>
        </p:txBody>
      </p:sp>
      <p:sp>
        <p:nvSpPr>
          <p:cNvPr id="17" name="Parchemin horizontal 16"/>
          <p:cNvSpPr/>
          <p:nvPr/>
        </p:nvSpPr>
        <p:spPr>
          <a:xfrm>
            <a:off x="9582768" y="6127668"/>
            <a:ext cx="2170698" cy="570015"/>
          </a:xfrm>
          <a:prstGeom prst="horizontalScroll">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r>
              <a:rPr lang="ar-SA" dirty="0" smtClean="0">
                <a:solidFill>
                  <a:schemeClr val="tx1"/>
                </a:solidFill>
              </a:rPr>
              <a:t>قائمة المراجع</a:t>
            </a:r>
            <a:endParaRPr lang="fr-FR" dirty="0">
              <a:solidFill>
                <a:schemeClr val="tx1"/>
              </a:solidFill>
            </a:endParaRPr>
          </a:p>
        </p:txBody>
      </p:sp>
    </p:spTree>
    <p:extLst>
      <p:ext uri="{BB962C8B-B14F-4D97-AF65-F5344CB8AC3E}">
        <p14:creationId xmlns:p14="http://schemas.microsoft.com/office/powerpoint/2010/main" val="33003283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rré corné 1"/>
          <p:cNvSpPr/>
          <p:nvPr/>
        </p:nvSpPr>
        <p:spPr>
          <a:xfrm>
            <a:off x="8241475" y="2766949"/>
            <a:ext cx="3621975" cy="323008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r>
              <a:rPr lang="ar-SA" dirty="0" smtClean="0">
                <a:solidFill>
                  <a:schemeClr val="tx1"/>
                </a:solidFill>
              </a:rPr>
              <a:t>خاطئة، لأن أهمية البحث العلمي تعود على الباحث والمجتمع لا تقتصر على الباحث فقط</a:t>
            </a:r>
            <a:r>
              <a:rPr lang="ar-SA" dirty="0" smtClean="0"/>
              <a:t>.</a:t>
            </a:r>
          </a:p>
        </p:txBody>
      </p:sp>
      <p:sp>
        <p:nvSpPr>
          <p:cNvPr id="3" name="Carré corné 2"/>
          <p:cNvSpPr/>
          <p:nvPr/>
        </p:nvSpPr>
        <p:spPr>
          <a:xfrm>
            <a:off x="4563093" y="2766949"/>
            <a:ext cx="3372593" cy="323008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r>
              <a:rPr lang="ar-SA" dirty="0" smtClean="0">
                <a:solidFill>
                  <a:schemeClr val="tx1"/>
                </a:solidFill>
              </a:rPr>
              <a:t>صحيحة، حيث يعرف الاقتباس على أنه عملية تعزيز وتدعيم لوجهة نظر الباحث للآراء الواردة في بحثه.</a:t>
            </a:r>
            <a:endParaRPr lang="fr-FR" dirty="0">
              <a:solidFill>
                <a:schemeClr val="tx1"/>
              </a:solidFill>
            </a:endParaRPr>
          </a:p>
        </p:txBody>
      </p:sp>
      <p:sp>
        <p:nvSpPr>
          <p:cNvPr id="4" name="Carré corné 3"/>
          <p:cNvSpPr/>
          <p:nvPr/>
        </p:nvSpPr>
        <p:spPr>
          <a:xfrm>
            <a:off x="374073" y="2766950"/>
            <a:ext cx="3883231" cy="3230089"/>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خاطئة، لأن طرق التوثيق المعتمدة في البحث العلمي لا تتمثل في طريقتين أساسيتين فقط (</a:t>
            </a:r>
            <a:r>
              <a:rPr lang="fr-FR" dirty="0" smtClean="0">
                <a:solidFill>
                  <a:schemeClr val="tx1"/>
                </a:solidFill>
              </a:rPr>
              <a:t>APA. MLA)، </a:t>
            </a:r>
            <a:r>
              <a:rPr lang="ar-SA" dirty="0" smtClean="0">
                <a:solidFill>
                  <a:schemeClr val="tx1"/>
                </a:solidFill>
              </a:rPr>
              <a:t>بل في ثلاث طرق أساسية : طريقة تهميش المراجع وفقا لأسلوب الجمعية الامريكية </a:t>
            </a:r>
            <a:r>
              <a:rPr lang="fr-FR" dirty="0" smtClean="0">
                <a:solidFill>
                  <a:schemeClr val="tx1"/>
                </a:solidFill>
              </a:rPr>
              <a:t>American </a:t>
            </a:r>
            <a:r>
              <a:rPr lang="fr-FR" dirty="0" err="1" smtClean="0">
                <a:solidFill>
                  <a:schemeClr val="tx1"/>
                </a:solidFill>
              </a:rPr>
              <a:t>Psychological</a:t>
            </a:r>
            <a:r>
              <a:rPr lang="fr-FR" dirty="0" smtClean="0">
                <a:solidFill>
                  <a:schemeClr val="tx1"/>
                </a:solidFill>
              </a:rPr>
              <a:t> Association، </a:t>
            </a:r>
            <a:r>
              <a:rPr lang="ar-SA" dirty="0" smtClean="0">
                <a:solidFill>
                  <a:schemeClr val="tx1"/>
                </a:solidFill>
              </a:rPr>
              <a:t>طريقة جمعية اللغات الحديثة </a:t>
            </a:r>
            <a:r>
              <a:rPr lang="fr-FR" dirty="0" smtClean="0">
                <a:solidFill>
                  <a:schemeClr val="tx1"/>
                </a:solidFill>
              </a:rPr>
              <a:t>Modern </a:t>
            </a:r>
            <a:r>
              <a:rPr lang="fr-FR" dirty="0" err="1" smtClean="0">
                <a:solidFill>
                  <a:schemeClr val="tx1"/>
                </a:solidFill>
              </a:rPr>
              <a:t>Language</a:t>
            </a:r>
            <a:r>
              <a:rPr lang="fr-FR" dirty="0" smtClean="0">
                <a:solidFill>
                  <a:schemeClr val="tx1"/>
                </a:solidFill>
              </a:rPr>
              <a:t> Association </a:t>
            </a:r>
            <a:r>
              <a:rPr lang="ar-SA" dirty="0" smtClean="0">
                <a:solidFill>
                  <a:schemeClr val="tx1"/>
                </a:solidFill>
              </a:rPr>
              <a:t>وطريقة شيكاغو </a:t>
            </a:r>
            <a:r>
              <a:rPr lang="fr-FR" dirty="0" smtClean="0">
                <a:solidFill>
                  <a:schemeClr val="tx1"/>
                </a:solidFill>
              </a:rPr>
              <a:t>The Chicago </a:t>
            </a:r>
            <a:r>
              <a:rPr lang="fr-FR" dirty="0" err="1" smtClean="0">
                <a:solidFill>
                  <a:schemeClr val="tx1"/>
                </a:solidFill>
              </a:rPr>
              <a:t>Manual</a:t>
            </a:r>
            <a:r>
              <a:rPr lang="fr-FR" dirty="0" smtClean="0">
                <a:solidFill>
                  <a:schemeClr val="tx1"/>
                </a:solidFill>
              </a:rPr>
              <a:t> Of Style .</a:t>
            </a:r>
            <a:endParaRPr lang="fr-FR" dirty="0">
              <a:solidFill>
                <a:schemeClr val="tx1"/>
              </a:solidFill>
            </a:endParaRPr>
          </a:p>
        </p:txBody>
      </p:sp>
      <p:sp>
        <p:nvSpPr>
          <p:cNvPr id="5" name="Ellipse 4"/>
          <p:cNvSpPr/>
          <p:nvPr/>
        </p:nvSpPr>
        <p:spPr>
          <a:xfrm>
            <a:off x="1306285" y="819398"/>
            <a:ext cx="2018805" cy="10094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الفرضية الثالثة</a:t>
            </a:r>
            <a:endParaRPr lang="fr-FR" dirty="0"/>
          </a:p>
        </p:txBody>
      </p:sp>
      <p:sp>
        <p:nvSpPr>
          <p:cNvPr id="6" name="Ellipse 5"/>
          <p:cNvSpPr/>
          <p:nvPr/>
        </p:nvSpPr>
        <p:spPr>
          <a:xfrm>
            <a:off x="5239986" y="710541"/>
            <a:ext cx="2018805" cy="10094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الفرضية الثانية</a:t>
            </a:r>
            <a:endParaRPr lang="fr-FR" dirty="0"/>
          </a:p>
        </p:txBody>
      </p:sp>
      <p:sp>
        <p:nvSpPr>
          <p:cNvPr id="7" name="Ellipse 6"/>
          <p:cNvSpPr/>
          <p:nvPr/>
        </p:nvSpPr>
        <p:spPr>
          <a:xfrm>
            <a:off x="9043059" y="710541"/>
            <a:ext cx="2018805" cy="10094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الفرضية الأولى</a:t>
            </a:r>
            <a:endParaRPr lang="fr-FR" dirty="0"/>
          </a:p>
        </p:txBody>
      </p:sp>
      <p:sp>
        <p:nvSpPr>
          <p:cNvPr id="8" name="Flèche vers le bas 7"/>
          <p:cNvSpPr/>
          <p:nvPr/>
        </p:nvSpPr>
        <p:spPr>
          <a:xfrm>
            <a:off x="5810001" y="1719943"/>
            <a:ext cx="878774" cy="643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1876300" y="1827810"/>
            <a:ext cx="878774" cy="643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9613074" y="1719943"/>
            <a:ext cx="878774" cy="6432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366473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073236" y="178130"/>
            <a:ext cx="3348842" cy="5581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2">
                    <a:lumMod val="75000"/>
                  </a:schemeClr>
                </a:solidFill>
              </a:rPr>
              <a:t>نتائج البحث</a:t>
            </a:r>
            <a:endParaRPr lang="fr-FR" dirty="0">
              <a:solidFill>
                <a:schemeClr val="tx2">
                  <a:lumMod val="75000"/>
                </a:schemeClr>
              </a:solidFill>
            </a:endParaRPr>
          </a:p>
        </p:txBody>
      </p:sp>
      <p:sp>
        <p:nvSpPr>
          <p:cNvPr id="3" name="Carré corné 2"/>
          <p:cNvSpPr/>
          <p:nvPr/>
        </p:nvSpPr>
        <p:spPr>
          <a:xfrm>
            <a:off x="6163294" y="938150"/>
            <a:ext cx="5937662" cy="5712033"/>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2">
                    <a:lumMod val="75000"/>
                  </a:schemeClr>
                </a:solidFill>
              </a:rPr>
              <a:t>-أن أول من استخدم البحث العلمي هم علماء النفس والاجتماع في القرن التاسع عشر. وأن البحث العلمي هو طريقة لدراسة المشكلات التي تعالج باشتقاقها جزئيا أو كليا من الحقائق. وأن له أهمية على الباحث والمجتمع. كما يتصف بمجموعة من الخصائص متمثلة في الموضوعية، الدقة وقابلية الاختبار، إمكانية تكرار النتائج، التبسيط والاختصار، أن يتناول البحث العلمي غاية أو هدف والتعميم والتنبؤ.</a:t>
            </a:r>
          </a:p>
          <a:p>
            <a:pPr algn="just" rtl="1"/>
            <a:r>
              <a:rPr lang="ar-SA" dirty="0" smtClean="0">
                <a:solidFill>
                  <a:schemeClr val="tx2">
                    <a:lumMod val="75000"/>
                  </a:schemeClr>
                </a:solidFill>
              </a:rPr>
              <a:t>-الاقتباس هو عملية تعزيز وتدعيم لوجهة نظر الباحث للآراء الواردة في بحثه، وله أهمية تكمن في مساعدة الباحث العلمي على تأصيل وتأكيد أفكار دراسته، توفير الوقت والجهد على الباحث وغيرها.</a:t>
            </a:r>
          </a:p>
          <a:p>
            <a:pPr algn="just" rtl="1"/>
            <a:r>
              <a:rPr lang="ar-SA" dirty="0" smtClean="0">
                <a:solidFill>
                  <a:schemeClr val="tx2">
                    <a:lumMod val="75000"/>
                  </a:schemeClr>
                </a:solidFill>
              </a:rPr>
              <a:t>-للاقتباس ضوابط نذكر منها الذكاء والفطنة في فهم النصوص والآراء المراد اقتباسها بالشكل الصحيح الذي يحافظ على الفكرة الأصلية المقتبسة دون تحريف...إلخ</a:t>
            </a:r>
          </a:p>
          <a:p>
            <a:pPr algn="just" rtl="1"/>
            <a:r>
              <a:rPr lang="ar-SA" dirty="0" smtClean="0">
                <a:solidFill>
                  <a:schemeClr val="tx2">
                    <a:lumMod val="75000"/>
                  </a:schemeClr>
                </a:solidFill>
              </a:rPr>
              <a:t>-للاقتباس ثلاثة أنواع المتمثلة في: الاقتباس المباشر (الحرفي)، الاقتباس المتقطع، الاقتباس غير المباشر، كما له ثلاث طرق أيضا: إعادة الصياغة، التلخيص، النقل الحرفي.</a:t>
            </a:r>
            <a:endParaRPr lang="ar-SA" dirty="0">
              <a:solidFill>
                <a:schemeClr val="tx2">
                  <a:lumMod val="75000"/>
                </a:schemeClr>
              </a:solidFill>
            </a:endParaRPr>
          </a:p>
        </p:txBody>
      </p:sp>
      <p:sp>
        <p:nvSpPr>
          <p:cNvPr id="4" name="Carré corné 3"/>
          <p:cNvSpPr/>
          <p:nvPr/>
        </p:nvSpPr>
        <p:spPr>
          <a:xfrm>
            <a:off x="95003" y="938151"/>
            <a:ext cx="5973288" cy="5712033"/>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2">
                    <a:lumMod val="75000"/>
                  </a:schemeClr>
                </a:solidFill>
              </a:rPr>
              <a:t>-وفي الأخير عرفنا الاقتباس بأنه إثبات مصدر المعلومات وإرجاعها إلى أصحابها توخيا للأمانة العلمية، واعترافا بجهود الآخرين وحقوقهم العلمية. وهذا الأخير له أهمية تتمثل في: الحفاظ على الأمانة العلمية، الإسهام في التراكم المعرفي للعلوم الذي يعد إحدى وسائل تطويرها...الخ</a:t>
            </a:r>
          </a:p>
          <a:p>
            <a:pPr marL="285750" indent="-285750" algn="just" rtl="1">
              <a:buFontTx/>
              <a:buChar char="-"/>
            </a:pPr>
            <a:endParaRPr lang="ar-SA" dirty="0" smtClean="0">
              <a:solidFill>
                <a:schemeClr val="tx2">
                  <a:lumMod val="75000"/>
                </a:schemeClr>
              </a:solidFill>
            </a:endParaRPr>
          </a:p>
          <a:p>
            <a:pPr algn="just" rtl="1"/>
            <a:r>
              <a:rPr lang="ar-SA" dirty="0" smtClean="0">
                <a:solidFill>
                  <a:schemeClr val="tx2">
                    <a:lumMod val="75000"/>
                  </a:schemeClr>
                </a:solidFill>
              </a:rPr>
              <a:t>-هناك نوعين أساسيين للتوثيق: التوثيق في متن (صلب) البحث العلمي، التوثيق في قائمة المراجع.</a:t>
            </a:r>
          </a:p>
          <a:p>
            <a:pPr algn="just" rtl="1"/>
            <a:endParaRPr lang="ar-SA" dirty="0" smtClean="0">
              <a:solidFill>
                <a:schemeClr val="tx2">
                  <a:lumMod val="75000"/>
                </a:schemeClr>
              </a:solidFill>
            </a:endParaRPr>
          </a:p>
          <a:p>
            <a:pPr algn="just" rtl="1"/>
            <a:r>
              <a:rPr lang="ar-SA" dirty="0" smtClean="0">
                <a:solidFill>
                  <a:schemeClr val="tx2">
                    <a:lumMod val="75000"/>
                  </a:schemeClr>
                </a:solidFill>
              </a:rPr>
              <a:t>-للتوثيق ثلاثة طرق أساسية هي طريقة </a:t>
            </a:r>
            <a:r>
              <a:rPr lang="fr-FR" dirty="0" smtClean="0">
                <a:solidFill>
                  <a:schemeClr val="tx2">
                    <a:lumMod val="75000"/>
                  </a:schemeClr>
                </a:solidFill>
              </a:rPr>
              <a:t>APA، </a:t>
            </a:r>
            <a:r>
              <a:rPr lang="ar-SA" dirty="0" smtClean="0">
                <a:solidFill>
                  <a:schemeClr val="tx2">
                    <a:lumMod val="75000"/>
                  </a:schemeClr>
                </a:solidFill>
              </a:rPr>
              <a:t>طريقة </a:t>
            </a:r>
            <a:r>
              <a:rPr lang="fr-FR" dirty="0" smtClean="0">
                <a:solidFill>
                  <a:schemeClr val="tx2">
                    <a:lumMod val="75000"/>
                  </a:schemeClr>
                </a:solidFill>
              </a:rPr>
              <a:t>MLA </a:t>
            </a:r>
            <a:r>
              <a:rPr lang="ar-SA" dirty="0" smtClean="0">
                <a:solidFill>
                  <a:schemeClr val="tx2">
                    <a:lumMod val="75000"/>
                  </a:schemeClr>
                </a:solidFill>
              </a:rPr>
              <a:t>وطريقة شيكاغو.</a:t>
            </a:r>
          </a:p>
          <a:p>
            <a:pPr marL="285750" indent="-285750" algn="just" rtl="1">
              <a:buFontTx/>
              <a:buChar char="-"/>
            </a:pPr>
            <a:endParaRPr lang="ar-SA" dirty="0" smtClean="0">
              <a:solidFill>
                <a:schemeClr val="tx2">
                  <a:lumMod val="75000"/>
                </a:schemeClr>
              </a:solidFill>
            </a:endParaRPr>
          </a:p>
          <a:p>
            <a:pPr algn="just" rtl="1"/>
            <a:r>
              <a:rPr lang="ar-SA" dirty="0" smtClean="0">
                <a:solidFill>
                  <a:schemeClr val="tx2">
                    <a:lumMod val="75000"/>
                  </a:schemeClr>
                </a:solidFill>
              </a:rPr>
              <a:t>-يقع الباحث أثناء توثيق المصادر والمراج في عدة أخطاء نذكر منها: كتابة فقرات أو صفحات من مرجع أو رسال دون الإشارة إلى أي مرجع، توثيق المعلومات دون ذكر اسم الكاتب أو الباحث الأصلي وإلى غير ذلك من الأخطاء.</a:t>
            </a:r>
          </a:p>
          <a:p>
            <a:pPr algn="ctr"/>
            <a:endParaRPr lang="ar-SA" dirty="0"/>
          </a:p>
        </p:txBody>
      </p:sp>
    </p:spTree>
    <p:extLst>
      <p:ext uri="{BB962C8B-B14F-4D97-AF65-F5344CB8AC3E}">
        <p14:creationId xmlns:p14="http://schemas.microsoft.com/office/powerpoint/2010/main" val="16741455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3433312" y="5697582"/>
            <a:ext cx="7129849" cy="6757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7" name="Double vague 6"/>
          <p:cNvSpPr/>
          <p:nvPr/>
        </p:nvSpPr>
        <p:spPr>
          <a:xfrm>
            <a:off x="1647032" y="902764"/>
            <a:ext cx="9545032" cy="3834964"/>
          </a:xfrm>
          <a:prstGeom prst="doubleWave">
            <a:avLst>
              <a:gd name="adj1" fmla="val 6250"/>
              <a:gd name="adj2" fmla="val 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2637606" y="1605020"/>
            <a:ext cx="8031678" cy="2862322"/>
          </a:xfrm>
          <a:prstGeom prst="rect">
            <a:avLst/>
          </a:prstGeom>
        </p:spPr>
        <p:txBody>
          <a:bodyPr wrap="square">
            <a:spAutoFit/>
          </a:bodyPr>
          <a:lstStyle/>
          <a:p>
            <a:pPr algn="just" rtl="1"/>
            <a:r>
              <a:rPr lang="ar-SA" dirty="0" smtClean="0"/>
              <a:t> يمثل البحث العلمي أهمية بالغة للمجتمع وتطويره في مختلف الميادين ليس فقط في مجال التراكم المعرفي وبناء النظريات وإنما في تطوير الممارسة المهنية أيضا ووصولها إلى تحقيق اهداف المجتمع.</a:t>
            </a:r>
          </a:p>
          <a:p>
            <a:pPr algn="just" rtl="1"/>
            <a:r>
              <a:rPr lang="ar-SA" dirty="0" smtClean="0"/>
              <a:t>ولا يكون البحث العلمي بحثا علميا إلا إذا اعتمد صاحبه على المصادر والمراجع التي لها علاقة بموضوع بحثه، فالباحث يلجأ أحيانا إلى اقتباس أسطر وفقرات ليؤيد وجهة نظره في موضوع معين أو ليوضح الجوانب الغامضة من بحثه، فهنا عليه أن يحيلنا إلى تلك المراجع التي اقتبس منها ومن باب الأمانة العلمية أن يسند الأقوال والمعلومات التي اقتبسها إلى أصحابها، كما يعتبر التوثيق العلمي للبحوث أول خطوة في إثبات مصداقية الباحث وأمانته وتوفير الثقة المطلوبة في النتائج التي يتم الوصول إليها والتي يتم تقديمها للمهتمين.</a:t>
            </a:r>
            <a:endParaRPr lang="fr-FR" dirty="0"/>
          </a:p>
        </p:txBody>
      </p:sp>
      <p:sp>
        <p:nvSpPr>
          <p:cNvPr id="3" name="Parchemin horizontal 2"/>
          <p:cNvSpPr/>
          <p:nvPr/>
        </p:nvSpPr>
        <p:spPr>
          <a:xfrm>
            <a:off x="7558964" y="307995"/>
            <a:ext cx="2826328" cy="795647"/>
          </a:xfrm>
          <a:prstGeom prst="horizontalScroll">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SA" dirty="0" smtClean="0">
                <a:solidFill>
                  <a:schemeClr val="tx1"/>
                </a:solidFill>
              </a:rPr>
              <a:t>مقدمة</a:t>
            </a:r>
            <a:endParaRPr lang="fr-FR" dirty="0">
              <a:solidFill>
                <a:schemeClr val="tx1"/>
              </a:solidFill>
            </a:endParaRPr>
          </a:p>
        </p:txBody>
      </p:sp>
      <p:sp>
        <p:nvSpPr>
          <p:cNvPr id="4" name="Parchemin horizontal 3"/>
          <p:cNvSpPr/>
          <p:nvPr/>
        </p:nvSpPr>
        <p:spPr>
          <a:xfrm>
            <a:off x="7558963" y="4837693"/>
            <a:ext cx="2826328" cy="813184"/>
          </a:xfrm>
          <a:prstGeom prst="horizontalScroll">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SA" dirty="0" smtClean="0">
                <a:solidFill>
                  <a:schemeClr val="tx1"/>
                </a:solidFill>
              </a:rPr>
              <a:t>الإشكالية الرئيسية:</a:t>
            </a:r>
            <a:endParaRPr lang="fr-FR" dirty="0">
              <a:solidFill>
                <a:schemeClr val="tx1"/>
              </a:solidFill>
            </a:endParaRPr>
          </a:p>
        </p:txBody>
      </p:sp>
      <p:sp>
        <p:nvSpPr>
          <p:cNvPr id="5" name="Rectangle 4"/>
          <p:cNvSpPr/>
          <p:nvPr/>
        </p:nvSpPr>
        <p:spPr>
          <a:xfrm>
            <a:off x="2804410" y="5850807"/>
            <a:ext cx="7230276" cy="369332"/>
          </a:xfrm>
          <a:prstGeom prst="rect">
            <a:avLst/>
          </a:prstGeom>
        </p:spPr>
        <p:txBody>
          <a:bodyPr wrap="square">
            <a:spAutoFit/>
          </a:bodyPr>
          <a:lstStyle/>
          <a:p>
            <a:pPr marL="285750" indent="-285750" algn="r" rtl="1">
              <a:buFont typeface="Wingdings" panose="05000000000000000000" pitchFamily="2" charset="2"/>
              <a:buChar char="Ø"/>
            </a:pPr>
            <a:r>
              <a:rPr lang="ar-SA" dirty="0" smtClean="0"/>
              <a:t>ما مدى أهمية الاقتباس والتوثيق في البحث العلمي ؟ </a:t>
            </a:r>
            <a:endParaRPr lang="fr-FR"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58075" y="3520962"/>
            <a:ext cx="3175237" cy="3351639"/>
          </a:xfrm>
          <a:prstGeom prst="rect">
            <a:avLst/>
          </a:prstGeom>
          <a:effectLst>
            <a:outerShdw blurRad="76200" dir="13500000" sy="23000" kx="1200000" algn="br" rotWithShape="0">
              <a:prstClr val="black">
                <a:alpha val="20000"/>
              </a:prstClr>
            </a:outerShdw>
          </a:effectLst>
        </p:spPr>
      </p:pic>
    </p:spTree>
    <p:extLst>
      <p:ext uri="{BB962C8B-B14F-4D97-AF65-F5344CB8AC3E}">
        <p14:creationId xmlns:p14="http://schemas.microsoft.com/office/powerpoint/2010/main" val="36711093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e 2"/>
          <p:cNvSpPr/>
          <p:nvPr/>
        </p:nvSpPr>
        <p:spPr>
          <a:xfrm>
            <a:off x="2664028" y="1805050"/>
            <a:ext cx="7881257" cy="795647"/>
          </a:xfrm>
          <a:prstGeom prst="homePlate">
            <a:avLst/>
          </a:prstGeom>
          <a:solidFill>
            <a:schemeClr val="tx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rtl="1">
              <a:buFont typeface="Wingdings" panose="05000000000000000000" pitchFamily="2" charset="2"/>
              <a:buChar char="q"/>
            </a:pPr>
            <a:r>
              <a:rPr lang="ar-SA" dirty="0" smtClean="0">
                <a:solidFill>
                  <a:schemeClr val="tx1"/>
                </a:solidFill>
              </a:rPr>
              <a:t>على من تعود أهمية البحث العلمي؟</a:t>
            </a:r>
            <a:endParaRPr lang="ar-SA" dirty="0">
              <a:solidFill>
                <a:schemeClr val="tx1"/>
              </a:solidFill>
            </a:endParaRPr>
          </a:p>
        </p:txBody>
      </p:sp>
      <p:sp>
        <p:nvSpPr>
          <p:cNvPr id="4" name="Pentagone 3"/>
          <p:cNvSpPr/>
          <p:nvPr/>
        </p:nvSpPr>
        <p:spPr>
          <a:xfrm>
            <a:off x="2664029" y="3192483"/>
            <a:ext cx="7881257" cy="795647"/>
          </a:xfrm>
          <a:prstGeom prst="homePlat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rtl="1">
              <a:buFont typeface="Wingdings" panose="05000000000000000000" pitchFamily="2" charset="2"/>
              <a:buChar char="q"/>
            </a:pPr>
            <a:r>
              <a:rPr lang="ar-SA" dirty="0" smtClean="0">
                <a:solidFill>
                  <a:schemeClr val="tx1"/>
                </a:solidFill>
              </a:rPr>
              <a:t>ما مفهوم الاقتباس؟</a:t>
            </a:r>
          </a:p>
        </p:txBody>
      </p:sp>
      <p:sp>
        <p:nvSpPr>
          <p:cNvPr id="5" name="Pentagone 4"/>
          <p:cNvSpPr/>
          <p:nvPr/>
        </p:nvSpPr>
        <p:spPr>
          <a:xfrm>
            <a:off x="2664029" y="4579916"/>
            <a:ext cx="7881257" cy="795647"/>
          </a:xfrm>
          <a:prstGeom prst="homePlate">
            <a:avLst/>
          </a:prstGeom>
          <a:solidFill>
            <a:schemeClr val="accent1">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rtl="1">
              <a:buFont typeface="Wingdings" panose="05000000000000000000" pitchFamily="2" charset="2"/>
              <a:buChar char="q"/>
            </a:pPr>
            <a:r>
              <a:rPr lang="ar-SA" dirty="0" smtClean="0">
                <a:solidFill>
                  <a:schemeClr val="tx1"/>
                </a:solidFill>
              </a:rPr>
              <a:t>فيما تتمثل طرق التوثيق المعتمدة في البحث العلمي؟</a:t>
            </a:r>
            <a:endParaRPr lang="fr-FR" dirty="0">
              <a:solidFill>
                <a:schemeClr val="tx1"/>
              </a:solidFill>
            </a:endParaRPr>
          </a:p>
        </p:txBody>
      </p:sp>
      <p:sp>
        <p:nvSpPr>
          <p:cNvPr id="7" name="Chevron 6"/>
          <p:cNvSpPr/>
          <p:nvPr/>
        </p:nvSpPr>
        <p:spPr>
          <a:xfrm>
            <a:off x="10177153" y="1805050"/>
            <a:ext cx="1056904" cy="795647"/>
          </a:xfrm>
          <a:prstGeom prst="chevron">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Chevron 9"/>
          <p:cNvSpPr/>
          <p:nvPr/>
        </p:nvSpPr>
        <p:spPr>
          <a:xfrm>
            <a:off x="10177153" y="3192483"/>
            <a:ext cx="1056904" cy="795647"/>
          </a:xfrm>
          <a:prstGeom prst="chevron">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Chevron 10"/>
          <p:cNvSpPr/>
          <p:nvPr/>
        </p:nvSpPr>
        <p:spPr>
          <a:xfrm>
            <a:off x="10177153" y="4579916"/>
            <a:ext cx="1056904" cy="795647"/>
          </a:xfrm>
          <a:prstGeom prst="chevron">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Parchemin horizontal 11"/>
          <p:cNvSpPr/>
          <p:nvPr/>
        </p:nvSpPr>
        <p:spPr>
          <a:xfrm>
            <a:off x="4702629" y="334490"/>
            <a:ext cx="3028208" cy="878774"/>
          </a:xfrm>
          <a:prstGeom prst="horizontalScroll">
            <a:avLst/>
          </a:prstGeom>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ar-SA" dirty="0" smtClean="0">
                <a:solidFill>
                  <a:schemeClr val="tx1"/>
                </a:solidFill>
              </a:rPr>
              <a:t>الأسئلة الفرعية</a:t>
            </a:r>
            <a:endParaRPr lang="fr-FR" dirty="0">
              <a:solidFill>
                <a:schemeClr val="tx1"/>
              </a:solidFill>
            </a:endParaRPr>
          </a:p>
        </p:txBody>
      </p:sp>
      <p:pic>
        <p:nvPicPr>
          <p:cNvPr id="13" name="Im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119" y="4042063"/>
            <a:ext cx="3343275" cy="2667000"/>
          </a:xfrm>
          <a:prstGeom prst="rect">
            <a:avLst/>
          </a:prstGeom>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42442478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738255" y="427512"/>
            <a:ext cx="2256311" cy="52251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الفرضيات</a:t>
            </a:r>
            <a:endParaRPr lang="fr-FR" dirty="0">
              <a:solidFill>
                <a:schemeClr val="tx1"/>
              </a:solidFill>
            </a:endParaRPr>
          </a:p>
        </p:txBody>
      </p:sp>
      <p:sp>
        <p:nvSpPr>
          <p:cNvPr id="6" name="Rectangle à coins arrondis 5"/>
          <p:cNvSpPr/>
          <p:nvPr/>
        </p:nvSpPr>
        <p:spPr>
          <a:xfrm>
            <a:off x="2280064" y="4485904"/>
            <a:ext cx="8229600" cy="13419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r" rtl="1">
              <a:buFont typeface="Wingdings" panose="05000000000000000000" pitchFamily="2" charset="2"/>
              <a:buChar char="Ø"/>
            </a:pPr>
            <a:r>
              <a:rPr lang="ar-SA" dirty="0" smtClean="0">
                <a:solidFill>
                  <a:schemeClr val="tx1"/>
                </a:solidFill>
              </a:rPr>
              <a:t>الفرضية الثالثة:</a:t>
            </a:r>
          </a:p>
          <a:p>
            <a:pPr algn="r" rtl="1"/>
            <a:r>
              <a:rPr lang="ar-SA" dirty="0" smtClean="0">
                <a:solidFill>
                  <a:schemeClr val="tx1"/>
                </a:solidFill>
              </a:rPr>
              <a:t>تتمثل طرق التوثيق المعتمدة في البحث العلمي في طريقتين هما: طريقة تهميش المراجع وفقا لأسلوب الجمعية الأمريكية السيكولوجية </a:t>
            </a:r>
            <a:r>
              <a:rPr lang="fr-FR" dirty="0" smtClean="0">
                <a:solidFill>
                  <a:schemeClr val="tx1"/>
                </a:solidFill>
              </a:rPr>
              <a:t>American </a:t>
            </a:r>
            <a:r>
              <a:rPr lang="fr-FR" dirty="0" err="1" smtClean="0">
                <a:solidFill>
                  <a:schemeClr val="tx1"/>
                </a:solidFill>
              </a:rPr>
              <a:t>Psychological</a:t>
            </a:r>
            <a:r>
              <a:rPr lang="fr-FR" dirty="0" smtClean="0">
                <a:solidFill>
                  <a:schemeClr val="tx1"/>
                </a:solidFill>
              </a:rPr>
              <a:t> Association </a:t>
            </a:r>
            <a:r>
              <a:rPr lang="ar-SA" dirty="0" smtClean="0">
                <a:solidFill>
                  <a:schemeClr val="tx1"/>
                </a:solidFill>
              </a:rPr>
              <a:t>وطريقة جمعية اللغات الحديثة</a:t>
            </a:r>
            <a:r>
              <a:rPr lang="fr-FR" dirty="0" smtClean="0">
                <a:solidFill>
                  <a:schemeClr val="tx1"/>
                </a:solidFill>
              </a:rPr>
              <a:t>Modern </a:t>
            </a:r>
            <a:r>
              <a:rPr lang="fr-FR" dirty="0" err="1" smtClean="0">
                <a:solidFill>
                  <a:schemeClr val="tx1"/>
                </a:solidFill>
              </a:rPr>
              <a:t>Language</a:t>
            </a:r>
            <a:r>
              <a:rPr lang="fr-FR" dirty="0" smtClean="0">
                <a:solidFill>
                  <a:schemeClr val="tx1"/>
                </a:solidFill>
              </a:rPr>
              <a:t> Association.</a:t>
            </a:r>
            <a:endParaRPr lang="fr-FR" dirty="0">
              <a:solidFill>
                <a:schemeClr val="tx1"/>
              </a:solidFill>
            </a:endParaRPr>
          </a:p>
        </p:txBody>
      </p:sp>
      <p:sp>
        <p:nvSpPr>
          <p:cNvPr id="7" name="Rectangle à coins arrondis 6"/>
          <p:cNvSpPr/>
          <p:nvPr/>
        </p:nvSpPr>
        <p:spPr>
          <a:xfrm>
            <a:off x="2280064" y="2122715"/>
            <a:ext cx="8229600" cy="5937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r" rtl="1">
              <a:buFont typeface="Wingdings" panose="05000000000000000000" pitchFamily="2" charset="2"/>
              <a:buChar char="Ø"/>
            </a:pPr>
            <a:r>
              <a:rPr lang="ar-SA" dirty="0" smtClean="0">
                <a:solidFill>
                  <a:schemeClr val="tx1"/>
                </a:solidFill>
              </a:rPr>
              <a:t>الفرضية الأولى:</a:t>
            </a:r>
          </a:p>
          <a:p>
            <a:pPr algn="r" rtl="1"/>
            <a:r>
              <a:rPr lang="ar-SA" dirty="0" smtClean="0">
                <a:solidFill>
                  <a:schemeClr val="tx1"/>
                </a:solidFill>
              </a:rPr>
              <a:t> تقتصر أهمية البحث العلمي على الباحث فقط.</a:t>
            </a:r>
            <a:endParaRPr lang="fr-FR" dirty="0">
              <a:solidFill>
                <a:schemeClr val="tx1"/>
              </a:solidFill>
            </a:endParaRPr>
          </a:p>
        </p:txBody>
      </p:sp>
      <p:sp>
        <p:nvSpPr>
          <p:cNvPr id="8" name="Rectangle à coins arrondis 7"/>
          <p:cNvSpPr/>
          <p:nvPr/>
        </p:nvSpPr>
        <p:spPr>
          <a:xfrm>
            <a:off x="2280064" y="3209307"/>
            <a:ext cx="8229600" cy="7837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r" rtl="1">
              <a:buFont typeface="Wingdings" panose="05000000000000000000" pitchFamily="2" charset="2"/>
              <a:buChar char="Ø"/>
            </a:pPr>
            <a:r>
              <a:rPr lang="ar-SA" dirty="0" smtClean="0">
                <a:solidFill>
                  <a:schemeClr val="tx1"/>
                </a:solidFill>
              </a:rPr>
              <a:t>الفرضية الثانية: </a:t>
            </a:r>
          </a:p>
          <a:p>
            <a:pPr algn="r" rtl="1"/>
            <a:r>
              <a:rPr lang="ar-SA" dirty="0" smtClean="0">
                <a:solidFill>
                  <a:schemeClr val="tx1"/>
                </a:solidFill>
              </a:rPr>
              <a:t>يعرف الاقتباس على أنه عملية تعزيز وتدعيم لوجهة نظر الباحث للآراء الواردة في بحثه.</a:t>
            </a:r>
            <a:endParaRPr lang="fr-FR" dirty="0">
              <a:solidFill>
                <a:schemeClr val="tx1"/>
              </a:solidFill>
            </a:endParaRPr>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02919" y="3035260"/>
            <a:ext cx="3310194" cy="3822740"/>
          </a:xfrm>
          <a:prstGeom prst="rect">
            <a:avLst/>
          </a:prstGeom>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19262999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465122" y="130629"/>
            <a:ext cx="3135086" cy="85502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أهمية البحث</a:t>
            </a:r>
            <a:endParaRPr lang="fr-FR" dirty="0">
              <a:solidFill>
                <a:schemeClr val="tx1"/>
              </a:solidFill>
            </a:endParaRPr>
          </a:p>
        </p:txBody>
      </p:sp>
      <p:sp>
        <p:nvSpPr>
          <p:cNvPr id="3" name="Rectangle à coins arrondis 2"/>
          <p:cNvSpPr/>
          <p:nvPr/>
        </p:nvSpPr>
        <p:spPr>
          <a:xfrm>
            <a:off x="1763483" y="1092530"/>
            <a:ext cx="8538359" cy="1662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Low" rtl="1"/>
            <a:r>
              <a:rPr lang="ar-SA" dirty="0" smtClean="0">
                <a:solidFill>
                  <a:schemeClr val="tx1"/>
                </a:solidFill>
              </a:rPr>
              <a:t>تكمن أهمية البحث في حل بعض الإشكاليات التي تواجه الباحثين وطلبة الدراسات العليا والأولية لاسيما في مختلف التخصصات العلمية فيما يتعلق بالأسس العلمية الصحيحة للكتابة البحثية وطرق الاقتباس والتوثيق.</a:t>
            </a:r>
            <a:endParaRPr lang="fr-FR" dirty="0">
              <a:solidFill>
                <a:schemeClr val="tx1"/>
              </a:solidFill>
            </a:endParaRPr>
          </a:p>
        </p:txBody>
      </p:sp>
      <p:sp>
        <p:nvSpPr>
          <p:cNvPr id="4" name="Parchemin horizontal 3"/>
          <p:cNvSpPr/>
          <p:nvPr/>
        </p:nvSpPr>
        <p:spPr>
          <a:xfrm>
            <a:off x="4672937" y="2968830"/>
            <a:ext cx="2719449" cy="68876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أهداف البحث</a:t>
            </a:r>
            <a:endParaRPr lang="fr-FR" dirty="0">
              <a:solidFill>
                <a:schemeClr val="tx1"/>
              </a:solidFill>
            </a:endParaRPr>
          </a:p>
        </p:txBody>
      </p:sp>
      <p:graphicFrame>
        <p:nvGraphicFramePr>
          <p:cNvPr id="5" name="Diagramme 4"/>
          <p:cNvGraphicFramePr/>
          <p:nvPr>
            <p:extLst>
              <p:ext uri="{D42A27DB-BD31-4B8C-83A1-F6EECF244321}">
                <p14:modId xmlns:p14="http://schemas.microsoft.com/office/powerpoint/2010/main" val="2147398304"/>
              </p:ext>
            </p:extLst>
          </p:nvPr>
        </p:nvGraphicFramePr>
        <p:xfrm>
          <a:off x="1042383" y="3657599"/>
          <a:ext cx="10075558" cy="2991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00915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4904508" y="348878"/>
            <a:ext cx="2541320" cy="819397"/>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المنهج المتبع</a:t>
            </a:r>
            <a:endParaRPr lang="fr-FR" dirty="0">
              <a:solidFill>
                <a:schemeClr val="tx1"/>
              </a:solidFill>
            </a:endParaRPr>
          </a:p>
        </p:txBody>
      </p:sp>
      <p:sp>
        <p:nvSpPr>
          <p:cNvPr id="3" name="Rectangle 2"/>
          <p:cNvSpPr/>
          <p:nvPr/>
        </p:nvSpPr>
        <p:spPr>
          <a:xfrm>
            <a:off x="472579" y="1580227"/>
            <a:ext cx="11077484" cy="369332"/>
          </a:xfrm>
          <a:prstGeom prst="rect">
            <a:avLst/>
          </a:prstGeom>
        </p:spPr>
        <p:txBody>
          <a:bodyPr wrap="square">
            <a:spAutoFit/>
          </a:bodyPr>
          <a:lstStyle/>
          <a:p>
            <a:pPr algn="r" rtl="1"/>
            <a:r>
              <a:rPr lang="ar-SA" dirty="0" smtClean="0"/>
              <a:t>يعتمد هذا البحث على المنهج الوصفي من خلال جمع البيانات من مصادر مختلفة ومن ثم مناقشتها وتفسيرها.</a:t>
            </a:r>
            <a:endParaRPr lang="fr-FR" dirty="0"/>
          </a:p>
        </p:txBody>
      </p:sp>
      <p:sp>
        <p:nvSpPr>
          <p:cNvPr id="5" name="Rectangle à coins arrondis 4"/>
          <p:cNvSpPr/>
          <p:nvPr/>
        </p:nvSpPr>
        <p:spPr>
          <a:xfrm>
            <a:off x="800273" y="2792947"/>
            <a:ext cx="10749790" cy="38058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تم تقسيم هذا البحث إلى ثلاثة مباحث، كل مبحث يحتوي على أربعة مطالب حيث تناولنا في المبحث الأول ماهية البحث العلمي الذي ينقسم إلى أربعة مطالب، حيث يتحدث المطلب الأول عن نشأة البحث العلمي، المطلب الثاني تعريف البحث العلمي أما بالنسبة للمطلب الثالث فيتحدث عن أهمية البحث العلمي ثم المطلب الرابع والأخير تناولنا فيه خصائص البحث العلمي.</a:t>
            </a:r>
          </a:p>
          <a:p>
            <a:pPr algn="just" rtl="1"/>
            <a:r>
              <a:rPr lang="ar-SA" dirty="0" smtClean="0">
                <a:solidFill>
                  <a:schemeClr val="tx1"/>
                </a:solidFill>
              </a:rPr>
              <a:t>بالنسبة للمبحث الثاني المتمثل في مدخل إلى الاقتباس فيحتوي على أربعة مطالب أيضا، حيث في المطلب الأول تناولنا مفهوم الاقتباس وأهميته في البحث العلمي، المطلب الثاني ضوابط الاقتباس، المطلب الثالث محتواه أنواع الاقتباس، المطلب الرابع تناولنا فيه طرق الاقتباس.</a:t>
            </a:r>
          </a:p>
          <a:p>
            <a:pPr algn="just" rtl="1"/>
            <a:r>
              <a:rPr lang="ar-SA" dirty="0" smtClean="0">
                <a:solidFill>
                  <a:schemeClr val="tx1"/>
                </a:solidFill>
              </a:rPr>
              <a:t>في المبحث الثالث تطرقنا إلى عموميات حول توثيق المصادر والمراجع، ففي المطلب الأول تناولنا مفهوم التوثيق واهميته في البحث العلمي، المطلب الثاني محتواه أنواع التوثيق، أما بالنسبة للمطلب الثالث تناولنا فيه طرق التوثيق المعتمدة في البحث العلمي، المطلب الرابع والأخير تحدثنا فيه عن الأخطاء الشائعة في توثيق المصادر والمراجع.</a:t>
            </a:r>
            <a:endParaRPr lang="ar-SA" dirty="0">
              <a:solidFill>
                <a:schemeClr val="tx1"/>
              </a:solidFill>
            </a:endParaRPr>
          </a:p>
        </p:txBody>
      </p:sp>
      <p:sp>
        <p:nvSpPr>
          <p:cNvPr id="6" name="Parchemin horizontal 5"/>
          <p:cNvSpPr/>
          <p:nvPr/>
        </p:nvSpPr>
        <p:spPr>
          <a:xfrm>
            <a:off x="4714502" y="2027871"/>
            <a:ext cx="2921331" cy="686763"/>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تقسيمات البحث</a:t>
            </a:r>
            <a:endParaRPr lang="fr-FR" dirty="0">
              <a:solidFill>
                <a:schemeClr val="tx1"/>
              </a:solidFill>
            </a:endParaRPr>
          </a:p>
        </p:txBody>
      </p:sp>
    </p:spTree>
    <p:extLst>
      <p:ext uri="{BB962C8B-B14F-4D97-AF65-F5344CB8AC3E}">
        <p14:creationId xmlns:p14="http://schemas.microsoft.com/office/powerpoint/2010/main" val="38324005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Multidocument 1"/>
          <p:cNvSpPr/>
          <p:nvPr/>
        </p:nvSpPr>
        <p:spPr>
          <a:xfrm>
            <a:off x="2671948" y="356260"/>
            <a:ext cx="6840187" cy="843148"/>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المبحث الأول: ماهية البحث العلمي</a:t>
            </a:r>
            <a:endParaRPr lang="fr-FR" dirty="0">
              <a:solidFill>
                <a:schemeClr val="tx1"/>
              </a:solidFill>
            </a:endParaRPr>
          </a:p>
        </p:txBody>
      </p:sp>
      <p:sp>
        <p:nvSpPr>
          <p:cNvPr id="7" name="Rectangle 6"/>
          <p:cNvSpPr/>
          <p:nvPr/>
        </p:nvSpPr>
        <p:spPr>
          <a:xfrm>
            <a:off x="2275889" y="5064666"/>
            <a:ext cx="8946292" cy="1514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البحث العلمي طريقة لدراسة المشكلات التي تعالج باشتقاقها وجزئيا أو كليا من الحقائق. وأن تلك الحقائق قد تكون عبارات أو آراء أو حقائق تاريخية تحتوي على سجلات وتقارير ونتائج اختبارات وإجابات ومعلومات تجريبية مختلفة.</a:t>
            </a:r>
            <a:endParaRPr lang="ar-SA" dirty="0">
              <a:solidFill>
                <a:schemeClr val="tx1"/>
              </a:solidFill>
            </a:endParaRPr>
          </a:p>
        </p:txBody>
      </p:sp>
      <p:sp>
        <p:nvSpPr>
          <p:cNvPr id="8" name="Parchemin horizontal 7"/>
          <p:cNvSpPr/>
          <p:nvPr/>
        </p:nvSpPr>
        <p:spPr>
          <a:xfrm>
            <a:off x="8122722" y="3889009"/>
            <a:ext cx="3586348" cy="1056904"/>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dirty="0" smtClean="0"/>
              <a:t>المطلب الثاني: تعريف البحث العلمي</a:t>
            </a:r>
            <a:endParaRPr lang="ar-SA" dirty="0"/>
          </a:p>
        </p:txBody>
      </p:sp>
      <p:sp>
        <p:nvSpPr>
          <p:cNvPr id="9" name="Rectangle 8"/>
          <p:cNvSpPr/>
          <p:nvPr/>
        </p:nvSpPr>
        <p:spPr>
          <a:xfrm>
            <a:off x="961901" y="2319856"/>
            <a:ext cx="10260280" cy="145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أول من استخدم هذا المنهج لأساليب البحث هم علماء النفس والاجتماع في القرن التاسع عشر، إذ يذكر بعض الدارسين أن أحد علماء النفس الألمان يدعى "</a:t>
            </a:r>
            <a:r>
              <a:rPr lang="ar-SA" dirty="0" err="1" smtClean="0">
                <a:solidFill>
                  <a:schemeClr val="tx1"/>
                </a:solidFill>
              </a:rPr>
              <a:t>إيرنست</a:t>
            </a:r>
            <a:r>
              <a:rPr lang="ar-SA" dirty="0" smtClean="0">
                <a:solidFill>
                  <a:schemeClr val="tx1"/>
                </a:solidFill>
              </a:rPr>
              <a:t> فيبر" كان أول من حاول قياس نماذج محددة من السلوك البشري في الأربعينيات من ذلك القرن ممهدا الطريق لآخرين تبعوه في استخدام الطريقة ذاتها.</a:t>
            </a:r>
            <a:endParaRPr lang="ar-SA" dirty="0">
              <a:solidFill>
                <a:schemeClr val="tx1"/>
              </a:solidFill>
            </a:endParaRPr>
          </a:p>
        </p:txBody>
      </p:sp>
      <p:sp>
        <p:nvSpPr>
          <p:cNvPr id="10" name="Parchemin horizontal 9"/>
          <p:cNvSpPr/>
          <p:nvPr/>
        </p:nvSpPr>
        <p:spPr>
          <a:xfrm>
            <a:off x="8629831" y="1294726"/>
            <a:ext cx="3102990" cy="906377"/>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mtClean="0"/>
              <a:t>المطلب الأول: نشأة البحث العلمي</a:t>
            </a:r>
            <a:endParaRPr lang="ar-SA"/>
          </a:p>
        </p:txBody>
      </p:sp>
    </p:spTree>
    <p:extLst>
      <p:ext uri="{BB962C8B-B14F-4D97-AF65-F5344CB8AC3E}">
        <p14:creationId xmlns:p14="http://schemas.microsoft.com/office/powerpoint/2010/main" val="29175857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èche vers le bas 2"/>
          <p:cNvSpPr/>
          <p:nvPr/>
        </p:nvSpPr>
        <p:spPr>
          <a:xfrm>
            <a:off x="2173184" y="2483725"/>
            <a:ext cx="795647" cy="4655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vers le bas 3"/>
          <p:cNvSpPr/>
          <p:nvPr/>
        </p:nvSpPr>
        <p:spPr>
          <a:xfrm>
            <a:off x="9462656" y="2483724"/>
            <a:ext cx="795647" cy="4655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coins arrondis 4"/>
          <p:cNvSpPr/>
          <p:nvPr/>
        </p:nvSpPr>
        <p:spPr>
          <a:xfrm>
            <a:off x="403761" y="3537648"/>
            <a:ext cx="5593278" cy="32158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1-</a:t>
            </a:r>
            <a:r>
              <a:rPr lang="ar-SA" dirty="0" smtClean="0"/>
              <a:t>	</a:t>
            </a:r>
            <a:r>
              <a:rPr lang="ar-SA" dirty="0" smtClean="0">
                <a:solidFill>
                  <a:schemeClr val="tx1"/>
                </a:solidFill>
              </a:rPr>
              <a:t>خلق ثقافة ومعرفة جديدة تتيح الأبحاث العلمية للباحثين فرصة رفع مستوى المعرفة العام.</a:t>
            </a:r>
          </a:p>
          <a:p>
            <a:pPr algn="r" rtl="1"/>
            <a:endParaRPr lang="ar-SA" dirty="0" smtClean="0">
              <a:solidFill>
                <a:schemeClr val="tx1"/>
              </a:solidFill>
            </a:endParaRPr>
          </a:p>
          <a:p>
            <a:pPr algn="r" rtl="1"/>
            <a:r>
              <a:rPr lang="ar-SA" dirty="0" smtClean="0">
                <a:solidFill>
                  <a:schemeClr val="tx1"/>
                </a:solidFill>
              </a:rPr>
              <a:t>2-	تقديم رؤية عن المستقبل، والاتجاه الذي تسير فيه المجالات المعرفية ومدى تطورها.</a:t>
            </a:r>
          </a:p>
          <a:p>
            <a:pPr algn="r" rtl="1"/>
            <a:endParaRPr lang="ar-SA" dirty="0">
              <a:solidFill>
                <a:schemeClr val="tx1"/>
              </a:solidFill>
            </a:endParaRPr>
          </a:p>
          <a:p>
            <a:pPr algn="r" rtl="1"/>
            <a:r>
              <a:rPr lang="ar-SA" dirty="0" smtClean="0">
                <a:solidFill>
                  <a:schemeClr val="tx1"/>
                </a:solidFill>
              </a:rPr>
              <a:t>3-	تنمية أساليب ومنهجيات وآليات متطورة لإجراء الدراسات.</a:t>
            </a:r>
            <a:endParaRPr lang="ar-SA" dirty="0">
              <a:solidFill>
                <a:schemeClr val="tx1"/>
              </a:solidFill>
            </a:endParaRPr>
          </a:p>
        </p:txBody>
      </p:sp>
      <p:sp>
        <p:nvSpPr>
          <p:cNvPr id="6" name="Rectangle à coins arrondis 5"/>
          <p:cNvSpPr/>
          <p:nvPr/>
        </p:nvSpPr>
        <p:spPr>
          <a:xfrm>
            <a:off x="6234545" y="3537648"/>
            <a:ext cx="5686302" cy="32158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1-</a:t>
            </a:r>
            <a:r>
              <a:rPr lang="ar-SA" dirty="0" smtClean="0"/>
              <a:t>	</a:t>
            </a:r>
            <a:r>
              <a:rPr lang="ar-SA" dirty="0" smtClean="0">
                <a:solidFill>
                  <a:schemeClr val="tx1"/>
                </a:solidFill>
              </a:rPr>
              <a:t>زيادة الثقافة والمعرفة من خلال جمع البيانات والوثائق المتعددة حول البحث، وكلما زادت المعلومات بتفاصيلها في الموضوع جعل هذا الباحث متفوقا أكثر.</a:t>
            </a:r>
          </a:p>
          <a:p>
            <a:pPr algn="just" rtl="1"/>
            <a:endParaRPr lang="ar-SA" dirty="0" smtClean="0">
              <a:solidFill>
                <a:schemeClr val="tx1"/>
              </a:solidFill>
            </a:endParaRPr>
          </a:p>
          <a:p>
            <a:pPr algn="just" rtl="1"/>
            <a:r>
              <a:rPr lang="ar-SA" dirty="0" smtClean="0">
                <a:solidFill>
                  <a:schemeClr val="tx1"/>
                </a:solidFill>
              </a:rPr>
              <a:t>2-	إثبات الحقائق وتفسيرها إن كان للباحث شكوك حول موضوعه، فهو يثابر لجمع التفاصيل التي تنفي شكوكه، وتثبت الحقيقة العلمية لموضوع البحث.</a:t>
            </a:r>
          </a:p>
          <a:p>
            <a:pPr algn="just" rtl="1"/>
            <a:endParaRPr lang="ar-SA" dirty="0" smtClean="0">
              <a:solidFill>
                <a:schemeClr val="tx1"/>
              </a:solidFill>
            </a:endParaRPr>
          </a:p>
          <a:p>
            <a:pPr algn="just" rtl="1"/>
            <a:r>
              <a:rPr lang="ar-SA" dirty="0" smtClean="0">
                <a:solidFill>
                  <a:schemeClr val="tx1"/>
                </a:solidFill>
              </a:rPr>
              <a:t>3-	إبراز ضرورة الإدراك الصحيح لموضوع البحث، حيث ينبغي على الباحث أن يتعمق في الموضوع المعني ليتمكن من دراسته والتعامل معه.</a:t>
            </a:r>
            <a:endParaRPr lang="ar-SA" dirty="0">
              <a:solidFill>
                <a:schemeClr val="tx1"/>
              </a:solidFill>
            </a:endParaRPr>
          </a:p>
        </p:txBody>
      </p:sp>
      <p:sp>
        <p:nvSpPr>
          <p:cNvPr id="7" name="Rectangle 6"/>
          <p:cNvSpPr/>
          <p:nvPr/>
        </p:nvSpPr>
        <p:spPr>
          <a:xfrm>
            <a:off x="597724" y="654926"/>
            <a:ext cx="11040093" cy="18109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dirty="0" smtClean="0">
                <a:solidFill>
                  <a:schemeClr val="tx1"/>
                </a:solidFill>
              </a:rPr>
              <a:t>تبرز أهمية البحث العلمي بازدياد اعتماد الدول عليه إدراكا بمدى أهميته في تحقيق التطور والتقدم الحضاري واستمراريته، وأصبحت منهجية البحث العلمي وأساليب القيام بها من الأمور المسلم بها في المؤسسات الأكاديمية ومراكز البحوث، إضافة إلى انتشار استخدامها في معالجة المشكلات التي تواجه المؤسسات العامة والخاصة على حد سواء. وعلاوة إلى ما يحققه البحث العلمي من منافع للمجتمع فإنه يعود على الباحث نفسه بفوائد شخصية هامة وتؤكد السياسات التربوية الحديثة في جميع مستويات التعليم أهمية البحث العلمي وفوائده بالنسبة للباحث والمجتمع.</a:t>
            </a:r>
            <a:endParaRPr lang="ar-SA" dirty="0">
              <a:solidFill>
                <a:schemeClr val="tx1"/>
              </a:solidFill>
            </a:endParaRPr>
          </a:p>
        </p:txBody>
      </p:sp>
      <p:sp>
        <p:nvSpPr>
          <p:cNvPr id="8" name="Parchemin horizontal 7"/>
          <p:cNvSpPr/>
          <p:nvPr/>
        </p:nvSpPr>
        <p:spPr>
          <a:xfrm>
            <a:off x="3612078" y="43348"/>
            <a:ext cx="5011387" cy="593766"/>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mtClean="0"/>
              <a:t>المطلب الثالث: أهمية البحث العلمي</a:t>
            </a:r>
            <a:endParaRPr lang="ar-SA" dirty="0"/>
          </a:p>
        </p:txBody>
      </p:sp>
      <p:sp>
        <p:nvSpPr>
          <p:cNvPr id="9" name="Organigramme : Multidocument 8"/>
          <p:cNvSpPr/>
          <p:nvPr/>
        </p:nvSpPr>
        <p:spPr>
          <a:xfrm>
            <a:off x="761009" y="2949231"/>
            <a:ext cx="4453247" cy="588417"/>
          </a:xfrm>
          <a:prstGeom prst="flowChartMultidocument">
            <a:avLst/>
          </a:prstGeom>
          <a:solidFill>
            <a:schemeClr val="accent2">
              <a:lumMod val="40000"/>
              <a:lumOff val="60000"/>
            </a:schemeClr>
          </a:solidFill>
          <a:ln>
            <a:solidFill>
              <a:schemeClr val="tx2"/>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dirty="0" smtClean="0">
                <a:solidFill>
                  <a:schemeClr val="tx1"/>
                </a:solidFill>
              </a:rPr>
              <a:t>ثانيا: بالنسبة للمجتمع</a:t>
            </a:r>
            <a:endParaRPr lang="fr-FR" dirty="0">
              <a:solidFill>
                <a:schemeClr val="tx1"/>
              </a:solidFill>
            </a:endParaRPr>
          </a:p>
        </p:txBody>
      </p:sp>
      <p:sp>
        <p:nvSpPr>
          <p:cNvPr id="10" name="Organigramme : Multidocument 9"/>
          <p:cNvSpPr/>
          <p:nvPr/>
        </p:nvSpPr>
        <p:spPr>
          <a:xfrm>
            <a:off x="7041078" y="2929629"/>
            <a:ext cx="4073236" cy="608019"/>
          </a:xfrm>
          <a:prstGeom prst="flowChartMultidocument">
            <a:avLst/>
          </a:prstGeom>
          <a:solidFill>
            <a:schemeClr val="accent2">
              <a:lumMod val="40000"/>
              <a:lumOff val="6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أولا: بالنسبة للباحث</a:t>
            </a:r>
            <a:endParaRPr lang="fr-FR" dirty="0">
              <a:solidFill>
                <a:schemeClr val="tx1"/>
              </a:solidFill>
            </a:endParaRPr>
          </a:p>
        </p:txBody>
      </p:sp>
    </p:spTree>
    <p:extLst>
      <p:ext uri="{BB962C8B-B14F-4D97-AF65-F5344CB8AC3E}">
        <p14:creationId xmlns:p14="http://schemas.microsoft.com/office/powerpoint/2010/main" val="3477115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572</TotalTime>
  <Words>2148</Words>
  <Application>Microsoft Office PowerPoint</Application>
  <PresentationFormat>Grand écran</PresentationFormat>
  <Paragraphs>200</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Century Gothic</vt:lpstr>
      <vt:lpstr>Tahoma</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34</cp:revision>
  <dcterms:created xsi:type="dcterms:W3CDTF">2023-11-22T14:37:34Z</dcterms:created>
  <dcterms:modified xsi:type="dcterms:W3CDTF">2023-11-23T00:09:39Z</dcterms:modified>
</cp:coreProperties>
</file>