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34"/>
  </p:notesMasterIdLst>
  <p:handoutMasterIdLst>
    <p:handoutMasterId r:id="rId35"/>
  </p:handoutMasterIdLst>
  <p:sldIdLst>
    <p:sldId id="322" r:id="rId3"/>
    <p:sldId id="426" r:id="rId4"/>
    <p:sldId id="427" r:id="rId5"/>
    <p:sldId id="428" r:id="rId6"/>
    <p:sldId id="429" r:id="rId7"/>
    <p:sldId id="430" r:id="rId8"/>
    <p:sldId id="366" r:id="rId9"/>
    <p:sldId id="425" r:id="rId10"/>
    <p:sldId id="324" r:id="rId11"/>
    <p:sldId id="431" r:id="rId12"/>
    <p:sldId id="432" r:id="rId13"/>
    <p:sldId id="368" r:id="rId14"/>
    <p:sldId id="433" r:id="rId15"/>
    <p:sldId id="434" r:id="rId16"/>
    <p:sldId id="435" r:id="rId17"/>
    <p:sldId id="441" r:id="rId18"/>
    <p:sldId id="442" r:id="rId19"/>
    <p:sldId id="436" r:id="rId20"/>
    <p:sldId id="371" r:id="rId21"/>
    <p:sldId id="416" r:id="rId22"/>
    <p:sldId id="370" r:id="rId23"/>
    <p:sldId id="364" r:id="rId24"/>
    <p:sldId id="443" r:id="rId25"/>
    <p:sldId id="444" r:id="rId26"/>
    <p:sldId id="437" r:id="rId27"/>
    <p:sldId id="445" r:id="rId28"/>
    <p:sldId id="438" r:id="rId29"/>
    <p:sldId id="446" r:id="rId30"/>
    <p:sldId id="440" r:id="rId31"/>
    <p:sldId id="439" r:id="rId32"/>
    <p:sldId id="447" r:id="rId33"/>
  </p:sldIdLst>
  <p:sldSz cx="12188825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FF99"/>
    <a:srgbClr val="0099FF"/>
    <a:srgbClr val="FFFFFF"/>
    <a:srgbClr val="CC0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581" autoAdjust="0"/>
  </p:normalViewPr>
  <p:slideViewPr>
    <p:cSldViewPr showGuides="1">
      <p:cViewPr varScale="1">
        <p:scale>
          <a:sx n="70" d="100"/>
          <a:sy n="70" d="100"/>
        </p:scale>
        <p:origin x="618" y="72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0E508-63A6-47EE-943C-25594DDCE0C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76FCD85-B1A8-44D2-AE39-C13BDC8BE900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ar-DZ" sz="3600" b="1" dirty="0" smtClean="0"/>
            <a:t>البيئة الاجتماعية</a:t>
          </a:r>
          <a:endParaRPr lang="fr-FR" sz="3600" b="1" dirty="0"/>
        </a:p>
      </dgm:t>
    </dgm:pt>
    <dgm:pt modelId="{B37CB232-D5C0-4B5C-9C05-683F4D959AFF}" type="parTrans" cxnId="{591BA362-8D19-4B07-A237-DCFCA3930349}">
      <dgm:prSet/>
      <dgm:spPr/>
      <dgm:t>
        <a:bodyPr/>
        <a:lstStyle/>
        <a:p>
          <a:endParaRPr lang="fr-FR"/>
        </a:p>
      </dgm:t>
    </dgm:pt>
    <dgm:pt modelId="{313D9FC9-B583-48C3-A0D5-D4AA28D37CE5}" type="sibTrans" cxnId="{591BA362-8D19-4B07-A237-DCFCA3930349}">
      <dgm:prSet/>
      <dgm:spPr/>
      <dgm:t>
        <a:bodyPr/>
        <a:lstStyle/>
        <a:p>
          <a:endParaRPr lang="fr-FR"/>
        </a:p>
      </dgm:t>
    </dgm:pt>
    <dgm:pt modelId="{BDF157A5-6D1D-4C70-84CE-38450E2E22B1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ar-DZ" sz="3600" b="1" dirty="0" smtClean="0"/>
            <a:t>داعمة للنمو السليم</a:t>
          </a:r>
          <a:endParaRPr lang="fr-FR" sz="3600" b="1" dirty="0"/>
        </a:p>
      </dgm:t>
    </dgm:pt>
    <dgm:pt modelId="{5309F05E-AF60-451C-814F-719CFA12E697}" type="parTrans" cxnId="{57213CF2-37B0-4CC9-B796-635D8F8B7B21}">
      <dgm:prSet/>
      <dgm:spPr/>
      <dgm:t>
        <a:bodyPr/>
        <a:lstStyle/>
        <a:p>
          <a:endParaRPr lang="fr-FR"/>
        </a:p>
      </dgm:t>
    </dgm:pt>
    <dgm:pt modelId="{808AF07E-8DCD-407F-A0E6-64B8352FBF84}" type="sibTrans" cxnId="{57213CF2-37B0-4CC9-B796-635D8F8B7B21}">
      <dgm:prSet/>
      <dgm:spPr/>
      <dgm:t>
        <a:bodyPr/>
        <a:lstStyle/>
        <a:p>
          <a:endParaRPr lang="fr-FR"/>
        </a:p>
      </dgm:t>
    </dgm:pt>
    <dgm:pt modelId="{B0288FD2-162D-4FD9-8212-AC60CCAB9190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ar-DZ" sz="3600" b="1" dirty="0" smtClean="0"/>
            <a:t>معرقلة و ظهور الاضطرابات</a:t>
          </a:r>
          <a:endParaRPr lang="fr-FR" sz="3600" b="1" dirty="0"/>
        </a:p>
      </dgm:t>
    </dgm:pt>
    <dgm:pt modelId="{2CA3C244-D207-4620-9028-4AB2CE0EDCB0}" type="parTrans" cxnId="{6EEFBC2B-830B-4F50-A395-3948BB215C8F}">
      <dgm:prSet/>
      <dgm:spPr/>
      <dgm:t>
        <a:bodyPr/>
        <a:lstStyle/>
        <a:p>
          <a:endParaRPr lang="fr-FR"/>
        </a:p>
      </dgm:t>
    </dgm:pt>
    <dgm:pt modelId="{47AAEEE9-396B-498E-9211-26C7F96D3793}" type="sibTrans" cxnId="{6EEFBC2B-830B-4F50-A395-3948BB215C8F}">
      <dgm:prSet/>
      <dgm:spPr/>
      <dgm:t>
        <a:bodyPr/>
        <a:lstStyle/>
        <a:p>
          <a:endParaRPr lang="fr-FR"/>
        </a:p>
      </dgm:t>
    </dgm:pt>
    <dgm:pt modelId="{CE4AFA65-1C0B-4662-854C-6519BB336977}" type="pres">
      <dgm:prSet presAssocID="{2700E508-63A6-47EE-943C-25594DDCE0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24DB713-B4D3-4EEC-9DC9-C13D6D5185C5}" type="pres">
      <dgm:prSet presAssocID="{E76FCD85-B1A8-44D2-AE39-C13BDC8BE900}" presName="node" presStyleLbl="node1" presStyleIdx="0" presStyleCnt="3" custScaleX="138539" custRadScaleRad="64321" custRadScaleInc="17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0BD7F7-CD37-4E7F-B503-CE5CA9C162F6}" type="pres">
      <dgm:prSet presAssocID="{313D9FC9-B583-48C3-A0D5-D4AA28D37CE5}" presName="sibTrans" presStyleLbl="sibTrans2D1" presStyleIdx="0" presStyleCnt="3" custScaleX="144075" custLinFactNeighborX="0" custLinFactNeighborY="0"/>
      <dgm:spPr/>
      <dgm:t>
        <a:bodyPr/>
        <a:lstStyle/>
        <a:p>
          <a:endParaRPr lang="fr-FR"/>
        </a:p>
      </dgm:t>
    </dgm:pt>
    <dgm:pt modelId="{69378981-08DB-4E22-9B4A-B67BEC847DE5}" type="pres">
      <dgm:prSet presAssocID="{313D9FC9-B583-48C3-A0D5-D4AA28D37CE5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1B9B293B-FB6D-4930-A953-0BEC6DE33380}" type="pres">
      <dgm:prSet presAssocID="{BDF157A5-6D1D-4C70-84CE-38450E2E22B1}" presName="node" presStyleLbl="node1" presStyleIdx="1" presStyleCnt="3" custScaleX="128567" custRadScaleRad="92521" custRadScaleInc="-45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FD1579-805B-44FD-9B7E-875ADFB619DE}" type="pres">
      <dgm:prSet presAssocID="{808AF07E-8DCD-407F-A0E6-64B8352FBF84}" presName="sibTrans" presStyleLbl="sibTrans2D1" presStyleIdx="1" presStyleCnt="3" custScaleX="127145"/>
      <dgm:spPr/>
      <dgm:t>
        <a:bodyPr/>
        <a:lstStyle/>
        <a:p>
          <a:endParaRPr lang="fr-FR"/>
        </a:p>
      </dgm:t>
    </dgm:pt>
    <dgm:pt modelId="{1052963C-9F4A-4AAD-947A-255412CA8A46}" type="pres">
      <dgm:prSet presAssocID="{808AF07E-8DCD-407F-A0E6-64B8352FBF84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A173AE6C-FF85-4BB6-BB77-378E20049D16}" type="pres">
      <dgm:prSet presAssocID="{B0288FD2-162D-4FD9-8212-AC60CCAB9190}" presName="node" presStyleLbl="node1" presStyleIdx="2" presStyleCnt="3" custScaleX="133530" custScaleY="121572" custRadScaleRad="104923" custRadScaleInc="146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75B9A0-8C31-4FF3-AACF-E2AEFA881323}" type="pres">
      <dgm:prSet presAssocID="{47AAEEE9-396B-498E-9211-26C7F96D3793}" presName="sibTrans" presStyleLbl="sibTrans2D1" presStyleIdx="2" presStyleCnt="3" custScaleX="141191"/>
      <dgm:spPr/>
      <dgm:t>
        <a:bodyPr/>
        <a:lstStyle/>
        <a:p>
          <a:endParaRPr lang="fr-FR"/>
        </a:p>
      </dgm:t>
    </dgm:pt>
    <dgm:pt modelId="{FDCE6763-ABFF-401E-AD3D-D49F86297AFC}" type="pres">
      <dgm:prSet presAssocID="{47AAEEE9-396B-498E-9211-26C7F96D3793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6EEFBC2B-830B-4F50-A395-3948BB215C8F}" srcId="{2700E508-63A6-47EE-943C-25594DDCE0CA}" destId="{B0288FD2-162D-4FD9-8212-AC60CCAB9190}" srcOrd="2" destOrd="0" parTransId="{2CA3C244-D207-4620-9028-4AB2CE0EDCB0}" sibTransId="{47AAEEE9-396B-498E-9211-26C7F96D3793}"/>
    <dgm:cxn modelId="{50F570EA-16D9-4EAB-B840-3A06FDD1611C}" type="presOf" srcId="{313D9FC9-B583-48C3-A0D5-D4AA28D37CE5}" destId="{C70BD7F7-CD37-4E7F-B503-CE5CA9C162F6}" srcOrd="0" destOrd="0" presId="urn:microsoft.com/office/officeart/2005/8/layout/cycle7"/>
    <dgm:cxn modelId="{35B977E7-AFD6-4847-A23B-7FC696A137DF}" type="presOf" srcId="{2700E508-63A6-47EE-943C-25594DDCE0CA}" destId="{CE4AFA65-1C0B-4662-854C-6519BB336977}" srcOrd="0" destOrd="0" presId="urn:microsoft.com/office/officeart/2005/8/layout/cycle7"/>
    <dgm:cxn modelId="{ECD400BE-AD5A-4BDC-AE3B-58F403127EC2}" type="presOf" srcId="{808AF07E-8DCD-407F-A0E6-64B8352FBF84}" destId="{7CFD1579-805B-44FD-9B7E-875ADFB619DE}" srcOrd="0" destOrd="0" presId="urn:microsoft.com/office/officeart/2005/8/layout/cycle7"/>
    <dgm:cxn modelId="{64A1315D-F451-4F49-88CD-A43E277C8754}" type="presOf" srcId="{47AAEEE9-396B-498E-9211-26C7F96D3793}" destId="{FDCE6763-ABFF-401E-AD3D-D49F86297AFC}" srcOrd="1" destOrd="0" presId="urn:microsoft.com/office/officeart/2005/8/layout/cycle7"/>
    <dgm:cxn modelId="{591BA362-8D19-4B07-A237-DCFCA3930349}" srcId="{2700E508-63A6-47EE-943C-25594DDCE0CA}" destId="{E76FCD85-B1A8-44D2-AE39-C13BDC8BE900}" srcOrd="0" destOrd="0" parTransId="{B37CB232-D5C0-4B5C-9C05-683F4D959AFF}" sibTransId="{313D9FC9-B583-48C3-A0D5-D4AA28D37CE5}"/>
    <dgm:cxn modelId="{57213CF2-37B0-4CC9-B796-635D8F8B7B21}" srcId="{2700E508-63A6-47EE-943C-25594DDCE0CA}" destId="{BDF157A5-6D1D-4C70-84CE-38450E2E22B1}" srcOrd="1" destOrd="0" parTransId="{5309F05E-AF60-451C-814F-719CFA12E697}" sibTransId="{808AF07E-8DCD-407F-A0E6-64B8352FBF84}"/>
    <dgm:cxn modelId="{1F0934B0-79DB-41FC-B8AB-C24A2211052F}" type="presOf" srcId="{808AF07E-8DCD-407F-A0E6-64B8352FBF84}" destId="{1052963C-9F4A-4AAD-947A-255412CA8A46}" srcOrd="1" destOrd="0" presId="urn:microsoft.com/office/officeart/2005/8/layout/cycle7"/>
    <dgm:cxn modelId="{D7FE3C28-C9EC-4FD7-A545-82F674D95585}" type="presOf" srcId="{BDF157A5-6D1D-4C70-84CE-38450E2E22B1}" destId="{1B9B293B-FB6D-4930-A953-0BEC6DE33380}" srcOrd="0" destOrd="0" presId="urn:microsoft.com/office/officeart/2005/8/layout/cycle7"/>
    <dgm:cxn modelId="{995B2CFC-60DC-4917-A307-1F8CA0359D23}" type="presOf" srcId="{E76FCD85-B1A8-44D2-AE39-C13BDC8BE900}" destId="{324DB713-B4D3-4EEC-9DC9-C13D6D5185C5}" srcOrd="0" destOrd="0" presId="urn:microsoft.com/office/officeart/2005/8/layout/cycle7"/>
    <dgm:cxn modelId="{4A5EF48D-C355-4F22-8E9B-89AB5EA40A5B}" type="presOf" srcId="{47AAEEE9-396B-498E-9211-26C7F96D3793}" destId="{7975B9A0-8C31-4FF3-AACF-E2AEFA881323}" srcOrd="0" destOrd="0" presId="urn:microsoft.com/office/officeart/2005/8/layout/cycle7"/>
    <dgm:cxn modelId="{2E4718D9-3772-46DA-AFB8-A9BE4433F1F5}" type="presOf" srcId="{B0288FD2-162D-4FD9-8212-AC60CCAB9190}" destId="{A173AE6C-FF85-4BB6-BB77-378E20049D16}" srcOrd="0" destOrd="0" presId="urn:microsoft.com/office/officeart/2005/8/layout/cycle7"/>
    <dgm:cxn modelId="{1AA8C3E2-21A8-4A4C-A608-8A083BC06B8E}" type="presOf" srcId="{313D9FC9-B583-48C3-A0D5-D4AA28D37CE5}" destId="{69378981-08DB-4E22-9B4A-B67BEC847DE5}" srcOrd="1" destOrd="0" presId="urn:microsoft.com/office/officeart/2005/8/layout/cycle7"/>
    <dgm:cxn modelId="{D3880475-7728-43BE-9079-F8E267216B75}" type="presParOf" srcId="{CE4AFA65-1C0B-4662-854C-6519BB336977}" destId="{324DB713-B4D3-4EEC-9DC9-C13D6D5185C5}" srcOrd="0" destOrd="0" presId="urn:microsoft.com/office/officeart/2005/8/layout/cycle7"/>
    <dgm:cxn modelId="{FCF86C0A-CDB7-46E2-B1B6-E176C1325862}" type="presParOf" srcId="{CE4AFA65-1C0B-4662-854C-6519BB336977}" destId="{C70BD7F7-CD37-4E7F-B503-CE5CA9C162F6}" srcOrd="1" destOrd="0" presId="urn:microsoft.com/office/officeart/2005/8/layout/cycle7"/>
    <dgm:cxn modelId="{8A7BD3B4-E7BF-4B42-AC8E-64376AF8A2CA}" type="presParOf" srcId="{C70BD7F7-CD37-4E7F-B503-CE5CA9C162F6}" destId="{69378981-08DB-4E22-9B4A-B67BEC847DE5}" srcOrd="0" destOrd="0" presId="urn:microsoft.com/office/officeart/2005/8/layout/cycle7"/>
    <dgm:cxn modelId="{2B319690-95EC-48DC-91B3-B7D9A782AEAA}" type="presParOf" srcId="{CE4AFA65-1C0B-4662-854C-6519BB336977}" destId="{1B9B293B-FB6D-4930-A953-0BEC6DE33380}" srcOrd="2" destOrd="0" presId="urn:microsoft.com/office/officeart/2005/8/layout/cycle7"/>
    <dgm:cxn modelId="{5471CFFB-34D0-494B-85F1-205EB1B5354F}" type="presParOf" srcId="{CE4AFA65-1C0B-4662-854C-6519BB336977}" destId="{7CFD1579-805B-44FD-9B7E-875ADFB619DE}" srcOrd="3" destOrd="0" presId="urn:microsoft.com/office/officeart/2005/8/layout/cycle7"/>
    <dgm:cxn modelId="{BEAB4D26-755B-4073-BAAE-07990C0D83D8}" type="presParOf" srcId="{7CFD1579-805B-44FD-9B7E-875ADFB619DE}" destId="{1052963C-9F4A-4AAD-947A-255412CA8A46}" srcOrd="0" destOrd="0" presId="urn:microsoft.com/office/officeart/2005/8/layout/cycle7"/>
    <dgm:cxn modelId="{BFA8E931-7079-43EB-BEEA-99824D4B72D5}" type="presParOf" srcId="{CE4AFA65-1C0B-4662-854C-6519BB336977}" destId="{A173AE6C-FF85-4BB6-BB77-378E20049D16}" srcOrd="4" destOrd="0" presId="urn:microsoft.com/office/officeart/2005/8/layout/cycle7"/>
    <dgm:cxn modelId="{3C23B19C-8DFE-4EB1-8145-5583CB83C431}" type="presParOf" srcId="{CE4AFA65-1C0B-4662-854C-6519BB336977}" destId="{7975B9A0-8C31-4FF3-AACF-E2AEFA881323}" srcOrd="5" destOrd="0" presId="urn:microsoft.com/office/officeart/2005/8/layout/cycle7"/>
    <dgm:cxn modelId="{3B07202F-7178-4F73-8F30-802910C76512}" type="presParOf" srcId="{7975B9A0-8C31-4FF3-AACF-E2AEFA881323}" destId="{FDCE6763-ABFF-401E-AD3D-D49F86297AF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2" y="5181600"/>
            <a:ext cx="8153400" cy="800101"/>
          </a:xfrm>
        </p:spPr>
        <p:txBody>
          <a:bodyPr>
            <a:noAutofit/>
          </a:bodyPr>
          <a:lstStyle/>
          <a:p>
            <a:pPr algn="ctr" rtl="1"/>
            <a:r>
              <a:rPr lang="ar-DZ" sz="3600" dirty="0" smtClean="0">
                <a:solidFill>
                  <a:srgbClr val="FFFF00"/>
                </a:solidFill>
              </a:rPr>
              <a:t>أستاذة المقياس </a:t>
            </a:r>
            <a:r>
              <a:rPr lang="ar-DZ" sz="3600" dirty="0" smtClean="0">
                <a:solidFill>
                  <a:schemeClr val="bg1"/>
                </a:solidFill>
              </a:rPr>
              <a:t>:</a:t>
            </a:r>
          </a:p>
          <a:p>
            <a:pPr algn="ctr" rtl="1"/>
            <a:r>
              <a:rPr lang="ar-SA" sz="3600" dirty="0" smtClean="0">
                <a:solidFill>
                  <a:schemeClr val="bg1"/>
                </a:solidFill>
              </a:rPr>
              <a:t>الدكتورة</a:t>
            </a:r>
            <a:r>
              <a:rPr lang="ar-DZ" sz="3600" dirty="0" smtClean="0">
                <a:solidFill>
                  <a:schemeClr val="bg1"/>
                </a:solidFill>
              </a:rPr>
              <a:t>. قرايرية</a:t>
            </a:r>
            <a:r>
              <a:rPr lang="ar-SA" sz="3600" dirty="0" smtClean="0">
                <a:solidFill>
                  <a:schemeClr val="bg1"/>
                </a:solidFill>
              </a:rPr>
              <a:t>/</a:t>
            </a:r>
            <a:r>
              <a:rPr lang="ar-DZ" sz="3600" dirty="0" smtClean="0">
                <a:solidFill>
                  <a:schemeClr val="bg1"/>
                </a:solidFill>
              </a:rPr>
              <a:t>حرقاس وسيلة</a:t>
            </a:r>
            <a:endParaRPr lang="ar-DZ" sz="3600" dirty="0">
              <a:solidFill>
                <a:schemeClr val="bg1"/>
              </a:solidFill>
            </a:endParaRPr>
          </a:p>
          <a:p>
            <a:pPr algn="ctr" rtl="1"/>
            <a:endParaRPr lang="ar-DZ" sz="28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53" y="102644"/>
            <a:ext cx="10820400" cy="2057400"/>
          </a:xfrm>
        </p:spPr>
        <p:txBody>
          <a:bodyPr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ar-DZ" sz="3200" dirty="0" smtClean="0"/>
              <a:t>الجمهورية الجزائرية الديمقراطية الشعبية</a:t>
            </a:r>
            <a:br>
              <a:rPr lang="ar-DZ" sz="3200" dirty="0" smtClean="0"/>
            </a:br>
            <a:r>
              <a:rPr lang="ar-DZ" sz="3200" dirty="0" smtClean="0"/>
              <a:t>وزارة التعليم العالي والبحث العلمي</a:t>
            </a:r>
            <a:br>
              <a:rPr lang="ar-DZ" sz="3200" dirty="0" smtClean="0"/>
            </a:br>
            <a:r>
              <a:rPr lang="ar-DZ" sz="3200" dirty="0" smtClean="0"/>
              <a:t>جامعة </a:t>
            </a:r>
            <a:r>
              <a:rPr lang="ar-DZ" sz="3200" dirty="0"/>
              <a:t>08 ماي 1945 – قالمة –</a:t>
            </a:r>
            <a:br>
              <a:rPr lang="ar-DZ" sz="3200" dirty="0"/>
            </a:br>
            <a:r>
              <a:rPr lang="ar-DZ" sz="3200" dirty="0"/>
              <a:t>قسم علم النفس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8" b="98261" l="0" r="98174">
                        <a14:foregroundMark x1="82648" y1="47391" x2="82648" y2="47391"/>
                        <a14:foregroundMark x1="74429" y1="40870" x2="74429" y2="40870"/>
                        <a14:foregroundMark x1="75342" y1="37391" x2="75342" y2="37391"/>
                        <a14:foregroundMark x1="89954" y1="52174" x2="89954" y2="52174"/>
                        <a14:foregroundMark x1="77626" y1="68696" x2="77626" y2="68696"/>
                        <a14:foregroundMark x1="79452" y1="63043" x2="79452" y2="63043"/>
                        <a14:foregroundMark x1="80365" y1="60000" x2="80365" y2="60000"/>
                        <a14:foregroundMark x1="73516" y1="73478" x2="73516" y2="73478"/>
                        <a14:foregroundMark x1="71233" y1="74783" x2="71233" y2="74783"/>
                        <a14:foregroundMark x1="69406" y1="77391" x2="69406" y2="77391"/>
                        <a14:foregroundMark x1="67123" y1="80435" x2="67123" y2="80435"/>
                        <a14:foregroundMark x1="73059" y1="88696" x2="73059" y2="88696"/>
                        <a14:foregroundMark x1="73059" y1="82609" x2="73059" y2="82609"/>
                        <a14:foregroundMark x1="86301" y1="75217" x2="86301" y2="75217"/>
                        <a14:foregroundMark x1="31963" y1="79130" x2="31963" y2="79130"/>
                        <a14:foregroundMark x1="30594" y1="77826" x2="30594" y2="77826"/>
                        <a14:foregroundMark x1="28311" y1="74783" x2="28311" y2="74783"/>
                        <a14:foregroundMark x1="24201" y1="73913" x2="24201" y2="73913"/>
                        <a14:foregroundMark x1="24201" y1="68261" x2="24201" y2="68261"/>
                        <a14:foregroundMark x1="22374" y1="62609" x2="22374" y2="62609"/>
                        <a14:foregroundMark x1="21005" y1="60000" x2="21005" y2="60000"/>
                        <a14:foregroundMark x1="21005" y1="56957" x2="21005" y2="56957"/>
                        <a14:foregroundMark x1="20091" y1="53913" x2="20091" y2="53913"/>
                        <a14:foregroundMark x1="21005" y1="50000" x2="21005" y2="50000"/>
                        <a14:foregroundMark x1="21005" y1="46522" x2="21005" y2="46522"/>
                        <a14:foregroundMark x1="21005" y1="43478" x2="21005" y2="43478"/>
                        <a14:foregroundMark x1="21918" y1="40870" x2="21918" y2="40870"/>
                        <a14:foregroundMark x1="22374" y1="38696" x2="22374" y2="38696"/>
                        <a14:foregroundMark x1="26027" y1="33478" x2="26027" y2="334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2012" y="137627"/>
            <a:ext cx="1981200" cy="2080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8" b="98261" l="0" r="98174">
                        <a14:foregroundMark x1="82648" y1="47391" x2="82648" y2="47391"/>
                        <a14:foregroundMark x1="74429" y1="40870" x2="74429" y2="40870"/>
                        <a14:foregroundMark x1="75342" y1="37391" x2="75342" y2="37391"/>
                        <a14:foregroundMark x1="89954" y1="52174" x2="89954" y2="52174"/>
                        <a14:foregroundMark x1="77626" y1="68696" x2="77626" y2="68696"/>
                        <a14:foregroundMark x1="79452" y1="63043" x2="79452" y2="63043"/>
                        <a14:foregroundMark x1="80365" y1="60000" x2="80365" y2="60000"/>
                        <a14:foregroundMark x1="73516" y1="73478" x2="73516" y2="73478"/>
                        <a14:foregroundMark x1="71233" y1="74783" x2="71233" y2="74783"/>
                        <a14:foregroundMark x1="69406" y1="77391" x2="69406" y2="77391"/>
                        <a14:foregroundMark x1="67123" y1="80435" x2="67123" y2="80435"/>
                        <a14:foregroundMark x1="73059" y1="88696" x2="73059" y2="88696"/>
                        <a14:foregroundMark x1="73059" y1="82609" x2="73059" y2="82609"/>
                        <a14:foregroundMark x1="86301" y1="75217" x2="86301" y2="75217"/>
                        <a14:foregroundMark x1="31963" y1="79130" x2="31963" y2="79130"/>
                        <a14:foregroundMark x1="30594" y1="77826" x2="30594" y2="77826"/>
                        <a14:foregroundMark x1="28311" y1="74783" x2="28311" y2="74783"/>
                        <a14:foregroundMark x1="24201" y1="73913" x2="24201" y2="73913"/>
                        <a14:foregroundMark x1="24201" y1="68261" x2="24201" y2="68261"/>
                        <a14:foregroundMark x1="22374" y1="62609" x2="22374" y2="62609"/>
                        <a14:foregroundMark x1="21005" y1="60000" x2="21005" y2="60000"/>
                        <a14:foregroundMark x1="21005" y1="56957" x2="21005" y2="56957"/>
                        <a14:foregroundMark x1="20091" y1="53913" x2="20091" y2="53913"/>
                        <a14:foregroundMark x1="21005" y1="50000" x2="21005" y2="50000"/>
                        <a14:foregroundMark x1="21005" y1="46522" x2="21005" y2="46522"/>
                        <a14:foregroundMark x1="21005" y1="43478" x2="21005" y2="43478"/>
                        <a14:foregroundMark x1="21918" y1="40870" x2="21918" y2="40870"/>
                        <a14:foregroundMark x1="22374" y1="38696" x2="22374" y2="38696"/>
                        <a14:foregroundMark x1="26027" y1="33478" x2="26027" y2="334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49" y="102644"/>
            <a:ext cx="1981200" cy="2080712"/>
          </a:xfrm>
          <a:prstGeom prst="rect">
            <a:avLst/>
          </a:prstGeom>
        </p:spPr>
      </p:pic>
      <p:sp>
        <p:nvSpPr>
          <p:cNvPr id="10" name="Shape 2363"/>
          <p:cNvSpPr/>
          <p:nvPr/>
        </p:nvSpPr>
        <p:spPr>
          <a:xfrm>
            <a:off x="3057370" y="3429000"/>
            <a:ext cx="6160547" cy="1541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16" y="0"/>
                </a:moveTo>
                <a:cubicBezTo>
                  <a:pt x="17172" y="0"/>
                  <a:pt x="18571" y="2418"/>
                  <a:pt x="19042" y="5400"/>
                </a:cubicBezTo>
                <a:lnTo>
                  <a:pt x="21600" y="21600"/>
                </a:lnTo>
                <a:lnTo>
                  <a:pt x="6126" y="21600"/>
                </a:lnTo>
                <a:cubicBezTo>
                  <a:pt x="4905" y="21600"/>
                  <a:pt x="3478" y="19182"/>
                  <a:pt x="2937" y="16200"/>
                </a:cubicBezTo>
                <a:lnTo>
                  <a:pt x="0" y="0"/>
                </a:lnTo>
                <a:cubicBezTo>
                  <a:pt x="0" y="0"/>
                  <a:pt x="15916" y="0"/>
                  <a:pt x="15916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ar-SA" b="1" dirty="0" smtClean="0">
                <a:solidFill>
                  <a:schemeClr val="bg1"/>
                </a:solidFill>
              </a:rPr>
              <a:t>السنة الأولى علوم اجتماعية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176" y="2655606"/>
            <a:ext cx="1111045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مقياس الأرطفونيا</a:t>
            </a:r>
            <a:endParaRPr lang="en-GB" sz="6000" b="1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230189" y="1066800"/>
            <a:ext cx="12419013" cy="57912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فرع من الفروع التطبيقية في علم النفس</a:t>
            </a:r>
          </a:p>
          <a:p>
            <a:pPr marL="0" indent="0" algn="r"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تقوم بالدراسة </a:t>
            </a: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العلمية للاتصال اللغوي وغير اللغوي بمختلف أشكاله العادية والمرضية لدى الطفل والراشد كما تهتم بكيفية اكتساب اللغة والعوامل المتدخلة في ذلك وتلعب دورا في التنبؤ والوقاية من الاضطرابات اللغوية</a:t>
            </a: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0" indent="0" algn="r">
              <a:buNone/>
            </a:pP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-مجال الأرطوفونيا يعنى بالدراسة العلمية التي تعنى بدراسة وتصحيح اضطرابات الصوت والكلام واللغة الشفوية والمكتوبة عند الطفل والمراهق والراشد،</a:t>
            </a:r>
          </a:p>
          <a:p>
            <a:pPr marL="0" indent="0" algn="r">
              <a:buNone/>
            </a:pPr>
            <a:endParaRPr lang="ar-SA" sz="4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fr-FR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2" y="228600"/>
            <a:ext cx="9144001" cy="838200"/>
          </a:xfrm>
        </p:spPr>
        <p:txBody>
          <a:bodyPr>
            <a:normAutofit/>
          </a:bodyPr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اصطلاحا</a:t>
            </a:r>
            <a:endParaRPr lang="fr-F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" y="1295400"/>
            <a:ext cx="12188824" cy="556259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3200" dirty="0" smtClean="0"/>
              <a:t>1-دراسة كيفية </a:t>
            </a:r>
            <a:r>
              <a:rPr lang="ar-SA" sz="3200" dirty="0"/>
              <a:t>اكتساب اللغة والعوامل المتدخلة في ذلك وتلعب دورا في التنبؤ والوقاية من الاضطرابات اللغوية</a:t>
            </a:r>
            <a:r>
              <a:rPr lang="ar-SA" sz="3200" dirty="0" smtClean="0"/>
              <a:t>.</a:t>
            </a:r>
            <a:endParaRPr lang="ar-SA" sz="3200" dirty="0"/>
          </a:p>
          <a:p>
            <a:pPr marL="0" indent="0" algn="r">
              <a:buNone/>
            </a:pPr>
            <a:r>
              <a:rPr lang="ar-SA" sz="3200" dirty="0" smtClean="0"/>
              <a:t>2- </a:t>
            </a:r>
            <a:r>
              <a:rPr lang="ar-SA" sz="3200" dirty="0"/>
              <a:t>تشخيص اضطرابات الصوت والكلام واللغة الشفوية </a:t>
            </a:r>
            <a:r>
              <a:rPr lang="ar-SA" sz="3200" dirty="0" smtClean="0"/>
              <a:t>والمكتوبة</a:t>
            </a:r>
            <a:endParaRPr lang="ar-SA" sz="3200" dirty="0"/>
          </a:p>
          <a:p>
            <a:pPr marL="0" indent="0" algn="r">
              <a:buNone/>
            </a:pPr>
            <a:r>
              <a:rPr lang="ar-SA" sz="3200" dirty="0" smtClean="0"/>
              <a:t>3-تصحيح الاختلالات النطقية و إعادة تربيتها </a:t>
            </a:r>
          </a:p>
          <a:p>
            <a:pPr marL="0" indent="0" algn="r">
              <a:buNone/>
            </a:pPr>
            <a:r>
              <a:rPr lang="ar-SA" sz="3200" dirty="0" smtClean="0"/>
              <a:t>4- العلاج الاضطرابات </a:t>
            </a:r>
            <a:r>
              <a:rPr lang="ar-SA" sz="3200" dirty="0"/>
              <a:t>من خلال إعادة التربية </a:t>
            </a:r>
            <a:r>
              <a:rPr lang="ar-SA" sz="3200" dirty="0" smtClean="0"/>
              <a:t>و استخدام </a:t>
            </a:r>
            <a:r>
              <a:rPr lang="ar-SA" sz="3200" dirty="0"/>
              <a:t>أساليب ووسائل متخصصة وبمساعدة أخصائيين في الطب، علم النفس، علم الاجتماع واللسانيات فهي علم متعدد الاختصاصات، </a:t>
            </a:r>
            <a:endParaRPr lang="ar-SA" sz="3200" dirty="0" smtClean="0"/>
          </a:p>
          <a:p>
            <a:pPr marL="0" indent="0" algn="r">
              <a:buNone/>
            </a:pPr>
            <a:r>
              <a:rPr lang="ar-SA" sz="3200" dirty="0" smtClean="0"/>
              <a:t>5-التفرق </a:t>
            </a:r>
            <a:r>
              <a:rPr lang="ar-SA" sz="3200" dirty="0"/>
              <a:t>بين اضطراب </a:t>
            </a:r>
            <a:r>
              <a:rPr lang="ar-SA" sz="3200" dirty="0" smtClean="0"/>
              <a:t>النطق </a:t>
            </a:r>
            <a:r>
              <a:rPr lang="ar-SA" sz="3200" dirty="0"/>
              <a:t>وتأخر </a:t>
            </a:r>
            <a:r>
              <a:rPr lang="ar-SA" sz="3200" dirty="0" smtClean="0"/>
              <a:t>اللغة </a:t>
            </a:r>
            <a:r>
              <a:rPr lang="ar-SA" sz="3200" dirty="0"/>
              <a:t>من خلال التشخيص الفارقي </a:t>
            </a:r>
            <a:r>
              <a:rPr lang="ar-SA" sz="3200" dirty="0" smtClean="0"/>
              <a:t>و دراسة الأعراض و التمييز بينها </a:t>
            </a:r>
            <a:endParaRPr lang="ar-SA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2" y="1524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اهداف الأرطفونيا</a:t>
            </a:r>
            <a:endParaRPr lang="fr-F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2" y="1143001"/>
            <a:ext cx="11887199" cy="56388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يتمثل </a:t>
            </a: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الأول في الأرطوفونيا كممارسة، و الثاني الأرطوفونيا كمجال بحث،</a:t>
            </a:r>
            <a:endParaRPr lang="ar-SA" sz="4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يمتل الجانب الميداني (التطبيقي) حيّزا كبيرا في التكوين من إجراء تربصات ميدانية على مستوى القطاع الصّحي و التربوي و كذا تكوين في مجال البحث على مستوى المخابر</a:t>
            </a: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0" indent="0" algn="r" rtl="1">
              <a:buNone/>
            </a:pP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علم النفس، الطب، اللسانيات و علوم اللغة، علم الاجتماع، علوم التربية و البيداغوجيا</a:t>
            </a:r>
          </a:p>
          <a:p>
            <a:pPr marL="0" indent="0" algn="r" rtl="1">
              <a:buNone/>
            </a:pPr>
            <a:endParaRPr lang="ar-SA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endParaRPr lang="fr-FR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0247" y="-762000"/>
            <a:ext cx="12038012" cy="1905000"/>
          </a:xfrm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rgbClr val="FFFF00"/>
                </a:solidFill>
              </a:rPr>
              <a:t>تخصص متعدد المجالات</a:t>
            </a:r>
            <a:endParaRPr lang="fr-FR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914400"/>
            <a:ext cx="12188825" cy="5943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2800" dirty="0" smtClean="0"/>
              <a:t>-تطورت في </a:t>
            </a:r>
            <a:r>
              <a:rPr lang="ar-SA" sz="2800" dirty="0"/>
              <a:t>العالم في نفس الوقت الذي بدأت فيه أول الأبحاث الهامة الخاصة بميدان الطب وعلم النفس </a:t>
            </a:r>
            <a:endParaRPr lang="ar-SA" sz="2800" dirty="0" smtClean="0"/>
          </a:p>
          <a:p>
            <a:pPr marL="0" indent="0" algn="r">
              <a:buNone/>
            </a:pPr>
            <a:r>
              <a:rPr lang="ar-SA" sz="2800" dirty="0" smtClean="0"/>
              <a:t>-عرفت </a:t>
            </a:r>
            <a:r>
              <a:rPr lang="ar-SA" sz="2800" dirty="0"/>
              <a:t>نجاحا كبيرا منذ </a:t>
            </a:r>
            <a:r>
              <a:rPr lang="ar-SA" sz="2800" dirty="0" smtClean="0"/>
              <a:t>نهاية </a:t>
            </a:r>
            <a:r>
              <a:rPr lang="ar-SA" sz="2800" dirty="0"/>
              <a:t>الحرب العالمية </a:t>
            </a:r>
            <a:r>
              <a:rPr lang="ar-SA" sz="2800" dirty="0" smtClean="0"/>
              <a:t>الثانية</a:t>
            </a:r>
          </a:p>
          <a:p>
            <a:pPr marL="0" indent="0" algn="r" rtl="1">
              <a:buNone/>
            </a:pPr>
            <a:r>
              <a:rPr lang="ar-SA" sz="2800" dirty="0"/>
              <a:t>-ويرجع مصطلح أرطفونيا إلى سنة </a:t>
            </a:r>
            <a:r>
              <a:rPr lang="ar-SA" sz="2800" b="1" dirty="0">
                <a:solidFill>
                  <a:srgbClr val="FFFF00"/>
                </a:solidFill>
              </a:rPr>
              <a:t>1829</a:t>
            </a:r>
            <a:r>
              <a:rPr lang="ar-SA" sz="2800" dirty="0"/>
              <a:t> عندما فتح الدكتور كولومبا </a:t>
            </a:r>
            <a:r>
              <a:rPr lang="fr-FR" sz="2800" b="1" dirty="0" smtClean="0">
                <a:solidFill>
                  <a:srgbClr val="FFFF00"/>
                </a:solidFill>
              </a:rPr>
              <a:t>Colomba </a:t>
            </a:r>
            <a:r>
              <a:rPr lang="ar-SA" sz="2800" dirty="0" smtClean="0"/>
              <a:t> المعهد </a:t>
            </a:r>
            <a:r>
              <a:rPr lang="ar-SA" sz="2800" dirty="0"/>
              <a:t>الأرطفوني بباريس وكان يهدف إلى معالجة عيوب </a:t>
            </a:r>
            <a:r>
              <a:rPr lang="ar-SA" sz="2800" dirty="0" smtClean="0"/>
              <a:t>الكلام</a:t>
            </a:r>
          </a:p>
          <a:p>
            <a:pPr marL="0" indent="0" algn="r" rtl="1">
              <a:buNone/>
            </a:pPr>
            <a:endParaRPr lang="ar-SA" sz="2800" dirty="0" smtClean="0"/>
          </a:p>
          <a:p>
            <a:pPr marL="0" indent="0" algn="r" rtl="1">
              <a:buNone/>
            </a:pPr>
            <a:r>
              <a:rPr lang="ar-SA" sz="2800" dirty="0" smtClean="0"/>
              <a:t>-</a:t>
            </a:r>
            <a:r>
              <a:rPr lang="ar-SA" sz="2800" b="1" dirty="0" smtClean="0">
                <a:solidFill>
                  <a:srgbClr val="FFFF00"/>
                </a:solidFill>
              </a:rPr>
              <a:t>سوزان</a:t>
            </a:r>
            <a:r>
              <a:rPr lang="ar-SA" sz="2800" dirty="0" smtClean="0"/>
              <a:t> </a:t>
            </a:r>
            <a:r>
              <a:rPr lang="ar-SA" sz="2800" b="1" dirty="0" smtClean="0">
                <a:solidFill>
                  <a:srgbClr val="FFFF00"/>
                </a:solidFill>
              </a:rPr>
              <a:t>بورال ميزوني </a:t>
            </a:r>
            <a:r>
              <a:rPr lang="fr-FR" sz="2800" b="1" dirty="0" smtClean="0">
                <a:solidFill>
                  <a:srgbClr val="FFFF00"/>
                </a:solidFill>
              </a:rPr>
              <a:t>S.Borel Maisonny</a:t>
            </a:r>
            <a:r>
              <a:rPr lang="ar-SA" sz="2800" b="1" dirty="0" smtClean="0">
                <a:solidFill>
                  <a:srgbClr val="FFFF00"/>
                </a:solidFill>
              </a:rPr>
              <a:t> </a:t>
            </a:r>
            <a:r>
              <a:rPr lang="ar-SA" sz="2800" dirty="0" smtClean="0"/>
              <a:t>(</a:t>
            </a:r>
            <a:r>
              <a:rPr lang="ar-SA" sz="2800" dirty="0"/>
              <a:t>1900/1995) أول من أسست الأرطفونيا الحديثة </a:t>
            </a:r>
            <a:r>
              <a:rPr lang="ar-SA" sz="2800" dirty="0" smtClean="0"/>
              <a:t>,حاصلة </a:t>
            </a:r>
            <a:r>
              <a:rPr lang="ar-SA" sz="2800" dirty="0"/>
              <a:t>على ليسانس تعليم تخصصت في الصوتيات وعملت كرئيسة قسم الأرطفونيا في مستشفى سان فانسون دي بول، كما عملت بالمستشفى الخاص بالأطفال المرضى في باريس من 1926/1961، كما كانت المكلفة الأولى بقسم الأرطفونيا بمستشفى هنري روسل</a:t>
            </a:r>
            <a:endParaRPr lang="fr-FR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33400"/>
          </a:xfrm>
        </p:spPr>
        <p:txBody>
          <a:bodyPr>
            <a:noAutofit/>
          </a:bodyPr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تطور الأرطفونيا</a:t>
            </a:r>
            <a:endParaRPr lang="fr-F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6954" y="1371600"/>
            <a:ext cx="12188824" cy="5486400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ar-SA" sz="48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صممت</a:t>
            </a: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بورال ميزوني العديد من الاختبارات في اللغة وعدد من الوسائل البيداغوجية في مجال تعلم القراءة والكتابة والحساب، </a:t>
            </a:r>
            <a:r>
              <a:rPr lang="ar-SA" sz="48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اخترعت</a:t>
            </a: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طريقة صوتية وإشارية من أجل إعادة تربية اضطرابات الكلام واللغة، </a:t>
            </a:r>
            <a:endParaRPr lang="ar-SA" sz="48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ar-SA" sz="48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SA" sz="48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سعت</a:t>
            </a: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مجال نشاطها فأصبحت تتكفل بالنطق والكلام عند الأطفال غير المصابين بشق الحلق واتجهت خاصة نحو ميدان تربية الأطفال الصم.</a:t>
            </a:r>
            <a:endParaRPr lang="fr-FR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" y="76200"/>
            <a:ext cx="12188824" cy="1447800"/>
          </a:xfrm>
        </p:spPr>
        <p:txBody>
          <a:bodyPr>
            <a:noAutofit/>
          </a:bodyPr>
          <a:lstStyle/>
          <a:p>
            <a:pPr algn="ctr" rtl="1"/>
            <a:r>
              <a:rPr lang="ar-SA" sz="5400" dirty="0">
                <a:solidFill>
                  <a:srgbClr val="FFFF00"/>
                </a:solidFill>
              </a:rPr>
              <a:t>سوزان بورال ميزوني </a:t>
            </a:r>
            <a:r>
              <a:rPr lang="fr-FR" sz="5400" dirty="0">
                <a:solidFill>
                  <a:srgbClr val="FFFF00"/>
                </a:solidFill>
              </a:rPr>
              <a:t>S.Borel Maisonny </a:t>
            </a:r>
          </a:p>
        </p:txBody>
      </p:sp>
    </p:spTree>
    <p:extLst>
      <p:ext uri="{BB962C8B-B14F-4D97-AF65-F5344CB8AC3E}">
        <p14:creationId xmlns:p14="http://schemas.microsoft.com/office/powerpoint/2010/main" val="8672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" y="0"/>
            <a:ext cx="12188824" cy="68580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4400" dirty="0" smtClean="0"/>
              <a:t>-وفي </a:t>
            </a:r>
            <a:r>
              <a:rPr lang="ar-SA" sz="4400" dirty="0"/>
              <a:t>1959</a:t>
            </a:r>
            <a:r>
              <a:rPr lang="ar-SA" sz="4400" b="1" dirty="0">
                <a:solidFill>
                  <a:srgbClr val="FFFF00"/>
                </a:solidFill>
              </a:rPr>
              <a:t> أسست </a:t>
            </a:r>
            <a:r>
              <a:rPr lang="fr-FR" sz="4400" b="1" dirty="0">
                <a:solidFill>
                  <a:srgbClr val="FFFF00"/>
                </a:solidFill>
              </a:rPr>
              <a:t>Maisonny</a:t>
            </a:r>
            <a:r>
              <a:rPr lang="ar-SA" sz="4400" dirty="0" smtClean="0"/>
              <a:t> النقابة الوطنية لأرطفونيين </a:t>
            </a:r>
            <a:r>
              <a:rPr lang="fr-FR" sz="4400" dirty="0" smtClean="0"/>
              <a:t> S.N.O </a:t>
            </a:r>
            <a:r>
              <a:rPr lang="ar-SA" sz="4400" dirty="0"/>
              <a:t>التي أصبحت في 1968 الفدرالية الوطنية للأرطفونيا </a:t>
            </a:r>
            <a:r>
              <a:rPr lang="fr-FR" sz="4400" dirty="0"/>
              <a:t>F.N.O، </a:t>
            </a:r>
            <a:r>
              <a:rPr lang="ar-SA" sz="4400" dirty="0"/>
              <a:t>ولقد أغنت هذه الباحثة المكتبات بمقالاتها المتنوعة والتي ظهرت في الصحافة العلمية الطبية الفرنسية والعربية</a:t>
            </a:r>
            <a:r>
              <a:rPr lang="ar-SA" sz="4400" dirty="0" smtClean="0"/>
              <a:t>.</a:t>
            </a:r>
            <a:endParaRPr lang="fr-FR" sz="4400" dirty="0" smtClean="0"/>
          </a:p>
          <a:p>
            <a:pPr marL="0" indent="0" algn="just" rtl="1">
              <a:buNone/>
            </a:pPr>
            <a:r>
              <a:rPr lang="fr-FR" sz="4400" dirty="0" smtClean="0"/>
              <a:t>-</a:t>
            </a:r>
            <a:r>
              <a:rPr lang="ar-SA" sz="4400" dirty="0"/>
              <a:t>سنة 1963 </a:t>
            </a:r>
            <a:r>
              <a:rPr lang="ar-SA" sz="4400" dirty="0" smtClean="0"/>
              <a:t>تخرجت </a:t>
            </a:r>
            <a:r>
              <a:rPr lang="ar-SA" sz="4400" dirty="0"/>
              <a:t>أول دفعة بشهادة دراسة في الأرطفونيا، وفي سنة 1964 صدر قانون 11 جويلية ليعطي للأرطفونيا وضعها القانوني فأصبح بالإمكان تحضير دبلوم دولة في الكفاءة الأرطفونية.</a:t>
            </a:r>
          </a:p>
          <a:p>
            <a:pPr marL="0" indent="0" algn="just" rtl="1">
              <a:buNone/>
            </a:pPr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الأرطفونيا </a:t>
            </a:r>
            <a:r>
              <a:rPr lang="ar-SA" sz="4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الدول الأوربية تابعة للقطاع </a:t>
            </a:r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الصحي</a:t>
            </a:r>
            <a:r>
              <a:rPr lang="ar-SA" sz="4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الطبي او شبه الطبي</a:t>
            </a:r>
            <a:endParaRPr lang="ar-SA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04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" y="1295400"/>
            <a:ext cx="11961811" cy="55625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1- تشخيص </a:t>
            </a: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اضطرابات الصوت والكلام واللغة.               </a:t>
            </a:r>
          </a:p>
          <a:p>
            <a:pPr marL="0" indent="0" algn="r" rtl="1"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  </a:t>
            </a: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توجيه المريض حسب الحالة إلى طبيب مختص، نفساني، مساعد اجتماعي أو تربوي.</a:t>
            </a:r>
          </a:p>
          <a:p>
            <a:pPr marL="0" indent="0" algn="r" rtl="1"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3- إعادة </a:t>
            </a: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تأهيل وتربية الاضطرابات.</a:t>
            </a:r>
          </a:p>
          <a:p>
            <a:pPr marL="0" indent="0" algn="r" rtl="1"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4- القيام </a:t>
            </a: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بالأبحاث واختراع التقنيات الجديدة التي </a:t>
            </a: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تسهل و تطور  </a:t>
            </a: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عمل المختص </a:t>
            </a: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الأرطفوني لتحسين نتائج التكفل الكشف و التشخيص و العلاج</a:t>
            </a:r>
            <a:endParaRPr lang="ar-SA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endParaRPr lang="fr-FR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4001" cy="990600"/>
          </a:xfrm>
        </p:spPr>
        <p:txBody>
          <a:bodyPr>
            <a:normAutofit/>
          </a:bodyPr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مهام </a:t>
            </a:r>
            <a:r>
              <a:rPr lang="ar-SA" sz="5400" dirty="0">
                <a:solidFill>
                  <a:srgbClr val="FFFF00"/>
                </a:solidFill>
              </a:rPr>
              <a:t>الأرطفوني</a:t>
            </a:r>
            <a:endParaRPr lang="fr-F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295400"/>
            <a:ext cx="12188825" cy="55626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1- ألا </a:t>
            </a:r>
            <a:r>
              <a:rPr lang="ar-SA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يخرج عمل الأرطفوني عن نطاق التشخيص الوقائي وإعادة التربية.</a:t>
            </a:r>
          </a:p>
          <a:p>
            <a:pPr marL="0" indent="0" algn="r" rtl="1">
              <a:buNone/>
            </a:pP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 أن </a:t>
            </a:r>
            <a:r>
              <a:rPr lang="ar-SA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يأخذ بعين الاعتبار استشارة الطبيب والمختص النفساني في حالات معينة وأن لا يكتب وصفة طبية.</a:t>
            </a:r>
          </a:p>
          <a:p>
            <a:pPr marL="0" indent="0" algn="r" rtl="1">
              <a:buNone/>
            </a:pP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3-ألا </a:t>
            </a:r>
            <a:r>
              <a:rPr lang="ar-SA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تتجاوز الجلسة الواحدة نصف ساعة إلى الساعة إلا الربع من الوقت إلا في حالات خاصة.</a:t>
            </a:r>
          </a:p>
          <a:p>
            <a:pPr marL="0" indent="0" algn="r" rtl="1">
              <a:buNone/>
            </a:pP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4-عدد </a:t>
            </a:r>
            <a:r>
              <a:rPr lang="ar-SA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الجلسات غالبا لا يتعدى الجلستين كل ثلاثة أسابيع.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152400"/>
            <a:ext cx="9144001" cy="990600"/>
          </a:xfrm>
        </p:spPr>
        <p:txBody>
          <a:bodyPr>
            <a:normAutofit/>
          </a:bodyPr>
          <a:lstStyle/>
          <a:p>
            <a:pPr algn="ctr"/>
            <a:r>
              <a:rPr lang="ar-SA" sz="5400" dirty="0">
                <a:solidFill>
                  <a:srgbClr val="FFFF00"/>
                </a:solidFill>
              </a:rPr>
              <a:t>شروط </a:t>
            </a:r>
            <a:r>
              <a:rPr lang="ar-SA" sz="5400" dirty="0" smtClean="0">
                <a:solidFill>
                  <a:srgbClr val="FFFF00"/>
                </a:solidFill>
              </a:rPr>
              <a:t>الممارسة الأرطفونية</a:t>
            </a:r>
            <a:endParaRPr lang="fr-F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" y="1066800"/>
            <a:ext cx="12188824" cy="57911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</a:t>
            </a:r>
            <a:r>
              <a:rPr lang="fr-FR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</a:t>
            </a:r>
            <a:r>
              <a:rPr lang="ar-SA" sz="48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علم </a:t>
            </a:r>
            <a:r>
              <a:rPr lang="ar-SA" sz="4800" b="1" dirty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النفس </a:t>
            </a:r>
            <a:r>
              <a:rPr lang="ar-SA" sz="48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العصبي</a:t>
            </a:r>
            <a:r>
              <a:rPr lang="fr-FR" sz="48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fr-FR" sz="4800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Neuropsychologie</a:t>
            </a:r>
            <a:r>
              <a:rPr lang="fr-FR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sz="48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just" rtl="1">
              <a:buNone/>
            </a:pP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يتم </a:t>
            </a:r>
            <a:r>
              <a:rPr lang="ar-SA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فيه معرفة </a:t>
            </a: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الجهاز العصبي </a:t>
            </a:r>
            <a:r>
              <a:rPr lang="ar-SA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ومختلف الإصابات التي تستهدفه وتأثيرها على لغة الشخص، فإصابة الفص الجبهي مثلا يؤثر على منطقة بروكا المسؤولة عن اللغة، وإصابة الجهاز </a:t>
            </a: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اللمبي</a:t>
            </a:r>
            <a:r>
              <a:rPr lang="fr-FR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Système limbique  </a:t>
            </a:r>
            <a:r>
              <a:rPr lang="ar-SA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يؤثر على الذاكرة الضرورية لإدراك وفهم وإنتاج اللغة</a:t>
            </a:r>
            <a:endParaRPr lang="fr-FR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93812" y="152400"/>
            <a:ext cx="9144001" cy="838200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solidFill>
                  <a:srgbClr val="FFFF00"/>
                </a:solidFill>
              </a:rPr>
              <a:t>تخصصات الأرطفونيا</a:t>
            </a:r>
            <a:endParaRPr lang="fr-FR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1" y="990600"/>
            <a:ext cx="12188825" cy="58674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ar-SA" sz="4400" b="1" dirty="0" smtClean="0">
              <a:solidFill>
                <a:srgbClr val="92D05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r>
              <a:rPr lang="ar-SA" sz="4400" b="1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2-اضطرابات </a:t>
            </a:r>
            <a:r>
              <a:rPr lang="ar-SA" sz="4400" b="1" dirty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النطق واللغة </a:t>
            </a:r>
            <a:r>
              <a:rPr lang="fr-FR" sz="44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trouble </a:t>
            </a:r>
            <a:r>
              <a:rPr lang="fr-FR" sz="4400" dirty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de la parole et du </a:t>
            </a:r>
            <a:r>
              <a:rPr lang="ar-SA" sz="44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fr-FR" sz="44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   </a:t>
            </a:r>
            <a:r>
              <a:rPr lang="ar-SA" sz="44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   </a:t>
            </a:r>
            <a:r>
              <a:rPr lang="fr-FR" sz="4400" dirty="0" smtClean="0">
                <a:latin typeface="Simplified Arabic" pitchFamily="18" charset="-78"/>
                <a:cs typeface="Simplified Arabic" pitchFamily="18" charset="-78"/>
              </a:rPr>
              <a:t>: langage  </a:t>
            </a:r>
            <a:r>
              <a:rPr lang="ar-SA" sz="4400" dirty="0" smtClean="0">
                <a:latin typeface="Simplified Arabic" pitchFamily="18" charset="-78"/>
                <a:cs typeface="Simplified Arabic" pitchFamily="18" charset="-78"/>
              </a:rPr>
              <a:t>دراسة </a:t>
            </a:r>
            <a:r>
              <a:rPr lang="ar-SA" sz="4400" dirty="0">
                <a:latin typeface="Simplified Arabic" pitchFamily="18" charset="-78"/>
                <a:cs typeface="Simplified Arabic" pitchFamily="18" charset="-78"/>
              </a:rPr>
              <a:t>اضطرابات النطق واللغة بنوعيها المنطوقة والمكتوبة ومن أهم الاضطرابات التي تدرس في هذا التخصص: عسر القراءة والكتابة، تأخر الكلام وتأخر اللغة واضطرابات النطق</a:t>
            </a:r>
            <a:r>
              <a:rPr lang="ar-SA" sz="4400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fr-FR" sz="44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98612" y="762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solidFill>
                  <a:srgbClr val="FFFF00"/>
                </a:solidFill>
              </a:rPr>
              <a:t>تخصصات الأرطفونيا</a:t>
            </a:r>
            <a:endParaRPr lang="fr-FR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" y="-297"/>
            <a:ext cx="1218696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77788" y="838200"/>
            <a:ext cx="12114212" cy="4953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r-FR" sz="4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r>
              <a:rPr lang="fr-FR" sz="4800" b="1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-3</a:t>
            </a:r>
            <a:r>
              <a:rPr lang="ar-SA" sz="4800" b="1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الصمم </a:t>
            </a:r>
            <a:r>
              <a:rPr lang="fr-FR" sz="4800" b="1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 :la surdité </a:t>
            </a:r>
            <a:endParaRPr lang="ar-SA" sz="4800" b="1" dirty="0" smtClean="0">
              <a:solidFill>
                <a:srgbClr val="92D05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r>
              <a:rPr lang="ar-SA" sz="4800" b="1" dirty="0" smtClean="0">
                <a:latin typeface="Simplified Arabic" pitchFamily="18" charset="-78"/>
                <a:cs typeface="Simplified Arabic" pitchFamily="18" charset="-78"/>
              </a:rPr>
              <a:t>يهتم </a:t>
            </a:r>
            <a:r>
              <a:rPr lang="ar-SA" sz="4800" b="1" dirty="0">
                <a:latin typeface="Simplified Arabic" pitchFamily="18" charset="-78"/>
                <a:cs typeface="Simplified Arabic" pitchFamily="18" charset="-78"/>
              </a:rPr>
              <a:t>بدراسة حالات فقدان السمع الثقيل والخفيف كما يعمل على تشخيص حالات اضطرابات السمع والتكفل بها مبكرا عن طريق الزرع القوقعي أو تعليم القراءة الشفوية </a:t>
            </a:r>
            <a:r>
              <a:rPr lang="fr-FR" sz="4800" b="1" dirty="0" smtClean="0">
                <a:latin typeface="Simplified Arabic" pitchFamily="18" charset="-78"/>
                <a:cs typeface="Simplified Arabic" pitchFamily="18" charset="-78"/>
              </a:rPr>
              <a:t>Lecture   </a:t>
            </a:r>
            <a:r>
              <a:rPr lang="ar-SA" sz="4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fr-FR" sz="4800" b="1" dirty="0" smtClean="0">
                <a:latin typeface="Simplified Arabic" pitchFamily="18" charset="-78"/>
                <a:cs typeface="Simplified Arabic" pitchFamily="18" charset="-78"/>
              </a:rPr>
              <a:t>labiale</a:t>
            </a:r>
            <a:r>
              <a:rPr lang="ar-SA" sz="4800" b="1" dirty="0" smtClean="0"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fr-FR" sz="4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4800" b="1" dirty="0">
                <a:latin typeface="Simplified Arabic" pitchFamily="18" charset="-78"/>
                <a:cs typeface="Simplified Arabic" pitchFamily="18" charset="-78"/>
              </a:rPr>
              <a:t>أو تعليم </a:t>
            </a:r>
            <a:r>
              <a:rPr lang="ar-SA" sz="4800" b="1" dirty="0" smtClean="0">
                <a:latin typeface="Simplified Arabic" pitchFamily="18" charset="-78"/>
                <a:cs typeface="Simplified Arabic" pitchFamily="18" charset="-78"/>
              </a:rPr>
              <a:t>لغة الإشارات </a:t>
            </a:r>
            <a:r>
              <a:rPr lang="fr-FR" sz="4800" b="1" dirty="0" smtClean="0">
                <a:latin typeface="Simplified Arabic" pitchFamily="18" charset="-78"/>
                <a:cs typeface="Simplified Arabic" pitchFamily="18" charset="-78"/>
              </a:rPr>
              <a:t>Langue </a:t>
            </a:r>
            <a:r>
              <a:rPr lang="fr-FR" sz="4800" b="1" dirty="0">
                <a:latin typeface="Simplified Arabic" pitchFamily="18" charset="-78"/>
                <a:cs typeface="Simplified Arabic" pitchFamily="18" charset="-78"/>
              </a:rPr>
              <a:t>des </a:t>
            </a:r>
            <a:r>
              <a:rPr lang="fr-FR" sz="4800" b="1" dirty="0" smtClean="0">
                <a:latin typeface="Simplified Arabic" pitchFamily="18" charset="-78"/>
                <a:cs typeface="Simplified Arabic" pitchFamily="18" charset="-78"/>
              </a:rPr>
              <a:t>signes</a:t>
            </a:r>
            <a:endParaRPr lang="fr-FR" sz="48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/>
          </a:bodyPr>
          <a:lstStyle/>
          <a:p>
            <a:pPr algn="ctr" rtl="1"/>
            <a:r>
              <a:rPr lang="ar-SA" sz="6000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تخصصات الأرطفونيا</a:t>
            </a:r>
            <a:endParaRPr lang="fr-FR" sz="6000" dirty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9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295400"/>
            <a:ext cx="12038011" cy="5562599"/>
          </a:xfrm>
        </p:spPr>
        <p:txBody>
          <a:bodyPr>
            <a:noAutofit/>
          </a:bodyPr>
          <a:lstStyle/>
          <a:p>
            <a:pPr marL="231775" lvl="1" indent="0" algn="r" rtl="1"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4</a:t>
            </a:r>
            <a:r>
              <a:rPr lang="ar-SA" sz="44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فحص الأصوات </a:t>
            </a:r>
            <a:r>
              <a:rPr lang="fr-FR" sz="44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Phoniatrie</a:t>
            </a: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marL="231775" lvl="1" indent="0" algn="r" rtl="1"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يقوم هذا </a:t>
            </a: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التخصص بدراسة الصوت وأحواله واضطراباته والتكفل بإعادة تربية المرضى الذين تعرضوا لإصابات وعلل في أصواتهم ومن أهم الأمراض التي يلم بها أصحاب هذا التخصص يوجد مرض عسر </a:t>
            </a: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الصوت</a:t>
            </a:r>
            <a:r>
              <a:rPr lang="fr-FR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fr-FR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dysphonie </a:t>
            </a: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fr-FR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وحالة </a:t>
            </a: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فقدان الصوت </a:t>
            </a:r>
            <a:r>
              <a:rPr lang="fr-FR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aphonie</a:t>
            </a:r>
            <a:endParaRPr lang="fr-FR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47004" y="228600"/>
            <a:ext cx="9144001" cy="838200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solidFill>
                  <a:srgbClr val="FFFF00"/>
                </a:solidFill>
              </a:rPr>
              <a:t>تخصصات الأرطفونيا</a:t>
            </a:r>
            <a:endParaRPr lang="fr-FR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2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413" y="1009935"/>
            <a:ext cx="11658600" cy="5848066"/>
          </a:xfrm>
        </p:spPr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ar-SA" sz="32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1-العلوم الطبية </a:t>
            </a:r>
            <a:r>
              <a:rPr lang="fr-FR" sz="3200" b="1" dirty="0" smtClean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les sciences médicales </a:t>
            </a:r>
            <a:endParaRPr lang="ar-SA" sz="3200" b="1" dirty="0" smtClean="0">
              <a:solidFill>
                <a:srgbClr val="92D05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just" rtl="1">
              <a:buNone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الأرطفوني مطالب بالإلمام بالعديد من التخصصات و التنسيق معها</a:t>
            </a:r>
          </a:p>
          <a:p>
            <a:pPr marL="514350" indent="-514350" algn="just" rtl="1">
              <a:buAutoNum type="arabic1Minus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علم التشريح: </a:t>
            </a:r>
            <a:r>
              <a:rPr lang="fr-FR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l’anatomie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خاصة تشريح الجهاز العصبي و تشريح الاذن و الجهاز الصوتي</a:t>
            </a:r>
          </a:p>
          <a:p>
            <a:pPr marL="514350" indent="-514350" algn="just" rtl="1">
              <a:buAutoNum type="arabic1Minus"/>
            </a:pP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الفيسيولوجيا: </a:t>
            </a:r>
            <a:r>
              <a:rPr lang="fr-FR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physiologie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fr-FR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la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هي علم وظائف الأعضاء: وظائف المراكز العصبية، وظائف السمع و البصر و الجهاز الصوتي</a:t>
            </a:r>
          </a:p>
          <a:p>
            <a:pPr marL="514350" indent="-514350" algn="just" rtl="1">
              <a:buAutoNum type="arabic1Minus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الطب:</a:t>
            </a:r>
            <a:r>
              <a:rPr lang="fr-FR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la médecine </a:t>
            </a: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يقوم بالكشف </a:t>
            </a:r>
            <a:r>
              <a:rPr lang="fr-FR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dépistage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و التشخيص</a:t>
            </a:r>
            <a:r>
              <a:rPr lang="fr-FR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diagnostique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و علاج  </a:t>
            </a:r>
            <a:r>
              <a:rPr lang="fr-FR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traitement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الامراض و الاضطرابات لكل أعضاء و أجهزة الجسم</a:t>
            </a:r>
          </a:p>
          <a:p>
            <a:pPr marL="0" indent="0" algn="just" rtl="1">
              <a:buNone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خاصة الطب العقلي الذي </a:t>
            </a: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يعطي معلومات عن مختلف الأمراض العصبية وحالات اللغة فيها، وطب الأذن والأنف والحنجرة يوفر معلومات هامة جدا عن السمع واختلالاته والصوت واضطراباته.</a:t>
            </a:r>
          </a:p>
          <a:p>
            <a:pPr marL="514350" indent="-514350" algn="just" rtl="1">
              <a:buAutoNum type="arabic1Minus"/>
            </a:pP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5535"/>
            <a:ext cx="12038013" cy="914400"/>
          </a:xfrm>
        </p:spPr>
        <p:txBody>
          <a:bodyPr>
            <a:noAutofit/>
          </a:bodyPr>
          <a:lstStyle/>
          <a:p>
            <a:pPr algn="ctr" rtl="1"/>
            <a:r>
              <a:rPr lang="ar-SA" sz="60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علاقة الأرطفونيا بالعلوم الأخرى</a:t>
            </a:r>
            <a:endParaRPr lang="en-US" sz="6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53283" y="1009934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037" y="3886200"/>
            <a:ext cx="998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endParaRPr lang="ar-AE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54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" y="1143001"/>
            <a:ext cx="12188824" cy="48768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يجب أن يتعرف الأرطفوني  </a:t>
            </a: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جميع الأعضاء التي تسبب الاضطراب اللغوي بطريقة مباشرة أو غير </a:t>
            </a: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مباشرة</a:t>
            </a:r>
            <a:endParaRPr lang="fr-FR" sz="44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يتعرف جهاز </a:t>
            </a: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السمع،( الأذن الخارجية الوسطى والداخلية) </a:t>
            </a:r>
          </a:p>
          <a:p>
            <a:pPr marL="0" indent="0" algn="r" rtl="1">
              <a:buNone/>
            </a:pP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أجزاء </a:t>
            </a: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الأذن ودور كل واحدة منها وكذلك الاضطرابات </a:t>
            </a: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الصوتية المرتبطة بها</a:t>
            </a:r>
            <a:endParaRPr lang="fr-FR" sz="4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يتعرف على جهاز </a:t>
            </a: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النطق المتكون </a:t>
            </a: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الحجاب الحاجز, الرئتين </a:t>
            </a: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وباقي أعضاء التنفس والحنجرة والتجويف الفمي </a:t>
            </a: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والأنفي</a:t>
            </a:r>
            <a:endParaRPr lang="fr-FR" sz="4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6612" y="76200"/>
            <a:ext cx="10591799" cy="990600"/>
          </a:xfrm>
        </p:spPr>
        <p:txBody>
          <a:bodyPr>
            <a:normAutofit/>
          </a:bodyPr>
          <a:lstStyle/>
          <a:p>
            <a:pPr algn="ctr" rtl="1"/>
            <a:r>
              <a:rPr lang="ar-DZ" sz="4000" dirty="0">
                <a:solidFill>
                  <a:schemeClr val="accent2"/>
                </a:solidFill>
              </a:rPr>
              <a:t>1-العلوم الطبية </a:t>
            </a:r>
            <a:r>
              <a:rPr lang="fr-FR" sz="4000" dirty="0">
                <a:solidFill>
                  <a:schemeClr val="accent2"/>
                </a:solidFill>
              </a:rPr>
              <a:t>les sciences médicales </a:t>
            </a:r>
          </a:p>
        </p:txBody>
      </p:sp>
    </p:spTree>
    <p:extLst>
      <p:ext uri="{BB962C8B-B14F-4D97-AF65-F5344CB8AC3E}">
        <p14:creationId xmlns:p14="http://schemas.microsoft.com/office/powerpoint/2010/main" val="28187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77788" y="1066800"/>
            <a:ext cx="12104604" cy="56388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_الجهاز </a:t>
            </a: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العصبي بمختلف أجزائه و</a:t>
            </a: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وظائف المراكز العصبية المسؤولة عن اللغة و </a:t>
            </a: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آليات </a:t>
            </a: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عملها</a:t>
            </a:r>
          </a:p>
          <a:p>
            <a:pPr marL="0" indent="0" algn="r" rtl="1">
              <a:buNone/>
            </a:pP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_</a:t>
            </a: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الطب </a:t>
            </a: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العقلي يعطي معلومات عن مختلف الأمراض العصبية وحالات اللغة فيها</a:t>
            </a: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</a:t>
            </a:r>
          </a:p>
          <a:p>
            <a:pPr marL="0" indent="0" algn="r" rtl="1">
              <a:buNone/>
            </a:pP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_</a:t>
            </a: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طب </a:t>
            </a: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الأذن والأنف والحنجرة يوفر معلومات هامة جدا عن السمع واختلالاته والصوت واضطراباته.</a:t>
            </a:r>
          </a:p>
          <a:p>
            <a:pPr marL="0" indent="0" algn="r" rtl="1">
              <a:buNone/>
            </a:pPr>
            <a:endParaRPr lang="fr-FR" sz="4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113" y="228600"/>
            <a:ext cx="11734801" cy="762000"/>
          </a:xfrm>
        </p:spPr>
        <p:txBody>
          <a:bodyPr>
            <a:normAutofit/>
          </a:bodyPr>
          <a:lstStyle/>
          <a:p>
            <a:pPr algn="r" rtl="1"/>
            <a:r>
              <a:rPr lang="ar-DZ" sz="4400" dirty="0">
                <a:solidFill>
                  <a:srgbClr val="FFFF00"/>
                </a:solidFill>
              </a:rPr>
              <a:t>1-العلوم الطبية </a:t>
            </a:r>
            <a:r>
              <a:rPr lang="fr-FR" sz="4400" dirty="0">
                <a:solidFill>
                  <a:srgbClr val="FFFF00"/>
                </a:solidFill>
              </a:rPr>
              <a:t>les sciences médicales </a:t>
            </a:r>
          </a:p>
        </p:txBody>
      </p:sp>
    </p:spTree>
    <p:extLst>
      <p:ext uri="{BB962C8B-B14F-4D97-AF65-F5344CB8AC3E}">
        <p14:creationId xmlns:p14="http://schemas.microsoft.com/office/powerpoint/2010/main" val="38870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2" y="1371600"/>
            <a:ext cx="11811000" cy="541020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DZ" sz="4400" b="1" dirty="0" smtClean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2-علم النفس</a:t>
            </a:r>
            <a:endParaRPr lang="ar-DZ" sz="4400" b="1" dirty="0">
              <a:solidFill>
                <a:schemeClr val="accent2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_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الأرطفونيا </a:t>
            </a: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</a:t>
            </a:r>
            <a:r>
              <a:rPr lang="ar-DZ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احد 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فروع </a:t>
            </a: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علم النفس فهي تعتمد في كثير من الأحيان على علم النفس ومعطياته سواء كان ذلك على مستوى التنظير(الجديد من النظريات والأفكار) أو على مستوى التطبيق (أدوات البحث وطرق الكفالة 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والعلج)</a:t>
            </a:r>
            <a:endParaRPr lang="ar-DZ" sz="40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_يزودها علم النفس بعلم الفروق الفردية حيث تعتبر كل مرض حالة خاصة قائمة بداتها. اختلاف العلاج باختلاف:</a:t>
            </a: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40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بشخصية </a:t>
            </a:r>
            <a:r>
              <a:rPr lang="ar-SA" sz="40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وسمات</a:t>
            </a:r>
            <a:r>
              <a:rPr lang="ar-DZ" sz="40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</a:t>
            </a:r>
            <a:r>
              <a:rPr lang="ar-SA" sz="40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الفروق الفردية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ar-SA" sz="40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الوسط الذي يعيش </a:t>
            </a:r>
            <a:r>
              <a:rPr lang="ar-SA" sz="40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فيه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ar-DZ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</a:t>
            </a:r>
            <a:r>
              <a:rPr lang="ar-SA" sz="40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درجة </a:t>
            </a:r>
            <a:r>
              <a:rPr lang="ar-SA" sz="40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وعي الآباء </a:t>
            </a: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بهذا 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الاضطراب.</a:t>
            </a:r>
            <a:endParaRPr lang="fr-FR" sz="4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152400"/>
            <a:ext cx="9144001" cy="1066800"/>
          </a:xfrm>
        </p:spPr>
        <p:txBody>
          <a:bodyPr>
            <a:normAutofit/>
          </a:bodyPr>
          <a:lstStyle/>
          <a:p>
            <a:r>
              <a:rPr lang="ar-SA" sz="4800" dirty="0">
                <a:solidFill>
                  <a:srgbClr val="FFFF00"/>
                </a:solidFill>
                <a:latin typeface="Simplified Arabic" panose="02020603050405020304" pitchFamily="18" charset="-78"/>
              </a:rPr>
              <a:t>علاقة الأرطفونيا بالعلوم الأخرى</a:t>
            </a:r>
            <a:endParaRPr lang="fr-FR" sz="4800" dirty="0">
              <a:solidFill>
                <a:srgbClr val="FFFF00"/>
              </a:solidFill>
              <a:latin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439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4612" y="1295401"/>
            <a:ext cx="12039599" cy="47244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الأرطفوني لابد أن يكون على اتصال دائم بأخصائي نفساني لأنه قبل أن يبدأ بإعادة تربية الاضطرابات لابد من </a:t>
            </a:r>
            <a:r>
              <a:rPr lang="ar-DZ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الاطلاع على نتائج الفحوص النفسية التي </a:t>
            </a:r>
            <a:r>
              <a:rPr lang="ar-DZ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ترافق الفحوصات الطبية بالملف الخاص </a:t>
            </a:r>
            <a:r>
              <a:rPr lang="ar-DZ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بالمريض</a:t>
            </a:r>
          </a:p>
          <a:p>
            <a:pPr marL="0" indent="0" algn="r" rtl="1">
              <a:buNone/>
            </a:pPr>
            <a:r>
              <a:rPr lang="ar-DZ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_ </a:t>
            </a:r>
            <a:r>
              <a:rPr lang="ar-DZ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لابد من أن نأخذ بعين الاعتبار حالات المريض النفسية </a:t>
            </a:r>
            <a:r>
              <a:rPr lang="ar-DZ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التي تختلف  و تتفاوت </a:t>
            </a:r>
            <a:r>
              <a:rPr lang="ar-DZ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يوم إلى </a:t>
            </a:r>
            <a:r>
              <a:rPr lang="ar-DZ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آخر</a:t>
            </a:r>
          </a:p>
          <a:p>
            <a:pPr marL="0" indent="0" algn="r" rtl="1">
              <a:buNone/>
            </a:pPr>
            <a:r>
              <a:rPr lang="ar-DZ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_التنسيق مع النفساني في وضع الخطط العلاجية و تنفيذها </a:t>
            </a:r>
            <a:endParaRPr lang="fr-FR" sz="4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0" y="457200"/>
            <a:ext cx="9144001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ar-DZ" sz="4400" dirty="0">
                <a:solidFill>
                  <a:schemeClr val="accent2"/>
                </a:solidFill>
              </a:rPr>
              <a:t>2-علم النفس</a:t>
            </a:r>
            <a:br>
              <a:rPr lang="ar-DZ" sz="4400" dirty="0">
                <a:solidFill>
                  <a:schemeClr val="accent2"/>
                </a:solidFill>
              </a:rPr>
            </a:br>
            <a:endParaRPr lang="fr-FR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066800"/>
            <a:ext cx="12038011" cy="55625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4000" b="1" dirty="0" smtClean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</a:t>
            </a:r>
            <a:r>
              <a:rPr lang="ar-DZ" sz="4000" b="1" dirty="0" smtClean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_</a:t>
            </a:r>
            <a:r>
              <a:rPr lang="ar-SA" sz="4000" b="1" dirty="0" smtClean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علم الاجتماع</a:t>
            </a:r>
            <a:endParaRPr lang="ar-DZ" sz="4000" b="1" dirty="0" smtClean="0">
              <a:solidFill>
                <a:schemeClr val="accent2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endParaRPr lang="fr-FR" sz="4000" b="1" dirty="0">
              <a:solidFill>
                <a:schemeClr val="accent2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762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ar-DZ" sz="4400" dirty="0">
                <a:solidFill>
                  <a:srgbClr val="FFFF00"/>
                </a:solidFill>
              </a:rPr>
              <a:t>علاقة الأرطفونيا بالعلوم الأخرى</a:t>
            </a:r>
            <a:endParaRPr lang="fr-FR" sz="4400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015335446"/>
              </p:ext>
            </p:extLst>
          </p:nvPr>
        </p:nvGraphicFramePr>
        <p:xfrm>
          <a:off x="608012" y="1088409"/>
          <a:ext cx="9828998" cy="488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0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153988" y="897340"/>
            <a:ext cx="11887199" cy="596066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أساليب التربية </a:t>
            </a: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</a:t>
            </a: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جودة الحياة المعيشة</a:t>
            </a:r>
          </a:p>
          <a:p>
            <a:pPr marL="0" indent="0" algn="r" rtl="1">
              <a:buNone/>
            </a:pP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الظروف الاقتصادية, الثقافية، الاجتماعية</a:t>
            </a:r>
            <a:endParaRPr lang="ar-SA" sz="44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SA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طلب المساعدة الأولى يقدمه </a:t>
            </a: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الآباء </a:t>
            </a:r>
            <a:endParaRPr lang="fr-FR" sz="44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التشخيص المبكر للاضطرابات </a:t>
            </a:r>
            <a:r>
              <a:rPr lang="ar-SA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متوقف على وعي </a:t>
            </a: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الآباء</a:t>
            </a:r>
          </a:p>
          <a:p>
            <a:pPr marL="0" indent="0" algn="r" rtl="1">
              <a:buNone/>
            </a:pP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</a:t>
            </a: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حتاج </a:t>
            </a: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إلى معرفة دقيقة بالوسط الاجتماعي والثقافي والاقتصادي للمريض وعلى ضوئها </a:t>
            </a: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</a:t>
            </a: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حدد </a:t>
            </a: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استراتيجية </a:t>
            </a: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التكفل</a:t>
            </a:r>
            <a:endParaRPr lang="ar-SA" sz="44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العائلة </a:t>
            </a: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والمدرسة </a:t>
            </a:r>
            <a:r>
              <a:rPr lang="ar-DZ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هما </a:t>
            </a:r>
            <a:r>
              <a:rPr lang="ar-DZ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مؤسستين اجتماعيتين لتطبيق الكفالة الأرطفونية، أي أنهما يساهمان في علاج الطفل.</a:t>
            </a:r>
            <a:endParaRPr lang="ar-DZ" sz="44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0" y="-304800"/>
            <a:ext cx="9144001" cy="1219200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>
                <a:solidFill>
                  <a:schemeClr val="accent2"/>
                </a:solidFill>
              </a:rPr>
              <a:t>3- علم الاجتماع</a:t>
            </a:r>
            <a:endParaRPr lang="fr-FR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" y="1143000"/>
            <a:ext cx="12188824" cy="571499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تدرس علم </a:t>
            </a:r>
            <a:r>
              <a:rPr lang="ar-SA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تدريس المادة التربوية ويبدو دور الأرطفونيا كبير في المجال البيداغوجي خاصة عند الأطفال الذين يعانون من ضعف اكتساب وتعلم اللغة المنطوقة والمكتوبة</a:t>
            </a: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</a:t>
            </a:r>
          </a:p>
          <a:p>
            <a:pPr marL="0" indent="0" algn="r" rtl="1">
              <a:buNone/>
            </a:pPr>
            <a:r>
              <a:rPr lang="ar-SA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الأرطفوني بتشخيص أسباب حالات عسر الكتابة والقراءة وتقديم استراتيجية للتكفل بهؤلاء التلاميذ ومساعدتهم على الاكتساب والتعلم</a:t>
            </a: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0" indent="0" algn="r" rtl="1">
              <a:buNone/>
            </a:pP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يتعاون مع المعلمين لتنفيذ الخطط العلاجية لاضطرابات اللغة و مشكلات القراءة و الكتابة </a:t>
            </a:r>
            <a:endParaRPr lang="fr-FR" sz="4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400" dirty="0" smtClean="0">
                <a:solidFill>
                  <a:schemeClr val="accent2"/>
                </a:solidFill>
              </a:rPr>
              <a:t>5-البيداغوجيا</a:t>
            </a:r>
            <a:endParaRPr lang="fr-FR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5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5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" y="1295401"/>
            <a:ext cx="12188824" cy="47244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4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-يهتم علم اللسانيات </a:t>
            </a:r>
            <a:r>
              <a:rPr lang="ar-SA" sz="4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بعلم الأصوات الوظيفي والأصوات العامة (دراسة الأصوات البشرية من حيث تقطيع الحروف وتركيبها) </a:t>
            </a:r>
            <a:endParaRPr lang="ar-SA" sz="48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SA" sz="4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-وصيرورة </a:t>
            </a:r>
            <a:r>
              <a:rPr lang="ar-SA" sz="4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التواصل ودراسة الخصائص الفيزيائية للصوت فنحدد طابعه ونبرته وحدته وإيقاعه كما تهتم بدراسة أنساق أصوات اللغة الطبيعية ووظيفتها داخل أنساق الاتصال اللغوي</a:t>
            </a:r>
            <a:r>
              <a:rPr lang="ar-SA" sz="4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3212" y="685800"/>
            <a:ext cx="10666414" cy="1219199"/>
          </a:xfrm>
        </p:spPr>
        <p:txBody>
          <a:bodyPr>
            <a:noAutofit/>
          </a:bodyPr>
          <a:lstStyle/>
          <a:p>
            <a:pPr algn="ctr"/>
            <a:r>
              <a:rPr lang="ar-SA" sz="5400" dirty="0" smtClean="0">
                <a:solidFill>
                  <a:schemeClr val="accent2"/>
                </a:solidFill>
              </a:rPr>
              <a:t>4-علاقة الأرطفونيا باللسانيات</a:t>
            </a:r>
            <a:r>
              <a:rPr lang="ar-SA" sz="5400" dirty="0">
                <a:solidFill>
                  <a:schemeClr val="accent2"/>
                </a:solidFill>
              </a:rPr>
              <a:t/>
            </a:r>
            <a:br>
              <a:rPr lang="ar-SA" sz="5400" dirty="0">
                <a:solidFill>
                  <a:schemeClr val="accent2"/>
                </a:solidFill>
              </a:rPr>
            </a:br>
            <a:endParaRPr lang="fr-FR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6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12" y="1295400"/>
            <a:ext cx="12188824" cy="411480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4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تخصصات </a:t>
            </a:r>
            <a:r>
              <a:rPr lang="ar-SA" sz="4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اللسانيات التي لها علاقة بالارطفونيا:</a:t>
            </a:r>
            <a:endParaRPr lang="ar-SA" sz="48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SA" sz="48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1-</a:t>
            </a:r>
            <a:r>
              <a:rPr lang="ar-SA" sz="4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الفونتيك عامة تهتم بالأصوات من الناحية الفيزيائية دون الاهتمام بوظيفتها في لغة معينة وهي أيضا وصفية وتصنيفية، </a:t>
            </a:r>
          </a:p>
          <a:p>
            <a:pPr marL="0" indent="0" algn="r" rtl="1">
              <a:buNone/>
            </a:pPr>
            <a:r>
              <a:rPr lang="ar-SA" sz="48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2-</a:t>
            </a:r>
            <a:r>
              <a:rPr lang="ar-SA" sz="4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الفونولوجيا فهي خاصة بلغة أو لغات معينة ووظيفية أي تنظر في وظيفة أو عمل أو ميكانزمات الأصوات في لغة واحدة أو عدة لغات.</a:t>
            </a:r>
          </a:p>
          <a:p>
            <a:pPr marL="0" indent="0" algn="r" rtl="1">
              <a:buNone/>
            </a:pPr>
            <a:endParaRPr lang="fr-FR" sz="48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000" dirty="0">
                <a:solidFill>
                  <a:schemeClr val="accent2"/>
                </a:solidFill>
              </a:rPr>
              <a:t>4-علاقة الأرطفونيا باللسانيات</a:t>
            </a:r>
            <a:br>
              <a:rPr lang="ar-SA" sz="4000" dirty="0">
                <a:solidFill>
                  <a:schemeClr val="accent2"/>
                </a:solidFill>
              </a:rPr>
            </a:br>
            <a:endParaRPr lang="fr-FR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988" y="0"/>
            <a:ext cx="12342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5412" y="0"/>
            <a:ext cx="914082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كلية: العلوم الاجتماعية والانسانية</a:t>
            </a:r>
          </a:p>
          <a:p>
            <a:pPr algn="r" rtl="1"/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قسم العلوم الاجتماعية</a:t>
            </a:r>
          </a:p>
          <a:p>
            <a:pPr algn="r" rtl="1"/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الفئة المستهدفة: السنة الأولى ليسانس، علوم اجتماعية</a:t>
            </a:r>
          </a:p>
          <a:p>
            <a:pPr algn="r" rtl="1"/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عنوان المقياس: مدخل إلى الأرطوفونيا</a:t>
            </a:r>
          </a:p>
          <a:p>
            <a:pPr algn="r" rtl="1"/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الرصيد: 05</a:t>
            </a:r>
          </a:p>
          <a:p>
            <a:pPr algn="r" rtl="1"/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المعامل: 02</a:t>
            </a:r>
          </a:p>
          <a:p>
            <a:pPr algn="r" rtl="1"/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التوقيت الاجمالي : 36 ساعة</a:t>
            </a:r>
          </a:p>
          <a:p>
            <a:pPr algn="r" rtl="1"/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الحجم الساعي الأسبوعي : 1:30 محاضرة + 1:30 تطبيق</a:t>
            </a:r>
            <a:endParaRPr lang="fr-FR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72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44"/>
            <a:ext cx="6170612" cy="68397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613" y="-297"/>
            <a:ext cx="5944121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153988" y="838200"/>
            <a:ext cx="12158260" cy="6533883"/>
          </a:xfrm>
        </p:spPr>
        <p:txBody>
          <a:bodyPr>
            <a:noAutofit/>
          </a:bodyPr>
          <a:lstStyle/>
          <a:p>
            <a:pPr marL="0" lvl="0" indent="0" algn="just" rtl="1">
              <a:lnSpc>
                <a:spcPct val="100000"/>
              </a:lnSpc>
              <a:buNone/>
            </a:pP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نهاية المقياس يستطيع الطالب أن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</a:p>
          <a:p>
            <a:pPr marL="0" lvl="0" indent="0" algn="just" rtl="1">
              <a:lnSpc>
                <a:spcPct val="100000"/>
              </a:lnSpc>
              <a:buNone/>
            </a:pP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يجيب على لماذا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الأرطوفونيا لطلبة السن الأولى علوم اجتماعية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؟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lvl="0" indent="0" algn="just" rtl="1">
              <a:lnSpc>
                <a:spcPct val="100000"/>
              </a:lnSpc>
              <a:buNone/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يتعرف على ماهية الأرطوفونيا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lvl="0" indent="0" algn="just" rtl="1">
              <a:lnSpc>
                <a:spcPct val="100000"/>
              </a:lnSpc>
              <a:buNone/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يتعرف على مختلف مراحل تطور تخصص الأرطوفونيا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lvl="0" indent="0" algn="just" rtl="1">
              <a:lnSpc>
                <a:spcPct val="100000"/>
              </a:lnSpc>
              <a:buNone/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يتعرف على مهام المختص الأرطوفوني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lvl="0" indent="0" algn="just" rtl="1">
              <a:lnSpc>
                <a:spcPct val="100000"/>
              </a:lnSpc>
              <a:buNone/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يحدد علاقة الأرطوفونيا بالعلوم الأخرى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lvl="0" indent="0" algn="just" rtl="1">
              <a:lnSpc>
                <a:spcPct val="100000"/>
              </a:lnSpc>
              <a:buNone/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يميز بين مختلف المفاهيم الأساسية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lvl="0" indent="0" algn="just" rtl="1">
              <a:lnSpc>
                <a:spcPct val="100000"/>
              </a:lnSpc>
              <a:buNone/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فهم الأساس النفس عصبي للغة.</a:t>
            </a:r>
          </a:p>
          <a:p>
            <a:pPr marL="0" lvl="0" indent="0" algn="just" rtl="1">
              <a:lnSpc>
                <a:spcPct val="100000"/>
              </a:lnSpc>
              <a:buNone/>
            </a:pP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07130" y="-76200"/>
            <a:ext cx="9144001" cy="914400"/>
          </a:xfrm>
        </p:spPr>
        <p:txBody>
          <a:bodyPr>
            <a:normAutofit/>
          </a:bodyPr>
          <a:lstStyle/>
          <a:p>
            <a:pPr algn="ctr" rtl="1"/>
            <a:r>
              <a:rPr lang="ar-SA" sz="6000" dirty="0" smtClean="0">
                <a:solidFill>
                  <a:srgbClr val="FFFF00"/>
                </a:solidFill>
              </a:rPr>
              <a:t>المقرر الدراسي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6613" y="1600201"/>
            <a:ext cx="9820192" cy="4419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لماذا </a:t>
            </a: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الأرطوفونيا </a:t>
            </a:r>
            <a:r>
              <a:rPr lang="ar-SA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لطلبة السن الأولى </a:t>
            </a:r>
            <a:r>
              <a:rPr lang="ar-SA" sz="4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علوم اجتماعية؟</a:t>
            </a:r>
          </a:p>
          <a:p>
            <a:pPr marL="0" indent="0" algn="r">
              <a:buNone/>
            </a:pPr>
            <a:endParaRPr lang="fr-FR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rgbClr val="FFFF00"/>
                </a:solidFill>
              </a:rPr>
              <a:t>لماذا الأرطفونيا</a:t>
            </a:r>
            <a:endParaRPr lang="fr-FR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13938" y="1143000"/>
            <a:ext cx="11353799" cy="5029199"/>
          </a:xfrm>
        </p:spPr>
        <p:txBody>
          <a:bodyPr>
            <a:noAutofit/>
          </a:bodyPr>
          <a:lstStyle/>
          <a:p>
            <a:pPr marL="0" lvl="0" indent="0" algn="just" rtl="1">
              <a:buNone/>
            </a:pPr>
            <a:r>
              <a:rPr lang="ar-SA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مفهوم الأرطفونيا:</a:t>
            </a:r>
          </a:p>
          <a:p>
            <a:pPr marL="0" lvl="0" indent="0" algn="just" rtl="1">
              <a:buNone/>
            </a:pPr>
            <a:r>
              <a:rPr lang="ar-SA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تعريب للكلمة الفرنسية </a:t>
            </a:r>
            <a:r>
              <a:rPr lang="fr-FR" sz="44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orthophonie </a:t>
            </a: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التي </a:t>
            </a:r>
            <a:r>
              <a:rPr lang="ar-SA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تنقسم إلى جزأين:</a:t>
            </a:r>
          </a:p>
          <a:p>
            <a:pPr marL="0" lvl="0" indent="0" algn="just" rtl="1">
              <a:buNone/>
            </a:pPr>
            <a:r>
              <a:rPr lang="ar-SA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</a:t>
            </a:r>
            <a:r>
              <a:rPr lang="fr-FR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ortho </a:t>
            </a: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=</a:t>
            </a:r>
            <a:r>
              <a:rPr lang="fr-FR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</a:t>
            </a:r>
            <a:r>
              <a:rPr lang="fr-FR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rééducation) </a:t>
            </a:r>
            <a:r>
              <a:rPr lang="ar-SA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وتعني إعادة التربية.</a:t>
            </a:r>
          </a:p>
          <a:p>
            <a:pPr marL="0" lvl="0" indent="0" algn="just" rtl="1">
              <a:buNone/>
            </a:pPr>
            <a:r>
              <a:rPr lang="ar-SA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</a:t>
            </a: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fr-FR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Phonie</a:t>
            </a: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=</a:t>
            </a:r>
            <a:r>
              <a:rPr lang="fr-FR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</a:t>
            </a:r>
            <a:r>
              <a:rPr lang="fr-FR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voix) </a:t>
            </a:r>
            <a:r>
              <a:rPr lang="ar-SA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وتعني صوت.</a:t>
            </a:r>
          </a:p>
          <a:p>
            <a:pPr marL="0" lvl="0" indent="0" algn="just" rtl="1">
              <a:buNone/>
            </a:pPr>
            <a:r>
              <a:rPr lang="ar-SA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فهي لغة إعادة تربية الصوت</a:t>
            </a: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4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28600"/>
            <a:ext cx="11582401" cy="914400"/>
          </a:xfrm>
        </p:spPr>
        <p:txBody>
          <a:bodyPr>
            <a:normAutofit/>
          </a:bodyPr>
          <a:lstStyle/>
          <a:p>
            <a:pPr algn="ctr" rtl="1"/>
            <a:r>
              <a:rPr lang="ar-SA" sz="6000" dirty="0" smtClean="0">
                <a:solidFill>
                  <a:srgbClr val="FFFF00"/>
                </a:solidFill>
              </a:rPr>
              <a:t>تعريف الأرطفونيا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template" id="{88D99BA8-EA61-49B7-A82C-02C934D1545A}" vid="{E9C00F38-7B18-4192-A9FF-2047DACB0129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CB4D22-CC71-4301-BDD0-992E9D528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0</TotalTime>
  <Words>1479</Words>
  <Application>Microsoft Office PowerPoint</Application>
  <PresentationFormat>Personnalisé</PresentationFormat>
  <Paragraphs>129</Paragraphs>
  <Slides>31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Century Gothic</vt:lpstr>
      <vt:lpstr>Helvetica Light</vt:lpstr>
      <vt:lpstr>Simplified Arabic</vt:lpstr>
      <vt:lpstr>Tahoma</vt:lpstr>
      <vt:lpstr>Times New Roman</vt:lpstr>
      <vt:lpstr>Wingdings</vt:lpstr>
      <vt:lpstr>Blue atom design template</vt:lpstr>
      <vt:lpstr>الجمهورية الجزائرية الديمقراطية الشعبية وزارة التعليم العالي والبحث العلمي جامعة 08 ماي 1945 – قالمة – قسم علم النفس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المقرر الدراسي</vt:lpstr>
      <vt:lpstr>لماذا الأرطفونيا</vt:lpstr>
      <vt:lpstr>تعريف الأرطفونيا</vt:lpstr>
      <vt:lpstr>اصطلاحا</vt:lpstr>
      <vt:lpstr>اهداف الأرطفونيا</vt:lpstr>
      <vt:lpstr>تخصص متعدد المجالات</vt:lpstr>
      <vt:lpstr>تطور الأرطفونيا</vt:lpstr>
      <vt:lpstr>سوزان بورال ميزوني S.Borel Maisonny </vt:lpstr>
      <vt:lpstr>Présentation PowerPoint</vt:lpstr>
      <vt:lpstr>مهام الأرطفوني</vt:lpstr>
      <vt:lpstr>شروط الممارسة الأرطفونية</vt:lpstr>
      <vt:lpstr>تخصصات الأرطفونيا</vt:lpstr>
      <vt:lpstr>تخصصات الأرطفونيا</vt:lpstr>
      <vt:lpstr>تخصصات الأرطفونيا</vt:lpstr>
      <vt:lpstr>تخصصات الأرطفونيا</vt:lpstr>
      <vt:lpstr>علاقة الأرطفونيا بالعلوم الأخرى</vt:lpstr>
      <vt:lpstr>1-العلوم الطبية les sciences médicales </vt:lpstr>
      <vt:lpstr>1-العلوم الطبية les sciences médicales </vt:lpstr>
      <vt:lpstr>علاقة الأرطفونيا بالعلوم الأخرى</vt:lpstr>
      <vt:lpstr>2-علم النفس </vt:lpstr>
      <vt:lpstr>علاقة الأرطفونيا بالعلوم الأخرى</vt:lpstr>
      <vt:lpstr>3- علم الاجتماع</vt:lpstr>
      <vt:lpstr>5-البيداغوجيا</vt:lpstr>
      <vt:lpstr>4-علاقة الأرطفونيا باللسانيات </vt:lpstr>
      <vt:lpstr>4-علاقة الأرطفونيا باللسانيات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2013-01-20T19:25:10Z</dcterms:created>
  <dcterms:modified xsi:type="dcterms:W3CDTF">2020-06-04T09:29:21Z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TC034606369991</vt:lpwstr>
  </property>
</Properties>
</file>