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41" r:id="rId3"/>
    <p:sldId id="309" r:id="rId4"/>
    <p:sldId id="360" r:id="rId5"/>
    <p:sldId id="352" r:id="rId6"/>
    <p:sldId id="353" r:id="rId7"/>
    <p:sldId id="361" r:id="rId8"/>
    <p:sldId id="336" r:id="rId9"/>
    <p:sldId id="337" r:id="rId10"/>
    <p:sldId id="338" r:id="rId11"/>
    <p:sldId id="339" r:id="rId12"/>
    <p:sldId id="340" r:id="rId13"/>
    <p:sldId id="334" r:id="rId14"/>
    <p:sldId id="299" r:id="rId15"/>
    <p:sldId id="281" r:id="rId16"/>
    <p:sldId id="277" r:id="rId17"/>
    <p:sldId id="351" r:id="rId18"/>
    <p:sldId id="297" r:id="rId19"/>
    <p:sldId id="391" r:id="rId20"/>
    <p:sldId id="390" r:id="rId21"/>
    <p:sldId id="296" r:id="rId22"/>
    <p:sldId id="293" r:id="rId23"/>
    <p:sldId id="392" r:id="rId24"/>
    <p:sldId id="379" r:id="rId25"/>
    <p:sldId id="343" r:id="rId26"/>
    <p:sldId id="333" r:id="rId27"/>
    <p:sldId id="362" r:id="rId28"/>
    <p:sldId id="310" r:id="rId29"/>
    <p:sldId id="354" r:id="rId30"/>
    <p:sldId id="355" r:id="rId31"/>
    <p:sldId id="325" r:id="rId32"/>
    <p:sldId id="393" r:id="rId33"/>
    <p:sldId id="284" r:id="rId34"/>
    <p:sldId id="283" r:id="rId35"/>
    <p:sldId id="373" r:id="rId36"/>
    <p:sldId id="374" r:id="rId37"/>
    <p:sldId id="387" r:id="rId38"/>
    <p:sldId id="386" r:id="rId39"/>
    <p:sldId id="383" r:id="rId40"/>
    <p:sldId id="384" r:id="rId41"/>
    <p:sldId id="382" r:id="rId42"/>
    <p:sldId id="394" r:id="rId43"/>
    <p:sldId id="389" r:id="rId44"/>
    <p:sldId id="388" r:id="rId45"/>
    <p:sldId id="287" r:id="rId46"/>
    <p:sldId id="395" r:id="rId47"/>
    <p:sldId id="369" r:id="rId48"/>
    <p:sldId id="370" r:id="rId49"/>
    <p:sldId id="365" r:id="rId50"/>
    <p:sldId id="368" r:id="rId51"/>
    <p:sldId id="371" r:id="rId52"/>
    <p:sldId id="356" r:id="rId53"/>
    <p:sldId id="377" r:id="rId54"/>
    <p:sldId id="372" r:id="rId55"/>
    <p:sldId id="363" r:id="rId56"/>
    <p:sldId id="358" r:id="rId57"/>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6F616"/>
    <a:srgbClr val="21D3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48"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1578;&#1605;&#1608;&#1610;&#1604;%20&#1575;&#1604;&#1578;&#1606;&#1605;&#1610;&#1577;\&#1575;&#1604;&#1575;&#1587;&#1578;&#1579;&#1605;&#1575;&#1585;\Proportion%20of%20investments%20financed%20by.xlsx" TargetMode="External"/><Relationship Id="rId2" Type="http://schemas.openxmlformats.org/officeDocument/2006/relationships/image" Target="../media/image15.gif"/><Relationship Id="rId1" Type="http://schemas.openxmlformats.org/officeDocument/2006/relationships/image" Target="../media/image14.gif"/></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0.23539191230793871"/>
          <c:y val="4.4796991386600975E-2"/>
          <c:w val="0.72059139169193753"/>
          <c:h val="0.68449610439334352"/>
        </c:manualLayout>
      </c:layout>
      <c:bar3DChart>
        <c:barDir val="bar"/>
        <c:grouping val="percentStacked"/>
        <c:ser>
          <c:idx val="0"/>
          <c:order val="0"/>
          <c:tx>
            <c:strRef>
              <c:f>Feuil2!$B$1</c:f>
              <c:strCache>
                <c:ptCount val="1"/>
                <c:pt idx="0">
                  <c:v>التمويل الداخلي (%)</c:v>
                </c:pt>
              </c:strCache>
            </c:strRef>
          </c:tx>
          <c:spPr>
            <a:blipFill>
              <a:blip xmlns:r="http://schemas.openxmlformats.org/officeDocument/2006/relationships" r:embed="rId1"/>
              <a:stretch>
                <a:fillRect/>
              </a:stretch>
            </a:blipFill>
            <a:ln>
              <a:solidFill>
                <a:srgbClr val="00B0F0"/>
              </a:solidFill>
            </a:ln>
          </c:spPr>
          <c:cat>
            <c:strRef>
              <c:f>Feuil2!$A$2:$A$7</c:f>
              <c:strCache>
                <c:ptCount val="6"/>
                <c:pt idx="0">
                  <c:v>الصين (2012)</c:v>
                </c:pt>
                <c:pt idx="1">
                  <c:v>شرق آسيا والمحيط الهادئ</c:v>
                </c:pt>
                <c:pt idx="2">
                  <c:v>البرازيل (2009)</c:v>
                </c:pt>
                <c:pt idx="3">
                  <c:v>أمركا اللاتينية والكراييبي</c:v>
                </c:pt>
                <c:pt idx="4">
                  <c:v>الجزائر (2007)</c:v>
                </c:pt>
                <c:pt idx="5">
                  <c:v>الشرق الأوسط وشمال أفريقيا</c:v>
                </c:pt>
              </c:strCache>
            </c:strRef>
          </c:cat>
          <c:val>
            <c:numRef>
              <c:f>Feuil2!$B$2:$B$7</c:f>
              <c:numCache>
                <c:formatCode>0.0</c:formatCode>
                <c:ptCount val="6"/>
                <c:pt idx="0">
                  <c:v>89.6</c:v>
                </c:pt>
                <c:pt idx="1">
                  <c:v>85.6</c:v>
                </c:pt>
                <c:pt idx="2">
                  <c:v>55.3</c:v>
                </c:pt>
                <c:pt idx="3">
                  <c:v>63.2</c:v>
                </c:pt>
                <c:pt idx="4">
                  <c:v>74.5</c:v>
                </c:pt>
                <c:pt idx="5">
                  <c:v>72.7</c:v>
                </c:pt>
              </c:numCache>
            </c:numRef>
          </c:val>
        </c:ser>
        <c:ser>
          <c:idx val="1"/>
          <c:order val="1"/>
          <c:tx>
            <c:strRef>
              <c:f>Feuil2!$C$1</c:f>
              <c:strCache>
                <c:ptCount val="1"/>
                <c:pt idx="0">
                  <c:v>الإئتمان المصرفي (%)</c:v>
                </c:pt>
              </c:strCache>
            </c:strRef>
          </c:tx>
          <c:spPr>
            <a:blipFill>
              <a:blip xmlns:r="http://schemas.openxmlformats.org/officeDocument/2006/relationships" r:embed="rId2"/>
              <a:stretch>
                <a:fillRect/>
              </a:stretch>
            </a:blipFill>
            <a:ln>
              <a:solidFill>
                <a:schemeClr val="accent6">
                  <a:lumMod val="75000"/>
                </a:schemeClr>
              </a:solidFill>
            </a:ln>
          </c:spPr>
          <c:cat>
            <c:strRef>
              <c:f>Feuil2!$A$2:$A$7</c:f>
              <c:strCache>
                <c:ptCount val="6"/>
                <c:pt idx="0">
                  <c:v>الصين (2012)</c:v>
                </c:pt>
                <c:pt idx="1">
                  <c:v>شرق آسيا والمحيط الهادئ</c:v>
                </c:pt>
                <c:pt idx="2">
                  <c:v>البرازيل (2009)</c:v>
                </c:pt>
                <c:pt idx="3">
                  <c:v>أمركا اللاتينية والكراييبي</c:v>
                </c:pt>
                <c:pt idx="4">
                  <c:v>الجزائر (2007)</c:v>
                </c:pt>
                <c:pt idx="5">
                  <c:v>الشرق الأوسط وشمال أفريقيا</c:v>
                </c:pt>
              </c:strCache>
            </c:strRef>
          </c:cat>
          <c:val>
            <c:numRef>
              <c:f>Feuil2!$C$2:$C$7</c:f>
              <c:numCache>
                <c:formatCode>0.0</c:formatCode>
                <c:ptCount val="6"/>
                <c:pt idx="0">
                  <c:v>4.5</c:v>
                </c:pt>
                <c:pt idx="1">
                  <c:v>6.2</c:v>
                </c:pt>
                <c:pt idx="2">
                  <c:v>32.300000000000004</c:v>
                </c:pt>
                <c:pt idx="3">
                  <c:v>19.3</c:v>
                </c:pt>
                <c:pt idx="4">
                  <c:v>12.3</c:v>
                </c:pt>
                <c:pt idx="5">
                  <c:v>13.6</c:v>
                </c:pt>
              </c:numCache>
            </c:numRef>
          </c:val>
        </c:ser>
        <c:ser>
          <c:idx val="2"/>
          <c:order val="2"/>
          <c:tx>
            <c:strRef>
              <c:f>Feuil2!$D$1</c:f>
              <c:strCache>
                <c:ptCount val="1"/>
                <c:pt idx="0">
                  <c:v>الإئتمان التجاري (%)</c:v>
                </c:pt>
              </c:strCache>
            </c:strRef>
          </c:tx>
          <c:spPr>
            <a:solidFill>
              <a:srgbClr val="FFFF00"/>
            </a:solidFill>
            <a:ln>
              <a:solidFill>
                <a:srgbClr val="FFC000"/>
              </a:solidFill>
            </a:ln>
          </c:spPr>
          <c:cat>
            <c:strRef>
              <c:f>Feuil2!$A$2:$A$7</c:f>
              <c:strCache>
                <c:ptCount val="6"/>
                <c:pt idx="0">
                  <c:v>الصين (2012)</c:v>
                </c:pt>
                <c:pt idx="1">
                  <c:v>شرق آسيا والمحيط الهادئ</c:v>
                </c:pt>
                <c:pt idx="2">
                  <c:v>البرازيل (2009)</c:v>
                </c:pt>
                <c:pt idx="3">
                  <c:v>أمركا اللاتينية والكراييبي</c:v>
                </c:pt>
                <c:pt idx="4">
                  <c:v>الجزائر (2007)</c:v>
                </c:pt>
                <c:pt idx="5">
                  <c:v>الشرق الأوسط وشمال أفريقيا</c:v>
                </c:pt>
              </c:strCache>
            </c:strRef>
          </c:cat>
          <c:val>
            <c:numRef>
              <c:f>Feuil2!$D$2:$D$7</c:f>
              <c:numCache>
                <c:formatCode>0.0</c:formatCode>
                <c:ptCount val="6"/>
                <c:pt idx="0">
                  <c:v>1.9000000000000001</c:v>
                </c:pt>
                <c:pt idx="1">
                  <c:v>2.5</c:v>
                </c:pt>
                <c:pt idx="2">
                  <c:v>9.1</c:v>
                </c:pt>
                <c:pt idx="3">
                  <c:v>7.8</c:v>
                </c:pt>
                <c:pt idx="4">
                  <c:v>6.3</c:v>
                </c:pt>
                <c:pt idx="5">
                  <c:v>4.7</c:v>
                </c:pt>
              </c:numCache>
            </c:numRef>
          </c:val>
        </c:ser>
        <c:ser>
          <c:idx val="3"/>
          <c:order val="3"/>
          <c:tx>
            <c:strRef>
              <c:f>Feuil2!$E$1</c:f>
              <c:strCache>
                <c:ptCount val="1"/>
                <c:pt idx="0">
                  <c:v>تمويل بحقوق الملكية ومبيعات الأسهم (%)</c:v>
                </c:pt>
              </c:strCache>
            </c:strRef>
          </c:tx>
          <c:spPr>
            <a:ln>
              <a:solidFill>
                <a:srgbClr val="0070C0"/>
              </a:solidFill>
            </a:ln>
          </c:spPr>
          <c:cat>
            <c:strRef>
              <c:f>Feuil2!$A$2:$A$7</c:f>
              <c:strCache>
                <c:ptCount val="6"/>
                <c:pt idx="0">
                  <c:v>الصين (2012)</c:v>
                </c:pt>
                <c:pt idx="1">
                  <c:v>شرق آسيا والمحيط الهادئ</c:v>
                </c:pt>
                <c:pt idx="2">
                  <c:v>البرازيل (2009)</c:v>
                </c:pt>
                <c:pt idx="3">
                  <c:v>أمركا اللاتينية والكراييبي</c:v>
                </c:pt>
                <c:pt idx="4">
                  <c:v>الجزائر (2007)</c:v>
                </c:pt>
                <c:pt idx="5">
                  <c:v>الشرق الأوسط وشمال أفريقيا</c:v>
                </c:pt>
              </c:strCache>
            </c:strRef>
          </c:cat>
          <c:val>
            <c:numRef>
              <c:f>Feuil2!$E$2:$E$7</c:f>
              <c:numCache>
                <c:formatCode>0.0</c:formatCode>
                <c:ptCount val="6"/>
                <c:pt idx="0">
                  <c:v>3.2</c:v>
                </c:pt>
                <c:pt idx="1">
                  <c:v>2.4</c:v>
                </c:pt>
                <c:pt idx="2">
                  <c:v>1.8</c:v>
                </c:pt>
                <c:pt idx="3">
                  <c:v>4.9000000000000004</c:v>
                </c:pt>
                <c:pt idx="4">
                  <c:v>2.9</c:v>
                </c:pt>
                <c:pt idx="5">
                  <c:v>3.3</c:v>
                </c:pt>
              </c:numCache>
            </c:numRef>
          </c:val>
        </c:ser>
        <c:shape val="box"/>
        <c:axId val="132249088"/>
        <c:axId val="132272896"/>
        <c:axId val="0"/>
      </c:bar3DChart>
      <c:catAx>
        <c:axId val="132249088"/>
        <c:scaling>
          <c:orientation val="minMax"/>
        </c:scaling>
        <c:axPos val="l"/>
        <c:tickLblPos val="nextTo"/>
        <c:txPr>
          <a:bodyPr/>
          <a:lstStyle/>
          <a:p>
            <a:pPr>
              <a:defRPr sz="2000" b="1"/>
            </a:pPr>
            <a:endParaRPr lang="fr-FR"/>
          </a:p>
        </c:txPr>
        <c:crossAx val="132272896"/>
        <c:crosses val="autoZero"/>
        <c:auto val="1"/>
        <c:lblAlgn val="ctr"/>
        <c:lblOffset val="100"/>
      </c:catAx>
      <c:valAx>
        <c:axId val="132272896"/>
        <c:scaling>
          <c:orientation val="minMax"/>
        </c:scaling>
        <c:axPos val="b"/>
        <c:majorGridlines/>
        <c:numFmt formatCode="0%" sourceLinked="1"/>
        <c:tickLblPos val="nextTo"/>
        <c:txPr>
          <a:bodyPr/>
          <a:lstStyle/>
          <a:p>
            <a:pPr>
              <a:defRPr sz="1800"/>
            </a:pPr>
            <a:endParaRPr lang="fr-FR"/>
          </a:p>
        </c:txPr>
        <c:crossAx val="132249088"/>
        <c:crosses val="autoZero"/>
        <c:crossBetween val="between"/>
      </c:valAx>
    </c:plotArea>
    <c:legend>
      <c:legendPos val="b"/>
      <c:layout>
        <c:manualLayout>
          <c:xMode val="edge"/>
          <c:yMode val="edge"/>
          <c:x val="1.4599006978332956E-2"/>
          <c:y val="0.84862977964178088"/>
          <c:w val="0.97080198604333801"/>
          <c:h val="0.13100795154613892"/>
        </c:manualLayout>
      </c:layout>
      <c:txPr>
        <a:bodyPr/>
        <a:lstStyle/>
        <a:p>
          <a:pPr>
            <a:defRPr sz="2000" b="1"/>
          </a:pPr>
          <a:endParaRPr lang="fr-FR"/>
        </a:p>
      </c:txPr>
    </c:legend>
    <c:plotVisOnly val="1"/>
  </c:chart>
  <c:externalData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2DA1D-E504-4341-B7F8-483691F63F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2096943-D72F-418C-951D-0F122F558D24}">
      <dgm:prSet phldrT="[Texte]" custT="1"/>
      <dgm:spPr/>
      <dgm:t>
        <a:bodyPr/>
        <a:lstStyle/>
        <a:p>
          <a:pPr rtl="1"/>
          <a:r>
            <a:rPr lang="ar-DZ" sz="2800" b="1" dirty="0" smtClean="0"/>
            <a:t>الأسواق المالية</a:t>
          </a:r>
          <a:endParaRPr lang="fr-FR" sz="2800" b="1" dirty="0"/>
        </a:p>
      </dgm:t>
    </dgm:pt>
    <dgm:pt modelId="{4C6B382A-5F92-4794-AE8D-6830A1CEA030}" type="parTrans" cxnId="{9CDF4423-3D58-4EE9-905D-FF427EF6895A}">
      <dgm:prSet/>
      <dgm:spPr/>
      <dgm:t>
        <a:bodyPr/>
        <a:lstStyle/>
        <a:p>
          <a:pPr rtl="1"/>
          <a:endParaRPr lang="fr-FR" sz="2800"/>
        </a:p>
      </dgm:t>
    </dgm:pt>
    <dgm:pt modelId="{E0C4A15C-D2E2-4FFB-8B8E-599F39022EDB}" type="sibTrans" cxnId="{9CDF4423-3D58-4EE9-905D-FF427EF6895A}">
      <dgm:prSet/>
      <dgm:spPr/>
      <dgm:t>
        <a:bodyPr/>
        <a:lstStyle/>
        <a:p>
          <a:pPr rtl="1"/>
          <a:endParaRPr lang="fr-FR" sz="2800"/>
        </a:p>
      </dgm:t>
    </dgm:pt>
    <dgm:pt modelId="{345E1BE2-349D-48E4-89AF-6ED37A062EEE}">
      <dgm:prSet phldrT="[Texte]" custT="1"/>
      <dgm:spPr/>
      <dgm:t>
        <a:bodyPr/>
        <a:lstStyle/>
        <a:p>
          <a:pPr rtl="1"/>
          <a:r>
            <a:rPr lang="ar-DZ" sz="2800" b="1" dirty="0" smtClean="0"/>
            <a:t>أسواق النقد</a:t>
          </a:r>
          <a:endParaRPr lang="fr-FR" sz="2800" b="1" dirty="0" smtClean="0"/>
        </a:p>
      </dgm:t>
    </dgm:pt>
    <dgm:pt modelId="{1D836616-48CE-4AAF-9EA1-64244ED51F4D}" type="parTrans" cxnId="{768A678C-3770-46CC-8895-13825F3CFECA}">
      <dgm:prSet/>
      <dgm:spPr/>
      <dgm:t>
        <a:bodyPr/>
        <a:lstStyle/>
        <a:p>
          <a:pPr rtl="1"/>
          <a:endParaRPr lang="fr-FR" sz="2800"/>
        </a:p>
      </dgm:t>
    </dgm:pt>
    <dgm:pt modelId="{98FC19D8-68E1-49E1-AE34-8CEF78802EC4}" type="sibTrans" cxnId="{768A678C-3770-46CC-8895-13825F3CFECA}">
      <dgm:prSet/>
      <dgm:spPr/>
      <dgm:t>
        <a:bodyPr/>
        <a:lstStyle/>
        <a:p>
          <a:pPr rtl="1"/>
          <a:endParaRPr lang="fr-FR" sz="2800"/>
        </a:p>
      </dgm:t>
    </dgm:pt>
    <dgm:pt modelId="{2DC17BC7-A2EB-4DD6-8F11-4268082F6843}">
      <dgm:prSet phldrT="[Texte]" custT="1"/>
      <dgm:spPr/>
      <dgm:t>
        <a:bodyPr/>
        <a:lstStyle/>
        <a:p>
          <a:pPr rtl="1"/>
          <a:r>
            <a:rPr lang="ar-DZ" sz="2800" b="1" dirty="0" smtClean="0"/>
            <a:t>سوق الأدوات المالية قصيرة الأجل</a:t>
          </a:r>
          <a:endParaRPr lang="fr-FR" sz="2800" b="1" dirty="0" smtClean="0"/>
        </a:p>
      </dgm:t>
    </dgm:pt>
    <dgm:pt modelId="{26C4CC49-99AF-41BD-A892-5094230C9C1D}" type="parTrans" cxnId="{42EC6359-E5CD-4DC0-8575-717A52A3FBDB}">
      <dgm:prSet/>
      <dgm:spPr/>
      <dgm:t>
        <a:bodyPr/>
        <a:lstStyle/>
        <a:p>
          <a:pPr rtl="1"/>
          <a:endParaRPr lang="fr-FR" sz="2800"/>
        </a:p>
      </dgm:t>
    </dgm:pt>
    <dgm:pt modelId="{529A5005-8B8E-4C6E-AD28-B41033480CA0}" type="sibTrans" cxnId="{42EC6359-E5CD-4DC0-8575-717A52A3FBDB}">
      <dgm:prSet/>
      <dgm:spPr/>
      <dgm:t>
        <a:bodyPr/>
        <a:lstStyle/>
        <a:p>
          <a:pPr rtl="1"/>
          <a:endParaRPr lang="fr-FR" sz="2800"/>
        </a:p>
      </dgm:t>
    </dgm:pt>
    <dgm:pt modelId="{5F847748-DD9B-40FA-A9FF-83AECC1820F1}">
      <dgm:prSet phldrT="[Texte]" custT="1"/>
      <dgm:spPr/>
      <dgm:t>
        <a:bodyPr/>
        <a:lstStyle/>
        <a:p>
          <a:pPr rtl="1"/>
          <a:r>
            <a:rPr lang="ar-DZ" sz="2800" b="1" dirty="0" smtClean="0"/>
            <a:t>سوق الإقراض قصير الأجل</a:t>
          </a:r>
          <a:endParaRPr lang="fr-FR" sz="2800" b="1" dirty="0" smtClean="0"/>
        </a:p>
      </dgm:t>
    </dgm:pt>
    <dgm:pt modelId="{0FADD665-29A2-4487-AE2D-820FCC001686}" type="parTrans" cxnId="{D162E43F-A697-45D6-AC9E-E696D4F31FE5}">
      <dgm:prSet/>
      <dgm:spPr/>
      <dgm:t>
        <a:bodyPr/>
        <a:lstStyle/>
        <a:p>
          <a:pPr rtl="1"/>
          <a:endParaRPr lang="fr-FR" sz="2800"/>
        </a:p>
      </dgm:t>
    </dgm:pt>
    <dgm:pt modelId="{AD5008F9-F917-4FD0-944F-5089621D2A4F}" type="sibTrans" cxnId="{D162E43F-A697-45D6-AC9E-E696D4F31FE5}">
      <dgm:prSet/>
      <dgm:spPr/>
      <dgm:t>
        <a:bodyPr/>
        <a:lstStyle/>
        <a:p>
          <a:pPr rtl="1"/>
          <a:endParaRPr lang="fr-FR" sz="2800"/>
        </a:p>
      </dgm:t>
    </dgm:pt>
    <dgm:pt modelId="{8F2825CD-6156-4378-A516-6A46E224AF71}">
      <dgm:prSet phldrT="[Texte]" custT="1"/>
      <dgm:spPr/>
      <dgm:t>
        <a:bodyPr/>
        <a:lstStyle/>
        <a:p>
          <a:pPr rtl="1"/>
          <a:r>
            <a:rPr lang="ar-DZ" sz="2800" b="1" dirty="0" smtClean="0"/>
            <a:t>أسواق رأس المال</a:t>
          </a:r>
          <a:endParaRPr lang="fr-FR" sz="2800" b="1" dirty="0" smtClean="0"/>
        </a:p>
      </dgm:t>
    </dgm:pt>
    <dgm:pt modelId="{5F89809A-5C20-4FC2-9DC0-0A9900B7260E}" type="parTrans" cxnId="{B730A0AC-79E6-475D-8BCF-5814813B91B2}">
      <dgm:prSet/>
      <dgm:spPr/>
      <dgm:t>
        <a:bodyPr/>
        <a:lstStyle/>
        <a:p>
          <a:pPr rtl="1"/>
          <a:endParaRPr lang="fr-FR" sz="2800"/>
        </a:p>
      </dgm:t>
    </dgm:pt>
    <dgm:pt modelId="{FEAFFD13-6A26-4347-9FFE-EFCD380D82D3}" type="sibTrans" cxnId="{B730A0AC-79E6-475D-8BCF-5814813B91B2}">
      <dgm:prSet/>
      <dgm:spPr/>
      <dgm:t>
        <a:bodyPr/>
        <a:lstStyle/>
        <a:p>
          <a:pPr rtl="1"/>
          <a:endParaRPr lang="fr-FR" sz="2800"/>
        </a:p>
      </dgm:t>
    </dgm:pt>
    <dgm:pt modelId="{01BBE03D-E3A2-44A4-93FB-9DFBED2978DA}">
      <dgm:prSet phldrT="[Texte]" custT="1"/>
      <dgm:spPr/>
      <dgm:t>
        <a:bodyPr/>
        <a:lstStyle/>
        <a:p>
          <a:pPr rtl="1"/>
          <a:r>
            <a:rPr lang="ar-DZ" sz="2800" b="1" dirty="0" smtClean="0"/>
            <a:t>سوق الأوراق المالية (الأسهم والسندات)</a:t>
          </a:r>
          <a:endParaRPr lang="fr-FR" sz="2800" b="1" dirty="0" smtClean="0"/>
        </a:p>
      </dgm:t>
    </dgm:pt>
    <dgm:pt modelId="{73CB36BB-CB4B-4A48-8C87-FCC3F933D64B}" type="parTrans" cxnId="{19C825E1-3B29-4F86-9102-79BD7EF6A1C3}">
      <dgm:prSet/>
      <dgm:spPr/>
      <dgm:t>
        <a:bodyPr/>
        <a:lstStyle/>
        <a:p>
          <a:pPr rtl="1"/>
          <a:endParaRPr lang="fr-FR" sz="2800"/>
        </a:p>
      </dgm:t>
    </dgm:pt>
    <dgm:pt modelId="{3797D5EB-84FF-4FB2-A208-5BA63CE3EDD4}" type="sibTrans" cxnId="{19C825E1-3B29-4F86-9102-79BD7EF6A1C3}">
      <dgm:prSet/>
      <dgm:spPr/>
      <dgm:t>
        <a:bodyPr/>
        <a:lstStyle/>
        <a:p>
          <a:pPr rtl="1"/>
          <a:endParaRPr lang="fr-FR" sz="2800"/>
        </a:p>
      </dgm:t>
    </dgm:pt>
    <dgm:pt modelId="{1541A4D0-62E8-4873-ADC5-77D0B2BFA587}">
      <dgm:prSet custT="1"/>
      <dgm:spPr/>
      <dgm:t>
        <a:bodyPr/>
        <a:lstStyle/>
        <a:p>
          <a:pPr rtl="1"/>
          <a:r>
            <a:rPr lang="ar-DZ" sz="2800" b="1" dirty="0" smtClean="0"/>
            <a:t>سوق الإقراض متوسط وطويل الأجل</a:t>
          </a:r>
          <a:endParaRPr lang="fr-FR" sz="2800" b="1" dirty="0" smtClean="0"/>
        </a:p>
      </dgm:t>
    </dgm:pt>
    <dgm:pt modelId="{F702AFB6-9812-4939-8145-7E69552B2154}" type="parTrans" cxnId="{9CD173E4-01DF-4BA0-85DA-BF19EEB17F17}">
      <dgm:prSet/>
      <dgm:spPr/>
      <dgm:t>
        <a:bodyPr/>
        <a:lstStyle/>
        <a:p>
          <a:pPr rtl="1"/>
          <a:endParaRPr lang="fr-FR" sz="2800"/>
        </a:p>
      </dgm:t>
    </dgm:pt>
    <dgm:pt modelId="{4660E78B-A982-43A2-9C21-9A130EF47CB5}" type="sibTrans" cxnId="{9CD173E4-01DF-4BA0-85DA-BF19EEB17F17}">
      <dgm:prSet/>
      <dgm:spPr/>
      <dgm:t>
        <a:bodyPr/>
        <a:lstStyle/>
        <a:p>
          <a:pPr rtl="1"/>
          <a:endParaRPr lang="fr-FR" sz="2800"/>
        </a:p>
      </dgm:t>
    </dgm:pt>
    <dgm:pt modelId="{7F1C3884-97A7-4E1F-A1F0-40A8573D5638}" type="pres">
      <dgm:prSet presAssocID="{44A2DA1D-E504-4341-B7F8-483691F63FAB}" presName="hierChild1" presStyleCnt="0">
        <dgm:presLayoutVars>
          <dgm:chPref val="1"/>
          <dgm:dir/>
          <dgm:animOne val="branch"/>
          <dgm:animLvl val="lvl"/>
          <dgm:resizeHandles/>
        </dgm:presLayoutVars>
      </dgm:prSet>
      <dgm:spPr/>
      <dgm:t>
        <a:bodyPr/>
        <a:lstStyle/>
        <a:p>
          <a:endParaRPr lang="fr-FR"/>
        </a:p>
      </dgm:t>
    </dgm:pt>
    <dgm:pt modelId="{5D7B75E5-C35C-401E-8BF5-570498511195}" type="pres">
      <dgm:prSet presAssocID="{92096943-D72F-418C-951D-0F122F558D24}" presName="hierRoot1" presStyleCnt="0"/>
      <dgm:spPr/>
    </dgm:pt>
    <dgm:pt modelId="{5270D199-1EC8-4C71-90AE-FE2E42E020A2}" type="pres">
      <dgm:prSet presAssocID="{92096943-D72F-418C-951D-0F122F558D24}" presName="composite" presStyleCnt="0"/>
      <dgm:spPr/>
    </dgm:pt>
    <dgm:pt modelId="{833E5912-DE5E-4ED0-8B83-8CDA06395C85}" type="pres">
      <dgm:prSet presAssocID="{92096943-D72F-418C-951D-0F122F558D24}" presName="background" presStyleLbl="node0" presStyleIdx="0" presStyleCnt="1"/>
      <dgm:spPr/>
    </dgm:pt>
    <dgm:pt modelId="{67488871-CA0D-41AC-8D31-8CAA5AC4BCD5}" type="pres">
      <dgm:prSet presAssocID="{92096943-D72F-418C-951D-0F122F558D24}" presName="text" presStyleLbl="fgAcc0" presStyleIdx="0" presStyleCnt="1">
        <dgm:presLayoutVars>
          <dgm:chPref val="3"/>
        </dgm:presLayoutVars>
      </dgm:prSet>
      <dgm:spPr/>
      <dgm:t>
        <a:bodyPr/>
        <a:lstStyle/>
        <a:p>
          <a:endParaRPr lang="fr-FR"/>
        </a:p>
      </dgm:t>
    </dgm:pt>
    <dgm:pt modelId="{37BF7993-9641-4129-AD64-4F18C778B31F}" type="pres">
      <dgm:prSet presAssocID="{92096943-D72F-418C-951D-0F122F558D24}" presName="hierChild2" presStyleCnt="0"/>
      <dgm:spPr/>
    </dgm:pt>
    <dgm:pt modelId="{53A44299-6E59-4A5D-A02A-903C5304D020}" type="pres">
      <dgm:prSet presAssocID="{1D836616-48CE-4AAF-9EA1-64244ED51F4D}" presName="Name10" presStyleLbl="parChTrans1D2" presStyleIdx="0" presStyleCnt="2"/>
      <dgm:spPr/>
      <dgm:t>
        <a:bodyPr/>
        <a:lstStyle/>
        <a:p>
          <a:endParaRPr lang="fr-FR"/>
        </a:p>
      </dgm:t>
    </dgm:pt>
    <dgm:pt modelId="{EB467041-D4DB-4684-9229-C91699632BEB}" type="pres">
      <dgm:prSet presAssocID="{345E1BE2-349D-48E4-89AF-6ED37A062EEE}" presName="hierRoot2" presStyleCnt="0"/>
      <dgm:spPr/>
    </dgm:pt>
    <dgm:pt modelId="{D5CDC313-F728-47CD-827A-A062E7B53C98}" type="pres">
      <dgm:prSet presAssocID="{345E1BE2-349D-48E4-89AF-6ED37A062EEE}" presName="composite2" presStyleCnt="0"/>
      <dgm:spPr/>
    </dgm:pt>
    <dgm:pt modelId="{D6A24C34-3A07-4ADD-8574-496C6A789DC8}" type="pres">
      <dgm:prSet presAssocID="{345E1BE2-349D-48E4-89AF-6ED37A062EEE}" presName="background2" presStyleLbl="node2" presStyleIdx="0" presStyleCnt="2"/>
      <dgm:spPr/>
    </dgm:pt>
    <dgm:pt modelId="{F17CBCF0-4C5C-4C25-BBEE-2748C87ABB76}" type="pres">
      <dgm:prSet presAssocID="{345E1BE2-349D-48E4-89AF-6ED37A062EEE}" presName="text2" presStyleLbl="fgAcc2" presStyleIdx="0" presStyleCnt="2" custLinFactNeighborY="23791">
        <dgm:presLayoutVars>
          <dgm:chPref val="3"/>
        </dgm:presLayoutVars>
      </dgm:prSet>
      <dgm:spPr/>
      <dgm:t>
        <a:bodyPr/>
        <a:lstStyle/>
        <a:p>
          <a:endParaRPr lang="fr-FR"/>
        </a:p>
      </dgm:t>
    </dgm:pt>
    <dgm:pt modelId="{87E0DC4E-C523-4E60-BDE9-18AB86F5BC18}" type="pres">
      <dgm:prSet presAssocID="{345E1BE2-349D-48E4-89AF-6ED37A062EEE}" presName="hierChild3" presStyleCnt="0"/>
      <dgm:spPr/>
    </dgm:pt>
    <dgm:pt modelId="{75D876FC-04B5-4B75-8441-8550F7A9D310}" type="pres">
      <dgm:prSet presAssocID="{26C4CC49-99AF-41BD-A892-5094230C9C1D}" presName="Name17" presStyleLbl="parChTrans1D3" presStyleIdx="0" presStyleCnt="4"/>
      <dgm:spPr/>
      <dgm:t>
        <a:bodyPr/>
        <a:lstStyle/>
        <a:p>
          <a:endParaRPr lang="fr-FR"/>
        </a:p>
      </dgm:t>
    </dgm:pt>
    <dgm:pt modelId="{56BB3A0E-C77D-4801-B688-C6AF839B4A03}" type="pres">
      <dgm:prSet presAssocID="{2DC17BC7-A2EB-4DD6-8F11-4268082F6843}" presName="hierRoot3" presStyleCnt="0"/>
      <dgm:spPr/>
    </dgm:pt>
    <dgm:pt modelId="{5C6740E6-783A-4938-9060-0989548B34A8}" type="pres">
      <dgm:prSet presAssocID="{2DC17BC7-A2EB-4DD6-8F11-4268082F6843}" presName="composite3" presStyleCnt="0"/>
      <dgm:spPr/>
    </dgm:pt>
    <dgm:pt modelId="{8C7A1E51-8A1B-45B0-AF89-76C610651902}" type="pres">
      <dgm:prSet presAssocID="{2DC17BC7-A2EB-4DD6-8F11-4268082F6843}" presName="background3" presStyleLbl="node3" presStyleIdx="0" presStyleCnt="4"/>
      <dgm:spPr/>
    </dgm:pt>
    <dgm:pt modelId="{D359B211-DA8F-4D63-88A7-E56A6EC90EDB}" type="pres">
      <dgm:prSet presAssocID="{2DC17BC7-A2EB-4DD6-8F11-4268082F6843}" presName="text3" presStyleLbl="fgAcc3" presStyleIdx="0" presStyleCnt="4" custScaleX="134175" custLinFactNeighborY="57302">
        <dgm:presLayoutVars>
          <dgm:chPref val="3"/>
        </dgm:presLayoutVars>
      </dgm:prSet>
      <dgm:spPr/>
      <dgm:t>
        <a:bodyPr/>
        <a:lstStyle/>
        <a:p>
          <a:endParaRPr lang="fr-FR"/>
        </a:p>
      </dgm:t>
    </dgm:pt>
    <dgm:pt modelId="{CE8165A6-AAE8-4480-8CB9-47A2BE060B85}" type="pres">
      <dgm:prSet presAssocID="{2DC17BC7-A2EB-4DD6-8F11-4268082F6843}" presName="hierChild4" presStyleCnt="0"/>
      <dgm:spPr/>
    </dgm:pt>
    <dgm:pt modelId="{25787737-929D-47BF-9530-21115A6CA6CB}" type="pres">
      <dgm:prSet presAssocID="{0FADD665-29A2-4487-AE2D-820FCC001686}" presName="Name17" presStyleLbl="parChTrans1D3" presStyleIdx="1" presStyleCnt="4"/>
      <dgm:spPr/>
      <dgm:t>
        <a:bodyPr/>
        <a:lstStyle/>
        <a:p>
          <a:endParaRPr lang="fr-FR"/>
        </a:p>
      </dgm:t>
    </dgm:pt>
    <dgm:pt modelId="{1086EC19-5DF4-46DB-A954-9E10B770D5D8}" type="pres">
      <dgm:prSet presAssocID="{5F847748-DD9B-40FA-A9FF-83AECC1820F1}" presName="hierRoot3" presStyleCnt="0"/>
      <dgm:spPr/>
    </dgm:pt>
    <dgm:pt modelId="{FE12E4EB-5763-4E49-B9F7-1247D809D4BC}" type="pres">
      <dgm:prSet presAssocID="{5F847748-DD9B-40FA-A9FF-83AECC1820F1}" presName="composite3" presStyleCnt="0"/>
      <dgm:spPr/>
    </dgm:pt>
    <dgm:pt modelId="{30A4BD37-0361-42BE-927D-D13B3D22C20F}" type="pres">
      <dgm:prSet presAssocID="{5F847748-DD9B-40FA-A9FF-83AECC1820F1}" presName="background3" presStyleLbl="node3" presStyleIdx="1" presStyleCnt="4"/>
      <dgm:spPr/>
    </dgm:pt>
    <dgm:pt modelId="{8C1CCAA5-0994-4AA9-8C63-338A0187F2D4}" type="pres">
      <dgm:prSet presAssocID="{5F847748-DD9B-40FA-A9FF-83AECC1820F1}" presName="text3" presStyleLbl="fgAcc3" presStyleIdx="1" presStyleCnt="4" custScaleX="120598" custLinFactNeighborY="57302">
        <dgm:presLayoutVars>
          <dgm:chPref val="3"/>
        </dgm:presLayoutVars>
      </dgm:prSet>
      <dgm:spPr/>
      <dgm:t>
        <a:bodyPr/>
        <a:lstStyle/>
        <a:p>
          <a:endParaRPr lang="fr-FR"/>
        </a:p>
      </dgm:t>
    </dgm:pt>
    <dgm:pt modelId="{2990462E-809F-425B-9152-397C91CA301A}" type="pres">
      <dgm:prSet presAssocID="{5F847748-DD9B-40FA-A9FF-83AECC1820F1}" presName="hierChild4" presStyleCnt="0"/>
      <dgm:spPr/>
    </dgm:pt>
    <dgm:pt modelId="{A6131877-0941-486A-9968-E3DE775BB65E}" type="pres">
      <dgm:prSet presAssocID="{5F89809A-5C20-4FC2-9DC0-0A9900B7260E}" presName="Name10" presStyleLbl="parChTrans1D2" presStyleIdx="1" presStyleCnt="2"/>
      <dgm:spPr/>
      <dgm:t>
        <a:bodyPr/>
        <a:lstStyle/>
        <a:p>
          <a:endParaRPr lang="fr-FR"/>
        </a:p>
      </dgm:t>
    </dgm:pt>
    <dgm:pt modelId="{ADF2B0EC-83A7-4B93-B559-82069CBFB8CE}" type="pres">
      <dgm:prSet presAssocID="{8F2825CD-6156-4378-A516-6A46E224AF71}" presName="hierRoot2" presStyleCnt="0"/>
      <dgm:spPr/>
    </dgm:pt>
    <dgm:pt modelId="{A6689F61-9B19-4805-91DB-91F39A59465E}" type="pres">
      <dgm:prSet presAssocID="{8F2825CD-6156-4378-A516-6A46E224AF71}" presName="composite2" presStyleCnt="0"/>
      <dgm:spPr/>
    </dgm:pt>
    <dgm:pt modelId="{E07DEA05-F0ED-4B4E-8FE8-53D1921EB293}" type="pres">
      <dgm:prSet presAssocID="{8F2825CD-6156-4378-A516-6A46E224AF71}" presName="background2" presStyleLbl="node2" presStyleIdx="1" presStyleCnt="2"/>
      <dgm:spPr/>
    </dgm:pt>
    <dgm:pt modelId="{49CA4026-E84C-439E-A02C-95E457903045}" type="pres">
      <dgm:prSet presAssocID="{8F2825CD-6156-4378-A516-6A46E224AF71}" presName="text2" presStyleLbl="fgAcc2" presStyleIdx="1" presStyleCnt="2" custScaleX="150479" custLinFactNeighborY="23791">
        <dgm:presLayoutVars>
          <dgm:chPref val="3"/>
        </dgm:presLayoutVars>
      </dgm:prSet>
      <dgm:spPr/>
      <dgm:t>
        <a:bodyPr/>
        <a:lstStyle/>
        <a:p>
          <a:endParaRPr lang="fr-FR"/>
        </a:p>
      </dgm:t>
    </dgm:pt>
    <dgm:pt modelId="{3AE71E45-A70A-4659-8810-574AF16F15E7}" type="pres">
      <dgm:prSet presAssocID="{8F2825CD-6156-4378-A516-6A46E224AF71}" presName="hierChild3" presStyleCnt="0"/>
      <dgm:spPr/>
    </dgm:pt>
    <dgm:pt modelId="{704C36E6-33D6-40CD-9AD4-24ACB7E09FB7}" type="pres">
      <dgm:prSet presAssocID="{73CB36BB-CB4B-4A48-8C87-FCC3F933D64B}" presName="Name17" presStyleLbl="parChTrans1D3" presStyleIdx="2" presStyleCnt="4"/>
      <dgm:spPr/>
      <dgm:t>
        <a:bodyPr/>
        <a:lstStyle/>
        <a:p>
          <a:endParaRPr lang="fr-FR"/>
        </a:p>
      </dgm:t>
    </dgm:pt>
    <dgm:pt modelId="{2C66D6A8-2512-48C9-9FD1-B319E41A7205}" type="pres">
      <dgm:prSet presAssocID="{01BBE03D-E3A2-44A4-93FB-9DFBED2978DA}" presName="hierRoot3" presStyleCnt="0"/>
      <dgm:spPr/>
    </dgm:pt>
    <dgm:pt modelId="{B6B3A37E-B378-4C21-A6A4-CBE963562E7C}" type="pres">
      <dgm:prSet presAssocID="{01BBE03D-E3A2-44A4-93FB-9DFBED2978DA}" presName="composite3" presStyleCnt="0"/>
      <dgm:spPr/>
    </dgm:pt>
    <dgm:pt modelId="{05A1069D-89CA-4E13-8AD3-F4B278FC4E51}" type="pres">
      <dgm:prSet presAssocID="{01BBE03D-E3A2-44A4-93FB-9DFBED2978DA}" presName="background3" presStyleLbl="node3" presStyleIdx="2" presStyleCnt="4"/>
      <dgm:spPr/>
    </dgm:pt>
    <dgm:pt modelId="{174D1DC0-8123-4BD6-934B-2FBC5737B0C5}" type="pres">
      <dgm:prSet presAssocID="{01BBE03D-E3A2-44A4-93FB-9DFBED2978DA}" presName="text3" presStyleLbl="fgAcc3" presStyleIdx="2" presStyleCnt="4" custScaleX="151188" custLinFactNeighborX="-67" custLinFactNeighborY="57245">
        <dgm:presLayoutVars>
          <dgm:chPref val="3"/>
        </dgm:presLayoutVars>
      </dgm:prSet>
      <dgm:spPr/>
      <dgm:t>
        <a:bodyPr/>
        <a:lstStyle/>
        <a:p>
          <a:endParaRPr lang="fr-FR"/>
        </a:p>
      </dgm:t>
    </dgm:pt>
    <dgm:pt modelId="{167FCA8A-7F9B-4195-8886-4E0AAD3BE034}" type="pres">
      <dgm:prSet presAssocID="{01BBE03D-E3A2-44A4-93FB-9DFBED2978DA}" presName="hierChild4" presStyleCnt="0"/>
      <dgm:spPr/>
    </dgm:pt>
    <dgm:pt modelId="{BFA8F685-D02C-4E1F-90C4-BEF7B68CF6BA}" type="pres">
      <dgm:prSet presAssocID="{F702AFB6-9812-4939-8145-7E69552B2154}" presName="Name17" presStyleLbl="parChTrans1D3" presStyleIdx="3" presStyleCnt="4"/>
      <dgm:spPr/>
      <dgm:t>
        <a:bodyPr/>
        <a:lstStyle/>
        <a:p>
          <a:endParaRPr lang="fr-FR"/>
        </a:p>
      </dgm:t>
    </dgm:pt>
    <dgm:pt modelId="{78EF182E-6719-4E14-9BCE-17D8278E54E6}" type="pres">
      <dgm:prSet presAssocID="{1541A4D0-62E8-4873-ADC5-77D0B2BFA587}" presName="hierRoot3" presStyleCnt="0"/>
      <dgm:spPr/>
    </dgm:pt>
    <dgm:pt modelId="{E6227E6D-2FA3-4D04-96FC-087335C3F324}" type="pres">
      <dgm:prSet presAssocID="{1541A4D0-62E8-4873-ADC5-77D0B2BFA587}" presName="composite3" presStyleCnt="0"/>
      <dgm:spPr/>
    </dgm:pt>
    <dgm:pt modelId="{982D23F3-6A10-47CC-AAB6-FA13E718F181}" type="pres">
      <dgm:prSet presAssocID="{1541A4D0-62E8-4873-ADC5-77D0B2BFA587}" presName="background3" presStyleLbl="node3" presStyleIdx="3" presStyleCnt="4"/>
      <dgm:spPr/>
    </dgm:pt>
    <dgm:pt modelId="{0CADCBC2-6CE3-4F91-ACAF-0A6D447AA20B}" type="pres">
      <dgm:prSet presAssocID="{1541A4D0-62E8-4873-ADC5-77D0B2BFA587}" presName="text3" presStyleLbl="fgAcc3" presStyleIdx="3" presStyleCnt="4" custScaleX="150139" custLinFactNeighborX="433" custLinFactNeighborY="57245">
        <dgm:presLayoutVars>
          <dgm:chPref val="3"/>
        </dgm:presLayoutVars>
      </dgm:prSet>
      <dgm:spPr/>
      <dgm:t>
        <a:bodyPr/>
        <a:lstStyle/>
        <a:p>
          <a:endParaRPr lang="fr-FR"/>
        </a:p>
      </dgm:t>
    </dgm:pt>
    <dgm:pt modelId="{E9ED56FD-AAB9-4220-AC6E-0BB6ACE8E820}" type="pres">
      <dgm:prSet presAssocID="{1541A4D0-62E8-4873-ADC5-77D0B2BFA587}" presName="hierChild4" presStyleCnt="0"/>
      <dgm:spPr/>
    </dgm:pt>
  </dgm:ptLst>
  <dgm:cxnLst>
    <dgm:cxn modelId="{9CDF4423-3D58-4EE9-905D-FF427EF6895A}" srcId="{44A2DA1D-E504-4341-B7F8-483691F63FAB}" destId="{92096943-D72F-418C-951D-0F122F558D24}" srcOrd="0" destOrd="0" parTransId="{4C6B382A-5F92-4794-AE8D-6830A1CEA030}" sibTransId="{E0C4A15C-D2E2-4FFB-8B8E-599F39022EDB}"/>
    <dgm:cxn modelId="{ED86DA7B-5AD3-4F64-B049-E679A678D062}" type="presOf" srcId="{F702AFB6-9812-4939-8145-7E69552B2154}" destId="{BFA8F685-D02C-4E1F-90C4-BEF7B68CF6BA}" srcOrd="0" destOrd="0" presId="urn:microsoft.com/office/officeart/2005/8/layout/hierarchy1"/>
    <dgm:cxn modelId="{C652EC65-D2A6-43C9-8B20-755ECBE6622E}" type="presOf" srcId="{0FADD665-29A2-4487-AE2D-820FCC001686}" destId="{25787737-929D-47BF-9530-21115A6CA6CB}" srcOrd="0" destOrd="0" presId="urn:microsoft.com/office/officeart/2005/8/layout/hierarchy1"/>
    <dgm:cxn modelId="{19C825E1-3B29-4F86-9102-79BD7EF6A1C3}" srcId="{8F2825CD-6156-4378-A516-6A46E224AF71}" destId="{01BBE03D-E3A2-44A4-93FB-9DFBED2978DA}" srcOrd="0" destOrd="0" parTransId="{73CB36BB-CB4B-4A48-8C87-FCC3F933D64B}" sibTransId="{3797D5EB-84FF-4FB2-A208-5BA63CE3EDD4}"/>
    <dgm:cxn modelId="{B730A0AC-79E6-475D-8BCF-5814813B91B2}" srcId="{92096943-D72F-418C-951D-0F122F558D24}" destId="{8F2825CD-6156-4378-A516-6A46E224AF71}" srcOrd="1" destOrd="0" parTransId="{5F89809A-5C20-4FC2-9DC0-0A9900B7260E}" sibTransId="{FEAFFD13-6A26-4347-9FFE-EFCD380D82D3}"/>
    <dgm:cxn modelId="{F5E93F6B-E9C0-4DEE-B351-009313429591}" type="presOf" srcId="{92096943-D72F-418C-951D-0F122F558D24}" destId="{67488871-CA0D-41AC-8D31-8CAA5AC4BCD5}" srcOrd="0" destOrd="0" presId="urn:microsoft.com/office/officeart/2005/8/layout/hierarchy1"/>
    <dgm:cxn modelId="{42EC6359-E5CD-4DC0-8575-717A52A3FBDB}" srcId="{345E1BE2-349D-48E4-89AF-6ED37A062EEE}" destId="{2DC17BC7-A2EB-4DD6-8F11-4268082F6843}" srcOrd="0" destOrd="0" parTransId="{26C4CC49-99AF-41BD-A892-5094230C9C1D}" sibTransId="{529A5005-8B8E-4C6E-AD28-B41033480CA0}"/>
    <dgm:cxn modelId="{9CD173E4-01DF-4BA0-85DA-BF19EEB17F17}" srcId="{8F2825CD-6156-4378-A516-6A46E224AF71}" destId="{1541A4D0-62E8-4873-ADC5-77D0B2BFA587}" srcOrd="1" destOrd="0" parTransId="{F702AFB6-9812-4939-8145-7E69552B2154}" sibTransId="{4660E78B-A982-43A2-9C21-9A130EF47CB5}"/>
    <dgm:cxn modelId="{A277EA09-96DF-4287-9FD8-09A3002734D9}" type="presOf" srcId="{01BBE03D-E3A2-44A4-93FB-9DFBED2978DA}" destId="{174D1DC0-8123-4BD6-934B-2FBC5737B0C5}" srcOrd="0" destOrd="0" presId="urn:microsoft.com/office/officeart/2005/8/layout/hierarchy1"/>
    <dgm:cxn modelId="{2F02972C-DEE9-4AE3-927B-7C3B261D1EDE}" type="presOf" srcId="{73CB36BB-CB4B-4A48-8C87-FCC3F933D64B}" destId="{704C36E6-33D6-40CD-9AD4-24ACB7E09FB7}" srcOrd="0" destOrd="0" presId="urn:microsoft.com/office/officeart/2005/8/layout/hierarchy1"/>
    <dgm:cxn modelId="{4046126E-2999-4E30-B02E-EB466B743F20}" type="presOf" srcId="{345E1BE2-349D-48E4-89AF-6ED37A062EEE}" destId="{F17CBCF0-4C5C-4C25-BBEE-2748C87ABB76}" srcOrd="0" destOrd="0" presId="urn:microsoft.com/office/officeart/2005/8/layout/hierarchy1"/>
    <dgm:cxn modelId="{1F7577D3-0534-4A36-A11C-D3522A5316B7}" type="presOf" srcId="{2DC17BC7-A2EB-4DD6-8F11-4268082F6843}" destId="{D359B211-DA8F-4D63-88A7-E56A6EC90EDB}" srcOrd="0" destOrd="0" presId="urn:microsoft.com/office/officeart/2005/8/layout/hierarchy1"/>
    <dgm:cxn modelId="{F114135C-543B-4DF4-B2F0-CA7DB1AE3C6B}" type="presOf" srcId="{8F2825CD-6156-4378-A516-6A46E224AF71}" destId="{49CA4026-E84C-439E-A02C-95E457903045}" srcOrd="0" destOrd="0" presId="urn:microsoft.com/office/officeart/2005/8/layout/hierarchy1"/>
    <dgm:cxn modelId="{AAEDC881-B38A-453A-8AF7-8BE631BC6BDE}" type="presOf" srcId="{1D836616-48CE-4AAF-9EA1-64244ED51F4D}" destId="{53A44299-6E59-4A5D-A02A-903C5304D020}" srcOrd="0" destOrd="0" presId="urn:microsoft.com/office/officeart/2005/8/layout/hierarchy1"/>
    <dgm:cxn modelId="{4516D12D-D0BA-418B-BA36-D54718DF664C}" type="presOf" srcId="{5F89809A-5C20-4FC2-9DC0-0A9900B7260E}" destId="{A6131877-0941-486A-9968-E3DE775BB65E}" srcOrd="0" destOrd="0" presId="urn:microsoft.com/office/officeart/2005/8/layout/hierarchy1"/>
    <dgm:cxn modelId="{71F899CE-AB4E-4D42-87B9-6636191D83FF}" type="presOf" srcId="{5F847748-DD9B-40FA-A9FF-83AECC1820F1}" destId="{8C1CCAA5-0994-4AA9-8C63-338A0187F2D4}" srcOrd="0" destOrd="0" presId="urn:microsoft.com/office/officeart/2005/8/layout/hierarchy1"/>
    <dgm:cxn modelId="{D162E43F-A697-45D6-AC9E-E696D4F31FE5}" srcId="{345E1BE2-349D-48E4-89AF-6ED37A062EEE}" destId="{5F847748-DD9B-40FA-A9FF-83AECC1820F1}" srcOrd="1" destOrd="0" parTransId="{0FADD665-29A2-4487-AE2D-820FCC001686}" sibTransId="{AD5008F9-F917-4FD0-944F-5089621D2A4F}"/>
    <dgm:cxn modelId="{754597CD-B729-44C1-8832-716462EEA3BE}" type="presOf" srcId="{26C4CC49-99AF-41BD-A892-5094230C9C1D}" destId="{75D876FC-04B5-4B75-8441-8550F7A9D310}" srcOrd="0" destOrd="0" presId="urn:microsoft.com/office/officeart/2005/8/layout/hierarchy1"/>
    <dgm:cxn modelId="{768A678C-3770-46CC-8895-13825F3CFECA}" srcId="{92096943-D72F-418C-951D-0F122F558D24}" destId="{345E1BE2-349D-48E4-89AF-6ED37A062EEE}" srcOrd="0" destOrd="0" parTransId="{1D836616-48CE-4AAF-9EA1-64244ED51F4D}" sibTransId="{98FC19D8-68E1-49E1-AE34-8CEF78802EC4}"/>
    <dgm:cxn modelId="{D92B6BC6-5F36-46BD-BEE7-E024F8EB63B1}" type="presOf" srcId="{44A2DA1D-E504-4341-B7F8-483691F63FAB}" destId="{7F1C3884-97A7-4E1F-A1F0-40A8573D5638}" srcOrd="0" destOrd="0" presId="urn:microsoft.com/office/officeart/2005/8/layout/hierarchy1"/>
    <dgm:cxn modelId="{EFB14353-DF64-4C4C-8445-4C2CE23161DC}" type="presOf" srcId="{1541A4D0-62E8-4873-ADC5-77D0B2BFA587}" destId="{0CADCBC2-6CE3-4F91-ACAF-0A6D447AA20B}" srcOrd="0" destOrd="0" presId="urn:microsoft.com/office/officeart/2005/8/layout/hierarchy1"/>
    <dgm:cxn modelId="{B5CA99CC-096D-448C-BE41-A61E773250F5}" type="presParOf" srcId="{7F1C3884-97A7-4E1F-A1F0-40A8573D5638}" destId="{5D7B75E5-C35C-401E-8BF5-570498511195}" srcOrd="0" destOrd="0" presId="urn:microsoft.com/office/officeart/2005/8/layout/hierarchy1"/>
    <dgm:cxn modelId="{AD3B02CA-9723-4CDE-A8C5-14A2DEBBC154}" type="presParOf" srcId="{5D7B75E5-C35C-401E-8BF5-570498511195}" destId="{5270D199-1EC8-4C71-90AE-FE2E42E020A2}" srcOrd="0" destOrd="0" presId="urn:microsoft.com/office/officeart/2005/8/layout/hierarchy1"/>
    <dgm:cxn modelId="{76626CC7-2A2F-43D9-A167-74AD2E59F453}" type="presParOf" srcId="{5270D199-1EC8-4C71-90AE-FE2E42E020A2}" destId="{833E5912-DE5E-4ED0-8B83-8CDA06395C85}" srcOrd="0" destOrd="0" presId="urn:microsoft.com/office/officeart/2005/8/layout/hierarchy1"/>
    <dgm:cxn modelId="{8453A24C-3EA0-4F26-8A9F-A7C13F78D050}" type="presParOf" srcId="{5270D199-1EC8-4C71-90AE-FE2E42E020A2}" destId="{67488871-CA0D-41AC-8D31-8CAA5AC4BCD5}" srcOrd="1" destOrd="0" presId="urn:microsoft.com/office/officeart/2005/8/layout/hierarchy1"/>
    <dgm:cxn modelId="{C920F17A-46DC-48F3-88E6-5D53FD0B46A6}" type="presParOf" srcId="{5D7B75E5-C35C-401E-8BF5-570498511195}" destId="{37BF7993-9641-4129-AD64-4F18C778B31F}" srcOrd="1" destOrd="0" presId="urn:microsoft.com/office/officeart/2005/8/layout/hierarchy1"/>
    <dgm:cxn modelId="{5578E167-BD95-43FB-A2E6-F7A7F2AF4C0C}" type="presParOf" srcId="{37BF7993-9641-4129-AD64-4F18C778B31F}" destId="{53A44299-6E59-4A5D-A02A-903C5304D020}" srcOrd="0" destOrd="0" presId="urn:microsoft.com/office/officeart/2005/8/layout/hierarchy1"/>
    <dgm:cxn modelId="{6B9A2479-F5D0-4976-89ED-5C3C367962EB}" type="presParOf" srcId="{37BF7993-9641-4129-AD64-4F18C778B31F}" destId="{EB467041-D4DB-4684-9229-C91699632BEB}" srcOrd="1" destOrd="0" presId="urn:microsoft.com/office/officeart/2005/8/layout/hierarchy1"/>
    <dgm:cxn modelId="{238C1B71-8C28-4C75-9381-5298F8676458}" type="presParOf" srcId="{EB467041-D4DB-4684-9229-C91699632BEB}" destId="{D5CDC313-F728-47CD-827A-A062E7B53C98}" srcOrd="0" destOrd="0" presId="urn:microsoft.com/office/officeart/2005/8/layout/hierarchy1"/>
    <dgm:cxn modelId="{E112937D-A045-4BCE-8242-5B890D77C570}" type="presParOf" srcId="{D5CDC313-F728-47CD-827A-A062E7B53C98}" destId="{D6A24C34-3A07-4ADD-8574-496C6A789DC8}" srcOrd="0" destOrd="0" presId="urn:microsoft.com/office/officeart/2005/8/layout/hierarchy1"/>
    <dgm:cxn modelId="{6FE32F05-EB22-4B5C-A6A1-5BB191E7178E}" type="presParOf" srcId="{D5CDC313-F728-47CD-827A-A062E7B53C98}" destId="{F17CBCF0-4C5C-4C25-BBEE-2748C87ABB76}" srcOrd="1" destOrd="0" presId="urn:microsoft.com/office/officeart/2005/8/layout/hierarchy1"/>
    <dgm:cxn modelId="{E6CA5035-6098-4DD6-B8CA-1501D4A6B140}" type="presParOf" srcId="{EB467041-D4DB-4684-9229-C91699632BEB}" destId="{87E0DC4E-C523-4E60-BDE9-18AB86F5BC18}" srcOrd="1" destOrd="0" presId="urn:microsoft.com/office/officeart/2005/8/layout/hierarchy1"/>
    <dgm:cxn modelId="{F4B0B685-DD0C-4EDB-9DBB-8200527AD9F0}" type="presParOf" srcId="{87E0DC4E-C523-4E60-BDE9-18AB86F5BC18}" destId="{75D876FC-04B5-4B75-8441-8550F7A9D310}" srcOrd="0" destOrd="0" presId="urn:microsoft.com/office/officeart/2005/8/layout/hierarchy1"/>
    <dgm:cxn modelId="{EE6A7E62-9E1A-4BC5-A9C0-5FF1981E54B2}" type="presParOf" srcId="{87E0DC4E-C523-4E60-BDE9-18AB86F5BC18}" destId="{56BB3A0E-C77D-4801-B688-C6AF839B4A03}" srcOrd="1" destOrd="0" presId="urn:microsoft.com/office/officeart/2005/8/layout/hierarchy1"/>
    <dgm:cxn modelId="{ABD29A9E-8BE0-4E60-9BC4-BD16A8D16DA9}" type="presParOf" srcId="{56BB3A0E-C77D-4801-B688-C6AF839B4A03}" destId="{5C6740E6-783A-4938-9060-0989548B34A8}" srcOrd="0" destOrd="0" presId="urn:microsoft.com/office/officeart/2005/8/layout/hierarchy1"/>
    <dgm:cxn modelId="{ECBF9866-5B6B-44AF-BA90-9642DF1230EC}" type="presParOf" srcId="{5C6740E6-783A-4938-9060-0989548B34A8}" destId="{8C7A1E51-8A1B-45B0-AF89-76C610651902}" srcOrd="0" destOrd="0" presId="urn:microsoft.com/office/officeart/2005/8/layout/hierarchy1"/>
    <dgm:cxn modelId="{079DD33F-600D-442C-BBF9-230C3B04C5AF}" type="presParOf" srcId="{5C6740E6-783A-4938-9060-0989548B34A8}" destId="{D359B211-DA8F-4D63-88A7-E56A6EC90EDB}" srcOrd="1" destOrd="0" presId="urn:microsoft.com/office/officeart/2005/8/layout/hierarchy1"/>
    <dgm:cxn modelId="{1A9F1953-F61B-4A3D-9216-42BB758335B5}" type="presParOf" srcId="{56BB3A0E-C77D-4801-B688-C6AF839B4A03}" destId="{CE8165A6-AAE8-4480-8CB9-47A2BE060B85}" srcOrd="1" destOrd="0" presId="urn:microsoft.com/office/officeart/2005/8/layout/hierarchy1"/>
    <dgm:cxn modelId="{B905DCF8-48AA-4C9A-8BE1-5C6387D9CBD8}" type="presParOf" srcId="{87E0DC4E-C523-4E60-BDE9-18AB86F5BC18}" destId="{25787737-929D-47BF-9530-21115A6CA6CB}" srcOrd="2" destOrd="0" presId="urn:microsoft.com/office/officeart/2005/8/layout/hierarchy1"/>
    <dgm:cxn modelId="{473D4B7C-55FE-48BF-BC14-5247114C4E22}" type="presParOf" srcId="{87E0DC4E-C523-4E60-BDE9-18AB86F5BC18}" destId="{1086EC19-5DF4-46DB-A954-9E10B770D5D8}" srcOrd="3" destOrd="0" presId="urn:microsoft.com/office/officeart/2005/8/layout/hierarchy1"/>
    <dgm:cxn modelId="{DF599CE2-7592-4CBD-98D9-38908F225D7D}" type="presParOf" srcId="{1086EC19-5DF4-46DB-A954-9E10B770D5D8}" destId="{FE12E4EB-5763-4E49-B9F7-1247D809D4BC}" srcOrd="0" destOrd="0" presId="urn:microsoft.com/office/officeart/2005/8/layout/hierarchy1"/>
    <dgm:cxn modelId="{306FCEEE-953B-4D52-B78F-760AFC1E3A87}" type="presParOf" srcId="{FE12E4EB-5763-4E49-B9F7-1247D809D4BC}" destId="{30A4BD37-0361-42BE-927D-D13B3D22C20F}" srcOrd="0" destOrd="0" presId="urn:microsoft.com/office/officeart/2005/8/layout/hierarchy1"/>
    <dgm:cxn modelId="{AA016330-A694-445A-87F8-E8745D4CFDD7}" type="presParOf" srcId="{FE12E4EB-5763-4E49-B9F7-1247D809D4BC}" destId="{8C1CCAA5-0994-4AA9-8C63-338A0187F2D4}" srcOrd="1" destOrd="0" presId="urn:microsoft.com/office/officeart/2005/8/layout/hierarchy1"/>
    <dgm:cxn modelId="{48E0E055-CFE4-4352-9919-C5D5D75B4FD5}" type="presParOf" srcId="{1086EC19-5DF4-46DB-A954-9E10B770D5D8}" destId="{2990462E-809F-425B-9152-397C91CA301A}" srcOrd="1" destOrd="0" presId="urn:microsoft.com/office/officeart/2005/8/layout/hierarchy1"/>
    <dgm:cxn modelId="{4905D35C-5BCF-4DB3-9FB6-09DEA5987135}" type="presParOf" srcId="{37BF7993-9641-4129-AD64-4F18C778B31F}" destId="{A6131877-0941-486A-9968-E3DE775BB65E}" srcOrd="2" destOrd="0" presId="urn:microsoft.com/office/officeart/2005/8/layout/hierarchy1"/>
    <dgm:cxn modelId="{97E21DD3-B352-4C6E-8D44-B8CB4B7882BF}" type="presParOf" srcId="{37BF7993-9641-4129-AD64-4F18C778B31F}" destId="{ADF2B0EC-83A7-4B93-B559-82069CBFB8CE}" srcOrd="3" destOrd="0" presId="urn:microsoft.com/office/officeart/2005/8/layout/hierarchy1"/>
    <dgm:cxn modelId="{B057054A-B396-4516-8311-22D3095B04F3}" type="presParOf" srcId="{ADF2B0EC-83A7-4B93-B559-82069CBFB8CE}" destId="{A6689F61-9B19-4805-91DB-91F39A59465E}" srcOrd="0" destOrd="0" presId="urn:microsoft.com/office/officeart/2005/8/layout/hierarchy1"/>
    <dgm:cxn modelId="{30B6A1D0-26B0-4418-BAAD-B3AE0DE1710B}" type="presParOf" srcId="{A6689F61-9B19-4805-91DB-91F39A59465E}" destId="{E07DEA05-F0ED-4B4E-8FE8-53D1921EB293}" srcOrd="0" destOrd="0" presId="urn:microsoft.com/office/officeart/2005/8/layout/hierarchy1"/>
    <dgm:cxn modelId="{F148C325-294C-44A8-A1CD-E3F5A844D21F}" type="presParOf" srcId="{A6689F61-9B19-4805-91DB-91F39A59465E}" destId="{49CA4026-E84C-439E-A02C-95E457903045}" srcOrd="1" destOrd="0" presId="urn:microsoft.com/office/officeart/2005/8/layout/hierarchy1"/>
    <dgm:cxn modelId="{22F7BC2B-29C0-4E10-A1D0-3EF3014D9ABD}" type="presParOf" srcId="{ADF2B0EC-83A7-4B93-B559-82069CBFB8CE}" destId="{3AE71E45-A70A-4659-8810-574AF16F15E7}" srcOrd="1" destOrd="0" presId="urn:microsoft.com/office/officeart/2005/8/layout/hierarchy1"/>
    <dgm:cxn modelId="{F31EB278-FDE1-4804-BCE4-DCC206E816BC}" type="presParOf" srcId="{3AE71E45-A70A-4659-8810-574AF16F15E7}" destId="{704C36E6-33D6-40CD-9AD4-24ACB7E09FB7}" srcOrd="0" destOrd="0" presId="urn:microsoft.com/office/officeart/2005/8/layout/hierarchy1"/>
    <dgm:cxn modelId="{4B539CFD-EAB3-41CE-B785-501A693E261F}" type="presParOf" srcId="{3AE71E45-A70A-4659-8810-574AF16F15E7}" destId="{2C66D6A8-2512-48C9-9FD1-B319E41A7205}" srcOrd="1" destOrd="0" presId="urn:microsoft.com/office/officeart/2005/8/layout/hierarchy1"/>
    <dgm:cxn modelId="{202AA68A-93A1-40BD-946E-27B4E85D51DB}" type="presParOf" srcId="{2C66D6A8-2512-48C9-9FD1-B319E41A7205}" destId="{B6B3A37E-B378-4C21-A6A4-CBE963562E7C}" srcOrd="0" destOrd="0" presId="urn:microsoft.com/office/officeart/2005/8/layout/hierarchy1"/>
    <dgm:cxn modelId="{D2B478A2-AA6D-485D-A09D-957143DA1F19}" type="presParOf" srcId="{B6B3A37E-B378-4C21-A6A4-CBE963562E7C}" destId="{05A1069D-89CA-4E13-8AD3-F4B278FC4E51}" srcOrd="0" destOrd="0" presId="urn:microsoft.com/office/officeart/2005/8/layout/hierarchy1"/>
    <dgm:cxn modelId="{42BBCB2A-9665-4302-AE24-31F20C6C83CD}" type="presParOf" srcId="{B6B3A37E-B378-4C21-A6A4-CBE963562E7C}" destId="{174D1DC0-8123-4BD6-934B-2FBC5737B0C5}" srcOrd="1" destOrd="0" presId="urn:microsoft.com/office/officeart/2005/8/layout/hierarchy1"/>
    <dgm:cxn modelId="{7C2A5104-7EAC-4429-AEAB-345FA5B0C5F3}" type="presParOf" srcId="{2C66D6A8-2512-48C9-9FD1-B319E41A7205}" destId="{167FCA8A-7F9B-4195-8886-4E0AAD3BE034}" srcOrd="1" destOrd="0" presId="urn:microsoft.com/office/officeart/2005/8/layout/hierarchy1"/>
    <dgm:cxn modelId="{C4D0A3EC-2B4C-42DD-8241-99A6C85EC2EF}" type="presParOf" srcId="{3AE71E45-A70A-4659-8810-574AF16F15E7}" destId="{BFA8F685-D02C-4E1F-90C4-BEF7B68CF6BA}" srcOrd="2" destOrd="0" presId="urn:microsoft.com/office/officeart/2005/8/layout/hierarchy1"/>
    <dgm:cxn modelId="{77AC0D88-32DC-47C8-84D6-FF9788E40D2B}" type="presParOf" srcId="{3AE71E45-A70A-4659-8810-574AF16F15E7}" destId="{78EF182E-6719-4E14-9BCE-17D8278E54E6}" srcOrd="3" destOrd="0" presId="urn:microsoft.com/office/officeart/2005/8/layout/hierarchy1"/>
    <dgm:cxn modelId="{BDE3CB18-C0EA-4CBB-A2BC-476A779E6761}" type="presParOf" srcId="{78EF182E-6719-4E14-9BCE-17D8278E54E6}" destId="{E6227E6D-2FA3-4D04-96FC-087335C3F324}" srcOrd="0" destOrd="0" presId="urn:microsoft.com/office/officeart/2005/8/layout/hierarchy1"/>
    <dgm:cxn modelId="{4FB23F84-00E4-460E-87E0-891F6B721CC7}" type="presParOf" srcId="{E6227E6D-2FA3-4D04-96FC-087335C3F324}" destId="{982D23F3-6A10-47CC-AAB6-FA13E718F181}" srcOrd="0" destOrd="0" presId="urn:microsoft.com/office/officeart/2005/8/layout/hierarchy1"/>
    <dgm:cxn modelId="{D4A5EC4C-FFBC-4530-BDE5-36D628FD820D}" type="presParOf" srcId="{E6227E6D-2FA3-4D04-96FC-087335C3F324}" destId="{0CADCBC2-6CE3-4F91-ACAF-0A6D447AA20B}" srcOrd="1" destOrd="0" presId="urn:microsoft.com/office/officeart/2005/8/layout/hierarchy1"/>
    <dgm:cxn modelId="{4E836B21-27B0-456B-A5BD-5A4C462F11D0}" type="presParOf" srcId="{78EF182E-6719-4E14-9BCE-17D8278E54E6}" destId="{E9ED56FD-AAB9-4220-AC6E-0BB6ACE8E82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2DA1D-E504-4341-B7F8-483691F63F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2096943-D72F-418C-951D-0F122F558D24}">
      <dgm:prSet phldrT="[Texte]" custT="1"/>
      <dgm:spPr/>
      <dgm:t>
        <a:bodyPr/>
        <a:lstStyle/>
        <a:p>
          <a:pPr rtl="1"/>
          <a:r>
            <a:rPr lang="ar-DZ" sz="2800" b="1" dirty="0" smtClean="0"/>
            <a:t>سوق الأوراق المالية</a:t>
          </a:r>
          <a:endParaRPr lang="fr-FR" sz="2800" b="1" dirty="0"/>
        </a:p>
      </dgm:t>
    </dgm:pt>
    <dgm:pt modelId="{4C6B382A-5F92-4794-AE8D-6830A1CEA030}" type="parTrans" cxnId="{9CDF4423-3D58-4EE9-905D-FF427EF6895A}">
      <dgm:prSet/>
      <dgm:spPr/>
      <dgm:t>
        <a:bodyPr/>
        <a:lstStyle/>
        <a:p>
          <a:pPr rtl="1"/>
          <a:endParaRPr lang="fr-FR" sz="2800"/>
        </a:p>
      </dgm:t>
    </dgm:pt>
    <dgm:pt modelId="{E0C4A15C-D2E2-4FFB-8B8E-599F39022EDB}" type="sibTrans" cxnId="{9CDF4423-3D58-4EE9-905D-FF427EF6895A}">
      <dgm:prSet/>
      <dgm:spPr/>
      <dgm:t>
        <a:bodyPr/>
        <a:lstStyle/>
        <a:p>
          <a:pPr rtl="1"/>
          <a:endParaRPr lang="fr-FR" sz="2800"/>
        </a:p>
      </dgm:t>
    </dgm:pt>
    <dgm:pt modelId="{345E1BE2-349D-48E4-89AF-6ED37A062EEE}">
      <dgm:prSet phldrT="[Texte]" custT="1"/>
      <dgm:spPr/>
      <dgm:t>
        <a:bodyPr/>
        <a:lstStyle/>
        <a:p>
          <a:pPr rtl="1"/>
          <a:r>
            <a:rPr lang="ar-DZ" sz="2800" b="1" dirty="0" smtClean="0"/>
            <a:t>سوق الأسهم</a:t>
          </a:r>
          <a:endParaRPr lang="fr-FR" sz="2800" b="1" dirty="0" smtClean="0"/>
        </a:p>
      </dgm:t>
    </dgm:pt>
    <dgm:pt modelId="{1D836616-48CE-4AAF-9EA1-64244ED51F4D}" type="parTrans" cxnId="{768A678C-3770-46CC-8895-13825F3CFECA}">
      <dgm:prSet/>
      <dgm:spPr/>
      <dgm:t>
        <a:bodyPr/>
        <a:lstStyle/>
        <a:p>
          <a:pPr rtl="1"/>
          <a:endParaRPr lang="fr-FR" sz="2800"/>
        </a:p>
      </dgm:t>
    </dgm:pt>
    <dgm:pt modelId="{98FC19D8-68E1-49E1-AE34-8CEF78802EC4}" type="sibTrans" cxnId="{768A678C-3770-46CC-8895-13825F3CFECA}">
      <dgm:prSet/>
      <dgm:spPr/>
      <dgm:t>
        <a:bodyPr/>
        <a:lstStyle/>
        <a:p>
          <a:pPr rtl="1"/>
          <a:endParaRPr lang="fr-FR" sz="2800"/>
        </a:p>
      </dgm:t>
    </dgm:pt>
    <dgm:pt modelId="{2DC17BC7-A2EB-4DD6-8F11-4268082F6843}">
      <dgm:prSet phldrT="[Texte]" custT="1"/>
      <dgm:spPr/>
      <dgm:t>
        <a:bodyPr vert="vert270"/>
        <a:lstStyle/>
        <a:p>
          <a:pPr rtl="1"/>
          <a:r>
            <a:rPr lang="ar-DZ" sz="2800" b="1" dirty="0" smtClean="0"/>
            <a:t>سوق أول</a:t>
          </a:r>
          <a:endParaRPr lang="fr-FR" sz="2800" b="1" dirty="0" smtClean="0"/>
        </a:p>
      </dgm:t>
    </dgm:pt>
    <dgm:pt modelId="{26C4CC49-99AF-41BD-A892-5094230C9C1D}" type="parTrans" cxnId="{42EC6359-E5CD-4DC0-8575-717A52A3FBDB}">
      <dgm:prSet/>
      <dgm:spPr/>
      <dgm:t>
        <a:bodyPr/>
        <a:lstStyle/>
        <a:p>
          <a:pPr rtl="1"/>
          <a:endParaRPr lang="fr-FR" sz="2800"/>
        </a:p>
      </dgm:t>
    </dgm:pt>
    <dgm:pt modelId="{529A5005-8B8E-4C6E-AD28-B41033480CA0}" type="sibTrans" cxnId="{42EC6359-E5CD-4DC0-8575-717A52A3FBDB}">
      <dgm:prSet/>
      <dgm:spPr/>
      <dgm:t>
        <a:bodyPr/>
        <a:lstStyle/>
        <a:p>
          <a:pPr rtl="1"/>
          <a:endParaRPr lang="fr-FR" sz="2800"/>
        </a:p>
      </dgm:t>
    </dgm:pt>
    <dgm:pt modelId="{5F847748-DD9B-40FA-A9FF-83AECC1820F1}">
      <dgm:prSet phldrT="[Texte]" custT="1"/>
      <dgm:spPr/>
      <dgm:t>
        <a:bodyPr vert="vert270"/>
        <a:lstStyle/>
        <a:p>
          <a:pPr rtl="1"/>
          <a:r>
            <a:rPr lang="ar-DZ" sz="2800" b="1" dirty="0" smtClean="0"/>
            <a:t>سوق ثاني</a:t>
          </a:r>
          <a:endParaRPr lang="fr-FR" sz="2800" b="1" dirty="0" smtClean="0"/>
        </a:p>
      </dgm:t>
    </dgm:pt>
    <dgm:pt modelId="{0FADD665-29A2-4487-AE2D-820FCC001686}" type="parTrans" cxnId="{D162E43F-A697-45D6-AC9E-E696D4F31FE5}">
      <dgm:prSet/>
      <dgm:spPr/>
      <dgm:t>
        <a:bodyPr/>
        <a:lstStyle/>
        <a:p>
          <a:pPr rtl="1"/>
          <a:endParaRPr lang="fr-FR" sz="2800"/>
        </a:p>
      </dgm:t>
    </dgm:pt>
    <dgm:pt modelId="{AD5008F9-F917-4FD0-944F-5089621D2A4F}" type="sibTrans" cxnId="{D162E43F-A697-45D6-AC9E-E696D4F31FE5}">
      <dgm:prSet/>
      <dgm:spPr/>
      <dgm:t>
        <a:bodyPr/>
        <a:lstStyle/>
        <a:p>
          <a:pPr rtl="1"/>
          <a:endParaRPr lang="fr-FR" sz="2800"/>
        </a:p>
      </dgm:t>
    </dgm:pt>
    <dgm:pt modelId="{8F2825CD-6156-4378-A516-6A46E224AF71}">
      <dgm:prSet phldrT="[Texte]" custT="1"/>
      <dgm:spPr/>
      <dgm:t>
        <a:bodyPr/>
        <a:lstStyle/>
        <a:p>
          <a:pPr rtl="1"/>
          <a:r>
            <a:rPr lang="ar-DZ" sz="2800" b="1" dirty="0" smtClean="0"/>
            <a:t>سوق السندات</a:t>
          </a:r>
          <a:endParaRPr lang="fr-FR" sz="2800" b="1" dirty="0" smtClean="0"/>
        </a:p>
      </dgm:t>
    </dgm:pt>
    <dgm:pt modelId="{5F89809A-5C20-4FC2-9DC0-0A9900B7260E}" type="parTrans" cxnId="{B730A0AC-79E6-475D-8BCF-5814813B91B2}">
      <dgm:prSet/>
      <dgm:spPr/>
      <dgm:t>
        <a:bodyPr/>
        <a:lstStyle/>
        <a:p>
          <a:pPr rtl="1"/>
          <a:endParaRPr lang="fr-FR" sz="2800"/>
        </a:p>
      </dgm:t>
    </dgm:pt>
    <dgm:pt modelId="{FEAFFD13-6A26-4347-9FFE-EFCD380D82D3}" type="sibTrans" cxnId="{B730A0AC-79E6-475D-8BCF-5814813B91B2}">
      <dgm:prSet/>
      <dgm:spPr/>
      <dgm:t>
        <a:bodyPr/>
        <a:lstStyle/>
        <a:p>
          <a:pPr rtl="1"/>
          <a:endParaRPr lang="fr-FR" sz="2800"/>
        </a:p>
      </dgm:t>
    </dgm:pt>
    <dgm:pt modelId="{01BBE03D-E3A2-44A4-93FB-9DFBED2978DA}">
      <dgm:prSet phldrT="[Texte]" custT="1"/>
      <dgm:spPr/>
      <dgm:t>
        <a:bodyPr/>
        <a:lstStyle/>
        <a:p>
          <a:pPr rtl="1"/>
          <a:r>
            <a:rPr lang="ar-DZ" sz="2800" b="1" dirty="0" smtClean="0"/>
            <a:t>سوق سندات الشركات</a:t>
          </a:r>
          <a:endParaRPr lang="fr-FR" sz="2800" b="1" dirty="0" smtClean="0"/>
        </a:p>
      </dgm:t>
    </dgm:pt>
    <dgm:pt modelId="{73CB36BB-CB4B-4A48-8C87-FCC3F933D64B}" type="parTrans" cxnId="{19C825E1-3B29-4F86-9102-79BD7EF6A1C3}">
      <dgm:prSet/>
      <dgm:spPr/>
      <dgm:t>
        <a:bodyPr/>
        <a:lstStyle/>
        <a:p>
          <a:pPr rtl="1"/>
          <a:endParaRPr lang="fr-FR" sz="2800"/>
        </a:p>
      </dgm:t>
    </dgm:pt>
    <dgm:pt modelId="{3797D5EB-84FF-4FB2-A208-5BA63CE3EDD4}" type="sibTrans" cxnId="{19C825E1-3B29-4F86-9102-79BD7EF6A1C3}">
      <dgm:prSet/>
      <dgm:spPr/>
      <dgm:t>
        <a:bodyPr/>
        <a:lstStyle/>
        <a:p>
          <a:pPr rtl="1"/>
          <a:endParaRPr lang="fr-FR" sz="2800"/>
        </a:p>
      </dgm:t>
    </dgm:pt>
    <dgm:pt modelId="{1541A4D0-62E8-4873-ADC5-77D0B2BFA587}">
      <dgm:prSet custT="1"/>
      <dgm:spPr/>
      <dgm:t>
        <a:bodyPr/>
        <a:lstStyle/>
        <a:p>
          <a:pPr rtl="1"/>
          <a:r>
            <a:rPr lang="ar-DZ" sz="2800" b="1" dirty="0" smtClean="0"/>
            <a:t>سوق السندات الحكومية</a:t>
          </a:r>
          <a:endParaRPr lang="fr-FR" sz="2800" b="1" dirty="0" smtClean="0"/>
        </a:p>
      </dgm:t>
    </dgm:pt>
    <dgm:pt modelId="{F702AFB6-9812-4939-8145-7E69552B2154}" type="parTrans" cxnId="{9CD173E4-01DF-4BA0-85DA-BF19EEB17F17}">
      <dgm:prSet/>
      <dgm:spPr/>
      <dgm:t>
        <a:bodyPr/>
        <a:lstStyle/>
        <a:p>
          <a:pPr rtl="1"/>
          <a:endParaRPr lang="fr-FR" sz="2800"/>
        </a:p>
      </dgm:t>
    </dgm:pt>
    <dgm:pt modelId="{4660E78B-A982-43A2-9C21-9A130EF47CB5}" type="sibTrans" cxnId="{9CD173E4-01DF-4BA0-85DA-BF19EEB17F17}">
      <dgm:prSet/>
      <dgm:spPr/>
      <dgm:t>
        <a:bodyPr/>
        <a:lstStyle/>
        <a:p>
          <a:pPr rtl="1"/>
          <a:endParaRPr lang="fr-FR" sz="2800"/>
        </a:p>
      </dgm:t>
    </dgm:pt>
    <dgm:pt modelId="{11737B4B-B3CA-499B-B662-98369F5B32A4}">
      <dgm:prSet custT="1"/>
      <dgm:spPr/>
      <dgm:t>
        <a:bodyPr vert="vert270"/>
        <a:lstStyle/>
        <a:p>
          <a:pPr rtl="1"/>
          <a:r>
            <a:rPr lang="ar-DZ" sz="2800" b="1" dirty="0" smtClean="0"/>
            <a:t>سوق أول</a:t>
          </a:r>
          <a:endParaRPr lang="fr-FR" sz="2800" dirty="0"/>
        </a:p>
      </dgm:t>
    </dgm:pt>
    <dgm:pt modelId="{01854B70-21C2-4492-B9AC-31887E7F6465}" type="parTrans" cxnId="{F3E551BA-0816-4FD8-8F2F-40991D49BC89}">
      <dgm:prSet/>
      <dgm:spPr/>
      <dgm:t>
        <a:bodyPr/>
        <a:lstStyle/>
        <a:p>
          <a:endParaRPr lang="fr-FR" sz="2800"/>
        </a:p>
      </dgm:t>
    </dgm:pt>
    <dgm:pt modelId="{6F7D4084-243B-4A1B-894B-2DCA08F9DB90}" type="sibTrans" cxnId="{F3E551BA-0816-4FD8-8F2F-40991D49BC89}">
      <dgm:prSet/>
      <dgm:spPr/>
      <dgm:t>
        <a:bodyPr/>
        <a:lstStyle/>
        <a:p>
          <a:endParaRPr lang="fr-FR" sz="2800"/>
        </a:p>
      </dgm:t>
    </dgm:pt>
    <dgm:pt modelId="{4E455C46-D5B8-4DBB-8BAF-B8C793887697}">
      <dgm:prSet custT="1"/>
      <dgm:spPr/>
      <dgm:t>
        <a:bodyPr/>
        <a:lstStyle/>
        <a:p>
          <a:pPr rtl="1"/>
          <a:r>
            <a:rPr lang="ar-DZ" sz="2800" b="1" dirty="0" smtClean="0"/>
            <a:t>سوق </a:t>
          </a:r>
          <a:r>
            <a:rPr lang="ar-DZ" sz="2800" b="1" dirty="0" err="1" smtClean="0"/>
            <a:t>أولية </a:t>
          </a:r>
          <a:r>
            <a:rPr lang="ar-DZ" sz="2800" b="1" dirty="0" smtClean="0"/>
            <a:t>(إصدار</a:t>
          </a:r>
          <a:r>
            <a:rPr lang="ar-DZ" sz="2800" b="1" dirty="0" err="1" smtClean="0"/>
            <a:t>)</a:t>
          </a:r>
          <a:endParaRPr lang="fr-FR" sz="2800" dirty="0"/>
        </a:p>
      </dgm:t>
    </dgm:pt>
    <dgm:pt modelId="{52BC34E0-9E2E-4D4E-B139-38012E719F01}" type="sibTrans" cxnId="{A01A3359-1AE4-4402-ACAF-2A55861F4249}">
      <dgm:prSet/>
      <dgm:spPr/>
      <dgm:t>
        <a:bodyPr/>
        <a:lstStyle/>
        <a:p>
          <a:endParaRPr lang="fr-FR" sz="2800"/>
        </a:p>
      </dgm:t>
    </dgm:pt>
    <dgm:pt modelId="{FD453947-3087-4BCF-9E14-376D38003CD4}" type="parTrans" cxnId="{A01A3359-1AE4-4402-ACAF-2A55861F4249}">
      <dgm:prSet/>
      <dgm:spPr/>
      <dgm:t>
        <a:bodyPr/>
        <a:lstStyle/>
        <a:p>
          <a:endParaRPr lang="fr-FR" sz="2800"/>
        </a:p>
      </dgm:t>
    </dgm:pt>
    <dgm:pt modelId="{C03FFD6A-8D33-4C5B-8796-A9C9640ED4D1}">
      <dgm:prSet custT="1"/>
      <dgm:spPr/>
      <dgm:t>
        <a:bodyPr/>
        <a:lstStyle/>
        <a:p>
          <a:pPr rtl="1"/>
          <a:r>
            <a:rPr lang="ar-DZ" sz="2800" b="1" dirty="0" smtClean="0"/>
            <a:t>سوق </a:t>
          </a:r>
          <a:r>
            <a:rPr lang="ar-DZ" sz="2800" b="1" dirty="0" err="1" smtClean="0"/>
            <a:t>ثانوية </a:t>
          </a:r>
          <a:r>
            <a:rPr lang="ar-DZ" sz="2800" b="1" dirty="0" smtClean="0"/>
            <a:t>(تداول</a:t>
          </a:r>
          <a:r>
            <a:rPr lang="ar-DZ" sz="2800" b="1" dirty="0" err="1" smtClean="0"/>
            <a:t>)</a:t>
          </a:r>
          <a:endParaRPr lang="fr-FR" sz="2800" dirty="0"/>
        </a:p>
      </dgm:t>
    </dgm:pt>
    <dgm:pt modelId="{6DA72B14-0540-4592-8E9E-776A8CC1E076}" type="parTrans" cxnId="{943F54DD-5212-4E17-B6A1-B449F51ED83D}">
      <dgm:prSet/>
      <dgm:spPr/>
      <dgm:t>
        <a:bodyPr/>
        <a:lstStyle/>
        <a:p>
          <a:endParaRPr lang="fr-FR"/>
        </a:p>
      </dgm:t>
    </dgm:pt>
    <dgm:pt modelId="{A812A108-BF9C-4830-AEB1-1C682B21B42C}" type="sibTrans" cxnId="{943F54DD-5212-4E17-B6A1-B449F51ED83D}">
      <dgm:prSet/>
      <dgm:spPr/>
      <dgm:t>
        <a:bodyPr/>
        <a:lstStyle/>
        <a:p>
          <a:endParaRPr lang="fr-FR"/>
        </a:p>
      </dgm:t>
    </dgm:pt>
    <dgm:pt modelId="{19E21AA2-7904-42D3-AB0C-08E030519FCE}">
      <dgm:prSet custT="1"/>
      <dgm:spPr/>
      <dgm:t>
        <a:bodyPr vert="vert270"/>
        <a:lstStyle/>
        <a:p>
          <a:pPr rtl="1"/>
          <a:r>
            <a:rPr lang="ar-DZ" sz="2800" b="1" dirty="0" smtClean="0"/>
            <a:t>سوق ثاني</a:t>
          </a:r>
          <a:endParaRPr lang="fr-FR" sz="2800" dirty="0"/>
        </a:p>
      </dgm:t>
    </dgm:pt>
    <dgm:pt modelId="{007676E1-2846-4E15-B5ED-BB0BF020EF58}" type="parTrans" cxnId="{6C63395D-BFA4-4B9C-943C-5ACD1C8E78D1}">
      <dgm:prSet/>
      <dgm:spPr/>
      <dgm:t>
        <a:bodyPr/>
        <a:lstStyle/>
        <a:p>
          <a:endParaRPr lang="fr-FR"/>
        </a:p>
      </dgm:t>
    </dgm:pt>
    <dgm:pt modelId="{8442A7E4-9BC0-409A-86BC-D91FBE9996B8}" type="sibTrans" cxnId="{6C63395D-BFA4-4B9C-943C-5ACD1C8E78D1}">
      <dgm:prSet/>
      <dgm:spPr/>
      <dgm:t>
        <a:bodyPr/>
        <a:lstStyle/>
        <a:p>
          <a:endParaRPr lang="fr-FR"/>
        </a:p>
      </dgm:t>
    </dgm:pt>
    <dgm:pt modelId="{7F1C3884-97A7-4E1F-A1F0-40A8573D5638}" type="pres">
      <dgm:prSet presAssocID="{44A2DA1D-E504-4341-B7F8-483691F63FAB}" presName="hierChild1" presStyleCnt="0">
        <dgm:presLayoutVars>
          <dgm:chPref val="1"/>
          <dgm:dir/>
          <dgm:animOne val="branch"/>
          <dgm:animLvl val="lvl"/>
          <dgm:resizeHandles/>
        </dgm:presLayoutVars>
      </dgm:prSet>
      <dgm:spPr/>
      <dgm:t>
        <a:bodyPr/>
        <a:lstStyle/>
        <a:p>
          <a:endParaRPr lang="fr-FR"/>
        </a:p>
      </dgm:t>
    </dgm:pt>
    <dgm:pt modelId="{5D7B75E5-C35C-401E-8BF5-570498511195}" type="pres">
      <dgm:prSet presAssocID="{92096943-D72F-418C-951D-0F122F558D24}" presName="hierRoot1" presStyleCnt="0"/>
      <dgm:spPr/>
    </dgm:pt>
    <dgm:pt modelId="{5270D199-1EC8-4C71-90AE-FE2E42E020A2}" type="pres">
      <dgm:prSet presAssocID="{92096943-D72F-418C-951D-0F122F558D24}" presName="composite" presStyleCnt="0"/>
      <dgm:spPr/>
    </dgm:pt>
    <dgm:pt modelId="{833E5912-DE5E-4ED0-8B83-8CDA06395C85}" type="pres">
      <dgm:prSet presAssocID="{92096943-D72F-418C-951D-0F122F558D24}" presName="background" presStyleLbl="node0" presStyleIdx="0" presStyleCnt="1"/>
      <dgm:spPr/>
    </dgm:pt>
    <dgm:pt modelId="{67488871-CA0D-41AC-8D31-8CAA5AC4BCD5}" type="pres">
      <dgm:prSet presAssocID="{92096943-D72F-418C-951D-0F122F558D24}" presName="text" presStyleLbl="fgAcc0" presStyleIdx="0" presStyleCnt="1" custScaleX="162271">
        <dgm:presLayoutVars>
          <dgm:chPref val="3"/>
        </dgm:presLayoutVars>
      </dgm:prSet>
      <dgm:spPr/>
      <dgm:t>
        <a:bodyPr/>
        <a:lstStyle/>
        <a:p>
          <a:endParaRPr lang="fr-FR"/>
        </a:p>
      </dgm:t>
    </dgm:pt>
    <dgm:pt modelId="{37BF7993-9641-4129-AD64-4F18C778B31F}" type="pres">
      <dgm:prSet presAssocID="{92096943-D72F-418C-951D-0F122F558D24}" presName="hierChild2" presStyleCnt="0"/>
      <dgm:spPr/>
    </dgm:pt>
    <dgm:pt modelId="{53A44299-6E59-4A5D-A02A-903C5304D020}" type="pres">
      <dgm:prSet presAssocID="{1D836616-48CE-4AAF-9EA1-64244ED51F4D}" presName="Name10" presStyleLbl="parChTrans1D2" presStyleIdx="0" presStyleCnt="2"/>
      <dgm:spPr/>
      <dgm:t>
        <a:bodyPr/>
        <a:lstStyle/>
        <a:p>
          <a:endParaRPr lang="fr-FR"/>
        </a:p>
      </dgm:t>
    </dgm:pt>
    <dgm:pt modelId="{EB467041-D4DB-4684-9229-C91699632BEB}" type="pres">
      <dgm:prSet presAssocID="{345E1BE2-349D-48E4-89AF-6ED37A062EEE}" presName="hierRoot2" presStyleCnt="0"/>
      <dgm:spPr/>
    </dgm:pt>
    <dgm:pt modelId="{D5CDC313-F728-47CD-827A-A062E7B53C98}" type="pres">
      <dgm:prSet presAssocID="{345E1BE2-349D-48E4-89AF-6ED37A062EEE}" presName="composite2" presStyleCnt="0"/>
      <dgm:spPr/>
    </dgm:pt>
    <dgm:pt modelId="{D6A24C34-3A07-4ADD-8574-496C6A789DC8}" type="pres">
      <dgm:prSet presAssocID="{345E1BE2-349D-48E4-89AF-6ED37A062EEE}" presName="background2" presStyleLbl="node2" presStyleIdx="0" presStyleCnt="2"/>
      <dgm:spPr/>
    </dgm:pt>
    <dgm:pt modelId="{F17CBCF0-4C5C-4C25-BBEE-2748C87ABB76}" type="pres">
      <dgm:prSet presAssocID="{345E1BE2-349D-48E4-89AF-6ED37A062EEE}" presName="text2" presStyleLbl="fgAcc2" presStyleIdx="0" presStyleCnt="2" custScaleX="134668">
        <dgm:presLayoutVars>
          <dgm:chPref val="3"/>
        </dgm:presLayoutVars>
      </dgm:prSet>
      <dgm:spPr/>
      <dgm:t>
        <a:bodyPr/>
        <a:lstStyle/>
        <a:p>
          <a:endParaRPr lang="fr-FR"/>
        </a:p>
      </dgm:t>
    </dgm:pt>
    <dgm:pt modelId="{87E0DC4E-C523-4E60-BDE9-18AB86F5BC18}" type="pres">
      <dgm:prSet presAssocID="{345E1BE2-349D-48E4-89AF-6ED37A062EEE}" presName="hierChild3" presStyleCnt="0"/>
      <dgm:spPr/>
    </dgm:pt>
    <dgm:pt modelId="{511E6158-B4A5-404D-A8CC-73ECF9EEC879}" type="pres">
      <dgm:prSet presAssocID="{6DA72B14-0540-4592-8E9E-776A8CC1E076}" presName="Name17" presStyleLbl="parChTrans1D3" presStyleIdx="0" presStyleCnt="4"/>
      <dgm:spPr/>
      <dgm:t>
        <a:bodyPr/>
        <a:lstStyle/>
        <a:p>
          <a:endParaRPr lang="fr-FR"/>
        </a:p>
      </dgm:t>
    </dgm:pt>
    <dgm:pt modelId="{465B3938-C828-44F9-AB4D-B3505398DA3E}" type="pres">
      <dgm:prSet presAssocID="{C03FFD6A-8D33-4C5B-8796-A9C9640ED4D1}" presName="hierRoot3" presStyleCnt="0"/>
      <dgm:spPr/>
    </dgm:pt>
    <dgm:pt modelId="{7264028E-986C-4430-BE3F-5EAA914BDD99}" type="pres">
      <dgm:prSet presAssocID="{C03FFD6A-8D33-4C5B-8796-A9C9640ED4D1}" presName="composite3" presStyleCnt="0"/>
      <dgm:spPr/>
    </dgm:pt>
    <dgm:pt modelId="{67E0C199-DA8D-4E8D-B46C-E705E31037A2}" type="pres">
      <dgm:prSet presAssocID="{C03FFD6A-8D33-4C5B-8796-A9C9640ED4D1}" presName="background3" presStyleLbl="node3" presStyleIdx="0" presStyleCnt="4"/>
      <dgm:spPr/>
    </dgm:pt>
    <dgm:pt modelId="{05407A7B-BC45-4DE1-B5C3-6A885C4C5864}" type="pres">
      <dgm:prSet presAssocID="{C03FFD6A-8D33-4C5B-8796-A9C9640ED4D1}" presName="text3" presStyleLbl="fgAcc3" presStyleIdx="0" presStyleCnt="4" custScaleX="136081">
        <dgm:presLayoutVars>
          <dgm:chPref val="3"/>
        </dgm:presLayoutVars>
      </dgm:prSet>
      <dgm:spPr/>
      <dgm:t>
        <a:bodyPr/>
        <a:lstStyle/>
        <a:p>
          <a:endParaRPr lang="fr-FR"/>
        </a:p>
      </dgm:t>
    </dgm:pt>
    <dgm:pt modelId="{7AB987BC-C2D7-431A-9F28-5CC34AE2D4DA}" type="pres">
      <dgm:prSet presAssocID="{C03FFD6A-8D33-4C5B-8796-A9C9640ED4D1}" presName="hierChild4" presStyleCnt="0"/>
      <dgm:spPr/>
    </dgm:pt>
    <dgm:pt modelId="{57DACA7C-7E49-458F-A780-47BD53C27AC8}" type="pres">
      <dgm:prSet presAssocID="{007676E1-2846-4E15-B5ED-BB0BF020EF58}" presName="Name23" presStyleLbl="parChTrans1D4" presStyleIdx="0" presStyleCnt="4"/>
      <dgm:spPr/>
      <dgm:t>
        <a:bodyPr/>
        <a:lstStyle/>
        <a:p>
          <a:endParaRPr lang="fr-FR"/>
        </a:p>
      </dgm:t>
    </dgm:pt>
    <dgm:pt modelId="{16AC0599-8428-4409-8BEF-84B4135F2D09}" type="pres">
      <dgm:prSet presAssocID="{19E21AA2-7904-42D3-AB0C-08E030519FCE}" presName="hierRoot4" presStyleCnt="0"/>
      <dgm:spPr/>
    </dgm:pt>
    <dgm:pt modelId="{E40EBD79-C37A-4216-8C1B-4E931F005281}" type="pres">
      <dgm:prSet presAssocID="{19E21AA2-7904-42D3-AB0C-08E030519FCE}" presName="composite4" presStyleCnt="0"/>
      <dgm:spPr/>
    </dgm:pt>
    <dgm:pt modelId="{D6E96292-6508-4ED3-954A-EED22C5C1A63}" type="pres">
      <dgm:prSet presAssocID="{19E21AA2-7904-42D3-AB0C-08E030519FCE}" presName="background4" presStyleLbl="node4" presStyleIdx="0" presStyleCnt="4"/>
      <dgm:spPr/>
    </dgm:pt>
    <dgm:pt modelId="{D069960F-6AA0-47CE-80F7-C1642B84ABE9}" type="pres">
      <dgm:prSet presAssocID="{19E21AA2-7904-42D3-AB0C-08E030519FCE}" presName="text4" presStyleLbl="fgAcc4" presStyleIdx="0" presStyleCnt="4" custScaleX="59184" custScaleY="219922">
        <dgm:presLayoutVars>
          <dgm:chPref val="3"/>
        </dgm:presLayoutVars>
      </dgm:prSet>
      <dgm:spPr/>
      <dgm:t>
        <a:bodyPr/>
        <a:lstStyle/>
        <a:p>
          <a:endParaRPr lang="fr-FR"/>
        </a:p>
      </dgm:t>
    </dgm:pt>
    <dgm:pt modelId="{963BD1AB-32CA-4363-9AF7-B139080DCB8B}" type="pres">
      <dgm:prSet presAssocID="{19E21AA2-7904-42D3-AB0C-08E030519FCE}" presName="hierChild5" presStyleCnt="0"/>
      <dgm:spPr/>
    </dgm:pt>
    <dgm:pt modelId="{80C96E1F-7050-4EA2-A7AC-17F2E11AF7BD}" type="pres">
      <dgm:prSet presAssocID="{26C4CC49-99AF-41BD-A892-5094230C9C1D}" presName="Name23" presStyleLbl="parChTrans1D4" presStyleIdx="1" presStyleCnt="4"/>
      <dgm:spPr/>
      <dgm:t>
        <a:bodyPr/>
        <a:lstStyle/>
        <a:p>
          <a:endParaRPr lang="fr-FR"/>
        </a:p>
      </dgm:t>
    </dgm:pt>
    <dgm:pt modelId="{439BFA33-EC36-429B-9BC5-E9E751FFA160}" type="pres">
      <dgm:prSet presAssocID="{2DC17BC7-A2EB-4DD6-8F11-4268082F6843}" presName="hierRoot4" presStyleCnt="0"/>
      <dgm:spPr/>
    </dgm:pt>
    <dgm:pt modelId="{709B4912-ACB1-402F-B402-AE5EDA538A7C}" type="pres">
      <dgm:prSet presAssocID="{2DC17BC7-A2EB-4DD6-8F11-4268082F6843}" presName="composite4" presStyleCnt="0"/>
      <dgm:spPr/>
    </dgm:pt>
    <dgm:pt modelId="{335B4768-7B93-411A-A7BF-69324035532B}" type="pres">
      <dgm:prSet presAssocID="{2DC17BC7-A2EB-4DD6-8F11-4268082F6843}" presName="background4" presStyleLbl="node4" presStyleIdx="1" presStyleCnt="4"/>
      <dgm:spPr/>
    </dgm:pt>
    <dgm:pt modelId="{10CFCE44-9610-4423-AC42-EF7B3894F985}" type="pres">
      <dgm:prSet presAssocID="{2DC17BC7-A2EB-4DD6-8F11-4268082F6843}" presName="text4" presStyleLbl="fgAcc4" presStyleIdx="1" presStyleCnt="4" custScaleX="54675" custScaleY="223381">
        <dgm:presLayoutVars>
          <dgm:chPref val="3"/>
        </dgm:presLayoutVars>
      </dgm:prSet>
      <dgm:spPr/>
      <dgm:t>
        <a:bodyPr/>
        <a:lstStyle/>
        <a:p>
          <a:endParaRPr lang="fr-FR"/>
        </a:p>
      </dgm:t>
    </dgm:pt>
    <dgm:pt modelId="{E50DB7FC-32FB-4C3F-89E1-7C0340A63BE4}" type="pres">
      <dgm:prSet presAssocID="{2DC17BC7-A2EB-4DD6-8F11-4268082F6843}" presName="hierChild5" presStyleCnt="0"/>
      <dgm:spPr/>
    </dgm:pt>
    <dgm:pt modelId="{4D479743-C48F-49E7-BA78-E990814DBB76}" type="pres">
      <dgm:prSet presAssocID="{FD453947-3087-4BCF-9E14-376D38003CD4}" presName="Name17" presStyleLbl="parChTrans1D3" presStyleIdx="1" presStyleCnt="4"/>
      <dgm:spPr/>
      <dgm:t>
        <a:bodyPr/>
        <a:lstStyle/>
        <a:p>
          <a:endParaRPr lang="fr-FR"/>
        </a:p>
      </dgm:t>
    </dgm:pt>
    <dgm:pt modelId="{E4578BE5-444C-4880-B45A-3D4E56F76D1E}" type="pres">
      <dgm:prSet presAssocID="{4E455C46-D5B8-4DBB-8BAF-B8C793887697}" presName="hierRoot3" presStyleCnt="0"/>
      <dgm:spPr/>
    </dgm:pt>
    <dgm:pt modelId="{0B447364-4540-4CBF-A04C-00179CBD8C78}" type="pres">
      <dgm:prSet presAssocID="{4E455C46-D5B8-4DBB-8BAF-B8C793887697}" presName="composite3" presStyleCnt="0"/>
      <dgm:spPr/>
    </dgm:pt>
    <dgm:pt modelId="{C354465F-0CE3-4380-9C58-511C58F0774E}" type="pres">
      <dgm:prSet presAssocID="{4E455C46-D5B8-4DBB-8BAF-B8C793887697}" presName="background3" presStyleLbl="node3" presStyleIdx="1" presStyleCnt="4"/>
      <dgm:spPr/>
    </dgm:pt>
    <dgm:pt modelId="{D17816C1-87A9-46F7-BF12-D8091D99CE59}" type="pres">
      <dgm:prSet presAssocID="{4E455C46-D5B8-4DBB-8BAF-B8C793887697}" presName="text3" presStyleLbl="fgAcc3" presStyleIdx="1" presStyleCnt="4" custScaleX="128035">
        <dgm:presLayoutVars>
          <dgm:chPref val="3"/>
        </dgm:presLayoutVars>
      </dgm:prSet>
      <dgm:spPr/>
      <dgm:t>
        <a:bodyPr/>
        <a:lstStyle/>
        <a:p>
          <a:endParaRPr lang="fr-FR"/>
        </a:p>
      </dgm:t>
    </dgm:pt>
    <dgm:pt modelId="{3935241F-21A9-402B-B86C-6EE9F82BD831}" type="pres">
      <dgm:prSet presAssocID="{4E455C46-D5B8-4DBB-8BAF-B8C793887697}" presName="hierChild4" presStyleCnt="0"/>
      <dgm:spPr/>
    </dgm:pt>
    <dgm:pt modelId="{C3A7DB7F-5CA6-4C70-9B55-E996BF6D0F44}" type="pres">
      <dgm:prSet presAssocID="{0FADD665-29A2-4487-AE2D-820FCC001686}" presName="Name23" presStyleLbl="parChTrans1D4" presStyleIdx="2" presStyleCnt="4"/>
      <dgm:spPr/>
      <dgm:t>
        <a:bodyPr/>
        <a:lstStyle/>
        <a:p>
          <a:endParaRPr lang="fr-FR"/>
        </a:p>
      </dgm:t>
    </dgm:pt>
    <dgm:pt modelId="{CC178E14-D0EE-4DE0-B490-499DA2D13FA9}" type="pres">
      <dgm:prSet presAssocID="{5F847748-DD9B-40FA-A9FF-83AECC1820F1}" presName="hierRoot4" presStyleCnt="0"/>
      <dgm:spPr/>
    </dgm:pt>
    <dgm:pt modelId="{E631F3FE-12C8-4769-8DAE-73D42FBFF15D}" type="pres">
      <dgm:prSet presAssocID="{5F847748-DD9B-40FA-A9FF-83AECC1820F1}" presName="composite4" presStyleCnt="0"/>
      <dgm:spPr/>
    </dgm:pt>
    <dgm:pt modelId="{EF4F7439-90E9-4699-BAEE-E011B8AAB528}" type="pres">
      <dgm:prSet presAssocID="{5F847748-DD9B-40FA-A9FF-83AECC1820F1}" presName="background4" presStyleLbl="node4" presStyleIdx="2" presStyleCnt="4"/>
      <dgm:spPr/>
    </dgm:pt>
    <dgm:pt modelId="{FF6873CC-C94A-495C-A5A3-FC936E6A979A}" type="pres">
      <dgm:prSet presAssocID="{5F847748-DD9B-40FA-A9FF-83AECC1820F1}" presName="text4" presStyleLbl="fgAcc4" presStyleIdx="2" presStyleCnt="4" custScaleX="57951" custScaleY="217456" custLinFactNeighborY="1580">
        <dgm:presLayoutVars>
          <dgm:chPref val="3"/>
        </dgm:presLayoutVars>
      </dgm:prSet>
      <dgm:spPr/>
      <dgm:t>
        <a:bodyPr/>
        <a:lstStyle/>
        <a:p>
          <a:endParaRPr lang="fr-FR"/>
        </a:p>
      </dgm:t>
    </dgm:pt>
    <dgm:pt modelId="{6A30A32E-233A-4AB0-8F03-35E7880E41FC}" type="pres">
      <dgm:prSet presAssocID="{5F847748-DD9B-40FA-A9FF-83AECC1820F1}" presName="hierChild5" presStyleCnt="0"/>
      <dgm:spPr/>
    </dgm:pt>
    <dgm:pt modelId="{3B67F606-ED93-4C2E-874C-DFC445251ECC}" type="pres">
      <dgm:prSet presAssocID="{01854B70-21C2-4492-B9AC-31887E7F6465}" presName="Name23" presStyleLbl="parChTrans1D4" presStyleIdx="3" presStyleCnt="4"/>
      <dgm:spPr/>
      <dgm:t>
        <a:bodyPr/>
        <a:lstStyle/>
        <a:p>
          <a:endParaRPr lang="fr-FR"/>
        </a:p>
      </dgm:t>
    </dgm:pt>
    <dgm:pt modelId="{D355BDAC-72C5-4B55-9CD6-DFA16B7AA668}" type="pres">
      <dgm:prSet presAssocID="{11737B4B-B3CA-499B-B662-98369F5B32A4}" presName="hierRoot4" presStyleCnt="0"/>
      <dgm:spPr/>
    </dgm:pt>
    <dgm:pt modelId="{6E8C147D-FE2F-4283-8352-4ADDED6FD429}" type="pres">
      <dgm:prSet presAssocID="{11737B4B-B3CA-499B-B662-98369F5B32A4}" presName="composite4" presStyleCnt="0"/>
      <dgm:spPr/>
    </dgm:pt>
    <dgm:pt modelId="{932EA833-50AF-4D89-B177-340EB9ACDB41}" type="pres">
      <dgm:prSet presAssocID="{11737B4B-B3CA-499B-B662-98369F5B32A4}" presName="background4" presStyleLbl="node4" presStyleIdx="3" presStyleCnt="4"/>
      <dgm:spPr/>
    </dgm:pt>
    <dgm:pt modelId="{42F78C6A-6170-4D74-95DF-8E462AA15F72}" type="pres">
      <dgm:prSet presAssocID="{11737B4B-B3CA-499B-B662-98369F5B32A4}" presName="text4" presStyleLbl="fgAcc4" presStyleIdx="3" presStyleCnt="4" custScaleX="56217" custScaleY="224048" custLinFactNeighborX="-2256" custLinFactNeighborY="-1458">
        <dgm:presLayoutVars>
          <dgm:chPref val="3"/>
        </dgm:presLayoutVars>
      </dgm:prSet>
      <dgm:spPr/>
      <dgm:t>
        <a:bodyPr/>
        <a:lstStyle/>
        <a:p>
          <a:endParaRPr lang="fr-FR"/>
        </a:p>
      </dgm:t>
    </dgm:pt>
    <dgm:pt modelId="{EB83857D-A8B1-479F-9BD7-4BCBAB84B61D}" type="pres">
      <dgm:prSet presAssocID="{11737B4B-B3CA-499B-B662-98369F5B32A4}" presName="hierChild5" presStyleCnt="0"/>
      <dgm:spPr/>
    </dgm:pt>
    <dgm:pt modelId="{A6131877-0941-486A-9968-E3DE775BB65E}" type="pres">
      <dgm:prSet presAssocID="{5F89809A-5C20-4FC2-9DC0-0A9900B7260E}" presName="Name10" presStyleLbl="parChTrans1D2" presStyleIdx="1" presStyleCnt="2"/>
      <dgm:spPr/>
      <dgm:t>
        <a:bodyPr/>
        <a:lstStyle/>
        <a:p>
          <a:endParaRPr lang="fr-FR"/>
        </a:p>
      </dgm:t>
    </dgm:pt>
    <dgm:pt modelId="{ADF2B0EC-83A7-4B93-B559-82069CBFB8CE}" type="pres">
      <dgm:prSet presAssocID="{8F2825CD-6156-4378-A516-6A46E224AF71}" presName="hierRoot2" presStyleCnt="0"/>
      <dgm:spPr/>
    </dgm:pt>
    <dgm:pt modelId="{A6689F61-9B19-4805-91DB-91F39A59465E}" type="pres">
      <dgm:prSet presAssocID="{8F2825CD-6156-4378-A516-6A46E224AF71}" presName="composite2" presStyleCnt="0"/>
      <dgm:spPr/>
    </dgm:pt>
    <dgm:pt modelId="{E07DEA05-F0ED-4B4E-8FE8-53D1921EB293}" type="pres">
      <dgm:prSet presAssocID="{8F2825CD-6156-4378-A516-6A46E224AF71}" presName="background2" presStyleLbl="node2" presStyleIdx="1" presStyleCnt="2"/>
      <dgm:spPr/>
    </dgm:pt>
    <dgm:pt modelId="{49CA4026-E84C-439E-A02C-95E457903045}" type="pres">
      <dgm:prSet presAssocID="{8F2825CD-6156-4378-A516-6A46E224AF71}" presName="text2" presStyleLbl="fgAcc2" presStyleIdx="1" presStyleCnt="2" custScaleX="152672" custLinFactNeighborX="1225" custLinFactNeighborY="-31">
        <dgm:presLayoutVars>
          <dgm:chPref val="3"/>
        </dgm:presLayoutVars>
      </dgm:prSet>
      <dgm:spPr/>
      <dgm:t>
        <a:bodyPr/>
        <a:lstStyle/>
        <a:p>
          <a:endParaRPr lang="fr-FR"/>
        </a:p>
      </dgm:t>
    </dgm:pt>
    <dgm:pt modelId="{3AE71E45-A70A-4659-8810-574AF16F15E7}" type="pres">
      <dgm:prSet presAssocID="{8F2825CD-6156-4378-A516-6A46E224AF71}" presName="hierChild3" presStyleCnt="0"/>
      <dgm:spPr/>
    </dgm:pt>
    <dgm:pt modelId="{704C36E6-33D6-40CD-9AD4-24ACB7E09FB7}" type="pres">
      <dgm:prSet presAssocID="{73CB36BB-CB4B-4A48-8C87-FCC3F933D64B}" presName="Name17" presStyleLbl="parChTrans1D3" presStyleIdx="2" presStyleCnt="4"/>
      <dgm:spPr/>
      <dgm:t>
        <a:bodyPr/>
        <a:lstStyle/>
        <a:p>
          <a:endParaRPr lang="fr-FR"/>
        </a:p>
      </dgm:t>
    </dgm:pt>
    <dgm:pt modelId="{2C66D6A8-2512-48C9-9FD1-B319E41A7205}" type="pres">
      <dgm:prSet presAssocID="{01BBE03D-E3A2-44A4-93FB-9DFBED2978DA}" presName="hierRoot3" presStyleCnt="0"/>
      <dgm:spPr/>
    </dgm:pt>
    <dgm:pt modelId="{B6B3A37E-B378-4C21-A6A4-CBE963562E7C}" type="pres">
      <dgm:prSet presAssocID="{01BBE03D-E3A2-44A4-93FB-9DFBED2978DA}" presName="composite3" presStyleCnt="0"/>
      <dgm:spPr/>
    </dgm:pt>
    <dgm:pt modelId="{05A1069D-89CA-4E13-8AD3-F4B278FC4E51}" type="pres">
      <dgm:prSet presAssocID="{01BBE03D-E3A2-44A4-93FB-9DFBED2978DA}" presName="background3" presStyleLbl="node3" presStyleIdx="2" presStyleCnt="4"/>
      <dgm:spPr/>
    </dgm:pt>
    <dgm:pt modelId="{174D1DC0-8123-4BD6-934B-2FBC5737B0C5}" type="pres">
      <dgm:prSet presAssocID="{01BBE03D-E3A2-44A4-93FB-9DFBED2978DA}" presName="text3" presStyleLbl="fgAcc3" presStyleIdx="2" presStyleCnt="4" custScaleX="151188" custLinFactNeighborX="-67" custLinFactNeighborY="-57">
        <dgm:presLayoutVars>
          <dgm:chPref val="3"/>
        </dgm:presLayoutVars>
      </dgm:prSet>
      <dgm:spPr/>
      <dgm:t>
        <a:bodyPr/>
        <a:lstStyle/>
        <a:p>
          <a:endParaRPr lang="fr-FR"/>
        </a:p>
      </dgm:t>
    </dgm:pt>
    <dgm:pt modelId="{167FCA8A-7F9B-4195-8886-4E0AAD3BE034}" type="pres">
      <dgm:prSet presAssocID="{01BBE03D-E3A2-44A4-93FB-9DFBED2978DA}" presName="hierChild4" presStyleCnt="0"/>
      <dgm:spPr/>
    </dgm:pt>
    <dgm:pt modelId="{BFA8F685-D02C-4E1F-90C4-BEF7B68CF6BA}" type="pres">
      <dgm:prSet presAssocID="{F702AFB6-9812-4939-8145-7E69552B2154}" presName="Name17" presStyleLbl="parChTrans1D3" presStyleIdx="3" presStyleCnt="4"/>
      <dgm:spPr/>
      <dgm:t>
        <a:bodyPr/>
        <a:lstStyle/>
        <a:p>
          <a:endParaRPr lang="fr-FR"/>
        </a:p>
      </dgm:t>
    </dgm:pt>
    <dgm:pt modelId="{78EF182E-6719-4E14-9BCE-17D8278E54E6}" type="pres">
      <dgm:prSet presAssocID="{1541A4D0-62E8-4873-ADC5-77D0B2BFA587}" presName="hierRoot3" presStyleCnt="0"/>
      <dgm:spPr/>
    </dgm:pt>
    <dgm:pt modelId="{E6227E6D-2FA3-4D04-96FC-087335C3F324}" type="pres">
      <dgm:prSet presAssocID="{1541A4D0-62E8-4873-ADC5-77D0B2BFA587}" presName="composite3" presStyleCnt="0"/>
      <dgm:spPr/>
    </dgm:pt>
    <dgm:pt modelId="{982D23F3-6A10-47CC-AAB6-FA13E718F181}" type="pres">
      <dgm:prSet presAssocID="{1541A4D0-62E8-4873-ADC5-77D0B2BFA587}" presName="background3" presStyleLbl="node3" presStyleIdx="3" presStyleCnt="4"/>
      <dgm:spPr/>
    </dgm:pt>
    <dgm:pt modelId="{0CADCBC2-6CE3-4F91-ACAF-0A6D447AA20B}" type="pres">
      <dgm:prSet presAssocID="{1541A4D0-62E8-4873-ADC5-77D0B2BFA587}" presName="text3" presStyleLbl="fgAcc3" presStyleIdx="3" presStyleCnt="4" custScaleX="174608" custLinFactNeighborX="2206" custLinFactNeighborY="-57">
        <dgm:presLayoutVars>
          <dgm:chPref val="3"/>
        </dgm:presLayoutVars>
      </dgm:prSet>
      <dgm:spPr/>
      <dgm:t>
        <a:bodyPr/>
        <a:lstStyle/>
        <a:p>
          <a:endParaRPr lang="fr-FR"/>
        </a:p>
      </dgm:t>
    </dgm:pt>
    <dgm:pt modelId="{E9ED56FD-AAB9-4220-AC6E-0BB6ACE8E820}" type="pres">
      <dgm:prSet presAssocID="{1541A4D0-62E8-4873-ADC5-77D0B2BFA587}" presName="hierChild4" presStyleCnt="0"/>
      <dgm:spPr/>
    </dgm:pt>
  </dgm:ptLst>
  <dgm:cxnLst>
    <dgm:cxn modelId="{63A099FE-203B-47A8-96DB-B31FEEB99885}" type="presOf" srcId="{6DA72B14-0540-4592-8E9E-776A8CC1E076}" destId="{511E6158-B4A5-404D-A8CC-73ECF9EEC879}" srcOrd="0" destOrd="0" presId="urn:microsoft.com/office/officeart/2005/8/layout/hierarchy1"/>
    <dgm:cxn modelId="{943F54DD-5212-4E17-B6A1-B449F51ED83D}" srcId="{345E1BE2-349D-48E4-89AF-6ED37A062EEE}" destId="{C03FFD6A-8D33-4C5B-8796-A9C9640ED4D1}" srcOrd="0" destOrd="0" parTransId="{6DA72B14-0540-4592-8E9E-776A8CC1E076}" sibTransId="{A812A108-BF9C-4830-AEB1-1C682B21B42C}"/>
    <dgm:cxn modelId="{E0EDAC8A-5896-46FA-9630-539EF76F5F72}" type="presOf" srcId="{1D836616-48CE-4AAF-9EA1-64244ED51F4D}" destId="{53A44299-6E59-4A5D-A02A-903C5304D020}" srcOrd="0" destOrd="0" presId="urn:microsoft.com/office/officeart/2005/8/layout/hierarchy1"/>
    <dgm:cxn modelId="{65BD845C-1792-45C9-8319-7B2152B8D369}" type="presOf" srcId="{F702AFB6-9812-4939-8145-7E69552B2154}" destId="{BFA8F685-D02C-4E1F-90C4-BEF7B68CF6BA}" srcOrd="0" destOrd="0" presId="urn:microsoft.com/office/officeart/2005/8/layout/hierarchy1"/>
    <dgm:cxn modelId="{680F3A48-0225-45D0-B907-14B96658153E}" type="presOf" srcId="{73CB36BB-CB4B-4A48-8C87-FCC3F933D64B}" destId="{704C36E6-33D6-40CD-9AD4-24ACB7E09FB7}" srcOrd="0" destOrd="0" presId="urn:microsoft.com/office/officeart/2005/8/layout/hierarchy1"/>
    <dgm:cxn modelId="{3E5E3B61-852B-4177-9069-C0E3F4AF3237}" type="presOf" srcId="{0FADD665-29A2-4487-AE2D-820FCC001686}" destId="{C3A7DB7F-5CA6-4C70-9B55-E996BF6D0F44}" srcOrd="0" destOrd="0" presId="urn:microsoft.com/office/officeart/2005/8/layout/hierarchy1"/>
    <dgm:cxn modelId="{F3E551BA-0816-4FD8-8F2F-40991D49BC89}" srcId="{4E455C46-D5B8-4DBB-8BAF-B8C793887697}" destId="{11737B4B-B3CA-499B-B662-98369F5B32A4}" srcOrd="1" destOrd="0" parTransId="{01854B70-21C2-4492-B9AC-31887E7F6465}" sibTransId="{6F7D4084-243B-4A1B-894B-2DCA08F9DB90}"/>
    <dgm:cxn modelId="{C44B745A-913D-4CBA-81F8-46A5F3681CAD}" type="presOf" srcId="{8F2825CD-6156-4378-A516-6A46E224AF71}" destId="{49CA4026-E84C-439E-A02C-95E457903045}" srcOrd="0" destOrd="0" presId="urn:microsoft.com/office/officeart/2005/8/layout/hierarchy1"/>
    <dgm:cxn modelId="{A01A3359-1AE4-4402-ACAF-2A55861F4249}" srcId="{345E1BE2-349D-48E4-89AF-6ED37A062EEE}" destId="{4E455C46-D5B8-4DBB-8BAF-B8C793887697}" srcOrd="1" destOrd="0" parTransId="{FD453947-3087-4BCF-9E14-376D38003CD4}" sibTransId="{52BC34E0-9E2E-4D4E-B139-38012E719F01}"/>
    <dgm:cxn modelId="{B730A0AC-79E6-475D-8BCF-5814813B91B2}" srcId="{92096943-D72F-418C-951D-0F122F558D24}" destId="{8F2825CD-6156-4378-A516-6A46E224AF71}" srcOrd="1" destOrd="0" parTransId="{5F89809A-5C20-4FC2-9DC0-0A9900B7260E}" sibTransId="{FEAFFD13-6A26-4347-9FFE-EFCD380D82D3}"/>
    <dgm:cxn modelId="{C6108580-3889-40ED-8E27-422F841DE962}" type="presOf" srcId="{5F89809A-5C20-4FC2-9DC0-0A9900B7260E}" destId="{A6131877-0941-486A-9968-E3DE775BB65E}" srcOrd="0" destOrd="0" presId="urn:microsoft.com/office/officeart/2005/8/layout/hierarchy1"/>
    <dgm:cxn modelId="{6DDF8885-E93A-48C1-B6D3-8224F2E70E34}" type="presOf" srcId="{007676E1-2846-4E15-B5ED-BB0BF020EF58}" destId="{57DACA7C-7E49-458F-A780-47BD53C27AC8}" srcOrd="0" destOrd="0" presId="urn:microsoft.com/office/officeart/2005/8/layout/hierarchy1"/>
    <dgm:cxn modelId="{9CDF4423-3D58-4EE9-905D-FF427EF6895A}" srcId="{44A2DA1D-E504-4341-B7F8-483691F63FAB}" destId="{92096943-D72F-418C-951D-0F122F558D24}" srcOrd="0" destOrd="0" parTransId="{4C6B382A-5F92-4794-AE8D-6830A1CEA030}" sibTransId="{E0C4A15C-D2E2-4FFB-8B8E-599F39022EDB}"/>
    <dgm:cxn modelId="{440ABB22-5121-4680-940B-7ADA784D7CC8}" type="presOf" srcId="{26C4CC49-99AF-41BD-A892-5094230C9C1D}" destId="{80C96E1F-7050-4EA2-A7AC-17F2E11AF7BD}" srcOrd="0" destOrd="0" presId="urn:microsoft.com/office/officeart/2005/8/layout/hierarchy1"/>
    <dgm:cxn modelId="{4B959276-E358-40C9-BED9-D46811B9AA9D}" type="presOf" srcId="{01854B70-21C2-4492-B9AC-31887E7F6465}" destId="{3B67F606-ED93-4C2E-874C-DFC445251ECC}" srcOrd="0" destOrd="0" presId="urn:microsoft.com/office/officeart/2005/8/layout/hierarchy1"/>
    <dgm:cxn modelId="{19C825E1-3B29-4F86-9102-79BD7EF6A1C3}" srcId="{8F2825CD-6156-4378-A516-6A46E224AF71}" destId="{01BBE03D-E3A2-44A4-93FB-9DFBED2978DA}" srcOrd="0" destOrd="0" parTransId="{73CB36BB-CB4B-4A48-8C87-FCC3F933D64B}" sibTransId="{3797D5EB-84FF-4FB2-A208-5BA63CE3EDD4}"/>
    <dgm:cxn modelId="{C0325D3B-6F19-4A4D-9F35-AD1D3B8462A6}" type="presOf" srcId="{FD453947-3087-4BCF-9E14-376D38003CD4}" destId="{4D479743-C48F-49E7-BA78-E990814DBB76}" srcOrd="0" destOrd="0" presId="urn:microsoft.com/office/officeart/2005/8/layout/hierarchy1"/>
    <dgm:cxn modelId="{6C63395D-BFA4-4B9C-943C-5ACD1C8E78D1}" srcId="{C03FFD6A-8D33-4C5B-8796-A9C9640ED4D1}" destId="{19E21AA2-7904-42D3-AB0C-08E030519FCE}" srcOrd="0" destOrd="0" parTransId="{007676E1-2846-4E15-B5ED-BB0BF020EF58}" sibTransId="{8442A7E4-9BC0-409A-86BC-D91FBE9996B8}"/>
    <dgm:cxn modelId="{90CDAA8F-0270-42BE-85B9-F101C40BA722}" type="presOf" srcId="{4E455C46-D5B8-4DBB-8BAF-B8C793887697}" destId="{D17816C1-87A9-46F7-BF12-D8091D99CE59}" srcOrd="0" destOrd="0" presId="urn:microsoft.com/office/officeart/2005/8/layout/hierarchy1"/>
    <dgm:cxn modelId="{0AE7D884-B057-48A6-BB30-9CDD141D3828}" type="presOf" srcId="{345E1BE2-349D-48E4-89AF-6ED37A062EEE}" destId="{F17CBCF0-4C5C-4C25-BBEE-2748C87ABB76}" srcOrd="0" destOrd="0" presId="urn:microsoft.com/office/officeart/2005/8/layout/hierarchy1"/>
    <dgm:cxn modelId="{F5954157-1C78-42A3-9AED-524169ABE8FC}" type="presOf" srcId="{1541A4D0-62E8-4873-ADC5-77D0B2BFA587}" destId="{0CADCBC2-6CE3-4F91-ACAF-0A6D447AA20B}" srcOrd="0" destOrd="0" presId="urn:microsoft.com/office/officeart/2005/8/layout/hierarchy1"/>
    <dgm:cxn modelId="{14A2D2AA-B1D4-4185-ADDF-3B2420E90C66}" type="presOf" srcId="{C03FFD6A-8D33-4C5B-8796-A9C9640ED4D1}" destId="{05407A7B-BC45-4DE1-B5C3-6A885C4C5864}" srcOrd="0" destOrd="0" presId="urn:microsoft.com/office/officeart/2005/8/layout/hierarchy1"/>
    <dgm:cxn modelId="{AAB32FAF-A386-4AE9-B6ED-D8446E97C261}" type="presOf" srcId="{01BBE03D-E3A2-44A4-93FB-9DFBED2978DA}" destId="{174D1DC0-8123-4BD6-934B-2FBC5737B0C5}" srcOrd="0" destOrd="0" presId="urn:microsoft.com/office/officeart/2005/8/layout/hierarchy1"/>
    <dgm:cxn modelId="{9CD173E4-01DF-4BA0-85DA-BF19EEB17F17}" srcId="{8F2825CD-6156-4378-A516-6A46E224AF71}" destId="{1541A4D0-62E8-4873-ADC5-77D0B2BFA587}" srcOrd="1" destOrd="0" parTransId="{F702AFB6-9812-4939-8145-7E69552B2154}" sibTransId="{4660E78B-A982-43A2-9C21-9A130EF47CB5}"/>
    <dgm:cxn modelId="{768A678C-3770-46CC-8895-13825F3CFECA}" srcId="{92096943-D72F-418C-951D-0F122F558D24}" destId="{345E1BE2-349D-48E4-89AF-6ED37A062EEE}" srcOrd="0" destOrd="0" parTransId="{1D836616-48CE-4AAF-9EA1-64244ED51F4D}" sibTransId="{98FC19D8-68E1-49E1-AE34-8CEF78802EC4}"/>
    <dgm:cxn modelId="{35E515BE-F93C-4FBB-87B6-3D57518D39D3}" type="presOf" srcId="{44A2DA1D-E504-4341-B7F8-483691F63FAB}" destId="{7F1C3884-97A7-4E1F-A1F0-40A8573D5638}" srcOrd="0" destOrd="0" presId="urn:microsoft.com/office/officeart/2005/8/layout/hierarchy1"/>
    <dgm:cxn modelId="{D162E43F-A697-45D6-AC9E-E696D4F31FE5}" srcId="{4E455C46-D5B8-4DBB-8BAF-B8C793887697}" destId="{5F847748-DD9B-40FA-A9FF-83AECC1820F1}" srcOrd="0" destOrd="0" parTransId="{0FADD665-29A2-4487-AE2D-820FCC001686}" sibTransId="{AD5008F9-F917-4FD0-944F-5089621D2A4F}"/>
    <dgm:cxn modelId="{677C50B3-ADA6-4283-BB63-3C195DD6BD54}" type="presOf" srcId="{19E21AA2-7904-42D3-AB0C-08E030519FCE}" destId="{D069960F-6AA0-47CE-80F7-C1642B84ABE9}" srcOrd="0" destOrd="0" presId="urn:microsoft.com/office/officeart/2005/8/layout/hierarchy1"/>
    <dgm:cxn modelId="{70ACBC49-82F9-4B27-8E97-584F3F8813E1}" type="presOf" srcId="{5F847748-DD9B-40FA-A9FF-83AECC1820F1}" destId="{FF6873CC-C94A-495C-A5A3-FC936E6A979A}" srcOrd="0" destOrd="0" presId="urn:microsoft.com/office/officeart/2005/8/layout/hierarchy1"/>
    <dgm:cxn modelId="{42EC6359-E5CD-4DC0-8575-717A52A3FBDB}" srcId="{C03FFD6A-8D33-4C5B-8796-A9C9640ED4D1}" destId="{2DC17BC7-A2EB-4DD6-8F11-4268082F6843}" srcOrd="1" destOrd="0" parTransId="{26C4CC49-99AF-41BD-A892-5094230C9C1D}" sibTransId="{529A5005-8B8E-4C6E-AD28-B41033480CA0}"/>
    <dgm:cxn modelId="{140E9872-63BB-458F-825A-0CC80A37C445}" type="presOf" srcId="{11737B4B-B3CA-499B-B662-98369F5B32A4}" destId="{42F78C6A-6170-4D74-95DF-8E462AA15F72}" srcOrd="0" destOrd="0" presId="urn:microsoft.com/office/officeart/2005/8/layout/hierarchy1"/>
    <dgm:cxn modelId="{80516DA1-79D5-4C0F-9AEF-2164ADC4273A}" type="presOf" srcId="{2DC17BC7-A2EB-4DD6-8F11-4268082F6843}" destId="{10CFCE44-9610-4423-AC42-EF7B3894F985}" srcOrd="0" destOrd="0" presId="urn:microsoft.com/office/officeart/2005/8/layout/hierarchy1"/>
    <dgm:cxn modelId="{0FA856F5-457E-4EEE-8364-048DF0B3A9E2}" type="presOf" srcId="{92096943-D72F-418C-951D-0F122F558D24}" destId="{67488871-CA0D-41AC-8D31-8CAA5AC4BCD5}" srcOrd="0" destOrd="0" presId="urn:microsoft.com/office/officeart/2005/8/layout/hierarchy1"/>
    <dgm:cxn modelId="{B4211E7B-7A39-4A1D-BBED-0BD6EBFAEBCF}" type="presParOf" srcId="{7F1C3884-97A7-4E1F-A1F0-40A8573D5638}" destId="{5D7B75E5-C35C-401E-8BF5-570498511195}" srcOrd="0" destOrd="0" presId="urn:microsoft.com/office/officeart/2005/8/layout/hierarchy1"/>
    <dgm:cxn modelId="{2E5A5C35-C65F-4768-A399-0C90D97D2D9B}" type="presParOf" srcId="{5D7B75E5-C35C-401E-8BF5-570498511195}" destId="{5270D199-1EC8-4C71-90AE-FE2E42E020A2}" srcOrd="0" destOrd="0" presId="urn:microsoft.com/office/officeart/2005/8/layout/hierarchy1"/>
    <dgm:cxn modelId="{42A36FCC-5FED-4015-AAD2-EFDFA8A97CEE}" type="presParOf" srcId="{5270D199-1EC8-4C71-90AE-FE2E42E020A2}" destId="{833E5912-DE5E-4ED0-8B83-8CDA06395C85}" srcOrd="0" destOrd="0" presId="urn:microsoft.com/office/officeart/2005/8/layout/hierarchy1"/>
    <dgm:cxn modelId="{7D66F481-C43F-4C36-B3EC-0137F6398B0D}" type="presParOf" srcId="{5270D199-1EC8-4C71-90AE-FE2E42E020A2}" destId="{67488871-CA0D-41AC-8D31-8CAA5AC4BCD5}" srcOrd="1" destOrd="0" presId="urn:microsoft.com/office/officeart/2005/8/layout/hierarchy1"/>
    <dgm:cxn modelId="{10CE3E91-338B-4A99-AC16-90F5D7CF5793}" type="presParOf" srcId="{5D7B75E5-C35C-401E-8BF5-570498511195}" destId="{37BF7993-9641-4129-AD64-4F18C778B31F}" srcOrd="1" destOrd="0" presId="urn:microsoft.com/office/officeart/2005/8/layout/hierarchy1"/>
    <dgm:cxn modelId="{7AA45C2C-8942-4EA9-8D2F-0715A877FF3F}" type="presParOf" srcId="{37BF7993-9641-4129-AD64-4F18C778B31F}" destId="{53A44299-6E59-4A5D-A02A-903C5304D020}" srcOrd="0" destOrd="0" presId="urn:microsoft.com/office/officeart/2005/8/layout/hierarchy1"/>
    <dgm:cxn modelId="{D9B7DC9B-AFD9-4025-A32F-E191C349FD1B}" type="presParOf" srcId="{37BF7993-9641-4129-AD64-4F18C778B31F}" destId="{EB467041-D4DB-4684-9229-C91699632BEB}" srcOrd="1" destOrd="0" presId="urn:microsoft.com/office/officeart/2005/8/layout/hierarchy1"/>
    <dgm:cxn modelId="{13D8FCB7-529E-403A-9879-D55217F7914C}" type="presParOf" srcId="{EB467041-D4DB-4684-9229-C91699632BEB}" destId="{D5CDC313-F728-47CD-827A-A062E7B53C98}" srcOrd="0" destOrd="0" presId="urn:microsoft.com/office/officeart/2005/8/layout/hierarchy1"/>
    <dgm:cxn modelId="{0FE8E186-C2DD-40B4-8DF0-24753AAED306}" type="presParOf" srcId="{D5CDC313-F728-47CD-827A-A062E7B53C98}" destId="{D6A24C34-3A07-4ADD-8574-496C6A789DC8}" srcOrd="0" destOrd="0" presId="urn:microsoft.com/office/officeart/2005/8/layout/hierarchy1"/>
    <dgm:cxn modelId="{01D8ED63-310E-4749-B246-D0A3F74CE957}" type="presParOf" srcId="{D5CDC313-F728-47CD-827A-A062E7B53C98}" destId="{F17CBCF0-4C5C-4C25-BBEE-2748C87ABB76}" srcOrd="1" destOrd="0" presId="urn:microsoft.com/office/officeart/2005/8/layout/hierarchy1"/>
    <dgm:cxn modelId="{E8804356-D57F-4C03-9A7D-BB554BB49E56}" type="presParOf" srcId="{EB467041-D4DB-4684-9229-C91699632BEB}" destId="{87E0DC4E-C523-4E60-BDE9-18AB86F5BC18}" srcOrd="1" destOrd="0" presId="urn:microsoft.com/office/officeart/2005/8/layout/hierarchy1"/>
    <dgm:cxn modelId="{4076F457-7D80-4B1B-99BC-F1478B4822D6}" type="presParOf" srcId="{87E0DC4E-C523-4E60-BDE9-18AB86F5BC18}" destId="{511E6158-B4A5-404D-A8CC-73ECF9EEC879}" srcOrd="0" destOrd="0" presId="urn:microsoft.com/office/officeart/2005/8/layout/hierarchy1"/>
    <dgm:cxn modelId="{AA94D855-5F4B-4F7A-8D58-7C1F112A16C4}" type="presParOf" srcId="{87E0DC4E-C523-4E60-BDE9-18AB86F5BC18}" destId="{465B3938-C828-44F9-AB4D-B3505398DA3E}" srcOrd="1" destOrd="0" presId="urn:microsoft.com/office/officeart/2005/8/layout/hierarchy1"/>
    <dgm:cxn modelId="{A20A98F0-0AE4-4A24-B10B-C2F5E5EBF83C}" type="presParOf" srcId="{465B3938-C828-44F9-AB4D-B3505398DA3E}" destId="{7264028E-986C-4430-BE3F-5EAA914BDD99}" srcOrd="0" destOrd="0" presId="urn:microsoft.com/office/officeart/2005/8/layout/hierarchy1"/>
    <dgm:cxn modelId="{CB13680C-EA62-4650-A349-203AF958DCDE}" type="presParOf" srcId="{7264028E-986C-4430-BE3F-5EAA914BDD99}" destId="{67E0C199-DA8D-4E8D-B46C-E705E31037A2}" srcOrd="0" destOrd="0" presId="urn:microsoft.com/office/officeart/2005/8/layout/hierarchy1"/>
    <dgm:cxn modelId="{6F6E901B-889B-4180-8820-1E9BCC81927B}" type="presParOf" srcId="{7264028E-986C-4430-BE3F-5EAA914BDD99}" destId="{05407A7B-BC45-4DE1-B5C3-6A885C4C5864}" srcOrd="1" destOrd="0" presId="urn:microsoft.com/office/officeart/2005/8/layout/hierarchy1"/>
    <dgm:cxn modelId="{C4D49FCD-172F-4508-9A65-4CA205FF2F08}" type="presParOf" srcId="{465B3938-C828-44F9-AB4D-B3505398DA3E}" destId="{7AB987BC-C2D7-431A-9F28-5CC34AE2D4DA}" srcOrd="1" destOrd="0" presId="urn:microsoft.com/office/officeart/2005/8/layout/hierarchy1"/>
    <dgm:cxn modelId="{483F4AB3-ED28-4F1E-B294-EDF9E1E45462}" type="presParOf" srcId="{7AB987BC-C2D7-431A-9F28-5CC34AE2D4DA}" destId="{57DACA7C-7E49-458F-A780-47BD53C27AC8}" srcOrd="0" destOrd="0" presId="urn:microsoft.com/office/officeart/2005/8/layout/hierarchy1"/>
    <dgm:cxn modelId="{5653EFF5-6675-4DED-B475-8E36EFBA25CE}" type="presParOf" srcId="{7AB987BC-C2D7-431A-9F28-5CC34AE2D4DA}" destId="{16AC0599-8428-4409-8BEF-84B4135F2D09}" srcOrd="1" destOrd="0" presId="urn:microsoft.com/office/officeart/2005/8/layout/hierarchy1"/>
    <dgm:cxn modelId="{1EA0F113-819C-4B4A-8E22-A42E4003FF09}" type="presParOf" srcId="{16AC0599-8428-4409-8BEF-84B4135F2D09}" destId="{E40EBD79-C37A-4216-8C1B-4E931F005281}" srcOrd="0" destOrd="0" presId="urn:microsoft.com/office/officeart/2005/8/layout/hierarchy1"/>
    <dgm:cxn modelId="{1E99C6BA-1790-47BC-852B-C32E9F96C059}" type="presParOf" srcId="{E40EBD79-C37A-4216-8C1B-4E931F005281}" destId="{D6E96292-6508-4ED3-954A-EED22C5C1A63}" srcOrd="0" destOrd="0" presId="urn:microsoft.com/office/officeart/2005/8/layout/hierarchy1"/>
    <dgm:cxn modelId="{2A7838CA-28B7-408A-A2E6-19AE8842CF34}" type="presParOf" srcId="{E40EBD79-C37A-4216-8C1B-4E931F005281}" destId="{D069960F-6AA0-47CE-80F7-C1642B84ABE9}" srcOrd="1" destOrd="0" presId="urn:microsoft.com/office/officeart/2005/8/layout/hierarchy1"/>
    <dgm:cxn modelId="{CE38D05F-7E16-4E28-8CAE-462B95A86F3B}" type="presParOf" srcId="{16AC0599-8428-4409-8BEF-84B4135F2D09}" destId="{963BD1AB-32CA-4363-9AF7-B139080DCB8B}" srcOrd="1" destOrd="0" presId="urn:microsoft.com/office/officeart/2005/8/layout/hierarchy1"/>
    <dgm:cxn modelId="{2AA5F267-F181-4038-88A3-556DB9C5566B}" type="presParOf" srcId="{7AB987BC-C2D7-431A-9F28-5CC34AE2D4DA}" destId="{80C96E1F-7050-4EA2-A7AC-17F2E11AF7BD}" srcOrd="2" destOrd="0" presId="urn:microsoft.com/office/officeart/2005/8/layout/hierarchy1"/>
    <dgm:cxn modelId="{AB84B5DF-99FF-4F94-8D48-B150DC454E3D}" type="presParOf" srcId="{7AB987BC-C2D7-431A-9F28-5CC34AE2D4DA}" destId="{439BFA33-EC36-429B-9BC5-E9E751FFA160}" srcOrd="3" destOrd="0" presId="urn:microsoft.com/office/officeart/2005/8/layout/hierarchy1"/>
    <dgm:cxn modelId="{FE831B12-BDA7-4FB2-AF0F-8B1A19250BAE}" type="presParOf" srcId="{439BFA33-EC36-429B-9BC5-E9E751FFA160}" destId="{709B4912-ACB1-402F-B402-AE5EDA538A7C}" srcOrd="0" destOrd="0" presId="urn:microsoft.com/office/officeart/2005/8/layout/hierarchy1"/>
    <dgm:cxn modelId="{F4F8DCB8-B5D4-4810-8943-A76B8CA1A15A}" type="presParOf" srcId="{709B4912-ACB1-402F-B402-AE5EDA538A7C}" destId="{335B4768-7B93-411A-A7BF-69324035532B}" srcOrd="0" destOrd="0" presId="urn:microsoft.com/office/officeart/2005/8/layout/hierarchy1"/>
    <dgm:cxn modelId="{555CBB66-FA32-446C-BC43-CA84F1923AEA}" type="presParOf" srcId="{709B4912-ACB1-402F-B402-AE5EDA538A7C}" destId="{10CFCE44-9610-4423-AC42-EF7B3894F985}" srcOrd="1" destOrd="0" presId="urn:microsoft.com/office/officeart/2005/8/layout/hierarchy1"/>
    <dgm:cxn modelId="{9BDF3E61-50C1-4687-97CB-DAACDF19AE29}" type="presParOf" srcId="{439BFA33-EC36-429B-9BC5-E9E751FFA160}" destId="{E50DB7FC-32FB-4C3F-89E1-7C0340A63BE4}" srcOrd="1" destOrd="0" presId="urn:microsoft.com/office/officeart/2005/8/layout/hierarchy1"/>
    <dgm:cxn modelId="{08C3034F-8C6C-40AD-B974-D950DF70B50D}" type="presParOf" srcId="{87E0DC4E-C523-4E60-BDE9-18AB86F5BC18}" destId="{4D479743-C48F-49E7-BA78-E990814DBB76}" srcOrd="2" destOrd="0" presId="urn:microsoft.com/office/officeart/2005/8/layout/hierarchy1"/>
    <dgm:cxn modelId="{E4DC5BA0-AE87-4D9F-AD8D-40377D4661F1}" type="presParOf" srcId="{87E0DC4E-C523-4E60-BDE9-18AB86F5BC18}" destId="{E4578BE5-444C-4880-B45A-3D4E56F76D1E}" srcOrd="3" destOrd="0" presId="urn:microsoft.com/office/officeart/2005/8/layout/hierarchy1"/>
    <dgm:cxn modelId="{57D493AF-68CF-4658-94D7-0AAA3FB8EEB1}" type="presParOf" srcId="{E4578BE5-444C-4880-B45A-3D4E56F76D1E}" destId="{0B447364-4540-4CBF-A04C-00179CBD8C78}" srcOrd="0" destOrd="0" presId="urn:microsoft.com/office/officeart/2005/8/layout/hierarchy1"/>
    <dgm:cxn modelId="{BD973C9D-681D-4525-B174-09362CB269F2}" type="presParOf" srcId="{0B447364-4540-4CBF-A04C-00179CBD8C78}" destId="{C354465F-0CE3-4380-9C58-511C58F0774E}" srcOrd="0" destOrd="0" presId="urn:microsoft.com/office/officeart/2005/8/layout/hierarchy1"/>
    <dgm:cxn modelId="{534E21C4-57FE-419D-9082-862180B4EB42}" type="presParOf" srcId="{0B447364-4540-4CBF-A04C-00179CBD8C78}" destId="{D17816C1-87A9-46F7-BF12-D8091D99CE59}" srcOrd="1" destOrd="0" presId="urn:microsoft.com/office/officeart/2005/8/layout/hierarchy1"/>
    <dgm:cxn modelId="{05BE4510-371E-4423-8CE3-73BB2F62C8E0}" type="presParOf" srcId="{E4578BE5-444C-4880-B45A-3D4E56F76D1E}" destId="{3935241F-21A9-402B-B86C-6EE9F82BD831}" srcOrd="1" destOrd="0" presId="urn:microsoft.com/office/officeart/2005/8/layout/hierarchy1"/>
    <dgm:cxn modelId="{FF07DFEB-6F3C-4464-B381-65F3B586C30E}" type="presParOf" srcId="{3935241F-21A9-402B-B86C-6EE9F82BD831}" destId="{C3A7DB7F-5CA6-4C70-9B55-E996BF6D0F44}" srcOrd="0" destOrd="0" presId="urn:microsoft.com/office/officeart/2005/8/layout/hierarchy1"/>
    <dgm:cxn modelId="{96893968-1DEF-4302-B7D2-0535203B4EDF}" type="presParOf" srcId="{3935241F-21A9-402B-B86C-6EE9F82BD831}" destId="{CC178E14-D0EE-4DE0-B490-499DA2D13FA9}" srcOrd="1" destOrd="0" presId="urn:microsoft.com/office/officeart/2005/8/layout/hierarchy1"/>
    <dgm:cxn modelId="{54DA4545-C2E6-4F7D-82B1-4B5DD91CDEC3}" type="presParOf" srcId="{CC178E14-D0EE-4DE0-B490-499DA2D13FA9}" destId="{E631F3FE-12C8-4769-8DAE-73D42FBFF15D}" srcOrd="0" destOrd="0" presId="urn:microsoft.com/office/officeart/2005/8/layout/hierarchy1"/>
    <dgm:cxn modelId="{90B21B15-17B3-45B5-90D3-D74E38B781C5}" type="presParOf" srcId="{E631F3FE-12C8-4769-8DAE-73D42FBFF15D}" destId="{EF4F7439-90E9-4699-BAEE-E011B8AAB528}" srcOrd="0" destOrd="0" presId="urn:microsoft.com/office/officeart/2005/8/layout/hierarchy1"/>
    <dgm:cxn modelId="{9BADD4D5-47FA-492D-B77A-4EEA18248B05}" type="presParOf" srcId="{E631F3FE-12C8-4769-8DAE-73D42FBFF15D}" destId="{FF6873CC-C94A-495C-A5A3-FC936E6A979A}" srcOrd="1" destOrd="0" presId="urn:microsoft.com/office/officeart/2005/8/layout/hierarchy1"/>
    <dgm:cxn modelId="{987BC2F4-4106-4EF3-AD68-3DBAC9F3761F}" type="presParOf" srcId="{CC178E14-D0EE-4DE0-B490-499DA2D13FA9}" destId="{6A30A32E-233A-4AB0-8F03-35E7880E41FC}" srcOrd="1" destOrd="0" presId="urn:microsoft.com/office/officeart/2005/8/layout/hierarchy1"/>
    <dgm:cxn modelId="{91874E6B-16B2-4994-8264-C45C365DEB60}" type="presParOf" srcId="{3935241F-21A9-402B-B86C-6EE9F82BD831}" destId="{3B67F606-ED93-4C2E-874C-DFC445251ECC}" srcOrd="2" destOrd="0" presId="urn:microsoft.com/office/officeart/2005/8/layout/hierarchy1"/>
    <dgm:cxn modelId="{D47784CE-1892-46AF-B847-9E88AEED4AD3}" type="presParOf" srcId="{3935241F-21A9-402B-B86C-6EE9F82BD831}" destId="{D355BDAC-72C5-4B55-9CD6-DFA16B7AA668}" srcOrd="3" destOrd="0" presId="urn:microsoft.com/office/officeart/2005/8/layout/hierarchy1"/>
    <dgm:cxn modelId="{7FEFCA10-35C0-468A-9F58-988CB9E4E511}" type="presParOf" srcId="{D355BDAC-72C5-4B55-9CD6-DFA16B7AA668}" destId="{6E8C147D-FE2F-4283-8352-4ADDED6FD429}" srcOrd="0" destOrd="0" presId="urn:microsoft.com/office/officeart/2005/8/layout/hierarchy1"/>
    <dgm:cxn modelId="{28995239-5E8E-41F7-AD51-756DB2868B32}" type="presParOf" srcId="{6E8C147D-FE2F-4283-8352-4ADDED6FD429}" destId="{932EA833-50AF-4D89-B177-340EB9ACDB41}" srcOrd="0" destOrd="0" presId="urn:microsoft.com/office/officeart/2005/8/layout/hierarchy1"/>
    <dgm:cxn modelId="{51480B85-F123-499A-946C-9380A4C97B78}" type="presParOf" srcId="{6E8C147D-FE2F-4283-8352-4ADDED6FD429}" destId="{42F78C6A-6170-4D74-95DF-8E462AA15F72}" srcOrd="1" destOrd="0" presId="urn:microsoft.com/office/officeart/2005/8/layout/hierarchy1"/>
    <dgm:cxn modelId="{6890C4F1-A47F-438C-BB43-BEFE842B8C65}" type="presParOf" srcId="{D355BDAC-72C5-4B55-9CD6-DFA16B7AA668}" destId="{EB83857D-A8B1-479F-9BD7-4BCBAB84B61D}" srcOrd="1" destOrd="0" presId="urn:microsoft.com/office/officeart/2005/8/layout/hierarchy1"/>
    <dgm:cxn modelId="{639D7D5D-4B4D-4003-BF78-C303F98588D6}" type="presParOf" srcId="{37BF7993-9641-4129-AD64-4F18C778B31F}" destId="{A6131877-0941-486A-9968-E3DE775BB65E}" srcOrd="2" destOrd="0" presId="urn:microsoft.com/office/officeart/2005/8/layout/hierarchy1"/>
    <dgm:cxn modelId="{58429074-3305-4603-A2F8-E136A109FDEE}" type="presParOf" srcId="{37BF7993-9641-4129-AD64-4F18C778B31F}" destId="{ADF2B0EC-83A7-4B93-B559-82069CBFB8CE}" srcOrd="3" destOrd="0" presId="urn:microsoft.com/office/officeart/2005/8/layout/hierarchy1"/>
    <dgm:cxn modelId="{64EFBD8D-0B7D-4C29-941B-31F14EEBE50E}" type="presParOf" srcId="{ADF2B0EC-83A7-4B93-B559-82069CBFB8CE}" destId="{A6689F61-9B19-4805-91DB-91F39A59465E}" srcOrd="0" destOrd="0" presId="urn:microsoft.com/office/officeart/2005/8/layout/hierarchy1"/>
    <dgm:cxn modelId="{5F644D74-29D5-4D05-B033-35B11B06FA27}" type="presParOf" srcId="{A6689F61-9B19-4805-91DB-91F39A59465E}" destId="{E07DEA05-F0ED-4B4E-8FE8-53D1921EB293}" srcOrd="0" destOrd="0" presId="urn:microsoft.com/office/officeart/2005/8/layout/hierarchy1"/>
    <dgm:cxn modelId="{F3DBAA79-8792-4981-9EC8-3741EF947527}" type="presParOf" srcId="{A6689F61-9B19-4805-91DB-91F39A59465E}" destId="{49CA4026-E84C-439E-A02C-95E457903045}" srcOrd="1" destOrd="0" presId="urn:microsoft.com/office/officeart/2005/8/layout/hierarchy1"/>
    <dgm:cxn modelId="{A985A817-1BBB-4C69-8575-49853FBCEFA5}" type="presParOf" srcId="{ADF2B0EC-83A7-4B93-B559-82069CBFB8CE}" destId="{3AE71E45-A70A-4659-8810-574AF16F15E7}" srcOrd="1" destOrd="0" presId="urn:microsoft.com/office/officeart/2005/8/layout/hierarchy1"/>
    <dgm:cxn modelId="{B1F50B7D-AA0C-480D-A20A-B52EDF52B7E8}" type="presParOf" srcId="{3AE71E45-A70A-4659-8810-574AF16F15E7}" destId="{704C36E6-33D6-40CD-9AD4-24ACB7E09FB7}" srcOrd="0" destOrd="0" presId="urn:microsoft.com/office/officeart/2005/8/layout/hierarchy1"/>
    <dgm:cxn modelId="{54B15C08-314C-4E4F-A644-AE6C991B2431}" type="presParOf" srcId="{3AE71E45-A70A-4659-8810-574AF16F15E7}" destId="{2C66D6A8-2512-48C9-9FD1-B319E41A7205}" srcOrd="1" destOrd="0" presId="urn:microsoft.com/office/officeart/2005/8/layout/hierarchy1"/>
    <dgm:cxn modelId="{05039B6A-3C71-40E6-A8E7-CC5E2605821C}" type="presParOf" srcId="{2C66D6A8-2512-48C9-9FD1-B319E41A7205}" destId="{B6B3A37E-B378-4C21-A6A4-CBE963562E7C}" srcOrd="0" destOrd="0" presId="urn:microsoft.com/office/officeart/2005/8/layout/hierarchy1"/>
    <dgm:cxn modelId="{DC86ABE9-F3ED-475C-A6AE-22A340933054}" type="presParOf" srcId="{B6B3A37E-B378-4C21-A6A4-CBE963562E7C}" destId="{05A1069D-89CA-4E13-8AD3-F4B278FC4E51}" srcOrd="0" destOrd="0" presId="urn:microsoft.com/office/officeart/2005/8/layout/hierarchy1"/>
    <dgm:cxn modelId="{E47AE51B-3887-45D3-A801-31ECA17DC752}" type="presParOf" srcId="{B6B3A37E-B378-4C21-A6A4-CBE963562E7C}" destId="{174D1DC0-8123-4BD6-934B-2FBC5737B0C5}" srcOrd="1" destOrd="0" presId="urn:microsoft.com/office/officeart/2005/8/layout/hierarchy1"/>
    <dgm:cxn modelId="{35FCA921-78A9-4091-9644-90210B6C6B7C}" type="presParOf" srcId="{2C66D6A8-2512-48C9-9FD1-B319E41A7205}" destId="{167FCA8A-7F9B-4195-8886-4E0AAD3BE034}" srcOrd="1" destOrd="0" presId="urn:microsoft.com/office/officeart/2005/8/layout/hierarchy1"/>
    <dgm:cxn modelId="{2BD8F2C2-6CF4-44EC-A596-0EFA40CD65C8}" type="presParOf" srcId="{3AE71E45-A70A-4659-8810-574AF16F15E7}" destId="{BFA8F685-D02C-4E1F-90C4-BEF7B68CF6BA}" srcOrd="2" destOrd="0" presId="urn:microsoft.com/office/officeart/2005/8/layout/hierarchy1"/>
    <dgm:cxn modelId="{2F99CB6A-7933-411C-82F1-D4AF3D1C355E}" type="presParOf" srcId="{3AE71E45-A70A-4659-8810-574AF16F15E7}" destId="{78EF182E-6719-4E14-9BCE-17D8278E54E6}" srcOrd="3" destOrd="0" presId="urn:microsoft.com/office/officeart/2005/8/layout/hierarchy1"/>
    <dgm:cxn modelId="{3FBF9D6D-5056-4160-BB7A-A740CD30A633}" type="presParOf" srcId="{78EF182E-6719-4E14-9BCE-17D8278E54E6}" destId="{E6227E6D-2FA3-4D04-96FC-087335C3F324}" srcOrd="0" destOrd="0" presId="urn:microsoft.com/office/officeart/2005/8/layout/hierarchy1"/>
    <dgm:cxn modelId="{CE538EF8-4378-4F89-9650-5D8DED85A181}" type="presParOf" srcId="{E6227E6D-2FA3-4D04-96FC-087335C3F324}" destId="{982D23F3-6A10-47CC-AAB6-FA13E718F181}" srcOrd="0" destOrd="0" presId="urn:microsoft.com/office/officeart/2005/8/layout/hierarchy1"/>
    <dgm:cxn modelId="{B2080B73-4A7B-4E80-80BE-2CA3C9930429}" type="presParOf" srcId="{E6227E6D-2FA3-4D04-96FC-087335C3F324}" destId="{0CADCBC2-6CE3-4F91-ACAF-0A6D447AA20B}" srcOrd="1" destOrd="0" presId="urn:microsoft.com/office/officeart/2005/8/layout/hierarchy1"/>
    <dgm:cxn modelId="{36B26B48-E5C4-4BCC-97CA-2115DFB1F008}" type="presParOf" srcId="{78EF182E-6719-4E14-9BCE-17D8278E54E6}" destId="{E9ED56FD-AAB9-4220-AC6E-0BB6ACE8E82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8F685-D02C-4E1F-90C4-BEF7B68CF6BA}">
      <dsp:nvSpPr>
        <dsp:cNvPr id="0" name=""/>
        <dsp:cNvSpPr/>
      </dsp:nvSpPr>
      <dsp:spPr>
        <a:xfrm>
          <a:off x="6419791" y="3093503"/>
          <a:ext cx="1212348" cy="700192"/>
        </a:xfrm>
        <a:custGeom>
          <a:avLst/>
          <a:gdLst/>
          <a:ahLst/>
          <a:cxnLst/>
          <a:rect l="0" t="0" r="0" b="0"/>
          <a:pathLst>
            <a:path>
              <a:moveTo>
                <a:pt x="0" y="0"/>
              </a:moveTo>
              <a:lnTo>
                <a:pt x="0" y="571304"/>
              </a:lnTo>
              <a:lnTo>
                <a:pt x="1212348" y="571304"/>
              </a:lnTo>
              <a:lnTo>
                <a:pt x="1212348" y="700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C36E6-33D6-40CD-9AD4-24ACB7E09FB7}">
      <dsp:nvSpPr>
        <dsp:cNvPr id="0" name=""/>
        <dsp:cNvSpPr/>
      </dsp:nvSpPr>
      <dsp:spPr>
        <a:xfrm>
          <a:off x="5219830" y="3093503"/>
          <a:ext cx="1199960" cy="700192"/>
        </a:xfrm>
        <a:custGeom>
          <a:avLst/>
          <a:gdLst/>
          <a:ahLst/>
          <a:cxnLst/>
          <a:rect l="0" t="0" r="0" b="0"/>
          <a:pathLst>
            <a:path>
              <a:moveTo>
                <a:pt x="1199960" y="0"/>
              </a:moveTo>
              <a:lnTo>
                <a:pt x="1199960" y="571304"/>
              </a:lnTo>
              <a:lnTo>
                <a:pt x="0" y="571304"/>
              </a:lnTo>
              <a:lnTo>
                <a:pt x="0" y="7001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31877-0941-486A-9968-E3DE775BB65E}">
      <dsp:nvSpPr>
        <dsp:cNvPr id="0" name=""/>
        <dsp:cNvSpPr/>
      </dsp:nvSpPr>
      <dsp:spPr>
        <a:xfrm>
          <a:off x="4351941" y="1595207"/>
          <a:ext cx="2067849" cy="614822"/>
        </a:xfrm>
        <a:custGeom>
          <a:avLst/>
          <a:gdLst/>
          <a:ahLst/>
          <a:cxnLst/>
          <a:rect l="0" t="0" r="0" b="0"/>
          <a:pathLst>
            <a:path>
              <a:moveTo>
                <a:pt x="0" y="0"/>
              </a:moveTo>
              <a:lnTo>
                <a:pt x="0" y="485934"/>
              </a:lnTo>
              <a:lnTo>
                <a:pt x="2067849" y="485934"/>
              </a:lnTo>
              <a:lnTo>
                <a:pt x="2067849" y="614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87737-929D-47BF-9530-21115A6CA6CB}">
      <dsp:nvSpPr>
        <dsp:cNvPr id="0" name=""/>
        <dsp:cNvSpPr/>
      </dsp:nvSpPr>
      <dsp:spPr>
        <a:xfrm>
          <a:off x="1932935" y="3093503"/>
          <a:ext cx="1087974" cy="700696"/>
        </a:xfrm>
        <a:custGeom>
          <a:avLst/>
          <a:gdLst/>
          <a:ahLst/>
          <a:cxnLst/>
          <a:rect l="0" t="0" r="0" b="0"/>
          <a:pathLst>
            <a:path>
              <a:moveTo>
                <a:pt x="0" y="0"/>
              </a:moveTo>
              <a:lnTo>
                <a:pt x="0" y="571808"/>
              </a:lnTo>
              <a:lnTo>
                <a:pt x="1087974" y="571808"/>
              </a:lnTo>
              <a:lnTo>
                <a:pt x="1087974" y="700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876FC-04B5-4B75-8441-8550F7A9D310}">
      <dsp:nvSpPr>
        <dsp:cNvPr id="0" name=""/>
        <dsp:cNvSpPr/>
      </dsp:nvSpPr>
      <dsp:spPr>
        <a:xfrm>
          <a:off x="939409" y="3093503"/>
          <a:ext cx="993526" cy="700696"/>
        </a:xfrm>
        <a:custGeom>
          <a:avLst/>
          <a:gdLst/>
          <a:ahLst/>
          <a:cxnLst/>
          <a:rect l="0" t="0" r="0" b="0"/>
          <a:pathLst>
            <a:path>
              <a:moveTo>
                <a:pt x="993526" y="0"/>
              </a:moveTo>
              <a:lnTo>
                <a:pt x="993526" y="571808"/>
              </a:lnTo>
              <a:lnTo>
                <a:pt x="0" y="571808"/>
              </a:lnTo>
              <a:lnTo>
                <a:pt x="0" y="700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44299-6E59-4A5D-A02A-903C5304D020}">
      <dsp:nvSpPr>
        <dsp:cNvPr id="0" name=""/>
        <dsp:cNvSpPr/>
      </dsp:nvSpPr>
      <dsp:spPr>
        <a:xfrm>
          <a:off x="1932935" y="1595207"/>
          <a:ext cx="2419006" cy="614822"/>
        </a:xfrm>
        <a:custGeom>
          <a:avLst/>
          <a:gdLst/>
          <a:ahLst/>
          <a:cxnLst/>
          <a:rect l="0" t="0" r="0" b="0"/>
          <a:pathLst>
            <a:path>
              <a:moveTo>
                <a:pt x="2419006" y="0"/>
              </a:moveTo>
              <a:lnTo>
                <a:pt x="2419006" y="485934"/>
              </a:lnTo>
              <a:lnTo>
                <a:pt x="0" y="485934"/>
              </a:lnTo>
              <a:lnTo>
                <a:pt x="0" y="614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E5912-DE5E-4ED0-8B83-8CDA06395C85}">
      <dsp:nvSpPr>
        <dsp:cNvPr id="0" name=""/>
        <dsp:cNvSpPr/>
      </dsp:nvSpPr>
      <dsp:spPr>
        <a:xfrm>
          <a:off x="3656293" y="711733"/>
          <a:ext cx="1391297"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88871-CA0D-41AC-8D31-8CAA5AC4BCD5}">
      <dsp:nvSpPr>
        <dsp:cNvPr id="0" name=""/>
        <dsp:cNvSpPr/>
      </dsp:nvSpPr>
      <dsp:spPr>
        <a:xfrm>
          <a:off x="3810881" y="858593"/>
          <a:ext cx="1391297"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الأسواق المالية</a:t>
          </a:r>
          <a:endParaRPr lang="fr-FR" sz="2800" b="1" kern="1200" dirty="0"/>
        </a:p>
      </dsp:txBody>
      <dsp:txXfrm>
        <a:off x="3810881" y="858593"/>
        <a:ext cx="1391297" cy="883473"/>
      </dsp:txXfrm>
    </dsp:sp>
    <dsp:sp modelId="{D6A24C34-3A07-4ADD-8574-496C6A789DC8}">
      <dsp:nvSpPr>
        <dsp:cNvPr id="0" name=""/>
        <dsp:cNvSpPr/>
      </dsp:nvSpPr>
      <dsp:spPr>
        <a:xfrm>
          <a:off x="1237287" y="2210030"/>
          <a:ext cx="1391297"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CBCF0-4C5C-4C25-BBEE-2748C87ABB76}">
      <dsp:nvSpPr>
        <dsp:cNvPr id="0" name=""/>
        <dsp:cNvSpPr/>
      </dsp:nvSpPr>
      <dsp:spPr>
        <a:xfrm>
          <a:off x="1391875" y="2356889"/>
          <a:ext cx="1391297"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أسواق النقد</a:t>
          </a:r>
          <a:endParaRPr lang="fr-FR" sz="2800" b="1" kern="1200" dirty="0" smtClean="0"/>
        </a:p>
      </dsp:txBody>
      <dsp:txXfrm>
        <a:off x="1391875" y="2356889"/>
        <a:ext cx="1391297" cy="883473"/>
      </dsp:txXfrm>
    </dsp:sp>
    <dsp:sp modelId="{8C7A1E51-8A1B-45B0-AF89-76C610651902}">
      <dsp:nvSpPr>
        <dsp:cNvPr id="0" name=""/>
        <dsp:cNvSpPr/>
      </dsp:nvSpPr>
      <dsp:spPr>
        <a:xfrm>
          <a:off x="6022" y="3794200"/>
          <a:ext cx="1866772"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9B211-DA8F-4D63-88A7-E56A6EC90EDB}">
      <dsp:nvSpPr>
        <dsp:cNvPr id="0" name=""/>
        <dsp:cNvSpPr/>
      </dsp:nvSpPr>
      <dsp:spPr>
        <a:xfrm>
          <a:off x="160611" y="3941059"/>
          <a:ext cx="1866772"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الأدوات المالية قصيرة الأجل</a:t>
          </a:r>
          <a:endParaRPr lang="fr-FR" sz="2800" b="1" kern="1200" dirty="0" smtClean="0"/>
        </a:p>
      </dsp:txBody>
      <dsp:txXfrm>
        <a:off x="160611" y="3941059"/>
        <a:ext cx="1866772" cy="883473"/>
      </dsp:txXfrm>
    </dsp:sp>
    <dsp:sp modelId="{30A4BD37-0361-42BE-927D-D13B3D22C20F}">
      <dsp:nvSpPr>
        <dsp:cNvPr id="0" name=""/>
        <dsp:cNvSpPr/>
      </dsp:nvSpPr>
      <dsp:spPr>
        <a:xfrm>
          <a:off x="2181972" y="3794200"/>
          <a:ext cx="1677876"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CCAA5-0994-4AA9-8C63-338A0187F2D4}">
      <dsp:nvSpPr>
        <dsp:cNvPr id="0" name=""/>
        <dsp:cNvSpPr/>
      </dsp:nvSpPr>
      <dsp:spPr>
        <a:xfrm>
          <a:off x="2336561" y="3941059"/>
          <a:ext cx="1677876"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الإقراض قصير الأجل</a:t>
          </a:r>
          <a:endParaRPr lang="fr-FR" sz="2800" b="1" kern="1200" dirty="0" smtClean="0"/>
        </a:p>
      </dsp:txBody>
      <dsp:txXfrm>
        <a:off x="2336561" y="3941059"/>
        <a:ext cx="1677876" cy="883473"/>
      </dsp:txXfrm>
    </dsp:sp>
    <dsp:sp modelId="{E07DEA05-F0ED-4B4E-8FE8-53D1921EB293}">
      <dsp:nvSpPr>
        <dsp:cNvPr id="0" name=""/>
        <dsp:cNvSpPr/>
      </dsp:nvSpPr>
      <dsp:spPr>
        <a:xfrm>
          <a:off x="5372986" y="2210030"/>
          <a:ext cx="2093609"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A4026-E84C-439E-A02C-95E457903045}">
      <dsp:nvSpPr>
        <dsp:cNvPr id="0" name=""/>
        <dsp:cNvSpPr/>
      </dsp:nvSpPr>
      <dsp:spPr>
        <a:xfrm>
          <a:off x="5527575" y="2356889"/>
          <a:ext cx="2093609"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أسواق رأس المال</a:t>
          </a:r>
          <a:endParaRPr lang="fr-FR" sz="2800" b="1" kern="1200" dirty="0" smtClean="0"/>
        </a:p>
      </dsp:txBody>
      <dsp:txXfrm>
        <a:off x="5527575" y="2356889"/>
        <a:ext cx="2093609" cy="883473"/>
      </dsp:txXfrm>
    </dsp:sp>
    <dsp:sp modelId="{05A1069D-89CA-4E13-8AD3-F4B278FC4E51}">
      <dsp:nvSpPr>
        <dsp:cNvPr id="0" name=""/>
        <dsp:cNvSpPr/>
      </dsp:nvSpPr>
      <dsp:spPr>
        <a:xfrm>
          <a:off x="4168093" y="3793696"/>
          <a:ext cx="2103474"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D1DC0-8123-4BD6-934B-2FBC5737B0C5}">
      <dsp:nvSpPr>
        <dsp:cNvPr id="0" name=""/>
        <dsp:cNvSpPr/>
      </dsp:nvSpPr>
      <dsp:spPr>
        <a:xfrm>
          <a:off x="4322682" y="3940555"/>
          <a:ext cx="2103474"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الأوراق المالية (الأسهم والسندات)</a:t>
          </a:r>
          <a:endParaRPr lang="fr-FR" sz="2800" b="1" kern="1200" dirty="0" smtClean="0"/>
        </a:p>
      </dsp:txBody>
      <dsp:txXfrm>
        <a:off x="4322682" y="3940555"/>
        <a:ext cx="2103474" cy="883473"/>
      </dsp:txXfrm>
    </dsp:sp>
    <dsp:sp modelId="{982D23F3-6A10-47CC-AAB6-FA13E718F181}">
      <dsp:nvSpPr>
        <dsp:cNvPr id="0" name=""/>
        <dsp:cNvSpPr/>
      </dsp:nvSpPr>
      <dsp:spPr>
        <a:xfrm>
          <a:off x="6587699" y="3793696"/>
          <a:ext cx="2088879" cy="8834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CBC2-6CE3-4F91-ACAF-0A6D447AA20B}">
      <dsp:nvSpPr>
        <dsp:cNvPr id="0" name=""/>
        <dsp:cNvSpPr/>
      </dsp:nvSpPr>
      <dsp:spPr>
        <a:xfrm>
          <a:off x="6742288" y="3940555"/>
          <a:ext cx="2088879" cy="8834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الإقراض متوسط وطويل الأجل</a:t>
          </a:r>
          <a:endParaRPr lang="fr-FR" sz="2800" b="1" kern="1200" dirty="0" smtClean="0"/>
        </a:p>
      </dsp:txBody>
      <dsp:txXfrm>
        <a:off x="6742288" y="3940555"/>
        <a:ext cx="2088879" cy="8834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8F685-D02C-4E1F-90C4-BEF7B68CF6BA}">
      <dsp:nvSpPr>
        <dsp:cNvPr id="0" name=""/>
        <dsp:cNvSpPr/>
      </dsp:nvSpPr>
      <dsp:spPr>
        <a:xfrm>
          <a:off x="6371580" y="2010378"/>
          <a:ext cx="1128093" cy="373948"/>
        </a:xfrm>
        <a:custGeom>
          <a:avLst/>
          <a:gdLst/>
          <a:ahLst/>
          <a:cxnLst/>
          <a:rect l="0" t="0" r="0" b="0"/>
          <a:pathLst>
            <a:path>
              <a:moveTo>
                <a:pt x="0" y="0"/>
              </a:moveTo>
              <a:lnTo>
                <a:pt x="0" y="254767"/>
              </a:lnTo>
              <a:lnTo>
                <a:pt x="1128093" y="254767"/>
              </a:lnTo>
              <a:lnTo>
                <a:pt x="1128093" y="3739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C36E6-33D6-40CD-9AD4-24ACB7E09FB7}">
      <dsp:nvSpPr>
        <dsp:cNvPr id="0" name=""/>
        <dsp:cNvSpPr/>
      </dsp:nvSpPr>
      <dsp:spPr>
        <a:xfrm>
          <a:off x="5088835" y="2010378"/>
          <a:ext cx="1282745" cy="373948"/>
        </a:xfrm>
        <a:custGeom>
          <a:avLst/>
          <a:gdLst/>
          <a:ahLst/>
          <a:cxnLst/>
          <a:rect l="0" t="0" r="0" b="0"/>
          <a:pathLst>
            <a:path>
              <a:moveTo>
                <a:pt x="1282745" y="0"/>
              </a:moveTo>
              <a:lnTo>
                <a:pt x="1282745" y="254767"/>
              </a:lnTo>
              <a:lnTo>
                <a:pt x="0" y="254767"/>
              </a:lnTo>
              <a:lnTo>
                <a:pt x="0" y="3739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31877-0941-486A-9968-E3DE775BB65E}">
      <dsp:nvSpPr>
        <dsp:cNvPr id="0" name=""/>
        <dsp:cNvSpPr/>
      </dsp:nvSpPr>
      <dsp:spPr>
        <a:xfrm>
          <a:off x="4217074" y="819535"/>
          <a:ext cx="2154506" cy="373907"/>
        </a:xfrm>
        <a:custGeom>
          <a:avLst/>
          <a:gdLst/>
          <a:ahLst/>
          <a:cxnLst/>
          <a:rect l="0" t="0" r="0" b="0"/>
          <a:pathLst>
            <a:path>
              <a:moveTo>
                <a:pt x="0" y="0"/>
              </a:moveTo>
              <a:lnTo>
                <a:pt x="0" y="254726"/>
              </a:lnTo>
              <a:lnTo>
                <a:pt x="2154506" y="254726"/>
              </a:lnTo>
              <a:lnTo>
                <a:pt x="2154506" y="373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7F606-ED93-4C2E-874C-DFC445251ECC}">
      <dsp:nvSpPr>
        <dsp:cNvPr id="0" name=""/>
        <dsp:cNvSpPr/>
      </dsp:nvSpPr>
      <dsp:spPr>
        <a:xfrm>
          <a:off x="3007685" y="3201728"/>
          <a:ext cx="486695" cy="362249"/>
        </a:xfrm>
        <a:custGeom>
          <a:avLst/>
          <a:gdLst/>
          <a:ahLst/>
          <a:cxnLst/>
          <a:rect l="0" t="0" r="0" b="0"/>
          <a:pathLst>
            <a:path>
              <a:moveTo>
                <a:pt x="0" y="0"/>
              </a:moveTo>
              <a:lnTo>
                <a:pt x="0" y="243068"/>
              </a:lnTo>
              <a:lnTo>
                <a:pt x="486695" y="243068"/>
              </a:lnTo>
              <a:lnTo>
                <a:pt x="486695" y="362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7DB7F-5CA6-4C70-9B55-E996BF6D0F44}">
      <dsp:nvSpPr>
        <dsp:cNvPr id="0" name=""/>
        <dsp:cNvSpPr/>
      </dsp:nvSpPr>
      <dsp:spPr>
        <a:xfrm>
          <a:off x="2503119" y="3201728"/>
          <a:ext cx="504565" cy="387068"/>
        </a:xfrm>
        <a:custGeom>
          <a:avLst/>
          <a:gdLst/>
          <a:ahLst/>
          <a:cxnLst/>
          <a:rect l="0" t="0" r="0" b="0"/>
          <a:pathLst>
            <a:path>
              <a:moveTo>
                <a:pt x="504565" y="0"/>
              </a:moveTo>
              <a:lnTo>
                <a:pt x="504565" y="267887"/>
              </a:lnTo>
              <a:lnTo>
                <a:pt x="0" y="267887"/>
              </a:lnTo>
              <a:lnTo>
                <a:pt x="0" y="3870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79743-C48F-49E7-BA78-E990814DBB76}">
      <dsp:nvSpPr>
        <dsp:cNvPr id="0" name=""/>
        <dsp:cNvSpPr/>
      </dsp:nvSpPr>
      <dsp:spPr>
        <a:xfrm>
          <a:off x="1962515" y="2010631"/>
          <a:ext cx="1045169" cy="374160"/>
        </a:xfrm>
        <a:custGeom>
          <a:avLst/>
          <a:gdLst/>
          <a:ahLst/>
          <a:cxnLst/>
          <a:rect l="0" t="0" r="0" b="0"/>
          <a:pathLst>
            <a:path>
              <a:moveTo>
                <a:pt x="0" y="0"/>
              </a:moveTo>
              <a:lnTo>
                <a:pt x="0" y="254979"/>
              </a:lnTo>
              <a:lnTo>
                <a:pt x="1045169" y="254979"/>
              </a:lnTo>
              <a:lnTo>
                <a:pt x="1045169" y="374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96E1F-7050-4EA2-A7AC-17F2E11AF7BD}">
      <dsp:nvSpPr>
        <dsp:cNvPr id="0" name=""/>
        <dsp:cNvSpPr/>
      </dsp:nvSpPr>
      <dsp:spPr>
        <a:xfrm>
          <a:off x="969102" y="3201728"/>
          <a:ext cx="523650" cy="374160"/>
        </a:xfrm>
        <a:custGeom>
          <a:avLst/>
          <a:gdLst/>
          <a:ahLst/>
          <a:cxnLst/>
          <a:rect l="0" t="0" r="0" b="0"/>
          <a:pathLst>
            <a:path>
              <a:moveTo>
                <a:pt x="0" y="0"/>
              </a:moveTo>
              <a:lnTo>
                <a:pt x="0" y="254979"/>
              </a:lnTo>
              <a:lnTo>
                <a:pt x="523650" y="254979"/>
              </a:lnTo>
              <a:lnTo>
                <a:pt x="523650" y="374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ACA7C-7E49-458F-A780-47BD53C27AC8}">
      <dsp:nvSpPr>
        <dsp:cNvPr id="0" name=""/>
        <dsp:cNvSpPr/>
      </dsp:nvSpPr>
      <dsp:spPr>
        <a:xfrm>
          <a:off x="474456" y="3201728"/>
          <a:ext cx="494646" cy="374160"/>
        </a:xfrm>
        <a:custGeom>
          <a:avLst/>
          <a:gdLst/>
          <a:ahLst/>
          <a:cxnLst/>
          <a:rect l="0" t="0" r="0" b="0"/>
          <a:pathLst>
            <a:path>
              <a:moveTo>
                <a:pt x="494646" y="0"/>
              </a:moveTo>
              <a:lnTo>
                <a:pt x="494646" y="254979"/>
              </a:lnTo>
              <a:lnTo>
                <a:pt x="0" y="254979"/>
              </a:lnTo>
              <a:lnTo>
                <a:pt x="0" y="374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E6158-B4A5-404D-A8CC-73ECF9EEC879}">
      <dsp:nvSpPr>
        <dsp:cNvPr id="0" name=""/>
        <dsp:cNvSpPr/>
      </dsp:nvSpPr>
      <dsp:spPr>
        <a:xfrm>
          <a:off x="969102" y="2010631"/>
          <a:ext cx="993412" cy="374160"/>
        </a:xfrm>
        <a:custGeom>
          <a:avLst/>
          <a:gdLst/>
          <a:ahLst/>
          <a:cxnLst/>
          <a:rect l="0" t="0" r="0" b="0"/>
          <a:pathLst>
            <a:path>
              <a:moveTo>
                <a:pt x="993412" y="0"/>
              </a:moveTo>
              <a:lnTo>
                <a:pt x="993412" y="254979"/>
              </a:lnTo>
              <a:lnTo>
                <a:pt x="0" y="254979"/>
              </a:lnTo>
              <a:lnTo>
                <a:pt x="0" y="374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44299-6E59-4A5D-A02A-903C5304D020}">
      <dsp:nvSpPr>
        <dsp:cNvPr id="0" name=""/>
        <dsp:cNvSpPr/>
      </dsp:nvSpPr>
      <dsp:spPr>
        <a:xfrm>
          <a:off x="1962515" y="819535"/>
          <a:ext cx="2254558" cy="374160"/>
        </a:xfrm>
        <a:custGeom>
          <a:avLst/>
          <a:gdLst/>
          <a:ahLst/>
          <a:cxnLst/>
          <a:rect l="0" t="0" r="0" b="0"/>
          <a:pathLst>
            <a:path>
              <a:moveTo>
                <a:pt x="2254558" y="0"/>
              </a:moveTo>
              <a:lnTo>
                <a:pt x="2254558" y="254979"/>
              </a:lnTo>
              <a:lnTo>
                <a:pt x="0" y="254979"/>
              </a:lnTo>
              <a:lnTo>
                <a:pt x="0" y="374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E5912-DE5E-4ED0-8B83-8CDA06395C85}">
      <dsp:nvSpPr>
        <dsp:cNvPr id="0" name=""/>
        <dsp:cNvSpPr/>
      </dsp:nvSpPr>
      <dsp:spPr>
        <a:xfrm>
          <a:off x="3173255" y="2599"/>
          <a:ext cx="2087637"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88871-CA0D-41AC-8D31-8CAA5AC4BCD5}">
      <dsp:nvSpPr>
        <dsp:cNvPr id="0" name=""/>
        <dsp:cNvSpPr/>
      </dsp:nvSpPr>
      <dsp:spPr>
        <a:xfrm>
          <a:off x="3316201" y="138397"/>
          <a:ext cx="2087637"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الأوراق المالية</a:t>
          </a:r>
          <a:endParaRPr lang="fr-FR" sz="2800" b="1" kern="1200" dirty="0"/>
        </a:p>
      </dsp:txBody>
      <dsp:txXfrm>
        <a:off x="3316201" y="138397"/>
        <a:ext cx="2087637" cy="816935"/>
      </dsp:txXfrm>
    </dsp:sp>
    <dsp:sp modelId="{D6A24C34-3A07-4ADD-8574-496C6A789DC8}">
      <dsp:nvSpPr>
        <dsp:cNvPr id="0" name=""/>
        <dsp:cNvSpPr/>
      </dsp:nvSpPr>
      <dsp:spPr>
        <a:xfrm>
          <a:off x="1096254" y="1193696"/>
          <a:ext cx="1732521"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CBCF0-4C5C-4C25-BBEE-2748C87ABB76}">
      <dsp:nvSpPr>
        <dsp:cNvPr id="0" name=""/>
        <dsp:cNvSpPr/>
      </dsp:nvSpPr>
      <dsp:spPr>
        <a:xfrm>
          <a:off x="1239200" y="1329494"/>
          <a:ext cx="1732521"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الأسهم</a:t>
          </a:r>
          <a:endParaRPr lang="fr-FR" sz="2800" b="1" kern="1200" dirty="0" smtClean="0"/>
        </a:p>
      </dsp:txBody>
      <dsp:txXfrm>
        <a:off x="1239200" y="1329494"/>
        <a:ext cx="1732521" cy="816935"/>
      </dsp:txXfrm>
    </dsp:sp>
    <dsp:sp modelId="{67E0C199-DA8D-4E8D-B46C-E705E31037A2}">
      <dsp:nvSpPr>
        <dsp:cNvPr id="0" name=""/>
        <dsp:cNvSpPr/>
      </dsp:nvSpPr>
      <dsp:spPr>
        <a:xfrm>
          <a:off x="93752" y="2384792"/>
          <a:ext cx="1750699"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07A7B-BC45-4DE1-B5C3-6A885C4C5864}">
      <dsp:nvSpPr>
        <dsp:cNvPr id="0" name=""/>
        <dsp:cNvSpPr/>
      </dsp:nvSpPr>
      <dsp:spPr>
        <a:xfrm>
          <a:off x="236698" y="2520591"/>
          <a:ext cx="1750699"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a:t>
          </a:r>
          <a:r>
            <a:rPr lang="ar-DZ" sz="2800" b="1" kern="1200" dirty="0" err="1" smtClean="0"/>
            <a:t>ثانوية </a:t>
          </a:r>
          <a:r>
            <a:rPr lang="ar-DZ" sz="2800" b="1" kern="1200" dirty="0" smtClean="0"/>
            <a:t>(تداول</a:t>
          </a:r>
          <a:r>
            <a:rPr lang="ar-DZ" sz="2800" b="1" kern="1200" dirty="0" err="1" smtClean="0"/>
            <a:t>)</a:t>
          </a:r>
          <a:endParaRPr lang="fr-FR" sz="2800" kern="1200" dirty="0"/>
        </a:p>
      </dsp:txBody>
      <dsp:txXfrm>
        <a:off x="236698" y="2520591"/>
        <a:ext cx="1750699" cy="816935"/>
      </dsp:txXfrm>
    </dsp:sp>
    <dsp:sp modelId="{D6E96292-6508-4ED3-954A-EED22C5C1A63}">
      <dsp:nvSpPr>
        <dsp:cNvPr id="0" name=""/>
        <dsp:cNvSpPr/>
      </dsp:nvSpPr>
      <dsp:spPr>
        <a:xfrm>
          <a:off x="93751" y="3575889"/>
          <a:ext cx="761409" cy="1796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9960F-6AA0-47CE-80F7-C1642B84ABE9}">
      <dsp:nvSpPr>
        <dsp:cNvPr id="0" name=""/>
        <dsp:cNvSpPr/>
      </dsp:nvSpPr>
      <dsp:spPr>
        <a:xfrm>
          <a:off x="236697" y="3711688"/>
          <a:ext cx="761409" cy="17966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ثاني</a:t>
          </a:r>
          <a:endParaRPr lang="fr-FR" sz="2800" kern="1200" dirty="0"/>
        </a:p>
      </dsp:txBody>
      <dsp:txXfrm>
        <a:off x="236697" y="3711688"/>
        <a:ext cx="761409" cy="1796621"/>
      </dsp:txXfrm>
    </dsp:sp>
    <dsp:sp modelId="{335B4768-7B93-411A-A7BF-69324035532B}">
      <dsp:nvSpPr>
        <dsp:cNvPr id="0" name=""/>
        <dsp:cNvSpPr/>
      </dsp:nvSpPr>
      <dsp:spPr>
        <a:xfrm>
          <a:off x="1141053" y="3575889"/>
          <a:ext cx="703401" cy="1824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FCE44-9610-4423-AC42-EF7B3894F985}">
      <dsp:nvSpPr>
        <dsp:cNvPr id="0" name=""/>
        <dsp:cNvSpPr/>
      </dsp:nvSpPr>
      <dsp:spPr>
        <a:xfrm>
          <a:off x="1283999" y="3711688"/>
          <a:ext cx="703401" cy="18248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أول</a:t>
          </a:r>
          <a:endParaRPr lang="fr-FR" sz="2800" b="1" kern="1200" dirty="0" smtClean="0"/>
        </a:p>
      </dsp:txBody>
      <dsp:txXfrm>
        <a:off x="1283999" y="3711688"/>
        <a:ext cx="703401" cy="1824879"/>
      </dsp:txXfrm>
    </dsp:sp>
    <dsp:sp modelId="{C354465F-0CE3-4380-9C58-511C58F0774E}">
      <dsp:nvSpPr>
        <dsp:cNvPr id="0" name=""/>
        <dsp:cNvSpPr/>
      </dsp:nvSpPr>
      <dsp:spPr>
        <a:xfrm>
          <a:off x="2184091" y="2384792"/>
          <a:ext cx="1647187"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816C1-87A9-46F7-BF12-D8091D99CE59}">
      <dsp:nvSpPr>
        <dsp:cNvPr id="0" name=""/>
        <dsp:cNvSpPr/>
      </dsp:nvSpPr>
      <dsp:spPr>
        <a:xfrm>
          <a:off x="2327037" y="2520591"/>
          <a:ext cx="1647187"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a:t>
          </a:r>
          <a:r>
            <a:rPr lang="ar-DZ" sz="2800" b="1" kern="1200" dirty="0" err="1" smtClean="0"/>
            <a:t>أولية </a:t>
          </a:r>
          <a:r>
            <a:rPr lang="ar-DZ" sz="2800" b="1" kern="1200" dirty="0" smtClean="0"/>
            <a:t>(إصدار</a:t>
          </a:r>
          <a:r>
            <a:rPr lang="ar-DZ" sz="2800" b="1" kern="1200" dirty="0" err="1" smtClean="0"/>
            <a:t>)</a:t>
          </a:r>
          <a:endParaRPr lang="fr-FR" sz="2800" kern="1200" dirty="0"/>
        </a:p>
      </dsp:txBody>
      <dsp:txXfrm>
        <a:off x="2327037" y="2520591"/>
        <a:ext cx="1647187" cy="816935"/>
      </dsp:txXfrm>
    </dsp:sp>
    <dsp:sp modelId="{EF4F7439-90E9-4699-BAEE-E011B8AAB528}">
      <dsp:nvSpPr>
        <dsp:cNvPr id="0" name=""/>
        <dsp:cNvSpPr/>
      </dsp:nvSpPr>
      <dsp:spPr>
        <a:xfrm>
          <a:off x="2130346" y="3588797"/>
          <a:ext cx="745547" cy="1776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873CC-C94A-495C-A5A3-FC936E6A979A}">
      <dsp:nvSpPr>
        <dsp:cNvPr id="0" name=""/>
        <dsp:cNvSpPr/>
      </dsp:nvSpPr>
      <dsp:spPr>
        <a:xfrm>
          <a:off x="2273291" y="3724595"/>
          <a:ext cx="745547" cy="17764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ثاني</a:t>
          </a:r>
          <a:endParaRPr lang="fr-FR" sz="2800" b="1" kern="1200" dirty="0" smtClean="0"/>
        </a:p>
      </dsp:txBody>
      <dsp:txXfrm>
        <a:off x="2273291" y="3724595"/>
        <a:ext cx="745547" cy="1776476"/>
      </dsp:txXfrm>
    </dsp:sp>
    <dsp:sp modelId="{932EA833-50AF-4D89-B177-340EB9ACDB41}">
      <dsp:nvSpPr>
        <dsp:cNvPr id="0" name=""/>
        <dsp:cNvSpPr/>
      </dsp:nvSpPr>
      <dsp:spPr>
        <a:xfrm>
          <a:off x="3132761" y="3563978"/>
          <a:ext cx="723239" cy="1830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78C6A-6170-4D74-95DF-8E462AA15F72}">
      <dsp:nvSpPr>
        <dsp:cNvPr id="0" name=""/>
        <dsp:cNvSpPr/>
      </dsp:nvSpPr>
      <dsp:spPr>
        <a:xfrm>
          <a:off x="3275707" y="3699777"/>
          <a:ext cx="723239" cy="1830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أول</a:t>
          </a:r>
          <a:endParaRPr lang="fr-FR" sz="2800" kern="1200" dirty="0"/>
        </a:p>
      </dsp:txBody>
      <dsp:txXfrm>
        <a:off x="3275707" y="3699777"/>
        <a:ext cx="723239" cy="1830328"/>
      </dsp:txXfrm>
    </dsp:sp>
    <dsp:sp modelId="{E07DEA05-F0ED-4B4E-8FE8-53D1921EB293}">
      <dsp:nvSpPr>
        <dsp:cNvPr id="0" name=""/>
        <dsp:cNvSpPr/>
      </dsp:nvSpPr>
      <dsp:spPr>
        <a:xfrm>
          <a:off x="5389507" y="1193442"/>
          <a:ext cx="1964145"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A4026-E84C-439E-A02C-95E457903045}">
      <dsp:nvSpPr>
        <dsp:cNvPr id="0" name=""/>
        <dsp:cNvSpPr/>
      </dsp:nvSpPr>
      <dsp:spPr>
        <a:xfrm>
          <a:off x="5532453" y="1329241"/>
          <a:ext cx="1964145"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السندات</a:t>
          </a:r>
          <a:endParaRPr lang="fr-FR" sz="2800" b="1" kern="1200" dirty="0" smtClean="0"/>
        </a:p>
      </dsp:txBody>
      <dsp:txXfrm>
        <a:off x="5532453" y="1329241"/>
        <a:ext cx="1964145" cy="816935"/>
      </dsp:txXfrm>
    </dsp:sp>
    <dsp:sp modelId="{05A1069D-89CA-4E13-8AD3-F4B278FC4E51}">
      <dsp:nvSpPr>
        <dsp:cNvPr id="0" name=""/>
        <dsp:cNvSpPr/>
      </dsp:nvSpPr>
      <dsp:spPr>
        <a:xfrm>
          <a:off x="4116308" y="2384327"/>
          <a:ext cx="1945053"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D1DC0-8123-4BD6-934B-2FBC5737B0C5}">
      <dsp:nvSpPr>
        <dsp:cNvPr id="0" name=""/>
        <dsp:cNvSpPr/>
      </dsp:nvSpPr>
      <dsp:spPr>
        <a:xfrm>
          <a:off x="4259254" y="2520125"/>
          <a:ext cx="1945053"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سندات الشركات</a:t>
          </a:r>
          <a:endParaRPr lang="fr-FR" sz="2800" b="1" kern="1200" dirty="0" smtClean="0"/>
        </a:p>
      </dsp:txBody>
      <dsp:txXfrm>
        <a:off x="4259254" y="2520125"/>
        <a:ext cx="1945053" cy="816935"/>
      </dsp:txXfrm>
    </dsp:sp>
    <dsp:sp modelId="{982D23F3-6A10-47CC-AAB6-FA13E718F181}">
      <dsp:nvSpPr>
        <dsp:cNvPr id="0" name=""/>
        <dsp:cNvSpPr/>
      </dsp:nvSpPr>
      <dsp:spPr>
        <a:xfrm>
          <a:off x="6376496" y="2384327"/>
          <a:ext cx="2246354" cy="816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CBC2-6CE3-4F91-ACAF-0A6D447AA20B}">
      <dsp:nvSpPr>
        <dsp:cNvPr id="0" name=""/>
        <dsp:cNvSpPr/>
      </dsp:nvSpPr>
      <dsp:spPr>
        <a:xfrm>
          <a:off x="6519442" y="2520125"/>
          <a:ext cx="2246354" cy="816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t>سوق السندات الحكومية</a:t>
          </a:r>
          <a:endParaRPr lang="fr-FR" sz="2800" b="1" kern="1200" dirty="0" smtClean="0"/>
        </a:p>
      </dsp:txBody>
      <dsp:txXfrm>
        <a:off x="6519442" y="2520125"/>
        <a:ext cx="2246354" cy="816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A67A9DE1-4F3F-4EA9-A060-28461B57EE5A}" type="datetimeFigureOut">
              <a:rPr lang="fr-FR" smtClean="0"/>
              <a:pPr/>
              <a:t>12/04/2024</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B114EAF-1580-4DA5-990F-E290A01A2E3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b="1" dirty="0" smtClean="0"/>
              <a:t>لا يقتصر تدخل </a:t>
            </a:r>
            <a:r>
              <a:rPr lang="ar-SA" b="1" dirty="0" smtClean="0"/>
              <a:t>بنك الاستثمار</a:t>
            </a:r>
            <a:r>
              <a:rPr lang="ar-DZ" b="1" dirty="0" smtClean="0"/>
              <a:t> لمساعدة المؤسسات على</a:t>
            </a:r>
            <a:r>
              <a:rPr lang="ar-DZ" b="1" baseline="0" dirty="0" smtClean="0"/>
              <a:t> ترويج أسهمها فقط</a:t>
            </a:r>
            <a:r>
              <a:rPr lang="ar-SA" b="1" dirty="0" err="1" smtClean="0"/>
              <a:t>،</a:t>
            </a:r>
            <a:r>
              <a:rPr lang="ar-DZ" b="1" dirty="0" smtClean="0"/>
              <a:t> وإنما يمتد</a:t>
            </a:r>
            <a:r>
              <a:rPr lang="ar-DZ" b="1" baseline="0" dirty="0" smtClean="0"/>
              <a:t> أيضا</a:t>
            </a:r>
            <a:r>
              <a:rPr lang="ar-SA" b="1" dirty="0" smtClean="0"/>
              <a:t> </a:t>
            </a:r>
            <a:r>
              <a:rPr lang="ar-DZ" b="1" dirty="0" smtClean="0"/>
              <a:t>لمساعدتها بخبرته في تحديد سعر الاصدار المبدئي للسهم وعدد الأسهم التي سيتم </a:t>
            </a:r>
            <a:r>
              <a:rPr lang="ar-DZ" b="1" dirty="0" err="1" smtClean="0"/>
              <a:t>طرحها.</a:t>
            </a:r>
            <a:r>
              <a:rPr lang="ar-DZ" b="1" dirty="0" smtClean="0"/>
              <a:t> وفيما يتعلق بترويج الإصدار تتفق المؤسسة مع بنك الاستثمار حول تحديد ما إذا كان سيعمل وفق قاعدة أقصى جهد </a:t>
            </a:r>
            <a:r>
              <a:rPr lang="fr-FR" sz="1200" b="1" dirty="0" smtClean="0"/>
              <a:t>Best efforts</a:t>
            </a:r>
            <a:r>
              <a:rPr lang="ar-DZ" b="1" dirty="0" smtClean="0"/>
              <a:t>، أو أنه سيضمن عملية الاكتتاب </a:t>
            </a:r>
            <a:r>
              <a:rPr lang="ar-DZ" b="1" dirty="0" err="1" smtClean="0"/>
              <a:t>بالكامل.</a:t>
            </a:r>
            <a:r>
              <a:rPr lang="ar-DZ" b="1" dirty="0" smtClean="0"/>
              <a:t> لا يضمن البنك في الحالة الأولى تصريف كافة الأسهم أو حصول المؤسسة على الأموال التي تحتاجها، وكل ما يتكفل </a:t>
            </a:r>
            <a:r>
              <a:rPr lang="ar-DZ" b="1" dirty="0" err="1" smtClean="0"/>
              <a:t>به</a:t>
            </a:r>
            <a:r>
              <a:rPr lang="ar-DZ" b="1" dirty="0" smtClean="0"/>
              <a:t> هو أن يبذل قصارى ما يستطيع لبيع </a:t>
            </a:r>
            <a:r>
              <a:rPr lang="ar-DZ" b="1" dirty="0" err="1" smtClean="0"/>
              <a:t>الأسهم.</a:t>
            </a:r>
            <a:r>
              <a:rPr lang="ar-DZ" b="1" dirty="0" smtClean="0"/>
              <a:t> أما في الحالة الثانية فيوافق البنك على شراء كامل الأسهم المصدرة ليعيد بيعها لاحقا لزبائنه.</a:t>
            </a:r>
            <a:endParaRPr lang="fr-FR" b="1" dirty="0" smtClean="0"/>
          </a:p>
        </p:txBody>
      </p:sp>
      <p:sp>
        <p:nvSpPr>
          <p:cNvPr id="4" name="Espace réservé du numéro de diapositive 3"/>
          <p:cNvSpPr>
            <a:spLocks noGrp="1"/>
          </p:cNvSpPr>
          <p:nvPr>
            <p:ph type="sldNum" sz="quarter" idx="10"/>
          </p:nvPr>
        </p:nvSpPr>
        <p:spPr/>
        <p:txBody>
          <a:bodyPr/>
          <a:lstStyle/>
          <a:p>
            <a:fld id="{8B114EAF-1580-4DA5-990F-E290A01A2E39}" type="slidenum">
              <a:rPr lang="fr-FR" smtClean="0"/>
              <a:pPr/>
              <a:t>29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87DEF0-4596-47A9-85B7-60EB7761DD0A}" type="datetimeFigureOut">
              <a:rPr lang="fr-FR" smtClean="0"/>
              <a:pPr/>
              <a:t>12/04/2024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D70D29-0D44-43DF-B179-9117832A945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7DEF0-4596-47A9-85B7-60EB7761DD0A}" type="datetimeFigureOut">
              <a:rPr lang="fr-FR" smtClean="0"/>
              <a:pPr/>
              <a:t>12/04/2024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70D29-0D44-43DF-B179-9117832A945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arbes.cci.fr/images/actualite/bourse.GIF" TargetMode="Externa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88840"/>
            <a:ext cx="7772400" cy="1470025"/>
          </a:xfrm>
        </p:spPr>
        <p:txBody>
          <a:bodyPr>
            <a:noAutofit/>
          </a:bodyPr>
          <a:lstStyle/>
          <a:p>
            <a:r>
              <a:rPr lang="ar-DZ" sz="5400" b="1" dirty="0" smtClean="0">
                <a:solidFill>
                  <a:srgbClr val="FF0000"/>
                </a:solidFill>
              </a:rPr>
              <a:t>المحور الرابع: علاقة المؤسسة بالمحيط المالي</a:t>
            </a:r>
            <a:endParaRPr lang="fr-FR" sz="5400" b="1" dirty="0">
              <a:solidFill>
                <a:srgbClr val="FF0000"/>
              </a:solidFill>
            </a:endParaRPr>
          </a:p>
        </p:txBody>
      </p:sp>
      <p:sp>
        <p:nvSpPr>
          <p:cNvPr id="3" name="Sous-titre 2"/>
          <p:cNvSpPr>
            <a:spLocks noGrp="1"/>
          </p:cNvSpPr>
          <p:nvPr>
            <p:ph type="subTitle" idx="1"/>
          </p:nvPr>
        </p:nvSpPr>
        <p:spPr>
          <a:xfrm>
            <a:off x="683568" y="3789040"/>
            <a:ext cx="7704856" cy="1752600"/>
          </a:xfrm>
        </p:spPr>
        <p:txBody>
          <a:bodyPr>
            <a:noAutofit/>
          </a:bodyPr>
          <a:lstStyle/>
          <a:p>
            <a:pPr algn="r" rtl="1">
              <a:buFont typeface="Wingdings" pitchFamily="2" charset="2"/>
              <a:buChar char="q"/>
            </a:pPr>
            <a:r>
              <a:rPr lang="ar-DZ" sz="3600" b="1" dirty="0" smtClean="0">
                <a:solidFill>
                  <a:srgbClr val="FF0000"/>
                </a:solidFill>
              </a:rPr>
              <a:t> علاقة المؤسسة ب</a:t>
            </a:r>
            <a:r>
              <a:rPr lang="ar-SA" sz="3600" b="1" dirty="0" smtClean="0">
                <a:solidFill>
                  <a:srgbClr val="FF0000"/>
                </a:solidFill>
              </a:rPr>
              <a:t>المساهم</a:t>
            </a:r>
            <a:r>
              <a:rPr lang="ar-DZ" sz="3600" b="1" dirty="0" smtClean="0">
                <a:solidFill>
                  <a:srgbClr val="FF0000"/>
                </a:solidFill>
              </a:rPr>
              <a:t>ي</a:t>
            </a:r>
            <a:r>
              <a:rPr lang="ar-SA" sz="3600" b="1" dirty="0" smtClean="0">
                <a:solidFill>
                  <a:srgbClr val="FF0000"/>
                </a:solidFill>
              </a:rPr>
              <a:t>ن</a:t>
            </a:r>
            <a:r>
              <a:rPr lang="ar-DZ" sz="3600" b="1" dirty="0" err="1" smtClean="0">
                <a:solidFill>
                  <a:srgbClr val="FF0000"/>
                </a:solidFill>
              </a:rPr>
              <a:t>؛</a:t>
            </a:r>
            <a:endParaRPr lang="ar-DZ" sz="3600" b="1" dirty="0" smtClean="0">
              <a:solidFill>
                <a:srgbClr val="FF0000"/>
              </a:solidFill>
            </a:endParaRPr>
          </a:p>
          <a:p>
            <a:pPr algn="r" rtl="1">
              <a:buFont typeface="Wingdings" pitchFamily="2" charset="2"/>
              <a:buChar char="q"/>
            </a:pPr>
            <a:r>
              <a:rPr lang="ar-DZ" sz="3600" b="1" dirty="0" smtClean="0">
                <a:solidFill>
                  <a:srgbClr val="FF0000"/>
                </a:solidFill>
              </a:rPr>
              <a:t> علاقتها ب</a:t>
            </a:r>
            <a:r>
              <a:rPr lang="ar-SA" sz="3600" b="1" dirty="0" smtClean="0">
                <a:solidFill>
                  <a:srgbClr val="FF0000"/>
                </a:solidFill>
              </a:rPr>
              <a:t>الأسواق المالية</a:t>
            </a:r>
            <a:r>
              <a:rPr lang="ar-DZ" sz="3600" b="1" dirty="0" err="1" smtClean="0">
                <a:solidFill>
                  <a:srgbClr val="FF0000"/>
                </a:solidFill>
              </a:rPr>
              <a:t>؛</a:t>
            </a:r>
            <a:endParaRPr lang="ar-DZ" sz="3600" b="1" dirty="0" smtClean="0">
              <a:solidFill>
                <a:srgbClr val="FF0000"/>
              </a:solidFill>
            </a:endParaRPr>
          </a:p>
          <a:p>
            <a:pPr algn="r" rtl="1">
              <a:buFont typeface="Wingdings" pitchFamily="2" charset="2"/>
              <a:buChar char="q"/>
            </a:pPr>
            <a:r>
              <a:rPr lang="ar-DZ" sz="3600" b="1" dirty="0" smtClean="0">
                <a:solidFill>
                  <a:srgbClr val="FF0000"/>
                </a:solidFill>
              </a:rPr>
              <a:t> علاقتها ب</a:t>
            </a:r>
            <a:r>
              <a:rPr lang="ar-SA" sz="3600" b="1" dirty="0" smtClean="0">
                <a:solidFill>
                  <a:srgbClr val="FF0000"/>
                </a:solidFill>
              </a:rPr>
              <a:t>البنوك </a:t>
            </a:r>
            <a:r>
              <a:rPr lang="ar-SA" sz="3600" b="1" dirty="0">
                <a:solidFill>
                  <a:srgbClr val="FF0000"/>
                </a:solidFill>
              </a:rPr>
              <a:t>والمؤسسات </a:t>
            </a:r>
            <a:r>
              <a:rPr lang="ar-SA" sz="3600" b="1" dirty="0" smtClean="0">
                <a:solidFill>
                  <a:srgbClr val="FF0000"/>
                </a:solidFill>
              </a:rPr>
              <a:t>المالية</a:t>
            </a:r>
            <a:r>
              <a:rPr lang="ar-DZ" sz="3600" b="1" dirty="0" err="1" smtClean="0">
                <a:solidFill>
                  <a:srgbClr val="FF0000"/>
                </a:solidFill>
              </a:rPr>
              <a:t>؛</a:t>
            </a:r>
            <a:endParaRPr lang="ar-DZ" sz="3600" b="1" dirty="0" smtClean="0">
              <a:solidFill>
                <a:srgbClr val="FF0000"/>
              </a:solidFill>
            </a:endParaRPr>
          </a:p>
          <a:p>
            <a:pPr algn="r" rtl="1">
              <a:buFont typeface="Wingdings" pitchFamily="2" charset="2"/>
              <a:buChar char="q"/>
            </a:pPr>
            <a:r>
              <a:rPr lang="ar-DZ" sz="3600" b="1" dirty="0" smtClean="0">
                <a:solidFill>
                  <a:srgbClr val="FF0000"/>
                </a:solidFill>
              </a:rPr>
              <a:t> تأثير ال</a:t>
            </a:r>
            <a:r>
              <a:rPr lang="ar-SA" sz="3600" b="1" dirty="0" smtClean="0">
                <a:solidFill>
                  <a:srgbClr val="FF0000"/>
                </a:solidFill>
              </a:rPr>
              <a:t>بيئة</a:t>
            </a:r>
            <a:r>
              <a:rPr lang="ar-DZ" sz="3600" b="1" dirty="0" smtClean="0">
                <a:solidFill>
                  <a:srgbClr val="FF0000"/>
                </a:solidFill>
              </a:rPr>
              <a:t> المالية على مدخرات واستثمارات المؤسسة.</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39341"/>
            <a:ext cx="8229600" cy="4525963"/>
          </a:xfrm>
        </p:spPr>
        <p:txBody>
          <a:bodyPr>
            <a:noAutofit/>
          </a:bodyPr>
          <a:lstStyle/>
          <a:p>
            <a:pPr algn="r" rtl="1">
              <a:buNone/>
            </a:pPr>
            <a:r>
              <a:rPr lang="ar-SA" b="1" dirty="0" smtClean="0"/>
              <a:t>ومن </a:t>
            </a:r>
            <a:r>
              <a:rPr lang="ar-DZ" b="1" dirty="0" smtClean="0"/>
              <a:t>أهم هذه</a:t>
            </a:r>
            <a:r>
              <a:rPr lang="ar-SA" b="1" dirty="0" smtClean="0"/>
              <a:t> الحقوق:</a:t>
            </a:r>
            <a:endParaRPr lang="fr-FR" dirty="0" smtClean="0"/>
          </a:p>
          <a:p>
            <a:pPr lvl="0" algn="r" rtl="1"/>
            <a:r>
              <a:rPr lang="ar-SA" b="1" dirty="0" smtClean="0"/>
              <a:t>الحق في عقد اجتماعات دورية لجمعية المساهمين لمناقشة تقارير الأداء ووضع خطط العمل.</a:t>
            </a:r>
            <a:endParaRPr lang="fr-FR" dirty="0" smtClean="0"/>
          </a:p>
          <a:p>
            <a:pPr lvl="0" algn="r" rtl="1"/>
            <a:r>
              <a:rPr lang="ar-SA" b="1" dirty="0" smtClean="0"/>
              <a:t>الحق في </a:t>
            </a:r>
            <a:r>
              <a:rPr lang="ar-SA" b="1" dirty="0" err="1" smtClean="0"/>
              <a:t>الترشح</a:t>
            </a:r>
            <a:r>
              <a:rPr lang="ar-SA" b="1" dirty="0" smtClean="0"/>
              <a:t> لعضوية مجلس الإدارة.</a:t>
            </a:r>
            <a:endParaRPr lang="fr-FR" dirty="0" smtClean="0"/>
          </a:p>
          <a:p>
            <a:pPr lvl="0" algn="r" rtl="1"/>
            <a:r>
              <a:rPr lang="ar-SA" b="1" dirty="0" smtClean="0"/>
              <a:t>الحق في </a:t>
            </a:r>
            <a:r>
              <a:rPr lang="ar-SA" b="1" dirty="0" err="1" smtClean="0"/>
              <a:t>إنتخاب</a:t>
            </a:r>
            <a:r>
              <a:rPr lang="ar-SA" b="1" dirty="0" smtClean="0"/>
              <a:t> مجلس الإدارة وتجديد مدته أو عزله بالكامل أو أي عضو </a:t>
            </a:r>
            <a:r>
              <a:rPr lang="ar-SA" b="1" dirty="0" err="1" smtClean="0"/>
              <a:t>منه.</a:t>
            </a:r>
            <a:r>
              <a:rPr lang="ar-SA" b="1" dirty="0" smtClean="0"/>
              <a:t> وهذا </a:t>
            </a:r>
            <a:r>
              <a:rPr lang="ar-SA" b="1" dirty="0" err="1" smtClean="0"/>
              <a:t>يعتبرسلاحاً</a:t>
            </a:r>
            <a:r>
              <a:rPr lang="ar-SA" b="1" dirty="0" smtClean="0"/>
              <a:t> قوياً في يد المساهمين لتوجيه الإدارة نحو تحقيق مصالحهم.</a:t>
            </a:r>
            <a:endParaRPr lang="fr-FR" dirty="0" smtClean="0"/>
          </a:p>
          <a:p>
            <a:pPr algn="r" rtl="1"/>
            <a:r>
              <a:rPr lang="ar-SA" b="1" dirty="0" smtClean="0"/>
              <a:t>الحق في </a:t>
            </a:r>
            <a:r>
              <a:rPr lang="ar-SA" b="1" dirty="0" err="1" smtClean="0"/>
              <a:t>الإحتفاظ</a:t>
            </a:r>
            <a:r>
              <a:rPr lang="ar-SA" b="1" dirty="0" smtClean="0"/>
              <a:t> بالقرارات المهمة بدلاً من تفويضها للإدارة وهذا ما يعرف بالتدخل في عمل الإدارة.</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000" b="1" dirty="0" smtClean="0">
                <a:solidFill>
                  <a:srgbClr val="0000FF"/>
                </a:solidFill>
              </a:rPr>
              <a:t>ج</a:t>
            </a:r>
            <a:r>
              <a:rPr lang="ar-DZ" sz="4000" b="1" dirty="0" err="1" smtClean="0">
                <a:solidFill>
                  <a:srgbClr val="0000FF"/>
                </a:solidFill>
              </a:rPr>
              <a:t>)</a:t>
            </a:r>
            <a:r>
              <a:rPr lang="ar-DZ" sz="4000" b="1" dirty="0" smtClean="0">
                <a:solidFill>
                  <a:srgbClr val="0000FF"/>
                </a:solidFill>
              </a:rPr>
              <a:t> </a:t>
            </a:r>
            <a:r>
              <a:rPr lang="ar-SA" sz="4000" b="1" dirty="0" smtClean="0">
                <a:solidFill>
                  <a:srgbClr val="0000FF"/>
                </a:solidFill>
              </a:rPr>
              <a:t>مجلس الإدارة </a:t>
            </a:r>
            <a:endParaRPr lang="fr-FR"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هو المجلس الذي ينتخبه المساهم</a:t>
            </a:r>
            <a:r>
              <a:rPr lang="ar-DZ" b="1" dirty="0" smtClean="0"/>
              <a:t>و</a:t>
            </a:r>
            <a:r>
              <a:rPr lang="ar-SA" b="1" dirty="0" smtClean="0"/>
              <a:t>ن في الشركة ليقوم بتمثيلهم في الرقابة المباشرة على أداء الإدارة</a:t>
            </a:r>
            <a:r>
              <a:rPr lang="ar-DZ" b="1" dirty="0" err="1" smtClean="0"/>
              <a:t>،</a:t>
            </a:r>
            <a:r>
              <a:rPr lang="ar-DZ" b="1" dirty="0" smtClean="0"/>
              <a:t> </a:t>
            </a:r>
            <a:r>
              <a:rPr lang="ar-SA" b="1" dirty="0" smtClean="0"/>
              <a:t>وعليه فإن تواجد مجلس إدارة فعال يوجه ويقود الشركة بأسلوب ناجح متسم بالشفافية والأمانة خاضع للمساءلة يؤدي بلا شك إلى </a:t>
            </a:r>
            <a:r>
              <a:rPr lang="ar-SA" b="1" dirty="0" err="1" smtClean="0"/>
              <a:t>إزدهار</a:t>
            </a:r>
            <a:r>
              <a:rPr lang="ar-SA" b="1" dirty="0" smtClean="0"/>
              <a:t> الشركة </a:t>
            </a:r>
            <a:r>
              <a:rPr lang="ar-SA" b="1" dirty="0" err="1" smtClean="0"/>
              <a:t>ونجاحها.</a:t>
            </a:r>
            <a:r>
              <a:rPr lang="ar-SA" b="1" dirty="0" smtClean="0"/>
              <a:t> وغالباً ما يضم مجلس الإدارة كبار المساهمين في الشركة بحكم ملكيتهم لعدد أكبر من </a:t>
            </a:r>
            <a:r>
              <a:rPr lang="ar-SA" b="1" dirty="0" err="1" smtClean="0"/>
              <a:t>الأسهم.</a:t>
            </a:r>
            <a:r>
              <a:rPr lang="ar-SA" b="1" dirty="0" smtClean="0"/>
              <a:t> ويقوم المجلس </a:t>
            </a:r>
            <a:r>
              <a:rPr lang="ar-DZ" b="1" dirty="0" smtClean="0"/>
              <a:t>عند </a:t>
            </a:r>
            <a:r>
              <a:rPr lang="ar-SA" b="1" dirty="0" smtClean="0"/>
              <a:t>أول اجتماع له </a:t>
            </a:r>
            <a:r>
              <a:rPr lang="ar-SA" b="1" dirty="0" err="1" smtClean="0"/>
              <a:t>بإنتخاب</a:t>
            </a:r>
            <a:r>
              <a:rPr lang="ar-SA" b="1" dirty="0" smtClean="0"/>
              <a:t> رئيس مجلس الإدارة</a:t>
            </a:r>
            <a:r>
              <a:rPr lang="ar-DZ" b="1" dirty="0" smtClean="0"/>
              <a:t> </a:t>
            </a:r>
            <a:r>
              <a:rPr lang="fr-FR" sz="3000" b="1" dirty="0" err="1" smtClean="0"/>
              <a:t>Chief</a:t>
            </a:r>
            <a:r>
              <a:rPr lang="fr-FR" sz="3000" b="1" dirty="0" smtClean="0"/>
              <a:t> </a:t>
            </a:r>
            <a:r>
              <a:rPr lang="fr-FR" sz="3000" b="1" dirty="0" err="1" smtClean="0"/>
              <a:t>Executive</a:t>
            </a:r>
            <a:r>
              <a:rPr lang="fr-FR" sz="3000" b="1" dirty="0" smtClean="0"/>
              <a:t> </a:t>
            </a:r>
            <a:r>
              <a:rPr lang="fr-FR" sz="3000" b="1" dirty="0" err="1" smtClean="0"/>
              <a:t>Officer</a:t>
            </a:r>
            <a:r>
              <a:rPr lang="fr-FR" sz="3000" b="1" dirty="0" smtClean="0"/>
              <a:t> CEO</a:t>
            </a:r>
            <a:r>
              <a:rPr lang="ar-DZ" b="1" dirty="0" err="1" smtClean="0"/>
              <a:t>.</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279301"/>
            <a:ext cx="8229600" cy="4525963"/>
          </a:xfrm>
        </p:spPr>
        <p:txBody>
          <a:bodyPr>
            <a:noAutofit/>
          </a:bodyPr>
          <a:lstStyle/>
          <a:p>
            <a:pPr algn="r" rtl="1">
              <a:buNone/>
            </a:pPr>
            <a:r>
              <a:rPr lang="ar-SA" b="1" dirty="0" smtClean="0"/>
              <a:t>ومن أهم الواجبات والمهام </a:t>
            </a:r>
            <a:r>
              <a:rPr lang="ar-SA" b="1" dirty="0" err="1" smtClean="0"/>
              <a:t>المناطة</a:t>
            </a:r>
            <a:r>
              <a:rPr lang="ar-SA" b="1" dirty="0" smtClean="0"/>
              <a:t> بمجلس الإدارة ما يلي:</a:t>
            </a:r>
            <a:endParaRPr lang="fr-FR" dirty="0" smtClean="0"/>
          </a:p>
          <a:p>
            <a:pPr algn="r" rtl="1">
              <a:buNone/>
            </a:pPr>
            <a:r>
              <a:rPr lang="ar-SA" b="1" dirty="0" smtClean="0"/>
              <a:t>- وضع الأهداف والإستراتيجيات ومتابعة تنفيذها.</a:t>
            </a:r>
            <a:endParaRPr lang="fr-FR" dirty="0" smtClean="0"/>
          </a:p>
          <a:p>
            <a:pPr algn="r" rtl="1">
              <a:buNone/>
            </a:pPr>
            <a:r>
              <a:rPr lang="ar-SA" b="1" dirty="0" smtClean="0"/>
              <a:t>- الإشراف على الإدارة وتقييم أدائها، وتعيين المديرين واستبدالهم وتحديد م</a:t>
            </a:r>
            <a:r>
              <a:rPr lang="ar-DZ" b="1" dirty="0" smtClean="0"/>
              <a:t>كافآ</a:t>
            </a:r>
            <a:r>
              <a:rPr lang="ar-SA" b="1" dirty="0" smtClean="0"/>
              <a:t>تهم</a:t>
            </a:r>
            <a:endParaRPr lang="fr-FR" dirty="0" smtClean="0"/>
          </a:p>
          <a:p>
            <a:pPr algn="r" rtl="1">
              <a:buNone/>
            </a:pPr>
            <a:r>
              <a:rPr lang="ar-SA" b="1" dirty="0" smtClean="0"/>
              <a:t>- مناقشة الم</a:t>
            </a:r>
            <a:r>
              <a:rPr lang="ar-DZ" b="1" dirty="0" smtClean="0"/>
              <a:t>نفقات</a:t>
            </a:r>
            <a:r>
              <a:rPr lang="ar-SA" b="1" dirty="0" smtClean="0"/>
              <a:t> الرأسمالية وٕاعتماد</a:t>
            </a:r>
            <a:r>
              <a:rPr lang="ar-DZ" b="1" dirty="0" smtClean="0"/>
              <a:t> </a:t>
            </a:r>
            <a:r>
              <a:rPr lang="ar-DZ" b="1" dirty="0" err="1" smtClean="0"/>
              <a:t>موازنت</a:t>
            </a:r>
            <a:r>
              <a:rPr lang="ar-SA" b="1" dirty="0" smtClean="0"/>
              <a:t>ها.</a:t>
            </a:r>
            <a:endParaRPr lang="ar-DZ" b="1" dirty="0" smtClean="0"/>
          </a:p>
          <a:p>
            <a:pPr algn="r" rtl="1">
              <a:buNone/>
            </a:pPr>
            <a:r>
              <a:rPr lang="ar-DZ" b="1" dirty="0" err="1" smtClean="0"/>
              <a:t>-</a:t>
            </a:r>
            <a:r>
              <a:rPr lang="ar-DZ" b="1" dirty="0" smtClean="0"/>
              <a:t> </a:t>
            </a:r>
            <a:r>
              <a:rPr lang="ar-SA" b="1" dirty="0" smtClean="0"/>
              <a:t>البت في خلافات وجهات النظر بين المديرين والمساهمين.</a:t>
            </a:r>
            <a:endParaRPr lang="fr-FR" dirty="0" smtClean="0"/>
          </a:p>
          <a:p>
            <a:pPr algn="r" rtl="1">
              <a:buNone/>
            </a:pPr>
            <a:r>
              <a:rPr lang="ar-SA" b="1" dirty="0" smtClean="0"/>
              <a:t>- التأكد من أن شؤون الشركة تسير في الطريق الصحيح لما فيه مصلحة المساهمين.</a:t>
            </a:r>
            <a:endParaRPr lang="fr-FR" dirty="0" smtClean="0"/>
          </a:p>
          <a:p>
            <a:pPr algn="r" rtl="1">
              <a:buNone/>
            </a:pPr>
            <a:r>
              <a:rPr lang="ar-SA" b="1" dirty="0" smtClean="0"/>
              <a:t>- التأكد </a:t>
            </a:r>
            <a:r>
              <a:rPr lang="ar-DZ" b="1" dirty="0" smtClean="0"/>
              <a:t>من </a:t>
            </a:r>
            <a:r>
              <a:rPr lang="ar-SA" b="1" dirty="0" smtClean="0"/>
              <a:t>أن التقارير المالية تتبع المعايير </a:t>
            </a:r>
            <a:r>
              <a:rPr lang="ar-SA" b="1" dirty="0" err="1" smtClean="0"/>
              <a:t>الس</a:t>
            </a:r>
            <a:r>
              <a:rPr lang="ar-DZ" b="1" dirty="0" smtClean="0"/>
              <a:t>لي</a:t>
            </a:r>
            <a:r>
              <a:rPr lang="ar-SA" b="1" dirty="0" err="1" smtClean="0"/>
              <a:t>مة</a:t>
            </a:r>
            <a:r>
              <a:rPr lang="ar-DZ" b="1" dirty="0" err="1" smtClean="0"/>
              <a:t>،</a:t>
            </a:r>
            <a:r>
              <a:rPr lang="ar-SA" b="1" dirty="0" smtClean="0"/>
              <a:t> وان</a:t>
            </a:r>
            <a:r>
              <a:rPr lang="ar-DZ" b="1" dirty="0" smtClean="0"/>
              <a:t>ها</a:t>
            </a:r>
            <a:r>
              <a:rPr lang="ar-SA" b="1" dirty="0" smtClean="0"/>
              <a:t> تُسلم</a:t>
            </a:r>
            <a:r>
              <a:rPr lang="ar-DZ" b="1" dirty="0" smtClean="0"/>
              <a:t> </a:t>
            </a:r>
            <a:r>
              <a:rPr lang="ar-SA" b="1" dirty="0" smtClean="0"/>
              <a:t>بانتظام للجهات الرقابية والجهات الأخرى المعنية.</a:t>
            </a: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sz="4000" b="1" dirty="0" smtClean="0">
                <a:solidFill>
                  <a:srgbClr val="0000FF"/>
                </a:solidFill>
              </a:rPr>
              <a:t>3) خصوصية المؤسسات الناشئة والمساهمة الخاصة </a:t>
            </a:r>
            <a:endParaRPr lang="fr-FR" sz="4000" b="1" dirty="0">
              <a:solidFill>
                <a:srgbClr val="0000FF"/>
              </a:solidFill>
            </a:endParaRPr>
          </a:p>
        </p:txBody>
      </p:sp>
      <p:sp>
        <p:nvSpPr>
          <p:cNvPr id="3" name="Espace réservé du contenu 2"/>
          <p:cNvSpPr>
            <a:spLocks noGrp="1"/>
          </p:cNvSpPr>
          <p:nvPr>
            <p:ph idx="1"/>
          </p:nvPr>
        </p:nvSpPr>
        <p:spPr/>
        <p:txBody>
          <a:bodyPr/>
          <a:lstStyle/>
          <a:p>
            <a:pPr algn="r" rtl="1">
              <a:buNone/>
            </a:pPr>
            <a:r>
              <a:rPr lang="ar-SA" b="1" dirty="0" smtClean="0"/>
              <a:t>تنطوي عملية جمع رأس </a:t>
            </a:r>
            <a:r>
              <a:rPr lang="ar-DZ" b="1" dirty="0" smtClean="0"/>
              <a:t>ال</a:t>
            </a:r>
            <a:r>
              <a:rPr lang="ar-SA" b="1" dirty="0" smtClean="0"/>
              <a:t>مال </a:t>
            </a:r>
            <a:r>
              <a:rPr lang="ar-DZ" b="1" dirty="0" smtClean="0"/>
              <a:t>الخاص</a:t>
            </a:r>
            <a:r>
              <a:rPr lang="ar-SA" b="1" dirty="0" smtClean="0"/>
              <a:t> </a:t>
            </a:r>
            <a:r>
              <a:rPr lang="ar-DZ" b="1" dirty="0" smtClean="0"/>
              <a:t>من المساهمين </a:t>
            </a:r>
            <a:r>
              <a:rPr lang="ar-SA" b="1" dirty="0" smtClean="0"/>
              <a:t>على عدة </a:t>
            </a:r>
            <a:r>
              <a:rPr lang="ar-SA" b="1" dirty="0" err="1" smtClean="0"/>
              <a:t>مراحل.</a:t>
            </a:r>
            <a:r>
              <a:rPr lang="ar-SA" b="1" dirty="0" smtClean="0"/>
              <a:t> وهناك اعتبار مهم وهو ما إذا كانت الشركة خاصة أو </a:t>
            </a:r>
            <a:r>
              <a:rPr lang="ar-SA" b="1" dirty="0" err="1" smtClean="0"/>
              <a:t>عامة.</a:t>
            </a:r>
            <a:r>
              <a:rPr lang="ar-SA" b="1" dirty="0" smtClean="0"/>
              <a:t> حيث أن الشركات العامة هي التي تقوم بإصدار أسهمها وطرحها للاكتتاب العام بحيث يستطيع أي مستثمر </a:t>
            </a:r>
            <a:r>
              <a:rPr lang="ar-SA" b="1" dirty="0" err="1" smtClean="0"/>
              <a:t>شرائها.</a:t>
            </a:r>
            <a:r>
              <a:rPr lang="ar-SA" b="1" dirty="0" smtClean="0"/>
              <a:t> أما الشركات الخاصة فهي الشركات التي تقوم ببيع أسهمها </a:t>
            </a:r>
            <a:r>
              <a:rPr lang="ar-DZ" b="1" dirty="0" smtClean="0"/>
              <a:t>في اكتتاب مغلق </a:t>
            </a:r>
            <a:r>
              <a:rPr lang="ar-SA" b="1" dirty="0" smtClean="0"/>
              <a:t>لفئات محددة بحيث يتم بيعها بشكل مباشر للمستثمرين المعنيين ولا يمكن لعامة المستثمرين شرائها.</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والشركات الخاصة كما يدل عليها اسمها هي التي تدار إدارة </a:t>
            </a:r>
            <a:r>
              <a:rPr lang="ar-SA" b="1" dirty="0" err="1" smtClean="0"/>
              <a:t>خاصة.</a:t>
            </a:r>
            <a:r>
              <a:rPr lang="ar-SA" b="1" dirty="0" smtClean="0"/>
              <a:t> و</a:t>
            </a:r>
            <a:r>
              <a:rPr lang="ar-DZ" b="1" dirty="0" smtClean="0"/>
              <a:t>هي </a:t>
            </a:r>
            <a:r>
              <a:rPr lang="ar-SA" b="1" dirty="0" smtClean="0"/>
              <a:t>تضم عدد</a:t>
            </a:r>
            <a:r>
              <a:rPr lang="ar-DZ" b="1" dirty="0" smtClean="0"/>
              <a:t>ا </a:t>
            </a:r>
            <a:r>
              <a:rPr lang="ar-SA" b="1" dirty="0" smtClean="0"/>
              <a:t>صغيرا من المساهمين والملاك، وتحتاج إلى كشف القليل من المعلومات حول </a:t>
            </a:r>
            <a:r>
              <a:rPr lang="ar-SA" b="1" dirty="0" err="1" smtClean="0"/>
              <a:t>الشركة.</a:t>
            </a:r>
            <a:r>
              <a:rPr lang="ar-SA" b="1" dirty="0" smtClean="0"/>
              <a:t> ومعظم الم</a:t>
            </a:r>
            <a:r>
              <a:rPr lang="ar-DZ" b="1" dirty="0" err="1" smtClean="0"/>
              <a:t>ؤسسا</a:t>
            </a:r>
            <a:r>
              <a:rPr lang="ar-SA" b="1" dirty="0" smtClean="0"/>
              <a:t>ت الصغيرة تدار إدارة خاصة</a:t>
            </a:r>
            <a:r>
              <a:rPr lang="ar-DZ" b="1" dirty="0" err="1" smtClean="0"/>
              <a:t>،</a:t>
            </a:r>
            <a:r>
              <a:rPr lang="ar-SA" b="1" dirty="0" smtClean="0"/>
              <a:t> ومن غير الممكن عادة شراء أسهم في شركة خاصة</a:t>
            </a:r>
            <a:r>
              <a:rPr lang="ar-DZ" b="1" dirty="0" smtClean="0"/>
              <a:t>، ف</a:t>
            </a:r>
            <a:r>
              <a:rPr lang="ar-SA" b="1" dirty="0" smtClean="0"/>
              <a:t>المستثمر المتوسط أو الجمهور لا يهتم بالشركات الصغيرة الناشئة التي</a:t>
            </a:r>
            <a:r>
              <a:rPr lang="ar-DZ" b="1" dirty="0" smtClean="0"/>
              <a:t> </a:t>
            </a:r>
            <a:r>
              <a:rPr lang="ar-SA" b="1" dirty="0" smtClean="0"/>
              <a:t>لا</a:t>
            </a:r>
            <a:r>
              <a:rPr lang="ar-DZ" b="1" dirty="0" smtClean="0"/>
              <a:t> </a:t>
            </a:r>
            <a:r>
              <a:rPr lang="ar-SA" b="1" dirty="0" smtClean="0"/>
              <a:t>تزال تبحث عن سجل </a:t>
            </a:r>
            <a:r>
              <a:rPr lang="ar-DZ" b="1" dirty="0" smtClean="0"/>
              <a:t>في </a:t>
            </a:r>
            <a:r>
              <a:rPr lang="ar-SA" b="1" dirty="0" smtClean="0"/>
              <a:t>سباق سمعة الأداء.</a:t>
            </a:r>
            <a:endParaRPr lang="ar-DZ" b="1" dirty="0" smtClean="0"/>
          </a:p>
          <a:p>
            <a:pPr algn="r" rtl="1">
              <a:buNone/>
            </a:pPr>
            <a:r>
              <a:rPr lang="ar-SA" b="1" dirty="0" smtClean="0"/>
              <a:t>فعندما تكون الشركة في المراحل الأولى من دورة عمرها، يجب عليها أن تبقى خاصة</a:t>
            </a:r>
            <a:r>
              <a:rPr lang="ar-DZ" b="1" dirty="0" err="1" smtClean="0"/>
              <a:t>،</a:t>
            </a:r>
            <a:r>
              <a:rPr lang="ar-DZ" b="1" dirty="0" smtClean="0"/>
              <a:t> </a:t>
            </a:r>
            <a:r>
              <a:rPr lang="ar-SA" b="1" dirty="0" smtClean="0"/>
              <a:t>بسبب عدم تماثل</a:t>
            </a:r>
            <a:r>
              <a:rPr lang="ar-DZ" b="1" dirty="0" smtClean="0"/>
              <a:t> </a:t>
            </a:r>
            <a:r>
              <a:rPr lang="ar-SA" b="1" dirty="0" smtClean="0"/>
              <a:t>معلومات خطير بين المستثمرين </a:t>
            </a:r>
            <a:r>
              <a:rPr lang="ar-SA" b="1" dirty="0" err="1" smtClean="0"/>
              <a:t>والم</a:t>
            </a:r>
            <a:r>
              <a:rPr lang="ar-DZ" b="1" dirty="0" err="1" smtClean="0"/>
              <a:t>ؤسس</a:t>
            </a:r>
            <a:r>
              <a:rPr lang="ar-SA" b="1" dirty="0" smtClean="0"/>
              <a:t>ين</a:t>
            </a:r>
            <a:r>
              <a:rPr lang="ar-DZ" b="1" dirty="0" err="1" smtClean="0"/>
              <a:t>.</a:t>
            </a:r>
            <a:endParaRPr lang="fr-FR"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39341"/>
            <a:ext cx="8229600" cy="4525963"/>
          </a:xfrm>
        </p:spPr>
        <p:txBody>
          <a:bodyPr>
            <a:noAutofit/>
          </a:bodyPr>
          <a:lstStyle/>
          <a:p>
            <a:pPr algn="r" rtl="1">
              <a:buNone/>
            </a:pPr>
            <a:r>
              <a:rPr lang="ar-SA" b="1" dirty="0" smtClean="0"/>
              <a:t>تأتي الدفعة الأولى من التمويل الخارجي بالنسبة لمعظم المؤسسات الناشئة من عمليات اكتتاب مغلقة تتضمن اثنين أو ثلاثة من المستثمرين الأفراد يدعون عادة بملائكة </a:t>
            </a:r>
            <a:r>
              <a:rPr lang="ar-SA" b="1" dirty="0" err="1" smtClean="0"/>
              <a:t>الأعمال (</a:t>
            </a:r>
            <a:r>
              <a:rPr lang="en-US" sz="3000" b="1" dirty="0" smtClean="0"/>
              <a:t>Business </a:t>
            </a:r>
            <a:r>
              <a:rPr lang="fr-FR" sz="3000" b="1" dirty="0" err="1" smtClean="0"/>
              <a:t>angels</a:t>
            </a:r>
            <a:r>
              <a:rPr lang="ar-SA" b="1" dirty="0" err="1" smtClean="0"/>
              <a:t>)،</a:t>
            </a:r>
            <a:r>
              <a:rPr lang="ar-SA" b="1" dirty="0" smtClean="0"/>
              <a:t> </a:t>
            </a:r>
            <a:r>
              <a:rPr lang="ar-DZ" b="1" dirty="0" smtClean="0"/>
              <a:t>و</a:t>
            </a:r>
            <a:r>
              <a:rPr lang="ar-SA" b="1" dirty="0" smtClean="0"/>
              <a:t>مع استمرار نمو ال</a:t>
            </a:r>
            <a:r>
              <a:rPr lang="ar-DZ" b="1" dirty="0" smtClean="0"/>
              <a:t>مؤسس</a:t>
            </a:r>
            <a:r>
              <a:rPr lang="ar-SA" b="1" dirty="0" smtClean="0"/>
              <a:t>ة الناشئة</a:t>
            </a:r>
            <a:r>
              <a:rPr lang="ar-DZ" b="1" dirty="0" smtClean="0"/>
              <a:t> </a:t>
            </a:r>
            <a:r>
              <a:rPr lang="ar-SA" b="1" dirty="0" smtClean="0"/>
              <a:t>تفوق حاجتها للأموال موارد المستثمرين الأفراد، وفي هذه الحالة تلجأ إلى الرأسماليين المغامرين </a:t>
            </a:r>
            <a:r>
              <a:rPr lang="fr-FR" sz="3000" b="1" dirty="0" smtClean="0"/>
              <a:t>Venture</a:t>
            </a:r>
            <a:r>
              <a:rPr lang="fr-FR" b="1" dirty="0" smtClean="0"/>
              <a:t> </a:t>
            </a:r>
            <a:r>
              <a:rPr lang="fr-FR" sz="3000" b="1" dirty="0" err="1" smtClean="0"/>
              <a:t>capitalists</a:t>
            </a:r>
            <a:r>
              <a:rPr lang="ar-DZ" b="1" dirty="0" err="1" smtClean="0"/>
              <a:t>.</a:t>
            </a:r>
            <a:r>
              <a:rPr lang="ar-SA" b="1" dirty="0" smtClean="0"/>
              <a:t> </a:t>
            </a:r>
            <a:r>
              <a:rPr lang="ar-DZ" b="1" dirty="0" smtClean="0"/>
              <a:t>وفي كل الأحوال لا بد أن </a:t>
            </a:r>
            <a:r>
              <a:rPr lang="ar-SA" b="1" dirty="0" smtClean="0"/>
              <a:t>تتوفر لد</a:t>
            </a:r>
            <a:r>
              <a:rPr lang="ar-DZ" b="1" dirty="0" smtClean="0"/>
              <a:t>ى</a:t>
            </a:r>
            <a:r>
              <a:rPr lang="ar-SA" b="1" dirty="0" smtClean="0"/>
              <a:t> </a:t>
            </a:r>
            <a:r>
              <a:rPr lang="ar-DZ" b="1" dirty="0" smtClean="0"/>
              <a:t>الممولين </a:t>
            </a:r>
            <a:r>
              <a:rPr lang="ar-SA" b="1" dirty="0" smtClean="0"/>
              <a:t>خبرات ومعارف في الصناعة التي تعمل فيها ال</a:t>
            </a:r>
            <a:r>
              <a:rPr lang="ar-DZ" b="1" dirty="0" smtClean="0"/>
              <a:t>مؤسس</a:t>
            </a:r>
            <a:r>
              <a:rPr lang="ar-SA" b="1" dirty="0" smtClean="0"/>
              <a:t>ة الناشئة وليس الأموال فقط</a:t>
            </a:r>
            <a:r>
              <a:rPr lang="ar-DZ" b="1" dirty="0" err="1" smtClean="0"/>
              <a:t>،</a:t>
            </a:r>
            <a:r>
              <a:rPr lang="ar-DZ" b="1" dirty="0" smtClean="0"/>
              <a:t> </a:t>
            </a:r>
            <a:r>
              <a:rPr lang="ar-SA" b="1" dirty="0" smtClean="0"/>
              <a:t>ليحصلوا في المقابل </a:t>
            </a:r>
            <a:r>
              <a:rPr lang="ar-DZ" b="1" dirty="0" err="1" smtClean="0"/>
              <a:t>-</a:t>
            </a:r>
            <a:r>
              <a:rPr lang="ar-DZ" b="1" dirty="0" smtClean="0"/>
              <a:t> </a:t>
            </a:r>
            <a:r>
              <a:rPr lang="ar-SA" b="1" dirty="0" smtClean="0"/>
              <a:t>إضافة إلى</a:t>
            </a:r>
            <a:r>
              <a:rPr lang="ar-DZ" b="1" dirty="0" smtClean="0"/>
              <a:t> </a:t>
            </a:r>
            <a:r>
              <a:rPr lang="ar-SA" b="1" dirty="0" smtClean="0"/>
              <a:t>الأسهم </a:t>
            </a:r>
            <a:r>
              <a:rPr lang="ar-DZ" b="1" dirty="0" err="1" smtClean="0"/>
              <a:t>-</a:t>
            </a:r>
            <a:r>
              <a:rPr lang="ar-DZ" b="1" dirty="0" smtClean="0"/>
              <a:t> </a:t>
            </a:r>
            <a:r>
              <a:rPr lang="ar-SA" b="1" dirty="0" smtClean="0"/>
              <a:t>على كرسي في مجلس </a:t>
            </a:r>
            <a:r>
              <a:rPr lang="ar-SA" b="1" dirty="0" err="1" smtClean="0"/>
              <a:t>الإدارة.</a:t>
            </a:r>
            <a:r>
              <a:rPr lang="ar-SA" b="1" dirty="0" smtClean="0"/>
              <a:t> </a:t>
            </a:r>
            <a:endParaRPr lang="fr-F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40-3"/>
          <p:cNvPicPr>
            <a:picLocks noChangeAspect="1" noChangeArrowheads="1"/>
          </p:cNvPicPr>
          <p:nvPr/>
        </p:nvPicPr>
        <p:blipFill>
          <a:blip r:embed="rId2" cstate="print"/>
          <a:srcRect/>
          <a:stretch>
            <a:fillRect/>
          </a:stretch>
        </p:blipFill>
        <p:spPr bwMode="auto">
          <a:xfrm>
            <a:off x="0" y="-1"/>
            <a:ext cx="9144000" cy="6812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lnSpc>
                <a:spcPct val="110000"/>
              </a:lnSpc>
              <a:buNone/>
            </a:pPr>
            <a:r>
              <a:rPr lang="ar-SA" b="1" dirty="0" smtClean="0"/>
              <a:t>و</a:t>
            </a:r>
            <a:r>
              <a:rPr lang="ar-DZ" b="1" dirty="0" smtClean="0"/>
              <a:t>على خلاف الشركة الخاصة فإن </a:t>
            </a:r>
            <a:r>
              <a:rPr lang="ar-SA" b="1" dirty="0" smtClean="0"/>
              <a:t>الشركة العامة </a:t>
            </a:r>
            <a:r>
              <a:rPr lang="ar-DZ" b="1" dirty="0" smtClean="0"/>
              <a:t>يمكنها أن</a:t>
            </a:r>
            <a:r>
              <a:rPr lang="ar-SA" b="1" dirty="0" smtClean="0"/>
              <a:t> تبيع على الأقل جزءا من</a:t>
            </a:r>
            <a:r>
              <a:rPr lang="ar-DZ" b="1" dirty="0" smtClean="0"/>
              <a:t> أسهمها</a:t>
            </a:r>
            <a:r>
              <a:rPr lang="ar-SA" b="1" dirty="0" smtClean="0"/>
              <a:t> إلى الجمهور، و</a:t>
            </a:r>
            <a:r>
              <a:rPr lang="ar-DZ" b="1" dirty="0" smtClean="0"/>
              <a:t>يمكن تداولها</a:t>
            </a:r>
            <a:r>
              <a:rPr lang="ar-SA" b="1" dirty="0" smtClean="0"/>
              <a:t> في </a:t>
            </a:r>
            <a:r>
              <a:rPr lang="ar-SA" b="1" dirty="0" err="1" smtClean="0"/>
              <a:t>البورصة.</a:t>
            </a:r>
            <a:r>
              <a:rPr lang="ar-SA" b="1" dirty="0" smtClean="0"/>
              <a:t> وأول بيع للأسهم من الشركة إلى الجمهور يسمى الطرح العام الأولي</a:t>
            </a:r>
            <a:r>
              <a:rPr lang="ar-DZ" b="1" dirty="0" smtClean="0"/>
              <a:t> </a:t>
            </a:r>
            <a:r>
              <a:rPr lang="fr-FR" sz="3000" b="1" dirty="0" smtClean="0"/>
              <a:t>IPO</a:t>
            </a:r>
            <a:r>
              <a:rPr lang="ar-DZ" b="1" dirty="0" smtClean="0"/>
              <a:t> </a:t>
            </a:r>
            <a:r>
              <a:rPr lang="ar-SA" b="1" dirty="0" smtClean="0"/>
              <a:t>ويعني هذا الطرح الاتجاه إلى الجمهور</a:t>
            </a:r>
            <a:r>
              <a:rPr lang="fr-FR" sz="3000" b="1" dirty="0" err="1" smtClean="0"/>
              <a:t>Going</a:t>
            </a:r>
            <a:r>
              <a:rPr lang="fr-FR" b="1" dirty="0" smtClean="0"/>
              <a:t> </a:t>
            </a:r>
            <a:r>
              <a:rPr lang="fr-FR" sz="3000" b="1" dirty="0" smtClean="0"/>
              <a:t>Public</a:t>
            </a:r>
            <a:r>
              <a:rPr lang="fr-FR" b="1" dirty="0" smtClean="0"/>
              <a:t> </a:t>
            </a:r>
            <a:r>
              <a:rPr lang="ar-SA" b="1" dirty="0" smtClean="0"/>
              <a:t>، والشركات العامة فيها آلاف المساهمين، وتخضع لقواعد وتنظيمات </a:t>
            </a:r>
            <a:r>
              <a:rPr lang="ar-SA" b="1" dirty="0" err="1" smtClean="0"/>
              <a:t>صارمة.</a:t>
            </a:r>
            <a:r>
              <a:rPr lang="ar-SA" b="1" dirty="0" smtClean="0"/>
              <a:t> ويتم تبادل أسهم</a:t>
            </a:r>
            <a:r>
              <a:rPr lang="ar-DZ" b="1" dirty="0" smtClean="0"/>
              <a:t>ها</a:t>
            </a:r>
            <a:r>
              <a:rPr lang="ar-SA" b="1" dirty="0" smtClean="0"/>
              <a:t> في السوق المفتوحة كأي سلعة أخرى، ولا يمنع أي مستثمر من شراء مثل هذه </a:t>
            </a:r>
            <a:r>
              <a:rPr lang="ar-SA" b="1" dirty="0" err="1" smtClean="0"/>
              <a:t>الأسهم.</a:t>
            </a:r>
            <a:r>
              <a:rPr lang="ar-SA" b="1" dirty="0" smtClean="0"/>
              <a:t> </a:t>
            </a:r>
            <a:r>
              <a:rPr lang="ar-DZ" b="1" dirty="0" smtClean="0"/>
              <a:t>و</a:t>
            </a:r>
            <a:r>
              <a:rPr lang="ar-SA" b="1" dirty="0" smtClean="0"/>
              <a:t>السبب الرئيسي للجوء </a:t>
            </a:r>
            <a:r>
              <a:rPr lang="ar-DZ" b="1" dirty="0" smtClean="0"/>
              <a:t>هذه </a:t>
            </a:r>
            <a:r>
              <a:rPr lang="ar-SA" b="1" dirty="0" smtClean="0"/>
              <a:t>الشركات إلى الجمهور هو تعزيز قدرتها على جمع الأموال</a:t>
            </a:r>
            <a:r>
              <a:rPr lang="ar-DZ" b="1" dirty="0" err="1" smtClean="0"/>
              <a:t>.</a:t>
            </a:r>
            <a:endParaRPr lang="fr-FR"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FF0000"/>
                </a:solidFill>
              </a:rPr>
              <a:t>ثانيا: علاقة المؤسسة ب</a:t>
            </a:r>
            <a:r>
              <a:rPr lang="ar-SA" b="1" dirty="0" smtClean="0">
                <a:solidFill>
                  <a:srgbClr val="FF0000"/>
                </a:solidFill>
              </a:rPr>
              <a:t>الأسواق المالية</a:t>
            </a:r>
            <a:endParaRPr lang="fr-FR" dirty="0"/>
          </a:p>
        </p:txBody>
      </p:sp>
      <p:sp>
        <p:nvSpPr>
          <p:cNvPr id="3" name="Espace réservé du contenu 2"/>
          <p:cNvSpPr>
            <a:spLocks noGrp="1"/>
          </p:cNvSpPr>
          <p:nvPr>
            <p:ph idx="1"/>
          </p:nvPr>
        </p:nvSpPr>
        <p:spPr/>
        <p:txBody>
          <a:bodyPr>
            <a:noAutofit/>
          </a:bodyPr>
          <a:lstStyle/>
          <a:p>
            <a:pPr algn="r" rtl="1">
              <a:lnSpc>
                <a:spcPct val="110000"/>
              </a:lnSpc>
              <a:buNone/>
            </a:pPr>
            <a:r>
              <a:rPr lang="ar-DZ" b="1" dirty="0" smtClean="0"/>
              <a:t>يمثل القطاع المالي أهم أجزاء البيئة الاقتصادية التي يعمل وسطها المدراء </a:t>
            </a:r>
            <a:r>
              <a:rPr lang="ar-DZ" b="1" dirty="0" err="1" smtClean="0"/>
              <a:t>الماليون.</a:t>
            </a:r>
            <a:r>
              <a:rPr lang="ar-DZ" b="1" dirty="0" smtClean="0"/>
              <a:t> ويتكون هذا القطاع من الأسواق المالية والمؤسسات المالية والأدوات المالية</a:t>
            </a:r>
            <a:r>
              <a:rPr lang="ar-DZ" b="1" dirty="0" smtClean="0"/>
              <a:t>.</a:t>
            </a:r>
            <a:endParaRPr lang="ar-DZ"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ourse">
            <a:hlinkClick r:id="rId3"/>
          </p:cNvPr>
          <p:cNvPicPr>
            <a:picLocks noChangeAspect="1" noChangeArrowheads="1"/>
          </p:cNvPicPr>
          <p:nvPr/>
        </p:nvPicPr>
        <p:blipFill>
          <a:blip r:embed="rId4" cstate="print"/>
          <a:srcRect/>
          <a:stretch>
            <a:fillRect/>
          </a:stretch>
        </p:blipFill>
        <p:spPr bwMode="auto">
          <a:xfrm>
            <a:off x="34699" y="2270320"/>
            <a:ext cx="2381250" cy="280035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6357686" y="3657376"/>
            <a:ext cx="2736304" cy="2712561"/>
          </a:xfrm>
          <a:prstGeom prst="rect">
            <a:avLst/>
          </a:prstGeom>
          <a:noFill/>
          <a:ln w="9525">
            <a:noFill/>
            <a:miter lim="800000"/>
            <a:headEnd/>
            <a:tailEnd/>
          </a:ln>
          <a:effectLst/>
        </p:spPr>
      </p:pic>
      <p:graphicFrame>
        <p:nvGraphicFramePr>
          <p:cNvPr id="4" name="Object 30"/>
          <p:cNvGraphicFramePr>
            <a:graphicFrameLocks/>
          </p:cNvGraphicFramePr>
          <p:nvPr/>
        </p:nvGraphicFramePr>
        <p:xfrm>
          <a:off x="6141662" y="1038222"/>
          <a:ext cx="2987824" cy="2592288"/>
        </p:xfrm>
        <a:graphic>
          <a:graphicData uri="http://schemas.openxmlformats.org/presentationml/2006/ole">
            <p:oleObj spid="_x0000_s41986" name="ClipArt" r:id="rId6" imgW="5903640" imgH="3695400" progId="">
              <p:embed/>
            </p:oleObj>
          </a:graphicData>
        </a:graphic>
      </p:graphicFrame>
      <p:pic>
        <p:nvPicPr>
          <p:cNvPr id="5" name="Picture 14" descr="bs00508_"/>
          <p:cNvPicPr>
            <a:picLocks noChangeAspect="1" noChangeArrowheads="1"/>
          </p:cNvPicPr>
          <p:nvPr/>
        </p:nvPicPr>
        <p:blipFill>
          <a:blip r:embed="rId7" cstate="print"/>
          <a:srcRect/>
          <a:stretch>
            <a:fillRect/>
          </a:stretch>
        </p:blipFill>
        <p:spPr bwMode="auto">
          <a:xfrm>
            <a:off x="307848" y="1254246"/>
            <a:ext cx="1657350" cy="1308100"/>
          </a:xfrm>
          <a:prstGeom prst="rect">
            <a:avLst/>
          </a:prstGeom>
          <a:noFill/>
          <a:ln w="9525">
            <a:noFill/>
            <a:miter lim="800000"/>
            <a:headEnd/>
            <a:tailEnd/>
          </a:ln>
        </p:spPr>
      </p:pic>
      <p:sp>
        <p:nvSpPr>
          <p:cNvPr id="6" name="AutoShape 16"/>
          <p:cNvSpPr>
            <a:spLocks noChangeArrowheads="1"/>
          </p:cNvSpPr>
          <p:nvPr/>
        </p:nvSpPr>
        <p:spPr bwMode="auto">
          <a:xfrm>
            <a:off x="4093663" y="2533424"/>
            <a:ext cx="1831975" cy="13096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6F616"/>
          </a:solidFill>
          <a:ln w="9525">
            <a:solidFill>
              <a:schemeClr val="tx1"/>
            </a:solidFill>
            <a:miter lim="800000"/>
            <a:headEnd/>
            <a:tailEnd/>
          </a:ln>
        </p:spPr>
        <p:txBody>
          <a:bodyPr wrap="none" anchor="ctr"/>
          <a:lstStyle/>
          <a:p>
            <a:pPr algn="ctr"/>
            <a:r>
              <a:rPr lang="ar-SA" sz="3200" b="1" dirty="0" err="1"/>
              <a:t>6إعادة</a:t>
            </a:r>
            <a:r>
              <a:rPr lang="ar-SA" sz="3200" b="1" dirty="0"/>
              <a:t> استثمار </a:t>
            </a:r>
          </a:p>
          <a:p>
            <a:pPr algn="ctr"/>
            <a:r>
              <a:rPr lang="ar-SA" sz="3200" b="1" dirty="0"/>
              <a:t>التدفقات غير الموزعة</a:t>
            </a:r>
            <a:endParaRPr lang="fr-FR" sz="3200" b="1" dirty="0"/>
          </a:p>
        </p:txBody>
      </p:sp>
      <p:sp>
        <p:nvSpPr>
          <p:cNvPr id="7" name="AutoShape 17"/>
          <p:cNvSpPr>
            <a:spLocks noChangeArrowheads="1"/>
          </p:cNvSpPr>
          <p:nvPr/>
        </p:nvSpPr>
        <p:spPr bwMode="auto">
          <a:xfrm>
            <a:off x="7869854" y="2837950"/>
            <a:ext cx="792162" cy="1944688"/>
          </a:xfrm>
          <a:prstGeom prst="curvedLeftArrow">
            <a:avLst>
              <a:gd name="adj1" fmla="val 49098"/>
              <a:gd name="adj2" fmla="val 98196"/>
              <a:gd name="adj3" fmla="val 33333"/>
            </a:avLst>
          </a:prstGeom>
          <a:solidFill>
            <a:srgbClr val="FFC000"/>
          </a:solidFill>
          <a:ln w="9525">
            <a:solidFill>
              <a:schemeClr val="tx1"/>
            </a:solidFill>
            <a:miter lim="800000"/>
            <a:headEnd/>
            <a:tailEnd/>
          </a:ln>
        </p:spPr>
        <p:txBody>
          <a:bodyPr wrap="none" anchor="ctr"/>
          <a:lstStyle/>
          <a:p>
            <a:pPr algn="ctr"/>
            <a:r>
              <a:rPr lang="ar-SA" sz="3200" b="1"/>
              <a:t> 2الاستثمار</a:t>
            </a:r>
            <a:endParaRPr lang="fr-FR" sz="3200" b="1"/>
          </a:p>
        </p:txBody>
      </p:sp>
      <p:sp>
        <p:nvSpPr>
          <p:cNvPr id="8" name="AutoShape 19"/>
          <p:cNvSpPr>
            <a:spLocks noChangeArrowheads="1"/>
          </p:cNvSpPr>
          <p:nvPr/>
        </p:nvSpPr>
        <p:spPr bwMode="auto">
          <a:xfrm rot="-4214477">
            <a:off x="5268686" y="3627212"/>
            <a:ext cx="1800225" cy="1727200"/>
          </a:xfrm>
          <a:prstGeom prst="lightningBolt">
            <a:avLst/>
          </a:prstGeom>
          <a:solidFill>
            <a:srgbClr val="00B0F0"/>
          </a:solidFill>
          <a:ln w="9525">
            <a:solidFill>
              <a:schemeClr val="tx1"/>
            </a:solidFill>
            <a:miter lim="800000"/>
            <a:headEnd/>
            <a:tailEnd/>
          </a:ln>
        </p:spPr>
        <p:txBody>
          <a:bodyPr vert="eaVert" wrap="none" anchor="ctr"/>
          <a:lstStyle/>
          <a:p>
            <a:pPr algn="ctr"/>
            <a:r>
              <a:rPr lang="ar-SA" sz="3200" b="1" dirty="0"/>
              <a:t> </a:t>
            </a:r>
            <a:r>
              <a:rPr lang="ar-SA" sz="3200" b="1" dirty="0" err="1"/>
              <a:t>3توليد</a:t>
            </a:r>
            <a:endParaRPr lang="fr-FR" sz="3200" b="1" dirty="0"/>
          </a:p>
        </p:txBody>
      </p:sp>
      <p:sp>
        <p:nvSpPr>
          <p:cNvPr id="9" name="AutoShape 20"/>
          <p:cNvSpPr>
            <a:spLocks noChangeArrowheads="1"/>
          </p:cNvSpPr>
          <p:nvPr/>
        </p:nvSpPr>
        <p:spPr bwMode="auto">
          <a:xfrm rot="10800000">
            <a:off x="1771424" y="4146324"/>
            <a:ext cx="1731962" cy="1081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21D3EB"/>
          </a:solidFill>
          <a:ln w="9525">
            <a:solidFill>
              <a:schemeClr val="tx1"/>
            </a:solidFill>
            <a:miter lim="800000"/>
            <a:headEnd/>
            <a:tailEnd/>
          </a:ln>
        </p:spPr>
        <p:txBody>
          <a:bodyPr rot="10800000" wrap="none" anchor="ctr"/>
          <a:lstStyle/>
          <a:p>
            <a:pPr algn="ctr"/>
            <a:r>
              <a:rPr lang="ar-SA" sz="3200" b="1" dirty="0" err="1"/>
              <a:t>5مكافأة</a:t>
            </a:r>
            <a:r>
              <a:rPr lang="ar-SA" sz="3200" b="1" dirty="0"/>
              <a:t> </a:t>
            </a:r>
          </a:p>
          <a:p>
            <a:pPr algn="ctr"/>
            <a:r>
              <a:rPr lang="ar-SA" sz="3200" b="1" dirty="0"/>
              <a:t>المساهمين</a:t>
            </a:r>
          </a:p>
          <a:p>
            <a:pPr algn="ctr"/>
            <a:r>
              <a:rPr lang="ar-SA" sz="3200" b="1" dirty="0"/>
              <a:t>والمقرضين</a:t>
            </a:r>
            <a:endParaRPr lang="fr-FR" sz="3200" b="1" dirty="0"/>
          </a:p>
        </p:txBody>
      </p:sp>
      <p:sp>
        <p:nvSpPr>
          <p:cNvPr id="10" name="Text Box 21"/>
          <p:cNvSpPr txBox="1">
            <a:spLocks noChangeArrowheads="1"/>
          </p:cNvSpPr>
          <p:nvPr/>
        </p:nvSpPr>
        <p:spPr bwMode="auto">
          <a:xfrm>
            <a:off x="7077617" y="2622398"/>
            <a:ext cx="1584325" cy="584775"/>
          </a:xfrm>
          <a:prstGeom prst="rect">
            <a:avLst/>
          </a:prstGeom>
          <a:noFill/>
          <a:ln w="9525">
            <a:noFill/>
            <a:miter lim="800000"/>
            <a:headEnd/>
            <a:tailEnd/>
          </a:ln>
        </p:spPr>
        <p:txBody>
          <a:bodyPr lIns="18000" rIns="18000">
            <a:spAutoFit/>
          </a:bodyPr>
          <a:lstStyle/>
          <a:p>
            <a:pPr algn="ctr">
              <a:spcBef>
                <a:spcPct val="50000"/>
              </a:spcBef>
            </a:pPr>
            <a:r>
              <a:rPr lang="ar-SA" sz="3200" b="1" dirty="0">
                <a:solidFill>
                  <a:schemeClr val="bg1"/>
                </a:solidFill>
              </a:rPr>
              <a:t>المؤسسة</a:t>
            </a:r>
            <a:endParaRPr lang="fr-FR" sz="3200" b="1" dirty="0">
              <a:solidFill>
                <a:schemeClr val="bg1"/>
              </a:solidFill>
            </a:endParaRPr>
          </a:p>
        </p:txBody>
      </p:sp>
      <p:sp>
        <p:nvSpPr>
          <p:cNvPr id="11" name="Text Box 26"/>
          <p:cNvSpPr txBox="1">
            <a:spLocks noChangeArrowheads="1"/>
          </p:cNvSpPr>
          <p:nvPr/>
        </p:nvSpPr>
        <p:spPr bwMode="auto">
          <a:xfrm>
            <a:off x="6861742" y="4557903"/>
            <a:ext cx="1008112" cy="584775"/>
          </a:xfrm>
          <a:prstGeom prst="rect">
            <a:avLst/>
          </a:prstGeom>
          <a:noFill/>
          <a:ln w="9525">
            <a:noFill/>
            <a:miter lim="800000"/>
            <a:headEnd/>
            <a:tailEnd/>
          </a:ln>
        </p:spPr>
        <p:txBody>
          <a:bodyPr wrap="square">
            <a:spAutoFit/>
          </a:bodyPr>
          <a:lstStyle/>
          <a:p>
            <a:pPr>
              <a:spcBef>
                <a:spcPct val="50000"/>
              </a:spcBef>
            </a:pPr>
            <a:r>
              <a:rPr lang="ar-SA" sz="3200" b="1" dirty="0">
                <a:solidFill>
                  <a:srgbClr val="21D3EB"/>
                </a:solidFill>
              </a:rPr>
              <a:t>أصول</a:t>
            </a:r>
            <a:endParaRPr lang="fr-FR" sz="3200" b="1" dirty="0">
              <a:solidFill>
                <a:srgbClr val="21D3EB"/>
              </a:solidFill>
            </a:endParaRPr>
          </a:p>
        </p:txBody>
      </p:sp>
      <p:sp>
        <p:nvSpPr>
          <p:cNvPr id="12" name="AutoShape 35"/>
          <p:cNvSpPr>
            <a:spLocks noChangeArrowheads="1"/>
          </p:cNvSpPr>
          <p:nvPr/>
        </p:nvSpPr>
        <p:spPr bwMode="auto">
          <a:xfrm rot="5400000">
            <a:off x="3689124" y="5006749"/>
            <a:ext cx="1368425" cy="1800225"/>
          </a:xfrm>
          <a:prstGeom prst="notched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rot="10800000" vert="eaVert" wrap="none" anchor="ctr"/>
          <a:lstStyle/>
          <a:p>
            <a:pPr algn="ctr"/>
            <a:r>
              <a:rPr lang="ar-SA" sz="3200" b="1" dirty="0"/>
              <a:t>4</a:t>
            </a:r>
          </a:p>
          <a:p>
            <a:pPr algn="ctr"/>
            <a:r>
              <a:rPr lang="ar-SA" sz="3200" b="1" dirty="0"/>
              <a:t>تسديد ضرائب</a:t>
            </a:r>
            <a:endParaRPr lang="fr-FR" sz="3200" b="1" dirty="0"/>
          </a:p>
        </p:txBody>
      </p:sp>
      <p:sp>
        <p:nvSpPr>
          <p:cNvPr id="13" name="AutoShape 37"/>
          <p:cNvSpPr>
            <a:spLocks noChangeArrowheads="1"/>
          </p:cNvSpPr>
          <p:nvPr/>
        </p:nvSpPr>
        <p:spPr bwMode="auto">
          <a:xfrm>
            <a:off x="1965099" y="1038222"/>
            <a:ext cx="4895850" cy="122373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lgn="ctr"/>
            <a:r>
              <a:rPr lang="ar-SA" sz="3200" b="1" dirty="0" err="1"/>
              <a:t>1تصدر</a:t>
            </a:r>
            <a:r>
              <a:rPr lang="ar-SA" sz="3200" b="1" dirty="0"/>
              <a:t> المؤسسة أوراقا مالية </a:t>
            </a:r>
            <a:r>
              <a:rPr lang="ar-SA" sz="3200" b="1" dirty="0" smtClean="0"/>
              <a:t>أو </a:t>
            </a:r>
            <a:r>
              <a:rPr lang="ar-SA" sz="3200" b="1" dirty="0"/>
              <a:t>تقترض</a:t>
            </a:r>
          </a:p>
          <a:p>
            <a:pPr algn="ctr"/>
            <a:r>
              <a:rPr lang="ar-SA" sz="3200" b="1" dirty="0"/>
              <a:t>من البنوك للحصول على أموال</a:t>
            </a:r>
            <a:endParaRPr lang="fr-FR" sz="3200" b="1" dirty="0"/>
          </a:p>
        </p:txBody>
      </p:sp>
      <p:sp>
        <p:nvSpPr>
          <p:cNvPr id="14" name="Text Box 22"/>
          <p:cNvSpPr txBox="1">
            <a:spLocks noChangeArrowheads="1"/>
          </p:cNvSpPr>
          <p:nvPr/>
        </p:nvSpPr>
        <p:spPr bwMode="auto">
          <a:xfrm>
            <a:off x="452881" y="2838422"/>
            <a:ext cx="1584325" cy="1066800"/>
          </a:xfrm>
          <a:prstGeom prst="rect">
            <a:avLst/>
          </a:prstGeom>
          <a:noFill/>
          <a:ln w="9525">
            <a:noFill/>
            <a:miter lim="800000"/>
            <a:headEnd/>
            <a:tailEnd/>
          </a:ln>
        </p:spPr>
        <p:txBody>
          <a:bodyPr>
            <a:spAutoFit/>
          </a:bodyPr>
          <a:lstStyle/>
          <a:p>
            <a:pPr algn="ctr">
              <a:spcBef>
                <a:spcPct val="50000"/>
              </a:spcBef>
            </a:pPr>
            <a:r>
              <a:rPr lang="ar-SA" sz="3200" b="1" dirty="0">
                <a:solidFill>
                  <a:srgbClr val="FF0000"/>
                </a:solidFill>
              </a:rPr>
              <a:t>الأسواق المالية</a:t>
            </a:r>
            <a:endParaRPr lang="fr-FR" sz="3200" b="1" dirty="0">
              <a:solidFill>
                <a:srgbClr val="FF0000"/>
              </a:solidFill>
            </a:endParaRPr>
          </a:p>
        </p:txBody>
      </p:sp>
      <p:sp>
        <p:nvSpPr>
          <p:cNvPr id="15" name="chair"/>
          <p:cNvSpPr>
            <a:spLocks noEditPoints="1" noChangeArrowheads="1"/>
          </p:cNvSpPr>
          <p:nvPr/>
        </p:nvSpPr>
        <p:spPr bwMode="auto">
          <a:xfrm>
            <a:off x="3261342" y="3820886"/>
            <a:ext cx="2160241" cy="149066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ar-SA" sz="3200" b="1" dirty="0"/>
              <a:t>تدفقات نقدية</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1"/>
                                          </p:val>
                                        </p:tav>
                                        <p:tav tm="100000">
                                          <p:val>
                                            <p:strVal val="#ppt_x"/>
                                          </p:val>
                                        </p:tav>
                                      </p:tavLst>
                                    </p:anim>
                                    <p:anim calcmode="lin" valueType="num">
                                      <p:cBhvr>
                                        <p:cTn id="9" dur="500" fill="hold"/>
                                        <p:tgtEl>
                                          <p:spTgt spid="13"/>
                                        </p:tgtEl>
                                        <p:attrNameLst>
                                          <p:attrName>ppt_y</p:attrName>
                                        </p:attrNameLst>
                                      </p:cBhvr>
                                      <p:tavLst>
                                        <p:tav tm="0">
                                          <p:val>
                                            <p:strVal val="#ppt_y"/>
                                          </p:val>
                                        </p:tav>
                                        <p:tav tm="100000">
                                          <p:val>
                                            <p:strVal val="#ppt_y"/>
                                          </p:val>
                                        </p:tav>
                                      </p:tavLst>
                                    </p:anim>
                                  </p:childTnLst>
                                </p:cTn>
                              </p:par>
                            </p:childTnLst>
                          </p:cTn>
                        </p:par>
                        <p:par>
                          <p:cTn id="10" fill="hold">
                            <p:stCondLst>
                              <p:cond delay="305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par>
                                <p:cTn id="20" presetID="31" presetClass="entr" presetSubtype="0" fill="hold" grpId="0" nodeType="withEffect">
                                  <p:stCondLst>
                                    <p:cond delay="0"/>
                                  </p:stCondLst>
                                  <p:iterate type="lt">
                                    <p:tmPct val="5000"/>
                                  </p:iterate>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3"/>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edge">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heckerboard(across)">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2"/>
                                        </p:tgtEl>
                                        <p:attrNameLst>
                                          <p:attrName>style.visibility</p:attrName>
                                        </p:attrNameLst>
                                      </p:cBhvr>
                                      <p:to>
                                        <p:strVal val="visible"/>
                                      </p:to>
                                    </p:set>
                                    <p:anim calcmode="discrete" valueType="clr">
                                      <p:cBhvr override="childStyle">
                                        <p:cTn id="5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2"/>
                                        </p:tgtEl>
                                        <p:attrNameLst>
                                          <p:attrName>fillcolor</p:attrName>
                                        </p:attrNameLst>
                                      </p:cBhvr>
                                      <p:tavLst>
                                        <p:tav tm="0">
                                          <p:val>
                                            <p:clrVal>
                                              <a:schemeClr val="accent2"/>
                                            </p:clrVal>
                                          </p:val>
                                        </p:tav>
                                        <p:tav tm="50000">
                                          <p:val>
                                            <p:clrVal>
                                              <a:schemeClr val="hlink"/>
                                            </p:clrVal>
                                          </p:val>
                                        </p:tav>
                                      </p:tavLst>
                                    </p:anim>
                                    <p:set>
                                      <p:cBhvr>
                                        <p:cTn id="61" dur="80"/>
                                        <p:tgtEl>
                                          <p:spTgt spid="12"/>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1"/>
                                          </p:val>
                                        </p:tav>
                                        <p:tav tm="100000">
                                          <p:val>
                                            <p:strVal val="#ppt_x"/>
                                          </p:val>
                                        </p:tav>
                                      </p:tavLst>
                                    </p:anim>
                                    <p:anim calcmode="lin" valueType="num">
                                      <p:cBhvr>
                                        <p:cTn id="6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0" presetClass="entr" presetSubtype="0" fill="hold" grpId="0" nodeType="clickEffect">
                                  <p:stCondLst>
                                    <p:cond delay="0"/>
                                  </p:stCondLst>
                                  <p:iterate type="lt">
                                    <p:tmPct val="10000"/>
                                  </p:iterate>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1"/>
                                          </p:val>
                                        </p:tav>
                                        <p:tav tm="100000">
                                          <p:val>
                                            <p:strVal val="#ppt_x"/>
                                          </p:val>
                                        </p:tav>
                                      </p:tavLst>
                                    </p:anim>
                                    <p:anim calcmode="lin" valueType="num">
                                      <p:cBhvr>
                                        <p:cTn id="7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animBg="1"/>
      <p:bldP spid="13"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smtClean="0">
                <a:solidFill>
                  <a:srgbClr val="0000FF"/>
                </a:solidFill>
              </a:rPr>
              <a:t>أولا: علاقة المؤسسة ب</a:t>
            </a:r>
            <a:r>
              <a:rPr lang="ar-SA" b="1" dirty="0" smtClean="0">
                <a:solidFill>
                  <a:srgbClr val="0000FF"/>
                </a:solidFill>
              </a:rPr>
              <a:t>المساهم</a:t>
            </a:r>
            <a:r>
              <a:rPr lang="ar-DZ" b="1" dirty="0" smtClean="0">
                <a:solidFill>
                  <a:srgbClr val="0000FF"/>
                </a:solidFill>
              </a:rPr>
              <a:t>ي</a:t>
            </a:r>
            <a:r>
              <a:rPr lang="ar-SA" b="1" dirty="0" smtClean="0">
                <a:solidFill>
                  <a:srgbClr val="0000FF"/>
                </a:solidFill>
              </a:rPr>
              <a:t>ن</a:t>
            </a:r>
            <a:endParaRPr lang="fr-FR"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DZ" sz="3600" b="1" dirty="0" smtClean="0">
                <a:solidFill>
                  <a:srgbClr val="0000FF"/>
                </a:solidFill>
              </a:rPr>
              <a:t>1) التعريف بالمساهم وبأنواع المؤسسات</a:t>
            </a:r>
          </a:p>
          <a:p>
            <a:pPr algn="r" rtl="1">
              <a:buNone/>
            </a:pPr>
            <a:r>
              <a:rPr lang="ar-DZ" b="1" dirty="0" smtClean="0"/>
              <a:t>المساهم هو المالك في شركة المساهمة سواء قام بشراء أسهمها في </a:t>
            </a:r>
            <a:r>
              <a:rPr lang="ar-SA" b="1" dirty="0" smtClean="0"/>
              <a:t>الطرح العام الأولي</a:t>
            </a:r>
            <a:r>
              <a:rPr lang="ar-DZ" b="1" dirty="0" smtClean="0"/>
              <a:t> </a:t>
            </a:r>
            <a:r>
              <a:rPr lang="ar-DZ" b="1" dirty="0" err="1" smtClean="0"/>
              <a:t>(</a:t>
            </a:r>
            <a:r>
              <a:rPr lang="fr-FR" sz="3000" b="1" dirty="0" smtClean="0"/>
              <a:t>IPO</a:t>
            </a:r>
            <a:r>
              <a:rPr lang="ar-DZ" b="1" dirty="0" smtClean="0"/>
              <a:t> </a:t>
            </a:r>
            <a:r>
              <a:rPr lang="fr-FR" sz="3000" b="1" dirty="0" smtClean="0"/>
              <a:t>Initial Public </a:t>
            </a:r>
            <a:r>
              <a:rPr lang="fr-FR" sz="3000" b="1" dirty="0" err="1" smtClean="0"/>
              <a:t>Offering</a:t>
            </a:r>
            <a:r>
              <a:rPr lang="ar-DZ" b="1" dirty="0" smtClean="0"/>
              <a:t>) او في إصدارات </a:t>
            </a:r>
            <a:r>
              <a:rPr lang="ar-DZ" b="1" dirty="0" err="1" smtClean="0"/>
              <a:t>لاحقة.</a:t>
            </a:r>
            <a:r>
              <a:rPr lang="ar-DZ" b="1" dirty="0" smtClean="0"/>
              <a:t> أما المالك في شركة الأشخاص فيسمى بالشريك لأنه بالإضافة إلى مشاركته برأس المال قد يشارك في إدارة الشركة.</a:t>
            </a:r>
          </a:p>
          <a:p>
            <a:pPr algn="r" rtl="1">
              <a:buNone/>
            </a:pPr>
            <a:r>
              <a:rPr lang="ar-SA" b="1" dirty="0" smtClean="0"/>
              <a:t>ونظرا لأن عدد المساهمين في </a:t>
            </a:r>
            <a:r>
              <a:rPr lang="ar-DZ" b="1" dirty="0" smtClean="0"/>
              <a:t>شركات ال</a:t>
            </a:r>
            <a:r>
              <a:rPr lang="ar-SA" b="1" dirty="0" smtClean="0"/>
              <a:t>مساهم</a:t>
            </a:r>
            <a:r>
              <a:rPr lang="ar-DZ" b="1" dirty="0" smtClean="0"/>
              <a:t>ة</a:t>
            </a:r>
            <a:r>
              <a:rPr lang="ar-SA" b="1" dirty="0" smtClean="0"/>
              <a:t> يكون كبيراً  جداً، فإن</a:t>
            </a:r>
            <a:r>
              <a:rPr lang="ar-DZ" b="1" dirty="0" smtClean="0"/>
              <a:t> لا بد من </a:t>
            </a:r>
            <a:r>
              <a:rPr lang="ar-SA" b="1" dirty="0" smtClean="0"/>
              <a:t>فصل </a:t>
            </a:r>
            <a:r>
              <a:rPr lang="ar-DZ" b="1" dirty="0" smtClean="0"/>
              <a:t>ال</a:t>
            </a:r>
            <a:r>
              <a:rPr lang="ar-SA" b="1" dirty="0" smtClean="0"/>
              <a:t>إدارة </a:t>
            </a:r>
            <a:r>
              <a:rPr lang="ar-DZ" b="1" dirty="0" smtClean="0"/>
              <a:t>عن </a:t>
            </a:r>
            <a:r>
              <a:rPr lang="ar-SA" b="1" dirty="0" smtClean="0"/>
              <a:t>ال</a:t>
            </a:r>
            <a:r>
              <a:rPr lang="ar-DZ" b="1" dirty="0" smtClean="0"/>
              <a:t>ملكي</a:t>
            </a:r>
            <a:r>
              <a:rPr lang="ar-SA" b="1" dirty="0" err="1" smtClean="0"/>
              <a:t>ة،</a:t>
            </a:r>
            <a:r>
              <a:rPr lang="ar-SA" b="1" dirty="0" smtClean="0"/>
              <a:t> </a:t>
            </a:r>
            <a:r>
              <a:rPr lang="ar-DZ" b="1" dirty="0" smtClean="0"/>
              <a:t>أي</a:t>
            </a:r>
            <a:r>
              <a:rPr lang="ar-SA" b="1" dirty="0" smtClean="0"/>
              <a:t> أن المساهمين لا يديرون أعمال الشركة وٕانما يتم تعيين إدارة متخصصة لتقوم بإدارة الشركة والإشراف عليها.</a:t>
            </a:r>
            <a:endParaRPr lang="ar-DZ" b="1" dirty="0" smtClean="0"/>
          </a:p>
          <a:p>
            <a:pPr algn="r" rtl="1">
              <a:buNone/>
            </a:pPr>
            <a:endParaRPr lang="fr-F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وتقدم الأسواق المالية امكانيات هامة لتجميع المدخرات من الأفراد وتقديمها إلى المؤسسات التي ترغب في تمويل المشروعات الجديدة أو التوسع في المشروعات القائمة</a:t>
            </a:r>
            <a:r>
              <a:rPr lang="ar-DZ" b="1" dirty="0" smtClean="0"/>
              <a:t>.</a:t>
            </a:r>
          </a:p>
          <a:p>
            <a:pPr algn="r" rtl="1">
              <a:buNone/>
            </a:pPr>
            <a:r>
              <a:rPr lang="ar-DZ" b="1" dirty="0" smtClean="0"/>
              <a:t>يقوم المدير المالي بتمويل الأنشطة المختلفة في مؤسسته من مصادر مالية متعددة، وعادة ما يكون التمويل عن طريق القروض وبيع السندات </a:t>
            </a:r>
            <a:r>
              <a:rPr lang="ar-DZ" b="1" dirty="0" err="1" smtClean="0"/>
              <a:t>والأسهم</a:t>
            </a:r>
            <a:r>
              <a:rPr lang="ar-DZ" b="1" dirty="0" err="1" smtClean="0"/>
              <a:t>.</a:t>
            </a:r>
            <a:r>
              <a:rPr lang="ar-DZ" b="1" dirty="0" smtClean="0"/>
              <a:t> </a:t>
            </a:r>
            <a:endParaRPr lang="fr-FR" b="1" dirty="0" smtClean="0"/>
          </a:p>
          <a:p>
            <a:pPr algn="r" rtl="1">
              <a:buNone/>
            </a:pP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2590800" y="1468224"/>
            <a:ext cx="4114800"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fr-FR" sz="3200"/>
          </a:p>
        </p:txBody>
      </p:sp>
      <p:sp>
        <p:nvSpPr>
          <p:cNvPr id="3" name="Line 5"/>
          <p:cNvSpPr>
            <a:spLocks noChangeShapeType="1"/>
          </p:cNvSpPr>
          <p:nvPr/>
        </p:nvSpPr>
        <p:spPr bwMode="auto">
          <a:xfrm flipH="1">
            <a:off x="4678363" y="1479426"/>
            <a:ext cx="0" cy="173355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a:defRPr/>
            </a:pPr>
            <a:endParaRPr lang="fr-FR" sz="3200"/>
          </a:p>
        </p:txBody>
      </p:sp>
      <p:sp>
        <p:nvSpPr>
          <p:cNvPr id="4" name="Text Box 7"/>
          <p:cNvSpPr txBox="1">
            <a:spLocks noChangeArrowheads="1"/>
          </p:cNvSpPr>
          <p:nvPr/>
        </p:nvSpPr>
        <p:spPr bwMode="auto">
          <a:xfrm>
            <a:off x="3495675" y="3993562"/>
            <a:ext cx="2362200" cy="2603790"/>
          </a:xfrm>
          <a:prstGeom prst="rect">
            <a:avLst/>
          </a:prstGeom>
          <a:noFill/>
          <a:ln w="38100">
            <a:solidFill>
              <a:srgbClr val="00FFFF"/>
            </a:solidFill>
            <a:miter lim="800000"/>
            <a:headEnd/>
            <a:tailEnd/>
          </a:ln>
        </p:spPr>
        <p:txBody>
          <a:bodyPr>
            <a:spAutoFit/>
          </a:bodyPr>
          <a:lstStyle/>
          <a:p>
            <a:pPr algn="ctr" rtl="1">
              <a:lnSpc>
                <a:spcPct val="90000"/>
              </a:lnSpc>
              <a:spcBef>
                <a:spcPct val="50000"/>
              </a:spcBef>
            </a:pPr>
            <a:r>
              <a:rPr lang="ar-SA" sz="3200" b="1" u="sng" dirty="0">
                <a:cs typeface="Times New Roman" pitchFamily="18" charset="0"/>
              </a:rPr>
              <a:t>سوق</a:t>
            </a:r>
            <a:r>
              <a:rPr lang="ar-DZ" sz="3200" b="1" u="sng" dirty="0">
                <a:cs typeface="Times New Roman" pitchFamily="18" charset="0"/>
              </a:rPr>
              <a:t> السندات</a:t>
            </a:r>
            <a:endParaRPr lang="ar-SA" sz="3200" b="1" u="sng" dirty="0">
              <a:cs typeface="Times New Roman" pitchFamily="18" charset="0"/>
            </a:endParaRPr>
          </a:p>
          <a:p>
            <a:pPr algn="ctr" rtl="1">
              <a:lnSpc>
                <a:spcPct val="90000"/>
              </a:lnSpc>
              <a:spcBef>
                <a:spcPct val="50000"/>
              </a:spcBef>
            </a:pPr>
            <a:r>
              <a:rPr lang="ar-SA" sz="3200" b="1" dirty="0">
                <a:cs typeface="Times New Roman" pitchFamily="18" charset="0"/>
              </a:rPr>
              <a:t>10%</a:t>
            </a:r>
            <a:endParaRPr lang="ar-DZ" sz="3200" b="1" dirty="0">
              <a:cs typeface="Times New Roman" pitchFamily="18" charset="0"/>
            </a:endParaRPr>
          </a:p>
          <a:p>
            <a:pPr algn="ctr" rtl="1">
              <a:lnSpc>
                <a:spcPct val="90000"/>
              </a:lnSpc>
              <a:spcBef>
                <a:spcPct val="50000"/>
              </a:spcBef>
            </a:pPr>
            <a:r>
              <a:rPr lang="ar-SA" sz="3200" b="1" u="sng" dirty="0">
                <a:cs typeface="Times New Roman" pitchFamily="18" charset="0"/>
              </a:rPr>
              <a:t>سوق</a:t>
            </a:r>
            <a:r>
              <a:rPr lang="ar-DZ" sz="3200" b="1" u="sng" dirty="0">
                <a:cs typeface="Times New Roman" pitchFamily="18" charset="0"/>
              </a:rPr>
              <a:t> الأسهم</a:t>
            </a:r>
          </a:p>
          <a:p>
            <a:pPr algn="ctr" rtl="1">
              <a:lnSpc>
                <a:spcPct val="90000"/>
              </a:lnSpc>
              <a:spcBef>
                <a:spcPct val="50000"/>
              </a:spcBef>
            </a:pPr>
            <a:r>
              <a:rPr lang="ar-DZ" sz="3200" b="1" dirty="0" err="1">
                <a:cs typeface="Times New Roman" pitchFamily="18" charset="0"/>
              </a:rPr>
              <a:t>؟</a:t>
            </a:r>
            <a:r>
              <a:rPr lang="ar-SA" sz="3200" b="1" dirty="0" err="1">
                <a:cs typeface="Times New Roman" pitchFamily="18" charset="0"/>
              </a:rPr>
              <a:t>% </a:t>
            </a:r>
            <a:r>
              <a:rPr lang="ar-SA" sz="3200" b="1" dirty="0">
                <a:cs typeface="Times New Roman" pitchFamily="18" charset="0"/>
              </a:rPr>
              <a:t>˂ 8%</a:t>
            </a:r>
            <a:endParaRPr lang="fr-FR" sz="3200" b="1" dirty="0">
              <a:cs typeface="Times New Roman" pitchFamily="18" charset="0"/>
            </a:endParaRPr>
          </a:p>
        </p:txBody>
      </p:sp>
      <p:sp>
        <p:nvSpPr>
          <p:cNvPr id="5" name="Text Box 8"/>
          <p:cNvSpPr txBox="1">
            <a:spLocks noChangeArrowheads="1"/>
          </p:cNvSpPr>
          <p:nvPr/>
        </p:nvSpPr>
        <p:spPr bwMode="auto">
          <a:xfrm>
            <a:off x="2699792" y="836712"/>
            <a:ext cx="3408908" cy="584775"/>
          </a:xfrm>
          <a:prstGeom prst="rect">
            <a:avLst/>
          </a:prstGeom>
          <a:noFill/>
          <a:ln w="9525">
            <a:noFill/>
            <a:miter lim="800000"/>
            <a:headEnd/>
            <a:tailEnd/>
          </a:ln>
        </p:spPr>
        <p:txBody>
          <a:bodyPr wrap="square">
            <a:spAutoFit/>
          </a:bodyPr>
          <a:lstStyle/>
          <a:p>
            <a:pPr algn="r" rtl="1">
              <a:spcBef>
                <a:spcPct val="50000"/>
              </a:spcBef>
            </a:pPr>
            <a:r>
              <a:rPr lang="ar-SA" sz="3200" b="1" dirty="0">
                <a:cs typeface="Times New Roman" pitchFamily="18" charset="0"/>
              </a:rPr>
              <a:t>البن</a:t>
            </a:r>
            <a:r>
              <a:rPr lang="ar-DZ" sz="3200" b="1" dirty="0">
                <a:cs typeface="Times New Roman" pitchFamily="18" charset="0"/>
              </a:rPr>
              <a:t>و</a:t>
            </a:r>
            <a:r>
              <a:rPr lang="ar-SA" sz="3200" b="1" dirty="0">
                <a:cs typeface="Times New Roman" pitchFamily="18" charset="0"/>
              </a:rPr>
              <a:t>ك كوسط</a:t>
            </a:r>
            <a:r>
              <a:rPr lang="ar-DZ" sz="3200" b="1" dirty="0" err="1">
                <a:cs typeface="Times New Roman" pitchFamily="18" charset="0"/>
              </a:rPr>
              <a:t>اء</a:t>
            </a:r>
            <a:r>
              <a:rPr lang="ar-DZ" sz="3200" b="1" dirty="0">
                <a:cs typeface="Times New Roman" pitchFamily="18" charset="0"/>
              </a:rPr>
              <a:t> </a:t>
            </a:r>
            <a:r>
              <a:rPr lang="ar-SA" sz="3200" b="1" dirty="0">
                <a:cs typeface="Times New Roman" pitchFamily="18" charset="0"/>
              </a:rPr>
              <a:t>مالي</a:t>
            </a:r>
            <a:r>
              <a:rPr lang="ar-DZ" sz="3200" b="1" dirty="0">
                <a:cs typeface="Times New Roman" pitchFamily="18" charset="0"/>
              </a:rPr>
              <a:t>ين</a:t>
            </a:r>
            <a:endParaRPr lang="fr-FR" sz="3200" b="1" dirty="0">
              <a:cs typeface="Times New Roman" pitchFamily="18" charset="0"/>
            </a:endParaRPr>
          </a:p>
        </p:txBody>
      </p:sp>
      <p:sp>
        <p:nvSpPr>
          <p:cNvPr id="6" name="Text Box 9"/>
          <p:cNvSpPr txBox="1">
            <a:spLocks noChangeArrowheads="1"/>
          </p:cNvSpPr>
          <p:nvPr/>
        </p:nvSpPr>
        <p:spPr bwMode="auto">
          <a:xfrm>
            <a:off x="6500812" y="1673464"/>
            <a:ext cx="2391667" cy="1815882"/>
          </a:xfrm>
          <a:prstGeom prst="rect">
            <a:avLst/>
          </a:prstGeom>
          <a:noFill/>
          <a:ln w="38100">
            <a:solidFill>
              <a:srgbClr val="FF0000"/>
            </a:solidFill>
            <a:miter lim="800000"/>
            <a:headEnd/>
            <a:tailEnd/>
          </a:ln>
        </p:spPr>
        <p:txBody>
          <a:bodyPr wrap="square">
            <a:spAutoFit/>
          </a:bodyPr>
          <a:lstStyle/>
          <a:p>
            <a:pPr algn="ctr" rtl="1">
              <a:spcBef>
                <a:spcPct val="50000"/>
              </a:spcBef>
            </a:pPr>
            <a:r>
              <a:rPr lang="ar-DZ" sz="3200" b="1" u="sng">
                <a:cs typeface="Times New Roman" pitchFamily="18" charset="0"/>
              </a:rPr>
              <a:t>المؤسسات ك</a:t>
            </a:r>
            <a:r>
              <a:rPr lang="ar-SA" sz="3200" b="1" u="sng">
                <a:cs typeface="Times New Roman" pitchFamily="18" charset="0"/>
              </a:rPr>
              <a:t>طالب</a:t>
            </a:r>
            <a:r>
              <a:rPr lang="ar-DZ" sz="3200" b="1" u="sng">
                <a:cs typeface="Times New Roman" pitchFamily="18" charset="0"/>
              </a:rPr>
              <a:t>ة</a:t>
            </a:r>
            <a:r>
              <a:rPr lang="ar-SA" sz="3200" b="1" u="sng">
                <a:cs typeface="Times New Roman" pitchFamily="18" charset="0"/>
              </a:rPr>
              <a:t> </a:t>
            </a:r>
            <a:r>
              <a:rPr lang="ar-DZ" sz="3200" b="1" u="sng">
                <a:cs typeface="Times New Roman" pitchFamily="18" charset="0"/>
              </a:rPr>
              <a:t>ل</a:t>
            </a:r>
            <a:r>
              <a:rPr lang="ar-SA" sz="3200" b="1" u="sng">
                <a:cs typeface="Times New Roman" pitchFamily="18" charset="0"/>
              </a:rPr>
              <a:t>لتمويل</a:t>
            </a:r>
          </a:p>
          <a:p>
            <a:pPr algn="ctr" rtl="1">
              <a:spcBef>
                <a:spcPct val="50000"/>
              </a:spcBef>
            </a:pPr>
            <a:r>
              <a:rPr lang="ar-SA" sz="3200" b="1">
                <a:cs typeface="Times New Roman" pitchFamily="18" charset="0"/>
              </a:rPr>
              <a:t>(مقترض</a:t>
            </a:r>
            <a:r>
              <a:rPr lang="ar-DZ" sz="3200" b="1">
                <a:cs typeface="Times New Roman" pitchFamily="18" charset="0"/>
              </a:rPr>
              <a:t>ة</a:t>
            </a:r>
            <a:r>
              <a:rPr lang="ar-SA" sz="3200" b="1">
                <a:cs typeface="Times New Roman" pitchFamily="18" charset="0"/>
              </a:rPr>
              <a:t>)</a:t>
            </a:r>
          </a:p>
        </p:txBody>
      </p:sp>
      <p:sp>
        <p:nvSpPr>
          <p:cNvPr id="7" name="Text Box 11"/>
          <p:cNvSpPr txBox="1">
            <a:spLocks noChangeArrowheads="1"/>
          </p:cNvSpPr>
          <p:nvPr/>
        </p:nvSpPr>
        <p:spPr bwMode="auto">
          <a:xfrm>
            <a:off x="179512" y="1678226"/>
            <a:ext cx="2572643" cy="1815882"/>
          </a:xfrm>
          <a:prstGeom prst="rect">
            <a:avLst/>
          </a:prstGeom>
          <a:noFill/>
          <a:ln w="38100">
            <a:solidFill>
              <a:srgbClr val="FF0000"/>
            </a:solidFill>
            <a:miter lim="800000"/>
            <a:headEnd/>
            <a:tailEnd/>
          </a:ln>
        </p:spPr>
        <p:txBody>
          <a:bodyPr wrap="square">
            <a:spAutoFit/>
          </a:bodyPr>
          <a:lstStyle/>
          <a:p>
            <a:pPr algn="ctr" rtl="1">
              <a:spcBef>
                <a:spcPct val="50000"/>
              </a:spcBef>
            </a:pPr>
            <a:r>
              <a:rPr lang="ar-DZ" sz="3200" b="1" u="sng" dirty="0">
                <a:cs typeface="Times New Roman" pitchFamily="18" charset="0"/>
              </a:rPr>
              <a:t>المدخرون ك</a:t>
            </a:r>
            <a:r>
              <a:rPr lang="ar-SA" sz="3200" b="1" u="sng" dirty="0">
                <a:cs typeface="Times New Roman" pitchFamily="18" charset="0"/>
              </a:rPr>
              <a:t>عارض</a:t>
            </a:r>
            <a:r>
              <a:rPr lang="ar-DZ" sz="3200" b="1" u="sng" dirty="0">
                <a:cs typeface="Times New Roman" pitchFamily="18" charset="0"/>
              </a:rPr>
              <a:t>ين</a:t>
            </a:r>
            <a:r>
              <a:rPr lang="ar-SA" sz="3200" b="1" u="sng" dirty="0">
                <a:cs typeface="Times New Roman" pitchFamily="18" charset="0"/>
              </a:rPr>
              <a:t> </a:t>
            </a:r>
            <a:r>
              <a:rPr lang="ar-DZ" sz="3200" b="1" u="sng" dirty="0">
                <a:cs typeface="Times New Roman" pitchFamily="18" charset="0"/>
              </a:rPr>
              <a:t>ل</a:t>
            </a:r>
            <a:r>
              <a:rPr lang="ar-SA" sz="3200" b="1" u="sng" dirty="0">
                <a:cs typeface="Times New Roman" pitchFamily="18" charset="0"/>
              </a:rPr>
              <a:t>لأموال</a:t>
            </a:r>
          </a:p>
          <a:p>
            <a:pPr algn="ctr" rtl="1">
              <a:spcBef>
                <a:spcPct val="50000"/>
              </a:spcBef>
            </a:pPr>
            <a:r>
              <a:rPr lang="ar-SA" sz="3200" b="1" u="sng" dirty="0" err="1">
                <a:cs typeface="Times New Roman" pitchFamily="18" charset="0"/>
              </a:rPr>
              <a:t>(</a:t>
            </a:r>
            <a:r>
              <a:rPr lang="ar-DZ" sz="3200" b="1" u="sng" dirty="0">
                <a:cs typeface="Times New Roman" pitchFamily="18" charset="0"/>
              </a:rPr>
              <a:t>مقرضي</a:t>
            </a:r>
            <a:r>
              <a:rPr lang="ar-SA" sz="3200" b="1" u="sng" dirty="0">
                <a:cs typeface="Times New Roman" pitchFamily="18" charset="0"/>
              </a:rPr>
              <a:t>ن</a:t>
            </a:r>
            <a:r>
              <a:rPr lang="ar-SA" sz="3200" b="1" u="sng" dirty="0" err="1">
                <a:cs typeface="Times New Roman" pitchFamily="18" charset="0"/>
              </a:rPr>
              <a:t>)</a:t>
            </a:r>
            <a:endParaRPr lang="ar-SA" sz="3200" b="1" u="sng" dirty="0">
              <a:cs typeface="Times New Roman" pitchFamily="18" charset="0"/>
            </a:endParaRPr>
          </a:p>
        </p:txBody>
      </p:sp>
      <p:sp>
        <p:nvSpPr>
          <p:cNvPr id="8" name="Rectangle 13"/>
          <p:cNvSpPr>
            <a:spLocks noChangeArrowheads="1"/>
          </p:cNvSpPr>
          <p:nvPr/>
        </p:nvSpPr>
        <p:spPr bwMode="auto">
          <a:xfrm>
            <a:off x="4857750" y="2013189"/>
            <a:ext cx="1107996" cy="584775"/>
          </a:xfrm>
          <a:prstGeom prst="rect">
            <a:avLst/>
          </a:prstGeom>
          <a:noFill/>
          <a:ln w="9525">
            <a:noFill/>
            <a:miter lim="800000"/>
            <a:headEnd/>
            <a:tailEnd/>
          </a:ln>
        </p:spPr>
        <p:txBody>
          <a:bodyPr wrap="none">
            <a:spAutoFit/>
          </a:bodyPr>
          <a:lstStyle/>
          <a:p>
            <a:r>
              <a:rPr lang="ar-SA" sz="3200" b="1">
                <a:cs typeface="Times New Roman" pitchFamily="18" charset="0"/>
              </a:rPr>
              <a:t>12 %</a:t>
            </a:r>
            <a:endParaRPr lang="fr-FR" sz="3200" b="1">
              <a:cs typeface="Times New Roman" pitchFamily="18" charset="0"/>
            </a:endParaRPr>
          </a:p>
        </p:txBody>
      </p:sp>
      <p:sp>
        <p:nvSpPr>
          <p:cNvPr id="9" name="Rectangle 14"/>
          <p:cNvSpPr>
            <a:spLocks noChangeArrowheads="1"/>
          </p:cNvSpPr>
          <p:nvPr/>
        </p:nvSpPr>
        <p:spPr bwMode="auto">
          <a:xfrm>
            <a:off x="3498850" y="2013189"/>
            <a:ext cx="902811" cy="584775"/>
          </a:xfrm>
          <a:prstGeom prst="rect">
            <a:avLst/>
          </a:prstGeom>
          <a:noFill/>
          <a:ln w="9525">
            <a:noFill/>
            <a:miter lim="800000"/>
            <a:headEnd/>
            <a:tailEnd/>
          </a:ln>
        </p:spPr>
        <p:txBody>
          <a:bodyPr wrap="none">
            <a:spAutoFit/>
          </a:bodyPr>
          <a:lstStyle/>
          <a:p>
            <a:r>
              <a:rPr lang="ar-DZ" sz="3200" b="1">
                <a:cs typeface="Times New Roman" pitchFamily="18" charset="0"/>
              </a:rPr>
              <a:t>8 </a:t>
            </a:r>
            <a:r>
              <a:rPr lang="ar-SA" sz="3200" b="1">
                <a:cs typeface="Times New Roman" pitchFamily="18" charset="0"/>
              </a:rPr>
              <a:t>%</a:t>
            </a:r>
            <a:endParaRPr lang="fr-FR" sz="3200" b="1">
              <a:cs typeface="Times New Roman" pitchFamily="18" charset="0"/>
            </a:endParaRPr>
          </a:p>
        </p:txBody>
      </p:sp>
      <p:sp>
        <p:nvSpPr>
          <p:cNvPr id="10" name="AutoShape 15"/>
          <p:cNvSpPr>
            <a:spLocks noChangeArrowheads="1"/>
          </p:cNvSpPr>
          <p:nvPr/>
        </p:nvSpPr>
        <p:spPr bwMode="auto">
          <a:xfrm>
            <a:off x="2971800" y="2187814"/>
            <a:ext cx="539750"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ar-SA" sz="3200"/>
          </a:p>
        </p:txBody>
      </p:sp>
      <p:sp>
        <p:nvSpPr>
          <p:cNvPr id="11" name="AutoShape 16"/>
          <p:cNvSpPr>
            <a:spLocks noChangeArrowheads="1"/>
          </p:cNvSpPr>
          <p:nvPr/>
        </p:nvSpPr>
        <p:spPr bwMode="auto">
          <a:xfrm>
            <a:off x="5818188" y="2187814"/>
            <a:ext cx="539750" cy="360362"/>
          </a:xfrm>
          <a:prstGeom prst="notchedRightArrow">
            <a:avLst>
              <a:gd name="adj1" fmla="val 50000"/>
              <a:gd name="adj2" fmla="val 37445"/>
            </a:avLst>
          </a:prstGeom>
          <a:solidFill>
            <a:schemeClr val="accent1"/>
          </a:solidFill>
          <a:ln w="9525">
            <a:solidFill>
              <a:schemeClr val="tx1"/>
            </a:solidFill>
            <a:miter lim="800000"/>
            <a:headEnd/>
            <a:tailEnd/>
          </a:ln>
        </p:spPr>
        <p:txBody>
          <a:bodyPr wrap="none" anchor="ctr"/>
          <a:lstStyle/>
          <a:p>
            <a:endParaRPr lang="ar-SA" sz="3200"/>
          </a:p>
        </p:txBody>
      </p:sp>
      <p:sp>
        <p:nvSpPr>
          <p:cNvPr id="12" name="AutoShape 17"/>
          <p:cNvSpPr>
            <a:spLocks noChangeArrowheads="1"/>
          </p:cNvSpPr>
          <p:nvPr/>
        </p:nvSpPr>
        <p:spPr bwMode="auto">
          <a:xfrm rot="2764050">
            <a:off x="2106613" y="4070935"/>
            <a:ext cx="2014538"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ar-SA" sz="3200"/>
          </a:p>
        </p:txBody>
      </p:sp>
      <p:sp>
        <p:nvSpPr>
          <p:cNvPr id="13" name="AutoShape 20"/>
          <p:cNvSpPr>
            <a:spLocks noChangeArrowheads="1"/>
          </p:cNvSpPr>
          <p:nvPr/>
        </p:nvSpPr>
        <p:spPr bwMode="auto">
          <a:xfrm rot="18940162">
            <a:off x="5194300" y="3989973"/>
            <a:ext cx="2038350" cy="360363"/>
          </a:xfrm>
          <a:prstGeom prst="notchedRightArrow">
            <a:avLst>
              <a:gd name="adj1" fmla="val 50000"/>
              <a:gd name="adj2" fmla="val 174745"/>
            </a:avLst>
          </a:prstGeom>
          <a:solidFill>
            <a:schemeClr val="accent1"/>
          </a:solidFill>
          <a:ln w="9525">
            <a:solidFill>
              <a:schemeClr val="tx1"/>
            </a:solidFill>
            <a:miter lim="800000"/>
            <a:headEnd/>
            <a:tailEnd/>
          </a:ln>
        </p:spPr>
        <p:txBody>
          <a:bodyPr wrap="none" anchor="ctr"/>
          <a:lstStyle/>
          <a:p>
            <a:endParaRPr lang="ar-SA" sz="3200"/>
          </a:p>
        </p:txBody>
      </p:sp>
      <p:sp>
        <p:nvSpPr>
          <p:cNvPr id="14" name="Rectangle 13"/>
          <p:cNvSpPr>
            <a:spLocks noChangeArrowheads="1"/>
          </p:cNvSpPr>
          <p:nvPr/>
        </p:nvSpPr>
        <p:spPr bwMode="auto">
          <a:xfrm>
            <a:off x="3077835" y="3212976"/>
            <a:ext cx="3222357" cy="584775"/>
          </a:xfrm>
          <a:prstGeom prst="rect">
            <a:avLst/>
          </a:prstGeom>
          <a:noFill/>
          <a:ln w="9525">
            <a:noFill/>
            <a:miter lim="800000"/>
            <a:headEnd/>
            <a:tailEnd/>
          </a:ln>
        </p:spPr>
        <p:txBody>
          <a:bodyPr wrap="none">
            <a:spAutoFit/>
          </a:bodyPr>
          <a:lstStyle/>
          <a:p>
            <a:r>
              <a:rPr lang="ar-SA" sz="3200" b="1" dirty="0">
                <a:solidFill>
                  <a:srgbClr val="FF0000"/>
                </a:solidFill>
                <a:cs typeface="Times New Roman" pitchFamily="18" charset="0"/>
              </a:rPr>
              <a:t>أسلوب التمويل المباشر</a:t>
            </a:r>
            <a:endParaRPr lang="fr-FR" sz="3200" b="1" dirty="0">
              <a:solidFill>
                <a:srgbClr val="FF0000"/>
              </a:solidFill>
              <a:cs typeface="Times New Roman" pitchFamily="18" charset="0"/>
            </a:endParaRPr>
          </a:p>
        </p:txBody>
      </p:sp>
      <p:sp>
        <p:nvSpPr>
          <p:cNvPr id="15" name="Rectangle 14"/>
          <p:cNvSpPr>
            <a:spLocks noChangeArrowheads="1"/>
          </p:cNvSpPr>
          <p:nvPr/>
        </p:nvSpPr>
        <p:spPr bwMode="auto">
          <a:xfrm>
            <a:off x="2520028" y="179929"/>
            <a:ext cx="3837910" cy="584775"/>
          </a:xfrm>
          <a:prstGeom prst="rect">
            <a:avLst/>
          </a:prstGeom>
          <a:noFill/>
          <a:ln w="9525">
            <a:noFill/>
            <a:miter lim="800000"/>
            <a:headEnd/>
            <a:tailEnd/>
          </a:ln>
        </p:spPr>
        <p:txBody>
          <a:bodyPr wrap="none">
            <a:spAutoFit/>
          </a:bodyPr>
          <a:lstStyle/>
          <a:p>
            <a:pPr algn="r" rtl="1"/>
            <a:r>
              <a:rPr lang="ar-SA" sz="3200" b="1" dirty="0">
                <a:solidFill>
                  <a:srgbClr val="FF0000"/>
                </a:solidFill>
                <a:cs typeface="Times New Roman" pitchFamily="18" charset="0"/>
              </a:rPr>
              <a:t>أسلوب التمويل غير المباشر</a:t>
            </a:r>
            <a:endParaRPr lang="fr-FR" sz="3200" b="1" dirty="0">
              <a:solidFill>
                <a:srgbClr val="FF0000"/>
              </a:solidFill>
              <a:cs typeface="Times New Roman" pitchFamily="18" charset="0"/>
            </a:endParaRPr>
          </a:p>
        </p:txBody>
      </p:sp>
      <p:sp>
        <p:nvSpPr>
          <p:cNvPr id="16" name="Ellipse 15"/>
          <p:cNvSpPr/>
          <p:nvPr/>
        </p:nvSpPr>
        <p:spPr>
          <a:xfrm>
            <a:off x="4143375" y="4472573"/>
            <a:ext cx="1143000" cy="642938"/>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sz="3200"/>
          </a:p>
        </p:txBody>
      </p:sp>
      <p:sp>
        <p:nvSpPr>
          <p:cNvPr id="17" name="Ellipse 16"/>
          <p:cNvSpPr/>
          <p:nvPr/>
        </p:nvSpPr>
        <p:spPr>
          <a:xfrm>
            <a:off x="3839642" y="5928136"/>
            <a:ext cx="1668462" cy="642938"/>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sz="3200"/>
          </a:p>
        </p:txBody>
      </p:sp>
      <p:sp>
        <p:nvSpPr>
          <p:cNvPr id="18" name="ZoneTexte 17"/>
          <p:cNvSpPr txBox="1">
            <a:spLocks noChangeArrowheads="1"/>
          </p:cNvSpPr>
          <p:nvPr/>
        </p:nvSpPr>
        <p:spPr bwMode="auto">
          <a:xfrm>
            <a:off x="357188" y="4186823"/>
            <a:ext cx="2428875" cy="2554545"/>
          </a:xfrm>
          <a:prstGeom prst="rect">
            <a:avLst/>
          </a:prstGeom>
          <a:noFill/>
          <a:ln w="9525">
            <a:noFill/>
            <a:miter lim="800000"/>
            <a:headEnd/>
            <a:tailEnd/>
          </a:ln>
        </p:spPr>
        <p:txBody>
          <a:bodyPr>
            <a:spAutoFit/>
          </a:bodyPr>
          <a:lstStyle/>
          <a:p>
            <a:pPr algn="ctr" rtl="1"/>
            <a:r>
              <a:rPr lang="ar-DZ" sz="3200" b="1" dirty="0"/>
              <a:t>لديهم أموال ولكن ليس لديهم القدرة والوقت للتصرف فيها وتنميتها</a:t>
            </a:r>
            <a:endParaRPr lang="fr-FR" sz="3200" b="1" dirty="0"/>
          </a:p>
        </p:txBody>
      </p:sp>
      <p:sp>
        <p:nvSpPr>
          <p:cNvPr id="19" name="ZoneTexte 18"/>
          <p:cNvSpPr txBox="1">
            <a:spLocks noChangeArrowheads="1"/>
          </p:cNvSpPr>
          <p:nvPr/>
        </p:nvSpPr>
        <p:spPr bwMode="auto">
          <a:xfrm>
            <a:off x="6500813" y="4186823"/>
            <a:ext cx="2428875" cy="2554545"/>
          </a:xfrm>
          <a:prstGeom prst="rect">
            <a:avLst/>
          </a:prstGeom>
          <a:noFill/>
          <a:ln w="9525">
            <a:noFill/>
            <a:miter lim="800000"/>
            <a:headEnd/>
            <a:tailEnd/>
          </a:ln>
        </p:spPr>
        <p:txBody>
          <a:bodyPr>
            <a:spAutoFit/>
          </a:bodyPr>
          <a:lstStyle/>
          <a:p>
            <a:pPr algn="ctr" rtl="1"/>
            <a:r>
              <a:rPr lang="ar-DZ" sz="3200" b="1"/>
              <a:t>يحسنون التصرف في الأموال ولكن يفتقرون إلى الموارد المالية</a:t>
            </a:r>
            <a:endParaRPr lang="fr-F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1"/>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1"/>
                                          </p:val>
                                        </p:tav>
                                        <p:tav tm="100000">
                                          <p:val>
                                            <p:strVal val="#ppt_x"/>
                                          </p:val>
                                        </p:tav>
                                      </p:tavLst>
                                    </p:anim>
                                    <p:anim calcmode="lin" valueType="num">
                                      <p:cBhvr>
                                        <p:cTn id="3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ppt_x</p:attrName>
                                        </p:attrNameLst>
                                      </p:cBhvr>
                                      <p:tavLst>
                                        <p:tav tm="0">
                                          <p:val>
                                            <p:strVal val="#ppt_x-.2"/>
                                          </p:val>
                                        </p:tav>
                                        <p:tav tm="100000">
                                          <p:val>
                                            <p:strVal val="#ppt_x"/>
                                          </p:val>
                                        </p:tav>
                                      </p:tavLst>
                                    </p:anim>
                                    <p:anim calcmode="lin" valueType="num">
                                      <p:cBhvr>
                                        <p:cTn id="5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ppt_x</p:attrName>
                                        </p:attrNameLst>
                                      </p:cBhvr>
                                      <p:tavLst>
                                        <p:tav tm="0">
                                          <p:val>
                                            <p:strVal val="#ppt_x-.2"/>
                                          </p:val>
                                        </p:tav>
                                        <p:tav tm="100000">
                                          <p:val>
                                            <p:strVal val="#ppt_x"/>
                                          </p:val>
                                        </p:tav>
                                      </p:tavLst>
                                    </p:anim>
                                    <p:anim calcmode="lin" valueType="num">
                                      <p:cBhvr>
                                        <p:cTn id="7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8"/>
                                        </p:tgtEl>
                                        <p:attrNameLst>
                                          <p:attrName>ppt_y</p:attrName>
                                        </p:attrNameLst>
                                      </p:cBhvr>
                                      <p:tavLst>
                                        <p:tav tm="0">
                                          <p:val>
                                            <p:strVal val="#ppt_y"/>
                                          </p:val>
                                        </p:tav>
                                        <p:tav tm="100000">
                                          <p:val>
                                            <p:strVal val="#ppt_y"/>
                                          </p:val>
                                        </p:tav>
                                      </p:tavLst>
                                    </p:anim>
                                    <p:anim calcmode="lin" valueType="num">
                                      <p:cBhvr>
                                        <p:cTn id="7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40" presetClass="entr" presetSubtype="0" fill="hold" grpId="0" nodeType="clickEffect">
                                  <p:stCondLst>
                                    <p:cond delay="0"/>
                                  </p:stCondLst>
                                  <p:iterate type="lt">
                                    <p:tmPct val="10000"/>
                                  </p:iterate>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1"/>
                                          </p:val>
                                        </p:tav>
                                        <p:tav tm="100000">
                                          <p:val>
                                            <p:strVal val="#ppt_x"/>
                                          </p:val>
                                        </p:tav>
                                      </p:tavLst>
                                    </p:anim>
                                    <p:anim calcmode="lin" valueType="num">
                                      <p:cBhvr>
                                        <p:cTn id="87"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checkerboard(across)">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1000" fill="hold"/>
                                        <p:tgtEl>
                                          <p:spTgt spid="13"/>
                                        </p:tgtEl>
                                        <p:attrNameLst>
                                          <p:attrName>ppt_x</p:attrName>
                                        </p:attrNameLst>
                                      </p:cBhvr>
                                      <p:tavLst>
                                        <p:tav tm="0">
                                          <p:val>
                                            <p:strVal val="#ppt_x-.2"/>
                                          </p:val>
                                        </p:tav>
                                        <p:tav tm="100000">
                                          <p:val>
                                            <p:strVal val="#ppt_x"/>
                                          </p:val>
                                        </p:tav>
                                      </p:tavLst>
                                    </p:anim>
                                    <p:anim calcmode="lin" valueType="num">
                                      <p:cBhvr>
                                        <p:cTn id="11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xit" presetSubtype="4" fill="hold" grpId="0" nodeType="clickEffect">
                                  <p:stCondLst>
                                    <p:cond delay="0"/>
                                  </p:stCondLst>
                                  <p:childTnLst>
                                    <p:animEffect transition="out" filter="wheel(4)">
                                      <p:cBhvr>
                                        <p:cTn id="121" dur="2000"/>
                                        <p:tgtEl>
                                          <p:spTgt spid="16"/>
                                        </p:tgtEl>
                                      </p:cBhvr>
                                    </p:animEffect>
                                    <p:set>
                                      <p:cBhvr>
                                        <p:cTn id="122" dur="1" fill="hold">
                                          <p:stCondLst>
                                            <p:cond delay="1999"/>
                                          </p:stCondLst>
                                        </p:cTn>
                                        <p:tgtEl>
                                          <p:spTgt spid="1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1" presetClass="exit" presetSubtype="4" fill="hold" grpId="0" nodeType="clickEffect">
                                  <p:stCondLst>
                                    <p:cond delay="0"/>
                                  </p:stCondLst>
                                  <p:childTnLst>
                                    <p:animEffect transition="out" filter="wheel(4)">
                                      <p:cBhvr>
                                        <p:cTn id="126" dur="2000"/>
                                        <p:tgtEl>
                                          <p:spTgt spid="17"/>
                                        </p:tgtEl>
                                      </p:cBhvr>
                                    </p:animEffect>
                                    <p:set>
                                      <p:cBhvr>
                                        <p:cTn id="12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P spid="10" grpId="0" animBg="1"/>
      <p:bldP spid="11" grpId="0" animBg="1"/>
      <p:bldP spid="12" grpId="0" animBg="1"/>
      <p:bldP spid="13" grpId="0" animBg="1"/>
      <p:bldP spid="14" grpId="0"/>
      <p:bldP spid="15" grpId="0"/>
      <p:bldP spid="16" grpId="0" animBg="1"/>
      <p:bldP spid="17"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196752"/>
            <a:ext cx="8229600" cy="4525963"/>
          </a:xfrm>
        </p:spPr>
        <p:txBody>
          <a:bodyPr/>
          <a:lstStyle/>
          <a:p>
            <a:pPr algn="r" rtl="1">
              <a:buNone/>
            </a:pPr>
            <a:r>
              <a:rPr lang="ar-DZ" b="1" dirty="0" smtClean="0"/>
              <a:t>و</a:t>
            </a:r>
            <a:r>
              <a:rPr lang="ar-SA" b="1" dirty="0" smtClean="0"/>
              <a:t>الأسواق المالية</a:t>
            </a:r>
            <a:r>
              <a:rPr lang="ar-DZ" b="1" dirty="0" smtClean="0"/>
              <a:t> </a:t>
            </a:r>
            <a:r>
              <a:rPr lang="fr-FR" sz="3000" b="1" dirty="0" smtClean="0"/>
              <a:t>Financial </a:t>
            </a:r>
            <a:r>
              <a:rPr lang="fr-FR" sz="3000" b="1" dirty="0" err="1" smtClean="0"/>
              <a:t>Markets</a:t>
            </a:r>
            <a:r>
              <a:rPr lang="fr-FR" sz="3000" b="1" dirty="0" smtClean="0"/>
              <a:t> </a:t>
            </a:r>
            <a:r>
              <a:rPr lang="ar-DZ" sz="3000" b="1" dirty="0" smtClean="0"/>
              <a:t> </a:t>
            </a:r>
            <a:r>
              <a:rPr lang="ar-DZ" b="1" dirty="0" smtClean="0"/>
              <a:t>تتألف من </a:t>
            </a:r>
            <a:r>
              <a:rPr lang="ar-SA" b="1" dirty="0" smtClean="0"/>
              <a:t>أسواق نقد</a:t>
            </a:r>
            <a:r>
              <a:rPr lang="ar-DZ" b="1" dirty="0" smtClean="0"/>
              <a:t> </a:t>
            </a:r>
            <a:r>
              <a:rPr lang="fr-FR" sz="3000" b="1" dirty="0" smtClean="0"/>
              <a:t>Money </a:t>
            </a:r>
            <a:r>
              <a:rPr lang="fr-FR" sz="3000" b="1" dirty="0" err="1" smtClean="0"/>
              <a:t>Markets</a:t>
            </a:r>
            <a:r>
              <a:rPr lang="ar-DZ" b="1" dirty="0" smtClean="0"/>
              <a:t> </a:t>
            </a:r>
            <a:r>
              <a:rPr lang="ar-DZ" b="1" dirty="0" err="1" smtClean="0"/>
              <a:t>وأ</a:t>
            </a:r>
            <a:r>
              <a:rPr lang="ar-SA" b="1" dirty="0" smtClean="0"/>
              <a:t>سواق رأس</a:t>
            </a:r>
            <a:r>
              <a:rPr lang="ar-DZ" b="1" dirty="0" smtClean="0"/>
              <a:t> </a:t>
            </a:r>
            <a:r>
              <a:rPr lang="ar-SA" b="1" dirty="0" smtClean="0"/>
              <a:t>ما</a:t>
            </a:r>
            <a:r>
              <a:rPr lang="ar-DZ" b="1" dirty="0" smtClean="0"/>
              <a:t>ل </a:t>
            </a:r>
            <a:r>
              <a:rPr lang="fr-FR" sz="3000" b="1" dirty="0" smtClean="0"/>
              <a:t>Capital </a:t>
            </a:r>
            <a:r>
              <a:rPr lang="fr-FR" sz="3000" b="1" dirty="0" err="1" smtClean="0"/>
              <a:t>Markets</a:t>
            </a:r>
            <a:r>
              <a:rPr lang="ar-DZ" b="1" dirty="0" err="1" smtClean="0"/>
              <a:t>:</a:t>
            </a:r>
            <a:endParaRPr lang="ar-DZ" b="1" dirty="0" smtClean="0"/>
          </a:p>
          <a:p>
            <a:pPr algn="r" rtl="1">
              <a:buNone/>
            </a:pPr>
            <a:endParaRPr lang="fr-FR" b="1" dirty="0"/>
          </a:p>
        </p:txBody>
      </p:sp>
      <p:graphicFrame>
        <p:nvGraphicFramePr>
          <p:cNvPr id="5" name="Espace réservé du contenu 3"/>
          <p:cNvGraphicFramePr>
            <a:graphicFrameLocks/>
          </p:cNvGraphicFramePr>
          <p:nvPr/>
        </p:nvGraphicFramePr>
        <p:xfrm>
          <a:off x="179512" y="1700808"/>
          <a:ext cx="8831168" cy="503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4525963"/>
          </a:xfrm>
        </p:spPr>
        <p:txBody>
          <a:bodyPr>
            <a:noAutofit/>
          </a:bodyPr>
          <a:lstStyle/>
          <a:p>
            <a:pPr algn="r" rtl="1">
              <a:buNone/>
            </a:pPr>
            <a:r>
              <a:rPr lang="ar-SA" b="1" dirty="0" smtClean="0"/>
              <a:t> أسواق </a:t>
            </a:r>
            <a:r>
              <a:rPr lang="ar-SA" b="1" dirty="0" smtClean="0"/>
              <a:t>النقد</a:t>
            </a:r>
            <a:r>
              <a:rPr lang="ar-DZ" b="1" dirty="0" smtClean="0"/>
              <a:t>: يتم فيها تقديم ا</a:t>
            </a:r>
            <a:r>
              <a:rPr lang="ar-SA" b="1" dirty="0" smtClean="0"/>
              <a:t>لتسهيلات </a:t>
            </a:r>
            <a:r>
              <a:rPr lang="ar-SA" b="1" dirty="0" smtClean="0"/>
              <a:t>الائتمانية قصيرة </a:t>
            </a:r>
            <a:r>
              <a:rPr lang="ar-SA" b="1" dirty="0" smtClean="0"/>
              <a:t>الأجل</a:t>
            </a:r>
            <a:r>
              <a:rPr lang="ar-DZ" b="1" dirty="0" smtClean="0"/>
              <a:t> والتعامل </a:t>
            </a:r>
            <a:r>
              <a:rPr lang="ar-SA" b="1" dirty="0" smtClean="0"/>
              <a:t>بالأدوات </a:t>
            </a:r>
            <a:r>
              <a:rPr lang="ar-SA" b="1" dirty="0" smtClean="0"/>
              <a:t>المالية قصيرة الأجل مثل أذون الخزينة وشهادات الإيداع والأوراق </a:t>
            </a:r>
            <a:r>
              <a:rPr lang="ar-SA" b="1" dirty="0" smtClean="0"/>
              <a:t>التجارية</a:t>
            </a:r>
            <a:r>
              <a:rPr lang="ar-DZ" b="1" dirty="0" err="1" smtClean="0"/>
              <a:t>.</a:t>
            </a:r>
            <a:r>
              <a:rPr lang="ar-DZ" b="1" dirty="0" smtClean="0"/>
              <a:t> تتعامل المؤسسات</a:t>
            </a:r>
            <a:r>
              <a:rPr lang="ar-SA" b="1" dirty="0" smtClean="0"/>
              <a:t> </a:t>
            </a:r>
            <a:r>
              <a:rPr lang="ar-DZ" b="1" dirty="0" smtClean="0"/>
              <a:t>في</a:t>
            </a:r>
            <a:r>
              <a:rPr lang="ar-SA" b="1" dirty="0" smtClean="0"/>
              <a:t> </a:t>
            </a:r>
            <a:r>
              <a:rPr lang="ar-DZ" b="1" dirty="0" smtClean="0"/>
              <a:t>هذه الأسواق إما </a:t>
            </a:r>
            <a:r>
              <a:rPr lang="ar-DZ" b="1" dirty="0" smtClean="0"/>
              <a:t>مقترضة أو موظفة لفوائض </a:t>
            </a:r>
            <a:r>
              <a:rPr lang="ar-DZ" b="1" dirty="0" smtClean="0"/>
              <a:t>سيولتها، فبعض </a:t>
            </a:r>
            <a:r>
              <a:rPr lang="ar-SA" b="1" dirty="0" smtClean="0"/>
              <a:t>ال</a:t>
            </a:r>
            <a:r>
              <a:rPr lang="ar-DZ" b="1" dirty="0" smtClean="0"/>
              <a:t>مؤسس</a:t>
            </a:r>
            <a:r>
              <a:rPr lang="ar-SA" b="1" dirty="0" smtClean="0"/>
              <a:t>ات</a:t>
            </a:r>
            <a:r>
              <a:rPr lang="ar-DZ" b="1" dirty="0" smtClean="0"/>
              <a:t> </a:t>
            </a:r>
            <a:r>
              <a:rPr lang="ar-DZ" b="1" dirty="0" smtClean="0"/>
              <a:t>التي لديها </a:t>
            </a:r>
            <a:r>
              <a:rPr lang="ar-DZ" b="1" dirty="0" smtClean="0"/>
              <a:t>رصيد</a:t>
            </a:r>
            <a:r>
              <a:rPr lang="ar-DZ" dirty="0" smtClean="0"/>
              <a:t> </a:t>
            </a:r>
            <a:r>
              <a:rPr lang="ar-DZ" b="1" dirty="0" smtClean="0"/>
              <a:t>سالب </a:t>
            </a:r>
            <a:r>
              <a:rPr lang="ar-DZ" b="1" dirty="0" smtClean="0"/>
              <a:t>في الخزينة يمنعها من المضي </a:t>
            </a:r>
            <a:r>
              <a:rPr lang="ar-DZ" b="1" dirty="0" smtClean="0"/>
              <a:t>في </a:t>
            </a:r>
            <a:r>
              <a:rPr lang="ar-DZ" b="1" dirty="0" smtClean="0"/>
              <a:t>نشاطها، تتيح </a:t>
            </a:r>
            <a:r>
              <a:rPr lang="ar-DZ" b="1" dirty="0" smtClean="0"/>
              <a:t>لها </a:t>
            </a:r>
            <a:r>
              <a:rPr lang="ar-DZ" b="1" dirty="0" smtClean="0"/>
              <a:t>أسواق </a:t>
            </a:r>
            <a:r>
              <a:rPr lang="ar-DZ" b="1" dirty="0" smtClean="0"/>
              <a:t>النقد </a:t>
            </a:r>
            <a:r>
              <a:rPr lang="ar-DZ" b="1" dirty="0" smtClean="0"/>
              <a:t>إمكانية التمويل </a:t>
            </a:r>
            <a:r>
              <a:rPr lang="ar-DZ" b="1" dirty="0" smtClean="0"/>
              <a:t>قصير </a:t>
            </a:r>
            <a:r>
              <a:rPr lang="ar-DZ" b="1" dirty="0" err="1" smtClean="0"/>
              <a:t>الأجل </a:t>
            </a:r>
            <a:r>
              <a:rPr lang="ar-DZ" b="1" dirty="0" smtClean="0"/>
              <a:t>(السحب على المكشوف وإمكانية </a:t>
            </a:r>
            <a:r>
              <a:rPr lang="ar-DZ" b="1" dirty="0" smtClean="0"/>
              <a:t>تعبئة وخصم الديون التجارية</a:t>
            </a:r>
            <a:r>
              <a:rPr lang="ar-DZ" b="1" dirty="0" err="1" smtClean="0"/>
              <a:t>).</a:t>
            </a:r>
            <a:r>
              <a:rPr lang="ar-DZ" b="1" dirty="0" smtClean="0"/>
              <a:t> والبعض الآخر من </a:t>
            </a:r>
            <a:r>
              <a:rPr lang="ar-SA" b="1" dirty="0" smtClean="0"/>
              <a:t>ال</a:t>
            </a:r>
            <a:r>
              <a:rPr lang="ar-DZ" b="1" dirty="0" smtClean="0"/>
              <a:t>مؤسس</a:t>
            </a:r>
            <a:r>
              <a:rPr lang="ar-SA" b="1" dirty="0" smtClean="0"/>
              <a:t>ات</a:t>
            </a:r>
            <a:r>
              <a:rPr lang="ar-DZ" b="1" dirty="0" smtClean="0"/>
              <a:t> التي </a:t>
            </a:r>
            <a:r>
              <a:rPr lang="ar-DZ" b="1" dirty="0" smtClean="0"/>
              <a:t>تحتفظ </a:t>
            </a:r>
            <a:r>
              <a:rPr lang="ar-DZ" b="1" dirty="0" smtClean="0"/>
              <a:t>بقدر زائد </a:t>
            </a:r>
            <a:r>
              <a:rPr lang="ar-DZ" b="1" dirty="0" smtClean="0"/>
              <a:t>من النقدية يحملها تكلفة فرصة بديلة </a:t>
            </a:r>
            <a:r>
              <a:rPr lang="ar-DZ" b="1" dirty="0" smtClean="0"/>
              <a:t>مرتفعة</a:t>
            </a:r>
            <a:r>
              <a:rPr lang="ar-DZ" b="1" dirty="0" smtClean="0"/>
              <a:t>، </a:t>
            </a:r>
            <a:r>
              <a:rPr lang="ar-DZ" b="1" dirty="0" smtClean="0"/>
              <a:t>يمكنها توظيف هذا الفائض في الأدوات المالية الرائجة لأسواق النقد، وتحقيق معدل عائد حتى ولو كان أقل من متوسط العائد المتأتي من أصولها المنتجة</a:t>
            </a:r>
            <a:r>
              <a:rPr lang="ar-DZ" b="1" dirty="0" smtClean="0"/>
              <a:t>.</a:t>
            </a:r>
            <a:r>
              <a:rPr lang="ar-SA" b="1" dirty="0" smtClean="0"/>
              <a:t> </a:t>
            </a:r>
            <a:endParaRPr lang="ar-SA"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3010" name="Picture 2" descr="E:\شؤون التدريس\مالية المؤسسة\مالية المؤسسة 2024\g43-1n.gif"/>
          <p:cNvPicPr>
            <a:picLocks noChangeAspect="1" noChangeArrowheads="1"/>
          </p:cNvPicPr>
          <p:nvPr/>
        </p:nvPicPr>
        <p:blipFill>
          <a:blip r:embed="rId2" cstate="print"/>
          <a:srcRect/>
          <a:stretch>
            <a:fillRect/>
          </a:stretch>
        </p:blipFill>
        <p:spPr bwMode="auto">
          <a:xfrm>
            <a:off x="34931" y="188640"/>
            <a:ext cx="9030593" cy="65973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lvl="0" algn="r" rtl="1">
              <a:lnSpc>
                <a:spcPct val="110000"/>
              </a:lnSpc>
              <a:buNone/>
            </a:pPr>
            <a:r>
              <a:rPr lang="ar-DZ" b="1" dirty="0" smtClean="0"/>
              <a:t>أ</a:t>
            </a:r>
            <a:r>
              <a:rPr lang="ar-SA" b="1" dirty="0" smtClean="0"/>
              <a:t>سو</a:t>
            </a:r>
            <a:r>
              <a:rPr lang="ar-DZ" b="1" dirty="0" smtClean="0"/>
              <a:t>ا</a:t>
            </a:r>
            <a:r>
              <a:rPr lang="ar-SA" b="1" dirty="0" smtClean="0"/>
              <a:t>ق رأس المال</a:t>
            </a:r>
            <a:r>
              <a:rPr lang="ar-DZ" b="1" dirty="0" err="1" smtClean="0"/>
              <a:t>،</a:t>
            </a:r>
            <a:r>
              <a:rPr lang="ar-SA" b="1" dirty="0" smtClean="0"/>
              <a:t> </a:t>
            </a:r>
            <a:r>
              <a:rPr lang="ar-DZ" b="1" dirty="0" smtClean="0"/>
              <a:t>وهي </a:t>
            </a:r>
            <a:r>
              <a:rPr lang="ar-SA" b="1" dirty="0" smtClean="0"/>
              <a:t>تعتبر موازية ل</a:t>
            </a:r>
            <a:r>
              <a:rPr lang="ar-DZ" b="1" dirty="0" smtClean="0"/>
              <a:t>أ</a:t>
            </a:r>
            <a:r>
              <a:rPr lang="ar-SA" b="1" dirty="0" smtClean="0"/>
              <a:t>سو</a:t>
            </a:r>
            <a:r>
              <a:rPr lang="ar-DZ" b="1" dirty="0" smtClean="0"/>
              <a:t>ا</a:t>
            </a:r>
            <a:r>
              <a:rPr lang="ar-SA" b="1" dirty="0" smtClean="0"/>
              <a:t>ق النقد ومكملة له</a:t>
            </a:r>
            <a:r>
              <a:rPr lang="ar-DZ" b="1" dirty="0" smtClean="0"/>
              <a:t>ا</a:t>
            </a:r>
            <a:r>
              <a:rPr lang="ar-SA" b="1" dirty="0" smtClean="0"/>
              <a:t>، و</a:t>
            </a:r>
            <a:r>
              <a:rPr lang="ar-DZ" b="1" dirty="0" smtClean="0"/>
              <a:t>تتألف من سوقين: سوق </a:t>
            </a:r>
            <a:r>
              <a:rPr lang="ar-SA" b="1" dirty="0" smtClean="0"/>
              <a:t>يتم التعامل في</a:t>
            </a:r>
            <a:r>
              <a:rPr lang="ar-DZ" b="1" dirty="0" smtClean="0"/>
              <a:t>ها </a:t>
            </a:r>
            <a:r>
              <a:rPr lang="ar-SA" b="1" dirty="0" smtClean="0"/>
              <a:t>بأدوات الائتمان طويل الأجل</a:t>
            </a:r>
            <a:r>
              <a:rPr lang="ar-DZ" b="1" dirty="0" smtClean="0"/>
              <a:t> (القروض متوسط وطويل الأجل</a:t>
            </a:r>
            <a:r>
              <a:rPr lang="ar-DZ" b="1" dirty="0" err="1" smtClean="0"/>
              <a:t>)</a:t>
            </a:r>
            <a:r>
              <a:rPr lang="ar-SA" b="1" dirty="0" err="1" smtClean="0"/>
              <a:t>،</a:t>
            </a:r>
            <a:r>
              <a:rPr lang="ar-DZ" b="1" dirty="0" smtClean="0"/>
              <a:t> وهي بمثابة أسواق خاصة </a:t>
            </a:r>
            <a:r>
              <a:rPr lang="fr-FR" sz="3000" b="1" dirty="0" err="1" smtClean="0"/>
              <a:t>Private</a:t>
            </a:r>
            <a:r>
              <a:rPr lang="fr-FR" sz="3000" b="1" dirty="0" smtClean="0"/>
              <a:t> </a:t>
            </a:r>
            <a:r>
              <a:rPr lang="fr-FR" sz="3000" b="1" dirty="0" err="1" smtClean="0"/>
              <a:t>markets</a:t>
            </a:r>
            <a:r>
              <a:rPr lang="ar-DZ" sz="3000" b="1" dirty="0" smtClean="0"/>
              <a:t> </a:t>
            </a:r>
            <a:r>
              <a:rPr lang="ar-DZ" b="1" dirty="0" smtClean="0"/>
              <a:t>لأنها تفسح مجالا للتفاوض بين طرفي التعاقد حتى يصلا إلى اتفاق ينظم العلاقة </a:t>
            </a:r>
            <a:r>
              <a:rPr lang="ar-DZ" b="1" dirty="0" err="1" smtClean="0"/>
              <a:t>بينهما.</a:t>
            </a:r>
            <a:r>
              <a:rPr lang="ar-DZ" b="1" dirty="0" smtClean="0"/>
              <a:t> و سوق </a:t>
            </a:r>
            <a:r>
              <a:rPr lang="ar-SA" b="1" dirty="0" smtClean="0"/>
              <a:t>يتم التعامل في</a:t>
            </a:r>
            <a:r>
              <a:rPr lang="ar-DZ" b="1" dirty="0" smtClean="0"/>
              <a:t>ها ب</a:t>
            </a:r>
            <a:r>
              <a:rPr lang="ar-SA" b="1" dirty="0" err="1" smtClean="0"/>
              <a:t>الأو</a:t>
            </a:r>
            <a:r>
              <a:rPr lang="ar-DZ" b="1" dirty="0" smtClean="0"/>
              <a:t>ر</a:t>
            </a:r>
            <a:r>
              <a:rPr lang="ar-SA" b="1" dirty="0" smtClean="0"/>
              <a:t>ا</a:t>
            </a:r>
            <a:r>
              <a:rPr lang="ar-DZ" b="1" dirty="0" smtClean="0"/>
              <a:t>ق</a:t>
            </a:r>
            <a:r>
              <a:rPr lang="ar-SA" b="1" dirty="0" smtClean="0"/>
              <a:t> </a:t>
            </a:r>
            <a:r>
              <a:rPr lang="ar-DZ" b="1" dirty="0" err="1" smtClean="0"/>
              <a:t>المالية (</a:t>
            </a:r>
            <a:r>
              <a:rPr lang="ar-SA" b="1" dirty="0" smtClean="0"/>
              <a:t>أسهم وسندات تصدرها ال</a:t>
            </a:r>
            <a:r>
              <a:rPr lang="ar-DZ" b="1" dirty="0" smtClean="0"/>
              <a:t>مؤسسات </a:t>
            </a:r>
            <a:r>
              <a:rPr lang="ar-SA" b="1" dirty="0" smtClean="0"/>
              <a:t>وسندات</a:t>
            </a:r>
            <a:r>
              <a:rPr lang="ar-DZ" b="1" dirty="0" smtClean="0"/>
              <a:t> تصدرها الحكومة)، وهي بمثابة أسواق عامة </a:t>
            </a:r>
            <a:r>
              <a:rPr lang="fr-FR" sz="3000" b="1" dirty="0" smtClean="0"/>
              <a:t>Public </a:t>
            </a:r>
            <a:r>
              <a:rPr lang="fr-FR" sz="3000" b="1" dirty="0" err="1" smtClean="0"/>
              <a:t>markets</a:t>
            </a:r>
            <a:r>
              <a:rPr lang="ar-DZ" sz="3000" b="1" dirty="0" smtClean="0"/>
              <a:t> </a:t>
            </a:r>
            <a:r>
              <a:rPr lang="ar-DZ" b="1" dirty="0" smtClean="0"/>
              <a:t>لأنه يجري فيها تداول منظم لأوراق تعاقدية ذات صيغة </a:t>
            </a:r>
            <a:r>
              <a:rPr lang="ar-DZ" b="1" dirty="0" err="1" smtClean="0"/>
              <a:t>قياسية </a:t>
            </a:r>
            <a:r>
              <a:rPr lang="ar-DZ" b="1" dirty="0" smtClean="0"/>
              <a:t>(نمطية) </a:t>
            </a:r>
            <a:r>
              <a:rPr lang="ar-DZ" b="1" dirty="0" err="1" smtClean="0"/>
              <a:t>عامة.</a:t>
            </a:r>
            <a:r>
              <a:rPr lang="ar-DZ" b="1" dirty="0" smtClean="0"/>
              <a:t>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lnSpc>
                <a:spcPct val="110000"/>
              </a:lnSpc>
              <a:buNone/>
            </a:pPr>
            <a:r>
              <a:rPr lang="ar-DZ" b="1" dirty="0" smtClean="0"/>
              <a:t>وتختلف أدوات الأسواق </a:t>
            </a:r>
            <a:r>
              <a:rPr lang="ar-DZ" b="1" dirty="0" err="1" smtClean="0"/>
              <a:t>الخاصة </a:t>
            </a:r>
            <a:r>
              <a:rPr lang="ar-DZ" b="1" dirty="0" smtClean="0"/>
              <a:t>(القروض) عن أدوات الأسواق </a:t>
            </a:r>
            <a:r>
              <a:rPr lang="ar-DZ" b="1" dirty="0" err="1" smtClean="0"/>
              <a:t>العامة </a:t>
            </a:r>
            <a:r>
              <a:rPr lang="ar-DZ" b="1" dirty="0" smtClean="0"/>
              <a:t>(الأسهم والسندات) من </a:t>
            </a:r>
            <a:r>
              <a:rPr lang="ar-DZ" b="1" dirty="0" err="1" smtClean="0"/>
              <a:t>ناحيتين:</a:t>
            </a:r>
            <a:endParaRPr lang="ar-DZ" b="1" dirty="0" smtClean="0"/>
          </a:p>
          <a:p>
            <a:pPr algn="r" rtl="1">
              <a:lnSpc>
                <a:spcPct val="110000"/>
              </a:lnSpc>
            </a:pPr>
            <a:r>
              <a:rPr lang="ar-DZ" b="1" dirty="0" smtClean="0"/>
              <a:t>يمكن التحكم في شكل أدوات الأسواق الخاصة وتحويرها وصولا إلى شكل يناسب طرفي </a:t>
            </a:r>
            <a:r>
              <a:rPr lang="ar-DZ" b="1" dirty="0" err="1" smtClean="0"/>
              <a:t>التعاقد.</a:t>
            </a:r>
            <a:r>
              <a:rPr lang="ar-DZ" b="1" dirty="0" smtClean="0"/>
              <a:t> في حين أن أدوات الأسواق العامة تستقر في النهاية في أيدي عدد كبير من الأفراد ولذلك فإن الشروط التي تتضمنها يجب أن تكون عامة وملائمة لشريحة واسعة من المتعاملين.</a:t>
            </a:r>
          </a:p>
          <a:p>
            <a:pPr algn="r" rtl="1">
              <a:lnSpc>
                <a:spcPct val="110000"/>
              </a:lnSpc>
            </a:pPr>
            <a:r>
              <a:rPr lang="ar-DZ" b="1" dirty="0" smtClean="0"/>
              <a:t>إن تعدد مالكي أدوات الأسواق العامة يجعلها ذات سيولة أكبر من أدوات الأسواق الخاصة.</a:t>
            </a:r>
            <a:endParaRPr lang="fr-F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buNone/>
            </a:pPr>
            <a:r>
              <a:rPr lang="ar-DZ" b="1" dirty="0" smtClean="0"/>
              <a:t>للأسف توفر أ</a:t>
            </a:r>
            <a:r>
              <a:rPr lang="ar-SA" b="1" dirty="0" smtClean="0"/>
              <a:t>سو</a:t>
            </a:r>
            <a:r>
              <a:rPr lang="ar-DZ" b="1" dirty="0" smtClean="0"/>
              <a:t>ا</a:t>
            </a:r>
            <a:r>
              <a:rPr lang="ar-SA" b="1" dirty="0" smtClean="0"/>
              <a:t>ق رأس المال </a:t>
            </a:r>
            <a:r>
              <a:rPr lang="ar-DZ" b="1" dirty="0" smtClean="0"/>
              <a:t>التمويل للمؤسسات كبيرة الحجم فقط، أما </a:t>
            </a:r>
            <a:r>
              <a:rPr lang="ar-SA" b="1" dirty="0" smtClean="0"/>
              <a:t>ال</a:t>
            </a:r>
            <a:r>
              <a:rPr lang="ar-DZ" b="1" dirty="0" smtClean="0"/>
              <a:t>مؤسس</a:t>
            </a:r>
            <a:r>
              <a:rPr lang="ar-SA" b="1" dirty="0" smtClean="0"/>
              <a:t>ات </a:t>
            </a:r>
            <a:r>
              <a:rPr lang="ar-DZ" b="1" dirty="0" err="1" smtClean="0"/>
              <a:t>الناشئة (</a:t>
            </a:r>
            <a:r>
              <a:rPr lang="ar-SA" b="1" dirty="0" smtClean="0"/>
              <a:t>ال</a:t>
            </a:r>
            <a:r>
              <a:rPr lang="ar-DZ" b="1" dirty="0" smtClean="0"/>
              <a:t>مؤسس</a:t>
            </a:r>
            <a:r>
              <a:rPr lang="ar-SA" b="1" dirty="0" smtClean="0"/>
              <a:t>ات ذات</a:t>
            </a:r>
            <a:r>
              <a:rPr lang="ar-DZ" b="1" dirty="0" smtClean="0"/>
              <a:t> </a:t>
            </a:r>
            <a:r>
              <a:rPr lang="ar-SA" b="1" dirty="0" smtClean="0"/>
              <a:t>المرحلة المبكرة</a:t>
            </a:r>
            <a:r>
              <a:rPr lang="ar-DZ" b="1" dirty="0" smtClean="0"/>
              <a:t>) فلا</a:t>
            </a:r>
            <a:r>
              <a:rPr lang="ar-SA" b="1" dirty="0" smtClean="0"/>
              <a:t> يمكن تغطية احتياجات</a:t>
            </a:r>
            <a:r>
              <a:rPr lang="ar-DZ" b="1" dirty="0" smtClean="0"/>
              <a:t>ها التمويلية إلا </a:t>
            </a:r>
            <a:r>
              <a:rPr lang="ar-SA" b="1" dirty="0" smtClean="0"/>
              <a:t>من خلال ما يسمى تمويل رأس المال الم</a:t>
            </a:r>
            <a:r>
              <a:rPr lang="ar-DZ" b="1" dirty="0" smtClean="0"/>
              <a:t>خاط</a:t>
            </a:r>
            <a:r>
              <a:rPr lang="ar-SA" b="1" dirty="0" smtClean="0"/>
              <a:t>ر </a:t>
            </a:r>
            <a:r>
              <a:rPr lang="fr-FR" sz="3000" b="1" dirty="0" smtClean="0"/>
              <a:t>Venture Capital </a:t>
            </a:r>
            <a:r>
              <a:rPr lang="ar-SA" b="1" dirty="0" err="1" smtClean="0"/>
              <a:t>.</a:t>
            </a:r>
            <a:r>
              <a:rPr lang="ar-DZ" b="1" dirty="0" smtClean="0"/>
              <a:t> حيث </a:t>
            </a:r>
            <a:r>
              <a:rPr lang="ar-SA" b="1" dirty="0" smtClean="0"/>
              <a:t>ت</a:t>
            </a:r>
            <a:r>
              <a:rPr lang="ar-DZ" b="1" dirty="0" smtClean="0"/>
              <a:t>ل</a:t>
            </a:r>
            <a:r>
              <a:rPr lang="ar-SA" b="1" dirty="0" smtClean="0"/>
              <a:t>ج</a:t>
            </a:r>
            <a:r>
              <a:rPr lang="ar-DZ" b="1" dirty="0" smtClean="0"/>
              <a:t>أ</a:t>
            </a:r>
            <a:r>
              <a:rPr lang="ar-SA" b="1" dirty="0" smtClean="0"/>
              <a:t> ال</a:t>
            </a:r>
            <a:r>
              <a:rPr lang="ar-DZ" b="1" dirty="0" smtClean="0"/>
              <a:t>مؤسس</a:t>
            </a:r>
            <a:r>
              <a:rPr lang="ar-SA" b="1" dirty="0" smtClean="0"/>
              <a:t>ة </a:t>
            </a:r>
            <a:r>
              <a:rPr lang="ar-DZ" b="1" dirty="0" smtClean="0"/>
              <a:t>ب</a:t>
            </a:r>
            <a:r>
              <a:rPr lang="ar-SA" b="1" dirty="0" smtClean="0"/>
              <a:t>طريق </a:t>
            </a:r>
            <a:r>
              <a:rPr lang="ar-DZ" b="1" dirty="0" smtClean="0"/>
              <a:t>وسط بين الأسواق الخاصة والأسواق العامة إلى </a:t>
            </a:r>
            <a:r>
              <a:rPr lang="ar-SA" b="1" dirty="0" smtClean="0"/>
              <a:t>بيع أوراق</a:t>
            </a:r>
            <a:r>
              <a:rPr lang="ar-DZ" b="1" dirty="0" smtClean="0"/>
              <a:t>ها</a:t>
            </a:r>
            <a:r>
              <a:rPr lang="ar-SA" b="1" dirty="0" smtClean="0"/>
              <a:t> </a:t>
            </a:r>
            <a:r>
              <a:rPr lang="ar-DZ" b="1" dirty="0" smtClean="0"/>
              <a:t>ال</a:t>
            </a:r>
            <a:r>
              <a:rPr lang="ar-SA" b="1" dirty="0" smtClean="0"/>
              <a:t>مالية</a:t>
            </a:r>
            <a:r>
              <a:rPr lang="ar-DZ" b="1" dirty="0" smtClean="0"/>
              <a:t> </a:t>
            </a:r>
            <a:r>
              <a:rPr lang="ar-SA" b="1" dirty="0" smtClean="0"/>
              <a:t>مباشرة </a:t>
            </a:r>
            <a:r>
              <a:rPr lang="ar-DZ" b="1" dirty="0" smtClean="0"/>
              <a:t>لعدد محدد من </a:t>
            </a:r>
            <a:r>
              <a:rPr lang="ar-SA" b="1" dirty="0" smtClean="0"/>
              <a:t>المستثمرين ال</a:t>
            </a:r>
            <a:r>
              <a:rPr lang="ar-DZ" b="1" dirty="0" smtClean="0"/>
              <a:t>ذ</a:t>
            </a:r>
            <a:r>
              <a:rPr lang="ar-SA" b="1" dirty="0" smtClean="0"/>
              <a:t>ين</a:t>
            </a:r>
            <a:r>
              <a:rPr lang="ar-DZ" b="1" dirty="0" smtClean="0"/>
              <a:t> يرغبون في تحقيق عائد مرتفع على استثماراتهم يتناسب مع درجة المخاطر العالية التي يتحملونها.</a:t>
            </a:r>
            <a:endParaRPr lang="fr-FR" dirty="0" smtClean="0"/>
          </a:p>
          <a:p>
            <a:pPr algn="r" rtl="1">
              <a:buNone/>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024135"/>
            <a:ext cx="8229600" cy="4525963"/>
          </a:xfrm>
        </p:spPr>
        <p:txBody>
          <a:bodyPr/>
          <a:lstStyle/>
          <a:p>
            <a:endParaRPr lang="fr-FR"/>
          </a:p>
        </p:txBody>
      </p:sp>
      <p:graphicFrame>
        <p:nvGraphicFramePr>
          <p:cNvPr id="5" name="Espace réservé du contenu 3"/>
          <p:cNvGraphicFramePr>
            <a:graphicFrameLocks/>
          </p:cNvGraphicFramePr>
          <p:nvPr/>
        </p:nvGraphicFramePr>
        <p:xfrm>
          <a:off x="179512" y="764704"/>
          <a:ext cx="883116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55976" y="4509120"/>
            <a:ext cx="4608512" cy="2246769"/>
          </a:xfrm>
          <a:prstGeom prst="rect">
            <a:avLst/>
          </a:prstGeom>
        </p:spPr>
        <p:txBody>
          <a:bodyPr wrap="square">
            <a:spAutoFit/>
          </a:bodyPr>
          <a:lstStyle/>
          <a:p>
            <a:pPr algn="r" rtl="1"/>
            <a:r>
              <a:rPr lang="ar-DZ" sz="2800" b="1" dirty="0" smtClean="0">
                <a:solidFill>
                  <a:srgbClr val="0000FF"/>
                </a:solidFill>
              </a:rPr>
              <a:t>السوق الأول منظم يتم فيه إصدار وتداول أسهم الشركات الكبيرة، أما السوق الثاني فهو غير منظم تصدر فيه المؤسسات الناشئة أسهمها ويسترد فيه المستثمرون </a:t>
            </a:r>
            <a:r>
              <a:rPr lang="ar-DZ" sz="2800" b="1" dirty="0" err="1" smtClean="0">
                <a:solidFill>
                  <a:srgbClr val="0000FF"/>
                </a:solidFill>
              </a:rPr>
              <a:t>المخاطرون</a:t>
            </a:r>
            <a:r>
              <a:rPr lang="ar-DZ" sz="2800" b="1" dirty="0" smtClean="0">
                <a:solidFill>
                  <a:srgbClr val="0000FF"/>
                </a:solidFill>
              </a:rPr>
              <a:t> السيولة.</a:t>
            </a:r>
            <a:endParaRPr lang="fr-FR" sz="2800" dirty="0">
              <a:solidFill>
                <a:srgbClr val="0000FF"/>
              </a:solidFill>
            </a:endParaRPr>
          </a:p>
        </p:txBody>
      </p:sp>
      <p:sp>
        <p:nvSpPr>
          <p:cNvPr id="11" name="Forme libre 10"/>
          <p:cNvSpPr/>
          <p:nvPr/>
        </p:nvSpPr>
        <p:spPr>
          <a:xfrm>
            <a:off x="2915816" y="5445224"/>
            <a:ext cx="2052000" cy="145142"/>
          </a:xfrm>
          <a:custGeom>
            <a:avLst/>
            <a:gdLst>
              <a:gd name="connsiteX0" fmla="*/ 7779657 w 7779657"/>
              <a:gd name="connsiteY0" fmla="*/ 145142 h 145142"/>
              <a:gd name="connsiteX1" fmla="*/ 7213600 w 7779657"/>
              <a:gd name="connsiteY1" fmla="*/ 0 h 145142"/>
              <a:gd name="connsiteX2" fmla="*/ 0 w 7779657"/>
              <a:gd name="connsiteY2" fmla="*/ 0 h 145142"/>
            </a:gdLst>
            <a:ahLst/>
            <a:cxnLst>
              <a:cxn ang="0">
                <a:pos x="connsiteX0" y="connsiteY0"/>
              </a:cxn>
              <a:cxn ang="0">
                <a:pos x="connsiteX1" y="connsiteY1"/>
              </a:cxn>
              <a:cxn ang="0">
                <a:pos x="connsiteX2" y="connsiteY2"/>
              </a:cxn>
            </a:cxnLst>
            <a:rect l="l" t="t" r="r" b="b"/>
            <a:pathLst>
              <a:path w="7779657" h="145142">
                <a:moveTo>
                  <a:pt x="7779657" y="145142"/>
                </a:moveTo>
                <a:lnTo>
                  <a:pt x="7213600" y="0"/>
                </a:lnTo>
                <a:lnTo>
                  <a:pt x="0" y="0"/>
                </a:lnTo>
              </a:path>
            </a:pathLst>
          </a:cu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11"/>
          <p:cNvSpPr/>
          <p:nvPr/>
        </p:nvSpPr>
        <p:spPr>
          <a:xfrm>
            <a:off x="899592" y="5445224"/>
            <a:ext cx="3852000" cy="609600"/>
          </a:xfrm>
          <a:custGeom>
            <a:avLst/>
            <a:gdLst>
              <a:gd name="connsiteX0" fmla="*/ 3817257 w 3817257"/>
              <a:gd name="connsiteY0" fmla="*/ 609600 h 609600"/>
              <a:gd name="connsiteX1" fmla="*/ 304800 w 3817257"/>
              <a:gd name="connsiteY1" fmla="*/ 609600 h 609600"/>
              <a:gd name="connsiteX2" fmla="*/ 0 w 3817257"/>
              <a:gd name="connsiteY2" fmla="*/ 0 h 609600"/>
            </a:gdLst>
            <a:ahLst/>
            <a:cxnLst>
              <a:cxn ang="0">
                <a:pos x="connsiteX0" y="connsiteY0"/>
              </a:cxn>
              <a:cxn ang="0">
                <a:pos x="connsiteX1" y="connsiteY1"/>
              </a:cxn>
              <a:cxn ang="0">
                <a:pos x="connsiteX2" y="connsiteY2"/>
              </a:cxn>
            </a:cxnLst>
            <a:rect l="l" t="t" r="r" b="b"/>
            <a:pathLst>
              <a:path w="3817257" h="609600">
                <a:moveTo>
                  <a:pt x="3817257" y="609600"/>
                </a:moveTo>
                <a:lnTo>
                  <a:pt x="304800" y="609600"/>
                </a:lnTo>
                <a:lnTo>
                  <a:pt x="0" y="0"/>
                </a:lnTo>
              </a:path>
            </a:pathLst>
          </a:cu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340768"/>
            <a:ext cx="8229600" cy="4525963"/>
          </a:xfrm>
        </p:spPr>
        <p:txBody>
          <a:bodyPr>
            <a:noAutofit/>
          </a:bodyPr>
          <a:lstStyle/>
          <a:p>
            <a:pPr algn="r" rtl="1"/>
            <a:r>
              <a:rPr lang="ar-SA" b="1" dirty="0" smtClean="0"/>
              <a:t>السوق الأولي</a:t>
            </a:r>
            <a:r>
              <a:rPr lang="ar-DZ" b="1" dirty="0" smtClean="0"/>
              <a:t>ة</a:t>
            </a:r>
            <a:r>
              <a:rPr lang="ar-SA" b="1" dirty="0" smtClean="0"/>
              <a:t> ويقصد </a:t>
            </a:r>
            <a:r>
              <a:rPr lang="ar-SA" b="1" dirty="0" err="1" smtClean="0"/>
              <a:t>به</a:t>
            </a:r>
            <a:r>
              <a:rPr lang="ar-DZ" b="1" dirty="0" smtClean="0"/>
              <a:t>ا</a:t>
            </a:r>
            <a:r>
              <a:rPr lang="ar-SA" b="1" dirty="0" smtClean="0"/>
              <a:t> سوق إصدار الأوراق المالية </a:t>
            </a:r>
            <a:r>
              <a:rPr lang="ar-SA" b="1" dirty="0" smtClean="0"/>
              <a:t>للمرة </a:t>
            </a:r>
            <a:r>
              <a:rPr lang="ar-SA" b="1" dirty="0" smtClean="0"/>
              <a:t>الأولى</a:t>
            </a:r>
            <a:r>
              <a:rPr lang="ar-DZ" b="1" dirty="0" smtClean="0"/>
              <a:t> (لذلك ت</a:t>
            </a:r>
            <a:r>
              <a:rPr lang="ar-SA" b="1" dirty="0" smtClean="0"/>
              <a:t>سمى </a:t>
            </a:r>
            <a:r>
              <a:rPr lang="ar-DZ" b="1" dirty="0" smtClean="0"/>
              <a:t>أيضا ب</a:t>
            </a:r>
            <a:r>
              <a:rPr lang="ar-SA" b="1" dirty="0" smtClean="0"/>
              <a:t>سوق الإصدارات</a:t>
            </a:r>
            <a:r>
              <a:rPr lang="ar-DZ" b="1" dirty="0" smtClean="0"/>
              <a:t> الجديدة</a:t>
            </a:r>
            <a:r>
              <a:rPr lang="ar-DZ" b="1" dirty="0" err="1" smtClean="0"/>
              <a:t>)</a:t>
            </a:r>
            <a:r>
              <a:rPr lang="ar-SA" b="1" dirty="0" smtClean="0"/>
              <a:t>، وعملية الإصدار هذه تمثل اكتتابًا بين طرفين، المستثمر والجهة المصدرة لهذه </a:t>
            </a:r>
            <a:r>
              <a:rPr lang="ar-SA" b="1" dirty="0" err="1" smtClean="0"/>
              <a:t>الأوراق </a:t>
            </a:r>
            <a:r>
              <a:rPr lang="ar-SA" b="1" dirty="0" err="1" smtClean="0"/>
              <a:t>(</a:t>
            </a:r>
            <a:r>
              <a:rPr lang="ar-DZ" b="1" dirty="0" smtClean="0"/>
              <a:t>ال</a:t>
            </a:r>
            <a:r>
              <a:rPr lang="ar-SA" b="1" dirty="0" smtClean="0"/>
              <a:t>شركات أو </a:t>
            </a:r>
            <a:r>
              <a:rPr lang="ar-SA" b="1" dirty="0" smtClean="0"/>
              <a:t>الحكومة</a:t>
            </a:r>
            <a:r>
              <a:rPr lang="ar-SA" b="1" dirty="0" err="1" smtClean="0"/>
              <a:t>).</a:t>
            </a:r>
            <a:endParaRPr lang="ar-DZ" b="1" dirty="0" smtClean="0"/>
          </a:p>
          <a:p>
            <a:pPr algn="r" rtl="1">
              <a:buNone/>
            </a:pPr>
            <a:r>
              <a:rPr lang="ar-DZ" b="1" dirty="0" smtClean="0"/>
              <a:t>قد لا تكون المؤسسة ماهرة في تصريف إصداراتها في </a:t>
            </a:r>
            <a:r>
              <a:rPr lang="ar-SA" b="1" dirty="0" smtClean="0"/>
              <a:t>السوق الأوَّلية</a:t>
            </a:r>
            <a:r>
              <a:rPr lang="ar-DZ" b="1" dirty="0" smtClean="0"/>
              <a:t>، بقدر ما هي ماهرة في تصريف منتجاتها، لذلك </a:t>
            </a:r>
            <a:r>
              <a:rPr lang="ar-DZ" b="1" dirty="0" smtClean="0"/>
              <a:t>تلجأ شركات المساهمة </a:t>
            </a:r>
            <a:r>
              <a:rPr lang="ar-DZ" b="1" dirty="0" smtClean="0"/>
              <a:t>إلى أحد </a:t>
            </a:r>
            <a:r>
              <a:rPr lang="ar-SA" b="1" dirty="0" smtClean="0"/>
              <a:t>بنوك الاستثمار</a:t>
            </a:r>
            <a:r>
              <a:rPr lang="ar-DZ" b="1" dirty="0" smtClean="0"/>
              <a:t> </a:t>
            </a:r>
            <a:r>
              <a:rPr lang="fr-FR" sz="3000" b="1" dirty="0" err="1" smtClean="0"/>
              <a:t>Investment</a:t>
            </a:r>
            <a:r>
              <a:rPr lang="fr-FR" sz="3000" b="1" dirty="0" smtClean="0"/>
              <a:t> </a:t>
            </a:r>
            <a:r>
              <a:rPr lang="fr-FR" sz="3000" b="1" dirty="0" err="1" smtClean="0"/>
              <a:t>bank</a:t>
            </a:r>
            <a:r>
              <a:rPr lang="ar-SA" b="1" dirty="0" err="1" smtClean="0"/>
              <a:t>،</a:t>
            </a:r>
            <a:r>
              <a:rPr lang="ar-SA" b="1" dirty="0" smtClean="0"/>
              <a:t> </a:t>
            </a:r>
            <a:r>
              <a:rPr lang="ar-DZ" b="1" dirty="0" smtClean="0"/>
              <a:t>لمساعدتها </a:t>
            </a:r>
            <a:r>
              <a:rPr lang="ar-DZ" b="1" dirty="0" smtClean="0"/>
              <a:t>في </a:t>
            </a:r>
            <a:r>
              <a:rPr lang="ar-DZ" b="1" dirty="0" smtClean="0"/>
              <a:t>ترويج الإصدار عن طريق شراء هذا الأخير ثم بيعه </a:t>
            </a:r>
            <a:r>
              <a:rPr lang="ar-DZ" b="1" dirty="0" smtClean="0"/>
              <a:t>لجمهور المستثمرين العاديين</a:t>
            </a:r>
            <a:r>
              <a:rPr lang="ar-DZ" b="1" dirty="0" smtClean="0"/>
              <a:t>، بينما تلجأ المؤسسات الناشئة إلى تدخل صناديق رأس المال المخاطر لترويج إصداراتها على مستمرين </a:t>
            </a:r>
            <a:r>
              <a:rPr lang="ar-DZ" b="1" dirty="0" err="1" smtClean="0"/>
              <a:t>مخاطرين.</a:t>
            </a:r>
            <a:endParaRPr lang="fr-FR" b="1" dirty="0" smtClean="0"/>
          </a:p>
          <a:p>
            <a:pPr algn="r" rtl="1">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07504" y="116632"/>
            <a:ext cx="8928000" cy="6624736"/>
          </a:xfrm>
          <a:prstGeom prst="rect">
            <a:avLst/>
          </a:prstGeom>
          <a:noFill/>
          <a:ln w="9525">
            <a:noFill/>
            <a:miter lim="800000"/>
            <a:headEnd/>
            <a:tailEnd/>
          </a:ln>
        </p:spPr>
      </p:pic>
      <p:sp>
        <p:nvSpPr>
          <p:cNvPr id="3" name="Rectangle 2"/>
          <p:cNvSpPr/>
          <p:nvPr/>
        </p:nvSpPr>
        <p:spPr>
          <a:xfrm>
            <a:off x="-152" y="1541110"/>
            <a:ext cx="3204000" cy="1815882"/>
          </a:xfrm>
          <a:prstGeom prst="rect">
            <a:avLst/>
          </a:prstGeom>
        </p:spPr>
        <p:txBody>
          <a:bodyPr>
            <a:spAutoFit/>
          </a:bodyPr>
          <a:lstStyle/>
          <a:p>
            <a:pPr algn="r" rtl="1"/>
            <a:r>
              <a:rPr lang="ar-DZ" sz="2800" b="1" dirty="0" smtClean="0">
                <a:solidFill>
                  <a:srgbClr val="0000FF"/>
                </a:solidFill>
              </a:rPr>
              <a:t>يقوم المساهمون </a:t>
            </a:r>
            <a:r>
              <a:rPr lang="ar-DZ" sz="2800" b="1" dirty="0" err="1" smtClean="0">
                <a:solidFill>
                  <a:srgbClr val="0000FF"/>
                </a:solidFill>
              </a:rPr>
              <a:t>باختيار </a:t>
            </a:r>
            <a:r>
              <a:rPr lang="ar-DZ" sz="2800" b="1" dirty="0" smtClean="0">
                <a:solidFill>
                  <a:srgbClr val="0000FF"/>
                </a:solidFill>
              </a:rPr>
              <a:t>(ا</a:t>
            </a:r>
            <a:r>
              <a:rPr lang="ar-SA" sz="2800" b="1" dirty="0" err="1" smtClean="0">
                <a:solidFill>
                  <a:srgbClr val="0000FF"/>
                </a:solidFill>
              </a:rPr>
              <a:t>نتخ</a:t>
            </a:r>
            <a:r>
              <a:rPr lang="ar-DZ" sz="2800" b="1" dirty="0" smtClean="0">
                <a:solidFill>
                  <a:srgbClr val="0000FF"/>
                </a:solidFill>
              </a:rPr>
              <a:t>ا</a:t>
            </a:r>
            <a:r>
              <a:rPr lang="ar-SA" sz="2800" b="1" dirty="0" smtClean="0">
                <a:solidFill>
                  <a:srgbClr val="0000FF"/>
                </a:solidFill>
              </a:rPr>
              <a:t>ب</a:t>
            </a:r>
            <a:r>
              <a:rPr lang="ar-DZ" sz="2800" b="1" dirty="0" smtClean="0">
                <a:solidFill>
                  <a:srgbClr val="0000FF"/>
                </a:solidFill>
              </a:rPr>
              <a:t>) مجلس الادارة والذي يتولى بدوره </a:t>
            </a:r>
            <a:r>
              <a:rPr lang="ar-DZ" sz="2800" b="1" dirty="0" err="1" smtClean="0">
                <a:solidFill>
                  <a:srgbClr val="0000FF"/>
                </a:solidFill>
              </a:rPr>
              <a:t>تعيين </a:t>
            </a:r>
            <a:r>
              <a:rPr lang="ar-DZ" sz="2800" b="1" dirty="0" smtClean="0">
                <a:solidFill>
                  <a:srgbClr val="0000FF"/>
                </a:solidFill>
              </a:rPr>
              <a:t>(استئجار) المديرين الذين يتولون إدارة العمل اليومي للشركة.</a:t>
            </a:r>
            <a:endParaRPr lang="fr-FR" sz="2800"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lnSpc>
                <a:spcPct val="110000"/>
              </a:lnSpc>
            </a:pPr>
            <a:r>
              <a:rPr lang="ar-SA" b="1" dirty="0" smtClean="0"/>
              <a:t>السوق الثانوية، التي تُعرَف </a:t>
            </a:r>
            <a:r>
              <a:rPr lang="ar-DZ" b="1" dirty="0" smtClean="0"/>
              <a:t>أيضا </a:t>
            </a:r>
            <a:r>
              <a:rPr lang="ar-SA" b="1" dirty="0" smtClean="0"/>
              <a:t>بسوق </a:t>
            </a:r>
            <a:r>
              <a:rPr lang="ar-SA" b="1" dirty="0" err="1" smtClean="0"/>
              <a:t>التداول،</a:t>
            </a:r>
            <a:r>
              <a:rPr lang="ar-SA" b="1" dirty="0" smtClean="0"/>
              <a:t> </a:t>
            </a:r>
            <a:r>
              <a:rPr lang="ar-DZ" b="1" dirty="0" smtClean="0"/>
              <a:t>وظيفتها الرئيسية </a:t>
            </a:r>
            <a:r>
              <a:rPr lang="ar-SA" b="1" dirty="0" err="1" smtClean="0"/>
              <a:t>تو</a:t>
            </a:r>
            <a:r>
              <a:rPr lang="ar-DZ" b="1" dirty="0" smtClean="0"/>
              <a:t>في</a:t>
            </a:r>
            <a:r>
              <a:rPr lang="ar-SA" b="1" dirty="0" smtClean="0"/>
              <a:t>ِر السيولة</a:t>
            </a:r>
            <a:r>
              <a:rPr lang="ar-DZ" b="1" dirty="0" err="1" smtClean="0"/>
              <a:t>،</a:t>
            </a:r>
            <a:r>
              <a:rPr lang="ar-SA" b="1" dirty="0" smtClean="0"/>
              <a:t> أي </a:t>
            </a:r>
            <a:r>
              <a:rPr lang="ar-DZ" b="1" dirty="0" smtClean="0"/>
              <a:t>إتاحة ال</a:t>
            </a:r>
            <a:r>
              <a:rPr lang="ar-SA" b="1" dirty="0" smtClean="0"/>
              <a:t>قدرة </a:t>
            </a:r>
            <a:r>
              <a:rPr lang="ar-DZ" b="1" dirty="0" smtClean="0"/>
              <a:t>للمستثمرين </a:t>
            </a:r>
            <a:r>
              <a:rPr lang="ar-SA" b="1" dirty="0" smtClean="0"/>
              <a:t>على تحويل الأوراق المالية</a:t>
            </a:r>
            <a:r>
              <a:rPr lang="ar-DZ" b="1" dirty="0" smtClean="0"/>
              <a:t> </a:t>
            </a:r>
            <a:r>
              <a:rPr lang="ar-SA" b="1" dirty="0" smtClean="0"/>
              <a:t>بسهولة إلى نقود</a:t>
            </a:r>
            <a:r>
              <a:rPr lang="ar-DZ" b="1" dirty="0" err="1" smtClean="0"/>
              <a:t>.</a:t>
            </a:r>
            <a:r>
              <a:rPr lang="ar-DZ" b="1" dirty="0" smtClean="0"/>
              <a:t> وهذه السوق </a:t>
            </a:r>
            <a:r>
              <a:rPr lang="ar-SA" b="1" dirty="0" smtClean="0"/>
              <a:t>ليست </a:t>
            </a:r>
            <a:r>
              <a:rPr lang="ar-SA" b="1" dirty="0" smtClean="0"/>
              <a:t>مفتوحة </a:t>
            </a:r>
            <a:r>
              <a:rPr lang="ar-DZ" b="1" dirty="0" smtClean="0"/>
              <a:t>مباشرة </a:t>
            </a:r>
            <a:r>
              <a:rPr lang="ar-SA" b="1" dirty="0" smtClean="0"/>
              <a:t>للمستثمرين العاديين</a:t>
            </a:r>
            <a:r>
              <a:rPr lang="ar-DZ" b="1" dirty="0" err="1" smtClean="0"/>
              <a:t>،</a:t>
            </a:r>
            <a:r>
              <a:rPr lang="ar-SA" b="1" dirty="0" smtClean="0"/>
              <a:t> </a:t>
            </a:r>
            <a:r>
              <a:rPr lang="ar-DZ" b="1" dirty="0" smtClean="0"/>
              <a:t>وإنما </a:t>
            </a:r>
            <a:r>
              <a:rPr lang="ar-SA" b="1" dirty="0" smtClean="0"/>
              <a:t>يجري تداول الأوراق المالية في</a:t>
            </a:r>
            <a:r>
              <a:rPr lang="ar-DZ" b="1" dirty="0" smtClean="0"/>
              <a:t> </a:t>
            </a:r>
            <a:r>
              <a:rPr lang="ar-SA" b="1" dirty="0" smtClean="0"/>
              <a:t>ه</a:t>
            </a:r>
            <a:r>
              <a:rPr lang="ar-DZ" b="1" dirty="0" err="1" smtClean="0"/>
              <a:t>ذه</a:t>
            </a:r>
            <a:r>
              <a:rPr lang="ar-SA" b="1" dirty="0" smtClean="0"/>
              <a:t> السوق </a:t>
            </a:r>
            <a:r>
              <a:rPr lang="ar-DZ" b="1" dirty="0" smtClean="0"/>
              <a:t>إما</a:t>
            </a:r>
            <a:r>
              <a:rPr lang="ar-SA" b="1" dirty="0" smtClean="0"/>
              <a:t> </a:t>
            </a:r>
            <a:r>
              <a:rPr lang="ar-DZ" b="1" dirty="0" smtClean="0"/>
              <a:t>ب</a:t>
            </a:r>
            <a:r>
              <a:rPr lang="ar-SA" b="1" dirty="0" err="1" smtClean="0"/>
              <a:t>وس</a:t>
            </a:r>
            <a:r>
              <a:rPr lang="ar-DZ" b="1" dirty="0" smtClean="0"/>
              <a:t>ا</a:t>
            </a:r>
            <a:r>
              <a:rPr lang="ar-SA" b="1" dirty="0" smtClean="0"/>
              <a:t>ط</a:t>
            </a:r>
            <a:r>
              <a:rPr lang="ar-DZ" b="1" dirty="0" smtClean="0"/>
              <a:t>ة </a:t>
            </a:r>
            <a:r>
              <a:rPr lang="ar-SA" b="1" dirty="0" smtClean="0"/>
              <a:t>تجار </a:t>
            </a:r>
            <a:r>
              <a:rPr lang="ar-SA" b="1" dirty="0" err="1" smtClean="0"/>
              <a:t>وس</a:t>
            </a:r>
            <a:r>
              <a:rPr lang="ar-DZ" b="1" dirty="0" smtClean="0"/>
              <a:t>م</a:t>
            </a:r>
            <a:r>
              <a:rPr lang="ar-SA" b="1" dirty="0" smtClean="0"/>
              <a:t>ا</a:t>
            </a:r>
            <a:r>
              <a:rPr lang="ar-DZ" b="1" dirty="0" err="1" smtClean="0"/>
              <a:t>سرة</a:t>
            </a:r>
            <a:r>
              <a:rPr lang="ar-SA" b="1" dirty="0" smtClean="0"/>
              <a:t> معتمدين</a:t>
            </a:r>
            <a:r>
              <a:rPr lang="ar-DZ" b="1" dirty="0" smtClean="0"/>
              <a:t> </a:t>
            </a:r>
            <a:r>
              <a:rPr lang="ar-SA" b="1" dirty="0" smtClean="0"/>
              <a:t>لحساب المستثمرين العاديين مقابل رسوم</a:t>
            </a:r>
            <a:r>
              <a:rPr lang="ar-DZ" b="1" dirty="0" smtClean="0"/>
              <a:t>، وإما ب</a:t>
            </a:r>
            <a:r>
              <a:rPr lang="ar-SA" b="1" dirty="0" err="1" smtClean="0"/>
              <a:t>وس</a:t>
            </a:r>
            <a:r>
              <a:rPr lang="ar-DZ" b="1" dirty="0" smtClean="0"/>
              <a:t>ا</a:t>
            </a:r>
            <a:r>
              <a:rPr lang="ar-SA" b="1" dirty="0" smtClean="0"/>
              <a:t>ط</a:t>
            </a:r>
            <a:r>
              <a:rPr lang="ar-DZ" b="1" dirty="0" smtClean="0"/>
              <a:t>ة صناديق متخصصة مشاركة في نتائج أعمال المؤسسات الناشئة لحساب مستثمرين </a:t>
            </a:r>
            <a:r>
              <a:rPr lang="ar-DZ" b="1" dirty="0" err="1" smtClean="0"/>
              <a:t>مخاطرين.</a:t>
            </a:r>
            <a:endParaRPr lang="fr-FR"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79512" y="1772816"/>
            <a:ext cx="8748464" cy="5040560"/>
          </a:xfrm>
          <a:prstGeom prst="rect">
            <a:avLst/>
          </a:prstGeom>
          <a:noFill/>
          <a:ln w="9525">
            <a:noFill/>
            <a:miter lim="800000"/>
            <a:headEnd/>
            <a:tailEnd/>
          </a:ln>
        </p:spPr>
      </p:pic>
      <p:sp>
        <p:nvSpPr>
          <p:cNvPr id="3" name="Rectangle 2"/>
          <p:cNvSpPr/>
          <p:nvPr/>
        </p:nvSpPr>
        <p:spPr>
          <a:xfrm>
            <a:off x="179512" y="44624"/>
            <a:ext cx="8712968" cy="1815882"/>
          </a:xfrm>
          <a:prstGeom prst="rect">
            <a:avLst/>
          </a:prstGeom>
        </p:spPr>
        <p:txBody>
          <a:bodyPr wrap="square">
            <a:spAutoFit/>
          </a:bodyPr>
          <a:lstStyle/>
          <a:p>
            <a:pPr algn="r" rtl="1">
              <a:buNone/>
            </a:pPr>
            <a:r>
              <a:rPr lang="ar-DZ" sz="2800" b="1" dirty="0" smtClean="0">
                <a:solidFill>
                  <a:srgbClr val="0000FF"/>
                </a:solidFill>
              </a:rPr>
              <a:t> </a:t>
            </a:r>
            <a:r>
              <a:rPr lang="ar-DZ" sz="2800" b="1" dirty="0" smtClean="0">
                <a:solidFill>
                  <a:srgbClr val="0000FF"/>
                </a:solidFill>
              </a:rPr>
              <a:t>تشهد السوق الثانوية للأسهم صراع </a:t>
            </a:r>
            <a:r>
              <a:rPr lang="ar-DZ" sz="2800" b="1" dirty="0" smtClean="0">
                <a:solidFill>
                  <a:srgbClr val="0000FF"/>
                </a:solidFill>
              </a:rPr>
              <a:t>فئتين من </a:t>
            </a:r>
            <a:r>
              <a:rPr lang="ar-DZ" sz="2800" b="1" dirty="0" err="1" smtClean="0">
                <a:solidFill>
                  <a:srgbClr val="0000FF"/>
                </a:solidFill>
              </a:rPr>
              <a:t>المستثمرين </a:t>
            </a:r>
            <a:r>
              <a:rPr lang="ar-DZ" sz="2800" b="1" dirty="0" smtClean="0">
                <a:solidFill>
                  <a:srgbClr val="0000FF"/>
                </a:solidFill>
              </a:rPr>
              <a:t>(الدببة </a:t>
            </a:r>
            <a:r>
              <a:rPr lang="ar-DZ" sz="2800" b="1" dirty="0" smtClean="0">
                <a:solidFill>
                  <a:srgbClr val="0000FF"/>
                </a:solidFill>
              </a:rPr>
              <a:t>والثيران)، فئة بحوزتها الأسهم وتسعى للتخلص منها في أقرب وقت لكونها متشائمة من انهار أسعارها مستقبلا، وفئة تسعى حاليا لشراء الأسهم لأنها متفائلة بارتفاع أسعارها </a:t>
            </a:r>
            <a:r>
              <a:rPr lang="ar-DZ" sz="2800" b="1" dirty="0" err="1" smtClean="0">
                <a:solidFill>
                  <a:srgbClr val="0000FF"/>
                </a:solidFill>
              </a:rPr>
              <a:t>مستقبلا</a:t>
            </a:r>
            <a:r>
              <a:rPr lang="ar-DZ" sz="2800" b="1" dirty="0" err="1" smtClean="0">
                <a:solidFill>
                  <a:srgbClr val="0000FF"/>
                </a:solidFill>
              </a:rPr>
              <a:t>.</a:t>
            </a:r>
            <a:r>
              <a:rPr lang="ar-DZ" sz="2800" b="1" dirty="0" smtClean="0">
                <a:solidFill>
                  <a:srgbClr val="0000FF"/>
                </a:solidFill>
              </a:rPr>
              <a:t> </a:t>
            </a:r>
            <a:endParaRPr lang="fr-FR" sz="2800" b="1" dirty="0" smtClean="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lnSpc>
                <a:spcPct val="110000"/>
              </a:lnSpc>
              <a:buNone/>
            </a:pPr>
            <a:r>
              <a:rPr lang="ar-SA" b="1" dirty="0" smtClean="0"/>
              <a:t>يريد المساهمون من المسيرين الماليين أن يصنعوا قرارات من شأنها تعظيم القيمة السوقية لأسهم المؤسسة كمؤشر على تقدم وتطور هذه الأخيرة و دليل على كفاءة الادارة.</a:t>
            </a:r>
            <a:r>
              <a:rPr lang="ar-DZ" b="1" dirty="0" smtClean="0"/>
              <a:t> وبذلك تكون الأسواق الثانوية قد أدت إلى فرض انضباط السلوك على الإدارة، لأن عدم كفاءة هذه الأخيرة وإبقاء المؤسسة تعمل دون مستوى امكانياتها، سوف يتسبب في انخفاض الأسهم ويجعل المؤسسة هدفا جذابا للتملك وإعادة </a:t>
            </a:r>
            <a:r>
              <a:rPr lang="ar-DZ" b="1" dirty="0" err="1" smtClean="0"/>
              <a:t>التنظيم.</a:t>
            </a:r>
            <a:r>
              <a:rPr lang="ar-DZ" b="1" dirty="0" smtClean="0"/>
              <a:t> وشيئا فشيئا أدى </a:t>
            </a:r>
            <a:r>
              <a:rPr lang="ar-DZ" b="1" dirty="0" err="1" smtClean="0"/>
              <a:t>إنشغال</a:t>
            </a:r>
            <a:r>
              <a:rPr lang="ar-SA" b="1" dirty="0" smtClean="0"/>
              <a:t> الإدارة المالية </a:t>
            </a:r>
            <a:r>
              <a:rPr lang="ar-SA" b="1" dirty="0" err="1" smtClean="0"/>
              <a:t>بصن</a:t>
            </a:r>
            <a:r>
              <a:rPr lang="ar-DZ" b="1" dirty="0" smtClean="0"/>
              <a:t>ا</a:t>
            </a:r>
            <a:r>
              <a:rPr lang="ar-SA" b="1" dirty="0" smtClean="0"/>
              <a:t>ع</a:t>
            </a:r>
            <a:r>
              <a:rPr lang="ar-DZ" b="1" dirty="0" smtClean="0"/>
              <a:t>ة</a:t>
            </a:r>
            <a:r>
              <a:rPr lang="ar-SA" b="1" dirty="0" smtClean="0"/>
              <a:t> قرار</a:t>
            </a:r>
            <a:r>
              <a:rPr lang="ar-DZ" b="1" dirty="0" smtClean="0"/>
              <a:t>ات</a:t>
            </a:r>
            <a:r>
              <a:rPr lang="ar-SA" b="1" dirty="0" smtClean="0"/>
              <a:t> </a:t>
            </a:r>
            <a:r>
              <a:rPr lang="ar-DZ" b="1" dirty="0" smtClean="0"/>
              <a:t>ت</a:t>
            </a:r>
            <a:r>
              <a:rPr lang="ar-SA" b="1" dirty="0" smtClean="0"/>
              <a:t>عظم القيمة السوقية </a:t>
            </a:r>
            <a:r>
              <a:rPr lang="ar-DZ" b="1" dirty="0" smtClean="0"/>
              <a:t>للأسهم، إلى </a:t>
            </a:r>
            <a:r>
              <a:rPr lang="ar-SA" b="1" dirty="0" smtClean="0"/>
              <a:t>ارتباط نظرية الاستثمارات مع نظرية التمويل برباط وثيق</a:t>
            </a:r>
            <a:r>
              <a:rPr lang="ar-DZ" b="1" dirty="0" err="1" smtClean="0"/>
              <a: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و</a:t>
            </a:r>
            <a:r>
              <a:rPr lang="ar-SA" b="1" dirty="0" smtClean="0"/>
              <a:t>عندما </a:t>
            </a:r>
            <a:r>
              <a:rPr lang="ar-SA" b="1" dirty="0" smtClean="0"/>
              <a:t>تكون أسواق الأسهم في توسع و مستوى أسعار</a:t>
            </a:r>
            <a:r>
              <a:rPr lang="ar-DZ" b="1" dirty="0" smtClean="0"/>
              <a:t> </a:t>
            </a:r>
            <a:r>
              <a:rPr lang="ar-SA" b="1" dirty="0" smtClean="0"/>
              <a:t>الأسهم في ارتفاع مستمر بحسب مؤشرات الأسهم</a:t>
            </a:r>
            <a:r>
              <a:rPr lang="ar-DZ" b="1" dirty="0" smtClean="0"/>
              <a:t> </a:t>
            </a:r>
            <a:r>
              <a:rPr lang="ar-SA" b="1" dirty="0" smtClean="0"/>
              <a:t>هذا يعني أن تكلفة التمويل </a:t>
            </a:r>
            <a:r>
              <a:rPr lang="ar-SA" b="1" dirty="0" err="1" smtClean="0"/>
              <a:t>بالملكية </a:t>
            </a:r>
            <a:r>
              <a:rPr lang="ar-SA" b="1" dirty="0" smtClean="0"/>
              <a:t>(أي بإصدار</a:t>
            </a:r>
            <a:r>
              <a:rPr lang="ar-DZ" b="1" dirty="0" smtClean="0"/>
              <a:t> </a:t>
            </a:r>
            <a:r>
              <a:rPr lang="ar-SA" b="1" dirty="0" smtClean="0"/>
              <a:t>الأسهم) تكون </a:t>
            </a:r>
            <a:r>
              <a:rPr lang="ar-SA" b="1" dirty="0" err="1" smtClean="0"/>
              <a:t>متدنية.</a:t>
            </a:r>
            <a:r>
              <a:rPr lang="ar-SA" b="1" dirty="0" smtClean="0"/>
              <a:t> في هذه الحالة يتم </a:t>
            </a:r>
            <a:r>
              <a:rPr lang="ar-SA" b="1" dirty="0" err="1" smtClean="0"/>
              <a:t>الا</a:t>
            </a:r>
            <a:r>
              <a:rPr lang="ar-DZ" b="1" dirty="0" smtClean="0"/>
              <a:t>ك</a:t>
            </a:r>
            <a:r>
              <a:rPr lang="ar-SA" b="1" dirty="0" err="1" smtClean="0"/>
              <a:t>تتاب</a:t>
            </a:r>
            <a:r>
              <a:rPr lang="ar-SA" b="1" dirty="0" smtClean="0"/>
              <a:t> في</a:t>
            </a:r>
            <a:r>
              <a:rPr lang="ar-DZ" b="1" dirty="0" smtClean="0"/>
              <a:t> </a:t>
            </a:r>
            <a:r>
              <a:rPr lang="ar-SA" b="1" dirty="0" smtClean="0"/>
              <a:t>الإصدارات الجديدة للأسهم</a:t>
            </a:r>
            <a:r>
              <a:rPr lang="ar-DZ" b="1" dirty="0" smtClean="0"/>
              <a:t> في </a:t>
            </a:r>
            <a:r>
              <a:rPr lang="ar-SA" b="1" dirty="0" smtClean="0"/>
              <a:t>السوق الأول</a:t>
            </a:r>
            <a:r>
              <a:rPr lang="ar-DZ" b="1" dirty="0" err="1" smtClean="0"/>
              <a:t>ية</a:t>
            </a:r>
            <a:r>
              <a:rPr lang="ar-DZ" b="1" dirty="0" smtClean="0"/>
              <a:t> </a:t>
            </a:r>
            <a:r>
              <a:rPr lang="ar-SA" b="1" dirty="0" smtClean="0"/>
              <a:t>بسرعة فائقة ويجري تداول الاسهم المباعة في</a:t>
            </a:r>
            <a:r>
              <a:rPr lang="ar-DZ" b="1" dirty="0" smtClean="0"/>
              <a:t> </a:t>
            </a:r>
            <a:r>
              <a:rPr lang="ar-SA" b="1" dirty="0" smtClean="0"/>
              <a:t>السوق الثانوي بالأسعار </a:t>
            </a:r>
            <a:r>
              <a:rPr lang="ar-SA" b="1" dirty="0" err="1" smtClean="0"/>
              <a:t>المقررة.</a:t>
            </a:r>
            <a:r>
              <a:rPr lang="ar-SA" b="1" dirty="0" smtClean="0"/>
              <a:t> والعكس صحيح.</a:t>
            </a:r>
            <a:endParaRPr lang="fr-FR"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smtClean="0">
                <a:solidFill>
                  <a:srgbClr val="FF0000"/>
                </a:solidFill>
              </a:rPr>
              <a:t>ثالثا: علاقة المؤسسة ب</a:t>
            </a:r>
            <a:r>
              <a:rPr lang="ar-SA" sz="4000" b="1" dirty="0" smtClean="0">
                <a:solidFill>
                  <a:srgbClr val="FF0000"/>
                </a:solidFill>
              </a:rPr>
              <a:t>البنوك والمؤسسات المالية</a:t>
            </a:r>
            <a:endParaRPr lang="fr-FR" sz="4000" dirty="0"/>
          </a:p>
        </p:txBody>
      </p:sp>
      <p:sp>
        <p:nvSpPr>
          <p:cNvPr id="3" name="Espace réservé du contenu 2"/>
          <p:cNvSpPr>
            <a:spLocks noGrp="1"/>
          </p:cNvSpPr>
          <p:nvPr>
            <p:ph idx="1"/>
          </p:nvPr>
        </p:nvSpPr>
        <p:spPr/>
        <p:txBody>
          <a:bodyPr/>
          <a:lstStyle/>
          <a:p>
            <a:pPr algn="r" rtl="1">
              <a:buNone/>
            </a:pPr>
            <a:r>
              <a:rPr lang="ar-SA" b="1" dirty="0" smtClean="0"/>
              <a:t>تعتبر </a:t>
            </a:r>
            <a:r>
              <a:rPr lang="ar-DZ" b="1" dirty="0" smtClean="0"/>
              <a:t>البنوك و</a:t>
            </a:r>
            <a:r>
              <a:rPr lang="ar-SA" b="1" dirty="0" smtClean="0"/>
              <a:t>المؤسسات المالية وسيلة أساسية لانتقال الأموال من المدخرين إلى المؤسسات </a:t>
            </a:r>
            <a:r>
              <a:rPr lang="ar-DZ" b="1" dirty="0" smtClean="0"/>
              <a:t>غير </a:t>
            </a:r>
            <a:r>
              <a:rPr lang="ar-SA" b="1" dirty="0" smtClean="0"/>
              <a:t>المالية التي تحتاج إلى هذه المدخرات، و تمتاز المؤسسات المالية عن غيرها من المؤسسات في كون استثماراتها استثمارات مالية بشكل أساسي</a:t>
            </a:r>
            <a:r>
              <a:rPr lang="ar-DZ" b="1" dirty="0" err="1" smtClean="0"/>
              <a:t>،</a:t>
            </a:r>
            <a:r>
              <a:rPr lang="ar-SA" b="1" dirty="0" smtClean="0"/>
              <a:t> لذلك عند النظر إلى جانب الأصول </a:t>
            </a:r>
            <a:r>
              <a:rPr lang="ar-DZ" b="1" dirty="0" smtClean="0"/>
              <a:t>من ميزانية </a:t>
            </a:r>
            <a:r>
              <a:rPr lang="ar-SA" b="1" dirty="0" smtClean="0"/>
              <a:t>أي مؤسسة مالية سنجد أن معظم أصولها هي أصول مالية على شكل قروض مباشرة مقدمة لتلك الجهات التي تحتاج إلى الأموال، أو على شكل</a:t>
            </a:r>
            <a:r>
              <a:rPr lang="ar-DZ" b="1" dirty="0" smtClean="0"/>
              <a:t> </a:t>
            </a:r>
            <a:r>
              <a:rPr lang="ar-SA" b="1" dirty="0" smtClean="0"/>
              <a:t>أوراق مالية من أسهم أو سندات أو غيرها</a:t>
            </a:r>
            <a:r>
              <a:rPr lang="ar-DZ" b="1" dirty="0" smtClean="0"/>
              <a:t> من ال</a:t>
            </a:r>
            <a:r>
              <a:rPr lang="ar-SA" b="1" dirty="0" smtClean="0"/>
              <a:t>أصول </a:t>
            </a:r>
            <a:r>
              <a:rPr lang="ar-DZ" b="1" dirty="0" smtClean="0"/>
              <a:t>ال</a:t>
            </a:r>
            <a:r>
              <a:rPr lang="ar-SA" b="1" dirty="0" smtClean="0"/>
              <a:t>مالية.</a:t>
            </a:r>
            <a:endParaRPr lang="fr-F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SA" b="1" dirty="0" smtClean="0"/>
              <a:t>إذا كان</a:t>
            </a:r>
            <a:r>
              <a:rPr lang="ar-DZ" b="1" dirty="0" smtClean="0"/>
              <a:t>ت</a:t>
            </a:r>
            <a:r>
              <a:rPr lang="ar-SA" b="1" dirty="0" smtClean="0"/>
              <a:t> احتياجات ال</a:t>
            </a:r>
            <a:r>
              <a:rPr lang="ar-DZ" b="1" dirty="0" smtClean="0"/>
              <a:t>مؤسسات </a:t>
            </a:r>
            <a:r>
              <a:rPr lang="ar-SA" b="1" dirty="0" smtClean="0"/>
              <a:t>إلى التمويل تلبى في</a:t>
            </a:r>
            <a:r>
              <a:rPr lang="ar-DZ" b="1" dirty="0" smtClean="0"/>
              <a:t> ظل </a:t>
            </a:r>
            <a:r>
              <a:rPr lang="ar-SA" b="1" dirty="0" smtClean="0"/>
              <a:t>اقتصاد الأسواق المالية عبر إصدار الأوراق المالية</a:t>
            </a:r>
            <a:r>
              <a:rPr lang="ar-DZ" b="1" dirty="0" smtClean="0"/>
              <a:t>، المحددة ب</a:t>
            </a:r>
            <a:r>
              <a:rPr lang="ar-SA" b="1" dirty="0" smtClean="0"/>
              <a:t>قرارات المدخرين </a:t>
            </a:r>
            <a:r>
              <a:rPr lang="ar-DZ" b="1" dirty="0" smtClean="0"/>
              <a:t>وهم</a:t>
            </a:r>
            <a:r>
              <a:rPr lang="ar-SA" b="1" dirty="0" smtClean="0"/>
              <a:t> يرجحون بين الاحتفاظ بالنقود واقتناء الأوراق </a:t>
            </a:r>
            <a:r>
              <a:rPr lang="ar-SA" b="1" dirty="0" err="1" smtClean="0"/>
              <a:t>المالية.</a:t>
            </a:r>
            <a:r>
              <a:rPr lang="ar-SA" b="1" dirty="0" smtClean="0"/>
              <a:t> فإن تمويل </a:t>
            </a:r>
            <a:r>
              <a:rPr lang="ar-DZ" b="1" dirty="0" smtClean="0"/>
              <a:t>المؤسسات و</a:t>
            </a:r>
            <a:r>
              <a:rPr lang="ar-SA" b="1" dirty="0" smtClean="0"/>
              <a:t>سد احتياجات</a:t>
            </a:r>
            <a:r>
              <a:rPr lang="ar-DZ" b="1" dirty="0" smtClean="0"/>
              <a:t>ها</a:t>
            </a:r>
            <a:r>
              <a:rPr lang="ar-SA" b="1" dirty="0" smtClean="0"/>
              <a:t> إلى السيولة </a:t>
            </a:r>
            <a:r>
              <a:rPr lang="ar-DZ" b="1" dirty="0" smtClean="0"/>
              <a:t> في</a:t>
            </a:r>
            <a:r>
              <a:rPr lang="ar-SA" b="1" dirty="0" smtClean="0"/>
              <a:t> اقتصاد الاستدانة يتم إلى حد كبير بواسطة </a:t>
            </a:r>
            <a:r>
              <a:rPr lang="ar-SA" b="1" dirty="0" err="1" smtClean="0"/>
              <a:t>قر</a:t>
            </a:r>
            <a:r>
              <a:rPr lang="ar-DZ" b="1" dirty="0" smtClean="0"/>
              <a:t>و</a:t>
            </a:r>
            <a:r>
              <a:rPr lang="ar-SA" b="1" dirty="0" smtClean="0"/>
              <a:t>ض </a:t>
            </a:r>
            <a:r>
              <a:rPr lang="ar-SA" b="1" dirty="0" smtClean="0"/>
              <a:t>تقدمه</a:t>
            </a:r>
            <a:r>
              <a:rPr lang="ar-DZ" b="1" dirty="0" smtClean="0"/>
              <a:t>ا</a:t>
            </a:r>
            <a:r>
              <a:rPr lang="ar-SA" b="1" dirty="0" smtClean="0"/>
              <a:t> البنوك التي تستدين بدورها من البنك المركزي الذي هو بمثابة مقرض الملجأ الأخير.</a:t>
            </a:r>
            <a:endParaRPr lang="fr-FR"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2728" y="126611"/>
            <a:ext cx="8820000" cy="6588000"/>
            <a:chOff x="2063" y="9949"/>
            <a:chExt cx="7497" cy="4630"/>
          </a:xfrm>
        </p:grpSpPr>
        <p:sp>
          <p:nvSpPr>
            <p:cNvPr id="3" name="AutoShape 5"/>
            <p:cNvSpPr>
              <a:spLocks noChangeArrowheads="1"/>
            </p:cNvSpPr>
            <p:nvPr/>
          </p:nvSpPr>
          <p:spPr bwMode="auto">
            <a:xfrm>
              <a:off x="6695" y="9949"/>
              <a:ext cx="2492" cy="8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إعادة تمويل البنوك من طرف البنك المركزي</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4" name="AutoShape 6"/>
            <p:cNvSpPr>
              <a:spLocks noChangeArrowheads="1"/>
            </p:cNvSpPr>
            <p:nvPr/>
          </p:nvSpPr>
          <p:spPr bwMode="auto">
            <a:xfrm>
              <a:off x="3078" y="9949"/>
              <a:ext cx="1701" cy="86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ودائع مصرفية إضافية</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7"/>
            <p:cNvSpPr>
              <a:spLocks noChangeArrowheads="1"/>
            </p:cNvSpPr>
            <p:nvPr/>
          </p:nvSpPr>
          <p:spPr bwMode="auto">
            <a:xfrm>
              <a:off x="6571" y="11357"/>
              <a:ext cx="1757" cy="56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البنوك التجارية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8"/>
            <p:cNvSpPr>
              <a:spLocks noChangeArrowheads="1"/>
            </p:cNvSpPr>
            <p:nvPr/>
          </p:nvSpPr>
          <p:spPr bwMode="auto">
            <a:xfrm>
              <a:off x="7916" y="12493"/>
              <a:ext cx="1644" cy="86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قروض لرأس المال العامل</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7" name="AutoShape 9"/>
            <p:cNvSpPr>
              <a:spLocks noChangeArrowheads="1"/>
            </p:cNvSpPr>
            <p:nvPr/>
          </p:nvSpPr>
          <p:spPr bwMode="auto">
            <a:xfrm>
              <a:off x="5415" y="12504"/>
              <a:ext cx="1948" cy="860"/>
            </a:xfrm>
            <a:prstGeom prst="roundRect">
              <a:avLst>
                <a:gd name="adj" fmla="val 16667"/>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إستثمار في رأس المال الإنتاجي</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10"/>
            <p:cNvSpPr>
              <a:spLocks noChangeArrowheads="1"/>
            </p:cNvSpPr>
            <p:nvPr/>
          </p:nvSpPr>
          <p:spPr bwMode="auto">
            <a:xfrm>
              <a:off x="3720" y="13813"/>
              <a:ext cx="1814" cy="76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عملية توليد الدخل</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11"/>
            <p:cNvSpPr>
              <a:spLocks noChangeArrowheads="1"/>
            </p:cNvSpPr>
            <p:nvPr/>
          </p:nvSpPr>
          <p:spPr bwMode="auto">
            <a:xfrm>
              <a:off x="4042" y="11131"/>
              <a:ext cx="1739" cy="86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سندات دين وأسهم إضافية</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12"/>
            <p:cNvSpPr>
              <a:spLocks noChangeArrowheads="1"/>
            </p:cNvSpPr>
            <p:nvPr/>
          </p:nvSpPr>
          <p:spPr bwMode="auto">
            <a:xfrm>
              <a:off x="2063" y="12388"/>
              <a:ext cx="2255" cy="86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Arial" pitchFamily="34" charset="0"/>
                  <a:ea typeface="Arial" pitchFamily="34" charset="0"/>
                  <a:cs typeface="Arial" pitchFamily="34" charset="0"/>
                </a:rPr>
                <a:t>مدخرات الأسر والشركات والحكومة</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11" name="Arc 13"/>
            <p:cNvSpPr>
              <a:spLocks/>
            </p:cNvSpPr>
            <p:nvPr/>
          </p:nvSpPr>
          <p:spPr bwMode="auto">
            <a:xfrm>
              <a:off x="4770" y="10336"/>
              <a:ext cx="2047" cy="9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2" name="Arc 14"/>
            <p:cNvSpPr>
              <a:spLocks/>
            </p:cNvSpPr>
            <p:nvPr/>
          </p:nvSpPr>
          <p:spPr bwMode="auto">
            <a:xfrm>
              <a:off x="5747" y="11555"/>
              <a:ext cx="624" cy="9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3" name="Arc 15"/>
            <p:cNvSpPr>
              <a:spLocks/>
            </p:cNvSpPr>
            <p:nvPr/>
          </p:nvSpPr>
          <p:spPr bwMode="auto">
            <a:xfrm>
              <a:off x="8319" y="11608"/>
              <a:ext cx="624" cy="8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4" name="Arc 16"/>
            <p:cNvSpPr>
              <a:spLocks/>
            </p:cNvSpPr>
            <p:nvPr/>
          </p:nvSpPr>
          <p:spPr bwMode="auto">
            <a:xfrm rot="2708041">
              <a:off x="7349" y="11901"/>
              <a:ext cx="340" cy="8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5" name="Arc 17"/>
            <p:cNvSpPr>
              <a:spLocks/>
            </p:cNvSpPr>
            <p:nvPr/>
          </p:nvSpPr>
          <p:spPr bwMode="auto">
            <a:xfrm rot="4733936">
              <a:off x="5899" y="13098"/>
              <a:ext cx="397" cy="11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6" name="Arc 18"/>
            <p:cNvSpPr>
              <a:spLocks/>
            </p:cNvSpPr>
            <p:nvPr/>
          </p:nvSpPr>
          <p:spPr bwMode="auto">
            <a:xfrm flipH="1" flipV="1">
              <a:off x="2839" y="13292"/>
              <a:ext cx="881" cy="7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7" name="Arc 19"/>
            <p:cNvSpPr>
              <a:spLocks/>
            </p:cNvSpPr>
            <p:nvPr/>
          </p:nvSpPr>
          <p:spPr bwMode="auto">
            <a:xfrm rot="3528136" flipH="1" flipV="1">
              <a:off x="2615" y="10701"/>
              <a:ext cx="907" cy="18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sp>
          <p:nvSpPr>
            <p:cNvPr id="18" name="Arc 20"/>
            <p:cNvSpPr>
              <a:spLocks/>
            </p:cNvSpPr>
            <p:nvPr/>
          </p:nvSpPr>
          <p:spPr bwMode="auto">
            <a:xfrm rot="5624784" flipH="1" flipV="1">
              <a:off x="3201" y="11594"/>
              <a:ext cx="881" cy="74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cxnSp>
          <p:nvCxnSpPr>
            <p:cNvPr id="19" name="AutoShape 21"/>
            <p:cNvCxnSpPr>
              <a:cxnSpLocks noChangeShapeType="1"/>
            </p:cNvCxnSpPr>
            <p:nvPr/>
          </p:nvCxnSpPr>
          <p:spPr bwMode="auto">
            <a:xfrm>
              <a:off x="7916" y="10809"/>
              <a:ext cx="0" cy="510"/>
            </a:xfrm>
            <a:prstGeom prst="straightConnector1">
              <a:avLst/>
            </a:prstGeom>
            <a:noFill/>
            <a:ln w="38100">
              <a:solidFill>
                <a:srgbClr val="000000"/>
              </a:solidFill>
              <a:round/>
              <a:headEnd/>
              <a:tailEnd type="triangle" w="med" len="med"/>
            </a:ln>
          </p:spPr>
        </p:cxnSp>
        <p:sp>
          <p:nvSpPr>
            <p:cNvPr id="20" name="Arc 22"/>
            <p:cNvSpPr>
              <a:spLocks/>
            </p:cNvSpPr>
            <p:nvPr/>
          </p:nvSpPr>
          <p:spPr bwMode="auto">
            <a:xfrm rot="4733936">
              <a:off x="6970" y="12218"/>
              <a:ext cx="283" cy="31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fr-FR" sz="2800" b="1"/>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28800"/>
            <a:ext cx="8229600" cy="4525963"/>
          </a:xfrm>
        </p:spPr>
        <p:txBody>
          <a:bodyPr>
            <a:noAutofit/>
          </a:bodyPr>
          <a:lstStyle/>
          <a:p>
            <a:pPr algn="r" rtl="1">
              <a:buNone/>
            </a:pPr>
            <a:r>
              <a:rPr lang="ar-DZ" b="1" dirty="0" err="1" smtClean="0"/>
              <a:t>با</a:t>
            </a:r>
            <a:r>
              <a:rPr lang="ar-SA" b="1" dirty="0" smtClean="0"/>
              <a:t>عتب</a:t>
            </a:r>
            <a:r>
              <a:rPr lang="ar-DZ" b="1" dirty="0" smtClean="0"/>
              <a:t>ا</a:t>
            </a:r>
            <a:r>
              <a:rPr lang="ar-SA" b="1" dirty="0" smtClean="0"/>
              <a:t>ر</a:t>
            </a:r>
            <a:r>
              <a:rPr lang="ar-DZ" b="1" dirty="0" smtClean="0"/>
              <a:t>ها </a:t>
            </a:r>
            <a:r>
              <a:rPr lang="ar-SA" b="1" dirty="0" smtClean="0"/>
              <a:t>ركنًا أساسيًا من أركان السوق النقدي الذي يتخصص بالأدوات المالية قصيرة الأجل</a:t>
            </a:r>
            <a:r>
              <a:rPr lang="ar-DZ" b="1" dirty="0" err="1" smtClean="0"/>
              <a:t>،</a:t>
            </a:r>
            <a:r>
              <a:rPr lang="ar-SA" b="1" dirty="0" smtClean="0"/>
              <a:t> يتم من خلال </a:t>
            </a:r>
            <a:r>
              <a:rPr lang="ar-DZ" b="1" dirty="0" smtClean="0"/>
              <a:t>البنوك و</a:t>
            </a:r>
            <a:r>
              <a:rPr lang="ar-SA" b="1" dirty="0" smtClean="0"/>
              <a:t>المؤسسات المالية تحريك مبالغ كبيرة من الأرصدة خلال مدة محدودة ل</a:t>
            </a:r>
            <a:r>
              <a:rPr lang="ar-DZ" b="1" dirty="0" smtClean="0"/>
              <a:t>تلبي</a:t>
            </a:r>
            <a:r>
              <a:rPr lang="ar-SA" b="1" dirty="0" smtClean="0"/>
              <a:t>ة طلب </a:t>
            </a:r>
            <a:r>
              <a:rPr lang="ar-DZ" b="1" dirty="0" smtClean="0"/>
              <a:t>المؤسسات </a:t>
            </a:r>
            <a:r>
              <a:rPr lang="ar-SA" b="1" dirty="0" smtClean="0"/>
              <a:t>عل</a:t>
            </a:r>
            <a:r>
              <a:rPr lang="ar-DZ" b="1" dirty="0" smtClean="0"/>
              <a:t>ى ال</a:t>
            </a:r>
            <a:r>
              <a:rPr lang="ar-SA" b="1" dirty="0" smtClean="0"/>
              <a:t>تسهيلات الائتمانية قصيرة الأجل</a:t>
            </a:r>
            <a:r>
              <a:rPr lang="ar-DZ" b="1" dirty="0" err="1" smtClean="0"/>
              <a:t>.</a:t>
            </a:r>
            <a:r>
              <a:rPr lang="ar-DZ" b="1" dirty="0" smtClean="0"/>
              <a:t> بينما لا تتحمس البنوك و</a:t>
            </a:r>
            <a:r>
              <a:rPr lang="ar-SA" b="1" dirty="0" smtClean="0"/>
              <a:t>المؤسسات المالية </a:t>
            </a:r>
            <a:r>
              <a:rPr lang="ar-DZ" b="1" dirty="0" smtClean="0"/>
              <a:t>لتقديم التمويل طويل الأجل </a:t>
            </a:r>
            <a:r>
              <a:rPr lang="ar-DZ" b="1" dirty="0" err="1" smtClean="0"/>
              <a:t>للمؤسسات </a:t>
            </a:r>
            <a:r>
              <a:rPr lang="ar-DZ" b="1" dirty="0" smtClean="0"/>
              <a:t>- خاصة الصغيرة </a:t>
            </a:r>
            <a:r>
              <a:rPr lang="ar-DZ" b="1" dirty="0" err="1" smtClean="0"/>
              <a:t>منها </a:t>
            </a:r>
            <a:r>
              <a:rPr lang="ar-DZ" b="1" dirty="0" smtClean="0"/>
              <a:t>- نظرا ل</a:t>
            </a:r>
            <a:r>
              <a:rPr lang="ar-SA" b="1" dirty="0" smtClean="0"/>
              <a:t>ارتفاع درجة المخاطر</a:t>
            </a:r>
            <a:r>
              <a:rPr lang="ar-DZ" b="1" dirty="0" smtClean="0"/>
              <a:t> بسبب </a:t>
            </a:r>
            <a:r>
              <a:rPr lang="ar-SA" b="1" dirty="0" smtClean="0"/>
              <a:t>عدم توفر المعلومات</a:t>
            </a:r>
            <a:r>
              <a:rPr lang="ar-DZ" b="1" dirty="0" smtClean="0"/>
              <a:t> حول </a:t>
            </a:r>
            <a:r>
              <a:rPr lang="ar-SA" b="1" dirty="0" smtClean="0"/>
              <a:t>القدرة والرغبة في السداد</a:t>
            </a:r>
            <a:r>
              <a:rPr lang="ar-DZ" b="1" dirty="0" smtClean="0"/>
              <a:t> بالإضافة إلى قلة </a:t>
            </a:r>
            <a:r>
              <a:rPr lang="ar-DZ" b="1" dirty="0" err="1" smtClean="0"/>
              <a:t>الضمانات.</a:t>
            </a:r>
            <a:r>
              <a:rPr lang="ar-DZ" b="1" dirty="0" smtClean="0"/>
              <a:t> </a:t>
            </a:r>
            <a:endParaRPr lang="fr-FR" b="1" dirty="0" smtClean="0"/>
          </a:p>
          <a:p>
            <a:pPr algn="r" rtl="1">
              <a:buNone/>
            </a:pPr>
            <a:endParaRPr lang="fr-FR"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5314" y="44621"/>
            <a:ext cx="8909174" cy="6762975"/>
          </a:xfrm>
          <a:prstGeom prst="rect">
            <a:avLst/>
          </a:prstGeom>
          <a:noFill/>
          <a:ln w="9525">
            <a:noFill/>
            <a:miter lim="800000"/>
            <a:headEnd/>
            <a:tailEnd/>
          </a:ln>
        </p:spPr>
      </p:pic>
      <p:sp>
        <p:nvSpPr>
          <p:cNvPr id="3" name="Rectangle 2"/>
          <p:cNvSpPr/>
          <p:nvPr/>
        </p:nvSpPr>
        <p:spPr>
          <a:xfrm>
            <a:off x="6890770" y="800816"/>
            <a:ext cx="2239716" cy="972000"/>
          </a:xfrm>
          <a:prstGeom prst="rect">
            <a:avLst/>
          </a:prstGeom>
          <a:solidFill>
            <a:schemeClr val="bg1"/>
          </a:solidFill>
        </p:spPr>
        <p:txBody>
          <a:bodyPr wrap="none">
            <a:spAutoFit/>
          </a:bodyPr>
          <a:lstStyle/>
          <a:p>
            <a:pPr lvl="0" algn="ctr" rtl="1"/>
            <a:r>
              <a:rPr lang="ar-DZ" sz="2400" b="1" dirty="0" smtClean="0"/>
              <a:t>التمويل من خلال</a:t>
            </a:r>
          </a:p>
          <a:p>
            <a:pPr lvl="0" algn="ctr" rtl="1"/>
            <a:r>
              <a:rPr lang="ar-DZ" sz="2400" b="1" dirty="0" smtClean="0"/>
              <a:t>سوق الأوراق المالية</a:t>
            </a:r>
            <a:endParaRPr lang="fr-FR" sz="2400" dirty="0"/>
          </a:p>
        </p:txBody>
      </p:sp>
      <p:sp>
        <p:nvSpPr>
          <p:cNvPr id="4" name="Rectangle 3"/>
          <p:cNvSpPr/>
          <p:nvPr/>
        </p:nvSpPr>
        <p:spPr>
          <a:xfrm>
            <a:off x="7338722" y="1801843"/>
            <a:ext cx="1625766" cy="540000"/>
          </a:xfrm>
          <a:prstGeom prst="rect">
            <a:avLst/>
          </a:prstGeom>
          <a:solidFill>
            <a:schemeClr val="bg1"/>
          </a:solidFill>
        </p:spPr>
        <p:txBody>
          <a:bodyPr wrap="none">
            <a:spAutoFit/>
          </a:bodyPr>
          <a:lstStyle/>
          <a:p>
            <a:pPr lvl="0" algn="ctr" rtl="1">
              <a:buFont typeface="Arial" pitchFamily="34" charset="0"/>
              <a:buChar char="•"/>
            </a:pPr>
            <a:r>
              <a:rPr lang="ar-DZ" sz="2400" b="1" dirty="0" smtClean="0"/>
              <a:t>الأسهم        </a:t>
            </a:r>
            <a:endParaRPr lang="fr-FR" sz="2400" dirty="0"/>
          </a:p>
        </p:txBody>
      </p:sp>
      <p:sp>
        <p:nvSpPr>
          <p:cNvPr id="5" name="Rectangle 4"/>
          <p:cNvSpPr/>
          <p:nvPr/>
        </p:nvSpPr>
        <p:spPr>
          <a:xfrm>
            <a:off x="7009560" y="2967335"/>
            <a:ext cx="1864613" cy="461665"/>
          </a:xfrm>
          <a:prstGeom prst="rect">
            <a:avLst/>
          </a:prstGeom>
          <a:solidFill>
            <a:schemeClr val="bg1"/>
          </a:solidFill>
        </p:spPr>
        <p:txBody>
          <a:bodyPr wrap="none">
            <a:spAutoFit/>
          </a:bodyPr>
          <a:lstStyle/>
          <a:p>
            <a:pPr lvl="0" algn="ctr" rtl="1">
              <a:buFont typeface="Arial" pitchFamily="34" charset="0"/>
              <a:buChar char="•"/>
            </a:pPr>
            <a:r>
              <a:rPr lang="ar-DZ" sz="2400" b="1" dirty="0" smtClean="0"/>
              <a:t>سندات الشركات</a:t>
            </a:r>
            <a:endParaRPr lang="fr-FR" sz="2400" dirty="0"/>
          </a:p>
        </p:txBody>
      </p:sp>
      <p:sp>
        <p:nvSpPr>
          <p:cNvPr id="6" name="Rectangle 5"/>
          <p:cNvSpPr/>
          <p:nvPr/>
        </p:nvSpPr>
        <p:spPr>
          <a:xfrm>
            <a:off x="7044826" y="4293096"/>
            <a:ext cx="1829347" cy="461665"/>
          </a:xfrm>
          <a:prstGeom prst="rect">
            <a:avLst/>
          </a:prstGeom>
          <a:solidFill>
            <a:schemeClr val="bg1"/>
          </a:solidFill>
        </p:spPr>
        <p:txBody>
          <a:bodyPr wrap="none">
            <a:spAutoFit/>
          </a:bodyPr>
          <a:lstStyle/>
          <a:p>
            <a:pPr lvl="0" algn="ctr" rtl="1">
              <a:buFont typeface="Arial" pitchFamily="34" charset="0"/>
              <a:buChar char="•"/>
            </a:pPr>
            <a:r>
              <a:rPr lang="ar-DZ" sz="2400" b="1" dirty="0" smtClean="0"/>
              <a:t>سندات الحكومة</a:t>
            </a:r>
            <a:endParaRPr lang="fr-FR" sz="2400" dirty="0"/>
          </a:p>
        </p:txBody>
      </p:sp>
      <p:sp>
        <p:nvSpPr>
          <p:cNvPr id="7" name="Rectangle 6"/>
          <p:cNvSpPr/>
          <p:nvPr/>
        </p:nvSpPr>
        <p:spPr>
          <a:xfrm>
            <a:off x="6977246" y="5079011"/>
            <a:ext cx="2037737" cy="1200329"/>
          </a:xfrm>
          <a:prstGeom prst="rect">
            <a:avLst/>
          </a:prstGeom>
          <a:solidFill>
            <a:schemeClr val="tx1">
              <a:lumMod val="50000"/>
              <a:lumOff val="50000"/>
            </a:schemeClr>
          </a:solidFill>
        </p:spPr>
        <p:txBody>
          <a:bodyPr wrap="none" anchor="ctr">
            <a:spAutoFit/>
          </a:bodyPr>
          <a:lstStyle/>
          <a:p>
            <a:pPr lvl="0" algn="ctr" rtl="1"/>
            <a:r>
              <a:rPr lang="ar-DZ" sz="2400" b="1" dirty="0" smtClean="0">
                <a:solidFill>
                  <a:schemeClr val="bg1"/>
                </a:solidFill>
              </a:rPr>
              <a:t>التمويل من خلال</a:t>
            </a:r>
          </a:p>
          <a:p>
            <a:pPr lvl="0" algn="ctr" rtl="1"/>
            <a:r>
              <a:rPr lang="ar-DZ" sz="2400" b="1" dirty="0" smtClean="0">
                <a:solidFill>
                  <a:schemeClr val="bg1"/>
                </a:solidFill>
              </a:rPr>
              <a:t>وساطة البنوك</a:t>
            </a:r>
          </a:p>
          <a:p>
            <a:pPr lvl="0" algn="ctr" rtl="1"/>
            <a:r>
              <a:rPr lang="ar-DZ" sz="2400" b="1" dirty="0" smtClean="0">
                <a:solidFill>
                  <a:schemeClr val="bg1"/>
                </a:solidFill>
              </a:rPr>
              <a:t>(القروض الطويلة</a:t>
            </a:r>
            <a:r>
              <a:rPr lang="ar-DZ" sz="2400" b="1" dirty="0" err="1" smtClean="0">
                <a:solidFill>
                  <a:schemeClr val="bg1"/>
                </a:solidFill>
              </a:rPr>
              <a:t>)</a:t>
            </a:r>
            <a:endParaRPr lang="fr-FR" sz="2400" dirty="0">
              <a:solidFill>
                <a:schemeClr val="bg1"/>
              </a:solidFill>
            </a:endParaRPr>
          </a:p>
        </p:txBody>
      </p:sp>
      <p:sp>
        <p:nvSpPr>
          <p:cNvPr id="8" name="Rectangle 7"/>
          <p:cNvSpPr/>
          <p:nvPr/>
        </p:nvSpPr>
        <p:spPr>
          <a:xfrm>
            <a:off x="179512" y="97468"/>
            <a:ext cx="8784976" cy="523220"/>
          </a:xfrm>
          <a:prstGeom prst="rect">
            <a:avLst/>
          </a:prstGeom>
          <a:solidFill>
            <a:schemeClr val="bg1"/>
          </a:solidFill>
        </p:spPr>
        <p:txBody>
          <a:bodyPr wrap="square">
            <a:spAutoFit/>
          </a:bodyPr>
          <a:lstStyle/>
          <a:p>
            <a:pPr lvl="0" algn="ctr" rtl="1"/>
            <a:r>
              <a:rPr lang="ar-DZ" sz="2800" b="1" dirty="0" smtClean="0">
                <a:solidFill>
                  <a:srgbClr val="0000FF"/>
                </a:solidFill>
              </a:rPr>
              <a:t>تراجع التمويل طويل الأجل المقدم من طرف البنوك في العالم منذ الثمانينات</a:t>
            </a:r>
            <a:endParaRPr lang="fr-FR" sz="2800" dirty="0">
              <a:solidFill>
                <a:srgbClr val="0000FF"/>
              </a:solidFill>
            </a:endParaRPr>
          </a:p>
        </p:txBody>
      </p:sp>
      <p:sp>
        <p:nvSpPr>
          <p:cNvPr id="9" name="Rectangle 8"/>
          <p:cNvSpPr/>
          <p:nvPr/>
        </p:nvSpPr>
        <p:spPr>
          <a:xfrm>
            <a:off x="683568" y="6444044"/>
            <a:ext cx="697627" cy="369332"/>
          </a:xfrm>
          <a:prstGeom prst="rect">
            <a:avLst/>
          </a:prstGeom>
          <a:solidFill>
            <a:schemeClr val="bg1"/>
          </a:solidFill>
        </p:spPr>
        <p:txBody>
          <a:bodyPr wrap="none">
            <a:spAutoFit/>
          </a:bodyPr>
          <a:lstStyle/>
          <a:p>
            <a:r>
              <a:rPr lang="ar-DZ" b="1" dirty="0" smtClean="0"/>
              <a:t>1980</a:t>
            </a:r>
            <a:endParaRPr lang="fr-FR" dirty="0"/>
          </a:p>
        </p:txBody>
      </p:sp>
      <p:sp>
        <p:nvSpPr>
          <p:cNvPr id="10" name="Rectangle 9"/>
          <p:cNvSpPr/>
          <p:nvPr/>
        </p:nvSpPr>
        <p:spPr>
          <a:xfrm>
            <a:off x="2534687" y="6453336"/>
            <a:ext cx="697627" cy="369332"/>
          </a:xfrm>
          <a:prstGeom prst="rect">
            <a:avLst/>
          </a:prstGeom>
          <a:solidFill>
            <a:schemeClr val="bg1"/>
          </a:solidFill>
        </p:spPr>
        <p:txBody>
          <a:bodyPr wrap="none">
            <a:spAutoFit/>
          </a:bodyPr>
          <a:lstStyle/>
          <a:p>
            <a:r>
              <a:rPr lang="ar-DZ" b="1" dirty="0" smtClean="0"/>
              <a:t>1990</a:t>
            </a:r>
            <a:endParaRPr lang="fr-FR" dirty="0"/>
          </a:p>
        </p:txBody>
      </p:sp>
      <p:sp>
        <p:nvSpPr>
          <p:cNvPr id="11" name="Rectangle 10"/>
          <p:cNvSpPr/>
          <p:nvPr/>
        </p:nvSpPr>
        <p:spPr>
          <a:xfrm>
            <a:off x="4349401" y="6453336"/>
            <a:ext cx="697627" cy="369332"/>
          </a:xfrm>
          <a:prstGeom prst="rect">
            <a:avLst/>
          </a:prstGeom>
          <a:solidFill>
            <a:schemeClr val="bg1"/>
          </a:solidFill>
        </p:spPr>
        <p:txBody>
          <a:bodyPr wrap="none">
            <a:spAutoFit/>
          </a:bodyPr>
          <a:lstStyle/>
          <a:p>
            <a:r>
              <a:rPr lang="ar-DZ" b="1" dirty="0" smtClean="0"/>
              <a:t>2000</a:t>
            </a:r>
            <a:endParaRPr lang="fr-FR" dirty="0"/>
          </a:p>
        </p:txBody>
      </p:sp>
      <p:sp>
        <p:nvSpPr>
          <p:cNvPr id="12" name="Rectangle 11"/>
          <p:cNvSpPr/>
          <p:nvPr/>
        </p:nvSpPr>
        <p:spPr>
          <a:xfrm>
            <a:off x="6034613" y="6453336"/>
            <a:ext cx="697627" cy="369332"/>
          </a:xfrm>
          <a:prstGeom prst="rect">
            <a:avLst/>
          </a:prstGeom>
          <a:solidFill>
            <a:schemeClr val="bg1"/>
          </a:solidFill>
        </p:spPr>
        <p:txBody>
          <a:bodyPr wrap="none">
            <a:spAutoFit/>
          </a:bodyPr>
          <a:lstStyle/>
          <a:p>
            <a:r>
              <a:rPr lang="ar-DZ" b="1" dirty="0" smtClean="0"/>
              <a:t>2007</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147638" y="44625"/>
            <a:ext cx="8848725" cy="4536503"/>
          </a:xfrm>
          <a:prstGeom prst="rect">
            <a:avLst/>
          </a:prstGeom>
          <a:noFill/>
          <a:ln w="9525">
            <a:noFill/>
            <a:miter lim="800000"/>
            <a:headEnd/>
            <a:tailEnd/>
          </a:ln>
        </p:spPr>
      </p:pic>
      <p:sp>
        <p:nvSpPr>
          <p:cNvPr id="4" name="Rectangle 3"/>
          <p:cNvSpPr/>
          <p:nvPr/>
        </p:nvSpPr>
        <p:spPr>
          <a:xfrm>
            <a:off x="251520" y="4581128"/>
            <a:ext cx="8640960" cy="2246769"/>
          </a:xfrm>
          <a:prstGeom prst="rect">
            <a:avLst/>
          </a:prstGeom>
        </p:spPr>
        <p:txBody>
          <a:bodyPr wrap="square">
            <a:spAutoFit/>
          </a:bodyPr>
          <a:lstStyle/>
          <a:p>
            <a:pPr algn="r" rtl="1"/>
            <a:r>
              <a:rPr lang="ar-DZ" sz="2800" b="1" dirty="0" smtClean="0">
                <a:solidFill>
                  <a:srgbClr val="0000FF"/>
                </a:solidFill>
              </a:rPr>
              <a:t>تراجع الإقراض </a:t>
            </a:r>
            <a:r>
              <a:rPr lang="ar-DZ" sz="2800" b="1" dirty="0" smtClean="0">
                <a:solidFill>
                  <a:srgbClr val="0000FF"/>
                </a:solidFill>
              </a:rPr>
              <a:t>المصرفي طويل </a:t>
            </a:r>
            <a:r>
              <a:rPr lang="ar-DZ" sz="2800" b="1" dirty="0" smtClean="0">
                <a:solidFill>
                  <a:srgbClr val="0000FF"/>
                </a:solidFill>
              </a:rPr>
              <a:t>الأجل </a:t>
            </a:r>
            <a:r>
              <a:rPr lang="ar-DZ" sz="2800" b="1" dirty="0" smtClean="0">
                <a:solidFill>
                  <a:srgbClr val="0000FF"/>
                </a:solidFill>
              </a:rPr>
              <a:t>كان بسبب نفور البنوك من المخاطر إبان الأزمات، خاصة </a:t>
            </a:r>
            <a:r>
              <a:rPr lang="ar-DZ" sz="2800" b="1" dirty="0" smtClean="0">
                <a:solidFill>
                  <a:srgbClr val="0000FF"/>
                </a:solidFill>
              </a:rPr>
              <a:t>وأن المؤسسات </a:t>
            </a:r>
            <a:r>
              <a:rPr lang="ar-DZ" sz="2800" b="1" dirty="0" smtClean="0">
                <a:solidFill>
                  <a:srgbClr val="0000FF"/>
                </a:solidFill>
              </a:rPr>
              <a:t>الناشئة هم العملاء </a:t>
            </a:r>
            <a:r>
              <a:rPr lang="ar-DZ" sz="2800" b="1" dirty="0" smtClean="0">
                <a:solidFill>
                  <a:srgbClr val="0000FF"/>
                </a:solidFill>
              </a:rPr>
              <a:t>الرئيسيون </a:t>
            </a:r>
            <a:r>
              <a:rPr lang="ar-DZ" sz="2800" b="1" dirty="0" smtClean="0">
                <a:solidFill>
                  <a:srgbClr val="0000FF"/>
                </a:solidFill>
              </a:rPr>
              <a:t>للبنوك، الأمر </a:t>
            </a:r>
            <a:r>
              <a:rPr lang="ar-DZ" sz="2800" b="1" dirty="0" smtClean="0">
                <a:solidFill>
                  <a:srgbClr val="0000FF"/>
                </a:solidFill>
              </a:rPr>
              <a:t>الذي يستدعى </a:t>
            </a:r>
            <a:r>
              <a:rPr lang="ar-DZ" sz="2800" b="1" dirty="0" smtClean="0">
                <a:solidFill>
                  <a:srgbClr val="0000FF"/>
                </a:solidFill>
              </a:rPr>
              <a:t>تدخل ص</a:t>
            </a:r>
            <a:r>
              <a:rPr lang="ar-DZ" sz="2800" b="1" dirty="0" smtClean="0">
                <a:solidFill>
                  <a:srgbClr val="0000FF"/>
                </a:solidFill>
              </a:rPr>
              <a:t>ناديق </a:t>
            </a:r>
            <a:r>
              <a:rPr lang="ar-DZ" sz="2800" b="1" dirty="0" smtClean="0">
                <a:solidFill>
                  <a:srgbClr val="0000FF"/>
                </a:solidFill>
              </a:rPr>
              <a:t>ضمان </a:t>
            </a:r>
            <a:r>
              <a:rPr lang="ar-DZ" sz="2800" b="1" dirty="0" err="1" smtClean="0">
                <a:solidFill>
                  <a:srgbClr val="0000FF"/>
                </a:solidFill>
              </a:rPr>
              <a:t>القروض.</a:t>
            </a:r>
            <a:r>
              <a:rPr lang="ar-DZ" sz="2800" b="1" dirty="0" smtClean="0">
                <a:solidFill>
                  <a:srgbClr val="0000FF"/>
                </a:solidFill>
              </a:rPr>
              <a:t> في المقابل زادت قدرة المؤسسات الكبيرة على الاقتراض من خلال إصدار السندات، بفضل حصولها على </a:t>
            </a:r>
            <a:r>
              <a:rPr lang="ar-DZ" sz="2800" b="1" dirty="0" smtClean="0">
                <a:solidFill>
                  <a:srgbClr val="0000FF"/>
                </a:solidFill>
              </a:rPr>
              <a:t>درجات مرتفعة</a:t>
            </a:r>
            <a:r>
              <a:rPr lang="ar-SA" sz="2800" b="1" dirty="0" smtClean="0">
                <a:solidFill>
                  <a:srgbClr val="0000FF"/>
                </a:solidFill>
              </a:rPr>
              <a:t> </a:t>
            </a:r>
            <a:r>
              <a:rPr lang="ar-DZ" sz="2800" b="1" dirty="0" smtClean="0">
                <a:solidFill>
                  <a:srgbClr val="0000FF"/>
                </a:solidFill>
              </a:rPr>
              <a:t>من </a:t>
            </a:r>
            <a:r>
              <a:rPr lang="ar-DZ" sz="2800" b="1" dirty="0" smtClean="0">
                <a:solidFill>
                  <a:srgbClr val="0000FF"/>
                </a:solidFill>
              </a:rPr>
              <a:t>طرف </a:t>
            </a:r>
            <a:r>
              <a:rPr lang="ar-DZ" sz="2800" b="1" dirty="0" smtClean="0">
                <a:solidFill>
                  <a:srgbClr val="0000FF"/>
                </a:solidFill>
              </a:rPr>
              <a:t>وكالات ال</a:t>
            </a:r>
            <a:r>
              <a:rPr lang="ar-SA" sz="2800" b="1" dirty="0" smtClean="0">
                <a:solidFill>
                  <a:srgbClr val="0000FF"/>
                </a:solidFill>
              </a:rPr>
              <a:t>تصنيف </a:t>
            </a:r>
            <a:r>
              <a:rPr lang="ar-SA" sz="2800" b="1" dirty="0" smtClean="0">
                <a:solidFill>
                  <a:srgbClr val="0000FF"/>
                </a:solidFill>
              </a:rPr>
              <a:t>ا</a:t>
            </a:r>
            <a:r>
              <a:rPr lang="ar-DZ" sz="2800" b="1" dirty="0" smtClean="0">
                <a:solidFill>
                  <a:srgbClr val="0000FF"/>
                </a:solidFill>
              </a:rPr>
              <a:t>لا</a:t>
            </a:r>
            <a:r>
              <a:rPr lang="ar-SA" sz="2800" b="1" dirty="0" err="1" smtClean="0">
                <a:solidFill>
                  <a:srgbClr val="0000FF"/>
                </a:solidFill>
              </a:rPr>
              <a:t>ئتماني</a:t>
            </a:r>
            <a:r>
              <a:rPr lang="ar-DZ" sz="2800" b="1" dirty="0" err="1" smtClean="0">
                <a:solidFill>
                  <a:srgbClr val="0000FF"/>
                </a:solidFill>
              </a:rPr>
              <a:t>.</a:t>
            </a:r>
            <a:endParaRPr lang="fr-FR"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836712"/>
            <a:ext cx="8229600" cy="4525963"/>
          </a:xfrm>
        </p:spPr>
        <p:txBody>
          <a:bodyPr>
            <a:noAutofit/>
          </a:bodyPr>
          <a:lstStyle/>
          <a:p>
            <a:pPr algn="r" rtl="1">
              <a:buNone/>
            </a:pPr>
            <a:r>
              <a:rPr lang="ar-SA" b="1" dirty="0" smtClean="0"/>
              <a:t>تبدأ معظم المؤسسات حياتها كمؤسسات فردية أو شركات أشخاص، وبعدها ومع استمرار تحقيقها للنمو تجد عند نقطة ما أن من الأفضل لها التحول إلى شركات </a:t>
            </a:r>
            <a:r>
              <a:rPr lang="ar-SA" b="1" dirty="0" err="1" smtClean="0"/>
              <a:t>مساهمة.</a:t>
            </a:r>
            <a:r>
              <a:rPr lang="ar-SA" b="1" dirty="0" smtClean="0"/>
              <a:t> على أن ملكية معظم أسهم الشركة تتركز مبدئياً بأيدي المدراء المؤسسين للشركة</a:t>
            </a:r>
            <a:r>
              <a:rPr lang="fr-FR" b="1" dirty="0" smtClean="0"/>
              <a:t>.</a:t>
            </a:r>
            <a:endParaRPr lang="ar-DZ" b="1" dirty="0" smtClean="0"/>
          </a:p>
          <a:p>
            <a:pPr algn="r" rtl="1">
              <a:buNone/>
            </a:pPr>
            <a:r>
              <a:rPr lang="ar-DZ" b="1" dirty="0" smtClean="0"/>
              <a:t>والمؤسسة ال</a:t>
            </a:r>
            <a:r>
              <a:rPr lang="ar-SA" b="1" dirty="0" err="1" smtClean="0"/>
              <a:t>فردية (</a:t>
            </a:r>
            <a:r>
              <a:rPr lang="fr-FR" sz="3000" b="1" dirty="0" err="1" smtClean="0"/>
              <a:t>Proprietorship</a:t>
            </a:r>
            <a:r>
              <a:rPr lang="ar-SA" b="1" dirty="0" smtClean="0"/>
              <a:t>)، كما ي</a:t>
            </a:r>
            <a:r>
              <a:rPr lang="ar-DZ" b="1" dirty="0" smtClean="0"/>
              <a:t>دل عليها</a:t>
            </a:r>
            <a:r>
              <a:rPr lang="ar-SA" b="1" dirty="0" smtClean="0"/>
              <a:t> اسمها هي</a:t>
            </a:r>
            <a:r>
              <a:rPr lang="ar-DZ" b="1" dirty="0" smtClean="0"/>
              <a:t> التي</a:t>
            </a:r>
            <a:r>
              <a:rPr lang="ar-SA" b="1" dirty="0" smtClean="0"/>
              <a:t> يمتلكها شخص واحد</a:t>
            </a:r>
            <a:r>
              <a:rPr lang="ar-DZ" b="1" dirty="0" smtClean="0"/>
              <a:t>، أما </a:t>
            </a:r>
            <a:r>
              <a:rPr lang="ar-SA" b="1" dirty="0" smtClean="0"/>
              <a:t>شركة </a:t>
            </a:r>
            <a:r>
              <a:rPr lang="ar-DZ" b="1" dirty="0" smtClean="0"/>
              <a:t>ال</a:t>
            </a:r>
            <a:r>
              <a:rPr lang="ar-SA" b="1" dirty="0" err="1" smtClean="0"/>
              <a:t>أشخاص (</a:t>
            </a:r>
            <a:r>
              <a:rPr lang="fr-FR" sz="3000" b="1" dirty="0" err="1" smtClean="0"/>
              <a:t>Partnership</a:t>
            </a:r>
            <a:r>
              <a:rPr lang="ar-SA" b="1" dirty="0" err="1" smtClean="0"/>
              <a:t>)</a:t>
            </a:r>
            <a:r>
              <a:rPr lang="ar-DZ" b="1" dirty="0" smtClean="0"/>
              <a:t> في</a:t>
            </a:r>
            <a:r>
              <a:rPr lang="ar-SA" b="1" dirty="0" err="1" smtClean="0"/>
              <a:t>ؤسسها</a:t>
            </a:r>
            <a:r>
              <a:rPr lang="ar-SA" b="1" dirty="0" smtClean="0"/>
              <a:t> شخصان أو أكثر</a:t>
            </a:r>
            <a:r>
              <a:rPr lang="ar-DZ" b="1" dirty="0" err="1" smtClean="0"/>
              <a:t>.</a:t>
            </a:r>
            <a:r>
              <a:rPr lang="ar-DZ" b="1" dirty="0" smtClean="0"/>
              <a:t> وقد </a:t>
            </a:r>
            <a:r>
              <a:rPr lang="ar-SA" b="1" dirty="0" smtClean="0"/>
              <a:t>تبدأ بعض </a:t>
            </a:r>
            <a:r>
              <a:rPr lang="ar-DZ" b="1" dirty="0" smtClean="0"/>
              <a:t>المؤسس</a:t>
            </a:r>
            <a:r>
              <a:rPr lang="ar-SA" b="1" dirty="0" smtClean="0"/>
              <a:t>ات حياتها ولها أكثر من مالك واحد، كذلك </a:t>
            </a:r>
            <a:r>
              <a:rPr lang="ar-DZ" b="1" dirty="0" smtClean="0"/>
              <a:t>قد </a:t>
            </a:r>
            <a:r>
              <a:rPr lang="ar-SA" b="1" dirty="0" smtClean="0"/>
              <a:t>يقرر </a:t>
            </a:r>
            <a:r>
              <a:rPr lang="ar-DZ" b="1" dirty="0" smtClean="0"/>
              <a:t>أحد</a:t>
            </a:r>
            <a:r>
              <a:rPr lang="ar-SA" b="1" dirty="0" smtClean="0"/>
              <a:t> ملاك الم</a:t>
            </a:r>
            <a:r>
              <a:rPr lang="ar-DZ" b="1" dirty="0" err="1" smtClean="0"/>
              <a:t>ؤسسا</a:t>
            </a:r>
            <a:r>
              <a:rPr lang="ar-SA" b="1" dirty="0" smtClean="0"/>
              <a:t>ت الفردية توسيع أعمال م</a:t>
            </a:r>
            <a:r>
              <a:rPr lang="ar-DZ" b="1" dirty="0" err="1" smtClean="0"/>
              <a:t>ؤسس</a:t>
            </a:r>
            <a:r>
              <a:rPr lang="ar-SA" b="1" dirty="0" smtClean="0"/>
              <a:t>ته من خلال إدخال شريك جديد في رأس </a:t>
            </a:r>
            <a:r>
              <a:rPr lang="ar-SA" b="1" dirty="0" err="1" smtClean="0"/>
              <a:t>المال،</a:t>
            </a:r>
            <a:r>
              <a:rPr lang="ar-SA" b="1" dirty="0" smtClean="0"/>
              <a:t> </a:t>
            </a:r>
            <a:r>
              <a:rPr lang="ar-DZ" b="1" dirty="0" smtClean="0"/>
              <a:t>وبالتالي تحويلها إلى</a:t>
            </a:r>
            <a:r>
              <a:rPr lang="ar-SA" b="1" dirty="0" smtClean="0"/>
              <a:t> شركة أشخاص</a:t>
            </a:r>
            <a:r>
              <a:rPr lang="ar-DZ" b="1" dirty="0" err="1" smtClean="0"/>
              <a:t>.</a:t>
            </a:r>
            <a:endParaRPr lang="fr-FR" b="1" dirty="0" smtClean="0"/>
          </a:p>
          <a:p>
            <a:pPr algn="r" rtl="1">
              <a:buNone/>
            </a:pPr>
            <a:endParaRPr lang="fr-F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sz="4000" b="1" dirty="0" smtClean="0">
                <a:solidFill>
                  <a:srgbClr val="0000FF"/>
                </a:solidFill>
              </a:rPr>
              <a:t>صناديق ضمان القروض </a:t>
            </a:r>
            <a:endParaRPr lang="fr-FR" dirty="0">
              <a:solidFill>
                <a:srgbClr val="0000FF"/>
              </a:solidFill>
            </a:endParaRPr>
          </a:p>
        </p:txBody>
      </p:sp>
      <p:sp>
        <p:nvSpPr>
          <p:cNvPr id="3" name="Espace réservé du contenu 2"/>
          <p:cNvSpPr>
            <a:spLocks noGrp="1"/>
          </p:cNvSpPr>
          <p:nvPr>
            <p:ph idx="1"/>
          </p:nvPr>
        </p:nvSpPr>
        <p:spPr/>
        <p:txBody>
          <a:bodyPr>
            <a:noAutofit/>
          </a:bodyPr>
          <a:lstStyle/>
          <a:p>
            <a:pPr algn="r" rtl="1">
              <a:lnSpc>
                <a:spcPct val="110000"/>
              </a:lnSpc>
              <a:buNone/>
            </a:pPr>
            <a:r>
              <a:rPr lang="ar-DZ" b="1" dirty="0" smtClean="0"/>
              <a:t>و</a:t>
            </a:r>
            <a:r>
              <a:rPr lang="ar-SA" b="1" dirty="0" smtClean="0"/>
              <a:t>هي </a:t>
            </a:r>
            <a:r>
              <a:rPr lang="ar-DZ" b="1" dirty="0" smtClean="0"/>
              <a:t>في الغالب </a:t>
            </a:r>
            <a:r>
              <a:rPr lang="ar-SA" b="1" dirty="0" smtClean="0"/>
              <a:t>مؤسسات </a:t>
            </a:r>
            <a:r>
              <a:rPr lang="ar-DZ" b="1" dirty="0" smtClean="0"/>
              <a:t>حكومية أو مدعومة م</a:t>
            </a:r>
            <a:r>
              <a:rPr lang="ar-SA" b="1" dirty="0" smtClean="0"/>
              <a:t>ن </a:t>
            </a:r>
            <a:r>
              <a:rPr lang="ar-DZ" b="1" dirty="0" smtClean="0"/>
              <a:t>ال</a:t>
            </a:r>
            <a:r>
              <a:rPr lang="ar-SA" b="1" dirty="0" smtClean="0"/>
              <a:t>حكومة، تعمل على تسهيل حصول قطاع محدد من الم</a:t>
            </a:r>
            <a:r>
              <a:rPr lang="ar-DZ" b="1" dirty="0" err="1" smtClean="0"/>
              <a:t>ؤسس</a:t>
            </a:r>
            <a:r>
              <a:rPr lang="ar-SA" b="1" dirty="0" smtClean="0"/>
              <a:t>ات </a:t>
            </a:r>
            <a:r>
              <a:rPr lang="ar-DZ" b="1" dirty="0" err="1" smtClean="0"/>
              <a:t>(</a:t>
            </a:r>
            <a:r>
              <a:rPr lang="ar-SA" b="1" dirty="0" smtClean="0"/>
              <a:t>غالبا </a:t>
            </a:r>
            <a:r>
              <a:rPr lang="ar-SA" b="1" dirty="0" smtClean="0"/>
              <a:t>ما يكون الم</a:t>
            </a:r>
            <a:r>
              <a:rPr lang="ar-DZ" b="1" dirty="0" err="1" smtClean="0"/>
              <a:t>ؤسس</a:t>
            </a:r>
            <a:r>
              <a:rPr lang="ar-SA" b="1" dirty="0" smtClean="0"/>
              <a:t>ات الصغيرة </a:t>
            </a:r>
            <a:r>
              <a:rPr lang="ar-SA" b="1" dirty="0" smtClean="0"/>
              <a:t>والمتوسطة</a:t>
            </a:r>
            <a:r>
              <a:rPr lang="ar-DZ" b="1" dirty="0" err="1" smtClean="0"/>
              <a:t>)</a:t>
            </a:r>
            <a:r>
              <a:rPr lang="ar-SA" b="1" dirty="0" smtClean="0"/>
              <a:t> </a:t>
            </a:r>
            <a:r>
              <a:rPr lang="ar-SA" b="1" dirty="0" smtClean="0"/>
              <a:t>على التمويل اللازم </a:t>
            </a:r>
            <a:r>
              <a:rPr lang="ar-SA" b="1" dirty="0" smtClean="0"/>
              <a:t>ل</a:t>
            </a:r>
            <a:r>
              <a:rPr lang="ar-DZ" b="1" dirty="0" smtClean="0"/>
              <a:t>نشاط</a:t>
            </a:r>
            <a:r>
              <a:rPr lang="ar-SA" b="1" dirty="0" smtClean="0"/>
              <a:t>ها </a:t>
            </a:r>
            <a:r>
              <a:rPr lang="ar-SA" b="1" dirty="0" smtClean="0"/>
              <a:t>من ال</a:t>
            </a:r>
            <a:r>
              <a:rPr lang="ar-DZ" b="1" dirty="0" smtClean="0"/>
              <a:t>بنوك</a:t>
            </a:r>
            <a:r>
              <a:rPr lang="ar-SA" b="1" dirty="0" smtClean="0"/>
              <a:t> او المؤسسات المالية ال</a:t>
            </a:r>
            <a:r>
              <a:rPr lang="ar-DZ" b="1" dirty="0" smtClean="0"/>
              <a:t>أ</a:t>
            </a:r>
            <a:r>
              <a:rPr lang="ar-SA" b="1" dirty="0" smtClean="0"/>
              <a:t>خرى</a:t>
            </a:r>
            <a:r>
              <a:rPr lang="ar-DZ" b="1" dirty="0" err="1" smtClean="0"/>
              <a:t>،</a:t>
            </a:r>
            <a:r>
              <a:rPr lang="ar-SA" b="1" dirty="0" smtClean="0"/>
              <a:t> </a:t>
            </a:r>
            <a:r>
              <a:rPr lang="ar-SA" b="1" dirty="0" smtClean="0"/>
              <a:t>من خلال </a:t>
            </a:r>
            <a:r>
              <a:rPr lang="ar-SA" b="1" dirty="0" err="1" smtClean="0"/>
              <a:t>قيامها</a:t>
            </a:r>
            <a:r>
              <a:rPr lang="ar-SA" b="1" dirty="0" smtClean="0"/>
              <a:t> بالمشار</a:t>
            </a:r>
            <a:r>
              <a:rPr lang="ar-DZ" b="1" dirty="0" smtClean="0"/>
              <a:t>ك</a:t>
            </a:r>
            <a:r>
              <a:rPr lang="ar-SA" b="1" dirty="0" smtClean="0"/>
              <a:t>ة الكلية أو الجزئية في مخاطر </a:t>
            </a:r>
            <a:r>
              <a:rPr lang="ar-DZ" b="1" dirty="0" smtClean="0"/>
              <a:t>تمويل ا</a:t>
            </a:r>
            <a:r>
              <a:rPr lang="ar-SA" b="1" dirty="0" smtClean="0"/>
              <a:t>لم</a:t>
            </a:r>
            <a:r>
              <a:rPr lang="ar-DZ" b="1" dirty="0" err="1" smtClean="0"/>
              <a:t>ؤسس</a:t>
            </a:r>
            <a:r>
              <a:rPr lang="ar-SA" b="1" dirty="0" smtClean="0"/>
              <a:t>ة المقترضة لدى الجهة الممولة</a:t>
            </a:r>
            <a:r>
              <a:rPr lang="ar-DZ" b="1" dirty="0" err="1" smtClean="0"/>
              <a:t>.</a:t>
            </a:r>
            <a:r>
              <a:rPr lang="ar-DZ" b="1" dirty="0" smtClean="0"/>
              <a:t> </a:t>
            </a:r>
            <a:r>
              <a:rPr lang="ar-SA" b="1" dirty="0" smtClean="0"/>
              <a:t>وتعمل مؤسسة ضمان القروض بشكل عام </a:t>
            </a:r>
            <a:r>
              <a:rPr lang="ar-DZ" b="1" dirty="0" smtClean="0"/>
              <a:t>ك</a:t>
            </a:r>
            <a:r>
              <a:rPr lang="ar-SA" b="1" dirty="0" smtClean="0"/>
              <a:t>ضامن </a:t>
            </a:r>
            <a:r>
              <a:rPr lang="fr-FR" sz="3000" b="1" dirty="0" err="1" smtClean="0"/>
              <a:t>Guarantor</a:t>
            </a:r>
            <a:r>
              <a:rPr lang="ar-DZ" sz="3000" b="1" dirty="0" smtClean="0"/>
              <a:t>،</a:t>
            </a:r>
            <a:r>
              <a:rPr lang="ar-DZ" b="1" dirty="0" smtClean="0"/>
              <a:t> ك</a:t>
            </a:r>
            <a:r>
              <a:rPr lang="ar-SA" b="1" dirty="0" smtClean="0"/>
              <a:t>نتيجة لضعف أو قلة أو انعدام الضمانات المقدمة من الم</a:t>
            </a:r>
            <a:r>
              <a:rPr lang="ar-DZ" b="1" dirty="0" err="1" smtClean="0"/>
              <a:t>ؤسس</a:t>
            </a:r>
            <a:r>
              <a:rPr lang="ar-SA" b="1" dirty="0" smtClean="0"/>
              <a:t>ة المقترضة للجهة الممولة.</a:t>
            </a:r>
            <a:endParaRPr lang="fr-F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844504" y="3640157"/>
            <a:ext cx="6264000" cy="3173219"/>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cstate="print"/>
          <a:srcRect/>
          <a:stretch>
            <a:fillRect/>
          </a:stretch>
        </p:blipFill>
        <p:spPr bwMode="auto">
          <a:xfrm>
            <a:off x="35496" y="8997"/>
            <a:ext cx="6264000" cy="3168718"/>
          </a:xfrm>
          <a:prstGeom prst="rect">
            <a:avLst/>
          </a:prstGeom>
          <a:noFill/>
          <a:ln w="9525">
            <a:noFill/>
            <a:miter lim="800000"/>
            <a:headEnd/>
            <a:tailEnd/>
          </a:ln>
          <a:effectLst/>
        </p:spPr>
      </p:pic>
      <p:sp>
        <p:nvSpPr>
          <p:cNvPr id="4" name="Rectangle 3"/>
          <p:cNvSpPr/>
          <p:nvPr/>
        </p:nvSpPr>
        <p:spPr>
          <a:xfrm>
            <a:off x="3563888" y="2636912"/>
            <a:ext cx="2621230" cy="523220"/>
          </a:xfrm>
          <a:prstGeom prst="rect">
            <a:avLst/>
          </a:prstGeom>
        </p:spPr>
        <p:txBody>
          <a:bodyPr wrap="none">
            <a:spAutoFit/>
          </a:bodyPr>
          <a:lstStyle/>
          <a:p>
            <a:r>
              <a:rPr lang="ar-SA" sz="2800" b="1" dirty="0" smtClean="0"/>
              <a:t>نظام الضمان المباشر</a:t>
            </a:r>
            <a:endParaRPr lang="fr-FR" sz="2800" dirty="0"/>
          </a:p>
        </p:txBody>
      </p:sp>
      <p:sp>
        <p:nvSpPr>
          <p:cNvPr id="5" name="Rectangle 4"/>
          <p:cNvSpPr/>
          <p:nvPr/>
        </p:nvSpPr>
        <p:spPr>
          <a:xfrm>
            <a:off x="5724128" y="6290156"/>
            <a:ext cx="3167855" cy="523220"/>
          </a:xfrm>
          <a:prstGeom prst="rect">
            <a:avLst/>
          </a:prstGeom>
        </p:spPr>
        <p:txBody>
          <a:bodyPr wrap="none">
            <a:spAutoFit/>
          </a:bodyPr>
          <a:lstStyle/>
          <a:p>
            <a:r>
              <a:rPr lang="ar-SA" sz="2800" b="1" dirty="0" smtClean="0"/>
              <a:t>نظام الضمان </a:t>
            </a:r>
            <a:r>
              <a:rPr lang="ar-DZ" sz="2800" b="1" dirty="0" smtClean="0"/>
              <a:t>غير </a:t>
            </a:r>
            <a:r>
              <a:rPr lang="ar-SA" sz="2800" b="1" dirty="0" smtClean="0"/>
              <a:t>المباشر</a:t>
            </a:r>
            <a:endParaRPr lang="fr-FR" sz="2800" dirty="0"/>
          </a:p>
        </p:txBody>
      </p:sp>
      <p:sp>
        <p:nvSpPr>
          <p:cNvPr id="6" name="Rectangle 5"/>
          <p:cNvSpPr/>
          <p:nvPr/>
        </p:nvSpPr>
        <p:spPr>
          <a:xfrm>
            <a:off x="6213990" y="63783"/>
            <a:ext cx="2880000" cy="3293209"/>
          </a:xfrm>
          <a:prstGeom prst="rect">
            <a:avLst/>
          </a:prstGeom>
        </p:spPr>
        <p:txBody>
          <a:bodyPr>
            <a:spAutoFit/>
          </a:bodyPr>
          <a:lstStyle/>
          <a:p>
            <a:pPr algn="r" rtl="1"/>
            <a:r>
              <a:rPr lang="ar-DZ" sz="2600" b="1" dirty="0" smtClean="0"/>
              <a:t>ت</a:t>
            </a:r>
            <a:r>
              <a:rPr lang="ar-SA" sz="2600" b="1" dirty="0" smtClean="0"/>
              <a:t>ق</a:t>
            </a:r>
            <a:r>
              <a:rPr lang="ar-DZ" sz="2600" b="1" dirty="0" smtClean="0"/>
              <a:t>و</a:t>
            </a:r>
            <a:r>
              <a:rPr lang="ar-SA" sz="2600" b="1" dirty="0" smtClean="0"/>
              <a:t>م </a:t>
            </a:r>
            <a:r>
              <a:rPr lang="ar-DZ" sz="2600" b="1" dirty="0" smtClean="0"/>
              <a:t>المؤسسة </a:t>
            </a:r>
            <a:r>
              <a:rPr lang="ar-SA" sz="2600" b="1" dirty="0" smtClean="0"/>
              <a:t>المقترض</a:t>
            </a:r>
            <a:r>
              <a:rPr lang="ar-DZ" sz="2600" b="1" dirty="0" smtClean="0"/>
              <a:t>ة</a:t>
            </a:r>
            <a:r>
              <a:rPr lang="ar-SA" sz="2600" b="1" dirty="0" smtClean="0"/>
              <a:t> بتقديم طلب ضمان </a:t>
            </a:r>
            <a:r>
              <a:rPr lang="ar-DZ" sz="2600" b="1" dirty="0" smtClean="0"/>
              <a:t>ال</a:t>
            </a:r>
            <a:r>
              <a:rPr lang="ar-SA" sz="2600" b="1" dirty="0" smtClean="0"/>
              <a:t>قرض</a:t>
            </a:r>
            <a:r>
              <a:rPr lang="ar-DZ" sz="2600" b="1" dirty="0" smtClean="0"/>
              <a:t> من </a:t>
            </a:r>
            <a:r>
              <a:rPr lang="ar-SA" sz="2600" b="1" dirty="0" smtClean="0"/>
              <a:t>صندوق ضمان القروض بشكل </a:t>
            </a:r>
            <a:r>
              <a:rPr lang="ar-SA" sz="2600" b="1" dirty="0" err="1" smtClean="0"/>
              <a:t>مباشر،</a:t>
            </a:r>
            <a:r>
              <a:rPr lang="ar-SA" sz="2600" b="1" dirty="0" smtClean="0"/>
              <a:t> </a:t>
            </a:r>
            <a:r>
              <a:rPr lang="ar-DZ" sz="2600" b="1" dirty="0" smtClean="0"/>
              <a:t>ل</a:t>
            </a:r>
            <a:r>
              <a:rPr lang="ar-SA" sz="2600" b="1" dirty="0" smtClean="0"/>
              <a:t>يتم دراسته من الصندوق وإرسال موافقة مكتوبة للبنك لضمان هذه الم</a:t>
            </a:r>
            <a:r>
              <a:rPr lang="ar-DZ" sz="2600" b="1" dirty="0" err="1" smtClean="0"/>
              <a:t>ؤسسة</a:t>
            </a:r>
            <a:r>
              <a:rPr lang="ar-SA" sz="2600" b="1" dirty="0" err="1" smtClean="0"/>
              <a:t>.</a:t>
            </a:r>
            <a:endParaRPr lang="fr-FR" sz="2600" dirty="0"/>
          </a:p>
        </p:txBody>
      </p:sp>
      <p:sp>
        <p:nvSpPr>
          <p:cNvPr id="7" name="Rectangle 6"/>
          <p:cNvSpPr/>
          <p:nvPr/>
        </p:nvSpPr>
        <p:spPr>
          <a:xfrm>
            <a:off x="43350" y="3192065"/>
            <a:ext cx="2808000" cy="3693319"/>
          </a:xfrm>
          <a:prstGeom prst="rect">
            <a:avLst/>
          </a:prstGeom>
        </p:spPr>
        <p:txBody>
          <a:bodyPr>
            <a:spAutoFit/>
          </a:bodyPr>
          <a:lstStyle/>
          <a:p>
            <a:pPr algn="r" rtl="1"/>
            <a:r>
              <a:rPr lang="ar-SA" sz="2600" b="1" dirty="0" smtClean="0"/>
              <a:t>بعد</a:t>
            </a:r>
            <a:r>
              <a:rPr lang="ar-DZ" sz="2600" b="1" dirty="0" smtClean="0"/>
              <a:t> أن </a:t>
            </a:r>
            <a:r>
              <a:rPr lang="ar-DZ" sz="2600" b="1" dirty="0" err="1" smtClean="0"/>
              <a:t>تت</a:t>
            </a:r>
            <a:r>
              <a:rPr lang="ar-SA" sz="2600" b="1" dirty="0" smtClean="0"/>
              <a:t>ق</a:t>
            </a:r>
            <a:r>
              <a:rPr lang="ar-DZ" sz="2600" b="1" dirty="0" smtClean="0"/>
              <a:t>د</a:t>
            </a:r>
            <a:r>
              <a:rPr lang="ar-SA" sz="2600" b="1" dirty="0" smtClean="0"/>
              <a:t>م </a:t>
            </a:r>
            <a:r>
              <a:rPr lang="ar-DZ" sz="2600" b="1" dirty="0" smtClean="0"/>
              <a:t>المؤسسة </a:t>
            </a:r>
            <a:r>
              <a:rPr lang="ar-SA" sz="2600" b="1" dirty="0" smtClean="0"/>
              <a:t>بطلب قرض</a:t>
            </a:r>
            <a:r>
              <a:rPr lang="ar-DZ" sz="2600" b="1" dirty="0" smtClean="0"/>
              <a:t> من </a:t>
            </a:r>
            <a:r>
              <a:rPr lang="ar-SA" sz="2600" b="1" dirty="0" err="1" smtClean="0"/>
              <a:t>البنك،</a:t>
            </a:r>
            <a:r>
              <a:rPr lang="ar-SA" sz="2600" b="1" dirty="0" smtClean="0"/>
              <a:t> </a:t>
            </a:r>
            <a:r>
              <a:rPr lang="ar-DZ" sz="2600" b="1" dirty="0" smtClean="0"/>
              <a:t>وبعد أن ي</a:t>
            </a:r>
            <a:r>
              <a:rPr lang="ar-SA" sz="2600" b="1" dirty="0" smtClean="0"/>
              <a:t>درس</a:t>
            </a:r>
            <a:r>
              <a:rPr lang="ar-DZ" sz="2600" b="1" dirty="0" smtClean="0"/>
              <a:t>ه ويرى أن هناك </a:t>
            </a:r>
            <a:r>
              <a:rPr lang="ar-SA" sz="2600" b="1" dirty="0" smtClean="0"/>
              <a:t>ضعف</a:t>
            </a:r>
            <a:r>
              <a:rPr lang="ar-DZ" sz="2600" b="1" dirty="0" smtClean="0"/>
              <a:t>ا</a:t>
            </a:r>
            <a:r>
              <a:rPr lang="ar-SA" sz="2600" b="1" dirty="0" smtClean="0"/>
              <a:t> أو </a:t>
            </a:r>
            <a:r>
              <a:rPr lang="ar-SA" sz="2600" b="1" dirty="0" smtClean="0"/>
              <a:t>انعداما</a:t>
            </a:r>
            <a:r>
              <a:rPr lang="ar-DZ" sz="2600" b="1" dirty="0" smtClean="0"/>
              <a:t> في </a:t>
            </a:r>
            <a:r>
              <a:rPr lang="ar-DZ" sz="2600" b="1" dirty="0" smtClean="0"/>
              <a:t>ا</a:t>
            </a:r>
            <a:r>
              <a:rPr lang="ar-SA" sz="2600" b="1" dirty="0" smtClean="0"/>
              <a:t>لضمان</a:t>
            </a:r>
            <a:r>
              <a:rPr lang="ar-DZ" sz="2600" b="1" dirty="0" smtClean="0"/>
              <a:t>ات</a:t>
            </a:r>
            <a:r>
              <a:rPr lang="ar-SA" sz="2600" b="1" dirty="0" smtClean="0"/>
              <a:t> </a:t>
            </a:r>
            <a:r>
              <a:rPr lang="ar-DZ" sz="2600" b="1" dirty="0" smtClean="0"/>
              <a:t>ي</a:t>
            </a:r>
            <a:r>
              <a:rPr lang="ar-SA" sz="2600" b="1" dirty="0" smtClean="0"/>
              <a:t>ق</a:t>
            </a:r>
            <a:r>
              <a:rPr lang="ar-DZ" sz="2600" b="1" dirty="0" smtClean="0"/>
              <a:t>و</a:t>
            </a:r>
            <a:r>
              <a:rPr lang="ar-SA" sz="2600" b="1" dirty="0" smtClean="0"/>
              <a:t>م </a:t>
            </a:r>
            <a:r>
              <a:rPr lang="ar-DZ" sz="2600" b="1" dirty="0" smtClean="0"/>
              <a:t>ب</a:t>
            </a:r>
            <a:r>
              <a:rPr lang="ar-SA" sz="2600" b="1" dirty="0" smtClean="0"/>
              <a:t>ت</a:t>
            </a:r>
            <a:r>
              <a:rPr lang="ar-DZ" sz="2600" b="1" dirty="0" smtClean="0"/>
              <a:t>قدي</a:t>
            </a:r>
            <a:r>
              <a:rPr lang="ar-SA" sz="2600" b="1" dirty="0" smtClean="0"/>
              <a:t>م طلب ضمان قرض من </a:t>
            </a:r>
            <a:r>
              <a:rPr lang="ar-DZ" sz="2600" b="1" dirty="0" smtClean="0"/>
              <a:t>ال</a:t>
            </a:r>
            <a:r>
              <a:rPr lang="ar-SA" sz="2600" b="1" dirty="0" smtClean="0"/>
              <a:t>صندوق </a:t>
            </a:r>
            <a:r>
              <a:rPr lang="ar-DZ" sz="2600" b="1" dirty="0" smtClean="0"/>
              <a:t>المتخصص</a:t>
            </a:r>
            <a:r>
              <a:rPr lang="ar-SA" sz="2600" b="1" dirty="0" smtClean="0"/>
              <a:t> </a:t>
            </a:r>
            <a:r>
              <a:rPr lang="ar-DZ" sz="2600" b="1" dirty="0" smtClean="0"/>
              <a:t>ليقوم الأخير</a:t>
            </a:r>
            <a:r>
              <a:rPr lang="ar-SA" sz="2600" b="1" dirty="0" smtClean="0"/>
              <a:t> </a:t>
            </a:r>
            <a:r>
              <a:rPr lang="ar-DZ" sz="2600" b="1" dirty="0" smtClean="0"/>
              <a:t>ب</a:t>
            </a:r>
            <a:r>
              <a:rPr lang="ar-SA" sz="2600" b="1" dirty="0" smtClean="0"/>
              <a:t>دراسته والموافقة عليه.</a:t>
            </a:r>
            <a:endParaRPr lang="fr-FR" sz="2600" dirty="0"/>
          </a:p>
        </p:txBody>
      </p:sp>
      <p:cxnSp>
        <p:nvCxnSpPr>
          <p:cNvPr id="9" name="Connecteur droit 8"/>
          <p:cNvCxnSpPr/>
          <p:nvPr/>
        </p:nvCxnSpPr>
        <p:spPr>
          <a:xfrm>
            <a:off x="0" y="32420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6083"/>
                                        </p:tgtEl>
                                        <p:attrNameLst>
                                          <p:attrName>style.visibility</p:attrName>
                                        </p:attrNameLst>
                                      </p:cBhvr>
                                      <p:to>
                                        <p:strVal val="visible"/>
                                      </p:to>
                                    </p:set>
                                    <p:animEffect transition="in" filter="wedge">
                                      <p:cBhvr>
                                        <p:cTn id="14" dur="2000"/>
                                        <p:tgtEl>
                                          <p:spTgt spid="46083"/>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1"/>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46082"/>
                                        </p:tgtEl>
                                        <p:attrNameLst>
                                          <p:attrName>style.visibility</p:attrName>
                                        </p:attrNameLst>
                                      </p:cBhvr>
                                      <p:to>
                                        <p:strVal val="visible"/>
                                      </p:to>
                                    </p:set>
                                    <p:animEffect transition="in" filter="wedge">
                                      <p:cBhvr>
                                        <p:cTn id="33" dur="2000"/>
                                        <p:tgtEl>
                                          <p:spTgt spid="46082"/>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anim calcmode="discrete" valueType="clr">
                                      <p:cBhvr override="childStyle">
                                        <p:cTn id="3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gtEl>
                                        <p:attrNameLst>
                                          <p:attrName>fillcolor</p:attrName>
                                        </p:attrNameLst>
                                      </p:cBhvr>
                                      <p:tavLst>
                                        <p:tav tm="0">
                                          <p:val>
                                            <p:clrVal>
                                              <a:schemeClr val="accent2"/>
                                            </p:clrVal>
                                          </p:val>
                                        </p:tav>
                                        <p:tav tm="50000">
                                          <p:val>
                                            <p:clrVal>
                                              <a:schemeClr val="hlink"/>
                                            </p:clrVal>
                                          </p:val>
                                        </p:tav>
                                      </p:tavLst>
                                    </p:anim>
                                    <p:set>
                                      <p:cBhvr>
                                        <p:cTn id="4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smtClean="0">
                <a:ln>
                  <a:noFill/>
                </a:ln>
                <a:solidFill>
                  <a:srgbClr val="0000FF"/>
                </a:solidFill>
                <a:effectLst/>
                <a:uLnTx/>
                <a:uFillTx/>
                <a:latin typeface="+mj-lt"/>
                <a:ea typeface="+mj-ea"/>
                <a:cs typeface="+mj-cs"/>
              </a:rPr>
              <a:t>وكالات </a:t>
            </a:r>
            <a:r>
              <a:rPr kumimoji="0" lang="ar-SA" sz="4000" b="1" i="0" u="none" strike="noStrike" kern="1200" cap="none" spc="0" normalizeH="0" baseline="0" noProof="0" dirty="0" smtClean="0">
                <a:ln>
                  <a:noFill/>
                </a:ln>
                <a:solidFill>
                  <a:srgbClr val="0000FF"/>
                </a:solidFill>
                <a:effectLst/>
                <a:uLnTx/>
                <a:uFillTx/>
                <a:latin typeface="+mj-lt"/>
                <a:ea typeface="+mj-ea"/>
                <a:cs typeface="+mj-cs"/>
              </a:rPr>
              <a:t>التصنيف الائتماني</a:t>
            </a:r>
            <a:r>
              <a:rPr kumimoji="0" lang="fr-FR" sz="4000" b="1" i="0" u="none" strike="noStrike" kern="1200" cap="none" spc="0" normalizeH="0" baseline="0" noProof="0" dirty="0" smtClean="0">
                <a:ln>
                  <a:noFill/>
                </a:ln>
                <a:solidFill>
                  <a:srgbClr val="0000FF"/>
                </a:solidFill>
                <a:effectLst/>
                <a:uLnTx/>
                <a:uFillTx/>
                <a:latin typeface="+mj-lt"/>
                <a:ea typeface="+mj-ea"/>
                <a:cs typeface="+mj-cs"/>
              </a:rPr>
              <a:t> </a:t>
            </a:r>
            <a:endParaRPr kumimoji="0" lang="fr-FR" sz="4000" b="1" i="0" u="none" strike="noStrike" kern="1200" cap="none" spc="0" normalizeH="0" baseline="0" noProof="0" dirty="0">
              <a:ln>
                <a:noFill/>
              </a:ln>
              <a:solidFill>
                <a:srgbClr val="0000FF"/>
              </a:solidFill>
              <a:effectLst/>
              <a:uLnTx/>
              <a:uFillTx/>
              <a:latin typeface="+mj-lt"/>
              <a:ea typeface="+mj-ea"/>
              <a:cs typeface="+mj-cs"/>
            </a:endParaRPr>
          </a:p>
        </p:txBody>
      </p:sp>
      <p:sp>
        <p:nvSpPr>
          <p:cNvPr id="3" name="Espace réservé du contenu 2"/>
          <p:cNvSpPr txBox="1">
            <a:spLocks/>
          </p:cNvSpPr>
          <p:nvPr/>
        </p:nvSpPr>
        <p:spPr>
          <a:xfrm>
            <a:off x="457200" y="1567333"/>
            <a:ext cx="8229600" cy="4525963"/>
          </a:xfrm>
          <a:prstGeom prst="rect">
            <a:avLst/>
          </a:prstGeom>
        </p:spPr>
        <p:txBody>
          <a:bodyPr>
            <a:noAutofit/>
          </a:bodyPr>
          <a:lstStyle/>
          <a:p>
            <a:pPr marL="342900" marR="0" lvl="0" indent="-342900" algn="r" defTabSz="914400" rtl="1" eaLnBrk="1" fontAlgn="auto" latinLnBrk="0" hangingPunct="1">
              <a:spcBef>
                <a:spcPct val="20000"/>
              </a:spcBef>
              <a:spcAft>
                <a:spcPts val="0"/>
              </a:spcAft>
              <a:buClrTx/>
              <a:buSzTx/>
              <a:buFont typeface="Arial" pitchFamily="34" charset="0"/>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هي هيئات متخصصة في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دراسة وتحليل الوضع المالي 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لمؤسسة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الخاضعة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للتصنيف،</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وذلك لتحديد قدر</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تها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على الوفاء بالتزاماتها المالية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سداد أقساط القروض وفوائدها</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تجاه الجهات المقرضة</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نظرًا لما يشمله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لتصنيف</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الائتماني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a:t>
            </a:r>
            <a:r>
              <a:rPr kumimoji="0" lang="fr-FR" sz="3200" b="1" i="0" u="none" strike="noStrike" kern="1200" cap="none" spc="0" normalizeH="0" baseline="0" noProof="0" dirty="0" err="1" smtClean="0">
                <a:ln>
                  <a:noFill/>
                </a:ln>
                <a:solidFill>
                  <a:schemeClr val="tx1"/>
                </a:solidFill>
                <a:effectLst/>
                <a:uLnTx/>
                <a:uFillTx/>
                <a:latin typeface="+mn-lt"/>
                <a:ea typeface="+mn-ea"/>
                <a:cs typeface="+mn-cs"/>
              </a:rPr>
              <a:t>Credit</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Rating)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من معايير تعمل على توقع وضمان الاستقرار المالي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للمؤسسة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بشكل كبير</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هناك نحو </a:t>
            </a:r>
            <a:r>
              <a:rPr kumimoji="0" lang="ar-SA" sz="3000" b="1" i="0" u="none" strike="noStrike" kern="1200" cap="none" spc="0" normalizeH="0" baseline="0" noProof="0" dirty="0" smtClean="0">
                <a:ln>
                  <a:noFill/>
                </a:ln>
                <a:solidFill>
                  <a:schemeClr val="tx1"/>
                </a:solidFill>
                <a:effectLst/>
                <a:uLnTx/>
                <a:uFillTx/>
                <a:latin typeface="+mn-lt"/>
                <a:ea typeface="+mn-ea"/>
                <a:cs typeface="+mn-cs"/>
              </a:rPr>
              <a:t>150</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وكالة تصنيف ائتماني في العالم، لكن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ثلاثة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فقط من هذه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الوكلات</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ستاندرد</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أند</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بورز</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3000" b="1" i="0" u="none" strike="noStrike" kern="1200" cap="none" spc="0" normalizeH="0" baseline="0" noProof="0" dirty="0" smtClean="0">
                <a:ln>
                  <a:noFill/>
                </a:ln>
                <a:solidFill>
                  <a:schemeClr val="tx1"/>
                </a:solidFill>
                <a:effectLst/>
                <a:uLnTx/>
                <a:uFillTx/>
                <a:latin typeface="+mn-lt"/>
                <a:ea typeface="+mn-ea"/>
                <a:cs typeface="+mn-cs"/>
              </a:rPr>
              <a:t>Standard &amp; </a:t>
            </a:r>
            <a:r>
              <a:rPr kumimoji="0" lang="fr-FR" sz="3000" b="1" i="0" u="none" strike="noStrike" kern="1200" cap="none" spc="0" normalizeH="0" baseline="0" noProof="0" dirty="0" err="1" smtClean="0">
                <a:ln>
                  <a:noFill/>
                </a:ln>
                <a:solidFill>
                  <a:schemeClr val="tx1"/>
                </a:solidFill>
                <a:effectLst/>
                <a:uLnTx/>
                <a:uFillTx/>
                <a:latin typeface="+mn-lt"/>
                <a:ea typeface="+mn-ea"/>
                <a:cs typeface="+mn-cs"/>
              </a:rPr>
              <a:t>Poor’s</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موديز</a:t>
            </a:r>
            <a:r>
              <a:rPr kumimoji="0" lang="fr-FR" sz="3000" b="1" i="0" u="none" strike="noStrike" kern="1200" cap="none" spc="0" normalizeH="0" baseline="0" noProof="0" dirty="0" smtClean="0">
                <a:ln>
                  <a:noFill/>
                </a:ln>
                <a:solidFill>
                  <a:schemeClr val="tx1"/>
                </a:solidFill>
                <a:effectLst/>
                <a:uLnTx/>
                <a:uFillTx/>
                <a:latin typeface="+mn-lt"/>
                <a:ea typeface="+mn-ea"/>
                <a:cs typeface="+mn-cs"/>
              </a:rPr>
              <a:t>Moody’s</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وفيتش</a:t>
            </a:r>
            <a:r>
              <a:rPr kumimoji="0" lang="fr-FR" sz="3000" b="1" i="0" u="none" strike="noStrike" kern="1200" cap="none" spc="0" normalizeH="0" baseline="0" noProof="0" dirty="0" err="1" smtClean="0">
                <a:ln>
                  <a:noFill/>
                </a:ln>
                <a:solidFill>
                  <a:schemeClr val="tx1"/>
                </a:solidFill>
                <a:effectLst/>
                <a:uLnTx/>
                <a:uFillTx/>
                <a:latin typeface="+mn-lt"/>
                <a:ea typeface="+mn-ea"/>
                <a:cs typeface="+mn-cs"/>
              </a:rPr>
              <a:t>Fitch</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تحتكر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000" b="1" i="0" u="none" strike="noStrike" kern="1200" cap="none" spc="0" normalizeH="0" baseline="0" noProof="0" dirty="0" smtClean="0">
                <a:ln>
                  <a:noFill/>
                </a:ln>
                <a:solidFill>
                  <a:schemeClr val="tx1"/>
                </a:solidFill>
                <a:effectLst/>
                <a:uLnTx/>
                <a:uFillTx/>
                <a:latin typeface="+mn-lt"/>
                <a:ea typeface="+mn-ea"/>
                <a:cs typeface="+mn-cs"/>
              </a:rPr>
              <a:t>94</a:t>
            </a:r>
            <a:r>
              <a:rPr kumimoji="0" lang="ar-SA" sz="3000" b="1" i="0" u="none" strike="noStrike" kern="1200" cap="none" spc="0" normalizeH="0" baseline="0" noProof="0" dirty="0"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من سوق التصنيف العالمي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المقدرة بنحو </a:t>
            </a:r>
            <a:r>
              <a:rPr kumimoji="0" lang="ar-SA" sz="3000" b="1" i="0" u="none" strike="noStrike" kern="1200" cap="none" spc="0" normalizeH="0" baseline="0" noProof="0" dirty="0" smtClean="0">
                <a:ln>
                  <a:noFill/>
                </a:ln>
                <a:solidFill>
                  <a:schemeClr val="tx1"/>
                </a:solidFill>
                <a:effectLst/>
                <a:uLnTx/>
                <a:uFillTx/>
                <a:latin typeface="+mn-lt"/>
                <a:ea typeface="+mn-ea"/>
                <a:cs typeface="+mn-cs"/>
              </a:rPr>
              <a:t>250</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مليار دولار</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768" y="1096934"/>
          <a:ext cx="9072000" cy="5572426"/>
        </p:xfrm>
        <a:graphic>
          <a:graphicData uri="http://schemas.openxmlformats.org/drawingml/2006/table">
            <a:tbl>
              <a:tblPr rtl="1"/>
              <a:tblGrid>
                <a:gridCol w="756000"/>
                <a:gridCol w="8316000"/>
              </a:tblGrid>
              <a:tr h="289973">
                <a:tc>
                  <a:txBody>
                    <a:bodyPr/>
                    <a:lstStyle/>
                    <a:p>
                      <a:pPr algn="ctr" rtl="1" fontAlgn="base">
                        <a:spcAft>
                          <a:spcPts val="0"/>
                        </a:spcAft>
                      </a:pPr>
                      <a:r>
                        <a:rPr lang="fr-FR" sz="2200" b="1" dirty="0">
                          <a:solidFill>
                            <a:srgbClr val="000000"/>
                          </a:solidFill>
                          <a:latin typeface="EffraRegular"/>
                          <a:ea typeface="Times New Roman"/>
                          <a:cs typeface="Arial"/>
                        </a:rPr>
                        <a:t>AAA</a:t>
                      </a:r>
                      <a:endParaRPr lang="fr-FR" sz="2200" b="1" dirty="0">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الأعلى في التصنيف الائتماني والثقة في الوفاء بالالتزامات المالية</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dirty="0">
                          <a:solidFill>
                            <a:srgbClr val="000000"/>
                          </a:solidFill>
                          <a:latin typeface="EffraRegular"/>
                          <a:ea typeface="Times New Roman"/>
                          <a:cs typeface="Arial"/>
                        </a:rPr>
                        <a:t>AA</a:t>
                      </a:r>
                      <a:endParaRPr lang="fr-FR" sz="2200" b="1" dirty="0">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أعلى تصنيف ائتماني في الوفاء </a:t>
                      </a:r>
                      <a:r>
                        <a:rPr lang="ar-SA" sz="2800" b="1" dirty="0" smtClean="0">
                          <a:solidFill>
                            <a:srgbClr val="000000"/>
                          </a:solidFill>
                          <a:latin typeface="EffraRegular"/>
                          <a:ea typeface="Times New Roman"/>
                          <a:cs typeface="Arial"/>
                        </a:rPr>
                        <a:t>بالالتزامات</a:t>
                      </a:r>
                      <a:r>
                        <a:rPr lang="ar-DZ" sz="2800" b="1" dirty="0" smtClean="0">
                          <a:solidFill>
                            <a:srgbClr val="000000"/>
                          </a:solidFill>
                          <a:latin typeface="EffraRegular"/>
                          <a:ea typeface="Times New Roman"/>
                          <a:cs typeface="Arial"/>
                        </a:rPr>
                        <a:t> </a:t>
                      </a:r>
                      <a:r>
                        <a:rPr lang="ar-SA" sz="2800" b="1" dirty="0" err="1" smtClean="0">
                          <a:solidFill>
                            <a:srgbClr val="000000"/>
                          </a:solidFill>
                          <a:latin typeface="EffraRegular"/>
                          <a:ea typeface="Times New Roman"/>
                          <a:cs typeface="Arial"/>
                        </a:rPr>
                        <a:t>وي</a:t>
                      </a:r>
                      <a:r>
                        <a:rPr lang="ar-DZ" sz="2800" b="1" dirty="0" err="1" smtClean="0">
                          <a:solidFill>
                            <a:srgbClr val="000000"/>
                          </a:solidFill>
                          <a:latin typeface="EffraRegular"/>
                          <a:ea typeface="Times New Roman"/>
                          <a:cs typeface="Arial"/>
                        </a:rPr>
                        <a:t>حتل</a:t>
                      </a:r>
                      <a:r>
                        <a:rPr lang="ar-SA" sz="2800" b="1" dirty="0" smtClean="0">
                          <a:solidFill>
                            <a:srgbClr val="000000"/>
                          </a:solidFill>
                          <a:latin typeface="EffraRegular"/>
                          <a:ea typeface="Times New Roman"/>
                          <a:cs typeface="Arial"/>
                        </a:rPr>
                        <a:t> مرتبة ثانية</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a:solidFill>
                            <a:srgbClr val="000000"/>
                          </a:solidFill>
                          <a:latin typeface="EffraRegular"/>
                          <a:ea typeface="Times New Roman"/>
                          <a:cs typeface="Arial"/>
                        </a:rPr>
                        <a:t>A</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درجة عالية من التصنيف الائتماني ولكن قد تتأثر بالأوضاع </a:t>
                      </a:r>
                      <a:r>
                        <a:rPr lang="ar-SA" sz="2800" b="1" dirty="0" smtClean="0">
                          <a:solidFill>
                            <a:srgbClr val="000000"/>
                          </a:solidFill>
                          <a:latin typeface="EffraRegular"/>
                          <a:ea typeface="Times New Roman"/>
                          <a:cs typeface="Arial"/>
                        </a:rPr>
                        <a:t>الاقتصادية</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a:solidFill>
                            <a:srgbClr val="000000"/>
                          </a:solidFill>
                          <a:latin typeface="EffraRegular"/>
                          <a:ea typeface="Times New Roman"/>
                          <a:cs typeface="Arial"/>
                        </a:rPr>
                        <a:t>BBB</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مستوى كاف ومقبول من اليقين بالوفاء بالالتزامات </a:t>
                      </a:r>
                      <a:r>
                        <a:rPr lang="ar-SA" sz="2800" b="1" dirty="0" smtClean="0">
                          <a:solidFill>
                            <a:srgbClr val="000000"/>
                          </a:solidFill>
                          <a:latin typeface="EffraRegular"/>
                          <a:ea typeface="Times New Roman"/>
                          <a:cs typeface="Arial"/>
                        </a:rPr>
                        <a:t>ولكن بدرجة</a:t>
                      </a:r>
                      <a:r>
                        <a:rPr lang="ar-DZ" sz="2800" b="1" baseline="0" dirty="0" smtClean="0">
                          <a:solidFill>
                            <a:srgbClr val="000000"/>
                          </a:solidFill>
                          <a:latin typeface="EffraRegular"/>
                          <a:ea typeface="Times New Roman"/>
                          <a:cs typeface="Arial"/>
                        </a:rPr>
                        <a:t> </a:t>
                      </a:r>
                      <a:r>
                        <a:rPr lang="ar-SA" sz="2800" b="1" dirty="0" smtClean="0">
                          <a:solidFill>
                            <a:srgbClr val="000000"/>
                          </a:solidFill>
                          <a:latin typeface="EffraRegular"/>
                          <a:ea typeface="Times New Roman"/>
                          <a:cs typeface="Arial"/>
                        </a:rPr>
                        <a:t>أقل</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946">
                <a:tc>
                  <a:txBody>
                    <a:bodyPr/>
                    <a:lstStyle/>
                    <a:p>
                      <a:pPr algn="ctr" rtl="1" fontAlgn="base">
                        <a:spcAft>
                          <a:spcPts val="0"/>
                        </a:spcAft>
                      </a:pPr>
                      <a:r>
                        <a:rPr lang="fr-FR" sz="2200" b="1">
                          <a:solidFill>
                            <a:srgbClr val="000000"/>
                          </a:solidFill>
                          <a:latin typeface="EffraRegular"/>
                          <a:ea typeface="Times New Roman"/>
                          <a:cs typeface="Arial"/>
                        </a:rPr>
                        <a:t>BB</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مستوى مقبول من اليقين بالوفاء بالالتزامات </a:t>
                      </a:r>
                      <a:r>
                        <a:rPr lang="ar-SA" sz="2800" b="1" dirty="0" smtClean="0">
                          <a:solidFill>
                            <a:srgbClr val="000000"/>
                          </a:solidFill>
                          <a:latin typeface="EffraRegular"/>
                          <a:ea typeface="Times New Roman"/>
                          <a:cs typeface="Arial"/>
                        </a:rPr>
                        <a:t>ولكن </a:t>
                      </a:r>
                      <a:r>
                        <a:rPr lang="ar-SA" sz="2800" b="1" dirty="0">
                          <a:solidFill>
                            <a:srgbClr val="000000"/>
                          </a:solidFill>
                          <a:latin typeface="EffraRegular"/>
                          <a:ea typeface="Times New Roman"/>
                          <a:cs typeface="Arial"/>
                        </a:rPr>
                        <a:t>غير مضمون استمراره</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a:solidFill>
                            <a:srgbClr val="000000"/>
                          </a:solidFill>
                          <a:latin typeface="EffraRegular"/>
                          <a:ea typeface="Times New Roman"/>
                          <a:cs typeface="Arial"/>
                        </a:rPr>
                        <a:t>B</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مستوى منخفض من اليقين بالوفاء بالالتزامات </a:t>
                      </a:r>
                      <a:r>
                        <a:rPr lang="ar-SA" sz="2800" b="1" dirty="0" smtClean="0">
                          <a:solidFill>
                            <a:srgbClr val="000000"/>
                          </a:solidFill>
                          <a:latin typeface="EffraRegular"/>
                          <a:ea typeface="Times New Roman"/>
                          <a:cs typeface="Arial"/>
                        </a:rPr>
                        <a:t>ومثير </a:t>
                      </a:r>
                      <a:r>
                        <a:rPr lang="ar-SA" sz="2800" b="1" dirty="0">
                          <a:solidFill>
                            <a:srgbClr val="000000"/>
                          </a:solidFill>
                          <a:latin typeface="EffraRegular"/>
                          <a:ea typeface="Times New Roman"/>
                          <a:cs typeface="Arial"/>
                        </a:rPr>
                        <a:t>للقلق</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946">
                <a:tc>
                  <a:txBody>
                    <a:bodyPr/>
                    <a:lstStyle/>
                    <a:p>
                      <a:pPr algn="ctr" rtl="1" fontAlgn="base">
                        <a:spcAft>
                          <a:spcPts val="0"/>
                        </a:spcAft>
                      </a:pPr>
                      <a:r>
                        <a:rPr lang="fr-FR" sz="2200" b="1">
                          <a:solidFill>
                            <a:srgbClr val="000000"/>
                          </a:solidFill>
                          <a:latin typeface="EffraRegular"/>
                          <a:ea typeface="Times New Roman"/>
                          <a:cs typeface="Arial"/>
                        </a:rPr>
                        <a:t>CCC</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عدم اليقين من الوفاء </a:t>
                      </a:r>
                      <a:r>
                        <a:rPr lang="ar-SA" sz="2800" b="1" dirty="0" smtClean="0">
                          <a:solidFill>
                            <a:srgbClr val="000000"/>
                          </a:solidFill>
                          <a:latin typeface="EffraRegular"/>
                          <a:ea typeface="Times New Roman"/>
                          <a:cs typeface="Arial"/>
                        </a:rPr>
                        <a:t>بالالتزامات</a:t>
                      </a:r>
                      <a:r>
                        <a:rPr lang="ar-DZ" sz="2800" b="1" dirty="0" smtClean="0">
                          <a:solidFill>
                            <a:srgbClr val="000000"/>
                          </a:solidFill>
                          <a:latin typeface="EffraRegular"/>
                          <a:ea typeface="Times New Roman"/>
                          <a:cs typeface="Arial"/>
                        </a:rPr>
                        <a:t> </a:t>
                      </a:r>
                      <a:r>
                        <a:rPr lang="ar-SA" sz="2800" b="1" dirty="0" smtClean="0">
                          <a:solidFill>
                            <a:srgbClr val="000000"/>
                          </a:solidFill>
                          <a:latin typeface="EffraRegular"/>
                          <a:ea typeface="Times New Roman"/>
                          <a:cs typeface="Arial"/>
                        </a:rPr>
                        <a:t>وإمكانية </a:t>
                      </a:r>
                      <a:r>
                        <a:rPr lang="ar-SA" sz="2800" b="1" dirty="0">
                          <a:solidFill>
                            <a:srgbClr val="000000"/>
                          </a:solidFill>
                          <a:latin typeface="EffraRegular"/>
                          <a:ea typeface="Times New Roman"/>
                          <a:cs typeface="Arial"/>
                        </a:rPr>
                        <a:t>التخلف عن السداد</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a:solidFill>
                            <a:srgbClr val="000000"/>
                          </a:solidFill>
                          <a:latin typeface="EffraRegular"/>
                          <a:ea typeface="Times New Roman"/>
                          <a:cs typeface="Arial"/>
                        </a:rPr>
                        <a:t>CC</a:t>
                      </a:r>
                      <a:endParaRPr lang="fr-FR" sz="2200" b="1">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a:solidFill>
                            <a:srgbClr val="000000"/>
                          </a:solidFill>
                          <a:latin typeface="EffraRegular"/>
                          <a:ea typeface="Times New Roman"/>
                          <a:cs typeface="Arial"/>
                        </a:rPr>
                        <a:t>إمكانية التخلف عن السداد واحتمالية عالية للمخاطر</a:t>
                      </a:r>
                      <a:r>
                        <a:rPr lang="fr-FR" sz="2800" b="1">
                          <a:solidFill>
                            <a:srgbClr val="000000"/>
                          </a:solidFill>
                          <a:latin typeface="EffraRegular"/>
                          <a:ea typeface="Times New Roman"/>
                          <a:cs typeface="Arial"/>
                        </a:rPr>
                        <a:t>       </a:t>
                      </a:r>
                      <a:endParaRPr lang="fr-FR" sz="2800" b="1">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73">
                <a:tc>
                  <a:txBody>
                    <a:bodyPr/>
                    <a:lstStyle/>
                    <a:p>
                      <a:pPr algn="ctr" rtl="1" fontAlgn="base">
                        <a:spcAft>
                          <a:spcPts val="0"/>
                        </a:spcAft>
                      </a:pPr>
                      <a:r>
                        <a:rPr lang="fr-FR" sz="2200" b="1" dirty="0">
                          <a:solidFill>
                            <a:srgbClr val="000000"/>
                          </a:solidFill>
                          <a:latin typeface="EffraRegular"/>
                          <a:ea typeface="Times New Roman"/>
                          <a:cs typeface="Arial"/>
                        </a:rPr>
                        <a:t>C</a:t>
                      </a:r>
                      <a:endParaRPr lang="fr-FR" sz="2200" b="1" dirty="0">
                        <a:latin typeface="Calibri"/>
                        <a:ea typeface="Times New Roman"/>
                        <a:cs typeface="Aria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ase">
                        <a:spcAft>
                          <a:spcPts val="0"/>
                        </a:spcAft>
                      </a:pPr>
                      <a:r>
                        <a:rPr lang="ar-SA" sz="2800" b="1" dirty="0">
                          <a:solidFill>
                            <a:srgbClr val="000000"/>
                          </a:solidFill>
                          <a:latin typeface="EffraRegular"/>
                          <a:ea typeface="Times New Roman"/>
                          <a:cs typeface="Arial"/>
                        </a:rPr>
                        <a:t>مخاطر التخلف عن السداد عالية للغاية</a:t>
                      </a:r>
                      <a:r>
                        <a:rPr lang="fr-FR" sz="2800" b="1" dirty="0">
                          <a:solidFill>
                            <a:srgbClr val="000000"/>
                          </a:solidFill>
                          <a:latin typeface="EffraRegular"/>
                          <a:ea typeface="Times New Roman"/>
                          <a:cs typeface="Arial"/>
                        </a:rPr>
                        <a:t> </a:t>
                      </a:r>
                      <a:endParaRPr lang="fr-FR" sz="2800" b="1" dirty="0">
                        <a:latin typeface="Calibri"/>
                        <a:ea typeface="Times New Roman"/>
                        <a:cs typeface="Arial"/>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9532" y="313492"/>
            <a:ext cx="9036000" cy="553998"/>
          </a:xfrm>
          <a:prstGeom prst="rect">
            <a:avLst/>
          </a:prstGeom>
        </p:spPr>
        <p:txBody>
          <a:bodyPr wrap="none">
            <a:spAutoFit/>
          </a:bodyPr>
          <a:lstStyle/>
          <a:p>
            <a:pPr algn="r" rtl="1"/>
            <a:r>
              <a:rPr lang="ar-SA" sz="3000" b="1" dirty="0" smtClean="0">
                <a:solidFill>
                  <a:srgbClr val="0000FF"/>
                </a:solidFill>
              </a:rPr>
              <a:t>درجات التصنيف</a:t>
            </a:r>
            <a:r>
              <a:rPr lang="ar-DZ" sz="3000" b="1" dirty="0" smtClean="0">
                <a:solidFill>
                  <a:srgbClr val="0000FF"/>
                </a:solidFill>
              </a:rPr>
              <a:t> </a:t>
            </a:r>
            <a:r>
              <a:rPr lang="ar-DZ" sz="3000" b="1" dirty="0" err="1" smtClean="0">
                <a:solidFill>
                  <a:srgbClr val="0000FF"/>
                </a:solidFill>
              </a:rPr>
              <a:t>الإئتماني</a:t>
            </a:r>
            <a:r>
              <a:rPr lang="ar-DZ" sz="3000" b="1" dirty="0" smtClean="0">
                <a:solidFill>
                  <a:srgbClr val="0000FF"/>
                </a:solidFill>
              </a:rPr>
              <a:t> لوكالة </a:t>
            </a:r>
            <a:r>
              <a:rPr lang="ar-SA" sz="3000" b="1" dirty="0" err="1" smtClean="0">
                <a:solidFill>
                  <a:srgbClr val="0000FF"/>
                </a:solidFill>
              </a:rPr>
              <a:t>ستاندرد</a:t>
            </a:r>
            <a:r>
              <a:rPr lang="ar-SA" sz="3000" b="1" dirty="0" smtClean="0">
                <a:solidFill>
                  <a:srgbClr val="0000FF"/>
                </a:solidFill>
              </a:rPr>
              <a:t> أند بورز</a:t>
            </a:r>
            <a:r>
              <a:rPr lang="ar-DZ" sz="3000" b="1" dirty="0" smtClean="0">
                <a:solidFill>
                  <a:srgbClr val="0000FF"/>
                </a:solidFill>
              </a:rPr>
              <a:t> </a:t>
            </a:r>
            <a:r>
              <a:rPr lang="fr-FR" sz="2700" b="1" dirty="0" smtClean="0">
                <a:solidFill>
                  <a:srgbClr val="0000FF"/>
                </a:solidFill>
              </a:rPr>
              <a:t>Standard &amp; </a:t>
            </a:r>
            <a:r>
              <a:rPr lang="fr-FR" sz="2700" b="1" dirty="0" err="1" smtClean="0">
                <a:solidFill>
                  <a:srgbClr val="0000FF"/>
                </a:solidFill>
              </a:rPr>
              <a:t>Poor’s</a:t>
            </a:r>
            <a:endParaRPr lang="fr-FR" sz="2700" b="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DZ" b="1" dirty="0" smtClean="0"/>
              <a:t>تسعى المؤسسات للحصول على درجة مرتفعة</a:t>
            </a:r>
            <a:r>
              <a:rPr lang="ar-SA" b="1" dirty="0" smtClean="0"/>
              <a:t> </a:t>
            </a:r>
            <a:r>
              <a:rPr lang="ar-DZ" b="1" dirty="0" err="1" smtClean="0"/>
              <a:t>لل</a:t>
            </a:r>
            <a:r>
              <a:rPr lang="ar-SA" b="1" dirty="0" smtClean="0"/>
              <a:t>تصنيف ا</a:t>
            </a:r>
            <a:r>
              <a:rPr lang="ar-DZ" b="1" dirty="0" smtClean="0"/>
              <a:t>لا</a:t>
            </a:r>
            <a:r>
              <a:rPr lang="ar-SA" b="1" dirty="0" err="1" smtClean="0"/>
              <a:t>ئتماني</a:t>
            </a:r>
            <a:r>
              <a:rPr lang="ar-DZ" b="1" dirty="0" smtClean="0"/>
              <a:t> بالرفع من ملاءتها والتخفيض من المخاطر الملازمة،</a:t>
            </a:r>
            <a:r>
              <a:rPr lang="ar-SA" b="1" dirty="0" smtClean="0"/>
              <a:t> </a:t>
            </a:r>
            <a:r>
              <a:rPr lang="ar-DZ" b="1" dirty="0" smtClean="0"/>
              <a:t>لأنه </a:t>
            </a:r>
            <a:r>
              <a:rPr lang="ar-SA" b="1" dirty="0" smtClean="0"/>
              <a:t>كلما تحسن تصنيف</a:t>
            </a:r>
            <a:r>
              <a:rPr lang="ar-DZ" b="1" dirty="0" smtClean="0"/>
              <a:t>ها</a:t>
            </a:r>
            <a:r>
              <a:rPr lang="ar-SA" b="1" dirty="0" smtClean="0"/>
              <a:t> زادت الثقة في قوتها الاقتصادية وقدرتها على الوفاء بسداد الدين </a:t>
            </a:r>
            <a:r>
              <a:rPr lang="ar-SA" b="1" dirty="0" err="1" smtClean="0"/>
              <a:t>للمقرضين،</a:t>
            </a:r>
            <a:r>
              <a:rPr lang="ar-SA" b="1" dirty="0" smtClean="0"/>
              <a:t> </a:t>
            </a:r>
            <a:r>
              <a:rPr lang="ar-DZ" b="1" dirty="0" smtClean="0"/>
              <a:t>ومن ثم تحسين </a:t>
            </a:r>
            <a:r>
              <a:rPr lang="ar-SA" b="1" dirty="0" smtClean="0"/>
              <a:t>قدر</a:t>
            </a:r>
            <a:r>
              <a:rPr lang="ar-DZ" b="1" dirty="0" err="1" smtClean="0"/>
              <a:t>تها</a:t>
            </a:r>
            <a:r>
              <a:rPr lang="ar-SA" b="1" dirty="0" smtClean="0"/>
              <a:t> على الاقتراض</a:t>
            </a:r>
            <a:r>
              <a:rPr lang="ar-DZ" b="1" dirty="0" err="1" smtClean="0"/>
              <a:t>.</a:t>
            </a:r>
            <a:r>
              <a:rPr lang="ar-SA" b="1" dirty="0" smtClean="0"/>
              <a:t> حيث يسهل التصنيف الجيد الحصول على القروض سواءً داخليًا أو </a:t>
            </a:r>
            <a:r>
              <a:rPr lang="ar-SA" b="1" dirty="0" err="1" smtClean="0"/>
              <a:t>خارجيًا،</a:t>
            </a:r>
            <a:r>
              <a:rPr lang="ar-SA" b="1" dirty="0" smtClean="0"/>
              <a:t> </a:t>
            </a:r>
            <a:r>
              <a:rPr lang="ar-DZ" b="1" dirty="0" smtClean="0"/>
              <a:t>لأن </a:t>
            </a:r>
            <a:r>
              <a:rPr lang="ar-SA" b="1" dirty="0" smtClean="0"/>
              <a:t>جهات الإقراض </a:t>
            </a:r>
            <a:r>
              <a:rPr lang="ar-DZ" b="1" dirty="0" smtClean="0"/>
              <a:t>تأخذه </a:t>
            </a:r>
            <a:r>
              <a:rPr lang="ar-SA" b="1" dirty="0" smtClean="0"/>
              <a:t>في الاعتبار عند اتخاذ قرارها بشأن منح تمويل أو قرض</a:t>
            </a:r>
            <a:r>
              <a:rPr lang="ar-DZ" b="1" dirty="0" smtClean="0"/>
              <a:t> ك</a:t>
            </a:r>
            <a:r>
              <a:rPr lang="ar-SA" b="1" dirty="0" smtClean="0"/>
              <a:t>دليل على الملاءة التي تنعكس بشكل إيجابي على درجة التصنيف الائتماني</a:t>
            </a:r>
            <a:r>
              <a:rPr lang="ar-DZ" b="1" dirty="0" err="1" smtClean="0"/>
              <a:t>،</a:t>
            </a:r>
            <a:r>
              <a:rPr lang="ar-SA" b="1" dirty="0" smtClean="0"/>
              <a:t> وما يتبعها من جدارة ائتمانية</a:t>
            </a:r>
            <a:r>
              <a:rPr lang="ar-DZ" b="1" dirty="0" smtClean="0"/>
              <a:t> و</a:t>
            </a:r>
            <a:r>
              <a:rPr lang="ar-SA" b="1" dirty="0" smtClean="0"/>
              <a:t>إ</a:t>
            </a:r>
            <a:r>
              <a:rPr lang="ar-DZ" b="1" dirty="0" err="1" smtClean="0"/>
              <a:t>نخفاض</a:t>
            </a:r>
            <a:r>
              <a:rPr lang="ar-DZ" b="1" dirty="0" smtClean="0"/>
              <a:t> في </a:t>
            </a:r>
            <a:r>
              <a:rPr lang="ar-SA" b="1" dirty="0" smtClean="0"/>
              <a:t>تكلفة ال</a:t>
            </a:r>
            <a:r>
              <a:rPr lang="ar-DZ" b="1" dirty="0" smtClean="0"/>
              <a:t>استدانة.</a:t>
            </a:r>
            <a:endParaRPr lang="fr-FR"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شؤون التدريس\مالية المؤسسة\مالية المؤسسة 2024\g34-1.gif"/>
          <p:cNvPicPr>
            <a:picLocks noChangeAspect="1" noChangeArrowheads="1"/>
          </p:cNvPicPr>
          <p:nvPr/>
        </p:nvPicPr>
        <p:blipFill>
          <a:blip r:embed="rId2" cstate="print"/>
          <a:srcRect/>
          <a:stretch>
            <a:fillRect/>
          </a:stretch>
        </p:blipFill>
        <p:spPr bwMode="auto">
          <a:xfrm>
            <a:off x="63632" y="836712"/>
            <a:ext cx="9025386" cy="6048672"/>
          </a:xfrm>
          <a:prstGeom prst="rect">
            <a:avLst/>
          </a:prstGeom>
          <a:noFill/>
        </p:spPr>
      </p:pic>
      <p:sp>
        <p:nvSpPr>
          <p:cNvPr id="3" name="Rectangle 2"/>
          <p:cNvSpPr/>
          <p:nvPr/>
        </p:nvSpPr>
        <p:spPr>
          <a:xfrm>
            <a:off x="395536" y="37073"/>
            <a:ext cx="8568000" cy="972000"/>
          </a:xfrm>
          <a:prstGeom prst="rect">
            <a:avLst/>
          </a:prstGeom>
        </p:spPr>
        <p:txBody>
          <a:bodyPr wrap="square">
            <a:spAutoFit/>
          </a:bodyPr>
          <a:lstStyle/>
          <a:p>
            <a:pPr algn="ctr" rtl="1">
              <a:buNone/>
            </a:pPr>
            <a:r>
              <a:rPr lang="ar-DZ" sz="3000" b="1" dirty="0" smtClean="0">
                <a:solidFill>
                  <a:srgbClr val="0000FF"/>
                </a:solidFill>
              </a:rPr>
              <a:t>تأثير المخاطر على درجة التصنيف الائتماني للمؤسسة ومن ثم على قدرتها على التمويل الخارجي</a:t>
            </a:r>
            <a:endParaRPr lang="fr-FR" sz="3000" b="1" dirty="0">
              <a:solidFill>
                <a:srgbClr val="0000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buNone/>
            </a:pPr>
            <a:r>
              <a:rPr lang="ar-DZ" b="1" dirty="0" smtClean="0"/>
              <a:t>تجدر الإشارة أن </a:t>
            </a:r>
            <a:r>
              <a:rPr lang="ar-SA" b="1" dirty="0" smtClean="0"/>
              <a:t>البنوك </a:t>
            </a:r>
            <a:r>
              <a:rPr lang="ar-DZ" b="1" dirty="0" smtClean="0"/>
              <a:t>في العالم تميل إلى أن تصبح </a:t>
            </a:r>
            <a:r>
              <a:rPr lang="ar-SA" b="1" dirty="0" smtClean="0"/>
              <a:t>شاملة</a:t>
            </a:r>
            <a:r>
              <a:rPr lang="ar-DZ" b="1" dirty="0" err="1" smtClean="0"/>
              <a:t>،</a:t>
            </a:r>
            <a:r>
              <a:rPr lang="ar-SA" b="1" dirty="0" smtClean="0"/>
              <a:t> </a:t>
            </a:r>
            <a:r>
              <a:rPr lang="ar-SA" b="1" dirty="0" smtClean="0"/>
              <a:t>أي </a:t>
            </a:r>
            <a:r>
              <a:rPr lang="ar-SA" b="1" dirty="0" smtClean="0"/>
              <a:t>نشاطها متشعب</a:t>
            </a:r>
            <a:r>
              <a:rPr lang="ar-DZ" b="1" dirty="0" smtClean="0"/>
              <a:t> مثل البنوك </a:t>
            </a:r>
            <a:r>
              <a:rPr lang="ar-SA" b="1" dirty="0" err="1" smtClean="0"/>
              <a:t>الألمانية.</a:t>
            </a:r>
            <a:r>
              <a:rPr lang="ar-SA" b="1" dirty="0" smtClean="0"/>
              <a:t> </a:t>
            </a:r>
            <a:r>
              <a:rPr lang="ar-SA" b="1" dirty="0" smtClean="0"/>
              <a:t>فهي تمنح القروض </a:t>
            </a:r>
            <a:r>
              <a:rPr lang="ar-SA" b="1" dirty="0" smtClean="0"/>
              <a:t>وتقبل </a:t>
            </a:r>
            <a:r>
              <a:rPr lang="ar-SA" b="1" dirty="0" smtClean="0"/>
              <a:t>الإيداعات، وتتدخل في سوق الأسهم والسندات، وتدير أموال </a:t>
            </a:r>
            <a:r>
              <a:rPr lang="ar-SA" b="1" dirty="0" smtClean="0"/>
              <a:t>الم</a:t>
            </a:r>
            <a:r>
              <a:rPr lang="ar-DZ" b="1" dirty="0" err="1" smtClean="0"/>
              <a:t>ؤسسا</a:t>
            </a:r>
            <a:r>
              <a:rPr lang="ar-SA" b="1" dirty="0" err="1" smtClean="0"/>
              <a:t>ت</a:t>
            </a:r>
            <a:r>
              <a:rPr lang="ar-SA" b="1" dirty="0" err="1" smtClean="0"/>
              <a:t>.</a:t>
            </a:r>
            <a:r>
              <a:rPr lang="ar-SA" b="1" dirty="0" smtClean="0"/>
              <a:t> </a:t>
            </a:r>
            <a:r>
              <a:rPr lang="ar-DZ" b="1" dirty="0" smtClean="0"/>
              <a:t>كم</a:t>
            </a:r>
            <a:r>
              <a:rPr lang="ar-SA" b="1" dirty="0" smtClean="0"/>
              <a:t>ا </a:t>
            </a:r>
            <a:r>
              <a:rPr lang="ar-SA" b="1" dirty="0" smtClean="0"/>
              <a:t>تقوم أيضًا بدور بنوك الأعمال والاستشارة، وتجري عمليات الدمج </a:t>
            </a:r>
            <a:r>
              <a:rPr lang="ar-SA" b="1" dirty="0" smtClean="0"/>
              <a:t>وال</a:t>
            </a:r>
            <a:r>
              <a:rPr lang="ar-DZ" b="1" dirty="0" smtClean="0"/>
              <a:t>استحواذ</a:t>
            </a:r>
            <a:r>
              <a:rPr lang="ar-SA" b="1" dirty="0" err="1" smtClean="0"/>
              <a:t>.</a:t>
            </a:r>
            <a:r>
              <a:rPr lang="ar-SA" b="1" dirty="0" smtClean="0"/>
              <a:t> </a:t>
            </a:r>
            <a:r>
              <a:rPr lang="ar-SA" b="1" dirty="0" smtClean="0"/>
              <a:t>كما أن لديها أيضًا شبكات للمعلومات الاقتصادية والمالية </a:t>
            </a:r>
            <a:r>
              <a:rPr lang="ar-SA" b="1" dirty="0" smtClean="0"/>
              <a:t>تضعها </a:t>
            </a:r>
            <a:r>
              <a:rPr lang="ar-SA" b="1" dirty="0" smtClean="0"/>
              <a:t>تحت تصرف </a:t>
            </a:r>
            <a:r>
              <a:rPr lang="ar-SA" b="1" dirty="0" smtClean="0"/>
              <a:t>الم</a:t>
            </a:r>
            <a:r>
              <a:rPr lang="ar-DZ" b="1" dirty="0" err="1" smtClean="0"/>
              <a:t>ؤسسا</a:t>
            </a:r>
            <a:r>
              <a:rPr lang="ar-SA" b="1" dirty="0" err="1" smtClean="0"/>
              <a:t>ت</a:t>
            </a:r>
            <a:r>
              <a:rPr lang="ar-SA" b="1" dirty="0" err="1" smtClean="0"/>
              <a:t>.</a:t>
            </a:r>
            <a:r>
              <a:rPr lang="ar-SA" b="1" dirty="0" smtClean="0"/>
              <a:t> وهي تقيم بالتالي علاقات مستديمة ومتميزة مع الم</a:t>
            </a:r>
            <a:r>
              <a:rPr lang="ar-DZ" b="1" dirty="0" err="1" smtClean="0"/>
              <a:t>ؤسسا</a:t>
            </a:r>
            <a:r>
              <a:rPr lang="ar-SA" b="1" dirty="0" smtClean="0"/>
              <a:t>ت </a:t>
            </a:r>
            <a:r>
              <a:rPr lang="ar-SA" b="1" dirty="0" smtClean="0"/>
              <a:t>قوامها روح </a:t>
            </a:r>
            <a:r>
              <a:rPr lang="ar-SA" b="1" dirty="0" smtClean="0"/>
              <a:t>التعاون</a:t>
            </a:r>
            <a:r>
              <a:rPr lang="ar-DZ" b="1" dirty="0" smtClean="0"/>
              <a:t>، أين تكتفي الأخيرة بت</a:t>
            </a:r>
            <a:r>
              <a:rPr lang="ar-SA" b="1" dirty="0" smtClean="0"/>
              <a:t>قد</a:t>
            </a:r>
            <a:r>
              <a:rPr lang="ar-DZ" b="1" dirty="0" smtClean="0"/>
              <a:t>ي</a:t>
            </a:r>
            <a:r>
              <a:rPr lang="ar-SA" b="1" dirty="0" smtClean="0"/>
              <a:t>م إنتاج </a:t>
            </a:r>
            <a:r>
              <a:rPr lang="ar-SA" b="1" dirty="0" smtClean="0"/>
              <a:t>أفضل، </a:t>
            </a:r>
            <a:r>
              <a:rPr lang="ar-SA" b="1" dirty="0" smtClean="0"/>
              <a:t>و</a:t>
            </a:r>
            <a:r>
              <a:rPr lang="ar-DZ" b="1" dirty="0" smtClean="0"/>
              <a:t>ال</a:t>
            </a:r>
            <a:r>
              <a:rPr lang="ar-SA" b="1" dirty="0" smtClean="0"/>
              <a:t>بيع </a:t>
            </a:r>
            <a:r>
              <a:rPr lang="ar-SA" b="1" dirty="0" smtClean="0"/>
              <a:t>بكميات أوفر، </a:t>
            </a:r>
            <a:r>
              <a:rPr lang="ar-SA" b="1" dirty="0" smtClean="0"/>
              <a:t>و</a:t>
            </a:r>
            <a:r>
              <a:rPr lang="ar-DZ" b="1" dirty="0" smtClean="0"/>
              <a:t>ت</a:t>
            </a:r>
            <a:r>
              <a:rPr lang="ar-SA" b="1" dirty="0" smtClean="0"/>
              <a:t>ترك</a:t>
            </a:r>
            <a:r>
              <a:rPr lang="ar-DZ" b="1" dirty="0" smtClean="0"/>
              <a:t> للبنوك </a:t>
            </a:r>
            <a:r>
              <a:rPr lang="ar-SA" b="1" dirty="0" smtClean="0"/>
              <a:t>مهمة </a:t>
            </a:r>
            <a:r>
              <a:rPr lang="ar-SA" b="1" dirty="0" smtClean="0"/>
              <a:t>معالجة المسائل </a:t>
            </a:r>
            <a:r>
              <a:rPr lang="ar-SA" b="1" dirty="0" smtClean="0"/>
              <a:t>المالية</a:t>
            </a:r>
            <a:r>
              <a:rPr lang="ar-DZ" b="1" dirty="0" err="1" smtClean="0"/>
              <a:t>.</a:t>
            </a:r>
            <a:endParaRPr lang="fr-FR"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solidFill>
                  <a:srgbClr val="FF0000"/>
                </a:solidFill>
              </a:rPr>
              <a:t>رابعا: تأثير ال</a:t>
            </a:r>
            <a:r>
              <a:rPr lang="ar-SA" b="1" dirty="0" smtClean="0">
                <a:solidFill>
                  <a:srgbClr val="FF0000"/>
                </a:solidFill>
              </a:rPr>
              <a:t>بيئة</a:t>
            </a:r>
            <a:r>
              <a:rPr lang="ar-DZ" b="1" dirty="0" smtClean="0">
                <a:solidFill>
                  <a:srgbClr val="FF0000"/>
                </a:solidFill>
              </a:rPr>
              <a:t> المالية على مدخرات واستثمارات المؤسسة</a:t>
            </a:r>
            <a:endParaRPr lang="fr-FR" dirty="0"/>
          </a:p>
        </p:txBody>
      </p:sp>
      <p:sp>
        <p:nvSpPr>
          <p:cNvPr id="3" name="Espace réservé du contenu 2"/>
          <p:cNvSpPr>
            <a:spLocks noGrp="1"/>
          </p:cNvSpPr>
          <p:nvPr>
            <p:ph idx="1"/>
          </p:nvPr>
        </p:nvSpPr>
        <p:spPr/>
        <p:txBody>
          <a:bodyPr/>
          <a:lstStyle/>
          <a:p>
            <a:pPr algn="r" rtl="1">
              <a:buNone/>
            </a:pPr>
            <a:r>
              <a:rPr lang="ar-DZ" b="1" dirty="0" smtClean="0">
                <a:cs typeface="Times New Roman" pitchFamily="18" charset="0"/>
              </a:rPr>
              <a:t>تمول المؤسسة استثماراتها </a:t>
            </a:r>
            <a:r>
              <a:rPr lang="ar-SA" b="1" dirty="0" smtClean="0">
                <a:cs typeface="Times New Roman" pitchFamily="18" charset="0"/>
              </a:rPr>
              <a:t>خارجي</a:t>
            </a:r>
            <a:r>
              <a:rPr lang="ar-DZ" b="1" dirty="0" smtClean="0">
                <a:cs typeface="Times New Roman" pitchFamily="18" charset="0"/>
              </a:rPr>
              <a:t>ا من </a:t>
            </a:r>
            <a:r>
              <a:rPr lang="ar-SA" b="1" dirty="0" smtClean="0">
                <a:cs typeface="Times New Roman" pitchFamily="18" charset="0"/>
              </a:rPr>
              <a:t>مدخرات الآخرين التي إما يقدمونها مباشرة، أو </a:t>
            </a:r>
            <a:r>
              <a:rPr lang="ar-DZ" b="1" dirty="0" smtClean="0">
                <a:cs typeface="Times New Roman" pitchFamily="18" charset="0"/>
              </a:rPr>
              <a:t>بوساطة </a:t>
            </a:r>
            <a:r>
              <a:rPr lang="ar-DZ" b="1" dirty="0" err="1" smtClean="0">
                <a:cs typeface="Times New Roman" pitchFamily="18" charset="0"/>
              </a:rPr>
              <a:t>مؤسسسات</a:t>
            </a:r>
            <a:r>
              <a:rPr lang="ar-DZ" b="1" dirty="0" smtClean="0">
                <a:cs typeface="Times New Roman" pitchFamily="18" charset="0"/>
              </a:rPr>
              <a:t> مالية</a:t>
            </a:r>
            <a:r>
              <a:rPr lang="ar-SA" b="1" dirty="0" err="1" smtClean="0">
                <a:cs typeface="Times New Roman" pitchFamily="18" charset="0"/>
              </a:rPr>
              <a:t>.</a:t>
            </a:r>
            <a:r>
              <a:rPr lang="ar-SA" b="1" dirty="0" smtClean="0">
                <a:cs typeface="Times New Roman" pitchFamily="18" charset="0"/>
              </a:rPr>
              <a:t> </a:t>
            </a:r>
            <a:r>
              <a:rPr lang="ar-DZ" b="1" dirty="0" smtClean="0">
                <a:cs typeface="Times New Roman" pitchFamily="18" charset="0"/>
              </a:rPr>
              <a:t>كما يمكنها أن </a:t>
            </a:r>
            <a:r>
              <a:rPr lang="ar-DZ" b="1" dirty="0" err="1" smtClean="0">
                <a:cs typeface="Times New Roman" pitchFamily="18" charset="0"/>
              </a:rPr>
              <a:t>تتمول</a:t>
            </a:r>
            <a:r>
              <a:rPr lang="ar-DZ" b="1" dirty="0" smtClean="0">
                <a:cs typeface="Times New Roman" pitchFamily="18" charset="0"/>
              </a:rPr>
              <a:t> </a:t>
            </a:r>
            <a:r>
              <a:rPr lang="ar-SA" b="1" dirty="0" smtClean="0">
                <a:cs typeface="Times New Roman" pitchFamily="18" charset="0"/>
              </a:rPr>
              <a:t>داخلي</a:t>
            </a:r>
            <a:r>
              <a:rPr lang="ar-DZ" b="1" dirty="0" smtClean="0">
                <a:cs typeface="Times New Roman" pitchFamily="18" charset="0"/>
              </a:rPr>
              <a:t>ا من</a:t>
            </a:r>
            <a:r>
              <a:rPr lang="ar-SA" b="1" dirty="0" smtClean="0">
                <a:cs typeface="Times New Roman" pitchFamily="18" charset="0"/>
              </a:rPr>
              <a:t> مدخرات</a:t>
            </a:r>
            <a:r>
              <a:rPr lang="ar-DZ" b="1" dirty="0" smtClean="0">
                <a:cs typeface="Times New Roman" pitchFamily="18" charset="0"/>
              </a:rPr>
              <a:t>ها الذاتية، وهذا هو الأهم والأضمن خاصة في ظل ظروف بيئة خارجية متقلبة باستمرار</a:t>
            </a:r>
            <a:r>
              <a:rPr lang="ar-SA" b="1" dirty="0" err="1" smtClean="0">
                <a:cs typeface="Times New Roman" pitchFamily="18" charset="0"/>
              </a:rPr>
              <a:t>.</a:t>
            </a:r>
            <a:endParaRPr lang="ar-DZ" b="1" dirty="0" smtClean="0">
              <a:cs typeface="Times New Roman" pitchFamily="18" charset="0"/>
            </a:endParaRPr>
          </a:p>
          <a:p>
            <a:pPr algn="r" rtl="1">
              <a:buNone/>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0" y="90000"/>
          <a:ext cx="9036000" cy="66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err="1" smtClean="0">
                <a:solidFill>
                  <a:srgbClr val="0000FF"/>
                </a:solidFill>
              </a:rPr>
              <a:t>تأ</a:t>
            </a:r>
            <a:r>
              <a:rPr lang="ar-EG" sz="4000" b="1" dirty="0" smtClean="0">
                <a:solidFill>
                  <a:srgbClr val="0000FF"/>
                </a:solidFill>
              </a:rPr>
              <a:t>ث</a:t>
            </a:r>
            <a:r>
              <a:rPr lang="ar-DZ" sz="4000" b="1" dirty="0" smtClean="0">
                <a:solidFill>
                  <a:srgbClr val="0000FF"/>
                </a:solidFill>
              </a:rPr>
              <a:t>ي</a:t>
            </a:r>
            <a:r>
              <a:rPr lang="ar-EG" sz="4000" b="1" dirty="0" smtClean="0">
                <a:solidFill>
                  <a:srgbClr val="0000FF"/>
                </a:solidFill>
              </a:rPr>
              <a:t>ر </a:t>
            </a:r>
            <a:r>
              <a:rPr lang="ar-DZ" sz="4000" b="1" dirty="0" smtClean="0">
                <a:solidFill>
                  <a:srgbClr val="0000FF"/>
                </a:solidFill>
              </a:rPr>
              <a:t>ا</a:t>
            </a:r>
            <a:r>
              <a:rPr lang="ar-EG" sz="4000" b="1" dirty="0" smtClean="0">
                <a:solidFill>
                  <a:srgbClr val="0000FF"/>
                </a:solidFill>
              </a:rPr>
              <a:t>لضر</a:t>
            </a:r>
            <a:r>
              <a:rPr lang="ar-DZ" sz="4000" b="1" dirty="0" err="1" smtClean="0">
                <a:solidFill>
                  <a:srgbClr val="0000FF"/>
                </a:solidFill>
              </a:rPr>
              <a:t>ائ</a:t>
            </a:r>
            <a:r>
              <a:rPr lang="ar-EG" sz="4000" b="1" dirty="0" smtClean="0">
                <a:solidFill>
                  <a:srgbClr val="0000FF"/>
                </a:solidFill>
              </a:rPr>
              <a:t>ب على</a:t>
            </a:r>
            <a:r>
              <a:rPr lang="ar-DZ" sz="4000" b="1" dirty="0" smtClean="0">
                <a:solidFill>
                  <a:srgbClr val="0000FF"/>
                </a:solidFill>
              </a:rPr>
              <a:t> الاستثمار</a:t>
            </a:r>
            <a:r>
              <a:rPr lang="ar-EG" sz="4000" b="1" dirty="0" smtClean="0">
                <a:solidFill>
                  <a:srgbClr val="0000FF"/>
                </a:solidFill>
              </a:rPr>
              <a:t> </a:t>
            </a:r>
            <a:endParaRPr lang="fr-FR" sz="4000" dirty="0">
              <a:solidFill>
                <a:srgbClr val="0000FF"/>
              </a:solidFill>
            </a:endParaRPr>
          </a:p>
        </p:txBody>
      </p:sp>
      <p:sp>
        <p:nvSpPr>
          <p:cNvPr id="3" name="Espace réservé du contenu 2"/>
          <p:cNvSpPr>
            <a:spLocks noGrp="1"/>
          </p:cNvSpPr>
          <p:nvPr>
            <p:ph idx="1"/>
          </p:nvPr>
        </p:nvSpPr>
        <p:spPr/>
        <p:txBody>
          <a:bodyPr>
            <a:noAutofit/>
          </a:bodyPr>
          <a:lstStyle/>
          <a:p>
            <a:pPr algn="r" rtl="1">
              <a:buNone/>
            </a:pPr>
            <a:r>
              <a:rPr lang="ar-DZ" b="1" dirty="0" smtClean="0"/>
              <a:t>من الوهلة الأولى يظهر </a:t>
            </a:r>
            <a:r>
              <a:rPr lang="ar-DZ" b="1" dirty="0" err="1" smtClean="0"/>
              <a:t>تأ</a:t>
            </a:r>
            <a:r>
              <a:rPr lang="ar-EG" b="1" dirty="0" smtClean="0"/>
              <a:t>ث</a:t>
            </a:r>
            <a:r>
              <a:rPr lang="ar-DZ" b="1" dirty="0" smtClean="0"/>
              <a:t>ي</a:t>
            </a:r>
            <a:r>
              <a:rPr lang="ar-EG" b="1" dirty="0" smtClean="0"/>
              <a:t>ر </a:t>
            </a:r>
            <a:r>
              <a:rPr lang="ar-DZ" b="1" dirty="0" smtClean="0"/>
              <a:t>سلبي ل</a:t>
            </a:r>
            <a:r>
              <a:rPr lang="ar-EG" b="1" dirty="0" smtClean="0"/>
              <a:t>لضر</a:t>
            </a:r>
            <a:r>
              <a:rPr lang="ar-DZ" b="1" dirty="0" err="1" smtClean="0"/>
              <a:t>ائ</a:t>
            </a:r>
            <a:r>
              <a:rPr lang="ar-EG" b="1" dirty="0" smtClean="0"/>
              <a:t>ب على الاستثمار</a:t>
            </a:r>
            <a:r>
              <a:rPr lang="ar-DZ" b="1" dirty="0" err="1" smtClean="0"/>
              <a:t>،</a:t>
            </a:r>
            <a:r>
              <a:rPr lang="ar-EG" b="1" dirty="0" smtClean="0"/>
              <a:t> </a:t>
            </a:r>
            <a:r>
              <a:rPr lang="ar-DZ" b="1" dirty="0" smtClean="0"/>
              <a:t>يحدث </a:t>
            </a:r>
            <a:r>
              <a:rPr lang="ar-EG" b="1" dirty="0" smtClean="0"/>
              <a:t>من خلال </a:t>
            </a:r>
            <a:r>
              <a:rPr lang="ar-DZ" b="1" dirty="0" smtClean="0"/>
              <a:t>قناة القدرة على التمويل </a:t>
            </a:r>
            <a:r>
              <a:rPr lang="ar-DZ" b="1" dirty="0" err="1" smtClean="0"/>
              <a:t>الذاتي.</a:t>
            </a:r>
            <a:r>
              <a:rPr lang="ar-DZ" b="1" dirty="0" smtClean="0"/>
              <a:t> </a:t>
            </a:r>
            <a:r>
              <a:rPr lang="ar-EG" b="1" dirty="0" smtClean="0"/>
              <a:t>فكلما زادت</a:t>
            </a:r>
            <a:r>
              <a:rPr lang="ar-DZ" b="1" dirty="0" smtClean="0"/>
              <a:t> اقتطاعات</a:t>
            </a:r>
            <a:r>
              <a:rPr lang="ar-EG" b="1" dirty="0" smtClean="0"/>
              <a:t> الضر</a:t>
            </a:r>
            <a:r>
              <a:rPr lang="ar-DZ" b="1" dirty="0" err="1" smtClean="0"/>
              <a:t>ائ</a:t>
            </a:r>
            <a:r>
              <a:rPr lang="ar-EG" b="1" dirty="0" smtClean="0"/>
              <a:t>ب </a:t>
            </a:r>
            <a:r>
              <a:rPr lang="ar-DZ" b="1" dirty="0" smtClean="0"/>
              <a:t>لصالح الحكومة ـ بسبب المعدلات المرتفعة ـ </a:t>
            </a:r>
            <a:r>
              <a:rPr lang="ar-EG" b="1" dirty="0" smtClean="0"/>
              <a:t>انخفضت الأرباح </a:t>
            </a:r>
            <a:r>
              <a:rPr lang="ar-DZ" b="1" dirty="0" smtClean="0"/>
              <a:t>الصافية المتبقية </a:t>
            </a:r>
            <a:r>
              <a:rPr lang="ar-DZ" b="1" dirty="0" err="1" smtClean="0"/>
              <a:t>للمؤسسات </a:t>
            </a:r>
            <a:r>
              <a:rPr lang="ar-DZ" b="1" dirty="0" smtClean="0"/>
              <a:t>(الأرباح المحتجزة)، وقلت </a:t>
            </a:r>
            <a:r>
              <a:rPr lang="ar-EG" b="1" dirty="0" smtClean="0"/>
              <a:t>م</a:t>
            </a:r>
            <a:r>
              <a:rPr lang="ar-DZ" b="1" dirty="0" smtClean="0"/>
              <a:t>عه</a:t>
            </a:r>
            <a:r>
              <a:rPr lang="ar-EG" b="1" dirty="0" smtClean="0"/>
              <a:t>ا </a:t>
            </a:r>
            <a:r>
              <a:rPr lang="ar-DZ" b="1" dirty="0" smtClean="0"/>
              <a:t>القدرة </a:t>
            </a:r>
            <a:r>
              <a:rPr lang="ar-EG" b="1" dirty="0" smtClean="0"/>
              <a:t>على</a:t>
            </a:r>
            <a:r>
              <a:rPr lang="ar-DZ" b="1" dirty="0" smtClean="0"/>
              <a:t> تمويل التوسع في القدرة </a:t>
            </a:r>
            <a:r>
              <a:rPr lang="ar-EG" b="1" dirty="0" smtClean="0"/>
              <a:t>الإنتاج</a:t>
            </a:r>
            <a:r>
              <a:rPr lang="ar-DZ" b="1" dirty="0" err="1" smtClean="0"/>
              <a:t>ية</a:t>
            </a:r>
            <a:r>
              <a:rPr lang="ar-EG" b="1" dirty="0" smtClean="0"/>
              <a:t> </a:t>
            </a:r>
            <a:r>
              <a:rPr lang="ar-DZ" b="1" dirty="0" smtClean="0"/>
              <a:t>القائمة أو إقامة مشاريع إنتاجية جديدة.</a:t>
            </a:r>
            <a:endParaRPr lang="fr-FR" b="1" dirty="0" smtClean="0"/>
          </a:p>
          <a:p>
            <a:pPr algn="r" rtl="1">
              <a:buNone/>
            </a:pPr>
            <a:r>
              <a:rPr lang="ar-DZ" b="1" dirty="0" smtClean="0"/>
              <a:t>ولكن هذا لا يعني أن تخفيض الضرائب سوف يزيد الاستثمار في كل الأحوال، ذلك أن بلوغ الضرائب إلى مستويات منخفضة سوف يقلل من التمويل المتاح للاستثمار العام الضروري لتوفير بيئة ملائمة للاستثمار الخاص.</a:t>
            </a:r>
            <a:endParaRPr lang="fr-F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buNone/>
            </a:pPr>
            <a:r>
              <a:rPr lang="ar-SA" b="1" dirty="0" smtClean="0"/>
              <a:t>تتصف</a:t>
            </a:r>
            <a:r>
              <a:rPr lang="ar-DZ" b="1" dirty="0" smtClean="0"/>
              <a:t> </a:t>
            </a:r>
            <a:r>
              <a:rPr lang="ar-SA" b="1" dirty="0" smtClean="0"/>
              <a:t>الشركات المساهمة بع</a:t>
            </a:r>
            <a:r>
              <a:rPr lang="ar-DZ" b="1" dirty="0" smtClean="0"/>
              <a:t>د</a:t>
            </a:r>
            <a:r>
              <a:rPr lang="ar-SA" b="1" dirty="0" smtClean="0"/>
              <a:t>ة مزايا أهمها</a:t>
            </a:r>
            <a:r>
              <a:rPr lang="ar-DZ" b="1" dirty="0" err="1" smtClean="0"/>
              <a:t>:</a:t>
            </a:r>
            <a:r>
              <a:rPr lang="ar-SA" b="1" dirty="0" smtClean="0"/>
              <a:t> المسؤولية المحدودة للمساهمين</a:t>
            </a:r>
            <a:r>
              <a:rPr lang="ar-DZ" b="1" dirty="0" smtClean="0"/>
              <a:t> عن التزامات الشركة بحدود حصصهم في رأس المال</a:t>
            </a:r>
            <a:r>
              <a:rPr lang="ar-SA" b="1" dirty="0" err="1" smtClean="0"/>
              <a:t>،</a:t>
            </a:r>
            <a:r>
              <a:rPr lang="ar-SA" b="1" dirty="0" smtClean="0"/>
              <a:t> </a:t>
            </a:r>
            <a:r>
              <a:rPr lang="ar-DZ" b="1" dirty="0" smtClean="0"/>
              <a:t>كذلك </a:t>
            </a:r>
            <a:r>
              <a:rPr lang="ar-SA" b="1" dirty="0" smtClean="0"/>
              <a:t>سهولة نقل ملكية السهم من خلال بيعه في السوق المالي، بالإضافة إلى طول فترة حياة مثل هذا النوع من الشركات لعدم ارتباطها بحياة الملاك.</a:t>
            </a:r>
            <a:endParaRPr lang="ar-DZ" b="1" dirty="0" smtClean="0"/>
          </a:p>
          <a:p>
            <a:pPr algn="r" rtl="1">
              <a:buNone/>
            </a:pPr>
            <a:r>
              <a:rPr lang="ar-SA" b="1" dirty="0" smtClean="0"/>
              <a:t>تجعل المزايا الثلاثة أنفة الذكر من الحصول على تمويل إضافي من السوق المالية أمراً أكثر سهولة</a:t>
            </a:r>
            <a:r>
              <a:rPr lang="fr-FR" b="1" dirty="0" smtClean="0"/>
              <a:t> </a:t>
            </a:r>
            <a:r>
              <a:rPr lang="fr-FR" b="1" dirty="0" err="1" smtClean="0"/>
              <a:t>بالنسبة</a:t>
            </a:r>
            <a:r>
              <a:rPr lang="fr-FR" b="1" dirty="0" smtClean="0"/>
              <a:t> </a:t>
            </a:r>
            <a:r>
              <a:rPr lang="fr-FR" b="1" dirty="0" err="1" smtClean="0"/>
              <a:t>للشركات</a:t>
            </a:r>
            <a:r>
              <a:rPr lang="fr-FR" b="1" dirty="0" smtClean="0"/>
              <a:t> </a:t>
            </a:r>
            <a:r>
              <a:rPr lang="fr-FR" b="1" dirty="0" err="1" smtClean="0"/>
              <a:t>المساهمة</a:t>
            </a:r>
            <a:r>
              <a:rPr lang="fr-FR" b="1" dirty="0" smtClean="0"/>
              <a:t> </a:t>
            </a:r>
            <a:r>
              <a:rPr lang="fr-FR" b="1" dirty="0" err="1" smtClean="0"/>
              <a:t>مقارنة</a:t>
            </a:r>
            <a:r>
              <a:rPr lang="fr-FR" b="1" dirty="0" smtClean="0"/>
              <a:t> </a:t>
            </a:r>
            <a:r>
              <a:rPr lang="fr-FR" b="1" dirty="0" err="1" smtClean="0"/>
              <a:t>بشركات</a:t>
            </a:r>
            <a:r>
              <a:rPr lang="fr-FR" b="1" dirty="0" smtClean="0"/>
              <a:t> </a:t>
            </a:r>
            <a:r>
              <a:rPr lang="fr-FR" b="1" dirty="0" err="1" smtClean="0"/>
              <a:t>الأشخاص</a:t>
            </a:r>
            <a:r>
              <a:rPr lang="fr-FR" b="1" dirty="0" smtClean="0"/>
              <a:t> </a:t>
            </a:r>
            <a:r>
              <a:rPr lang="fr-FR" b="1" dirty="0" err="1" smtClean="0"/>
              <a:t>أو</a:t>
            </a:r>
            <a:r>
              <a:rPr lang="fr-FR" b="1" dirty="0" smtClean="0"/>
              <a:t> </a:t>
            </a:r>
            <a:r>
              <a:rPr lang="fr-FR" b="1" dirty="0" err="1" smtClean="0"/>
              <a:t>الم</a:t>
            </a:r>
            <a:r>
              <a:rPr lang="ar-DZ" b="1" dirty="0" err="1" smtClean="0"/>
              <a:t>ؤسسا</a:t>
            </a:r>
            <a:r>
              <a:rPr lang="fr-FR" b="1" dirty="0" smtClean="0"/>
              <a:t>ت </a:t>
            </a:r>
            <a:r>
              <a:rPr lang="fr-FR" b="1" dirty="0" err="1" smtClean="0"/>
              <a:t>الفردية</a:t>
            </a:r>
            <a:r>
              <a:rPr lang="fr-FR" b="1" dirty="0" smtClean="0"/>
              <a:t>، </a:t>
            </a:r>
            <a:r>
              <a:rPr lang="fr-FR" b="1" dirty="0" err="1" smtClean="0"/>
              <a:t>وهذا</a:t>
            </a:r>
            <a:r>
              <a:rPr lang="fr-FR" b="1" dirty="0" smtClean="0"/>
              <a:t> </a:t>
            </a:r>
            <a:r>
              <a:rPr lang="fr-FR" b="1" dirty="0" err="1" smtClean="0"/>
              <a:t>ما</a:t>
            </a:r>
            <a:r>
              <a:rPr lang="fr-FR" b="1" dirty="0" smtClean="0"/>
              <a:t> </a:t>
            </a:r>
            <a:r>
              <a:rPr lang="fr-FR" b="1" dirty="0" err="1" smtClean="0"/>
              <a:t>يسمح</a:t>
            </a:r>
            <a:r>
              <a:rPr lang="fr-FR" b="1" dirty="0" smtClean="0"/>
              <a:t> </a:t>
            </a:r>
            <a:r>
              <a:rPr lang="fr-FR" b="1" dirty="0" err="1" smtClean="0"/>
              <a:t>للشركات</a:t>
            </a:r>
            <a:r>
              <a:rPr lang="fr-FR" b="1" dirty="0" smtClean="0"/>
              <a:t> </a:t>
            </a:r>
            <a:r>
              <a:rPr lang="fr-FR" b="1" dirty="0" err="1" smtClean="0"/>
              <a:t>المساهمة</a:t>
            </a:r>
            <a:r>
              <a:rPr lang="fr-FR" b="1" dirty="0" smtClean="0"/>
              <a:t> </a:t>
            </a:r>
            <a:r>
              <a:rPr lang="fr-FR" b="1" dirty="0" err="1" smtClean="0"/>
              <a:t>بالنمو</a:t>
            </a:r>
            <a:r>
              <a:rPr lang="fr-FR" b="1" dirty="0" smtClean="0"/>
              <a:t> </a:t>
            </a:r>
            <a:r>
              <a:rPr lang="fr-FR" b="1" dirty="0" err="1" smtClean="0"/>
              <a:t>لتأخذ</a:t>
            </a:r>
            <a:r>
              <a:rPr lang="fr-FR" b="1" dirty="0" smtClean="0"/>
              <a:t> </a:t>
            </a:r>
            <a:r>
              <a:rPr lang="fr-FR" b="1" dirty="0" err="1" smtClean="0"/>
              <a:t>شكل</a:t>
            </a:r>
            <a:r>
              <a:rPr lang="fr-FR" b="1" dirty="0" smtClean="0"/>
              <a:t> </a:t>
            </a:r>
            <a:r>
              <a:rPr lang="fr-FR" b="1" dirty="0" err="1" smtClean="0"/>
              <a:t>الشركات</a:t>
            </a:r>
            <a:r>
              <a:rPr lang="fr-FR" b="1" dirty="0" smtClean="0"/>
              <a:t> </a:t>
            </a:r>
            <a:r>
              <a:rPr lang="fr-FR" b="1" dirty="0" err="1" smtClean="0"/>
              <a:t>العملاقة</a:t>
            </a:r>
            <a:r>
              <a:rPr lang="fr-FR" b="1" dirty="0" smtClean="0"/>
              <a:t> </a:t>
            </a:r>
            <a:r>
              <a:rPr lang="fr-FR" b="1" dirty="0" err="1" smtClean="0"/>
              <a:t>التي</a:t>
            </a:r>
            <a:r>
              <a:rPr lang="fr-FR" b="1" dirty="0" smtClean="0"/>
              <a:t> </a:t>
            </a:r>
            <a:r>
              <a:rPr lang="fr-FR" b="1" dirty="0" err="1" smtClean="0"/>
              <a:t>نراها</a:t>
            </a:r>
            <a:r>
              <a:rPr lang="fr-FR" b="1" dirty="0" smtClean="0"/>
              <a:t> </a:t>
            </a:r>
            <a:r>
              <a:rPr lang="fr-FR" b="1" dirty="0" err="1" smtClean="0"/>
              <a:t>اليوم</a:t>
            </a:r>
            <a:r>
              <a:rPr lang="ar-DZ" b="1" dirty="0" err="1" smtClean="0"/>
              <a:t>.</a:t>
            </a:r>
            <a:endParaRPr lang="fr-FR"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12776"/>
            <a:ext cx="8229600" cy="4525963"/>
          </a:xfrm>
        </p:spPr>
        <p:txBody>
          <a:bodyPr>
            <a:noAutofit/>
          </a:bodyPr>
          <a:lstStyle/>
          <a:p>
            <a:pPr algn="r" rtl="1">
              <a:buNone/>
            </a:pPr>
            <a:r>
              <a:rPr lang="ar-DZ" b="1" dirty="0" smtClean="0"/>
              <a:t>تعتقد النظرية </a:t>
            </a:r>
            <a:r>
              <a:rPr lang="ar-DZ" b="1" dirty="0" err="1" smtClean="0"/>
              <a:t>النيوكلاسيكية</a:t>
            </a:r>
            <a:r>
              <a:rPr lang="ar-DZ" b="1" dirty="0" smtClean="0"/>
              <a:t> أن أثر </a:t>
            </a:r>
            <a:r>
              <a:rPr lang="ar-EG" b="1" dirty="0" smtClean="0"/>
              <a:t>الضر</a:t>
            </a:r>
            <a:r>
              <a:rPr lang="ar-DZ" b="1" dirty="0" err="1" smtClean="0"/>
              <a:t>ائ</a:t>
            </a:r>
            <a:r>
              <a:rPr lang="ar-EG" b="1" dirty="0" smtClean="0"/>
              <a:t>ب </a:t>
            </a:r>
            <a:r>
              <a:rPr lang="ar-DZ" b="1" dirty="0" smtClean="0"/>
              <a:t>المخفض</a:t>
            </a:r>
            <a:r>
              <a:rPr lang="ar-EG" b="1" dirty="0" smtClean="0"/>
              <a:t> </a:t>
            </a:r>
            <a:r>
              <a:rPr lang="ar-DZ" b="1" dirty="0" smtClean="0"/>
              <a:t>ل</a:t>
            </a:r>
            <a:r>
              <a:rPr lang="ar-EG" b="1" dirty="0" smtClean="0"/>
              <a:t>لادخار</a:t>
            </a:r>
            <a:r>
              <a:rPr lang="ar-DZ" b="1" dirty="0" smtClean="0"/>
              <a:t> الخاص سوف ينتقل ليؤثر سلبا على الاستثمار عبر قناة سعر </a:t>
            </a:r>
            <a:r>
              <a:rPr lang="ar-DZ" b="1" dirty="0" err="1" smtClean="0"/>
              <a:t>الفائدة.</a:t>
            </a:r>
            <a:r>
              <a:rPr lang="ar-DZ" b="1" dirty="0" smtClean="0"/>
              <a:t> حيث أن </a:t>
            </a:r>
            <a:r>
              <a:rPr lang="ar-DZ" b="1" dirty="0" err="1" smtClean="0"/>
              <a:t>إنخفاض</a:t>
            </a:r>
            <a:r>
              <a:rPr lang="ar-EG" b="1" dirty="0" smtClean="0"/>
              <a:t> الادخار</a:t>
            </a:r>
            <a:r>
              <a:rPr lang="ar-DZ" b="1" dirty="0" smtClean="0"/>
              <a:t> الخاص بسبب زيادة </a:t>
            </a:r>
            <a:r>
              <a:rPr lang="ar-EG" b="1" dirty="0" smtClean="0"/>
              <a:t>الضر</a:t>
            </a:r>
            <a:r>
              <a:rPr lang="ar-DZ" b="1" dirty="0" err="1" smtClean="0"/>
              <a:t>ائ</a:t>
            </a:r>
            <a:r>
              <a:rPr lang="ar-EG" b="1" dirty="0" smtClean="0"/>
              <a:t>ب </a:t>
            </a:r>
            <a:r>
              <a:rPr lang="ar-DZ" b="1" dirty="0" smtClean="0"/>
              <a:t>سوف يترتب عنه </a:t>
            </a:r>
            <a:r>
              <a:rPr lang="ar-DZ" b="1" dirty="0" err="1" smtClean="0"/>
              <a:t>إرتفاع</a:t>
            </a:r>
            <a:r>
              <a:rPr lang="ar-DZ" b="1" dirty="0" smtClean="0"/>
              <a:t> في أسعار </a:t>
            </a:r>
            <a:r>
              <a:rPr lang="ar-DZ" b="1" dirty="0" err="1" smtClean="0"/>
              <a:t>الفائدة </a:t>
            </a:r>
            <a:r>
              <a:rPr lang="ar-DZ" b="1" dirty="0" smtClean="0"/>
              <a:t>(سعر المدخرات حسب هذه النظرية) مما يعني زيادة تكلفة تمويل الاستثمارات الجديدة وهو ما يؤدي إلى تقليص معدل </a:t>
            </a:r>
            <a:r>
              <a:rPr lang="ar-DZ" b="1" dirty="0" err="1" smtClean="0"/>
              <a:t>الاستثمار.</a:t>
            </a:r>
            <a:r>
              <a:rPr lang="ar-DZ" b="1" dirty="0" smtClean="0"/>
              <a:t> غير أن وجهة النظر هذه </a:t>
            </a:r>
            <a:r>
              <a:rPr lang="ar-DZ" b="1" dirty="0" err="1" smtClean="0"/>
              <a:t>يجانبها</a:t>
            </a:r>
            <a:r>
              <a:rPr lang="ar-DZ" b="1" dirty="0" smtClean="0"/>
              <a:t> الصواب لأن المدخرات ليست شرطا مسبقا للاستثمار، وإنما العكس هو الصحيح وفقا للنظرية </a:t>
            </a:r>
            <a:r>
              <a:rPr lang="ar-DZ" b="1" dirty="0" err="1" smtClean="0"/>
              <a:t>الكينزية</a:t>
            </a:r>
            <a:r>
              <a:rPr lang="ar-DZ" b="1" dirty="0" smtClean="0"/>
              <a:t>، حيث يمكن تمويل الاستثمارات من خلال </a:t>
            </a:r>
            <a:r>
              <a:rPr lang="ar-DZ" b="1" dirty="0" err="1" smtClean="0"/>
              <a:t>الإئتمان</a:t>
            </a:r>
            <a:r>
              <a:rPr lang="ar-DZ" b="1" dirty="0" smtClean="0"/>
              <a:t> الميسر وبعد أن تحقق تلك الاستثمارات أرباحا يتولد </a:t>
            </a:r>
            <a:r>
              <a:rPr lang="ar-DZ" b="1" dirty="0" err="1" smtClean="0"/>
              <a:t>الإدخار</a:t>
            </a:r>
            <a:r>
              <a:rPr lang="ar-DZ" b="1" dirty="0" smtClean="0"/>
              <a:t> من </a:t>
            </a:r>
            <a:r>
              <a:rPr lang="ar-DZ" b="1" dirty="0" err="1" smtClean="0"/>
              <a:t>إحتجاز</a:t>
            </a:r>
            <a:r>
              <a:rPr lang="ar-DZ" b="1" dirty="0" smtClean="0"/>
              <a:t> الأرباح.</a:t>
            </a:r>
            <a:endParaRPr lang="ar-DZ"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في ضوء وجهتي النظر </a:t>
            </a:r>
            <a:r>
              <a:rPr lang="ar-DZ" b="1" dirty="0" err="1" smtClean="0"/>
              <a:t>المتناقضتين </a:t>
            </a:r>
            <a:r>
              <a:rPr lang="ar-DZ" b="1" dirty="0" smtClean="0"/>
              <a:t>- المشار إليهما </a:t>
            </a:r>
            <a:r>
              <a:rPr lang="ar-DZ" b="1" dirty="0" err="1" smtClean="0"/>
              <a:t>سابقا </a:t>
            </a:r>
            <a:r>
              <a:rPr lang="ar-DZ" b="1" dirty="0" smtClean="0"/>
              <a:t>- حدد مدراء المؤسسات المتبصرون موقفهم من </a:t>
            </a:r>
            <a:r>
              <a:rPr lang="ar-DZ" b="1" dirty="0" err="1" smtClean="0"/>
              <a:t>الضرائب.</a:t>
            </a:r>
            <a:r>
              <a:rPr lang="ar-DZ" b="1" dirty="0" smtClean="0"/>
              <a:t> فلم يعودوا ينظروا إليها بصفتها ضمن نفقات الانتاج بل على أنها توزيع للأرباح على من يتحملون </a:t>
            </a:r>
            <a:r>
              <a:rPr lang="ar-DZ" b="1" dirty="0" err="1" smtClean="0"/>
              <a:t>المخاطر.</a:t>
            </a:r>
            <a:r>
              <a:rPr lang="ar-DZ" b="1" dirty="0" smtClean="0"/>
              <a:t> إنها توزيع لحصة من الأرباح على المجتمع الذي يدفع نفقات بناء الطرقات والسدود والموانئ والتعليم والصحة وغيرها من عناصر البنية التحتية المادية والمعنوية التي تمكن المؤسسات من تحقيق أرباحها.</a:t>
            </a:r>
            <a:endParaRPr lang="fr-FR"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err="1" smtClean="0">
                <a:solidFill>
                  <a:srgbClr val="0000FF"/>
                </a:solidFill>
              </a:rPr>
              <a:t>تأ</a:t>
            </a:r>
            <a:r>
              <a:rPr lang="ar-EG" b="1" dirty="0" smtClean="0">
                <a:solidFill>
                  <a:srgbClr val="0000FF"/>
                </a:solidFill>
              </a:rPr>
              <a:t>ث</a:t>
            </a:r>
            <a:r>
              <a:rPr lang="ar-DZ" b="1" dirty="0" smtClean="0">
                <a:solidFill>
                  <a:srgbClr val="0000FF"/>
                </a:solidFill>
              </a:rPr>
              <a:t>ي</a:t>
            </a:r>
            <a:r>
              <a:rPr lang="ar-EG" b="1" dirty="0" smtClean="0">
                <a:solidFill>
                  <a:srgbClr val="0000FF"/>
                </a:solidFill>
              </a:rPr>
              <a:t>ر </a:t>
            </a:r>
            <a:r>
              <a:rPr lang="ar-DZ" b="1" dirty="0" smtClean="0">
                <a:solidFill>
                  <a:srgbClr val="0000FF"/>
                </a:solidFill>
              </a:rPr>
              <a:t>سعر الفائدة </a:t>
            </a:r>
            <a:r>
              <a:rPr lang="ar-EG" b="1" dirty="0" smtClean="0">
                <a:solidFill>
                  <a:srgbClr val="0000FF"/>
                </a:solidFill>
              </a:rPr>
              <a:t>على</a:t>
            </a:r>
            <a:r>
              <a:rPr lang="ar-DZ" b="1" dirty="0" smtClean="0">
                <a:solidFill>
                  <a:srgbClr val="0000FF"/>
                </a:solidFill>
              </a:rPr>
              <a:t> الاستثمار</a:t>
            </a:r>
            <a:r>
              <a:rPr lang="ar-EG" b="1" dirty="0" smtClean="0">
                <a:solidFill>
                  <a:srgbClr val="0000FF"/>
                </a:solidFill>
              </a:rPr>
              <a:t> </a:t>
            </a:r>
            <a:endParaRPr lang="fr-FR" dirty="0"/>
          </a:p>
        </p:txBody>
      </p:sp>
      <p:sp>
        <p:nvSpPr>
          <p:cNvPr id="3" name="Espace réservé du contenu 2"/>
          <p:cNvSpPr>
            <a:spLocks noGrp="1"/>
          </p:cNvSpPr>
          <p:nvPr>
            <p:ph idx="1"/>
          </p:nvPr>
        </p:nvSpPr>
        <p:spPr/>
        <p:txBody>
          <a:bodyPr>
            <a:normAutofit/>
          </a:bodyPr>
          <a:lstStyle/>
          <a:p>
            <a:pPr algn="r" rtl="1">
              <a:buNone/>
            </a:pPr>
            <a:r>
              <a:rPr lang="ar-SA" b="1" dirty="0" smtClean="0"/>
              <a:t>يؤثر سعر الفائدة </a:t>
            </a:r>
            <a:r>
              <a:rPr lang="ar-DZ" b="1" dirty="0" smtClean="0"/>
              <a:t>سلبا </a:t>
            </a:r>
            <a:r>
              <a:rPr lang="ar-EG" b="1" dirty="0" smtClean="0"/>
              <a:t>على</a:t>
            </a:r>
            <a:r>
              <a:rPr lang="ar-DZ" b="1" dirty="0" smtClean="0"/>
              <a:t> الاستثمار</a:t>
            </a:r>
            <a:r>
              <a:rPr lang="ar-EG" b="1" dirty="0" smtClean="0"/>
              <a:t> </a:t>
            </a:r>
            <a:r>
              <a:rPr lang="ar-DZ" b="1" dirty="0" smtClean="0"/>
              <a:t>(يعاقب المؤسسات على الاستثمار</a:t>
            </a:r>
            <a:r>
              <a:rPr lang="ar-DZ" b="1" dirty="0" err="1" smtClean="0"/>
              <a:t>)</a:t>
            </a:r>
            <a:r>
              <a:rPr lang="ar-DZ" b="1" dirty="0" smtClean="0"/>
              <a:t> </a:t>
            </a:r>
            <a:r>
              <a:rPr lang="ar-SA" b="1" dirty="0" smtClean="0"/>
              <a:t>عندما يراد له أن يكون مكافأة </a:t>
            </a:r>
            <a:r>
              <a:rPr lang="ar-DZ" b="1" dirty="0" smtClean="0"/>
              <a:t>ل</a:t>
            </a:r>
            <a:r>
              <a:rPr lang="ar-SA" b="1" dirty="0" smtClean="0"/>
              <a:t>ل</a:t>
            </a:r>
            <a:r>
              <a:rPr lang="ar-DZ" b="1" dirty="0" smtClean="0"/>
              <a:t>أسر على </a:t>
            </a:r>
            <a:r>
              <a:rPr lang="ar-SA" b="1" dirty="0" smtClean="0"/>
              <a:t>لادخار</a:t>
            </a:r>
            <a:r>
              <a:rPr lang="ar-DZ" b="1" dirty="0" err="1" smtClean="0"/>
              <a:t>.</a:t>
            </a:r>
            <a:r>
              <a:rPr lang="ar-DZ" b="1" dirty="0" smtClean="0"/>
              <a:t> </a:t>
            </a:r>
            <a:r>
              <a:rPr lang="ar-SA" b="1" dirty="0" smtClean="0"/>
              <a:t>حيث أن السياسة التي تهدف إلى زيادة مدخرات الأسر من خلال رفع سعر الفائدة تضعف الطلب والنشاط الاقتصادي عندما تتسبب في تخفيض الاستهلاك، وتترك تأثيراً سلبياً على أرباح</a:t>
            </a:r>
            <a:r>
              <a:rPr lang="ar-DZ" b="1" dirty="0" smtClean="0"/>
              <a:t> المؤسسات</a:t>
            </a:r>
            <a:r>
              <a:rPr lang="ar-SA" b="1" dirty="0" smtClean="0"/>
              <a:t>، التي يشكل الجزء المحتجز منها المصدر الرئيسي لتمويل الاستثمارات</a:t>
            </a:r>
            <a:r>
              <a:rPr lang="ar-DZ" b="1" dirty="0" err="1" smtClean="0"/>
              <a:t>.</a:t>
            </a:r>
            <a:r>
              <a:rPr lang="ar-DZ" b="1" dirty="0" smtClean="0"/>
              <a:t> هذا فضلا عن دور </a:t>
            </a:r>
            <a:r>
              <a:rPr lang="ar-SA" b="1" dirty="0" smtClean="0"/>
              <a:t>رفع سعر الفائدة </a:t>
            </a:r>
            <a:r>
              <a:rPr lang="ar-DZ" b="1" dirty="0" smtClean="0"/>
              <a:t>في </a:t>
            </a:r>
            <a:r>
              <a:rPr lang="ar-SA" b="1" dirty="0" smtClean="0"/>
              <a:t>ارتفاع تكلف</a:t>
            </a:r>
            <a:r>
              <a:rPr lang="ar-DZ" b="1" dirty="0" smtClean="0"/>
              <a:t>ة</a:t>
            </a:r>
            <a:r>
              <a:rPr lang="ar-SA" b="1" dirty="0" smtClean="0"/>
              <a:t> التمويل</a:t>
            </a:r>
            <a:r>
              <a:rPr lang="ar-DZ" b="1" dirty="0" smtClean="0"/>
              <a:t> الخارجي للمؤسسات.</a:t>
            </a:r>
            <a:endParaRPr lang="fr-FR" b="1" dirty="0" smtClean="0"/>
          </a:p>
          <a:p>
            <a:pPr algn="r" rtl="1">
              <a:buNone/>
            </a:pPr>
            <a:endParaRPr lang="ar-DZ"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من </a:t>
            </a:r>
            <a:r>
              <a:rPr lang="ar-DZ" b="1" dirty="0" err="1" smtClean="0"/>
              <a:t>الأثار</a:t>
            </a:r>
            <a:r>
              <a:rPr lang="ar-DZ" b="1" dirty="0" smtClean="0"/>
              <a:t> السلبية كذلك </a:t>
            </a:r>
            <a:r>
              <a:rPr lang="ar-DZ" b="1" dirty="0" err="1" smtClean="0"/>
              <a:t>لإرتفاع</a:t>
            </a:r>
            <a:r>
              <a:rPr lang="ar-DZ" b="1" dirty="0" smtClean="0"/>
              <a:t> سعر الفائدة هو ما يحدثه من قصر نظر لدى المستثمرين، عندما يشجعهم على التوظيف المالي قصير الأجل على حساب </a:t>
            </a:r>
            <a:r>
              <a:rPr lang="ar-DZ" b="1" dirty="0" err="1" smtClean="0"/>
              <a:t>الإستثمار</a:t>
            </a:r>
            <a:r>
              <a:rPr lang="ar-DZ" b="1" dirty="0" smtClean="0"/>
              <a:t> المنتج طويل </a:t>
            </a:r>
            <a:r>
              <a:rPr lang="ar-DZ" b="1" dirty="0" err="1" smtClean="0"/>
              <a:t>الأجل.</a:t>
            </a:r>
            <a:r>
              <a:rPr lang="ar-DZ" b="1" dirty="0" smtClean="0"/>
              <a:t> حيث أن ارتفاع سعر الفائدة يحفز المؤسسات العقلانية إلى السعي للحصول على مقابل سريع عن استثماراتها، في حين أن انخفاض سعر الفائدة يتيح لهذه المؤسسات القيام باستثمارات طويلة المدى.</a:t>
            </a:r>
            <a:endParaRPr lang="fr-FR"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buNone/>
            </a:pPr>
            <a:r>
              <a:rPr lang="ar-DZ" b="1" dirty="0" smtClean="0"/>
              <a:t>من جهة أخرى </a:t>
            </a:r>
            <a:r>
              <a:rPr lang="ar-SA" b="1" dirty="0" smtClean="0"/>
              <a:t>أعطى الاقتصاديون ال</a:t>
            </a:r>
            <a:r>
              <a:rPr lang="ar-DZ" b="1" dirty="0" err="1" smtClean="0"/>
              <a:t>نيو</a:t>
            </a:r>
            <a:r>
              <a:rPr lang="ar-SA" b="1" dirty="0" err="1" smtClean="0"/>
              <a:t>كلاسيك</a:t>
            </a:r>
            <a:r>
              <a:rPr lang="ar-SA" b="1" dirty="0" smtClean="0"/>
              <a:t> للنظام المالي، دوراً محايداً وكأنه يقتصر على تحويل </a:t>
            </a:r>
            <a:r>
              <a:rPr lang="ar-SA" b="1" dirty="0" err="1" smtClean="0"/>
              <a:t>الادخارات</a:t>
            </a:r>
            <a:r>
              <a:rPr lang="ar-SA" b="1" dirty="0" smtClean="0"/>
              <a:t> إلى استثمارات، بيد أن الواقع غير ذلك، فدور </a:t>
            </a:r>
            <a:r>
              <a:rPr lang="ar-DZ" b="1" dirty="0" smtClean="0"/>
              <a:t>البنوك و</a:t>
            </a:r>
            <a:r>
              <a:rPr lang="ar-SA" b="1" dirty="0" smtClean="0"/>
              <a:t>المؤسسات المالية لا يقتصر فقط على إعادة استخدام </a:t>
            </a:r>
            <a:r>
              <a:rPr lang="ar-SA" b="1" dirty="0" err="1" smtClean="0"/>
              <a:t>الادخارات</a:t>
            </a:r>
            <a:r>
              <a:rPr lang="ar-SA" b="1" dirty="0" smtClean="0"/>
              <a:t> المودعة لديها بل يتعداه إلى خلق النقود وإيجاد مصادر تمويل إضافية في الاقتصاد الوطني.</a:t>
            </a:r>
            <a:endParaRPr lang="fr-FR" b="1" dirty="0" smtClean="0"/>
          </a:p>
          <a:p>
            <a:pPr algn="r" rtl="1">
              <a:buNone/>
            </a:pP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lnSpc>
                <a:spcPct val="110000"/>
              </a:lnSpc>
              <a:buNone/>
            </a:pPr>
            <a:r>
              <a:rPr lang="ar-DZ" b="1" dirty="0" smtClean="0"/>
              <a:t>وفي المقابل و</a:t>
            </a:r>
            <a:r>
              <a:rPr lang="ar-SA" b="1" dirty="0" smtClean="0"/>
              <a:t>ضع</a:t>
            </a:r>
            <a:r>
              <a:rPr lang="ar-DZ" b="1" dirty="0" smtClean="0"/>
              <a:t>ت</a:t>
            </a:r>
            <a:r>
              <a:rPr lang="ar-SA" b="1" dirty="0" smtClean="0"/>
              <a:t> النظرية </a:t>
            </a:r>
            <a:r>
              <a:rPr lang="ar-SA" b="1" dirty="0" err="1" smtClean="0"/>
              <a:t>الكينزية</a:t>
            </a:r>
            <a:r>
              <a:rPr lang="ar-SA" b="1" dirty="0" smtClean="0"/>
              <a:t> مسألة التمويل في صلب النشاط </a:t>
            </a:r>
            <a:r>
              <a:rPr lang="ar-SA" b="1" dirty="0" err="1" smtClean="0"/>
              <a:t>الاقتصادي،</a:t>
            </a:r>
            <a:r>
              <a:rPr lang="ar-SA" b="1" dirty="0" smtClean="0"/>
              <a:t> </a:t>
            </a:r>
            <a:r>
              <a:rPr lang="ar-DZ" b="1" dirty="0" smtClean="0"/>
              <a:t>حيث يؤكد</a:t>
            </a:r>
            <a:r>
              <a:rPr lang="ar-SA" b="1" dirty="0" smtClean="0"/>
              <a:t> أنصارها</a:t>
            </a:r>
            <a:r>
              <a:rPr lang="ar-DZ" b="1" dirty="0" smtClean="0"/>
              <a:t> أن</a:t>
            </a:r>
            <a:r>
              <a:rPr lang="ar-SA" b="1" dirty="0" smtClean="0"/>
              <a:t> قرارات الاستثمار</a:t>
            </a:r>
            <a:r>
              <a:rPr lang="ar-DZ" b="1" dirty="0" smtClean="0"/>
              <a:t> </a:t>
            </a:r>
            <a:r>
              <a:rPr lang="ar-SA" b="1" dirty="0" smtClean="0"/>
              <a:t>لا تتخذ في ضوء وفرة </a:t>
            </a:r>
            <a:r>
              <a:rPr lang="ar-SA" b="1" dirty="0" err="1" smtClean="0"/>
              <a:t>الادخارات</a:t>
            </a:r>
            <a:r>
              <a:rPr lang="ar-SA" b="1" dirty="0" smtClean="0"/>
              <a:t> أو مستوى أسعار الفائدة فقط، وإنما تتخذ في ضوء توقعات المؤسسات الإنتاجية فيما يتعلق بأحوال النشاط الاقتصادي والطلب المتوقع على المنتجات في إطار من عدم</a:t>
            </a:r>
            <a:r>
              <a:rPr lang="ar-DZ" b="1" dirty="0" smtClean="0"/>
              <a:t> </a:t>
            </a:r>
            <a:r>
              <a:rPr lang="ar-DZ" b="1" dirty="0" err="1" smtClean="0"/>
              <a:t>التأكد.</a:t>
            </a:r>
            <a:r>
              <a:rPr lang="ar-DZ" b="1" dirty="0" smtClean="0"/>
              <a:t> </a:t>
            </a:r>
            <a:r>
              <a:rPr lang="ar-SA" b="1" dirty="0" smtClean="0"/>
              <a:t>فإذا توقع المنتجون ازدهاراً في الاقتصاد وتنامياً في الطلب زادوا من طلباتهم على الاستثمار لتمويل قراراتهم في التوسع وبالتالي تقوم ال</a:t>
            </a:r>
            <a:r>
              <a:rPr lang="ar-DZ" b="1" dirty="0" smtClean="0"/>
              <a:t>بنوك</a:t>
            </a:r>
            <a:r>
              <a:rPr lang="ar-SA" b="1" dirty="0" smtClean="0"/>
              <a:t> بتمويل هذه الطلبات كما في الشكل</a:t>
            </a:r>
            <a:r>
              <a:rPr lang="ar-DZ" b="1" dirty="0" smtClean="0"/>
              <a:t> الموالي:</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642938" y="538163"/>
            <a:ext cx="7858125"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484784"/>
            <a:ext cx="8229600" cy="4525963"/>
          </a:xfrm>
        </p:spPr>
        <p:txBody>
          <a:bodyPr>
            <a:noAutofit/>
          </a:bodyPr>
          <a:lstStyle/>
          <a:p>
            <a:pPr algn="r" rtl="1">
              <a:lnSpc>
                <a:spcPct val="110000"/>
              </a:lnSpc>
              <a:buNone/>
            </a:pPr>
            <a:r>
              <a:rPr lang="ar-SA" b="1" dirty="0" smtClean="0"/>
              <a:t>وبالرغم من المزايا السابقة، فإن </a:t>
            </a:r>
            <a:r>
              <a:rPr lang="ar-DZ" b="1" dirty="0" smtClean="0"/>
              <a:t>ل</a:t>
            </a:r>
            <a:r>
              <a:rPr lang="ar-SA" b="1" dirty="0" smtClean="0"/>
              <a:t>لشركات المساهمة عيب</a:t>
            </a:r>
            <a:r>
              <a:rPr lang="ar-DZ" b="1" dirty="0" smtClean="0"/>
              <a:t>ين</a:t>
            </a:r>
            <a:r>
              <a:rPr lang="ar-SA" b="1" dirty="0" smtClean="0"/>
              <a:t> أساسي</a:t>
            </a:r>
            <a:r>
              <a:rPr lang="ar-DZ" b="1" dirty="0" smtClean="0"/>
              <a:t>ين</a:t>
            </a:r>
            <a:r>
              <a:rPr lang="ar-SA" b="1" dirty="0" smtClean="0"/>
              <a:t> ه</a:t>
            </a:r>
            <a:r>
              <a:rPr lang="ar-DZ" b="1" dirty="0" smtClean="0"/>
              <a:t>ما:</a:t>
            </a:r>
            <a:r>
              <a:rPr lang="ar-SA" b="1" dirty="0" smtClean="0"/>
              <a:t> الازدواج الضريبي، لأن الشركة تدفع ضريبة على أرباحها باعتبارها شخصية مستقلة، كما أن الأرباح التي يتم توزيعها على المساهمين تخضع لضريبة الدخل ال</a:t>
            </a:r>
            <a:r>
              <a:rPr lang="ar-DZ" b="1" dirty="0" smtClean="0"/>
              <a:t>شخص</a:t>
            </a:r>
            <a:r>
              <a:rPr lang="ar-SA" b="1" dirty="0" smtClean="0"/>
              <a:t>ي في بعض الدول، وبالتالي فإن أرباح الشركة تتعرض للضريبة مرتين.</a:t>
            </a:r>
            <a:r>
              <a:rPr lang="ar-DZ" b="1" dirty="0" smtClean="0"/>
              <a:t> كذلك </a:t>
            </a:r>
            <a:r>
              <a:rPr lang="ar-SA" b="1" dirty="0" smtClean="0"/>
              <a:t>يتطلب</a:t>
            </a:r>
            <a:r>
              <a:rPr lang="ar-DZ" b="1" dirty="0" smtClean="0"/>
              <a:t> </a:t>
            </a:r>
            <a:r>
              <a:rPr lang="ar-SA" b="1" dirty="0" smtClean="0"/>
              <a:t>إنشاء شركة مساهمة جهدا ووقتا كبيرين بالمقارنة مع الوقت الذي يتطلبه تأسيس م</a:t>
            </a:r>
            <a:r>
              <a:rPr lang="ar-DZ" b="1" dirty="0" err="1" smtClean="0"/>
              <a:t>ؤسس</a:t>
            </a:r>
            <a:r>
              <a:rPr lang="ar-SA" b="1" dirty="0" smtClean="0"/>
              <a:t>ة فردية أو شركة أشخاص</a:t>
            </a:r>
            <a:r>
              <a:rPr lang="ar-DZ" b="1" dirty="0" smtClean="0"/>
              <a:t>، خصوصا ما يتعلق ب</a:t>
            </a:r>
            <a:r>
              <a:rPr lang="ar-SA" b="1" dirty="0" smtClean="0"/>
              <a:t>إعداد بعض العناصر وأهمها </a:t>
            </a:r>
            <a:r>
              <a:rPr lang="ar-DZ" b="1" dirty="0" smtClean="0"/>
              <a:t>عقد</a:t>
            </a:r>
            <a:r>
              <a:rPr lang="ar-SA" b="1" dirty="0" smtClean="0"/>
              <a:t> التأسيس والنظام الداخلي للشركة.</a:t>
            </a:r>
            <a:r>
              <a:rPr lang="ar-DZ" b="1" dirty="0" smtClean="0"/>
              <a:t> </a:t>
            </a:r>
            <a:endParaRPr lang="fr-FR" b="1" dirty="0" smtClean="0"/>
          </a:p>
          <a:p>
            <a:pPr algn="r" rtl="1">
              <a:lnSpc>
                <a:spcPct val="110000"/>
              </a:lnSpc>
              <a:buNone/>
            </a:pPr>
            <a:endParaRPr lang="fr-F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4000" b="1" dirty="0" smtClean="0">
                <a:solidFill>
                  <a:srgbClr val="0000FF"/>
                </a:solidFill>
              </a:rPr>
              <a:t>2) أنواع المساهمين</a:t>
            </a:r>
            <a:endParaRPr lang="fr-FR" sz="4000" dirty="0"/>
          </a:p>
        </p:txBody>
      </p:sp>
      <p:sp>
        <p:nvSpPr>
          <p:cNvPr id="3" name="Espace réservé du contenu 2"/>
          <p:cNvSpPr>
            <a:spLocks noGrp="1"/>
          </p:cNvSpPr>
          <p:nvPr>
            <p:ph idx="1"/>
          </p:nvPr>
        </p:nvSpPr>
        <p:spPr/>
        <p:txBody>
          <a:bodyPr>
            <a:noAutofit/>
          </a:bodyPr>
          <a:lstStyle/>
          <a:p>
            <a:pPr algn="r" rtl="1">
              <a:lnSpc>
                <a:spcPct val="110000"/>
              </a:lnSpc>
              <a:buNone/>
            </a:pPr>
            <a:r>
              <a:rPr lang="ar-SA" b="1" dirty="0" smtClean="0"/>
              <a:t>يتكون المساهمين في </a:t>
            </a:r>
            <a:r>
              <a:rPr lang="ar-DZ" b="1" dirty="0" smtClean="0"/>
              <a:t>المؤسسات </a:t>
            </a:r>
            <a:r>
              <a:rPr lang="ar-DZ" b="1" dirty="0" err="1" smtClean="0"/>
              <a:t>الكبيرة (</a:t>
            </a:r>
            <a:r>
              <a:rPr lang="ar-SA" b="1" dirty="0" smtClean="0"/>
              <a:t>الشركات المساهمة العامة</a:t>
            </a:r>
            <a:r>
              <a:rPr lang="ar-DZ" b="1" dirty="0" err="1" smtClean="0"/>
              <a:t>)</a:t>
            </a:r>
            <a:r>
              <a:rPr lang="ar-SA" b="1" dirty="0" smtClean="0"/>
              <a:t> من ثلاث فئات أساسية هي المؤسس</a:t>
            </a:r>
            <a:r>
              <a:rPr lang="ar-DZ" b="1" dirty="0" smtClean="0"/>
              <a:t>و</a:t>
            </a:r>
            <a:r>
              <a:rPr lang="ar-SA" b="1" dirty="0" smtClean="0"/>
              <a:t>ن والجمعية العمومية للمساهمين ومجلس إدارة الشركة</a:t>
            </a:r>
            <a:r>
              <a:rPr lang="ar-DZ" b="1" dirty="0" err="1" smtClean="0"/>
              <a:t>.</a:t>
            </a:r>
            <a:endParaRPr lang="ar-DZ" b="1" dirty="0" smtClean="0"/>
          </a:p>
          <a:p>
            <a:pPr algn="r" rtl="1">
              <a:lnSpc>
                <a:spcPct val="110000"/>
              </a:lnSpc>
              <a:buNone/>
            </a:pPr>
            <a:r>
              <a:rPr lang="ar-DZ" sz="3600" b="1" dirty="0" smtClean="0">
                <a:solidFill>
                  <a:srgbClr val="0000FF"/>
                </a:solidFill>
              </a:rPr>
              <a:t>أ</a:t>
            </a:r>
            <a:r>
              <a:rPr lang="ar-DZ" sz="3600" b="1" dirty="0" err="1" smtClean="0">
                <a:solidFill>
                  <a:srgbClr val="0000FF"/>
                </a:solidFill>
              </a:rPr>
              <a:t>)</a:t>
            </a:r>
            <a:r>
              <a:rPr lang="ar-DZ" sz="3600" b="1" dirty="0" smtClean="0">
                <a:solidFill>
                  <a:srgbClr val="0000FF"/>
                </a:solidFill>
              </a:rPr>
              <a:t> </a:t>
            </a:r>
            <a:r>
              <a:rPr lang="ar-SA" sz="3600" b="1" dirty="0" smtClean="0">
                <a:solidFill>
                  <a:srgbClr val="0000FF"/>
                </a:solidFill>
              </a:rPr>
              <a:t>المؤسس</a:t>
            </a:r>
            <a:r>
              <a:rPr lang="ar-DZ" sz="3600" b="1" dirty="0" smtClean="0">
                <a:solidFill>
                  <a:srgbClr val="0000FF"/>
                </a:solidFill>
              </a:rPr>
              <a:t>و</a:t>
            </a:r>
            <a:r>
              <a:rPr lang="ar-SA" sz="3600" b="1" dirty="0" smtClean="0">
                <a:solidFill>
                  <a:srgbClr val="0000FF"/>
                </a:solidFill>
              </a:rPr>
              <a:t>ن</a:t>
            </a:r>
            <a:endParaRPr lang="ar-DZ" sz="3600" b="1" dirty="0" smtClean="0">
              <a:solidFill>
                <a:srgbClr val="0000FF"/>
              </a:solidFill>
            </a:endParaRPr>
          </a:p>
          <a:p>
            <a:pPr algn="r" rtl="1">
              <a:lnSpc>
                <a:spcPct val="110000"/>
              </a:lnSpc>
              <a:buNone/>
            </a:pPr>
            <a:r>
              <a:rPr lang="ar-SA" b="1" dirty="0" smtClean="0"/>
              <a:t>تبدأ فكرة الشركة المساهمة من المؤسسين، والمؤسس هنا هو مساهم اشترك في تأسيس الشركة من أول </a:t>
            </a:r>
            <a:r>
              <a:rPr lang="ar-SA" b="1" dirty="0" err="1" smtClean="0"/>
              <a:t>خطواتها.</a:t>
            </a:r>
            <a:r>
              <a:rPr lang="ar-SA" b="1" dirty="0" smtClean="0"/>
              <a:t> وعادةً يعتبر من المؤسسين كل من وقع على عقد الشركة أو على طلب الترخيص بتأسيسها أو قدم حصة عينية أو </a:t>
            </a:r>
            <a:r>
              <a:rPr lang="ar-SA" b="1" dirty="0" err="1" smtClean="0"/>
              <a:t>إشترك</a:t>
            </a:r>
            <a:r>
              <a:rPr lang="ar-SA" b="1" dirty="0" smtClean="0"/>
              <a:t> </a:t>
            </a:r>
            <a:r>
              <a:rPr lang="ar-SA" b="1" dirty="0" err="1" smtClean="0"/>
              <a:t>إشتراكاً</a:t>
            </a:r>
            <a:r>
              <a:rPr lang="ar-SA" b="1" dirty="0" smtClean="0"/>
              <a:t>  فعلياً  في التأسيس</a:t>
            </a:r>
            <a:r>
              <a:rPr lang="ar-DZ" b="1" dirty="0" err="1" smtClean="0"/>
              <a:t>.</a:t>
            </a:r>
            <a:endParaRPr lang="fr-FR" sz="3600" dirty="0" smtClean="0">
              <a:solidFill>
                <a:srgbClr val="0000FF"/>
              </a:solidFill>
            </a:endParaRPr>
          </a:p>
          <a:p>
            <a:pPr algn="r" rtl="1">
              <a:lnSpc>
                <a:spcPct val="110000"/>
              </a:lnSpc>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buNone/>
            </a:pPr>
            <a:r>
              <a:rPr lang="ar-SA" b="1" dirty="0" smtClean="0"/>
              <a:t>و</a:t>
            </a:r>
            <a:r>
              <a:rPr lang="ar-DZ" b="1" dirty="0" smtClean="0"/>
              <a:t>ت</a:t>
            </a:r>
            <a:r>
              <a:rPr lang="ar-SA" b="1" dirty="0" smtClean="0"/>
              <a:t>شدد </a:t>
            </a:r>
            <a:r>
              <a:rPr lang="ar-DZ" b="1" dirty="0" smtClean="0"/>
              <a:t>قوانين</a:t>
            </a:r>
            <a:r>
              <a:rPr lang="ar-SA" b="1" dirty="0" smtClean="0"/>
              <a:t> الشركات </a:t>
            </a:r>
            <a:r>
              <a:rPr lang="ar-DZ" b="1" dirty="0" smtClean="0"/>
              <a:t>القيود </a:t>
            </a:r>
            <a:r>
              <a:rPr lang="ar-SA" b="1" dirty="0" smtClean="0"/>
              <a:t>على المؤسسين لأنهم</a:t>
            </a:r>
            <a:r>
              <a:rPr lang="ar-DZ" b="1" dirty="0" smtClean="0"/>
              <a:t> أول</a:t>
            </a:r>
            <a:r>
              <a:rPr lang="ar-SA" b="1" dirty="0" smtClean="0"/>
              <a:t> من ب</a:t>
            </a:r>
            <a:r>
              <a:rPr lang="ar-DZ" b="1" dirty="0" smtClean="0"/>
              <a:t>ادر</a:t>
            </a:r>
            <a:r>
              <a:rPr lang="ar-SA" b="1" dirty="0" smtClean="0"/>
              <a:t> </a:t>
            </a:r>
            <a:r>
              <a:rPr lang="ar-DZ" b="1" dirty="0" smtClean="0"/>
              <a:t>ب</a:t>
            </a:r>
            <a:r>
              <a:rPr lang="ar-SA" b="1" dirty="0" smtClean="0"/>
              <a:t>مشروع الشركة، و</a:t>
            </a:r>
            <a:r>
              <a:rPr lang="ar-DZ" b="1" dirty="0" smtClean="0"/>
              <a:t>لأن</a:t>
            </a:r>
            <a:r>
              <a:rPr lang="ar-SA" b="1" dirty="0" smtClean="0"/>
              <a:t>هم ملاك</a:t>
            </a:r>
            <a:r>
              <a:rPr lang="ar-DZ" b="1" dirty="0" smtClean="0"/>
              <a:t>ها ومديروها</a:t>
            </a:r>
            <a:r>
              <a:rPr lang="ar-SA" b="1" dirty="0" smtClean="0"/>
              <a:t> في مرحلة التأسيس، فإذا لم يكن المشروع مجدياً فإن أموال</a:t>
            </a:r>
            <a:r>
              <a:rPr lang="ar-DZ" b="1" dirty="0" smtClean="0"/>
              <a:t>هم فقط هي ما </a:t>
            </a:r>
            <a:r>
              <a:rPr lang="ar-SA" b="1" dirty="0" smtClean="0"/>
              <a:t>يعرض للخطر</a:t>
            </a:r>
            <a:r>
              <a:rPr lang="ar-DZ" b="1" dirty="0" err="1" smtClean="0"/>
              <a:t>.</a:t>
            </a:r>
            <a:r>
              <a:rPr lang="ar-DZ" b="1" dirty="0" smtClean="0"/>
              <a:t> </a:t>
            </a:r>
            <a:r>
              <a:rPr lang="ar-SA" b="1" dirty="0" smtClean="0"/>
              <a:t>ومن هذه القيود منع التداول بحصص المؤسسين إلا بعد نشر القوائم المالية لفترات معينة مثل سنتين ماليتين، حيث يعتبر هذا الشرط من أهم شروط التأسيس حتى يظل المؤسسين مرتبطين بالشركة فترة كافية للتحقق من نجاح الشركة ومن صدق نواياهم.</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sz="4000" b="1" dirty="0" smtClean="0">
                <a:solidFill>
                  <a:srgbClr val="0000FF"/>
                </a:solidFill>
              </a:rPr>
              <a:t>ب</a:t>
            </a:r>
            <a:r>
              <a:rPr lang="ar-DZ" sz="4000" b="1" dirty="0" err="1" smtClean="0">
                <a:solidFill>
                  <a:srgbClr val="0000FF"/>
                </a:solidFill>
              </a:rPr>
              <a:t>)</a:t>
            </a:r>
            <a:r>
              <a:rPr lang="ar-DZ" sz="4000" b="1" dirty="0" smtClean="0">
                <a:solidFill>
                  <a:srgbClr val="0000FF"/>
                </a:solidFill>
              </a:rPr>
              <a:t> </a:t>
            </a:r>
            <a:r>
              <a:rPr lang="ar-SA" sz="4000" b="1" dirty="0" smtClean="0">
                <a:solidFill>
                  <a:srgbClr val="0000FF"/>
                </a:solidFill>
              </a:rPr>
              <a:t>الجمعية </a:t>
            </a:r>
            <a:r>
              <a:rPr lang="ar-SA" sz="4000" b="1" dirty="0" err="1" smtClean="0">
                <a:solidFill>
                  <a:srgbClr val="0000FF"/>
                </a:solidFill>
              </a:rPr>
              <a:t>الع</a:t>
            </a:r>
            <a:r>
              <a:rPr lang="ar-DZ" sz="4000" b="1" dirty="0" smtClean="0">
                <a:solidFill>
                  <a:srgbClr val="0000FF"/>
                </a:solidFill>
              </a:rPr>
              <a:t>ا</a:t>
            </a:r>
            <a:r>
              <a:rPr lang="ar-SA" sz="4000" b="1" dirty="0" smtClean="0">
                <a:solidFill>
                  <a:srgbClr val="0000FF"/>
                </a:solidFill>
              </a:rPr>
              <a:t>م</a:t>
            </a:r>
            <a:r>
              <a:rPr lang="ar-DZ" sz="4000" b="1" dirty="0" smtClean="0">
                <a:solidFill>
                  <a:srgbClr val="0000FF"/>
                </a:solidFill>
              </a:rPr>
              <a:t>ة</a:t>
            </a:r>
            <a:r>
              <a:rPr lang="ar-SA" sz="4000" b="1" dirty="0" smtClean="0">
                <a:solidFill>
                  <a:srgbClr val="0000FF"/>
                </a:solidFill>
              </a:rPr>
              <a:t> للمساهمين</a:t>
            </a:r>
            <a:endParaRPr lang="fr-FR" sz="4000" dirty="0">
              <a:solidFill>
                <a:srgbClr val="0000FF"/>
              </a:solidFill>
            </a:endParaRPr>
          </a:p>
        </p:txBody>
      </p:sp>
      <p:sp>
        <p:nvSpPr>
          <p:cNvPr id="3" name="Espace réservé du contenu 2"/>
          <p:cNvSpPr>
            <a:spLocks noGrp="1"/>
          </p:cNvSpPr>
          <p:nvPr>
            <p:ph idx="1"/>
          </p:nvPr>
        </p:nvSpPr>
        <p:spPr/>
        <p:txBody>
          <a:bodyPr/>
          <a:lstStyle/>
          <a:p>
            <a:pPr algn="r" rtl="1">
              <a:buNone/>
            </a:pPr>
            <a:r>
              <a:rPr lang="ar-DZ" b="1" dirty="0" smtClean="0"/>
              <a:t>و</a:t>
            </a:r>
            <a:r>
              <a:rPr lang="ar-SA" b="1" dirty="0" smtClean="0"/>
              <a:t>هم حملة الأسهم وأصحاب الحق في المراقبة وٕاتخاذ القرارات، و</a:t>
            </a:r>
            <a:r>
              <a:rPr lang="ar-DZ" b="1" dirty="0" smtClean="0"/>
              <a:t>نظرا </a:t>
            </a:r>
            <a:r>
              <a:rPr lang="ar-SA" b="1" dirty="0" smtClean="0"/>
              <a:t>لاعتبارات التكلفة الناتجة عن انتشار الملكية وتفتيتها بين عدد كبير من المساهمين وعن عدم تخصص هؤلاء المساهمين في الإدارة فإن حملة الأسهم يفوضون سلطة </a:t>
            </a:r>
            <a:r>
              <a:rPr lang="ar-SA" b="1" dirty="0" err="1" smtClean="0"/>
              <a:t>إتخاذ</a:t>
            </a:r>
            <a:r>
              <a:rPr lang="ar-SA" b="1" dirty="0" smtClean="0"/>
              <a:t> القرارات لمجلس الإدارة</a:t>
            </a:r>
            <a:r>
              <a:rPr lang="ar-DZ" b="1" dirty="0" smtClean="0"/>
              <a:t>، و</a:t>
            </a:r>
            <a:r>
              <a:rPr lang="ar-SA" b="1" dirty="0" smtClean="0"/>
              <a:t>في المقابل يظل </a:t>
            </a:r>
            <a:r>
              <a:rPr lang="ar-DZ" b="1" dirty="0" smtClean="0"/>
              <a:t>المساهمون</a:t>
            </a:r>
            <a:r>
              <a:rPr lang="ar-SA" b="1" dirty="0" smtClean="0"/>
              <a:t> محتفظين ببعض الحقوق الأساسية</a:t>
            </a:r>
            <a:r>
              <a:rPr lang="ar-DZ" b="1" dirty="0" smtClean="0"/>
              <a:t>، يمارسونها في إطار </a:t>
            </a:r>
            <a:r>
              <a:rPr lang="ar-SA" b="1" dirty="0" smtClean="0">
                <a:solidFill>
                  <a:srgbClr val="0000FF"/>
                </a:solidFill>
              </a:rPr>
              <a:t>الجمعية </a:t>
            </a:r>
            <a:r>
              <a:rPr lang="ar-SA" b="1" dirty="0" err="1" smtClean="0">
                <a:solidFill>
                  <a:srgbClr val="0000FF"/>
                </a:solidFill>
              </a:rPr>
              <a:t>الع</a:t>
            </a:r>
            <a:r>
              <a:rPr lang="ar-DZ" b="1" dirty="0" smtClean="0">
                <a:solidFill>
                  <a:srgbClr val="0000FF"/>
                </a:solidFill>
              </a:rPr>
              <a:t>ا</a:t>
            </a:r>
            <a:r>
              <a:rPr lang="ar-SA" b="1" dirty="0" err="1" smtClean="0">
                <a:solidFill>
                  <a:srgbClr val="0000FF"/>
                </a:solidFill>
              </a:rPr>
              <a:t>مة</a:t>
            </a:r>
            <a:r>
              <a:rPr lang="ar-SA" b="1" dirty="0" smtClean="0">
                <a:solidFill>
                  <a:srgbClr val="0000FF"/>
                </a:solidFill>
              </a:rPr>
              <a:t> للمساهمين</a:t>
            </a:r>
            <a:r>
              <a:rPr lang="ar-DZ" b="1" dirty="0" err="1" smtClean="0">
                <a:solidFill>
                  <a:srgbClr val="0000FF"/>
                </a:solidFill>
              </a:rPr>
              <a:t>،</a:t>
            </a:r>
            <a:r>
              <a:rPr lang="ar-SA" b="1" dirty="0" smtClean="0">
                <a:solidFill>
                  <a:srgbClr val="0000FF"/>
                </a:solidFill>
              </a:rPr>
              <a:t> </a:t>
            </a:r>
            <a:r>
              <a:rPr lang="ar-DZ" b="1" dirty="0" smtClean="0"/>
              <a:t>بحيث</a:t>
            </a:r>
            <a:r>
              <a:rPr lang="ar-SA" b="1" dirty="0" smtClean="0"/>
              <a:t> تمكنهم من فرض الرقابة على مجلس الإدارة.</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45001</TotalTime>
  <Words>3925</Words>
  <Application>Microsoft Office PowerPoint</Application>
  <PresentationFormat>Affichage à l'écran (4:3)</PresentationFormat>
  <Paragraphs>179</Paragraphs>
  <Slides>56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56</vt:i4>
      </vt:variant>
    </vt:vector>
  </HeadingPairs>
  <TitlesOfParts>
    <vt:vector size="58" baseType="lpstr">
      <vt:lpstr>Thème Office</vt:lpstr>
      <vt:lpstr>ClipArt</vt:lpstr>
      <vt:lpstr>المحور الرابع: علاقة المؤسسة بالمحيط المالي</vt:lpstr>
      <vt:lpstr>أولا: علاقة المؤسسة بالمساهمين</vt:lpstr>
      <vt:lpstr>Diapositive 3</vt:lpstr>
      <vt:lpstr>Diapositive 4</vt:lpstr>
      <vt:lpstr>Diapositive 5</vt:lpstr>
      <vt:lpstr>Diapositive 6</vt:lpstr>
      <vt:lpstr>2) أنواع المساهمين</vt:lpstr>
      <vt:lpstr>Diapositive 8</vt:lpstr>
      <vt:lpstr>ب) الجمعية العامة للمساهمين</vt:lpstr>
      <vt:lpstr>Diapositive 10</vt:lpstr>
      <vt:lpstr>ج) مجلس الإدارة </vt:lpstr>
      <vt:lpstr>Diapositive 12</vt:lpstr>
      <vt:lpstr>3) خصوصية المؤسسات الناشئة والمساهمة الخاصة </vt:lpstr>
      <vt:lpstr>Diapositive 14</vt:lpstr>
      <vt:lpstr>Diapositive 15</vt:lpstr>
      <vt:lpstr>Diapositive 16</vt:lpstr>
      <vt:lpstr>Diapositive 17</vt:lpstr>
      <vt:lpstr>ثانيا: علاقة المؤسسة بالأسواق المالية</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ثالثا: علاقة المؤسسة بالبنوك والمؤسسات المالية</vt:lpstr>
      <vt:lpstr>Diapositive 35</vt:lpstr>
      <vt:lpstr>Diapositive 36</vt:lpstr>
      <vt:lpstr>Diapositive 37</vt:lpstr>
      <vt:lpstr>Diapositive 38</vt:lpstr>
      <vt:lpstr>Diapositive 39</vt:lpstr>
      <vt:lpstr>صناديق ضمان القروض </vt:lpstr>
      <vt:lpstr>Diapositive 41</vt:lpstr>
      <vt:lpstr>Diapositive 42</vt:lpstr>
      <vt:lpstr>Diapositive 43</vt:lpstr>
      <vt:lpstr>Diapositive 44</vt:lpstr>
      <vt:lpstr>Diapositive 45</vt:lpstr>
      <vt:lpstr>Diapositive 46</vt:lpstr>
      <vt:lpstr>رابعا: تأثير البيئة المالية على مدخرات واستثمارات المؤسسة</vt:lpstr>
      <vt:lpstr>Diapositive 48</vt:lpstr>
      <vt:lpstr>تأثير الضرائب على الاستثمار </vt:lpstr>
      <vt:lpstr>Diapositive 50</vt:lpstr>
      <vt:lpstr>Diapositive 51</vt:lpstr>
      <vt:lpstr>تأثير سعر الفائدة على الاستثمار </vt:lpstr>
      <vt:lpstr>Diapositive 53</vt:lpstr>
      <vt:lpstr>Diapositive 54</vt:lpstr>
      <vt:lpstr>Diapositive 55</vt:lpstr>
      <vt:lpstr>Diapositive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LATITUDE6330</dc:creator>
  <cp:lastModifiedBy>LATITUDE6330</cp:lastModifiedBy>
  <cp:revision>896</cp:revision>
  <dcterms:created xsi:type="dcterms:W3CDTF">2024-02-05T21:27:17Z</dcterms:created>
  <dcterms:modified xsi:type="dcterms:W3CDTF">2024-04-15T05:24:34Z</dcterms:modified>
</cp:coreProperties>
</file>