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64" r:id="rId3"/>
    <p:sldId id="269" r:id="rId4"/>
    <p:sldId id="266" r:id="rId5"/>
    <p:sldId id="267" r:id="rId6"/>
    <p:sldId id="265" r:id="rId7"/>
    <p:sldId id="268"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24" autoAdjust="0"/>
  </p:normalViewPr>
  <p:slideViewPr>
    <p:cSldViewPr>
      <p:cViewPr varScale="1">
        <p:scale>
          <a:sx n="70" d="100"/>
          <a:sy n="70" d="100"/>
        </p:scale>
        <p:origin x="-135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020737-6791-4701-A563-71B84B96918E}" type="datetimeFigureOut">
              <a:rPr lang="fr-FR" smtClean="0"/>
              <a:pPr/>
              <a:t>09/05/2020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CE3D03-6FEB-415A-924E-36848F6FAEFE}" type="slidenum">
              <a:rPr lang="fr-FR" smtClean="0"/>
              <a:pPr/>
              <a:t>‹N°›</a:t>
            </a:fld>
            <a:endParaRPr lang="fr-FR"/>
          </a:p>
        </p:txBody>
      </p:sp>
    </p:spTree>
    <p:extLst>
      <p:ext uri="{BB962C8B-B14F-4D97-AF65-F5344CB8AC3E}">
        <p14:creationId xmlns:p14="http://schemas.microsoft.com/office/powerpoint/2010/main" val="2429377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AA309A6D-C09C-4548-B29A-6CF363A7E532}" type="datetimeFigureOut">
              <a:rPr lang="fr-FR" smtClean="0"/>
              <a:pPr/>
              <a:t>09/05/2020</a:t>
            </a:fld>
            <a:endParaRPr lang="fr-BE"/>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BE"/>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AA309A6D-C09C-4548-B29A-6CF363A7E532}" type="datetimeFigureOut">
              <a:rPr lang="fr-FR" smtClean="0"/>
              <a:pPr/>
              <a:t>09/05/2020</a:t>
            </a:fld>
            <a:endParaRPr lang="fr-BE"/>
          </a:p>
        </p:txBody>
      </p:sp>
      <p:sp>
        <p:nvSpPr>
          <p:cNvPr id="9" name="Espace réservé du numéro de diapositive 8"/>
          <p:cNvSpPr>
            <a:spLocks noGrp="1"/>
          </p:cNvSpPr>
          <p:nvPr>
            <p:ph type="sldNum" sz="quarter" idx="15"/>
          </p:nvPr>
        </p:nvSpPr>
        <p:spPr/>
        <p:txBody>
          <a:bodyPr rtlCol="0"/>
          <a:lstStyle/>
          <a:p>
            <a:fld id="{CF4668DC-857F-487D-BFFA-8C0CA5037977}" type="slidenum">
              <a:rPr lang="fr-BE" smtClean="0"/>
              <a:pPr/>
              <a:t>‹N°›</a:t>
            </a:fld>
            <a:endParaRPr lang="fr-BE"/>
          </a:p>
        </p:txBody>
      </p:sp>
      <p:sp>
        <p:nvSpPr>
          <p:cNvPr id="10" name="Espace réservé du pied de page 9"/>
          <p:cNvSpPr>
            <a:spLocks noGrp="1"/>
          </p:cNvSpPr>
          <p:nvPr>
            <p:ph type="ftr" sz="quarter" idx="16"/>
          </p:nvPr>
        </p:nvSpPr>
        <p:spPr/>
        <p:txBody>
          <a:bodyPr rtlCol="0"/>
          <a:lstStyle/>
          <a:p>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AA309A6D-C09C-4548-B29A-6CF363A7E532}" type="datetimeFigureOut">
              <a:rPr lang="fr-FR" smtClean="0"/>
              <a:pPr/>
              <a:t>09/05/2020</a:t>
            </a:fld>
            <a:endParaRPr lang="fr-BE"/>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BE"/>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AA309A6D-C09C-4548-B29A-6CF363A7E532}" type="datetimeFigureOut">
              <a:rPr lang="fr-FR" smtClean="0"/>
              <a:pPr/>
              <a:t>09/05/2020</a:t>
            </a:fld>
            <a:endParaRPr lang="fr-BE"/>
          </a:p>
        </p:txBody>
      </p:sp>
      <p:sp>
        <p:nvSpPr>
          <p:cNvPr id="7" name="Espace réservé du numéro de diapositive 6"/>
          <p:cNvSpPr>
            <a:spLocks noGrp="1"/>
          </p:cNvSpPr>
          <p:nvPr>
            <p:ph type="sldNum" sz="quarter" idx="11"/>
          </p:nvPr>
        </p:nvSpPr>
        <p:spPr/>
        <p:txBody>
          <a:bodyPr rtlCol="0"/>
          <a:lstStyle/>
          <a:p>
            <a:fld id="{CF4668DC-857F-487D-BFFA-8C0CA5037977}" type="slidenum">
              <a:rPr lang="fr-BE" smtClean="0"/>
              <a:pPr/>
              <a:t>‹N°›</a:t>
            </a:fld>
            <a:endParaRPr lang="fr-BE"/>
          </a:p>
        </p:txBody>
      </p:sp>
      <p:sp>
        <p:nvSpPr>
          <p:cNvPr id="8" name="Espace réservé du pied de page 7"/>
          <p:cNvSpPr>
            <a:spLocks noGrp="1"/>
          </p:cNvSpPr>
          <p:nvPr>
            <p:ph type="ftr" sz="quarter" idx="12"/>
          </p:nvPr>
        </p:nvSpPr>
        <p:spPr/>
        <p:txBody>
          <a:bodyPr rtlCol="0"/>
          <a:lstStyle/>
          <a:p>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09/05/2020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AA309A6D-C09C-4548-B29A-6CF363A7E532}" type="datetimeFigureOut">
              <a:rPr lang="fr-FR" smtClean="0"/>
              <a:pPr/>
              <a:t>09/05/2020</a:t>
            </a:fld>
            <a:endParaRPr lang="fr-BE"/>
          </a:p>
        </p:txBody>
      </p:sp>
      <p:sp>
        <p:nvSpPr>
          <p:cNvPr id="22" name="Espace réservé du numéro de diapositive 21"/>
          <p:cNvSpPr>
            <a:spLocks noGrp="1"/>
          </p:cNvSpPr>
          <p:nvPr>
            <p:ph type="sldNum" sz="quarter" idx="15"/>
          </p:nvPr>
        </p:nvSpPr>
        <p:spPr/>
        <p:txBody>
          <a:bodyPr rtlCol="0"/>
          <a:lstStyle/>
          <a:p>
            <a:fld id="{CF4668DC-857F-487D-BFFA-8C0CA5037977}" type="slidenum">
              <a:rPr lang="fr-BE" smtClean="0"/>
              <a:pPr/>
              <a:t>‹N°›</a:t>
            </a:fld>
            <a:endParaRPr lang="fr-BE"/>
          </a:p>
        </p:txBody>
      </p:sp>
      <p:sp>
        <p:nvSpPr>
          <p:cNvPr id="23" name="Espace réservé du pied de page 22"/>
          <p:cNvSpPr>
            <a:spLocks noGrp="1"/>
          </p:cNvSpPr>
          <p:nvPr>
            <p:ph type="ftr" sz="quarter" idx="16"/>
          </p:nvPr>
        </p:nvSpPr>
        <p:spPr/>
        <p:txBody>
          <a:bodyPr rtlCol="0"/>
          <a:lstStyle/>
          <a:p>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AA309A6D-C09C-4548-B29A-6CF363A7E532}" type="datetimeFigureOut">
              <a:rPr lang="fr-FR" smtClean="0"/>
              <a:pPr/>
              <a:t>09/05/2020</a:t>
            </a:fld>
            <a:endParaRPr lang="fr-BE"/>
          </a:p>
        </p:txBody>
      </p:sp>
      <p:sp>
        <p:nvSpPr>
          <p:cNvPr id="18" name="Espace réservé du numéro de diapositive 17"/>
          <p:cNvSpPr>
            <a:spLocks noGrp="1"/>
          </p:cNvSpPr>
          <p:nvPr>
            <p:ph type="sldNum" sz="quarter" idx="11"/>
          </p:nvPr>
        </p:nvSpPr>
        <p:spPr/>
        <p:txBody>
          <a:bodyPr rtlCol="0"/>
          <a:lstStyle/>
          <a:p>
            <a:fld id="{CF4668DC-857F-487D-BFFA-8C0CA5037977}" type="slidenum">
              <a:rPr lang="fr-BE" smtClean="0"/>
              <a:pPr/>
              <a:t>‹N°›</a:t>
            </a:fld>
            <a:endParaRPr lang="fr-BE"/>
          </a:p>
        </p:txBody>
      </p:sp>
      <p:sp>
        <p:nvSpPr>
          <p:cNvPr id="21" name="Espace réservé du pied de page 20"/>
          <p:cNvSpPr>
            <a:spLocks noGrp="1"/>
          </p:cNvSpPr>
          <p:nvPr>
            <p:ph type="ftr" sz="quarter" idx="12"/>
          </p:nvPr>
        </p:nvSpPr>
        <p:spPr/>
        <p:txBody>
          <a:bodyPr rtlCol="0"/>
          <a:lstStyle/>
          <a:p>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A309A6D-C09C-4548-B29A-6CF363A7E532}" type="datetimeFigureOut">
              <a:rPr lang="fr-FR" smtClean="0"/>
              <a:pPr/>
              <a:t>09/05/2020</a:t>
            </a:fld>
            <a:endParaRPr lang="fr-BE"/>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BE"/>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539552" y="900914"/>
            <a:ext cx="8049885" cy="5696437"/>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r>
              <a:rPr lang="ar-DZ" sz="2400" b="1" dirty="0" smtClean="0">
                <a:solidFill>
                  <a:schemeClr val="accent2">
                    <a:lumMod val="75000"/>
                  </a:schemeClr>
                </a:solidFill>
              </a:rPr>
              <a:t>المطلب </a:t>
            </a:r>
            <a:r>
              <a:rPr lang="ar-DZ" sz="2400" b="1" dirty="0" smtClean="0">
                <a:solidFill>
                  <a:schemeClr val="accent2">
                    <a:lumMod val="75000"/>
                  </a:schemeClr>
                </a:solidFill>
              </a:rPr>
              <a:t>الأول: الصلح </a:t>
            </a:r>
          </a:p>
          <a:p>
            <a:pPr algn="r" rtl="1"/>
            <a:r>
              <a:rPr lang="ar-DZ" sz="2400" dirty="0"/>
              <a:t>ان أهم ما يميز الافلاس عن التسوية القضائية هو الصلح لأن الهدف الأساسي من التسوية القضائية هو حصول المدين على الصلح و عودته لممارسة نشاطه و ليس تصفية الأموال.</a:t>
            </a:r>
            <a:endParaRPr lang="fr-FR" sz="2400" dirty="0"/>
          </a:p>
          <a:p>
            <a:pPr algn="r" rtl="1"/>
            <a:r>
              <a:rPr lang="ar-DZ" sz="2400" b="1" dirty="0"/>
              <a:t>الصلح القضائي</a:t>
            </a:r>
            <a:r>
              <a:rPr lang="ar-DZ" sz="2400" dirty="0"/>
              <a:t>: </a:t>
            </a:r>
            <a:endParaRPr lang="fr-FR" sz="2400" dirty="0"/>
          </a:p>
          <a:p>
            <a:pPr algn="r" rtl="1"/>
            <a:r>
              <a:rPr lang="ar-DZ" sz="2400" dirty="0"/>
              <a:t>هو الاتفاق المبرم بين المدين و </a:t>
            </a:r>
            <a:r>
              <a:rPr lang="ar-DZ" sz="2400" dirty="0" err="1"/>
              <a:t>دائنيه</a:t>
            </a:r>
            <a:r>
              <a:rPr lang="ar-DZ" sz="2400" dirty="0"/>
              <a:t> تحت الرقابة القضائية و يتم بالموافقة عليه بالأغلبية المزدوجة وبالتصديق من طرف المحكمة، و هو بذلك يختلف عن الصلح الودي الذي يخضع للقواعد المعززة في النظام التعاقدي المدرج في القانون المدني و يتم دون اللجوء للقضاء و بالموافقة الجماعية للدائنين</a:t>
            </a:r>
            <a:r>
              <a:rPr lang="ar-DZ" sz="2400" dirty="0" smtClean="0"/>
              <a:t>.</a:t>
            </a:r>
            <a:endParaRPr lang="fr-FR" sz="2400" dirty="0"/>
          </a:p>
        </p:txBody>
      </p:sp>
      <p:sp>
        <p:nvSpPr>
          <p:cNvPr id="8" name="Rectangle à coins arrondis 7"/>
          <p:cNvSpPr/>
          <p:nvPr/>
        </p:nvSpPr>
        <p:spPr>
          <a:xfrm>
            <a:off x="1763688" y="332656"/>
            <a:ext cx="5832648" cy="54006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2400" dirty="0" smtClean="0"/>
              <a:t>انتهاء التفليسة</a:t>
            </a:r>
            <a:endParaRPr lang="fr-FR" sz="2400" b="1" dirty="0">
              <a:solidFill>
                <a:srgbClr val="FF0000"/>
              </a:solidFill>
            </a:endParaRPr>
          </a:p>
        </p:txBody>
      </p:sp>
      <p:sp>
        <p:nvSpPr>
          <p:cNvPr id="11" name="Flèche courbée vers la gauche 10"/>
          <p:cNvSpPr/>
          <p:nvPr/>
        </p:nvSpPr>
        <p:spPr>
          <a:xfrm>
            <a:off x="8301704" y="207782"/>
            <a:ext cx="731520" cy="789808"/>
          </a:xfrm>
          <a:prstGeom prst="curvedLef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solidFill>
                <a:schemeClr val="tx1"/>
              </a:solidFill>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370491" y="0"/>
            <a:ext cx="7758108" cy="652424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rtl="1"/>
            <a:endParaRPr lang="ar-DZ" sz="2400" b="1" dirty="0" smtClean="0"/>
          </a:p>
          <a:p>
            <a:pPr algn="r" rtl="1"/>
            <a:endParaRPr lang="ar-DZ" sz="2400" b="1" dirty="0"/>
          </a:p>
          <a:p>
            <a:pPr algn="r" rtl="1"/>
            <a:r>
              <a:rPr lang="ar-DZ" sz="2400" b="1" dirty="0" smtClean="0"/>
              <a:t>آثاره</a:t>
            </a:r>
            <a:r>
              <a:rPr lang="ar-DZ" sz="2400" b="1" dirty="0"/>
              <a:t>: </a:t>
            </a:r>
            <a:endParaRPr lang="fr-FR" sz="2400" dirty="0"/>
          </a:p>
          <a:p>
            <a:pPr algn="r" rtl="1"/>
            <a:r>
              <a:rPr lang="ar-DZ" sz="2400" dirty="0"/>
              <a:t>الاحتجاج بالصلح قبل كل الدائنين ماعدا الدائنين ذوي الامتياز و المرتهن عقاريا الذين لم يتنازلوا عن تأمينهم، و الدائنين العاديين الذي نشأ حقهم أثناء مدة التسوية القضائية</a:t>
            </a:r>
            <a:endParaRPr lang="fr-FR" sz="2400" dirty="0"/>
          </a:p>
          <a:p>
            <a:pPr algn="r" rtl="1"/>
            <a:r>
              <a:rPr lang="ar-DZ" sz="2400" dirty="0"/>
              <a:t>بقاء سريان الرهن الرسمي على جماعة الدائنين من أجل ضمان الوفاء بديون الدائنين.</a:t>
            </a:r>
            <a:endParaRPr lang="fr-FR" sz="2400" dirty="0"/>
          </a:p>
          <a:p>
            <a:pPr algn="r" rtl="1"/>
            <a:r>
              <a:rPr lang="ar-DZ" sz="2400" dirty="0"/>
              <a:t>تتوقف مهام وكيل التفليسة بمجرد التصديق على الصلح و يسترد المفلس حرية التصرف في أمواله.</a:t>
            </a:r>
            <a:endParaRPr lang="fr-FR" sz="2400" dirty="0"/>
          </a:p>
          <a:p>
            <a:pPr algn="r" rtl="1"/>
            <a:r>
              <a:rPr lang="ar-DZ" sz="2400" dirty="0"/>
              <a:t>-قد ينقضي الصلح بسبب بطلانه أو فسخه لعدة أسباب.</a:t>
            </a:r>
            <a:endParaRPr lang="fr-FR" sz="2400" dirty="0"/>
          </a:p>
          <a:p>
            <a:pPr algn="r" rtl="1"/>
            <a:r>
              <a:rPr lang="ar-DZ" sz="2400" b="1" dirty="0"/>
              <a:t>الصلح عن طريق التخلي عن المال: </a:t>
            </a:r>
            <a:endParaRPr lang="fr-FR" sz="2400" dirty="0"/>
          </a:p>
          <a:p>
            <a:pPr algn="r" rtl="1"/>
            <a:r>
              <a:rPr lang="ar-DZ" sz="2400" dirty="0"/>
              <a:t>هو اتفاق بين المفلس و جماعة الدائنين يترك بمقتضاه المفلس أمواله كلها أو بعضها لتباع و يوزع ثمنها عليهم مقابل عقد صلح معه.</a:t>
            </a:r>
            <a:endParaRPr lang="fr-FR" sz="2400" dirty="0"/>
          </a:p>
          <a:p>
            <a:pPr algn="r"/>
            <a:r>
              <a:rPr lang="ar-DZ" sz="2400" dirty="0"/>
              <a:t>ويختلف عن الصلح القضائي في أن طلب عقده يكون من حق جماعة الدائنين وحدها دون المدين، كما أن غل اليد يبقى قائما بالنسبة للأموال التي لم يشملها التخلي و تسري علها أحكام الاتحاد و ترك اللمدين ما زاد عن دونه من انتاج عن بيع الأصول </a:t>
            </a:r>
            <a:r>
              <a:rPr lang="ar-DZ" sz="2400" dirty="0" err="1"/>
              <a:t>المتخلى</a:t>
            </a:r>
            <a:r>
              <a:rPr lang="ar-DZ" sz="2400" dirty="0"/>
              <a:t> </a:t>
            </a:r>
            <a:r>
              <a:rPr lang="ar-DZ" sz="2400" dirty="0" smtClean="0"/>
              <a:t>عنها.</a:t>
            </a:r>
            <a:endParaRPr lang="fr-FR" sz="2400" dirty="0"/>
          </a:p>
          <a:p>
            <a:pPr algn="r" rtl="1"/>
            <a:endParaRPr lang="fr-FR" sz="2400" dirty="0"/>
          </a:p>
          <a:p>
            <a:pPr algn="r"/>
            <a:endParaRPr lang="fr-FR" sz="2400" dirty="0"/>
          </a:p>
          <a:p>
            <a:pPr algn="r" rtl="1"/>
            <a:endParaRPr lang="fr-FR" sz="2200" dirty="0"/>
          </a:p>
        </p:txBody>
      </p:sp>
      <p:sp>
        <p:nvSpPr>
          <p:cNvPr id="3" name="Flèche courbée vers le bas 2"/>
          <p:cNvSpPr/>
          <p:nvPr/>
        </p:nvSpPr>
        <p:spPr>
          <a:xfrm rot="5400000">
            <a:off x="8119807" y="169225"/>
            <a:ext cx="573863" cy="612693"/>
          </a:xfrm>
          <a:prstGeom prst="curved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fr-FR" dirty="0">
              <a:solidFill>
                <a:schemeClr val="tx1"/>
              </a:solidFill>
            </a:endParaRPr>
          </a:p>
        </p:txBody>
      </p:sp>
    </p:spTree>
    <p:extLst>
      <p:ext uri="{BB962C8B-B14F-4D97-AF65-F5344CB8AC3E}">
        <p14:creationId xmlns:p14="http://schemas.microsoft.com/office/powerpoint/2010/main" val="1906988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endParaRPr lang="fr-FR"/>
          </a:p>
        </p:txBody>
      </p:sp>
      <p:sp>
        <p:nvSpPr>
          <p:cNvPr id="4" name="Rectangle à coins arrondis 3"/>
          <p:cNvSpPr/>
          <p:nvPr/>
        </p:nvSpPr>
        <p:spPr>
          <a:xfrm>
            <a:off x="370491" y="0"/>
            <a:ext cx="7758108" cy="652424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endParaRPr lang="ar-DZ" sz="2400" b="1" dirty="0" smtClean="0"/>
          </a:p>
          <a:p>
            <a:pPr algn="r" rtl="1"/>
            <a:endParaRPr lang="ar-DZ" sz="2400" b="1" dirty="0"/>
          </a:p>
          <a:p>
            <a:pPr algn="r" rtl="1"/>
            <a:r>
              <a:rPr lang="ar-DZ" sz="2400" b="1" dirty="0"/>
              <a:t>آثار الصلح عن طريق التخلي عن الأموال: </a:t>
            </a:r>
            <a:endParaRPr lang="fr-FR" sz="2400" dirty="0"/>
          </a:p>
          <a:p>
            <a:pPr algn="r" rtl="1"/>
            <a:r>
              <a:rPr lang="ar-DZ" sz="2400" dirty="0"/>
              <a:t>1-يقوم وكيل التفليسة ببيع الأموال </a:t>
            </a:r>
            <a:r>
              <a:rPr lang="ar-DZ" sz="2400" dirty="0" err="1"/>
              <a:t>المتخلى</a:t>
            </a:r>
            <a:r>
              <a:rPr lang="ar-DZ" sz="2400" dirty="0"/>
              <a:t> عنها و توزيعها بين الدائنين كل بحسب نصيبه من الديون.</a:t>
            </a:r>
            <a:endParaRPr lang="fr-FR" sz="2400" dirty="0"/>
          </a:p>
          <a:p>
            <a:pPr algn="r" rtl="1"/>
            <a:r>
              <a:rPr lang="ar-DZ" sz="2400" dirty="0"/>
              <a:t>2-تبقى الأموال غير المشمولة بالتخلي مملوكة للمدين المفلس، و تسري أحكام الاتحاد فيما يتعلق بالبيع و توزيع الثمن على الدائنين.</a:t>
            </a:r>
            <a:endParaRPr lang="fr-FR" sz="2400" dirty="0"/>
          </a:p>
          <a:p>
            <a:pPr algn="r" rtl="1"/>
            <a:r>
              <a:rPr lang="ar-DZ" sz="2400" dirty="0"/>
              <a:t>3-في حالة عدم كفاية الأموال بعد البيع لا يجبر المدين بالدفع، انما تبقى هذه الديون أو الأجزاء غير المدفوعة منها عالقة بذمة المدين فلا يستطيع بذلك رد اعتباره الا بعد دفعها جميعا.</a:t>
            </a:r>
            <a:endParaRPr lang="fr-FR" sz="2400" dirty="0"/>
          </a:p>
          <a:p>
            <a:pPr algn="r" rtl="1"/>
            <a:r>
              <a:rPr lang="ar-DZ" sz="2400" dirty="0"/>
              <a:t>4-أما اذا نتج عن البيع ما يزيد على الديون، فهنا تترك للمدين باعتبار هذه الأموال من حقه وحده.</a:t>
            </a:r>
            <a:endParaRPr lang="fr-FR" sz="2400" dirty="0"/>
          </a:p>
          <a:p>
            <a:pPr algn="r" rtl="1"/>
            <a:endParaRPr lang="fr-FR" sz="2400" dirty="0"/>
          </a:p>
          <a:p>
            <a:pPr algn="r"/>
            <a:endParaRPr lang="fr-FR" sz="2400" dirty="0"/>
          </a:p>
          <a:p>
            <a:pPr algn="r" rtl="1"/>
            <a:endParaRPr lang="fr-FR" sz="2200" dirty="0"/>
          </a:p>
        </p:txBody>
      </p:sp>
    </p:spTree>
    <p:extLst>
      <p:ext uri="{BB962C8B-B14F-4D97-AF65-F5344CB8AC3E}">
        <p14:creationId xmlns:p14="http://schemas.microsoft.com/office/powerpoint/2010/main" val="3827778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08520" y="29403"/>
            <a:ext cx="8601983" cy="587727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r>
              <a:rPr lang="ar-DZ" sz="2400" b="1" dirty="0" smtClean="0">
                <a:solidFill>
                  <a:schemeClr val="accent2">
                    <a:lumMod val="75000"/>
                  </a:schemeClr>
                </a:solidFill>
              </a:rPr>
              <a:t>المطلب الثاني: </a:t>
            </a:r>
            <a:r>
              <a:rPr lang="ar-DZ" sz="2400" b="1" dirty="0" smtClean="0">
                <a:solidFill>
                  <a:schemeClr val="accent2">
                    <a:lumMod val="75000"/>
                  </a:schemeClr>
                </a:solidFill>
              </a:rPr>
              <a:t>حالة الاتحاد</a:t>
            </a:r>
            <a:endParaRPr lang="ar-DZ" sz="2400" b="1" dirty="0" smtClean="0">
              <a:solidFill>
                <a:schemeClr val="accent2">
                  <a:lumMod val="75000"/>
                </a:schemeClr>
              </a:solidFill>
            </a:endParaRPr>
          </a:p>
          <a:p>
            <a:pPr algn="r" rtl="1"/>
            <a:r>
              <a:rPr lang="ar-DZ" sz="2400" dirty="0"/>
              <a:t>تعتبر حالة الاتحاد الحل الطبيعي الذي تنتهي به التفليسة أو التسوية القضائية</a:t>
            </a:r>
            <a:endParaRPr lang="fr-FR" sz="2400" dirty="0"/>
          </a:p>
          <a:p>
            <a:pPr algn="r" rtl="1"/>
            <a:r>
              <a:rPr lang="ar-DZ" sz="2400" dirty="0"/>
              <a:t>تهدف الى تصفية أموال المدين و توزيع ثمنها على الدائنين، و هي تشبه الصلح من حيث أنها تؤدي الى انهاء اجراءات التفليسة غير أنها تختلف عنه في كون الصلح يؤدي الى التنازل عن بعض الديون بموافقة أغلبية الدائنين في حين لا تؤدي حالة الاتحاد لأية تبرعات في فائدة المدين، و يبقى هذا الأخير ملزما بتسديد أجزاء الديون التي لم تغطيها تصفية الأموال، كما أن جمعية الدائنين في الصلح تضم الدائنين العاديين و أصحاب الامتياز العام فقط، بينما في حالة الاتحاد فتضم الدائنين العاديين و أصحاب الامتياز العام و الخاص و أصحاب الرهون و حق التخصيص.</a:t>
            </a:r>
            <a:endParaRPr lang="fr-FR" sz="2400" dirty="0"/>
          </a:p>
          <a:p>
            <a:pPr algn="r"/>
            <a:r>
              <a:rPr lang="ar-DZ" sz="2400" dirty="0"/>
              <a:t>اتحاد الدائنين يتكون بمجرد اشهار الافلاس أو تحول التسوية القضائية، ويجري وكيل التفليسة عمليات تسوية الأصول، و في الوقت نفسه يضع كشفا بالديون.</a:t>
            </a:r>
            <a:endParaRPr lang="fr-FR" sz="2400" dirty="0"/>
          </a:p>
        </p:txBody>
      </p:sp>
    </p:spTree>
    <p:extLst>
      <p:ext uri="{BB962C8B-B14F-4D97-AF65-F5344CB8AC3E}">
        <p14:creationId xmlns:p14="http://schemas.microsoft.com/office/powerpoint/2010/main" val="741272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sz="quarter" idx="1"/>
          </p:nvPr>
        </p:nvSpPr>
        <p:spPr>
          <a:xfrm>
            <a:off x="179512" y="116632"/>
            <a:ext cx="7745288" cy="635732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normAutofit/>
          </a:bodyPr>
          <a:lstStyle/>
          <a:p>
            <a:pPr marL="0" indent="0" algn="r" rtl="1">
              <a:buNone/>
            </a:pPr>
            <a:r>
              <a:rPr lang="ar-DZ" b="1" dirty="0"/>
              <a:t>تقوم حالة الاتحاد عندما لا يقع الصلح لعدة أسباب منها:</a:t>
            </a:r>
            <a:endParaRPr lang="fr-FR" dirty="0"/>
          </a:p>
          <a:p>
            <a:pPr marL="0" indent="0" algn="r" rtl="1">
              <a:buNone/>
            </a:pPr>
            <a:r>
              <a:rPr lang="ar-DZ" dirty="0"/>
              <a:t>1-اذا لم يقدم المدين مقترحات للصلح</a:t>
            </a:r>
            <a:endParaRPr lang="fr-FR" dirty="0"/>
          </a:p>
          <a:p>
            <a:pPr marL="0" indent="0" algn="r" rtl="1">
              <a:buNone/>
            </a:pPr>
            <a:r>
              <a:rPr lang="ar-DZ" dirty="0"/>
              <a:t>2-اذا لم توافق الأغلبية القانونية على شروط الصلح.</a:t>
            </a:r>
            <a:endParaRPr lang="fr-FR" dirty="0"/>
          </a:p>
          <a:p>
            <a:pPr marL="0" indent="0" algn="r" rtl="1">
              <a:buNone/>
            </a:pPr>
            <a:r>
              <a:rPr lang="ar-DZ" dirty="0"/>
              <a:t>3-اذا وقع الصلح ثم أبطل بسبب ظهور حالة غش من المفلس أو حكم عليه بجريمة الافلاس بالتدليس</a:t>
            </a:r>
            <a:endParaRPr lang="fr-FR" dirty="0"/>
          </a:p>
          <a:p>
            <a:pPr marL="0" indent="0" algn="r" rtl="1">
              <a:buNone/>
            </a:pPr>
            <a:r>
              <a:rPr lang="ar-DZ" dirty="0"/>
              <a:t>4-اذا رفضت المحكمة التصديق على الصلح وتأييد الاستئناف</a:t>
            </a:r>
            <a:endParaRPr lang="fr-FR" dirty="0"/>
          </a:p>
          <a:p>
            <a:pPr marL="0" indent="0" algn="r" rtl="1">
              <a:buNone/>
            </a:pPr>
            <a:r>
              <a:rPr lang="ar-DZ" dirty="0"/>
              <a:t>5-اذا فسخ الصلح بسبب عدم تنفيذ شروطه و لم يعقبه صلح آخر.</a:t>
            </a:r>
            <a:endParaRPr lang="fr-FR" dirty="0"/>
          </a:p>
          <a:p>
            <a:pPr marL="0" indent="0" algn="r" rtl="1">
              <a:buNone/>
            </a:pPr>
            <a:r>
              <a:rPr lang="ar-DZ" dirty="0"/>
              <a:t>6-اذا أدين المفلس في جريمة الافلاس بالتدليس أثناء المداولة في أمر الصلح أو بعد وقوعه و قبل صدور الحكم بالتصديق عليه.</a:t>
            </a:r>
            <a:endParaRPr lang="fr-FR" dirty="0"/>
          </a:p>
          <a:p>
            <a:pPr marL="0" indent="0" algn="r">
              <a:buNone/>
            </a:pPr>
            <a:r>
              <a:rPr lang="ar-DZ" b="1" dirty="0"/>
              <a:t>بانتهاء حالة الاتحاد</a:t>
            </a:r>
            <a:r>
              <a:rPr lang="ar-DZ" dirty="0"/>
              <a:t> يتم اقفال اجراءات التفليسة نهائيا لانقضاء الديون، أو اقفالها مؤقتا في حالة عدم كفاية الأصول.</a:t>
            </a:r>
            <a:endParaRPr lang="fr-FR" sz="2400" dirty="0"/>
          </a:p>
        </p:txBody>
      </p:sp>
    </p:spTree>
    <p:extLst>
      <p:ext uri="{BB962C8B-B14F-4D97-AF65-F5344CB8AC3E}">
        <p14:creationId xmlns:p14="http://schemas.microsoft.com/office/powerpoint/2010/main" val="423201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a:bodyPr>
          <a:lstStyle/>
          <a:p>
            <a:endParaRPr lang="fr-FR" dirty="0"/>
          </a:p>
        </p:txBody>
      </p:sp>
      <p:sp>
        <p:nvSpPr>
          <p:cNvPr id="4" name="Rectangle à coins arrondis 3"/>
          <p:cNvSpPr/>
          <p:nvPr/>
        </p:nvSpPr>
        <p:spPr>
          <a:xfrm>
            <a:off x="175135" y="332656"/>
            <a:ext cx="7974132" cy="626469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rtl="1"/>
            <a:endParaRPr lang="ar-DZ" sz="2400" b="1" dirty="0" smtClean="0"/>
          </a:p>
          <a:p>
            <a:pPr algn="r" rtl="1"/>
            <a:endParaRPr lang="ar-DZ" sz="2400" b="1" dirty="0"/>
          </a:p>
          <a:p>
            <a:pPr algn="r" rtl="1"/>
            <a:endParaRPr lang="ar-DZ" sz="2400" b="1" dirty="0" smtClean="0"/>
          </a:p>
          <a:p>
            <a:pPr algn="r" rtl="1"/>
            <a:endParaRPr lang="ar-DZ" sz="2400" b="1" dirty="0" smtClean="0"/>
          </a:p>
          <a:p>
            <a:pPr algn="r" rtl="1"/>
            <a:endParaRPr lang="ar-DZ" sz="2400" b="1" dirty="0"/>
          </a:p>
          <a:p>
            <a:pPr algn="r" rtl="1"/>
            <a:r>
              <a:rPr lang="ar-DZ" sz="2400" b="1" dirty="0" smtClean="0">
                <a:solidFill>
                  <a:schemeClr val="accent2">
                    <a:lumMod val="75000"/>
                  </a:schemeClr>
                </a:solidFill>
              </a:rPr>
              <a:t>المطلب الثالث: رد الاعتبار</a:t>
            </a:r>
          </a:p>
          <a:p>
            <a:pPr algn="r" rtl="1"/>
            <a:r>
              <a:rPr lang="ar-DZ" sz="2400" dirty="0"/>
              <a:t>هناك نوعين من رد الاعتبار: رد الاعتبار الجنائي و رد الاعتبار التجاري و سنقصر دراستنا على هذا الأخير حيث يقصد به: استرداد المفلس لمركزه في المجتمع و عودته على رأس تجارته، حيث يعتبر الحكم بالإفلاس كأن لم يكن و ذلك باسترداد كامل حقوقه و رفع المحظورات التي فرضها القانون عليه.</a:t>
            </a:r>
            <a:endParaRPr lang="fr-FR" sz="2400" dirty="0"/>
          </a:p>
          <a:p>
            <a:pPr algn="r" rtl="1"/>
            <a:r>
              <a:rPr lang="ar-DZ" sz="2400" b="1" dirty="0"/>
              <a:t>أنواع رد الاعتبار التجاري</a:t>
            </a:r>
            <a:endParaRPr lang="fr-FR" sz="2400" dirty="0"/>
          </a:p>
          <a:p>
            <a:pPr algn="r" rtl="1"/>
            <a:r>
              <a:rPr lang="ar-DZ" sz="2400" b="1" dirty="0"/>
              <a:t>رد اعتبار الزامي بقوة القانون</a:t>
            </a:r>
            <a:r>
              <a:rPr lang="ar-DZ" sz="2400" dirty="0"/>
              <a:t>: في حالة وفاء المدين بكامل المبالغ التي في ذمته من أصل و مصاريف.</a:t>
            </a:r>
            <a:endParaRPr lang="fr-FR" sz="2400" dirty="0"/>
          </a:p>
          <a:p>
            <a:pPr algn="r" rtl="1"/>
            <a:r>
              <a:rPr lang="ar-DZ" sz="2400" b="1" dirty="0"/>
              <a:t>رد اعتبار جوازي (قضائي) حسب</a:t>
            </a:r>
            <a:r>
              <a:rPr lang="ar-DZ" sz="2400" dirty="0"/>
              <a:t> السلطة التقديرية للمحكمة: عند ثبوت استقامة المدين في حالتين:</a:t>
            </a:r>
            <a:endParaRPr lang="fr-FR" sz="2400" dirty="0"/>
          </a:p>
          <a:p>
            <a:pPr algn="r" rtl="1"/>
            <a:r>
              <a:rPr lang="ar-DZ" sz="2400" dirty="0"/>
              <a:t>1-في حالة المدين الذي حصل على صلح و سدد الحصص الموعود بها كاملة، و طبق هذا الحكم على الشريك المتضامن الذي حصل من الدائنين على صلح منفرد.</a:t>
            </a:r>
            <a:endParaRPr lang="fr-FR" sz="2400" dirty="0"/>
          </a:p>
          <a:p>
            <a:pPr algn="r" rtl="1"/>
            <a:r>
              <a:rPr lang="ar-DZ" sz="2400" dirty="0"/>
              <a:t>2-متى أثبت ابراء الدائنين له من كامل الديون و موافقتهم الجماعية على رد الاعتبار.</a:t>
            </a:r>
            <a:endParaRPr lang="fr-FR" sz="2400" dirty="0"/>
          </a:p>
          <a:p>
            <a:pPr algn="r" rtl="1"/>
            <a:endParaRPr lang="fr-FR" sz="2400" dirty="0"/>
          </a:p>
          <a:p>
            <a:pPr algn="r" rtl="1"/>
            <a:r>
              <a:rPr lang="fr-FR" sz="2400" dirty="0"/>
              <a:t/>
            </a:r>
            <a:br>
              <a:rPr lang="fr-FR" sz="2400" dirty="0"/>
            </a:br>
            <a:endParaRPr lang="fr-FR" sz="2400" dirty="0"/>
          </a:p>
          <a:p>
            <a:pPr algn="r" rtl="1"/>
            <a:endParaRPr lang="fr-FR" sz="2200" dirty="0"/>
          </a:p>
          <a:p>
            <a:pPr algn="r"/>
            <a:endParaRPr lang="fr-FR" sz="2400" dirty="0"/>
          </a:p>
          <a:p>
            <a:pPr algn="r" rtl="1"/>
            <a:endParaRPr lang="fr-FR" sz="2200" dirty="0"/>
          </a:p>
        </p:txBody>
      </p:sp>
    </p:spTree>
    <p:extLst>
      <p:ext uri="{BB962C8B-B14F-4D97-AF65-F5344CB8AC3E}">
        <p14:creationId xmlns:p14="http://schemas.microsoft.com/office/powerpoint/2010/main" val="382577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323528" y="476672"/>
            <a:ext cx="7643192" cy="54006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normAutofit/>
          </a:bodyPr>
          <a:lstStyle/>
          <a:p>
            <a:pPr marL="0" indent="0" algn="r" rtl="1">
              <a:buNone/>
            </a:pPr>
            <a:r>
              <a:rPr lang="ar-DZ" sz="2000" b="1" dirty="0"/>
              <a:t>آثار رد الاعتبار: </a:t>
            </a:r>
            <a:endParaRPr lang="fr-FR" sz="2000" dirty="0"/>
          </a:p>
          <a:p>
            <a:pPr marL="0" indent="0" algn="r" rtl="1">
              <a:buNone/>
            </a:pPr>
            <a:r>
              <a:rPr lang="ar-DZ" sz="2000" dirty="0"/>
              <a:t>-عودة التاجر لممارسة تجارته و اعتبار حكم الافلاس كأن لم يكن.</a:t>
            </a:r>
            <a:endParaRPr lang="fr-FR" sz="2000" dirty="0"/>
          </a:p>
          <a:p>
            <a:pPr marL="0" indent="0" algn="r" rtl="1">
              <a:buNone/>
            </a:pPr>
            <a:r>
              <a:rPr lang="ar-DZ" sz="2000" dirty="0"/>
              <a:t>-تخلص المدين من المحظورات و استرجاعه لما فقده من حقوق مدنية و سياسية.</a:t>
            </a:r>
            <a:endParaRPr lang="fr-FR" sz="2000" dirty="0"/>
          </a:p>
          <a:p>
            <a:pPr marL="0" indent="0" algn="r">
              <a:buNone/>
            </a:pPr>
            <a:r>
              <a:rPr lang="ar-DZ" sz="2000" dirty="0"/>
              <a:t>-بقاء حق الدائن في المطالبة باستيفاء باقي ديونهم قائما حتى بعد موافقتهم على رد الاعتبار القضائي.</a:t>
            </a:r>
            <a:endParaRPr lang="fr-FR" sz="2200" dirty="0"/>
          </a:p>
          <a:p>
            <a:pPr marL="0" indent="0" algn="r">
              <a:buNone/>
            </a:pPr>
            <a:endParaRPr lang="fr-FR" sz="2400" dirty="0"/>
          </a:p>
          <a:p>
            <a:pPr algn="r" rtl="1"/>
            <a:endParaRPr lang="fr-FR" sz="2200" dirty="0"/>
          </a:p>
        </p:txBody>
      </p:sp>
    </p:spTree>
    <p:extLst>
      <p:ext uri="{BB962C8B-B14F-4D97-AF65-F5344CB8AC3E}">
        <p14:creationId xmlns:p14="http://schemas.microsoft.com/office/powerpoint/2010/main" val="36245659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271</TotalTime>
  <Words>784</Words>
  <Application>Microsoft Office PowerPoint</Application>
  <PresentationFormat>Affichage à l'écran (4:3)</PresentationFormat>
  <Paragraphs>55</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Oriel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Windows 8.1</cp:lastModifiedBy>
  <cp:revision>48</cp:revision>
  <dcterms:created xsi:type="dcterms:W3CDTF">2018-06-17T21:55:07Z</dcterms:created>
  <dcterms:modified xsi:type="dcterms:W3CDTF">2020-05-09T07:10:20Z</dcterms:modified>
</cp:coreProperties>
</file>