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5" r:id="rId13"/>
    <p:sldId id="267" r:id="rId14"/>
    <p:sldId id="278" r:id="rId15"/>
    <p:sldId id="275" r:id="rId16"/>
    <p:sldId id="268" r:id="rId17"/>
    <p:sldId id="269" r:id="rId18"/>
    <p:sldId id="270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8E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F32363-1700-4104-8280-C11EC25631DD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A7DA5332-66A4-40BC-A450-5743A4F15D8D}">
      <dgm:prSet phldrT="[Text]" custT="1"/>
      <dgm:spPr/>
      <dgm:t>
        <a:bodyPr/>
        <a:lstStyle/>
        <a:p>
          <a:pPr algn="ctr" rtl="1"/>
          <a:r>
            <a:rPr lang="ar-DZ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الأصوات</a:t>
          </a:r>
          <a:endParaRPr lang="fr-FR" sz="36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9AE7E676-F5A3-4CF1-8462-85B445689201}" type="parTrans" cxnId="{C5912A26-0C00-4A5E-AF92-A522BB4BA606}">
      <dgm:prSet/>
      <dgm:spPr/>
      <dgm:t>
        <a:bodyPr/>
        <a:lstStyle/>
        <a:p>
          <a:endParaRPr lang="fr-FR"/>
        </a:p>
      </dgm:t>
    </dgm:pt>
    <dgm:pt modelId="{A8110708-4628-4A7B-A86C-D0CEDF79C0AE}" type="sibTrans" cxnId="{C5912A26-0C00-4A5E-AF92-A522BB4BA606}">
      <dgm:prSet/>
      <dgm:spPr/>
      <dgm:t>
        <a:bodyPr/>
        <a:lstStyle/>
        <a:p>
          <a:endParaRPr lang="fr-FR"/>
        </a:p>
      </dgm:t>
    </dgm:pt>
    <dgm:pt modelId="{7E5E2103-EA44-4C4E-9785-BBF5F0F188D9}">
      <dgm:prSet phldrT="[Text]" custT="1"/>
      <dgm:spPr/>
      <dgm:t>
        <a:bodyPr/>
        <a:lstStyle/>
        <a:p>
          <a:pPr algn="ctr" rtl="1"/>
          <a:r>
            <a:rPr lang="ar-DZ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القواعد</a:t>
          </a:r>
          <a:endParaRPr lang="fr-FR" sz="36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722E24E0-FADD-447B-B311-2FE419E47D86}" type="parTrans" cxnId="{239C4ACE-613B-4E20-AF70-7C1E389F49EA}">
      <dgm:prSet/>
      <dgm:spPr/>
      <dgm:t>
        <a:bodyPr/>
        <a:lstStyle/>
        <a:p>
          <a:endParaRPr lang="fr-FR"/>
        </a:p>
      </dgm:t>
    </dgm:pt>
    <dgm:pt modelId="{B9BC8D7E-7217-408C-B7DA-666082F4D6BB}" type="sibTrans" cxnId="{239C4ACE-613B-4E20-AF70-7C1E389F49EA}">
      <dgm:prSet/>
      <dgm:spPr/>
      <dgm:t>
        <a:bodyPr/>
        <a:lstStyle/>
        <a:p>
          <a:endParaRPr lang="fr-FR"/>
        </a:p>
      </dgm:t>
    </dgm:pt>
    <dgm:pt modelId="{5B9653AA-EBE6-4AD5-83E5-F1CB13CAAF27}">
      <dgm:prSet phldrT="[Text]" custT="1"/>
      <dgm:spPr/>
      <dgm:t>
        <a:bodyPr/>
        <a:lstStyle/>
        <a:p>
          <a:pPr algn="ctr" rtl="1"/>
          <a:r>
            <a:rPr lang="ar-DZ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الكلمات</a:t>
          </a:r>
          <a:endParaRPr lang="fr-FR" sz="36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3E9AAB61-6F08-4D88-A2C7-1BED2D661243}" type="parTrans" cxnId="{2BF3E508-1511-4711-BC04-D062B0C46D31}">
      <dgm:prSet/>
      <dgm:spPr/>
      <dgm:t>
        <a:bodyPr/>
        <a:lstStyle/>
        <a:p>
          <a:endParaRPr lang="fr-FR"/>
        </a:p>
      </dgm:t>
    </dgm:pt>
    <dgm:pt modelId="{9A9A1F00-037F-4547-BA58-C7E266246634}" type="sibTrans" cxnId="{2BF3E508-1511-4711-BC04-D062B0C46D31}">
      <dgm:prSet/>
      <dgm:spPr/>
      <dgm:t>
        <a:bodyPr/>
        <a:lstStyle/>
        <a:p>
          <a:endParaRPr lang="fr-FR"/>
        </a:p>
      </dgm:t>
    </dgm:pt>
    <dgm:pt modelId="{615DE3CC-243B-4FEE-A8AE-B6CFAE6A47B3}">
      <dgm:prSet custT="1"/>
      <dgm:spPr/>
      <dgm:t>
        <a:bodyPr/>
        <a:lstStyle/>
        <a:p>
          <a:pPr algn="ctr" rtl="1"/>
          <a:r>
            <a:rPr lang="ar-DZ" sz="3600" b="1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المعاني</a:t>
          </a:r>
          <a:endParaRPr lang="fr-FR" sz="3600" b="1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gm:t>
    </dgm:pt>
    <dgm:pt modelId="{97398650-C27B-4C2E-84AF-36E0EAD70B65}" type="parTrans" cxnId="{2FC0A103-08A9-4CC7-A4D0-AAFB5896894E}">
      <dgm:prSet/>
      <dgm:spPr/>
      <dgm:t>
        <a:bodyPr/>
        <a:lstStyle/>
        <a:p>
          <a:endParaRPr lang="fr-FR"/>
        </a:p>
      </dgm:t>
    </dgm:pt>
    <dgm:pt modelId="{FACB8DE9-31E1-4DE3-9C85-5830961FADCD}" type="sibTrans" cxnId="{2FC0A103-08A9-4CC7-A4D0-AAFB5896894E}">
      <dgm:prSet/>
      <dgm:spPr/>
      <dgm:t>
        <a:bodyPr/>
        <a:lstStyle/>
        <a:p>
          <a:endParaRPr lang="fr-FR"/>
        </a:p>
      </dgm:t>
    </dgm:pt>
    <dgm:pt modelId="{35B36B96-26E3-43FD-BBF9-CA21895A87A8}" type="pres">
      <dgm:prSet presAssocID="{B7F32363-1700-4104-8280-C11EC25631D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112625B-E4B1-4AB2-8DF2-0C748C35181F}" type="pres">
      <dgm:prSet presAssocID="{A7DA5332-66A4-40BC-A450-5743A4F15D8D}" presName="parentLin" presStyleCnt="0"/>
      <dgm:spPr/>
    </dgm:pt>
    <dgm:pt modelId="{4BDA1DAD-6AAD-4D9F-AA14-1B1A223CA557}" type="pres">
      <dgm:prSet presAssocID="{A7DA5332-66A4-40BC-A450-5743A4F15D8D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51C18D55-2ED8-498F-9DDB-77343DA62AA7}" type="pres">
      <dgm:prSet presAssocID="{A7DA5332-66A4-40BC-A450-5743A4F15D8D}" presName="parentText" presStyleLbl="node1" presStyleIdx="0" presStyleCnt="4" custLinFactX="9682" custLinFactNeighborX="100000" custLinFactNeighborY="1939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EF2F2F-01A0-43C4-BE40-4E9D2095505E}" type="pres">
      <dgm:prSet presAssocID="{A7DA5332-66A4-40BC-A450-5743A4F15D8D}" presName="negativeSpace" presStyleCnt="0"/>
      <dgm:spPr/>
    </dgm:pt>
    <dgm:pt modelId="{F030F944-55DA-4C55-B8B7-3A04EA3C622A}" type="pres">
      <dgm:prSet presAssocID="{A7DA5332-66A4-40BC-A450-5743A4F15D8D}" presName="childText" presStyleLbl="conFgAcc1" presStyleIdx="0" presStyleCnt="4">
        <dgm:presLayoutVars>
          <dgm:bulletEnabled val="1"/>
        </dgm:presLayoutVars>
      </dgm:prSet>
      <dgm:spPr/>
    </dgm:pt>
    <dgm:pt modelId="{11A9DC4E-5BCE-49CA-A8AE-87740E28E2E7}" type="pres">
      <dgm:prSet presAssocID="{A8110708-4628-4A7B-A86C-D0CEDF79C0AE}" presName="spaceBetweenRectangles" presStyleCnt="0"/>
      <dgm:spPr/>
    </dgm:pt>
    <dgm:pt modelId="{F5884C7A-1744-4949-BBA5-849A29219A78}" type="pres">
      <dgm:prSet presAssocID="{7E5E2103-EA44-4C4E-9785-BBF5F0F188D9}" presName="parentLin" presStyleCnt="0"/>
      <dgm:spPr/>
    </dgm:pt>
    <dgm:pt modelId="{2D5CA74A-B67F-459F-859E-DEDA9D2B1EE1}" type="pres">
      <dgm:prSet presAssocID="{7E5E2103-EA44-4C4E-9785-BBF5F0F188D9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D0D0A3F2-8A93-48AB-9FA4-A7654B864089}" type="pres">
      <dgm:prSet presAssocID="{7E5E2103-EA44-4C4E-9785-BBF5F0F188D9}" presName="parentText" presStyleLbl="node1" presStyleIdx="1" presStyleCnt="4" custLinFactX="9682" custLinFactNeighborX="100000" custLinFactNeighborY="13835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49A4376-210F-47FE-AF56-D35EFEC8E15B}" type="pres">
      <dgm:prSet presAssocID="{7E5E2103-EA44-4C4E-9785-BBF5F0F188D9}" presName="negativeSpace" presStyleCnt="0"/>
      <dgm:spPr/>
    </dgm:pt>
    <dgm:pt modelId="{4EDFC0BF-9D65-4EC1-AD68-686060ED0DE1}" type="pres">
      <dgm:prSet presAssocID="{7E5E2103-EA44-4C4E-9785-BBF5F0F188D9}" presName="childText" presStyleLbl="conFgAcc1" presStyleIdx="1" presStyleCnt="4">
        <dgm:presLayoutVars>
          <dgm:bulletEnabled val="1"/>
        </dgm:presLayoutVars>
      </dgm:prSet>
      <dgm:spPr/>
    </dgm:pt>
    <dgm:pt modelId="{1E075674-F401-42B5-923B-C2DA633D9C06}" type="pres">
      <dgm:prSet presAssocID="{B9BC8D7E-7217-408C-B7DA-666082F4D6BB}" presName="spaceBetweenRectangles" presStyleCnt="0"/>
      <dgm:spPr/>
    </dgm:pt>
    <dgm:pt modelId="{96C903FB-4FA1-4751-906A-18A5DBFDF4F6}" type="pres">
      <dgm:prSet presAssocID="{5B9653AA-EBE6-4AD5-83E5-F1CB13CAAF27}" presName="parentLin" presStyleCnt="0"/>
      <dgm:spPr/>
    </dgm:pt>
    <dgm:pt modelId="{DC233666-D4AC-4AA3-BABD-3F8A9F341FE8}" type="pres">
      <dgm:prSet presAssocID="{5B9653AA-EBE6-4AD5-83E5-F1CB13CAAF27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25117B18-2CC0-4109-9D3F-044C0E8E031A}" type="pres">
      <dgm:prSet presAssocID="{5B9653AA-EBE6-4AD5-83E5-F1CB13CAAF27}" presName="parentText" presStyleLbl="node1" presStyleIdx="2" presStyleCnt="4" custLinFactX="9682" custLinFactNeighborX="100000" custLinFactNeighborY="25700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E272F47-70C3-4EA9-A3D6-C93F735CD7A9}" type="pres">
      <dgm:prSet presAssocID="{5B9653AA-EBE6-4AD5-83E5-F1CB13CAAF27}" presName="negativeSpace" presStyleCnt="0"/>
      <dgm:spPr/>
    </dgm:pt>
    <dgm:pt modelId="{01879DA5-F2D0-4F8F-B31A-52059FDCB495}" type="pres">
      <dgm:prSet presAssocID="{5B9653AA-EBE6-4AD5-83E5-F1CB13CAAF27}" presName="childText" presStyleLbl="conFgAcc1" presStyleIdx="2" presStyleCnt="4">
        <dgm:presLayoutVars>
          <dgm:bulletEnabled val="1"/>
        </dgm:presLayoutVars>
      </dgm:prSet>
      <dgm:spPr/>
    </dgm:pt>
    <dgm:pt modelId="{30251357-E456-474B-B5ED-EAB5717743BD}" type="pres">
      <dgm:prSet presAssocID="{9A9A1F00-037F-4547-BA58-C7E266246634}" presName="spaceBetweenRectangles" presStyleCnt="0"/>
      <dgm:spPr/>
    </dgm:pt>
    <dgm:pt modelId="{7C504A96-FB43-4519-8207-7BC7C575E1CE}" type="pres">
      <dgm:prSet presAssocID="{615DE3CC-243B-4FEE-A8AE-B6CFAE6A47B3}" presName="parentLin" presStyleCnt="0"/>
      <dgm:spPr/>
    </dgm:pt>
    <dgm:pt modelId="{0DD97534-899C-4524-8BC4-D477F10F66C6}" type="pres">
      <dgm:prSet presAssocID="{615DE3CC-243B-4FEE-A8AE-B6CFAE6A47B3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62848A66-046F-4213-A104-0F0057F450D4}" type="pres">
      <dgm:prSet presAssocID="{615DE3CC-243B-4FEE-A8AE-B6CFAE6A47B3}" presName="parentText" presStyleLbl="node1" presStyleIdx="3" presStyleCnt="4" custLinFactX="9682" custLinFactNeighborX="100000" custLinFactNeighborY="20142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9EAE1D-BA9D-41A3-9A66-7B589EBA56D9}" type="pres">
      <dgm:prSet presAssocID="{615DE3CC-243B-4FEE-A8AE-B6CFAE6A47B3}" presName="negativeSpace" presStyleCnt="0"/>
      <dgm:spPr/>
    </dgm:pt>
    <dgm:pt modelId="{7B795DD4-8EEE-4CD2-AE5E-C714E1BDDA08}" type="pres">
      <dgm:prSet presAssocID="{615DE3CC-243B-4FEE-A8AE-B6CFAE6A47B3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F3A165B-5964-4F16-A29F-5E84D40F6AC7}" type="presOf" srcId="{5B9653AA-EBE6-4AD5-83E5-F1CB13CAAF27}" destId="{25117B18-2CC0-4109-9D3F-044C0E8E031A}" srcOrd="1" destOrd="0" presId="urn:microsoft.com/office/officeart/2005/8/layout/list1"/>
    <dgm:cxn modelId="{2BF3E508-1511-4711-BC04-D062B0C46D31}" srcId="{B7F32363-1700-4104-8280-C11EC25631DD}" destId="{5B9653AA-EBE6-4AD5-83E5-F1CB13CAAF27}" srcOrd="2" destOrd="0" parTransId="{3E9AAB61-6F08-4D88-A2C7-1BED2D661243}" sibTransId="{9A9A1F00-037F-4547-BA58-C7E266246634}"/>
    <dgm:cxn modelId="{DFE471F7-674F-4CFE-A1ED-8B3F200AAB0F}" type="presOf" srcId="{B7F32363-1700-4104-8280-C11EC25631DD}" destId="{35B36B96-26E3-43FD-BBF9-CA21895A87A8}" srcOrd="0" destOrd="0" presId="urn:microsoft.com/office/officeart/2005/8/layout/list1"/>
    <dgm:cxn modelId="{239C4ACE-613B-4E20-AF70-7C1E389F49EA}" srcId="{B7F32363-1700-4104-8280-C11EC25631DD}" destId="{7E5E2103-EA44-4C4E-9785-BBF5F0F188D9}" srcOrd="1" destOrd="0" parTransId="{722E24E0-FADD-447B-B311-2FE419E47D86}" sibTransId="{B9BC8D7E-7217-408C-B7DA-666082F4D6BB}"/>
    <dgm:cxn modelId="{E9B1E6DB-67DE-412A-BF77-A43117BA0D1E}" type="presOf" srcId="{615DE3CC-243B-4FEE-A8AE-B6CFAE6A47B3}" destId="{0DD97534-899C-4524-8BC4-D477F10F66C6}" srcOrd="0" destOrd="0" presId="urn:microsoft.com/office/officeart/2005/8/layout/list1"/>
    <dgm:cxn modelId="{A23B5FC6-2D38-40AF-A7DF-C51B312A247F}" type="presOf" srcId="{A7DA5332-66A4-40BC-A450-5743A4F15D8D}" destId="{4BDA1DAD-6AAD-4D9F-AA14-1B1A223CA557}" srcOrd="0" destOrd="0" presId="urn:microsoft.com/office/officeart/2005/8/layout/list1"/>
    <dgm:cxn modelId="{0B1639B6-B179-4816-AB15-A3E09BA192D9}" type="presOf" srcId="{A7DA5332-66A4-40BC-A450-5743A4F15D8D}" destId="{51C18D55-2ED8-498F-9DDB-77343DA62AA7}" srcOrd="1" destOrd="0" presId="urn:microsoft.com/office/officeart/2005/8/layout/list1"/>
    <dgm:cxn modelId="{FD3D3C24-F59B-47E1-A0BD-8936E2B9B6BC}" type="presOf" srcId="{5B9653AA-EBE6-4AD5-83E5-F1CB13CAAF27}" destId="{DC233666-D4AC-4AA3-BABD-3F8A9F341FE8}" srcOrd="0" destOrd="0" presId="urn:microsoft.com/office/officeart/2005/8/layout/list1"/>
    <dgm:cxn modelId="{2FC0A103-08A9-4CC7-A4D0-AAFB5896894E}" srcId="{B7F32363-1700-4104-8280-C11EC25631DD}" destId="{615DE3CC-243B-4FEE-A8AE-B6CFAE6A47B3}" srcOrd="3" destOrd="0" parTransId="{97398650-C27B-4C2E-84AF-36E0EAD70B65}" sibTransId="{FACB8DE9-31E1-4DE3-9C85-5830961FADCD}"/>
    <dgm:cxn modelId="{D7044B7B-F40B-4A38-91A5-C9226EF1BC9A}" type="presOf" srcId="{7E5E2103-EA44-4C4E-9785-BBF5F0F188D9}" destId="{D0D0A3F2-8A93-48AB-9FA4-A7654B864089}" srcOrd="1" destOrd="0" presId="urn:microsoft.com/office/officeart/2005/8/layout/list1"/>
    <dgm:cxn modelId="{80A468B2-B0B4-4513-92F4-41190B4C6973}" type="presOf" srcId="{7E5E2103-EA44-4C4E-9785-BBF5F0F188D9}" destId="{2D5CA74A-B67F-459F-859E-DEDA9D2B1EE1}" srcOrd="0" destOrd="0" presId="urn:microsoft.com/office/officeart/2005/8/layout/list1"/>
    <dgm:cxn modelId="{C5912A26-0C00-4A5E-AF92-A522BB4BA606}" srcId="{B7F32363-1700-4104-8280-C11EC25631DD}" destId="{A7DA5332-66A4-40BC-A450-5743A4F15D8D}" srcOrd="0" destOrd="0" parTransId="{9AE7E676-F5A3-4CF1-8462-85B445689201}" sibTransId="{A8110708-4628-4A7B-A86C-D0CEDF79C0AE}"/>
    <dgm:cxn modelId="{613FD1A1-9FFF-4936-9731-860B0C93CE50}" type="presOf" srcId="{615DE3CC-243B-4FEE-A8AE-B6CFAE6A47B3}" destId="{62848A66-046F-4213-A104-0F0057F450D4}" srcOrd="1" destOrd="0" presId="urn:microsoft.com/office/officeart/2005/8/layout/list1"/>
    <dgm:cxn modelId="{012F1EA5-0227-40B2-8676-9343C2B1AEC0}" type="presParOf" srcId="{35B36B96-26E3-43FD-BBF9-CA21895A87A8}" destId="{8112625B-E4B1-4AB2-8DF2-0C748C35181F}" srcOrd="0" destOrd="0" presId="urn:microsoft.com/office/officeart/2005/8/layout/list1"/>
    <dgm:cxn modelId="{41958C7A-56FC-4A22-A3DF-8064834B73D8}" type="presParOf" srcId="{8112625B-E4B1-4AB2-8DF2-0C748C35181F}" destId="{4BDA1DAD-6AAD-4D9F-AA14-1B1A223CA557}" srcOrd="0" destOrd="0" presId="urn:microsoft.com/office/officeart/2005/8/layout/list1"/>
    <dgm:cxn modelId="{CC697687-AAF2-4F39-B756-7E368ECB1C4C}" type="presParOf" srcId="{8112625B-E4B1-4AB2-8DF2-0C748C35181F}" destId="{51C18D55-2ED8-498F-9DDB-77343DA62AA7}" srcOrd="1" destOrd="0" presId="urn:microsoft.com/office/officeart/2005/8/layout/list1"/>
    <dgm:cxn modelId="{120CE625-DDAE-4078-B978-FE2AD8A93BA3}" type="presParOf" srcId="{35B36B96-26E3-43FD-BBF9-CA21895A87A8}" destId="{20EF2F2F-01A0-43C4-BE40-4E9D2095505E}" srcOrd="1" destOrd="0" presId="urn:microsoft.com/office/officeart/2005/8/layout/list1"/>
    <dgm:cxn modelId="{002B4385-F994-42E0-9881-1A2FBC1CC688}" type="presParOf" srcId="{35B36B96-26E3-43FD-BBF9-CA21895A87A8}" destId="{F030F944-55DA-4C55-B8B7-3A04EA3C622A}" srcOrd="2" destOrd="0" presId="urn:microsoft.com/office/officeart/2005/8/layout/list1"/>
    <dgm:cxn modelId="{313A3FBC-0449-44F7-9195-301CB0643FC8}" type="presParOf" srcId="{35B36B96-26E3-43FD-BBF9-CA21895A87A8}" destId="{11A9DC4E-5BCE-49CA-A8AE-87740E28E2E7}" srcOrd="3" destOrd="0" presId="urn:microsoft.com/office/officeart/2005/8/layout/list1"/>
    <dgm:cxn modelId="{A9CAE0EF-768D-4E53-A561-DAE13A3163FD}" type="presParOf" srcId="{35B36B96-26E3-43FD-BBF9-CA21895A87A8}" destId="{F5884C7A-1744-4949-BBA5-849A29219A78}" srcOrd="4" destOrd="0" presId="urn:microsoft.com/office/officeart/2005/8/layout/list1"/>
    <dgm:cxn modelId="{4DB67712-1BA4-4E01-9201-B66A5E989D54}" type="presParOf" srcId="{F5884C7A-1744-4949-BBA5-849A29219A78}" destId="{2D5CA74A-B67F-459F-859E-DEDA9D2B1EE1}" srcOrd="0" destOrd="0" presId="urn:microsoft.com/office/officeart/2005/8/layout/list1"/>
    <dgm:cxn modelId="{340C5650-F0BE-4FC7-ABC5-699144284081}" type="presParOf" srcId="{F5884C7A-1744-4949-BBA5-849A29219A78}" destId="{D0D0A3F2-8A93-48AB-9FA4-A7654B864089}" srcOrd="1" destOrd="0" presId="urn:microsoft.com/office/officeart/2005/8/layout/list1"/>
    <dgm:cxn modelId="{1B3ED680-75AB-42AF-9B3C-A547B6E2EADF}" type="presParOf" srcId="{35B36B96-26E3-43FD-BBF9-CA21895A87A8}" destId="{349A4376-210F-47FE-AF56-D35EFEC8E15B}" srcOrd="5" destOrd="0" presId="urn:microsoft.com/office/officeart/2005/8/layout/list1"/>
    <dgm:cxn modelId="{1F4F163A-C194-47E2-9C34-9B64329EB47B}" type="presParOf" srcId="{35B36B96-26E3-43FD-BBF9-CA21895A87A8}" destId="{4EDFC0BF-9D65-4EC1-AD68-686060ED0DE1}" srcOrd="6" destOrd="0" presId="urn:microsoft.com/office/officeart/2005/8/layout/list1"/>
    <dgm:cxn modelId="{17989A81-AC32-4E7A-8A34-038895295EAF}" type="presParOf" srcId="{35B36B96-26E3-43FD-BBF9-CA21895A87A8}" destId="{1E075674-F401-42B5-923B-C2DA633D9C06}" srcOrd="7" destOrd="0" presId="urn:microsoft.com/office/officeart/2005/8/layout/list1"/>
    <dgm:cxn modelId="{369E2BDA-8AA2-406C-829F-EFDDC1C8BAFB}" type="presParOf" srcId="{35B36B96-26E3-43FD-BBF9-CA21895A87A8}" destId="{96C903FB-4FA1-4751-906A-18A5DBFDF4F6}" srcOrd="8" destOrd="0" presId="urn:microsoft.com/office/officeart/2005/8/layout/list1"/>
    <dgm:cxn modelId="{26563AFA-E947-4437-9649-778A8DF29B3A}" type="presParOf" srcId="{96C903FB-4FA1-4751-906A-18A5DBFDF4F6}" destId="{DC233666-D4AC-4AA3-BABD-3F8A9F341FE8}" srcOrd="0" destOrd="0" presId="urn:microsoft.com/office/officeart/2005/8/layout/list1"/>
    <dgm:cxn modelId="{2FD5F01E-2EFC-4DED-A517-D1C1BAEEE00D}" type="presParOf" srcId="{96C903FB-4FA1-4751-906A-18A5DBFDF4F6}" destId="{25117B18-2CC0-4109-9D3F-044C0E8E031A}" srcOrd="1" destOrd="0" presId="urn:microsoft.com/office/officeart/2005/8/layout/list1"/>
    <dgm:cxn modelId="{1BC91AAC-E7DF-4071-80A0-73F3EF35D4CD}" type="presParOf" srcId="{35B36B96-26E3-43FD-BBF9-CA21895A87A8}" destId="{AE272F47-70C3-4EA9-A3D6-C93F735CD7A9}" srcOrd="9" destOrd="0" presId="urn:microsoft.com/office/officeart/2005/8/layout/list1"/>
    <dgm:cxn modelId="{88717CF3-7FFA-4BE5-AB06-567580D70C0D}" type="presParOf" srcId="{35B36B96-26E3-43FD-BBF9-CA21895A87A8}" destId="{01879DA5-F2D0-4F8F-B31A-52059FDCB495}" srcOrd="10" destOrd="0" presId="urn:microsoft.com/office/officeart/2005/8/layout/list1"/>
    <dgm:cxn modelId="{30F68A84-2FEC-43AB-9949-5B37308DB632}" type="presParOf" srcId="{35B36B96-26E3-43FD-BBF9-CA21895A87A8}" destId="{30251357-E456-474B-B5ED-EAB5717743BD}" srcOrd="11" destOrd="0" presId="urn:microsoft.com/office/officeart/2005/8/layout/list1"/>
    <dgm:cxn modelId="{28CCC359-F973-4408-9158-F67F7C5EC79D}" type="presParOf" srcId="{35B36B96-26E3-43FD-BBF9-CA21895A87A8}" destId="{7C504A96-FB43-4519-8207-7BC7C575E1CE}" srcOrd="12" destOrd="0" presId="urn:microsoft.com/office/officeart/2005/8/layout/list1"/>
    <dgm:cxn modelId="{C3471E6B-E925-4BC5-BFB0-BC6A29A3180F}" type="presParOf" srcId="{7C504A96-FB43-4519-8207-7BC7C575E1CE}" destId="{0DD97534-899C-4524-8BC4-D477F10F66C6}" srcOrd="0" destOrd="0" presId="urn:microsoft.com/office/officeart/2005/8/layout/list1"/>
    <dgm:cxn modelId="{129C7AAD-46B3-431A-BFE5-F4590AE05BE7}" type="presParOf" srcId="{7C504A96-FB43-4519-8207-7BC7C575E1CE}" destId="{62848A66-046F-4213-A104-0F0057F450D4}" srcOrd="1" destOrd="0" presId="urn:microsoft.com/office/officeart/2005/8/layout/list1"/>
    <dgm:cxn modelId="{09C63169-265F-405C-B5B8-7FF35636DA9B}" type="presParOf" srcId="{35B36B96-26E3-43FD-BBF9-CA21895A87A8}" destId="{709EAE1D-BA9D-41A3-9A66-7B589EBA56D9}" srcOrd="13" destOrd="0" presId="urn:microsoft.com/office/officeart/2005/8/layout/list1"/>
    <dgm:cxn modelId="{FA64A407-662A-4720-AEBB-1E0CBABF4FC5}" type="presParOf" srcId="{35B36B96-26E3-43FD-BBF9-CA21895A87A8}" destId="{7B795DD4-8EEE-4CD2-AE5E-C714E1BDDA0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0F944-55DA-4C55-B8B7-3A04EA3C622A}">
      <dsp:nvSpPr>
        <dsp:cNvPr id="0" name=""/>
        <dsp:cNvSpPr/>
      </dsp:nvSpPr>
      <dsp:spPr>
        <a:xfrm>
          <a:off x="0" y="468999"/>
          <a:ext cx="729647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C18D55-2ED8-498F-9DDB-77343DA62AA7}">
      <dsp:nvSpPr>
        <dsp:cNvPr id="0" name=""/>
        <dsp:cNvSpPr/>
      </dsp:nvSpPr>
      <dsp:spPr>
        <a:xfrm>
          <a:off x="1224158" y="216023"/>
          <a:ext cx="5107530" cy="8265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الأصوات</a:t>
          </a:r>
          <a:endParaRPr lang="fr-FR" sz="36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264507" y="256372"/>
        <a:ext cx="5026832" cy="745862"/>
      </dsp:txXfrm>
    </dsp:sp>
    <dsp:sp modelId="{4EDFC0BF-9D65-4EC1-AD68-686060ED0DE1}">
      <dsp:nvSpPr>
        <dsp:cNvPr id="0" name=""/>
        <dsp:cNvSpPr/>
      </dsp:nvSpPr>
      <dsp:spPr>
        <a:xfrm>
          <a:off x="0" y="1739079"/>
          <a:ext cx="729647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D0A3F2-8A93-48AB-9FA4-A7654B864089}">
      <dsp:nvSpPr>
        <dsp:cNvPr id="0" name=""/>
        <dsp:cNvSpPr/>
      </dsp:nvSpPr>
      <dsp:spPr>
        <a:xfrm>
          <a:off x="1224158" y="1440154"/>
          <a:ext cx="5107530" cy="826560"/>
        </a:xfrm>
        <a:prstGeom prst="round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القواعد</a:t>
          </a:r>
          <a:endParaRPr lang="fr-FR" sz="36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264507" y="1480503"/>
        <a:ext cx="5026832" cy="745862"/>
      </dsp:txXfrm>
    </dsp:sp>
    <dsp:sp modelId="{01879DA5-F2D0-4F8F-B31A-52059FDCB495}">
      <dsp:nvSpPr>
        <dsp:cNvPr id="0" name=""/>
        <dsp:cNvSpPr/>
      </dsp:nvSpPr>
      <dsp:spPr>
        <a:xfrm>
          <a:off x="0" y="3009160"/>
          <a:ext cx="729647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5117B18-2CC0-4109-9D3F-044C0E8E031A}">
      <dsp:nvSpPr>
        <dsp:cNvPr id="0" name=""/>
        <dsp:cNvSpPr/>
      </dsp:nvSpPr>
      <dsp:spPr>
        <a:xfrm>
          <a:off x="1224158" y="2808305"/>
          <a:ext cx="5107530" cy="826560"/>
        </a:xfrm>
        <a:prstGeom prst="round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الكلمات</a:t>
          </a:r>
          <a:endParaRPr lang="fr-FR" sz="36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264507" y="2848654"/>
        <a:ext cx="5026832" cy="745862"/>
      </dsp:txXfrm>
    </dsp:sp>
    <dsp:sp modelId="{7B795DD4-8EEE-4CD2-AE5E-C714E1BDDA08}">
      <dsp:nvSpPr>
        <dsp:cNvPr id="0" name=""/>
        <dsp:cNvSpPr/>
      </dsp:nvSpPr>
      <dsp:spPr>
        <a:xfrm>
          <a:off x="0" y="4279240"/>
          <a:ext cx="7296472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848A66-046F-4213-A104-0F0057F450D4}">
      <dsp:nvSpPr>
        <dsp:cNvPr id="0" name=""/>
        <dsp:cNvSpPr/>
      </dsp:nvSpPr>
      <dsp:spPr>
        <a:xfrm>
          <a:off x="1224158" y="4032445"/>
          <a:ext cx="5107530" cy="826560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3052" tIns="0" rIns="193052" bIns="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latin typeface="Simplified Arabic" panose="02020603050405020304" pitchFamily="18" charset="-78"/>
              <a:cs typeface="Simplified Arabic" panose="02020603050405020304" pitchFamily="18" charset="-78"/>
            </a:rPr>
            <a:t>المعاني</a:t>
          </a:r>
          <a:endParaRPr lang="fr-FR" sz="3600" b="1" kern="1200" dirty="0">
            <a:latin typeface="Simplified Arabic" panose="02020603050405020304" pitchFamily="18" charset="-78"/>
            <a:cs typeface="Simplified Arabic" panose="02020603050405020304" pitchFamily="18" charset="-78"/>
          </a:endParaRPr>
        </a:p>
      </dsp:txBody>
      <dsp:txXfrm>
        <a:off x="1264507" y="4072794"/>
        <a:ext cx="5026832" cy="7458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985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254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5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2296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65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88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25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58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707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382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935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E942A-AD11-4133-A7C6-9EA825FF6BAE}" type="datetimeFigureOut">
              <a:rPr lang="fr-FR" smtClean="0"/>
              <a:t>29/12/2023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873A0C-1A61-4B68-91FB-3941FDF5E30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839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9141" y="2308438"/>
            <a:ext cx="7632848" cy="263273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ctr" rtl="1"/>
            <a:r>
              <a:rPr lang="ar-DZ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</a:t>
            </a:r>
            <a:r>
              <a:rPr lang="ar-SA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لاتصال </a:t>
            </a:r>
            <a:r>
              <a:rPr lang="ar-DZ" sz="60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اللفظي</a:t>
            </a:r>
            <a:endParaRPr lang="fr-FR" sz="6000" b="1" dirty="0" smtClean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fr-FR" sz="60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Verbal Communication</a:t>
            </a:r>
            <a:r>
              <a:rPr lang="ar-DZ" sz="54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27584" y="1161433"/>
            <a:ext cx="7344816" cy="8821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المحاضرة الســـــــــــــــــــــــــــــــادســــــــــــــــــــــــــــــــــــــــــة</a:t>
            </a:r>
            <a:endParaRPr lang="fr-FR" sz="6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66675" y="4941168"/>
            <a:ext cx="4916930" cy="151216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4400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إعداد الأستاذ:</a:t>
            </a:r>
          </a:p>
          <a:p>
            <a:pPr algn="ctr" rtl="1"/>
            <a:r>
              <a:rPr lang="ar-DZ" sz="4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د ــ مبــــــارك زودة</a:t>
            </a:r>
            <a:endParaRPr lang="fr-FR" sz="44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727060" y="258539"/>
            <a:ext cx="5637010" cy="88211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1"/>
            <a:r>
              <a:rPr lang="ar-DZ" sz="48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جامعة 8 ماي 1945 قالمة</a:t>
            </a:r>
            <a:endParaRPr lang="fr-FR" sz="4800" dirty="0">
              <a:solidFill>
                <a:srgbClr val="FA8E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824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  <p:bldP spid="5" grpId="0" build="p" animBg="1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568952" cy="6480720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DZ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ب. القواعد: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اللغة لها 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قوانين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تحكم كيفية ارتباط الأصوات لتصبح كلمات، ولها أيضا 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قوانين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تحكم كيفية ربط الكلمات لتنتج جملة أو عبارة.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marL="457200" indent="-457200" rtl="1">
              <a:buFont typeface="Wingdings" panose="05000000000000000000" pitchFamily="2" charset="2"/>
              <a:buChar char="v"/>
            </a:pP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فمثلا في اللغة العربيـة أقسام الكلام ثلاثة: </a:t>
            </a:r>
          </a:p>
          <a:p>
            <a:pPr rtl="1"/>
            <a:r>
              <a:rPr lang="ar-DZ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الأسماء ـــــــــــ الأفعال ـــــــــــ الحروف</a:t>
            </a:r>
          </a:p>
          <a:p>
            <a:pPr rtl="1"/>
            <a:endParaRPr lang="ar-DZ" sz="35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فنحن  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نربط الأصوات لننتج كلمات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ونربط الكلمات لننتج عباراتٍ وجملاً وفقرات،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وهذا </a:t>
            </a:r>
            <a:r>
              <a:rPr lang="ar-DZ" sz="35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باستخدام الأصوات والقواعد 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الوقت نفسه.  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فالقدرة على استخدام الأصوات والقواعد بشكل صحيح مهمة جدا للاتصال الجيد.  </a:t>
            </a:r>
          </a:p>
          <a:p>
            <a:pPr algn="just" rtl="1"/>
            <a:endParaRPr lang="ar-DZ" sz="3500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r>
              <a:rPr lang="ar-DZ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تمكننا القواعد من إنتاج جمل كاملة، وفهم جمل الآخرين. </a:t>
            </a: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755576" y="5373216"/>
            <a:ext cx="7776864" cy="936104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200000"/>
              </a:lnSpc>
            </a:pPr>
            <a:r>
              <a:rPr lang="ar-DZ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تمكننا القواعد من إنتاج جمل كاملة، وفهم جمل الآخرين. </a:t>
            </a:r>
          </a:p>
          <a:p>
            <a:pPr algn="ct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88640"/>
            <a:ext cx="8568952" cy="6408712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DZ" sz="3900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ج. الكلمات:</a:t>
            </a:r>
          </a:p>
          <a:p>
            <a:pPr rtl="1"/>
            <a:r>
              <a:rPr lang="ar-DZ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كما أن الخريطة ليست هي الموقع، فإن الكلمات ليست هي الأشياء. </a:t>
            </a:r>
          </a:p>
          <a:p>
            <a:pPr rtl="1"/>
            <a:endParaRPr lang="ar-DZ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indent="-457200" algn="just" rtl="1">
              <a:buFont typeface="Wingdings" panose="05000000000000000000" pitchFamily="2" charset="2"/>
              <a:buChar char="§"/>
            </a:pP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بما أن اللغة عبارة عن مجموعة من الرموز الصوتية . </a:t>
            </a:r>
          </a:p>
          <a:p>
            <a:pPr marL="457200" indent="-457200" algn="just" rtl="1">
              <a:buFont typeface="Wingdings" panose="05000000000000000000" pitchFamily="2" charset="2"/>
              <a:buChar char="§"/>
            </a:pP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تلك الرموز هي التي تكوّن الكلمات لتحل محل الأشياء. </a:t>
            </a:r>
          </a:p>
          <a:p>
            <a:pPr algn="just" rtl="1"/>
            <a:endParaRPr lang="ar-DZ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الممكن أن تمثل الكلمة شيئاً محسوساً مثل “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قلم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"، ومن الممكن أيضاً أن تمثل شيئاً تجريدياً مثل "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السعادة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".  فكلمة قلمتمثل قطعة معينة من الأدوات المدرسية، بينما كلمة سعادة تمثل عاطفة مرتبطة بمشاعر مختلفة الدرجات، نشعر بها في أوقات معينة.  </a:t>
            </a:r>
          </a:p>
          <a:p>
            <a:pPr algn="just" rtl="1"/>
            <a:endParaRPr lang="ar-DZ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فالكلمات لها معان، لأن الشعوب التي أنتجتها هي التي تلك المعاني. فمجموعة معينة من الأصوات تعني أشياء معينة. </a:t>
            </a:r>
            <a:endParaRPr lang="fr-FR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116632"/>
            <a:ext cx="8568952" cy="6552728"/>
          </a:xfrm>
        </p:spPr>
        <p:txBody>
          <a:bodyPr>
            <a:normAutofit lnSpcReduction="10000"/>
          </a:bodyPr>
          <a:lstStyle/>
          <a:p>
            <a:pPr rtl="1"/>
            <a:r>
              <a:rPr lang="ar-DZ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د. المعنى: 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لأن الكلمات تنقل المعاني بين البشر، وبين الأجيال المتعاقبة، فإن اللغة أداة مفيدة للاتصال.   </a:t>
            </a:r>
            <a:r>
              <a:rPr lang="ar-DZ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ولكن هل الكلمات تحمل معنى؟  </a:t>
            </a:r>
          </a:p>
          <a:p>
            <a:pPr rtl="1"/>
            <a:r>
              <a:rPr lang="ar-DZ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لو كانت الكلمات لا تحمل معنى، فإنها لا تؤدي أي غرض.  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عادة البشر ربط الرموز الكلمات بمعان محددة، والاعتقاد بأن العلاقة بين الكلمة ومعناها حتمية.  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ولكن يجب أن نفهم جيدا أن اللغة بذاتها لا معنى لها. </a:t>
            </a:r>
          </a:p>
          <a:p>
            <a:pPr rtl="1"/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الذي يحكم على المعنى؟  الجواب هو: نحن.  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نحن نتحكم في الكلمات التي نستخدمها والمعنى الذي نعطيه لها، وإذا كانت لدينا قدرة جيدة في التواصل، فإننا نستطيع التحكم أيضا في ردود أفعال الناس حيالها. </a:t>
            </a:r>
          </a:p>
          <a:p>
            <a:pPr rtl="1"/>
            <a:r>
              <a:rPr lang="ar-DZ" sz="36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علم المعاني </a:t>
            </a:r>
            <a:r>
              <a:rPr lang="fr-FR" sz="3600" b="1" dirty="0" err="1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Semantics</a:t>
            </a:r>
            <a:endParaRPr lang="ar-DZ" sz="3600" b="1" dirty="0" smtClean="0">
              <a:solidFill>
                <a:srgbClr val="FA8E9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ar-DZ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rtl="1"/>
            <a:r>
              <a:rPr lang="ar-DZ" sz="4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رابعا: أنواع الاتصال اللفظي:</a:t>
            </a:r>
          </a:p>
          <a:p>
            <a:pPr marL="514350" indent="-514350" rtl="1">
              <a:lnSpc>
                <a:spcPct val="150000"/>
              </a:lnSpc>
              <a:buAutoNum type="arabicPeriod"/>
            </a:pP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الحوار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Dialogue</a:t>
            </a: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ar-DZ" b="1" dirty="0" smtClean="0">
              <a:ln w="1905">
                <a:solidFill>
                  <a:schemeClr val="bg1">
                    <a:lumMod val="65000"/>
                  </a:schemeClr>
                </a:solidFill>
              </a:ln>
              <a:solidFill>
                <a:srgbClr val="FA8E98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14350" indent="-514350" rtl="1">
              <a:lnSpc>
                <a:spcPct val="150000"/>
              </a:lnSpc>
              <a:buAutoNum type="arabicPeriod"/>
            </a:pP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المحاضرة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Lecture</a:t>
            </a:r>
            <a:endParaRPr lang="ar-DZ" b="1" dirty="0" smtClean="0">
              <a:ln w="1905">
                <a:solidFill>
                  <a:schemeClr val="bg1">
                    <a:lumMod val="65000"/>
                  </a:schemeClr>
                </a:solidFill>
              </a:ln>
              <a:solidFill>
                <a:srgbClr val="FA8E98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14350" indent="-514350" rtl="1">
              <a:lnSpc>
                <a:spcPct val="150000"/>
              </a:lnSpc>
              <a:buAutoNum type="arabicPeriod"/>
            </a:pP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المقابلة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Interview</a:t>
            </a:r>
            <a:endParaRPr lang="ar-DZ" b="1" dirty="0" smtClean="0">
              <a:ln w="1905">
                <a:solidFill>
                  <a:schemeClr val="bg1">
                    <a:lumMod val="65000"/>
                  </a:schemeClr>
                </a:solidFill>
              </a:ln>
              <a:solidFill>
                <a:srgbClr val="FA8E98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>
              <a:lnSpc>
                <a:spcPct val="150000"/>
              </a:lnSpc>
            </a:pP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4. التقديم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Oral Presentation</a:t>
            </a: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marL="514350" indent="-514350" rtl="1">
              <a:lnSpc>
                <a:spcPct val="150000"/>
              </a:lnSpc>
              <a:buAutoNum type="arabicPeriod" startAt="5"/>
            </a:pP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الاجتماع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Meeting</a:t>
            </a:r>
            <a:endParaRPr lang="ar-DZ" b="1" dirty="0" smtClean="0">
              <a:ln w="1905">
                <a:solidFill>
                  <a:schemeClr val="bg1">
                    <a:lumMod val="65000"/>
                  </a:schemeClr>
                </a:solidFill>
              </a:ln>
              <a:solidFill>
                <a:srgbClr val="FA8E98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14350" indent="-514350" rtl="1">
              <a:lnSpc>
                <a:spcPct val="150000"/>
              </a:lnSpc>
              <a:buAutoNum type="arabicPeriod" startAt="5"/>
            </a:pP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الندوة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Seminar</a:t>
            </a: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	</a:t>
            </a:r>
          </a:p>
          <a:p>
            <a:pPr marL="514350" indent="-514350" rtl="1">
              <a:lnSpc>
                <a:spcPct val="150000"/>
              </a:lnSpc>
              <a:buAutoNum type="arabicPeriod" startAt="5"/>
            </a:pPr>
            <a:r>
              <a:rPr lang="ar-DZ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المناقشة </a:t>
            </a:r>
            <a:r>
              <a:rPr lang="fr-FR" b="1" dirty="0" smtClean="0">
                <a:ln w="1905">
                  <a:solidFill>
                    <a:schemeClr val="bg1">
                      <a:lumMod val="65000"/>
                    </a:schemeClr>
                  </a:solidFill>
                </a:ln>
                <a:solidFill>
                  <a:srgbClr val="FA8E98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Discussion</a:t>
            </a:r>
            <a:endParaRPr lang="fr-FR" b="1" dirty="0">
              <a:ln w="1905">
                <a:solidFill>
                  <a:schemeClr val="bg1">
                    <a:lumMod val="65000"/>
                  </a:schemeClr>
                </a:solidFill>
              </a:ln>
              <a:solidFill>
                <a:srgbClr val="FA8E98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 lnSpcReduction="10000"/>
          </a:bodyPr>
          <a:lstStyle/>
          <a:p>
            <a:pPr rtl="1"/>
            <a:r>
              <a:rPr lang="ar-DZ" sz="40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رابعا: أنواع الاتصال اللفظي:</a:t>
            </a:r>
          </a:p>
          <a:p>
            <a:pPr algn="r" rtl="1"/>
            <a:r>
              <a:rPr lang="ar-DZ" sz="35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وجد العديد من أنواع الاتصال اللفظي: </a:t>
            </a:r>
          </a:p>
          <a:p>
            <a:pPr algn="just" rtl="1"/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1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	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الحوار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Dialogue</a:t>
            </a:r>
            <a:r>
              <a:rPr lang="ar-DZ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تبادل الأفراد الأفكار والمعلومات بشكل تفاعلي. يكون الحوار غالبًا في سياق ثنائي بين شخصين أو في مجموعات صغيرة.مثل محادثة بين صديقين، أو حوار بين طالبين يناقشان مشكلة في مقياس.</a:t>
            </a:r>
          </a:p>
          <a:p>
            <a:pPr marL="514350" indent="-514350" algn="just" rtl="1">
              <a:buAutoNum type="arabicPeriod" startAt="2"/>
            </a:pP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المحاضرة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Lecture</a:t>
            </a:r>
            <a:r>
              <a:rPr lang="ar-DZ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يتحدث المتحدث أمام جمهور بغرض توجيه المعلومات والأفكار. يمكن أن يكون هذا النوع من الاتصال في السياقات الأكاديمية أو المهنية.</a:t>
            </a:r>
          </a:p>
          <a:p>
            <a:pPr marL="514350" indent="-514350" algn="just" rtl="1">
              <a:buAutoNum type="arabicPeriod" startAt="2"/>
            </a:pP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المقابلة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Interview</a:t>
            </a:r>
            <a:r>
              <a:rPr lang="fr-FR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تتضمن محادثة بين محاور ومستجوب بهدف الحصول على معلومات أو تقييم قدرات الشخص، مثل مقابلة عمل، صحفية ...الخ</a:t>
            </a:r>
          </a:p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115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 lnSpcReduction="10000"/>
          </a:bodyPr>
          <a:lstStyle/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4.</a:t>
            </a:r>
            <a:r>
              <a:rPr lang="ar-DZ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	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التقديم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Oral</a:t>
            </a:r>
            <a:r>
              <a:rPr lang="fr-FR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Presentation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r>
              <a:rPr lang="fr-FR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يشمل تقديم معلومات أو فكرة أمام جمهور باستخدام الكلام. يتم ذلك في السياقات المهنية أو التعليمية، مثل تقديم بحث في مقياس، عرض تقديمي في الإذاعة والتلفزيون.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5.	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الاجتماع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Meeting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تشمل التفاوض وتبادل الآراء واتخاذ القرارات في مجموعة من الأفراد، مثل اجتماع فريق العمل، اجتماع عائلي.</a:t>
            </a:r>
          </a:p>
          <a:p>
            <a:pPr algn="just" rtl="1"/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6. 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الندوة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Seminar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  <a:r>
              <a:rPr lang="fr-FR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يشارك المشاركون في تبادل الآراء والأفكار حول موضوع محدد، ويمكن أن يكون هناك تفاعل قوي بين المشاركين.</a:t>
            </a:r>
          </a:p>
          <a:p>
            <a:pPr algn="just" rtl="1"/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7.	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المناقشة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Discussion</a:t>
            </a: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تبادل الآراء والأفكار بين مجموعة من الأفراد بشكل هادف للوصول إلى فهم مشترك أو اتخاذ قرار، مثل المناظرات.</a:t>
            </a:r>
          </a:p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8914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 fontScale="92500" lnSpcReduction="20000"/>
          </a:bodyPr>
          <a:lstStyle/>
          <a:p>
            <a:pPr rtl="1"/>
            <a:r>
              <a:rPr lang="ar-DZ" sz="3900" b="1" dirty="0" smtClean="0"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خامسا: مكملات الاتصال اللفظي: 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يرافق الاتصال اللفظي عدة مكملات تساهم في فهم الرسالة وتحقيق فعالية التواصل، وأهمها هي:</a:t>
            </a:r>
          </a:p>
          <a:p>
            <a:pPr marL="514350" indent="-514350" algn="just" rtl="1">
              <a:buAutoNum type="arabicPeriod"/>
            </a:pP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طريقة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الكلام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Way</a:t>
            </a:r>
            <a:r>
              <a:rPr lang="fr-FR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of</a:t>
            </a:r>
            <a:r>
              <a:rPr lang="fr-FR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Communication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استخدام الكلمات والعبارات لنقل الأفكار والمعلومات، يشمل ذلك استخدام اللغة اللفظية بشكل صحيح وفهم المفردات والقواعد اللغوية.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2.	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النبرة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الصوتية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Tone</a:t>
            </a:r>
            <a:r>
              <a:rPr lang="fr-FR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of</a:t>
            </a:r>
            <a:r>
              <a:rPr lang="fr-FR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Voice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يشير إلى كيفية استخدام المتحدث للنبرة والتغييرات في الصوت لنقل مشاعر أو تعزيز معان معينة. يمكن للنبرة الصوتية أن تضيف أبعادًا إضافية للرسالة.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3.	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الإيماءات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err="1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Gestures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استخدام الحركات الجسدية والإيماءات لتعزيز أو إظهار الرسالة. تلعب الإيماءات دورًا في التواصل اللفظي وتساعد في فهم المعنى.</a:t>
            </a:r>
          </a:p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 fontScale="92500" lnSpcReduction="20000"/>
          </a:bodyPr>
          <a:lstStyle/>
          <a:p>
            <a:pPr algn="just" rtl="1"/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4</a:t>
            </a:r>
            <a:r>
              <a:rPr lang="ar-DZ" sz="3500" b="1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	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التعابير الوجهية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Facial Expressions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تعبيرات الوجه تلعب دورا هاما في نقل المشاعر والعواطف. يمكن للتعابير الوجهية أن تكون أكثر فعالية في بعض الحالات من الكلمات نفسها.</a:t>
            </a:r>
          </a:p>
          <a:p>
            <a:pPr algn="just" rtl="1"/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5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	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الاستماع</a:t>
            </a:r>
            <a:r>
              <a:rPr lang="ar-DZ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err="1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Listening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القدرة على الاستماع بعناية وفهم الرسالة بشكل صحيح. يشمل ذلك الانصات الفعّال والاستجابة الملائمة.</a:t>
            </a:r>
          </a:p>
          <a:p>
            <a:pPr algn="just" rtl="1"/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6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	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لغة</a:t>
            </a:r>
            <a:r>
              <a:rPr lang="ar-DZ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الجسد</a:t>
            </a:r>
            <a:r>
              <a:rPr lang="ar-DZ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Body</a:t>
            </a:r>
            <a:r>
              <a:rPr lang="fr-FR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Language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يشمل التفاعل الجسدي بما في ذلك اللمس، والنظرات، وملامح الوجه، والحركات، والمسافة البدنية. يمكن أن يكون للتواصل غير اللفظي تأثير كبير على فهم الرسالة.</a:t>
            </a:r>
          </a:p>
          <a:p>
            <a:pPr algn="just" rtl="1"/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7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.	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التوقيت</a:t>
            </a:r>
            <a:r>
              <a:rPr lang="ar-DZ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Timing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أين يُقال الكلام وكيف يتم توقيته يمكن أن يؤثر بشكل كبير على فهم الرسالة. التحكم في التوقيت يعزز فعالية الاتصال.</a:t>
            </a:r>
          </a:p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/>
          </a:bodyPr>
          <a:lstStyle/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5705" y="836712"/>
            <a:ext cx="7772400" cy="14700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51" y="332656"/>
            <a:ext cx="8741437" cy="6264696"/>
          </a:xfrm>
          <a:prstGeom prst="round2DiagRect">
            <a:avLst>
              <a:gd name="adj1" fmla="val 16667"/>
              <a:gd name="adj2" fmla="val 0"/>
            </a:avLst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92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71500" indent="-571500" rtl="1">
              <a:buClr>
                <a:srgbClr val="FA8E98"/>
              </a:buClr>
              <a:buFont typeface="Wingdings" panose="05000000000000000000" pitchFamily="2" charset="2"/>
              <a:buChar char="v"/>
            </a:pPr>
            <a:r>
              <a:rPr lang="ar-DZ" sz="4400" b="1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محتويات المحاضرة:</a:t>
            </a:r>
            <a:endParaRPr lang="fr-FR" sz="4400" b="1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r>
              <a:rPr lang="ar-DZ" sz="40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 </a:t>
            </a:r>
            <a:r>
              <a:rPr lang="ar-DZ" sz="39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تمهيد</a:t>
            </a:r>
          </a:p>
          <a:p>
            <a:pPr marL="514350" indent="-514350" algn="just" rtl="1">
              <a:lnSpc>
                <a:spcPct val="150000"/>
              </a:lnSpc>
              <a:buAutoNum type="arabicPeriod"/>
            </a:pPr>
            <a:r>
              <a:rPr lang="ar-DZ" sz="39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أولا</a:t>
            </a:r>
            <a:r>
              <a:rPr lang="ar-DZ" sz="39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: مفهوم الإتصال اللفظي </a:t>
            </a:r>
          </a:p>
          <a:p>
            <a:pPr marL="514350" indent="-514350" algn="just" rtl="1">
              <a:lnSpc>
                <a:spcPct val="150000"/>
              </a:lnSpc>
              <a:buAutoNum type="arabicPeriod"/>
            </a:pPr>
            <a:r>
              <a:rPr lang="ar-DZ" sz="39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ثانيا</a:t>
            </a:r>
            <a:r>
              <a:rPr lang="ar-DZ" sz="39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: الإتصال اللفظي واللغة</a:t>
            </a:r>
          </a:p>
          <a:p>
            <a:pPr marL="514350" indent="-514350" algn="just" rtl="1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ar-DZ" sz="39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ثالثا</a:t>
            </a:r>
            <a:r>
              <a:rPr lang="ar-DZ" sz="39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: مكونات اللغة</a:t>
            </a:r>
          </a:p>
          <a:p>
            <a:pPr marL="514350" indent="-514350" algn="just" rtl="1">
              <a:lnSpc>
                <a:spcPct val="150000"/>
              </a:lnSpc>
              <a:buAutoNum type="arabicPeriod"/>
            </a:pPr>
            <a:r>
              <a:rPr lang="ar-DZ" sz="39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رابعا</a:t>
            </a:r>
            <a:r>
              <a:rPr lang="ar-DZ" sz="39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: أنواع الإتصال اللفظي </a:t>
            </a:r>
          </a:p>
          <a:p>
            <a:pPr marL="514350" indent="-514350" algn="just" rtl="1">
              <a:lnSpc>
                <a:spcPct val="150000"/>
              </a:lnSpc>
              <a:buAutoNum type="arabicPeriod"/>
            </a:pPr>
            <a:r>
              <a:rPr lang="ar-DZ" sz="39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خامسا</a:t>
            </a:r>
            <a:r>
              <a:rPr lang="ar-DZ" sz="39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: مكملات الإتصال اللفظي </a:t>
            </a:r>
          </a:p>
          <a:p>
            <a:pPr marL="514350" indent="-514350" algn="r" rtl="1">
              <a:buAutoNum type="arabicPeriod"/>
            </a:pPr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5699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DZ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تمهيد:</a:t>
            </a:r>
            <a:endParaRPr lang="ar-DZ" sz="3500" b="1" dirty="0">
              <a:solidFill>
                <a:schemeClr val="accent5">
                  <a:lumMod val="60000"/>
                  <a:lumOff val="40000"/>
                </a:schemeClr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sz="39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الاتصال </a:t>
            </a:r>
            <a:r>
              <a:rPr lang="ar-SA" sz="3900" b="1" u="sng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اللفظي:</a:t>
            </a:r>
            <a:r>
              <a:rPr lang="ar-SA" sz="3900" u="sng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35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الاتصال الذي يتم من خلال استخدام اللغة المنطوقة </a:t>
            </a:r>
            <a:r>
              <a:rPr lang="ar-SA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</a:t>
            </a:r>
            <a:r>
              <a:rPr lang="ar-SA" sz="35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توصيل الرسالة إلى المستقب</a:t>
            </a:r>
            <a:r>
              <a:rPr lang="ar-DZ" sz="35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ل. </a:t>
            </a:r>
            <a:endParaRPr lang="fr-FR" sz="35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هو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الإتصال</a:t>
            </a:r>
            <a:r>
              <a:rPr lang="ar-SA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35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الذي يستخدم فيه اللفظ كوسيلة تمكن المرسل من نقل رسالته إلى المستقبل سواء كانت مكتوبة أم غير مكتوبة، كالمذكرات والخطابات والتقارير والكتب والمحادثات التليفونية والمناقشة والمناظرة والندوة والمؤتمر.</a:t>
            </a:r>
            <a:endParaRPr lang="fr-FR" sz="35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sz="3500" dirty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غالبا ما يتم ذلك وجها لوجه، ويسمى أيضا الاتصال الشفهي المواجهي، ويأتي ضمن هذا النوع من الاتصال: </a:t>
            </a:r>
            <a:endParaRPr lang="fr-FR" sz="3500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lvl="0" indent="-457200" algn="just" rtl="1">
              <a:buFont typeface="Arial" panose="020B0604020202020204" pitchFamily="34" charset="0"/>
              <a:buChar char="•"/>
            </a:pPr>
            <a:r>
              <a:rPr lang="ar-SA" sz="35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الاتصال بين شخصين. </a:t>
            </a:r>
            <a:endParaRPr lang="fr-FR" sz="35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lvl="0" indent="-457200" algn="just" rtl="1">
              <a:buFont typeface="Arial" panose="020B0604020202020204" pitchFamily="34" charset="0"/>
              <a:buChar char="•"/>
            </a:pPr>
            <a:r>
              <a:rPr lang="ar-SA" sz="35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الاتصال الجمعي.</a:t>
            </a:r>
            <a:endParaRPr lang="fr-FR" sz="35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lvl="0" indent="-457200" algn="just" rtl="1">
              <a:buFont typeface="Arial" panose="020B0604020202020204" pitchFamily="34" charset="0"/>
              <a:buChar char="•"/>
            </a:pPr>
            <a:r>
              <a:rPr lang="ar-SA" sz="3500" b="1" dirty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الاتصال العام مع الجمهور.</a:t>
            </a:r>
            <a:endParaRPr lang="fr-FR" sz="3500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514350" indent="-514350" algn="just" rtl="1">
              <a:buAutoNum type="arabicPeriod"/>
            </a:pPr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018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/>
          </a:bodyPr>
          <a:lstStyle/>
          <a:p>
            <a:pPr rtl="1"/>
            <a:r>
              <a:rPr lang="ar-DZ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أولا: مفهوم الإتصال اللفظي</a:t>
            </a:r>
          </a:p>
          <a:p>
            <a:pPr algn="r" rtl="1"/>
            <a:r>
              <a:rPr lang="ar-DZ" sz="3500" b="1" u="sng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ماهو الإتصال اللفظي: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الاتصال اللفظي هو أحد أهم مهارات الاتصال لأن المرسل يحاول إيصال أكبر قدر من معنى الرسالة عن طريق التلفظ بالكلمات، والاتصال اللفظي يشمل التلفظ بالكلمات، و </a:t>
            </a:r>
            <a:r>
              <a:rPr lang="ar-DZ" sz="3500" b="1" u="sng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التلفظ هو</a:t>
            </a:r>
            <a:r>
              <a:rPr lang="ar-DZ" sz="3500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"تموجات هوائية مصدرها في الغالب الحنجرة تشكلها أعضاء الصوت«</a:t>
            </a:r>
          </a:p>
          <a:p>
            <a:pPr algn="just" rtl="1"/>
            <a:endParaRPr lang="ar-DZ" sz="3500" b="1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DZ" sz="35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293096"/>
            <a:ext cx="669674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065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/>
          </a:bodyPr>
          <a:lstStyle/>
          <a:p>
            <a:pPr rtl="1"/>
            <a:r>
              <a:rPr lang="ar-DZ" sz="35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ثانيا: </a:t>
            </a:r>
            <a:r>
              <a:rPr lang="ar-DZ" sz="36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الإتصال اللفظي واللغة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للاتصال اللفظي أثر كبير في إيصال المعنى، </a:t>
            </a:r>
            <a:r>
              <a:rPr lang="ar-DZ" b="1" u="sng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نواة الإتصال اللفظي هي اللغة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 و لأن الاتصال اللفظي يحدث من خلال اللغة المنطوقة، </a:t>
            </a:r>
            <a:r>
              <a:rPr lang="ar-DZ" b="1" u="sng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فماهي اللغة؟ </a:t>
            </a:r>
          </a:p>
          <a:p>
            <a:pPr algn="just" rtl="1"/>
            <a:endParaRPr lang="ar-DZ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DZ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تعريف اللغة: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اللغة هي مجموعة من العلامات والرموز والإشارات،  تستخدم كوسيلة لإيصال المعاني بين البشر.  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ولولاها لأصبح </a:t>
            </a:r>
            <a:r>
              <a:rPr lang="ar-DZ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الاتصال شبه معدوم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 فاللغة تشبه المنظار الذي يجعلنا نرى العالم ونتعرف عليه، ومن خلالها  نتبادل المعاني وبها نفكر.</a:t>
            </a:r>
          </a:p>
          <a:p>
            <a:pPr algn="r" rtl="1"/>
            <a:endParaRPr lang="ar-DZ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endParaRPr lang="ar-DZ" sz="3500" b="1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/>
          </a:bodyPr>
          <a:lstStyle/>
          <a:p>
            <a:pPr algn="just" rtl="1"/>
            <a:r>
              <a:rPr lang="ar-DZ" sz="35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اللغة كذلك هي: 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رموز نستخدمها لنتمكن من إيصال مزاجاتنا، أفكارنا، آرائنا، ومشاعرنا للآخرين.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فنحن نستخدم اللغة لنصنع الكلام، لنتبادل آراءنا وأفكارنا مع الآخرين، والكلام هو ما نفعله كل يوم.</a:t>
            </a:r>
          </a:p>
          <a:p>
            <a:pPr algn="just" rtl="1"/>
            <a:endParaRPr lang="ar-DZ" sz="3500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indent="-457200" rtl="1">
              <a:buFont typeface="Wingdings" panose="05000000000000000000" pitchFamily="2" charset="2"/>
              <a:buChar char="v"/>
            </a:pPr>
            <a:r>
              <a:rPr lang="ar-DZ" sz="3500" b="1" u="sng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فاللغة</a:t>
            </a:r>
            <a:r>
              <a:rPr lang="ar-DZ" sz="3500" b="1" u="sng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ليست </a:t>
            </a:r>
            <a:r>
              <a:rPr lang="ar-DZ" sz="3500" b="1" u="sng" dirty="0" smtClean="0">
                <a:solidFill>
                  <a:schemeClr val="accent5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الكلام</a:t>
            </a:r>
          </a:p>
          <a:p>
            <a:pPr rtl="1"/>
            <a:r>
              <a:rPr lang="ar-DZ" sz="3500" b="1" dirty="0" smtClean="0">
                <a:solidFill>
                  <a:srgbClr val="FA8E98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اللغة: 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الرصيد اللسناني الذي تملكه جماعة لغوية واحدة.</a:t>
            </a:r>
          </a:p>
          <a:p>
            <a:pPr algn="just" rtl="1"/>
            <a:r>
              <a:rPr lang="ar-DZ" sz="3500" b="1" dirty="0" smtClean="0">
                <a:solidFill>
                  <a:schemeClr val="accent5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الكلام: </a:t>
            </a:r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الأداء الفردي لتلك اللغة، ويختلف هذا الآداء من شخص لآخر، وحتى لدى الشخص نفسه.</a:t>
            </a: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/>
          </a:bodyPr>
          <a:lstStyle/>
          <a:p>
            <a:pPr rtl="1"/>
            <a:r>
              <a:rPr lang="ar-DZ" sz="40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ثالثا: مكونات اللغة</a:t>
            </a:r>
          </a:p>
          <a:p>
            <a:pPr algn="r" rtl="1"/>
            <a:endParaRPr lang="ar-DZ" sz="3500" b="1" dirty="0" smtClean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ar-DZ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32225356"/>
              </p:ext>
            </p:extLst>
          </p:nvPr>
        </p:nvGraphicFramePr>
        <p:xfrm>
          <a:off x="899592" y="1052736"/>
          <a:ext cx="7296472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568952" cy="6264696"/>
          </a:xfrm>
        </p:spPr>
        <p:txBody>
          <a:bodyPr>
            <a:normAutofit/>
          </a:bodyPr>
          <a:lstStyle/>
          <a:p>
            <a:pPr rtl="1"/>
            <a:r>
              <a:rPr lang="ar-DZ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أ. الأصوات </a:t>
            </a:r>
            <a:r>
              <a:rPr lang="fr-FR" sz="3500" b="1" dirty="0" err="1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paralanguage</a:t>
            </a:r>
            <a:r>
              <a:rPr lang="fr-FR" sz="35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just" rtl="1"/>
            <a:r>
              <a:rPr lang="ar-DZ" sz="3500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يتعلم الإنسان التحدث قبل أن يعلم الكتابة، فهو مخلوق مزود بأجهزة طبيعية في المخ لتعلم الأصوات. وأوضح فرق بين الكتابة والحديث هو أن الأولى مرئية والثاني مسموع. </a:t>
            </a:r>
          </a:p>
          <a:p>
            <a:pPr algn="just" rtl="1"/>
            <a: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الأصوات تشمل: </a:t>
            </a:r>
            <a:r>
              <a:rPr lang="ar-DZ" dirty="0" smtClean="0">
                <a:solidFill>
                  <a:schemeClr val="tx1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التمتمة و الشهقة و ارتفاع و انخفاض الصوت و النغمة، و هي أدوات نستخدمها لنخبر الآخرين كيف يترجمون معاني أقوالنا</a:t>
            </a:r>
            <a:r>
              <a:rPr lang="ar-D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. </a:t>
            </a:r>
          </a:p>
          <a:p>
            <a:pPr algn="just" rtl="1"/>
            <a:endParaRPr lang="ar-DZ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r>
              <a:rPr lang="ar-DZ" sz="40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علم الأصوات </a:t>
            </a:r>
            <a:r>
              <a:rPr lang="fr-FR" sz="40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Linguistics</a:t>
            </a:r>
          </a:p>
          <a:p>
            <a:pPr rtl="1"/>
            <a:r>
              <a:rPr lang="ar-DZ" sz="4000" b="1" dirty="0" smtClean="0">
                <a:solidFill>
                  <a:srgbClr val="FA8E9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الحـــــــــــــــــــــــــــروف الصوتـــــــــــــــــــــــــــــــــــــــية</a:t>
            </a:r>
          </a:p>
          <a:p>
            <a:pPr algn="just" rtl="1"/>
            <a:endParaRPr lang="fr-FR" dirty="0">
              <a:solidFill>
                <a:schemeClr val="tx1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489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798</Words>
  <Application>Microsoft Office PowerPoint</Application>
  <PresentationFormat>On-screen Show (4:3)</PresentationFormat>
  <Paragraphs>107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Timgad informatique</dc:creator>
  <cp:lastModifiedBy>Timgad informatique</cp:lastModifiedBy>
  <cp:revision>24</cp:revision>
  <dcterms:created xsi:type="dcterms:W3CDTF">2023-11-19T21:43:42Z</dcterms:created>
  <dcterms:modified xsi:type="dcterms:W3CDTF">2023-12-29T20:28:22Z</dcterms:modified>
</cp:coreProperties>
</file>