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5" r:id="rId9"/>
    <p:sldId id="266" r:id="rId10"/>
    <p:sldId id="267" r:id="rId11"/>
    <p:sldId id="263" r:id="rId12"/>
    <p:sldId id="264"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0" d="100"/>
          <a:sy n="70" d="100"/>
        </p:scale>
        <p:origin x="53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0D1CEAE-A6A5-483F-9A84-DA3559DE8F41}" type="datetimeFigureOut">
              <a:rPr lang="fr-FR" smtClean="0"/>
              <a:t>16/04/2025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87C1D2C-5160-4165-9323-18FA087B7178}" type="slidenum">
              <a:rPr lang="fr-FR" smtClean="0"/>
              <a:t>‹#›</a:t>
            </a:fld>
            <a:endParaRPr lang="fr-FR"/>
          </a:p>
        </p:txBody>
      </p:sp>
    </p:spTree>
    <p:extLst>
      <p:ext uri="{BB962C8B-B14F-4D97-AF65-F5344CB8AC3E}">
        <p14:creationId xmlns:p14="http://schemas.microsoft.com/office/powerpoint/2010/main" val="3431764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D1CEAE-A6A5-483F-9A84-DA3559DE8F41}" type="datetimeFigureOut">
              <a:rPr lang="fr-FR" smtClean="0"/>
              <a:t>16/04/2025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87C1D2C-5160-4165-9323-18FA087B7178}" type="slidenum">
              <a:rPr lang="fr-FR" smtClean="0"/>
              <a:t>‹#›</a:t>
            </a:fld>
            <a:endParaRPr lang="fr-FR"/>
          </a:p>
        </p:txBody>
      </p:sp>
    </p:spTree>
    <p:extLst>
      <p:ext uri="{BB962C8B-B14F-4D97-AF65-F5344CB8AC3E}">
        <p14:creationId xmlns:p14="http://schemas.microsoft.com/office/powerpoint/2010/main" val="3760613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D1CEAE-A6A5-483F-9A84-DA3559DE8F41}" type="datetimeFigureOut">
              <a:rPr lang="fr-FR" smtClean="0"/>
              <a:t>16/04/2025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87C1D2C-5160-4165-9323-18FA087B7178}" type="slidenum">
              <a:rPr lang="fr-FR" smtClean="0"/>
              <a:t>‹#›</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840581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D1CEAE-A6A5-483F-9A84-DA3559DE8F41}" type="datetimeFigureOut">
              <a:rPr lang="fr-FR" smtClean="0"/>
              <a:t>16/04/2025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87C1D2C-5160-4165-9323-18FA087B7178}" type="slidenum">
              <a:rPr lang="fr-FR" smtClean="0"/>
              <a:t>‹#›</a:t>
            </a:fld>
            <a:endParaRPr lang="fr-FR"/>
          </a:p>
        </p:txBody>
      </p:sp>
    </p:spTree>
    <p:extLst>
      <p:ext uri="{BB962C8B-B14F-4D97-AF65-F5344CB8AC3E}">
        <p14:creationId xmlns:p14="http://schemas.microsoft.com/office/powerpoint/2010/main" val="36384214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D1CEAE-A6A5-483F-9A84-DA3559DE8F41}" type="datetimeFigureOut">
              <a:rPr lang="fr-FR" smtClean="0"/>
              <a:t>16/04/2025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87C1D2C-5160-4165-9323-18FA087B7178}" type="slidenum">
              <a:rPr lang="fr-FR" smtClean="0"/>
              <a:t>‹#›</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049547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D1CEAE-A6A5-483F-9A84-DA3559DE8F41}" type="datetimeFigureOut">
              <a:rPr lang="fr-FR" smtClean="0"/>
              <a:t>16/04/2025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87C1D2C-5160-4165-9323-18FA087B7178}" type="slidenum">
              <a:rPr lang="fr-FR" smtClean="0"/>
              <a:t>‹#›</a:t>
            </a:fld>
            <a:endParaRPr lang="fr-FR"/>
          </a:p>
        </p:txBody>
      </p:sp>
    </p:spTree>
    <p:extLst>
      <p:ext uri="{BB962C8B-B14F-4D97-AF65-F5344CB8AC3E}">
        <p14:creationId xmlns:p14="http://schemas.microsoft.com/office/powerpoint/2010/main" val="36010945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D1CEAE-A6A5-483F-9A84-DA3559DE8F41}" type="datetimeFigureOut">
              <a:rPr lang="fr-FR" smtClean="0"/>
              <a:t>16/04/2025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87C1D2C-5160-4165-9323-18FA087B7178}" type="slidenum">
              <a:rPr lang="fr-FR" smtClean="0"/>
              <a:t>‹#›</a:t>
            </a:fld>
            <a:endParaRPr lang="fr-FR"/>
          </a:p>
        </p:txBody>
      </p:sp>
    </p:spTree>
    <p:extLst>
      <p:ext uri="{BB962C8B-B14F-4D97-AF65-F5344CB8AC3E}">
        <p14:creationId xmlns:p14="http://schemas.microsoft.com/office/powerpoint/2010/main" val="39189738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D1CEAE-A6A5-483F-9A84-DA3559DE8F41}" type="datetimeFigureOut">
              <a:rPr lang="fr-FR" smtClean="0"/>
              <a:t>16/04/2025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87C1D2C-5160-4165-9323-18FA087B7178}" type="slidenum">
              <a:rPr lang="fr-FR" smtClean="0"/>
              <a:t>‹#›</a:t>
            </a:fld>
            <a:endParaRPr lang="fr-FR"/>
          </a:p>
        </p:txBody>
      </p:sp>
    </p:spTree>
    <p:extLst>
      <p:ext uri="{BB962C8B-B14F-4D97-AF65-F5344CB8AC3E}">
        <p14:creationId xmlns:p14="http://schemas.microsoft.com/office/powerpoint/2010/main" val="2249137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D1CEAE-A6A5-483F-9A84-DA3559DE8F41}" type="datetimeFigureOut">
              <a:rPr lang="fr-FR" smtClean="0"/>
              <a:t>16/04/2025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87C1D2C-5160-4165-9323-18FA087B7178}" type="slidenum">
              <a:rPr lang="fr-FR" smtClean="0"/>
              <a:t>‹#›</a:t>
            </a:fld>
            <a:endParaRPr lang="fr-FR"/>
          </a:p>
        </p:txBody>
      </p:sp>
    </p:spTree>
    <p:extLst>
      <p:ext uri="{BB962C8B-B14F-4D97-AF65-F5344CB8AC3E}">
        <p14:creationId xmlns:p14="http://schemas.microsoft.com/office/powerpoint/2010/main" val="3392267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D1CEAE-A6A5-483F-9A84-DA3559DE8F41}" type="datetimeFigureOut">
              <a:rPr lang="fr-FR" smtClean="0"/>
              <a:t>16/04/2025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87C1D2C-5160-4165-9323-18FA087B7178}" type="slidenum">
              <a:rPr lang="fr-FR" smtClean="0"/>
              <a:t>‹#›</a:t>
            </a:fld>
            <a:endParaRPr lang="fr-FR"/>
          </a:p>
        </p:txBody>
      </p:sp>
    </p:spTree>
    <p:extLst>
      <p:ext uri="{BB962C8B-B14F-4D97-AF65-F5344CB8AC3E}">
        <p14:creationId xmlns:p14="http://schemas.microsoft.com/office/powerpoint/2010/main" val="2641121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0D1CEAE-A6A5-483F-9A84-DA3559DE8F41}" type="datetimeFigureOut">
              <a:rPr lang="fr-FR" smtClean="0"/>
              <a:t>16/04/2025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87C1D2C-5160-4165-9323-18FA087B7178}" type="slidenum">
              <a:rPr lang="fr-FR" smtClean="0"/>
              <a:t>‹#›</a:t>
            </a:fld>
            <a:endParaRPr lang="fr-FR"/>
          </a:p>
        </p:txBody>
      </p:sp>
    </p:spTree>
    <p:extLst>
      <p:ext uri="{BB962C8B-B14F-4D97-AF65-F5344CB8AC3E}">
        <p14:creationId xmlns:p14="http://schemas.microsoft.com/office/powerpoint/2010/main" val="2093866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0D1CEAE-A6A5-483F-9A84-DA3559DE8F41}" type="datetimeFigureOut">
              <a:rPr lang="fr-FR" smtClean="0"/>
              <a:t>16/04/2025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87C1D2C-5160-4165-9323-18FA087B7178}" type="slidenum">
              <a:rPr lang="fr-FR" smtClean="0"/>
              <a:t>‹#›</a:t>
            </a:fld>
            <a:endParaRPr lang="fr-FR"/>
          </a:p>
        </p:txBody>
      </p:sp>
    </p:spTree>
    <p:extLst>
      <p:ext uri="{BB962C8B-B14F-4D97-AF65-F5344CB8AC3E}">
        <p14:creationId xmlns:p14="http://schemas.microsoft.com/office/powerpoint/2010/main" val="950998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0D1CEAE-A6A5-483F-9A84-DA3559DE8F41}" type="datetimeFigureOut">
              <a:rPr lang="fr-FR" smtClean="0"/>
              <a:t>16/04/2025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87C1D2C-5160-4165-9323-18FA087B7178}" type="slidenum">
              <a:rPr lang="fr-FR" smtClean="0"/>
              <a:t>‹#›</a:t>
            </a:fld>
            <a:endParaRPr lang="fr-FR"/>
          </a:p>
        </p:txBody>
      </p:sp>
    </p:spTree>
    <p:extLst>
      <p:ext uri="{BB962C8B-B14F-4D97-AF65-F5344CB8AC3E}">
        <p14:creationId xmlns:p14="http://schemas.microsoft.com/office/powerpoint/2010/main" val="203042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D1CEAE-A6A5-483F-9A84-DA3559DE8F41}" type="datetimeFigureOut">
              <a:rPr lang="fr-FR" smtClean="0"/>
              <a:t>16/04/2025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87C1D2C-5160-4165-9323-18FA087B7178}" type="slidenum">
              <a:rPr lang="fr-FR" smtClean="0"/>
              <a:t>‹#›</a:t>
            </a:fld>
            <a:endParaRPr lang="fr-FR"/>
          </a:p>
        </p:txBody>
      </p:sp>
    </p:spTree>
    <p:extLst>
      <p:ext uri="{BB962C8B-B14F-4D97-AF65-F5344CB8AC3E}">
        <p14:creationId xmlns:p14="http://schemas.microsoft.com/office/powerpoint/2010/main" val="1973649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0D1CEAE-A6A5-483F-9A84-DA3559DE8F41}" type="datetimeFigureOut">
              <a:rPr lang="fr-FR" smtClean="0"/>
              <a:t>16/04/2025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87C1D2C-5160-4165-9323-18FA087B7178}" type="slidenum">
              <a:rPr lang="fr-FR" smtClean="0"/>
              <a:t>‹#›</a:t>
            </a:fld>
            <a:endParaRPr lang="fr-FR"/>
          </a:p>
        </p:txBody>
      </p:sp>
    </p:spTree>
    <p:extLst>
      <p:ext uri="{BB962C8B-B14F-4D97-AF65-F5344CB8AC3E}">
        <p14:creationId xmlns:p14="http://schemas.microsoft.com/office/powerpoint/2010/main" val="3962381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D1CEAE-A6A5-483F-9A84-DA3559DE8F41}" type="datetimeFigureOut">
              <a:rPr lang="fr-FR" smtClean="0"/>
              <a:t>16/04/2025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87C1D2C-5160-4165-9323-18FA087B7178}" type="slidenum">
              <a:rPr lang="fr-FR" smtClean="0"/>
              <a:t>‹#›</a:t>
            </a:fld>
            <a:endParaRPr lang="fr-FR"/>
          </a:p>
        </p:txBody>
      </p:sp>
    </p:spTree>
    <p:extLst>
      <p:ext uri="{BB962C8B-B14F-4D97-AF65-F5344CB8AC3E}">
        <p14:creationId xmlns:p14="http://schemas.microsoft.com/office/powerpoint/2010/main" val="3107235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0D1CEAE-A6A5-483F-9A84-DA3559DE8F41}" type="datetimeFigureOut">
              <a:rPr lang="fr-FR" smtClean="0"/>
              <a:t>16/04/2025</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87C1D2C-5160-4165-9323-18FA087B7178}" type="slidenum">
              <a:rPr lang="fr-FR" smtClean="0"/>
              <a:t>‹#›</a:t>
            </a:fld>
            <a:endParaRPr lang="fr-FR"/>
          </a:p>
        </p:txBody>
      </p:sp>
    </p:spTree>
    <p:extLst>
      <p:ext uri="{BB962C8B-B14F-4D97-AF65-F5344CB8AC3E}">
        <p14:creationId xmlns:p14="http://schemas.microsoft.com/office/powerpoint/2010/main" val="29262920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8CFB4-ED99-9C31-3F35-DB655C59831C}"/>
              </a:ext>
            </a:extLst>
          </p:cNvPr>
          <p:cNvSpPr>
            <a:spLocks noGrp="1"/>
          </p:cNvSpPr>
          <p:nvPr>
            <p:ph type="ctrTitle"/>
          </p:nvPr>
        </p:nvSpPr>
        <p:spPr/>
        <p:txBody>
          <a:bodyPr/>
          <a:lstStyle/>
          <a:p>
            <a:r>
              <a:rPr lang="ar-DZ" b="1" dirty="0"/>
              <a:t>المحاضرة الخامسة:</a:t>
            </a:r>
            <a:endParaRPr lang="fr-FR" b="1" dirty="0"/>
          </a:p>
        </p:txBody>
      </p:sp>
      <p:sp>
        <p:nvSpPr>
          <p:cNvPr id="3" name="Subtitle 2">
            <a:extLst>
              <a:ext uri="{FF2B5EF4-FFF2-40B4-BE49-F238E27FC236}">
                <a16:creationId xmlns:a16="http://schemas.microsoft.com/office/drawing/2014/main" id="{68A4F74F-4A82-9DB0-0D42-F45B72BD574A}"/>
              </a:ext>
            </a:extLst>
          </p:cNvPr>
          <p:cNvSpPr>
            <a:spLocks noGrp="1"/>
          </p:cNvSpPr>
          <p:nvPr>
            <p:ph type="subTitle" idx="1"/>
          </p:nvPr>
        </p:nvSpPr>
        <p:spPr/>
        <p:txBody>
          <a:bodyPr>
            <a:normAutofit/>
          </a:bodyPr>
          <a:lstStyle/>
          <a:p>
            <a:r>
              <a:rPr lang="ar-DZ" sz="3200" b="1" dirty="0"/>
              <a:t>المحور الخامس: تقييم واختيار الأسواق الدولية:</a:t>
            </a:r>
            <a:endParaRPr lang="fr-FR" sz="3200" b="1" dirty="0"/>
          </a:p>
        </p:txBody>
      </p:sp>
    </p:spTree>
    <p:extLst>
      <p:ext uri="{BB962C8B-B14F-4D97-AF65-F5344CB8AC3E}">
        <p14:creationId xmlns:p14="http://schemas.microsoft.com/office/powerpoint/2010/main" val="296093954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A929BA-1443-B592-030D-69F3469832E5}"/>
              </a:ext>
            </a:extLst>
          </p:cNvPr>
          <p:cNvSpPr>
            <a:spLocks noGrp="1"/>
          </p:cNvSpPr>
          <p:nvPr>
            <p:ph idx="1"/>
          </p:nvPr>
        </p:nvSpPr>
        <p:spPr>
          <a:xfrm>
            <a:off x="677334" y="792481"/>
            <a:ext cx="10597218" cy="5248881"/>
          </a:xfrm>
        </p:spPr>
        <p:txBody>
          <a:bodyPr>
            <a:normAutofit fontScale="92500"/>
          </a:bodyPr>
          <a:lstStyle/>
          <a:p>
            <a:pPr algn="r" rtl="1">
              <a:lnSpc>
                <a:spcPct val="115000"/>
              </a:lnSpc>
              <a:spcAft>
                <a:spcPts val="800"/>
              </a:spcAft>
              <a:buNone/>
            </a:pPr>
            <a:r>
              <a:rPr lang="ar-DZ" sz="3200" b="1" kern="100" dirty="0">
                <a:effectLst/>
                <a:latin typeface="Aptos" panose="020B0004020202020204" pitchFamily="34" charset="0"/>
                <a:ea typeface="Aptos" panose="020B0004020202020204" pitchFamily="34" charset="0"/>
                <a:cs typeface="Sakkal Majalla" panose="02000000000000000000" pitchFamily="2" charset="-78"/>
              </a:rPr>
              <a:t>تقييم واختيار القطاعات السوقية:</a:t>
            </a:r>
            <a:endParaRPr lang="fr-FR" sz="2400" kern="100" dirty="0">
              <a:effectLst/>
              <a:latin typeface="Aptos" panose="020B0004020202020204" pitchFamily="34" charset="0"/>
              <a:ea typeface="Aptos" panose="020B0004020202020204" pitchFamily="34" charset="0"/>
              <a:cs typeface="Arial" panose="020B0604020202020204" pitchFamily="34" charset="0"/>
            </a:endParaRPr>
          </a:p>
          <a:p>
            <a:pPr algn="r" rtl="1">
              <a:lnSpc>
                <a:spcPct val="115000"/>
              </a:lnSpc>
              <a:spcAft>
                <a:spcPts val="800"/>
              </a:spcAft>
              <a:buNone/>
            </a:pPr>
            <a:r>
              <a:rPr lang="ar-DZ" sz="3200" kern="100" dirty="0">
                <a:effectLst/>
                <a:latin typeface="Aptos" panose="020B0004020202020204" pitchFamily="34" charset="0"/>
                <a:ea typeface="Aptos" panose="020B0004020202020204" pitchFamily="34" charset="0"/>
                <a:cs typeface="Sakkal Majalla" panose="02000000000000000000" pitchFamily="2" charset="-78"/>
              </a:rPr>
              <a:t>إن عملية إختيارالقطاعات في الأسواق الدولية لا يتم فرزها على أسس تسويقية بحتة بل على اعتبارات أخرى، ولتقييم قطاعات السوق لا بد للشركة أن تأخذ بالحسبان عنصرين هامين هما: </a:t>
            </a:r>
            <a:endParaRPr lang="fr-FR" sz="2400" kern="100" dirty="0">
              <a:effectLst/>
              <a:latin typeface="Aptos" panose="020B0004020202020204" pitchFamily="34" charset="0"/>
              <a:ea typeface="Aptos" panose="020B0004020202020204" pitchFamily="34" charset="0"/>
              <a:cs typeface="Arial" panose="020B0604020202020204" pitchFamily="34" charset="0"/>
            </a:endParaRPr>
          </a:p>
          <a:p>
            <a:pPr algn="r" rtl="1">
              <a:lnSpc>
                <a:spcPct val="115000"/>
              </a:lnSpc>
              <a:spcAft>
                <a:spcPts val="800"/>
              </a:spcAft>
              <a:buNone/>
            </a:pPr>
            <a:r>
              <a:rPr lang="ar-DZ" sz="3200" b="1" kern="100" dirty="0">
                <a:effectLst/>
                <a:latin typeface="Aptos" panose="020B0004020202020204" pitchFamily="34" charset="0"/>
                <a:ea typeface="Aptos" panose="020B0004020202020204" pitchFamily="34" charset="0"/>
                <a:cs typeface="Sakkal Majalla" panose="02000000000000000000" pitchFamily="2" charset="-78"/>
              </a:rPr>
              <a:t>جاذبية القطاعات:</a:t>
            </a:r>
            <a:r>
              <a:rPr lang="ar-DZ" sz="3200" kern="100" dirty="0">
                <a:effectLst/>
                <a:latin typeface="Aptos" panose="020B0004020202020204" pitchFamily="34" charset="0"/>
                <a:ea typeface="Aptos" panose="020B0004020202020204" pitchFamily="34" charset="0"/>
                <a:cs typeface="Sakkal Majalla" panose="02000000000000000000" pitchFamily="2" charset="-78"/>
              </a:rPr>
              <a:t> وترتبط جاذبية القطاعات حسب عدة مؤشرات.</a:t>
            </a:r>
            <a:endParaRPr lang="fr-FR" sz="2400" kern="100" dirty="0">
              <a:effectLst/>
              <a:latin typeface="Aptos" panose="020B0004020202020204" pitchFamily="34" charset="0"/>
              <a:ea typeface="Aptos" panose="020B0004020202020204" pitchFamily="34" charset="0"/>
              <a:cs typeface="Arial" panose="020B0604020202020204" pitchFamily="34" charset="0"/>
            </a:endParaRPr>
          </a:p>
          <a:p>
            <a:pPr algn="r" rtl="1">
              <a:lnSpc>
                <a:spcPct val="115000"/>
              </a:lnSpc>
              <a:spcAft>
                <a:spcPts val="800"/>
              </a:spcAft>
              <a:buNone/>
            </a:pPr>
            <a:r>
              <a:rPr lang="ar-DZ" sz="3200" b="1" kern="100" dirty="0">
                <a:effectLst/>
                <a:latin typeface="Aptos" panose="020B0004020202020204" pitchFamily="34" charset="0"/>
                <a:ea typeface="Aptos" panose="020B0004020202020204" pitchFamily="34" charset="0"/>
                <a:cs typeface="Sakkal Majalla" panose="02000000000000000000" pitchFamily="2" charset="-78"/>
              </a:rPr>
              <a:t>حسب الجوانب القوية للشركة أثناء اختيار القطاعات:</a:t>
            </a:r>
            <a:endParaRPr lang="fr-FR" sz="2400" kern="100" dirty="0">
              <a:effectLst/>
              <a:latin typeface="Aptos" panose="020B0004020202020204" pitchFamily="34" charset="0"/>
              <a:ea typeface="Aptos" panose="020B0004020202020204" pitchFamily="34" charset="0"/>
              <a:cs typeface="Arial" panose="020B0604020202020204" pitchFamily="34" charset="0"/>
            </a:endParaRPr>
          </a:p>
          <a:p>
            <a:pPr algn="r" rtl="1">
              <a:lnSpc>
                <a:spcPct val="115000"/>
              </a:lnSpc>
              <a:spcAft>
                <a:spcPts val="800"/>
              </a:spcAft>
              <a:buNone/>
            </a:pPr>
            <a:r>
              <a:rPr lang="ar-DZ" sz="3200" b="1" kern="100" dirty="0">
                <a:effectLst/>
                <a:latin typeface="Aptos" panose="020B0004020202020204" pitchFamily="34" charset="0"/>
                <a:ea typeface="Aptos" panose="020B0004020202020204" pitchFamily="34" charset="0"/>
                <a:cs typeface="Sakkal Majalla" panose="02000000000000000000" pitchFamily="2" charset="-78"/>
              </a:rPr>
              <a:t>درجة المخاطرة: </a:t>
            </a:r>
            <a:endParaRPr lang="fr-FR" sz="2400" kern="100" dirty="0">
              <a:effectLst/>
              <a:latin typeface="Aptos" panose="020B0004020202020204" pitchFamily="34" charset="0"/>
              <a:ea typeface="Aptos" panose="020B0004020202020204" pitchFamily="34" charset="0"/>
              <a:cs typeface="Arial" panose="020B0604020202020204" pitchFamily="34" charset="0"/>
            </a:endParaRPr>
          </a:p>
          <a:p>
            <a:pPr algn="r" rtl="1">
              <a:lnSpc>
                <a:spcPct val="115000"/>
              </a:lnSpc>
              <a:spcAft>
                <a:spcPts val="800"/>
              </a:spcAft>
            </a:pPr>
            <a:r>
              <a:rPr lang="ar-DZ" sz="3200" b="1" kern="100" dirty="0">
                <a:effectLst/>
                <a:latin typeface="Aptos" panose="020B0004020202020204" pitchFamily="34" charset="0"/>
                <a:ea typeface="Aptos" panose="020B0004020202020204" pitchFamily="34" charset="0"/>
                <a:cs typeface="Sakkal Majalla" panose="02000000000000000000" pitchFamily="2" charset="-78"/>
              </a:rPr>
              <a:t>التفوق التنافسي:</a:t>
            </a:r>
            <a:endParaRPr lang="fr-FR" sz="2400" kern="100" dirty="0">
              <a:effectLst/>
              <a:latin typeface="Aptos" panose="020B0004020202020204" pitchFamily="34" charset="0"/>
              <a:ea typeface="Aptos" panose="020B0004020202020204" pitchFamily="34" charset="0"/>
              <a:cs typeface="Arial" panose="020B0604020202020204" pitchFamily="34" charset="0"/>
            </a:endParaRPr>
          </a:p>
          <a:p>
            <a:pPr marL="0" indent="0" algn="r" rtl="1">
              <a:buNone/>
            </a:pPr>
            <a:endParaRPr lang="fr-FR" dirty="0"/>
          </a:p>
        </p:txBody>
      </p:sp>
    </p:spTree>
    <p:extLst>
      <p:ext uri="{BB962C8B-B14F-4D97-AF65-F5344CB8AC3E}">
        <p14:creationId xmlns:p14="http://schemas.microsoft.com/office/powerpoint/2010/main" val="24858128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6F635B-1356-E465-6066-669B57AF7CEB}"/>
              </a:ext>
            </a:extLst>
          </p:cNvPr>
          <p:cNvSpPr>
            <a:spLocks noGrp="1"/>
          </p:cNvSpPr>
          <p:nvPr>
            <p:ph idx="1"/>
          </p:nvPr>
        </p:nvSpPr>
        <p:spPr>
          <a:xfrm>
            <a:off x="838200" y="658368"/>
            <a:ext cx="10515600" cy="5518595"/>
          </a:xfrm>
        </p:spPr>
        <p:txBody>
          <a:bodyPr>
            <a:normAutofit/>
          </a:bodyPr>
          <a:lstStyle/>
          <a:p>
            <a:pPr algn="r" rtl="1">
              <a:lnSpc>
                <a:spcPct val="115000"/>
              </a:lnSpc>
              <a:spcAft>
                <a:spcPts val="800"/>
              </a:spcAft>
              <a:buNone/>
            </a:pPr>
            <a:r>
              <a:rPr lang="ar-DZ" sz="2800" kern="100" dirty="0">
                <a:effectLst/>
                <a:latin typeface="Aptos" panose="020B0004020202020204" pitchFamily="34" charset="0"/>
                <a:ea typeface="Aptos" panose="020B0004020202020204" pitchFamily="34" charset="0"/>
                <a:cs typeface="Sakkal Majalla" panose="02000000000000000000" pitchFamily="2" charset="-78"/>
              </a:rPr>
              <a:t>يوضح الجدول مخططا لتصنيف أسس تجزئة أسواق التصدير المختلفة. من الواضح أن أهمية أي معيار محدد للتجزئة تعتمد على وضع السوق المحدد وخصائص الشركة، وأن المعايير المقترحة هي مجرد عناصر محتملة يمكن أخذها في الاعتبار</a:t>
            </a:r>
            <a:r>
              <a:rPr lang="fr-FR" sz="2800" kern="100" dirty="0">
                <a:effectLst/>
                <a:latin typeface="Sakkal Majalla" panose="02000000000000000000" pitchFamily="2" charset="-78"/>
                <a:ea typeface="Aptos" panose="020B0004020202020204" pitchFamily="34" charset="0"/>
                <a:cs typeface="Arial" panose="020B0604020202020204" pitchFamily="34" charset="0"/>
              </a:rPr>
              <a:t>.</a:t>
            </a:r>
            <a:endParaRPr lang="fr-FR" sz="2000" kern="100" dirty="0">
              <a:effectLst/>
              <a:latin typeface="Aptos" panose="020B0004020202020204" pitchFamily="34" charset="0"/>
              <a:ea typeface="Aptos" panose="020B0004020202020204" pitchFamily="34" charset="0"/>
              <a:cs typeface="Arial" panose="020B0604020202020204" pitchFamily="34" charset="0"/>
            </a:endParaRPr>
          </a:p>
          <a:p>
            <a:pPr algn="r" rtl="1">
              <a:lnSpc>
                <a:spcPct val="115000"/>
              </a:lnSpc>
              <a:spcAft>
                <a:spcPts val="800"/>
              </a:spcAft>
              <a:buNone/>
            </a:pPr>
            <a:r>
              <a:rPr lang="ar-DZ" sz="2800" kern="100" dirty="0">
                <a:effectLst/>
                <a:latin typeface="Aptos" panose="020B0004020202020204" pitchFamily="34" charset="0"/>
                <a:ea typeface="Aptos" panose="020B0004020202020204" pitchFamily="34" charset="0"/>
                <a:cs typeface="Sakkal Majalla" panose="02000000000000000000" pitchFamily="2" charset="-78"/>
              </a:rPr>
              <a:t>يميز نوعان من متغيرات التجزئة - مؤشرات السوق العامة ومؤشرات المنتج المحددة - ويتم النظر إليها من مستوى سوق الدولة وسوق الزيائن. مؤشرات السوق العامة هي تلك التي لا تختلف باختلاف حالات الشراء، بينما تختلف مؤشرات المنتج المحددة باختلاف حالة الشراء الفردية أو المنتج المحدد</a:t>
            </a:r>
            <a:r>
              <a:rPr lang="fr-FR" sz="2800" kern="100" dirty="0">
                <a:effectLst/>
                <a:latin typeface="Sakkal Majalla" panose="02000000000000000000" pitchFamily="2" charset="-78"/>
                <a:ea typeface="Aptos" panose="020B0004020202020204" pitchFamily="34" charset="0"/>
                <a:cs typeface="Arial" panose="020B0604020202020204" pitchFamily="34" charset="0"/>
              </a:rPr>
              <a:t>.</a:t>
            </a:r>
            <a:endParaRPr lang="fr-FR" sz="2000" kern="100" dirty="0">
              <a:effectLst/>
              <a:latin typeface="Aptos" panose="020B0004020202020204" pitchFamily="34" charset="0"/>
              <a:ea typeface="Aptos" panose="020B0004020202020204" pitchFamily="34" charset="0"/>
              <a:cs typeface="Arial" panose="020B0604020202020204" pitchFamily="34" charset="0"/>
            </a:endParaRPr>
          </a:p>
          <a:p>
            <a:pPr algn="r" rtl="1">
              <a:lnSpc>
                <a:spcPct val="115000"/>
              </a:lnSpc>
              <a:spcAft>
                <a:spcPts val="800"/>
              </a:spcAft>
            </a:pPr>
            <a:r>
              <a:rPr lang="ar-DZ" sz="2800" kern="100" dirty="0">
                <a:effectLst/>
                <a:latin typeface="Aptos" panose="020B0004020202020204" pitchFamily="34" charset="0"/>
                <a:ea typeface="Aptos" panose="020B0004020202020204" pitchFamily="34" charset="0"/>
                <a:cs typeface="Sakkal Majalla" panose="02000000000000000000" pitchFamily="2" charset="-78"/>
              </a:rPr>
              <a:t>من الواضح أن هناك العديد من الأسس المختلفة التي يمكن بناء عليها تجزئة الأسواق الدولية. بالإضافة إلى التجزئة "المحددة" (أي لفئة منتج أو لشركة)، تم اقتراح العديد من المخططات ذات طبيعة أكثر عمومية. وتستند التجزئة دولية إلى:</a:t>
            </a:r>
            <a:endParaRPr lang="fr-FR" sz="2000" kern="100" dirty="0">
              <a:effectLst/>
              <a:latin typeface="Aptos" panose="020B0004020202020204" pitchFamily="34" charset="0"/>
              <a:ea typeface="Aptos" panose="020B0004020202020204" pitchFamily="34" charset="0"/>
              <a:cs typeface="Arial" panose="020B0604020202020204" pitchFamily="34" charset="0"/>
            </a:endParaRPr>
          </a:p>
          <a:p>
            <a:pPr marL="0" indent="0" algn="r" rtl="1">
              <a:buNone/>
            </a:pPr>
            <a:endParaRPr lang="fr-FR" dirty="0"/>
          </a:p>
        </p:txBody>
      </p:sp>
    </p:spTree>
    <p:extLst>
      <p:ext uri="{BB962C8B-B14F-4D97-AF65-F5344CB8AC3E}">
        <p14:creationId xmlns:p14="http://schemas.microsoft.com/office/powerpoint/2010/main" val="800604861"/>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A13B0B23-322F-0944-78C0-13FB89E9047A}"/>
              </a:ext>
            </a:extLst>
          </p:cNvPr>
          <p:cNvGraphicFramePr>
            <a:graphicFrameLocks noGrp="1"/>
          </p:cNvGraphicFramePr>
          <p:nvPr>
            <p:ph idx="1"/>
            <p:extLst>
              <p:ext uri="{D42A27DB-BD31-4B8C-83A1-F6EECF244321}">
                <p14:modId xmlns:p14="http://schemas.microsoft.com/office/powerpoint/2010/main" val="2149118273"/>
              </p:ext>
            </p:extLst>
          </p:nvPr>
        </p:nvGraphicFramePr>
        <p:xfrm>
          <a:off x="1143000" y="210312"/>
          <a:ext cx="8494775" cy="6254496"/>
        </p:xfrm>
        <a:graphic>
          <a:graphicData uri="http://schemas.openxmlformats.org/drawingml/2006/table">
            <a:tbl>
              <a:tblPr rtl="1" firstRow="1" firstCol="1" bandRow="1"/>
              <a:tblGrid>
                <a:gridCol w="1857002">
                  <a:extLst>
                    <a:ext uri="{9D8B030D-6E8A-4147-A177-3AD203B41FA5}">
                      <a16:colId xmlns:a16="http://schemas.microsoft.com/office/drawing/2014/main" val="3773831095"/>
                    </a:ext>
                  </a:extLst>
                </a:gridCol>
                <a:gridCol w="3805869">
                  <a:extLst>
                    <a:ext uri="{9D8B030D-6E8A-4147-A177-3AD203B41FA5}">
                      <a16:colId xmlns:a16="http://schemas.microsoft.com/office/drawing/2014/main" val="1659643336"/>
                    </a:ext>
                  </a:extLst>
                </a:gridCol>
                <a:gridCol w="2831904">
                  <a:extLst>
                    <a:ext uri="{9D8B030D-6E8A-4147-A177-3AD203B41FA5}">
                      <a16:colId xmlns:a16="http://schemas.microsoft.com/office/drawing/2014/main" val="1772727653"/>
                    </a:ext>
                  </a:extLst>
                </a:gridCol>
              </a:tblGrid>
              <a:tr h="478523">
                <a:tc>
                  <a:txBody>
                    <a:bodyPr/>
                    <a:lstStyle/>
                    <a:p>
                      <a:pPr algn="r" rtl="1">
                        <a:lnSpc>
                          <a:spcPct val="115000"/>
                        </a:lnSpc>
                        <a:spcAft>
                          <a:spcPts val="800"/>
                        </a:spcAft>
                        <a:buNone/>
                      </a:pPr>
                      <a:r>
                        <a:rPr lang="ar-DZ" sz="2400" kern="100">
                          <a:effectLst/>
                          <a:latin typeface="Aptos" panose="020B0004020202020204" pitchFamily="34" charset="0"/>
                          <a:ea typeface="Aptos" panose="020B0004020202020204" pitchFamily="34" charset="0"/>
                          <a:cs typeface="Sakkal Majalla" panose="02000000000000000000" pitchFamily="2" charset="-78"/>
                        </a:rPr>
                        <a:t> </a:t>
                      </a:r>
                      <a:endParaRPr lang="fr-FR" sz="2000" kern="10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a:lnSpc>
                          <a:spcPct val="115000"/>
                        </a:lnSpc>
                        <a:spcAft>
                          <a:spcPts val="800"/>
                        </a:spcAft>
                        <a:buNone/>
                      </a:pPr>
                      <a:r>
                        <a:rPr lang="ar-DZ" sz="2400" b="1" kern="100">
                          <a:effectLst/>
                          <a:latin typeface="Aptos" panose="020B0004020202020204" pitchFamily="34" charset="0"/>
                          <a:ea typeface="Aptos" panose="020B0004020202020204" pitchFamily="34" charset="0"/>
                          <a:cs typeface="Sakkal Majalla" panose="02000000000000000000" pitchFamily="2" charset="-78"/>
                        </a:rPr>
                        <a:t>مؤشرات السوق العامة</a:t>
                      </a:r>
                      <a:endParaRPr lang="fr-FR" sz="2000" kern="10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a:lnSpc>
                          <a:spcPct val="115000"/>
                        </a:lnSpc>
                        <a:spcAft>
                          <a:spcPts val="800"/>
                        </a:spcAft>
                        <a:buNone/>
                      </a:pPr>
                      <a:r>
                        <a:rPr lang="ar-DZ" sz="2400" b="1" kern="100">
                          <a:effectLst/>
                          <a:latin typeface="Aptos" panose="020B0004020202020204" pitchFamily="34" charset="0"/>
                          <a:ea typeface="Aptos" panose="020B0004020202020204" pitchFamily="34" charset="0"/>
                          <a:cs typeface="Sakkal Majalla" panose="02000000000000000000" pitchFamily="2" charset="-78"/>
                        </a:rPr>
                        <a:t>مؤشرات المنتجات المحددة</a:t>
                      </a:r>
                      <a:endParaRPr lang="fr-FR" sz="2000" kern="10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83792422"/>
                  </a:ext>
                </a:extLst>
              </a:tr>
              <a:tr h="2508536">
                <a:tc>
                  <a:txBody>
                    <a:bodyPr/>
                    <a:lstStyle/>
                    <a:p>
                      <a:pPr algn="ctr" rtl="1">
                        <a:lnSpc>
                          <a:spcPct val="115000"/>
                        </a:lnSpc>
                        <a:spcAft>
                          <a:spcPts val="800"/>
                        </a:spcAft>
                        <a:buNone/>
                      </a:pPr>
                      <a:r>
                        <a:rPr lang="ar-DZ" sz="2400" b="1" kern="100">
                          <a:effectLst/>
                          <a:latin typeface="Aptos" panose="020B0004020202020204" pitchFamily="34" charset="0"/>
                          <a:ea typeface="Aptos" panose="020B0004020202020204" pitchFamily="34" charset="0"/>
                          <a:cs typeface="Sakkal Majalla" panose="02000000000000000000" pitchFamily="2" charset="-78"/>
                        </a:rPr>
                        <a:t>مستوى سوق الدولة</a:t>
                      </a:r>
                      <a:endParaRPr lang="fr-FR" sz="2000" kern="10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rtl="1">
                        <a:lnSpc>
                          <a:spcPct val="115000"/>
                        </a:lnSpc>
                        <a:spcAft>
                          <a:spcPts val="800"/>
                        </a:spcAft>
                        <a:buNone/>
                      </a:pPr>
                      <a:r>
                        <a:rPr lang="ar-DZ" sz="2400" kern="100">
                          <a:effectLst/>
                          <a:latin typeface="Aptos" panose="020B0004020202020204" pitchFamily="34" charset="0"/>
                          <a:ea typeface="Aptos" panose="020B0004020202020204" pitchFamily="34" charset="0"/>
                          <a:cs typeface="Sakkal Majalla" panose="02000000000000000000" pitchFamily="2" charset="-78"/>
                        </a:rPr>
                        <a:t>الخصائص الديموغرافية والسكانية</a:t>
                      </a:r>
                      <a:endParaRPr lang="fr-FR" sz="2000" kern="100">
                        <a:effectLst/>
                        <a:latin typeface="Aptos" panose="020B0004020202020204" pitchFamily="34" charset="0"/>
                        <a:ea typeface="Aptos" panose="020B0004020202020204" pitchFamily="34" charset="0"/>
                        <a:cs typeface="Arial" panose="020B0604020202020204" pitchFamily="34" charset="0"/>
                      </a:endParaRPr>
                    </a:p>
                    <a:p>
                      <a:pPr algn="r" rtl="1">
                        <a:lnSpc>
                          <a:spcPct val="115000"/>
                        </a:lnSpc>
                        <a:spcAft>
                          <a:spcPts val="800"/>
                        </a:spcAft>
                        <a:buNone/>
                      </a:pPr>
                      <a:r>
                        <a:rPr lang="ar-DZ" sz="2400" kern="100">
                          <a:effectLst/>
                          <a:latin typeface="Aptos" panose="020B0004020202020204" pitchFamily="34" charset="0"/>
                          <a:ea typeface="Aptos" panose="020B0004020202020204" pitchFamily="34" charset="0"/>
                          <a:cs typeface="Sakkal Majalla" panose="02000000000000000000" pitchFamily="2" charset="-78"/>
                        </a:rPr>
                        <a:t>الخصائص الاجتماعية والاقتصادية</a:t>
                      </a:r>
                      <a:endParaRPr lang="fr-FR" sz="2000" kern="100">
                        <a:effectLst/>
                        <a:latin typeface="Aptos" panose="020B0004020202020204" pitchFamily="34" charset="0"/>
                        <a:ea typeface="Aptos" panose="020B0004020202020204" pitchFamily="34" charset="0"/>
                        <a:cs typeface="Arial" panose="020B0604020202020204" pitchFamily="34" charset="0"/>
                      </a:endParaRPr>
                    </a:p>
                    <a:p>
                      <a:pPr algn="r" rtl="1">
                        <a:lnSpc>
                          <a:spcPct val="115000"/>
                        </a:lnSpc>
                        <a:spcAft>
                          <a:spcPts val="800"/>
                        </a:spcAft>
                        <a:buNone/>
                      </a:pPr>
                      <a:r>
                        <a:rPr lang="ar-DZ" sz="2400" kern="100">
                          <a:effectLst/>
                          <a:latin typeface="Aptos" panose="020B0004020202020204" pitchFamily="34" charset="0"/>
                          <a:ea typeface="Aptos" panose="020B0004020202020204" pitchFamily="34" charset="0"/>
                          <a:cs typeface="Sakkal Majalla" panose="02000000000000000000" pitchFamily="2" charset="-78"/>
                        </a:rPr>
                        <a:t>الخصائص السياسية</a:t>
                      </a:r>
                      <a:endParaRPr lang="fr-FR" sz="2000" kern="100">
                        <a:effectLst/>
                        <a:latin typeface="Aptos" panose="020B0004020202020204" pitchFamily="34" charset="0"/>
                        <a:ea typeface="Aptos" panose="020B0004020202020204" pitchFamily="34" charset="0"/>
                        <a:cs typeface="Arial" panose="020B0604020202020204" pitchFamily="34" charset="0"/>
                      </a:endParaRPr>
                    </a:p>
                    <a:p>
                      <a:pPr algn="r" rtl="1">
                        <a:lnSpc>
                          <a:spcPct val="115000"/>
                        </a:lnSpc>
                        <a:spcAft>
                          <a:spcPts val="800"/>
                        </a:spcAft>
                        <a:buNone/>
                      </a:pPr>
                      <a:r>
                        <a:rPr lang="ar-DZ" sz="2400" kern="100">
                          <a:effectLst/>
                          <a:latin typeface="Aptos" panose="020B0004020202020204" pitchFamily="34" charset="0"/>
                          <a:ea typeface="Aptos" panose="020B0004020202020204" pitchFamily="34" charset="0"/>
                          <a:cs typeface="Sakkal Majalla" panose="02000000000000000000" pitchFamily="2" charset="-78"/>
                        </a:rPr>
                        <a:t>الخصائص الثقافية</a:t>
                      </a:r>
                      <a:endParaRPr lang="fr-FR" sz="2000" kern="10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rtl="1">
                        <a:lnSpc>
                          <a:spcPct val="115000"/>
                        </a:lnSpc>
                        <a:spcAft>
                          <a:spcPts val="800"/>
                        </a:spcAft>
                        <a:buNone/>
                      </a:pPr>
                      <a:r>
                        <a:rPr lang="ar-DZ" sz="2400" kern="100">
                          <a:effectLst/>
                          <a:latin typeface="Aptos" panose="020B0004020202020204" pitchFamily="34" charset="0"/>
                          <a:ea typeface="Aptos" panose="020B0004020202020204" pitchFamily="34" charset="0"/>
                          <a:cs typeface="Sakkal Majalla" panose="02000000000000000000" pitchFamily="2" charset="-78"/>
                        </a:rPr>
                        <a:t>القيود الاقتصادية والقانونية</a:t>
                      </a:r>
                      <a:endParaRPr lang="fr-FR" sz="2000" kern="100">
                        <a:effectLst/>
                        <a:latin typeface="Aptos" panose="020B0004020202020204" pitchFamily="34" charset="0"/>
                        <a:ea typeface="Aptos" panose="020B0004020202020204" pitchFamily="34" charset="0"/>
                        <a:cs typeface="Arial" panose="020B0604020202020204" pitchFamily="34" charset="0"/>
                      </a:endParaRPr>
                    </a:p>
                    <a:p>
                      <a:pPr algn="r" rtl="1">
                        <a:lnSpc>
                          <a:spcPct val="115000"/>
                        </a:lnSpc>
                        <a:spcAft>
                          <a:spcPts val="800"/>
                        </a:spcAft>
                        <a:buNone/>
                      </a:pPr>
                      <a:r>
                        <a:rPr lang="ar-DZ" sz="2400" kern="100">
                          <a:effectLst/>
                          <a:latin typeface="Aptos" panose="020B0004020202020204" pitchFamily="34" charset="0"/>
                          <a:ea typeface="Aptos" panose="020B0004020202020204" pitchFamily="34" charset="0"/>
                          <a:cs typeface="Sakkal Majalla" panose="02000000000000000000" pitchFamily="2" charset="-78"/>
                        </a:rPr>
                        <a:t>ظروف السوق</a:t>
                      </a:r>
                      <a:endParaRPr lang="fr-FR" sz="2000" kern="100">
                        <a:effectLst/>
                        <a:latin typeface="Aptos" panose="020B0004020202020204" pitchFamily="34" charset="0"/>
                        <a:ea typeface="Aptos" panose="020B0004020202020204" pitchFamily="34" charset="0"/>
                        <a:cs typeface="Arial" panose="020B0604020202020204" pitchFamily="34" charset="0"/>
                      </a:endParaRPr>
                    </a:p>
                    <a:p>
                      <a:pPr algn="r" rtl="1">
                        <a:lnSpc>
                          <a:spcPct val="115000"/>
                        </a:lnSpc>
                        <a:spcAft>
                          <a:spcPts val="800"/>
                        </a:spcAft>
                        <a:buNone/>
                      </a:pPr>
                      <a:r>
                        <a:rPr lang="ar-DZ" sz="2400" kern="100">
                          <a:effectLst/>
                          <a:latin typeface="Aptos" panose="020B0004020202020204" pitchFamily="34" charset="0"/>
                          <a:ea typeface="Aptos" panose="020B0004020202020204" pitchFamily="34" charset="0"/>
                          <a:cs typeface="Sakkal Majalla" panose="02000000000000000000" pitchFamily="2" charset="-78"/>
                        </a:rPr>
                        <a:t>الثقافة المرتبطة بالمنتج وخصائص نمط الحياة</a:t>
                      </a:r>
                      <a:endParaRPr lang="fr-FR" sz="2000" kern="10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86008655"/>
                  </a:ext>
                </a:extLst>
              </a:tr>
              <a:tr h="3267437">
                <a:tc>
                  <a:txBody>
                    <a:bodyPr/>
                    <a:lstStyle/>
                    <a:p>
                      <a:pPr algn="ctr" rtl="1">
                        <a:lnSpc>
                          <a:spcPct val="115000"/>
                        </a:lnSpc>
                        <a:spcAft>
                          <a:spcPts val="800"/>
                        </a:spcAft>
                        <a:buNone/>
                      </a:pPr>
                      <a:r>
                        <a:rPr lang="ar-DZ" sz="2400" b="1" kern="100">
                          <a:effectLst/>
                          <a:latin typeface="Aptos" panose="020B0004020202020204" pitchFamily="34" charset="0"/>
                          <a:ea typeface="Aptos" panose="020B0004020202020204" pitchFamily="34" charset="0"/>
                          <a:cs typeface="Sakkal Majalla" panose="02000000000000000000" pitchFamily="2" charset="-78"/>
                        </a:rPr>
                        <a:t>مستوى سوق العملاء</a:t>
                      </a:r>
                      <a:endParaRPr lang="fr-FR" sz="2000" kern="10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rtl="1">
                        <a:lnSpc>
                          <a:spcPct val="115000"/>
                        </a:lnSpc>
                        <a:spcAft>
                          <a:spcPts val="800"/>
                        </a:spcAft>
                        <a:buNone/>
                      </a:pPr>
                      <a:r>
                        <a:rPr lang="ar-DZ" sz="2400" kern="100">
                          <a:effectLst/>
                          <a:latin typeface="Aptos" panose="020B0004020202020204" pitchFamily="34" charset="0"/>
                          <a:ea typeface="Aptos" panose="020B0004020202020204" pitchFamily="34" charset="0"/>
                          <a:cs typeface="Sakkal Majalla" panose="02000000000000000000" pitchFamily="2" charset="-78"/>
                        </a:rPr>
                        <a:t>الخصائص الديموغرافية: العمر، الجنس، دورة الحياة، الديانة، الجنسية، إلخ</a:t>
                      </a:r>
                      <a:r>
                        <a:rPr lang="fr-FR" sz="2400" kern="100">
                          <a:effectLst/>
                          <a:latin typeface="Sakkal Majalla" panose="02000000000000000000" pitchFamily="2" charset="-78"/>
                          <a:ea typeface="Aptos" panose="020B0004020202020204" pitchFamily="34" charset="0"/>
                          <a:cs typeface="Arial" panose="020B0604020202020204" pitchFamily="34" charset="0"/>
                        </a:rPr>
                        <a:t>.</a:t>
                      </a:r>
                      <a:endParaRPr lang="fr-FR" sz="2000" kern="100">
                        <a:effectLst/>
                        <a:latin typeface="Aptos" panose="020B0004020202020204" pitchFamily="34" charset="0"/>
                        <a:ea typeface="Aptos" panose="020B0004020202020204" pitchFamily="34" charset="0"/>
                        <a:cs typeface="Arial" panose="020B0604020202020204" pitchFamily="34" charset="0"/>
                      </a:endParaRPr>
                    </a:p>
                    <a:p>
                      <a:pPr algn="r" rtl="1">
                        <a:lnSpc>
                          <a:spcPct val="115000"/>
                        </a:lnSpc>
                        <a:spcAft>
                          <a:spcPts val="800"/>
                        </a:spcAft>
                        <a:buNone/>
                      </a:pPr>
                      <a:r>
                        <a:rPr lang="ar-DZ" sz="2400" kern="100">
                          <a:effectLst/>
                          <a:latin typeface="Aptos" panose="020B0004020202020204" pitchFamily="34" charset="0"/>
                          <a:ea typeface="Aptos" panose="020B0004020202020204" pitchFamily="34" charset="0"/>
                          <a:cs typeface="Sakkal Majalla" panose="02000000000000000000" pitchFamily="2" charset="-78"/>
                        </a:rPr>
                        <a:t>الخصائص الاجتماعية والاقتصادية: الدخل، المهنة، التعليم، إلخ</a:t>
                      </a:r>
                      <a:r>
                        <a:rPr lang="fr-FR" sz="2400" kern="100">
                          <a:effectLst/>
                          <a:latin typeface="Sakkal Majalla" panose="02000000000000000000" pitchFamily="2" charset="-78"/>
                          <a:ea typeface="Aptos" panose="020B0004020202020204" pitchFamily="34" charset="0"/>
                          <a:cs typeface="Arial" panose="020B0604020202020204" pitchFamily="34" charset="0"/>
                        </a:rPr>
                        <a:t>.</a:t>
                      </a:r>
                      <a:endParaRPr lang="fr-FR" sz="2000" kern="100">
                        <a:effectLst/>
                        <a:latin typeface="Aptos" panose="020B0004020202020204" pitchFamily="34" charset="0"/>
                        <a:ea typeface="Aptos" panose="020B0004020202020204" pitchFamily="34" charset="0"/>
                        <a:cs typeface="Arial" panose="020B0604020202020204" pitchFamily="34" charset="0"/>
                      </a:endParaRPr>
                    </a:p>
                    <a:p>
                      <a:pPr algn="r" rtl="1">
                        <a:lnSpc>
                          <a:spcPct val="115000"/>
                        </a:lnSpc>
                        <a:spcAft>
                          <a:spcPts val="800"/>
                        </a:spcAft>
                        <a:buNone/>
                      </a:pPr>
                      <a:r>
                        <a:rPr lang="ar-DZ" sz="2400" kern="100">
                          <a:effectLst/>
                          <a:latin typeface="Aptos" panose="020B0004020202020204" pitchFamily="34" charset="0"/>
                          <a:ea typeface="Aptos" panose="020B0004020202020204" pitchFamily="34" charset="0"/>
                          <a:cs typeface="Sakkal Majalla" panose="02000000000000000000" pitchFamily="2" charset="-78"/>
                        </a:rPr>
                        <a:t>الخصائص النفسية: الشخصية، المواقف، أنماط الحياة.</a:t>
                      </a:r>
                      <a:endParaRPr lang="fr-FR" sz="2000" kern="10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rtl="1">
                        <a:lnSpc>
                          <a:spcPct val="115000"/>
                        </a:lnSpc>
                        <a:spcAft>
                          <a:spcPts val="800"/>
                        </a:spcAft>
                        <a:buNone/>
                      </a:pPr>
                      <a:r>
                        <a:rPr lang="ar-DZ" sz="2400" kern="100" dirty="0">
                          <a:effectLst/>
                          <a:latin typeface="Aptos" panose="020B0004020202020204" pitchFamily="34" charset="0"/>
                          <a:ea typeface="Aptos" panose="020B0004020202020204" pitchFamily="34" charset="0"/>
                          <a:cs typeface="Sakkal Majalla" panose="02000000000000000000" pitchFamily="2" charset="-78"/>
                        </a:rPr>
                        <a:t>الخصائص السلوكية: أنماط الاستهلاك والاستخدام، والمواقف، وأنماط الولاء، والفوائد المرجوة، وما إلى ذلك.</a:t>
                      </a:r>
                      <a:endParaRPr lang="fr-FR" sz="2000" kern="100" dirty="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10369739"/>
                  </a:ext>
                </a:extLst>
              </a:tr>
            </a:tbl>
          </a:graphicData>
        </a:graphic>
      </p:graphicFrame>
    </p:spTree>
    <p:extLst>
      <p:ext uri="{BB962C8B-B14F-4D97-AF65-F5344CB8AC3E}">
        <p14:creationId xmlns:p14="http://schemas.microsoft.com/office/powerpoint/2010/main" val="2959033144"/>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97689-9535-FEE4-0A4A-E6B7F6BCB9F8}"/>
              </a:ext>
            </a:extLst>
          </p:cNvPr>
          <p:cNvSpPr>
            <a:spLocks noGrp="1"/>
          </p:cNvSpPr>
          <p:nvPr>
            <p:ph type="title"/>
          </p:nvPr>
        </p:nvSpPr>
        <p:spPr>
          <a:xfrm>
            <a:off x="838200" y="365125"/>
            <a:ext cx="10515600" cy="915035"/>
          </a:xfrm>
        </p:spPr>
        <p:txBody>
          <a:bodyPr/>
          <a:lstStyle/>
          <a:p>
            <a:pPr algn="r" rtl="1"/>
            <a:r>
              <a:rPr lang="ar-DZ" dirty="0"/>
              <a:t>مقدمة: </a:t>
            </a:r>
            <a:endParaRPr lang="fr-FR" dirty="0"/>
          </a:p>
        </p:txBody>
      </p:sp>
      <p:sp>
        <p:nvSpPr>
          <p:cNvPr id="3" name="Content Placeholder 2">
            <a:extLst>
              <a:ext uri="{FF2B5EF4-FFF2-40B4-BE49-F238E27FC236}">
                <a16:creationId xmlns:a16="http://schemas.microsoft.com/office/drawing/2014/main" id="{40C1C897-4A29-9CD9-3275-9EF3F285AA2C}"/>
              </a:ext>
            </a:extLst>
          </p:cNvPr>
          <p:cNvSpPr>
            <a:spLocks noGrp="1"/>
          </p:cNvSpPr>
          <p:nvPr>
            <p:ph idx="1"/>
          </p:nvPr>
        </p:nvSpPr>
        <p:spPr>
          <a:xfrm>
            <a:off x="838200" y="1280160"/>
            <a:ext cx="10515600" cy="4896803"/>
          </a:xfrm>
        </p:spPr>
        <p:txBody>
          <a:bodyPr/>
          <a:lstStyle/>
          <a:p>
            <a:pPr algn="r" rtl="1">
              <a:lnSpc>
                <a:spcPct val="115000"/>
              </a:lnSpc>
              <a:spcAft>
                <a:spcPts val="800"/>
              </a:spcAft>
              <a:buNone/>
            </a:pPr>
            <a:r>
              <a:rPr lang="ar-DZ" sz="2800" kern="100" dirty="0">
                <a:effectLst/>
                <a:latin typeface="Aptos" panose="020B0004020202020204" pitchFamily="34" charset="0"/>
                <a:ea typeface="Aptos" panose="020B0004020202020204" pitchFamily="34" charset="0"/>
                <a:cs typeface="Sakkal Majalla" panose="02000000000000000000" pitchFamily="2" charset="-78"/>
              </a:rPr>
              <a:t>على المسوق أن يطور نظام أولويات لاستثماراته في الأسواق الخارجية بعد غربلتها بناء على مؤشرات محددة يعتمدها في اختيار الفرص التسويقية المناسبة. هذه المؤشرات قد تشمل الإمكانات المتوفرة في السوق، النمو الاقتصادي ومستواه ومستقبله، المخاطر السياسية، الموارد الطبيعية المتوفرة، القوى العاملة فيه وتأهيلها، القيود المفروضة على التبادل التجاري وغيرها، وقد لا يجد المسوق سوقا واحدة تتوفر فيها كل المواصفات ولكن من المحتمل أن تتمتع بعضها بمزايا يفضلها المستثمر على غيرها.</a:t>
            </a:r>
            <a:endParaRPr lang="fr-FR" sz="2000" kern="100" dirty="0">
              <a:effectLst/>
              <a:latin typeface="Aptos" panose="020B0004020202020204" pitchFamily="34" charset="0"/>
              <a:ea typeface="Aptos" panose="020B0004020202020204" pitchFamily="34" charset="0"/>
              <a:cs typeface="Arial" panose="020B0604020202020204" pitchFamily="34" charset="0"/>
            </a:endParaRPr>
          </a:p>
          <a:p>
            <a:pPr algn="r" rtl="1">
              <a:lnSpc>
                <a:spcPct val="115000"/>
              </a:lnSpc>
              <a:spcAft>
                <a:spcPts val="800"/>
              </a:spcAft>
              <a:buNone/>
            </a:pPr>
            <a:r>
              <a:rPr lang="ar-DZ" sz="2800" kern="100" dirty="0">
                <a:effectLst/>
                <a:latin typeface="Aptos" panose="020B0004020202020204" pitchFamily="34" charset="0"/>
                <a:ea typeface="Aptos" panose="020B0004020202020204" pitchFamily="34" charset="0"/>
                <a:cs typeface="Sakkal Majalla" panose="02000000000000000000" pitchFamily="2" charset="-78"/>
              </a:rPr>
              <a:t>فيرتبط بناء استراتيجية التسويق الدولية بنوعين من القرارات هما: </a:t>
            </a:r>
            <a:r>
              <a:rPr lang="ar-DZ" sz="2800" b="1" kern="100" dirty="0">
                <a:effectLst/>
                <a:latin typeface="Aptos" panose="020B0004020202020204" pitchFamily="34" charset="0"/>
                <a:ea typeface="Aptos" panose="020B0004020202020204" pitchFamily="34" charset="0"/>
                <a:cs typeface="Sakkal Majalla" panose="02000000000000000000" pitchFamily="2" charset="-78"/>
              </a:rPr>
              <a:t>الإختيار والتوجه</a:t>
            </a:r>
            <a:r>
              <a:rPr lang="ar-DZ" sz="2800" kern="100" dirty="0">
                <a:effectLst/>
                <a:latin typeface="Aptos" panose="020B0004020202020204" pitchFamily="34" charset="0"/>
                <a:ea typeface="Aptos" panose="020B0004020202020204" pitchFamily="34" charset="0"/>
                <a:cs typeface="Sakkal Majalla" panose="02000000000000000000" pitchFamily="2" charset="-78"/>
              </a:rPr>
              <a:t>.</a:t>
            </a:r>
            <a:endParaRPr lang="fr-FR" sz="2000" kern="100" dirty="0">
              <a:effectLst/>
              <a:latin typeface="Aptos" panose="020B0004020202020204" pitchFamily="34" charset="0"/>
              <a:ea typeface="Aptos" panose="020B0004020202020204" pitchFamily="34" charset="0"/>
              <a:cs typeface="Arial" panose="020B0604020202020204" pitchFamily="34" charset="0"/>
            </a:endParaRPr>
          </a:p>
          <a:p>
            <a:pPr algn="r" rtl="1">
              <a:lnSpc>
                <a:spcPct val="115000"/>
              </a:lnSpc>
              <a:spcAft>
                <a:spcPts val="800"/>
              </a:spcAft>
            </a:pPr>
            <a:r>
              <a:rPr lang="ar-DZ" sz="2800" kern="100" dirty="0">
                <a:effectLst/>
                <a:latin typeface="Aptos" panose="020B0004020202020204" pitchFamily="34" charset="0"/>
                <a:ea typeface="Aptos" panose="020B0004020202020204" pitchFamily="34" charset="0"/>
                <a:cs typeface="Sakkal Majalla" panose="02000000000000000000" pitchFamily="2" charset="-78"/>
              </a:rPr>
              <a:t>حيث تعرف عملية الإختيار بأنها: عملية لتقييم الفرص التسويقية التي تنتهي باختيار الأسواق الأكثر جاذبية حسب إمكانات وقدرات الشركة على استغلالها.</a:t>
            </a:r>
            <a:endParaRPr lang="fr-FR" sz="2000" kern="100" dirty="0">
              <a:effectLst/>
              <a:latin typeface="Aptos" panose="020B0004020202020204" pitchFamily="34" charset="0"/>
              <a:ea typeface="Aptos" panose="020B0004020202020204" pitchFamily="34" charset="0"/>
              <a:cs typeface="Arial" panose="020B0604020202020204" pitchFamily="34" charset="0"/>
            </a:endParaRPr>
          </a:p>
          <a:p>
            <a:pPr marL="0" indent="0" algn="r" rtl="1">
              <a:buNone/>
            </a:pPr>
            <a:endParaRPr lang="fr-FR" dirty="0"/>
          </a:p>
        </p:txBody>
      </p:sp>
    </p:spTree>
    <p:extLst>
      <p:ext uri="{BB962C8B-B14F-4D97-AF65-F5344CB8AC3E}">
        <p14:creationId xmlns:p14="http://schemas.microsoft.com/office/powerpoint/2010/main" val="1802245112"/>
      </p:ext>
    </p:extLst>
  </p:cSld>
  <p:clrMapOvr>
    <a:masterClrMapping/>
  </p:clrMapOvr>
  <p:transition spd="slow">
    <p:wheel spokes="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A55CF4-DA03-3533-6EB9-1086E1014516}"/>
              </a:ext>
            </a:extLst>
          </p:cNvPr>
          <p:cNvSpPr>
            <a:spLocks noGrp="1"/>
          </p:cNvSpPr>
          <p:nvPr>
            <p:ph idx="1"/>
          </p:nvPr>
        </p:nvSpPr>
        <p:spPr>
          <a:xfrm>
            <a:off x="838200" y="411480"/>
            <a:ext cx="10515600" cy="5765483"/>
          </a:xfrm>
        </p:spPr>
        <p:txBody>
          <a:bodyPr/>
          <a:lstStyle/>
          <a:p>
            <a:pPr algn="r" rtl="1">
              <a:lnSpc>
                <a:spcPct val="115000"/>
              </a:lnSpc>
              <a:spcAft>
                <a:spcPts val="800"/>
              </a:spcAft>
              <a:buNone/>
            </a:pPr>
            <a:r>
              <a:rPr lang="ar-DZ" sz="2800" kern="100" dirty="0">
                <a:effectLst/>
                <a:latin typeface="Aptos" panose="020B0004020202020204" pitchFamily="34" charset="0"/>
                <a:ea typeface="Aptos" panose="020B0004020202020204" pitchFamily="34" charset="0"/>
                <a:cs typeface="Sakkal Majalla" panose="02000000000000000000" pitchFamily="2" charset="-78"/>
              </a:rPr>
              <a:t>و تتطلب هذه العملية تقييم مدى ملائمة احتياجات السوق المتوقعة وقدرات الشركة على تلبية هذه الاحتياجات أو على تغيير السوق لصالحها، فبناء استراتيجية التسويق الدولي تتطلب إعداد عدة قرارات استراتيجية من طرف المؤسسة وهي:</a:t>
            </a:r>
            <a:endParaRPr lang="fr-FR" sz="2000"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lgn="r" rtl="1">
              <a:lnSpc>
                <a:spcPct val="115000"/>
              </a:lnSpc>
              <a:spcAft>
                <a:spcPts val="800"/>
              </a:spcAft>
              <a:buFont typeface="+mj-lt"/>
              <a:buAutoNum type="arabicPeriod"/>
            </a:pPr>
            <a:r>
              <a:rPr lang="ar-DZ" sz="2800" kern="100" dirty="0">
                <a:effectLst/>
                <a:latin typeface="Aptos" panose="020B0004020202020204" pitchFamily="34" charset="0"/>
                <a:ea typeface="Aptos" panose="020B0004020202020204" pitchFamily="34" charset="0"/>
                <a:cs typeface="Sakkal Majalla" panose="02000000000000000000" pitchFamily="2" charset="-78"/>
              </a:rPr>
              <a:t>قرار الدخول إلى الأسواق الدولية(تبدأ عملية دراسة الأسواق الدولية).</a:t>
            </a:r>
            <a:endParaRPr lang="fr-FR" sz="2000"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lgn="r" rtl="1">
              <a:lnSpc>
                <a:spcPct val="115000"/>
              </a:lnSpc>
              <a:spcAft>
                <a:spcPts val="800"/>
              </a:spcAft>
              <a:buFont typeface="+mj-lt"/>
              <a:buAutoNum type="arabicPeriod"/>
            </a:pPr>
            <a:r>
              <a:rPr lang="ar-DZ" sz="2800" kern="100" dirty="0">
                <a:effectLst/>
                <a:latin typeface="Aptos" panose="020B0004020202020204" pitchFamily="34" charset="0"/>
                <a:ea typeface="Aptos" panose="020B0004020202020204" pitchFamily="34" charset="0"/>
                <a:cs typeface="Sakkal Majalla" panose="02000000000000000000" pitchFamily="2" charset="-78"/>
              </a:rPr>
              <a:t>قرار متعلق بتقيم الأسواق الدولية.</a:t>
            </a:r>
            <a:endParaRPr lang="fr-FR" sz="2000"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lgn="r" rtl="1">
              <a:lnSpc>
                <a:spcPct val="115000"/>
              </a:lnSpc>
              <a:spcAft>
                <a:spcPts val="800"/>
              </a:spcAft>
              <a:buFont typeface="+mj-lt"/>
              <a:buAutoNum type="arabicPeriod"/>
            </a:pPr>
            <a:r>
              <a:rPr lang="ar-DZ" sz="2800" kern="100" dirty="0">
                <a:effectLst/>
                <a:latin typeface="Aptos" panose="020B0004020202020204" pitchFamily="34" charset="0"/>
                <a:ea typeface="Aptos" panose="020B0004020202020204" pitchFamily="34" charset="0"/>
                <a:cs typeface="Sakkal Majalla" panose="02000000000000000000" pitchFamily="2" charset="-78"/>
              </a:rPr>
              <a:t>قرار متعلق باختيار الأسواق الدولية المراد دخولها(الأكثر جاذبية).</a:t>
            </a:r>
            <a:endParaRPr lang="fr-FR" sz="2000"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lgn="r" rtl="1">
              <a:lnSpc>
                <a:spcPct val="115000"/>
              </a:lnSpc>
              <a:spcAft>
                <a:spcPts val="800"/>
              </a:spcAft>
              <a:buFont typeface="+mj-lt"/>
              <a:buAutoNum type="arabicPeriod"/>
            </a:pPr>
            <a:r>
              <a:rPr lang="ar-DZ" sz="2800" kern="100" dirty="0">
                <a:effectLst/>
                <a:latin typeface="Aptos" panose="020B0004020202020204" pitchFamily="34" charset="0"/>
                <a:ea typeface="Aptos" panose="020B0004020202020204" pitchFamily="34" charset="0"/>
                <a:cs typeface="Sakkal Majalla" panose="02000000000000000000" pitchFamily="2" charset="-78"/>
              </a:rPr>
              <a:t>تحديد طريقة الدخول للأسواق الدولية.</a:t>
            </a:r>
            <a:endParaRPr lang="fr-FR" sz="2000"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lgn="r" rtl="1">
              <a:lnSpc>
                <a:spcPct val="115000"/>
              </a:lnSpc>
              <a:spcAft>
                <a:spcPts val="800"/>
              </a:spcAft>
              <a:buFont typeface="+mj-lt"/>
              <a:buAutoNum type="arabicPeriod"/>
            </a:pPr>
            <a:r>
              <a:rPr lang="ar-DZ" sz="2800" kern="100" dirty="0">
                <a:effectLst/>
                <a:latin typeface="Aptos" panose="020B0004020202020204" pitchFamily="34" charset="0"/>
                <a:ea typeface="Aptos" panose="020B0004020202020204" pitchFamily="34" charset="0"/>
                <a:cs typeface="Sakkal Majalla" panose="02000000000000000000" pitchFamily="2" charset="-78"/>
              </a:rPr>
              <a:t>وضع البرنامج التسويقي المناسب لخدمة هذه الأسواق الدولية.</a:t>
            </a:r>
            <a:endParaRPr lang="fr-FR" sz="2000" kern="100" dirty="0">
              <a:effectLst/>
              <a:latin typeface="Aptos" panose="020B0004020202020204" pitchFamily="34" charset="0"/>
              <a:ea typeface="Aptos" panose="020B0004020202020204" pitchFamily="34" charset="0"/>
              <a:cs typeface="Arial" panose="020B0604020202020204" pitchFamily="34" charset="0"/>
            </a:endParaRPr>
          </a:p>
          <a:p>
            <a:pPr marL="0" indent="0" algn="r" rtl="1">
              <a:buNone/>
            </a:pPr>
            <a:endParaRPr lang="fr-FR" dirty="0"/>
          </a:p>
        </p:txBody>
      </p:sp>
    </p:spTree>
    <p:extLst>
      <p:ext uri="{BB962C8B-B14F-4D97-AF65-F5344CB8AC3E}">
        <p14:creationId xmlns:p14="http://schemas.microsoft.com/office/powerpoint/2010/main" val="219509782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21388-CD8F-966D-664F-68E63B576B21}"/>
              </a:ext>
            </a:extLst>
          </p:cNvPr>
          <p:cNvSpPr>
            <a:spLocks noGrp="1"/>
          </p:cNvSpPr>
          <p:nvPr>
            <p:ph type="title"/>
          </p:nvPr>
        </p:nvSpPr>
        <p:spPr>
          <a:xfrm>
            <a:off x="838200" y="365125"/>
            <a:ext cx="10515600" cy="851027"/>
          </a:xfrm>
        </p:spPr>
        <p:txBody>
          <a:bodyPr>
            <a:normAutofit fontScale="90000"/>
          </a:bodyPr>
          <a:lstStyle/>
          <a:p>
            <a:pPr algn="r" rtl="1">
              <a:lnSpc>
                <a:spcPct val="115000"/>
              </a:lnSpc>
              <a:spcAft>
                <a:spcPts val="800"/>
              </a:spcAft>
            </a:pPr>
            <a:r>
              <a:rPr lang="ar-DZ" sz="4000" b="1" kern="100" dirty="0">
                <a:effectLst/>
                <a:latin typeface="Aptos" panose="020B0004020202020204" pitchFamily="34" charset="0"/>
                <a:ea typeface="Aptos" panose="020B0004020202020204" pitchFamily="34" charset="0"/>
                <a:cs typeface="Sakkal Majalla" panose="02000000000000000000" pitchFamily="2" charset="-78"/>
              </a:rPr>
              <a:t>1</a:t>
            </a:r>
            <a:r>
              <a:rPr lang="fr-FR" sz="4000" b="1" kern="100" dirty="0">
                <a:effectLst/>
                <a:latin typeface="Sakkal Majalla" panose="02000000000000000000" pitchFamily="2" charset="-78"/>
                <a:ea typeface="Aptos" panose="020B0004020202020204" pitchFamily="34" charset="0"/>
                <a:cs typeface="Arial" panose="020B0604020202020204" pitchFamily="34" charset="0"/>
              </a:rPr>
              <a:t>-  </a:t>
            </a:r>
            <a:r>
              <a:rPr lang="ar-DZ" sz="4000" b="1" kern="100" dirty="0">
                <a:effectLst/>
                <a:latin typeface="Sakkal Majalla" panose="02000000000000000000" pitchFamily="2" charset="-78"/>
                <a:ea typeface="Aptos" panose="020B0004020202020204" pitchFamily="34" charset="0"/>
                <a:cs typeface="Arial" panose="020B0604020202020204" pitchFamily="34" charset="0"/>
              </a:rPr>
              <a:t>سياسات أو مداخل اختيار التوسع الدولي</a:t>
            </a:r>
            <a:r>
              <a:rPr lang="ar-DZ" sz="4400" b="1" kern="100" dirty="0">
                <a:effectLst/>
                <a:latin typeface="Sakkal Majalla" panose="02000000000000000000" pitchFamily="2" charset="-78"/>
                <a:ea typeface="Aptos" panose="020B0004020202020204" pitchFamily="34" charset="0"/>
                <a:cs typeface="Arial" panose="020B0604020202020204" pitchFamily="34" charset="0"/>
              </a:rPr>
              <a:t>:</a:t>
            </a:r>
            <a:br>
              <a:rPr lang="fr-FR" sz="3600" kern="100" dirty="0">
                <a:effectLst/>
                <a:latin typeface="Aptos" panose="020B0004020202020204" pitchFamily="34" charset="0"/>
                <a:ea typeface="Aptos" panose="020B0004020202020204" pitchFamily="34" charset="0"/>
                <a:cs typeface="Arial" panose="020B0604020202020204" pitchFamily="34" charset="0"/>
              </a:rPr>
            </a:br>
            <a:endParaRPr lang="fr-FR" dirty="0"/>
          </a:p>
        </p:txBody>
      </p:sp>
      <p:sp>
        <p:nvSpPr>
          <p:cNvPr id="3" name="Content Placeholder 2">
            <a:extLst>
              <a:ext uri="{FF2B5EF4-FFF2-40B4-BE49-F238E27FC236}">
                <a16:creationId xmlns:a16="http://schemas.microsoft.com/office/drawing/2014/main" id="{E556F8CB-029B-545C-4517-6BF9BC45CE51}"/>
              </a:ext>
            </a:extLst>
          </p:cNvPr>
          <p:cNvSpPr>
            <a:spLocks noGrp="1"/>
          </p:cNvSpPr>
          <p:nvPr>
            <p:ph idx="1"/>
          </p:nvPr>
        </p:nvSpPr>
        <p:spPr>
          <a:xfrm>
            <a:off x="838200" y="1042416"/>
            <a:ext cx="10515600" cy="5134547"/>
          </a:xfrm>
        </p:spPr>
        <p:txBody>
          <a:bodyPr/>
          <a:lstStyle/>
          <a:p>
            <a:pPr algn="r" rtl="1">
              <a:lnSpc>
                <a:spcPct val="115000"/>
              </a:lnSpc>
              <a:spcAft>
                <a:spcPts val="800"/>
              </a:spcAft>
              <a:buNone/>
            </a:pPr>
            <a:r>
              <a:rPr lang="ar-DZ" sz="3600" kern="100" dirty="0">
                <a:effectLst/>
                <a:latin typeface="Aptos" panose="020B0004020202020204" pitchFamily="34" charset="0"/>
                <a:ea typeface="Aptos" panose="020B0004020202020204" pitchFamily="34" charset="0"/>
                <a:cs typeface="Sakkal Majalla" panose="02000000000000000000" pitchFamily="2" charset="-78"/>
              </a:rPr>
              <a:t>تعد هذه السياسة بديلا استراتيجيا في التسويق الدولي حيث تقدم الأسس اللازمة لإتخاذ القرارات المتعلقة بشأن عناصر المزيج التسويقي الدولي، ومتطلبات التوسع التسويقي تكمن في تحديد وتحليل الشركة لأسواقها الخارجية وتحديد عدد الأسواق المحتمل التعامل معها، وكذلك الخصائص المطلوبة في تلك الأسواق التي يتم اختيارها.</a:t>
            </a:r>
            <a:endParaRPr lang="fr-FR" kern="100" dirty="0">
              <a:effectLst/>
              <a:latin typeface="Aptos" panose="020B0004020202020204" pitchFamily="34" charset="0"/>
              <a:ea typeface="Aptos" panose="020B0004020202020204" pitchFamily="34" charset="0"/>
              <a:cs typeface="Arial" panose="020B0604020202020204" pitchFamily="34" charset="0"/>
            </a:endParaRPr>
          </a:p>
          <a:p>
            <a:pPr marL="0" indent="0" algn="r" rtl="1">
              <a:lnSpc>
                <a:spcPct val="115000"/>
              </a:lnSpc>
              <a:spcAft>
                <a:spcPts val="800"/>
              </a:spcAft>
              <a:buNone/>
            </a:pPr>
            <a:r>
              <a:rPr lang="ar-DZ" sz="3600" kern="100" dirty="0">
                <a:effectLst/>
                <a:latin typeface="Aptos" panose="020B0004020202020204" pitchFamily="34" charset="0"/>
                <a:ea typeface="Aptos" panose="020B0004020202020204" pitchFamily="34" charset="0"/>
                <a:cs typeface="Sakkal Majalla" panose="02000000000000000000" pitchFamily="2" charset="-78"/>
              </a:rPr>
              <a:t>وتتم هذه السياسة وفق:</a:t>
            </a:r>
            <a:endParaRPr lang="fr-FR" kern="100" dirty="0">
              <a:effectLst/>
              <a:latin typeface="Aptos" panose="020B0004020202020204" pitchFamily="34" charset="0"/>
              <a:ea typeface="Aptos" panose="020B0004020202020204" pitchFamily="34" charset="0"/>
              <a:cs typeface="Arial" panose="020B0604020202020204" pitchFamily="34" charset="0"/>
            </a:endParaRPr>
          </a:p>
          <a:p>
            <a:pPr marL="0" indent="0" algn="r" rtl="1">
              <a:buNone/>
            </a:pPr>
            <a:endParaRPr lang="fr-FR" dirty="0"/>
          </a:p>
        </p:txBody>
      </p:sp>
    </p:spTree>
    <p:extLst>
      <p:ext uri="{BB962C8B-B14F-4D97-AF65-F5344CB8AC3E}">
        <p14:creationId xmlns:p14="http://schemas.microsoft.com/office/powerpoint/2010/main" val="2335625703"/>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DAA26F-5F64-3200-6E0A-788516F6013B}"/>
              </a:ext>
            </a:extLst>
          </p:cNvPr>
          <p:cNvSpPr>
            <a:spLocks noGrp="1"/>
          </p:cNvSpPr>
          <p:nvPr>
            <p:ph idx="1"/>
          </p:nvPr>
        </p:nvSpPr>
        <p:spPr>
          <a:xfrm>
            <a:off x="838200" y="612648"/>
            <a:ext cx="10515600" cy="5564315"/>
          </a:xfrm>
        </p:spPr>
        <p:txBody>
          <a:bodyPr/>
          <a:lstStyle/>
          <a:p>
            <a:pPr algn="r" rtl="1">
              <a:lnSpc>
                <a:spcPct val="115000"/>
              </a:lnSpc>
              <a:spcAft>
                <a:spcPts val="800"/>
              </a:spcAft>
              <a:buNone/>
            </a:pPr>
            <a:r>
              <a:rPr lang="ar-DZ" sz="2800" b="1" kern="100" dirty="0">
                <a:latin typeface="Sakkal Majalla" panose="02000000000000000000" pitchFamily="2" charset="-78"/>
                <a:cs typeface="Arial" panose="020B0604020202020204" pitchFamily="34" charset="0"/>
              </a:rPr>
              <a:t>1</a:t>
            </a:r>
            <a:r>
              <a:rPr lang="fr-FR" sz="2800" b="1" kern="100" dirty="0">
                <a:latin typeface="Sakkal Majalla" panose="02000000000000000000" pitchFamily="2" charset="-78"/>
                <a:cs typeface="Arial" panose="020B0604020202020204" pitchFamily="34" charset="0"/>
              </a:rPr>
              <a:t>-</a:t>
            </a:r>
            <a:r>
              <a:rPr lang="ar-DZ" sz="2800" b="1" kern="100" dirty="0">
                <a:latin typeface="Sakkal Majalla" panose="02000000000000000000" pitchFamily="2" charset="-78"/>
                <a:cs typeface="Arial" panose="020B0604020202020204" pitchFamily="34" charset="0"/>
              </a:rPr>
              <a:t>1</a:t>
            </a:r>
            <a:r>
              <a:rPr lang="fr-FR" sz="2800" b="1" kern="100" dirty="0">
                <a:latin typeface="Sakkal Majalla" panose="02000000000000000000" pitchFamily="2" charset="-78"/>
                <a:cs typeface="Arial" panose="020B0604020202020204" pitchFamily="34" charset="0"/>
              </a:rPr>
              <a:t>-  </a:t>
            </a:r>
            <a:r>
              <a:rPr lang="ar-DZ" sz="2800" b="1" kern="100" dirty="0">
                <a:latin typeface="Sakkal Majalla" panose="02000000000000000000" pitchFamily="2" charset="-78"/>
                <a:cs typeface="Arial" panose="020B0604020202020204" pitchFamily="34" charset="0"/>
              </a:rPr>
              <a:t>المدخل السلبي لاختيار السوق الدولي:</a:t>
            </a:r>
          </a:p>
          <a:p>
            <a:pPr algn="r" rtl="1">
              <a:lnSpc>
                <a:spcPct val="115000"/>
              </a:lnSpc>
              <a:spcAft>
                <a:spcPts val="800"/>
              </a:spcAft>
              <a:buNone/>
            </a:pPr>
            <a:r>
              <a:rPr lang="ar-DZ" sz="2800" kern="100" dirty="0">
                <a:effectLst/>
                <a:latin typeface="Aptos" panose="020B0004020202020204" pitchFamily="34" charset="0"/>
                <a:ea typeface="Aptos" panose="020B0004020202020204" pitchFamily="34" charset="0"/>
                <a:cs typeface="Sakkal Majalla" panose="02000000000000000000" pitchFamily="2" charset="-78"/>
              </a:rPr>
              <a:t>ويتم عن طريق الاستجابة لأوامر الطلب الخارجية بشكل غير رسمي، وينتظر المبادرة من المستوردين والمشترين الأجانب، فتبقى عملية الاختيار للسوق الدولية غير رسمية وغير منتظمة(الأسلوب غير النشيط)، وتتم عن طريق المعارض الدولية، ووضع أسمائهم وعناوينهم التجارية في دليل المصدرين.</a:t>
            </a:r>
            <a:endParaRPr lang="fr-FR" sz="2000" kern="100" dirty="0">
              <a:effectLst/>
              <a:latin typeface="Aptos" panose="020B0004020202020204" pitchFamily="34" charset="0"/>
              <a:ea typeface="Aptos" panose="020B0004020202020204" pitchFamily="34" charset="0"/>
              <a:cs typeface="Arial" panose="020B0604020202020204" pitchFamily="34" charset="0"/>
            </a:endParaRPr>
          </a:p>
          <a:p>
            <a:pPr algn="r" rtl="1">
              <a:lnSpc>
                <a:spcPct val="115000"/>
              </a:lnSpc>
              <a:spcAft>
                <a:spcPts val="800"/>
              </a:spcAft>
              <a:buNone/>
            </a:pPr>
            <a:r>
              <a:rPr lang="ar-DZ" sz="2800" b="1" kern="100" dirty="0">
                <a:effectLst/>
                <a:latin typeface="Aptos" panose="020B0004020202020204" pitchFamily="34" charset="0"/>
                <a:ea typeface="Aptos" panose="020B0004020202020204" pitchFamily="34" charset="0"/>
                <a:cs typeface="Sakkal Majalla" panose="02000000000000000000" pitchFamily="2" charset="-78"/>
              </a:rPr>
              <a:t>1</a:t>
            </a:r>
            <a:r>
              <a:rPr lang="fr-FR" sz="2800" b="1" kern="100" dirty="0">
                <a:effectLst/>
                <a:latin typeface="Sakkal Majalla" panose="02000000000000000000" pitchFamily="2" charset="-78"/>
                <a:ea typeface="Aptos" panose="020B0004020202020204" pitchFamily="34" charset="0"/>
                <a:cs typeface="Arial" panose="020B0604020202020204" pitchFamily="34" charset="0"/>
              </a:rPr>
              <a:t>-</a:t>
            </a:r>
            <a:r>
              <a:rPr lang="ar-DZ" sz="2800" b="1" kern="100" dirty="0">
                <a:effectLst/>
                <a:latin typeface="Aptos" panose="020B0004020202020204" pitchFamily="34" charset="0"/>
                <a:ea typeface="Aptos" panose="020B0004020202020204" pitchFamily="34" charset="0"/>
                <a:cs typeface="Sakkal Majalla" panose="02000000000000000000" pitchFamily="2" charset="-78"/>
              </a:rPr>
              <a:t>2</a:t>
            </a:r>
            <a:r>
              <a:rPr lang="fr-FR" sz="2800" b="1" kern="100" dirty="0">
                <a:effectLst/>
                <a:latin typeface="Sakkal Majalla" panose="02000000000000000000" pitchFamily="2" charset="-78"/>
                <a:ea typeface="Aptos" panose="020B0004020202020204" pitchFamily="34" charset="0"/>
                <a:cs typeface="Arial" panose="020B0604020202020204" pitchFamily="34" charset="0"/>
              </a:rPr>
              <a:t>- </a:t>
            </a:r>
            <a:r>
              <a:rPr lang="ar-DZ" sz="2800" b="1" kern="100" dirty="0">
                <a:effectLst/>
                <a:latin typeface="Sakkal Majalla" panose="02000000000000000000" pitchFamily="2" charset="-78"/>
                <a:ea typeface="Aptos" panose="020B0004020202020204" pitchFamily="34" charset="0"/>
                <a:cs typeface="Arial" panose="020B0604020202020204" pitchFamily="34" charset="0"/>
              </a:rPr>
              <a:t>المدخل الايجابي لاختيار الأسواق الدولية(النشيط):</a:t>
            </a:r>
            <a:endParaRPr lang="fr-FR" sz="2000" kern="100" dirty="0">
              <a:effectLst/>
              <a:latin typeface="Aptos" panose="020B0004020202020204" pitchFamily="34" charset="0"/>
              <a:ea typeface="Aptos" panose="020B0004020202020204" pitchFamily="34" charset="0"/>
              <a:cs typeface="Arial" panose="020B0604020202020204" pitchFamily="34" charset="0"/>
            </a:endParaRPr>
          </a:p>
          <a:p>
            <a:pPr algn="r" rtl="1">
              <a:lnSpc>
                <a:spcPct val="115000"/>
              </a:lnSpc>
              <a:spcAft>
                <a:spcPts val="800"/>
              </a:spcAft>
            </a:pPr>
            <a:r>
              <a:rPr lang="ar-DZ" sz="2800" kern="100" dirty="0">
                <a:effectLst/>
                <a:latin typeface="Aptos" panose="020B0004020202020204" pitchFamily="34" charset="0"/>
                <a:ea typeface="Aptos" panose="020B0004020202020204" pitchFamily="34" charset="0"/>
                <a:cs typeface="Sakkal Majalla" panose="02000000000000000000" pitchFamily="2" charset="-78"/>
              </a:rPr>
              <a:t>بحيث يكون موجه تسويقيا، فالمسوق يكون نشطا في البحث عن الأسواق الدولية واختيار أفضلها، وتتصف هذه السياسة بالتنظيم المحكم والتخطيط الرسمي، لذلك فهي تتطلب أشخاصا ذوي خبرة وكفاءة دولية عالية وقدرة على الحصول على المعومات من الأسواق الخارجية.</a:t>
            </a:r>
            <a:endParaRPr lang="fr-FR" sz="2000" kern="100" dirty="0">
              <a:effectLst/>
              <a:latin typeface="Aptos" panose="020B0004020202020204" pitchFamily="34" charset="0"/>
              <a:ea typeface="Aptos" panose="020B0004020202020204" pitchFamily="34" charset="0"/>
              <a:cs typeface="Arial" panose="020B0604020202020204" pitchFamily="34" charset="0"/>
            </a:endParaRPr>
          </a:p>
          <a:p>
            <a:pPr marL="0" indent="0" algn="r" rtl="1">
              <a:buNone/>
            </a:pPr>
            <a:endParaRPr lang="fr-FR" dirty="0"/>
          </a:p>
        </p:txBody>
      </p:sp>
    </p:spTree>
    <p:extLst>
      <p:ext uri="{BB962C8B-B14F-4D97-AF65-F5344CB8AC3E}">
        <p14:creationId xmlns:p14="http://schemas.microsoft.com/office/powerpoint/2010/main" val="1917878562"/>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F609CF5-07C8-BD61-CF5E-B5AFAA6ACB4A}"/>
              </a:ext>
            </a:extLst>
          </p:cNvPr>
          <p:cNvSpPr>
            <a:spLocks noGrp="1"/>
          </p:cNvSpPr>
          <p:nvPr>
            <p:ph idx="1"/>
          </p:nvPr>
        </p:nvSpPr>
        <p:spPr>
          <a:xfrm>
            <a:off x="677334" y="649225"/>
            <a:ext cx="10688658" cy="5392138"/>
          </a:xfrm>
        </p:spPr>
        <p:txBody>
          <a:bodyPr>
            <a:normAutofit/>
          </a:bodyPr>
          <a:lstStyle/>
          <a:p>
            <a:pPr algn="r" rtl="1">
              <a:lnSpc>
                <a:spcPct val="115000"/>
              </a:lnSpc>
              <a:spcAft>
                <a:spcPts val="800"/>
              </a:spcAft>
              <a:buNone/>
            </a:pPr>
            <a:r>
              <a:rPr lang="ar-DZ" sz="3600" b="1" kern="0" dirty="0">
                <a:effectLst/>
                <a:latin typeface="Aptos" panose="020B0004020202020204" pitchFamily="34" charset="0"/>
                <a:ea typeface="SimSun" panose="02010600030101010101" pitchFamily="2" charset="-122"/>
                <a:cs typeface="Sakkal Majalla" panose="02000000000000000000" pitchFamily="2" charset="-78"/>
              </a:rPr>
              <a:t>2</a:t>
            </a:r>
            <a:r>
              <a:rPr lang="fr-FR" sz="3600" kern="0" dirty="0">
                <a:effectLst/>
                <a:latin typeface="Sakkal Majalla" panose="02000000000000000000" pitchFamily="2" charset="-78"/>
                <a:ea typeface="SimSun" panose="02010600030101010101" pitchFamily="2" charset="-122"/>
                <a:cs typeface="Arial" panose="020B0604020202020204" pitchFamily="34" charset="0"/>
              </a:rPr>
              <a:t>-</a:t>
            </a:r>
            <a:r>
              <a:rPr lang="fr-FR" sz="3600" b="1" kern="0" dirty="0">
                <a:effectLst/>
                <a:latin typeface="Sakkal Majalla" panose="02000000000000000000" pitchFamily="2" charset="-78"/>
                <a:ea typeface="SimSun" panose="02010600030101010101" pitchFamily="2" charset="-122"/>
                <a:cs typeface="Arial" panose="020B0604020202020204" pitchFamily="34" charset="0"/>
              </a:rPr>
              <a:t> </a:t>
            </a:r>
            <a:r>
              <a:rPr lang="ar-DZ" sz="3600" b="1" kern="0" dirty="0">
                <a:effectLst/>
                <a:latin typeface="Sakkal Majalla" panose="02000000000000000000" pitchFamily="2" charset="-78"/>
                <a:ea typeface="SimSun" panose="02010600030101010101" pitchFamily="2" charset="-122"/>
                <a:cs typeface="Arial" panose="020B0604020202020204" pitchFamily="34" charset="0"/>
              </a:rPr>
              <a:t>معايير  وإجراءات اختيار السوق الدولي:</a:t>
            </a:r>
            <a:endParaRPr lang="fr-FR" sz="2800" kern="100" dirty="0">
              <a:effectLst/>
              <a:latin typeface="Aptos" panose="020B0004020202020204" pitchFamily="34" charset="0"/>
              <a:ea typeface="Aptos" panose="020B0004020202020204" pitchFamily="34" charset="0"/>
              <a:cs typeface="Arial" panose="020B0604020202020204" pitchFamily="34" charset="0"/>
            </a:endParaRPr>
          </a:p>
          <a:p>
            <a:pPr marL="0" indent="0" algn="r" rtl="1">
              <a:lnSpc>
                <a:spcPct val="115000"/>
              </a:lnSpc>
              <a:spcAft>
                <a:spcPts val="800"/>
              </a:spcAft>
              <a:buNone/>
            </a:pPr>
            <a:r>
              <a:rPr lang="ar-DZ" sz="3600" kern="0" dirty="0">
                <a:effectLst/>
                <a:latin typeface="Aptos" panose="020B0004020202020204" pitchFamily="34" charset="0"/>
                <a:ea typeface="SimSun" panose="02010600030101010101" pitchFamily="2" charset="-122"/>
                <a:cs typeface="Sakkal Majalla" panose="02000000000000000000" pitchFamily="2" charset="-78"/>
              </a:rPr>
              <a:t>عند اتباع سياسة الأسلوب النشط (الايجابي) في اختيار الأسواق هناك نوعان مميزان من الإجراءات لغربلة الأسواق الخارجية:</a:t>
            </a:r>
          </a:p>
          <a:p>
            <a:pPr marL="0" indent="0" algn="r" rtl="1">
              <a:lnSpc>
                <a:spcPct val="115000"/>
              </a:lnSpc>
              <a:spcAft>
                <a:spcPts val="800"/>
              </a:spcAft>
              <a:buNone/>
            </a:pPr>
            <a:r>
              <a:rPr lang="ar-DZ" sz="3600" b="1" kern="0" dirty="0">
                <a:latin typeface="Aptos" panose="020B0004020202020204" pitchFamily="34" charset="0"/>
                <a:ea typeface="SimSun" panose="02010600030101010101" pitchFamily="2" charset="-122"/>
                <a:cs typeface="Sakkal Majalla" panose="02000000000000000000" pitchFamily="2" charset="-78"/>
              </a:rPr>
              <a:t>2</a:t>
            </a:r>
            <a:r>
              <a:rPr lang="fr-FR" sz="3600" b="1" kern="0" dirty="0">
                <a:latin typeface="Aptos" panose="020B0004020202020204" pitchFamily="34" charset="0"/>
                <a:ea typeface="SimSun" panose="02010600030101010101" pitchFamily="2" charset="-122"/>
                <a:cs typeface="Sakkal Majalla" panose="02000000000000000000" pitchFamily="2" charset="-78"/>
              </a:rPr>
              <a:t>- </a:t>
            </a:r>
            <a:r>
              <a:rPr lang="ar-DZ" sz="3600" b="1" kern="0" dirty="0">
                <a:latin typeface="Aptos" panose="020B0004020202020204" pitchFamily="34" charset="0"/>
                <a:ea typeface="SimSun" panose="02010600030101010101" pitchFamily="2" charset="-122"/>
                <a:cs typeface="Sakkal Majalla" panose="02000000000000000000" pitchFamily="2" charset="-78"/>
              </a:rPr>
              <a:t>1</a:t>
            </a:r>
            <a:r>
              <a:rPr lang="fr-FR" sz="3600" b="1" kern="0" dirty="0">
                <a:latin typeface="Aptos" panose="020B0004020202020204" pitchFamily="34" charset="0"/>
                <a:ea typeface="SimSun" panose="02010600030101010101" pitchFamily="2" charset="-122"/>
                <a:cs typeface="Sakkal Majalla" panose="02000000000000000000" pitchFamily="2" charset="-78"/>
              </a:rPr>
              <a:t>- </a:t>
            </a:r>
            <a:r>
              <a:rPr lang="ar-DZ" sz="3600" b="1" kern="0" dirty="0">
                <a:latin typeface="Aptos" panose="020B0004020202020204" pitchFamily="34" charset="0"/>
                <a:ea typeface="SimSun" panose="02010600030101010101" pitchFamily="2" charset="-122"/>
                <a:cs typeface="Sakkal Majalla" panose="02000000000000000000" pitchFamily="2" charset="-78"/>
              </a:rPr>
              <a:t>طريقة التمدد: </a:t>
            </a:r>
            <a:r>
              <a:rPr lang="ar-DZ" sz="3600" kern="0" dirty="0">
                <a:latin typeface="Aptos" panose="020B0004020202020204" pitchFamily="34" charset="0"/>
                <a:ea typeface="SimSun" panose="02010600030101010101" pitchFamily="2" charset="-122"/>
                <a:cs typeface="Sakkal Majalla" panose="02000000000000000000" pitchFamily="2" charset="-78"/>
              </a:rPr>
              <a:t>وتبدأ هذه الطريقة باختيار نقطة إنطلاق إما من السوق المحلية أو من صميم السوق الدولية الحالية، ويمكن الاعتماد على أوجه التشابه بين بنية السوق الوطنية.</a:t>
            </a:r>
            <a:endParaRPr lang="fr-FR" sz="3600" kern="0" dirty="0">
              <a:latin typeface="Aptos" panose="020B0004020202020204" pitchFamily="34" charset="0"/>
              <a:ea typeface="SimSun" panose="02010600030101010101" pitchFamily="2" charset="-122"/>
              <a:cs typeface="Sakkal Majalla" panose="02000000000000000000" pitchFamily="2" charset="-78"/>
            </a:endParaRPr>
          </a:p>
          <a:p>
            <a:pPr marL="0" indent="0" algn="r" rtl="1">
              <a:lnSpc>
                <a:spcPct val="115000"/>
              </a:lnSpc>
              <a:spcAft>
                <a:spcPts val="800"/>
              </a:spcAft>
              <a:buNone/>
            </a:pPr>
            <a:endParaRPr lang="fr-FR" sz="2000" kern="100" dirty="0">
              <a:effectLst/>
              <a:latin typeface="Aptos" panose="020B0004020202020204" pitchFamily="34" charset="0"/>
              <a:ea typeface="Aptos" panose="020B000402020202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238425626"/>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89B0802-5969-D5C6-5129-5496E7F4D597}"/>
              </a:ext>
            </a:extLst>
          </p:cNvPr>
          <p:cNvSpPr>
            <a:spLocks noGrp="1"/>
          </p:cNvSpPr>
          <p:nvPr>
            <p:ph idx="1"/>
          </p:nvPr>
        </p:nvSpPr>
        <p:spPr>
          <a:xfrm>
            <a:off x="920496" y="438912"/>
            <a:ext cx="10515600" cy="5769864"/>
          </a:xfrm>
        </p:spPr>
        <p:txBody>
          <a:bodyPr>
            <a:normAutofit fontScale="92500"/>
          </a:bodyPr>
          <a:lstStyle/>
          <a:p>
            <a:pPr algn="r" rtl="1">
              <a:lnSpc>
                <a:spcPct val="115000"/>
              </a:lnSpc>
              <a:spcAft>
                <a:spcPts val="800"/>
              </a:spcAft>
              <a:buNone/>
            </a:pPr>
            <a:r>
              <a:rPr lang="ar-DZ" sz="2800" b="1" kern="0" dirty="0">
                <a:effectLst/>
                <a:latin typeface="Aptos" panose="020B0004020202020204" pitchFamily="34" charset="0"/>
                <a:ea typeface="SimSun" panose="02010600030101010101" pitchFamily="2" charset="-122"/>
                <a:cs typeface="Sakkal Majalla" panose="02000000000000000000" pitchFamily="2" charset="-78"/>
              </a:rPr>
              <a:t>2</a:t>
            </a:r>
            <a:r>
              <a:rPr lang="fr-FR" sz="2800" kern="0" dirty="0">
                <a:effectLst/>
                <a:latin typeface="Sakkal Majalla" panose="02000000000000000000" pitchFamily="2" charset="-78"/>
                <a:ea typeface="SimSun" panose="02010600030101010101" pitchFamily="2" charset="-122"/>
                <a:cs typeface="Arial" panose="020B0604020202020204" pitchFamily="34" charset="0"/>
              </a:rPr>
              <a:t>-</a:t>
            </a:r>
            <a:r>
              <a:rPr lang="ar-DZ" sz="2800" b="1" kern="0" dirty="0">
                <a:effectLst/>
                <a:latin typeface="Aptos" panose="020B0004020202020204" pitchFamily="34" charset="0"/>
                <a:ea typeface="SimSun" panose="02010600030101010101" pitchFamily="2" charset="-122"/>
                <a:cs typeface="Sakkal Majalla" panose="02000000000000000000" pitchFamily="2" charset="-78"/>
              </a:rPr>
              <a:t>2</a:t>
            </a:r>
            <a:r>
              <a:rPr lang="fr-FR" sz="2800" kern="0" dirty="0">
                <a:effectLst/>
                <a:latin typeface="Sakkal Majalla" panose="02000000000000000000" pitchFamily="2" charset="-78"/>
                <a:ea typeface="SimSun" panose="02010600030101010101" pitchFamily="2" charset="-122"/>
                <a:cs typeface="Arial" panose="020B0604020202020204" pitchFamily="34" charset="0"/>
              </a:rPr>
              <a:t>-</a:t>
            </a:r>
            <a:r>
              <a:rPr lang="fr-FR" sz="2800" b="1" kern="0" dirty="0">
                <a:effectLst/>
                <a:latin typeface="Sakkal Majalla" panose="02000000000000000000" pitchFamily="2" charset="-78"/>
                <a:ea typeface="SimSun" panose="02010600030101010101" pitchFamily="2" charset="-122"/>
                <a:cs typeface="Arial" panose="020B0604020202020204" pitchFamily="34" charset="0"/>
              </a:rPr>
              <a:t> </a:t>
            </a:r>
            <a:r>
              <a:rPr lang="ar-DZ" sz="2800" b="1" kern="0" dirty="0">
                <a:effectLst/>
                <a:latin typeface="Sakkal Majalla" panose="02000000000000000000" pitchFamily="2" charset="-78"/>
                <a:ea typeface="SimSun" panose="02010600030101010101" pitchFamily="2" charset="-122"/>
                <a:cs typeface="Arial" panose="020B0604020202020204" pitchFamily="34" charset="0"/>
              </a:rPr>
              <a:t>طريقة التقلص(غربلة الأسواق): </a:t>
            </a:r>
            <a:r>
              <a:rPr lang="ar-DZ" sz="2800" kern="0" dirty="0">
                <a:effectLst/>
                <a:latin typeface="Aptos" panose="020B0004020202020204" pitchFamily="34" charset="0"/>
                <a:ea typeface="SimSun" panose="02010600030101010101" pitchFamily="2" charset="-122"/>
                <a:cs typeface="Sakkal Majalla" panose="02000000000000000000" pitchFamily="2" charset="-78"/>
              </a:rPr>
              <a:t>وفق هذه الطريقة تبدأ عملية الإختيار من المجموع الكلي لعدد الأسواق الوطنية والتي بالنهاية تقسم إلى مجموعات إقليمية على أسس اقتصادية، سياسية، اجتماعية، لغوية...إلخ.</a:t>
            </a:r>
            <a:endParaRPr lang="fr-FR" sz="2000" kern="100" dirty="0">
              <a:effectLst/>
              <a:latin typeface="Aptos" panose="020B0004020202020204" pitchFamily="34" charset="0"/>
              <a:ea typeface="Aptos" panose="020B0004020202020204" pitchFamily="34" charset="0"/>
              <a:cs typeface="Arial" panose="020B0604020202020204" pitchFamily="34" charset="0"/>
            </a:endParaRPr>
          </a:p>
          <a:p>
            <a:pPr algn="r" rtl="1">
              <a:lnSpc>
                <a:spcPct val="115000"/>
              </a:lnSpc>
              <a:spcAft>
                <a:spcPts val="800"/>
              </a:spcAft>
              <a:buNone/>
            </a:pPr>
            <a:r>
              <a:rPr lang="ar-DZ" sz="2800" kern="0" dirty="0">
                <a:effectLst/>
                <a:latin typeface="Aptos" panose="020B0004020202020204" pitchFamily="34" charset="0"/>
                <a:ea typeface="SimSun" panose="02010600030101010101" pitchFamily="2" charset="-122"/>
                <a:cs typeface="Sakkal Majalla" panose="02000000000000000000" pitchFamily="2" charset="-78"/>
              </a:rPr>
              <a:t>ومن العوامل التي تستخدم في عملية حذف الأسواق عاملا هما: مؤشرات السوق العام، ومؤشرات المنتج المحددة.</a:t>
            </a:r>
            <a:endParaRPr lang="fr-FR" sz="2000" kern="100" dirty="0">
              <a:effectLst/>
              <a:latin typeface="Aptos" panose="020B0004020202020204" pitchFamily="34" charset="0"/>
              <a:ea typeface="Aptos" panose="020B0004020202020204" pitchFamily="34" charset="0"/>
              <a:cs typeface="Arial" panose="020B0604020202020204" pitchFamily="34" charset="0"/>
            </a:endParaRPr>
          </a:p>
          <a:p>
            <a:pPr algn="r" rtl="1">
              <a:lnSpc>
                <a:spcPct val="115000"/>
              </a:lnSpc>
              <a:spcAft>
                <a:spcPts val="800"/>
              </a:spcAft>
              <a:buNone/>
            </a:pPr>
            <a:r>
              <a:rPr lang="ar-DZ" sz="2800" kern="0" dirty="0">
                <a:effectLst/>
                <a:latin typeface="Aptos" panose="020B0004020202020204" pitchFamily="34" charset="0"/>
                <a:ea typeface="SimSun" panose="02010600030101010101" pitchFamily="2" charset="-122"/>
                <a:cs typeface="Sakkal Majalla" panose="02000000000000000000" pitchFamily="2" charset="-78"/>
              </a:rPr>
              <a:t>وتتم اجراءات غربلة الأسواق ب:</a:t>
            </a:r>
            <a:endParaRPr lang="fr-FR" sz="2000" kern="100" dirty="0">
              <a:effectLst/>
              <a:latin typeface="Aptos" panose="020B0004020202020204" pitchFamily="34" charset="0"/>
              <a:ea typeface="Aptos" panose="020B0004020202020204" pitchFamily="34" charset="0"/>
              <a:cs typeface="Arial" panose="020B0604020202020204" pitchFamily="34" charset="0"/>
            </a:endParaRPr>
          </a:p>
          <a:p>
            <a:pPr marL="342900" lvl="0" indent="-342900" algn="r" rtl="1">
              <a:lnSpc>
                <a:spcPct val="115000"/>
              </a:lnSpc>
              <a:buFont typeface="Sakkal Majalla" panose="02000000000000000000" pitchFamily="2" charset="-78"/>
              <a:buChar char="-"/>
            </a:pPr>
            <a:r>
              <a:rPr lang="ar-DZ" sz="2800" kern="0" dirty="0">
                <a:effectLst/>
                <a:latin typeface="Aptos" panose="020B0004020202020204" pitchFamily="34" charset="0"/>
                <a:ea typeface="SimSun" panose="02010600030101010101" pitchFamily="2" charset="-122"/>
                <a:cs typeface="Sakkal Majalla" panose="02000000000000000000" pitchFamily="2" charset="-78"/>
              </a:rPr>
              <a:t>التقسيم الجغرافي.</a:t>
            </a:r>
            <a:endParaRPr lang="fr-FR" sz="2000" kern="100" dirty="0">
              <a:effectLst/>
              <a:latin typeface="Aptos" panose="020B0004020202020204" pitchFamily="34" charset="0"/>
              <a:ea typeface="SimSun" panose="02010600030101010101" pitchFamily="2" charset="-122"/>
              <a:cs typeface="Arial" panose="020B0604020202020204" pitchFamily="34" charset="0"/>
            </a:endParaRPr>
          </a:p>
          <a:p>
            <a:pPr marL="342900" lvl="0" indent="-342900" algn="r" rtl="1">
              <a:lnSpc>
                <a:spcPct val="115000"/>
              </a:lnSpc>
              <a:buFont typeface="Sakkal Majalla" panose="02000000000000000000" pitchFamily="2" charset="-78"/>
              <a:buChar char="-"/>
            </a:pPr>
            <a:r>
              <a:rPr lang="ar-DZ" sz="2800" kern="0" dirty="0">
                <a:effectLst/>
                <a:latin typeface="Aptos" panose="020B0004020202020204" pitchFamily="34" charset="0"/>
                <a:ea typeface="SimSun" panose="02010600030101010101" pitchFamily="2" charset="-122"/>
                <a:cs typeface="Sakkal Majalla" panose="02000000000000000000" pitchFamily="2" charset="-78"/>
              </a:rPr>
              <a:t>التقسيم الاجتماعي، والاقتصادي، حسب أنماط الطلب( مؤشرات نوعية، ومؤشرات كمية)، وحسب العرض (المنافسة، قنوات التوزيع، وسائل اللإعلان).</a:t>
            </a:r>
            <a:endParaRPr lang="fr-FR" sz="2000" kern="100" dirty="0">
              <a:effectLst/>
              <a:latin typeface="Aptos" panose="020B0004020202020204" pitchFamily="34" charset="0"/>
              <a:ea typeface="SimSun" panose="02010600030101010101" pitchFamily="2" charset="-122"/>
              <a:cs typeface="Arial" panose="020B0604020202020204" pitchFamily="34" charset="0"/>
            </a:endParaRPr>
          </a:p>
          <a:p>
            <a:pPr marL="342900" lvl="0" indent="-342900" algn="r" rtl="1">
              <a:lnSpc>
                <a:spcPct val="115000"/>
              </a:lnSpc>
              <a:buFont typeface="Sakkal Majalla" panose="02000000000000000000" pitchFamily="2" charset="-78"/>
              <a:buChar char="-"/>
            </a:pPr>
            <a:r>
              <a:rPr lang="ar-DZ" sz="2800" kern="0" dirty="0">
                <a:effectLst/>
                <a:latin typeface="Aptos" panose="020B0004020202020204" pitchFamily="34" charset="0"/>
                <a:ea typeface="SimSun" panose="02010600030101010101" pitchFamily="2" charset="-122"/>
                <a:cs typeface="Sakkal Majalla" panose="02000000000000000000" pitchFamily="2" charset="-78"/>
              </a:rPr>
              <a:t>تقدير المبيعات المحتملة(حسب الأسواق، و حسب القطاعات).</a:t>
            </a:r>
            <a:endParaRPr lang="fr-FR" sz="2000" kern="100" dirty="0">
              <a:effectLst/>
              <a:latin typeface="Aptos" panose="020B0004020202020204" pitchFamily="34" charset="0"/>
              <a:ea typeface="SimSun" panose="02010600030101010101" pitchFamily="2" charset="-122"/>
              <a:cs typeface="Arial" panose="020B0604020202020204" pitchFamily="34" charset="0"/>
            </a:endParaRPr>
          </a:p>
          <a:p>
            <a:pPr marL="342900" lvl="0" indent="-342900" algn="r" rtl="1">
              <a:lnSpc>
                <a:spcPct val="115000"/>
              </a:lnSpc>
              <a:spcAft>
                <a:spcPts val="800"/>
              </a:spcAft>
              <a:buFont typeface="Sakkal Majalla" panose="02000000000000000000" pitchFamily="2" charset="-78"/>
              <a:buChar char="-"/>
            </a:pPr>
            <a:r>
              <a:rPr lang="ar-DZ" sz="2800" kern="0" dirty="0">
                <a:effectLst/>
                <a:latin typeface="Aptos" panose="020B0004020202020204" pitchFamily="34" charset="0"/>
                <a:ea typeface="SimSun" panose="02010600030101010101" pitchFamily="2" charset="-122"/>
                <a:cs typeface="Sakkal Majalla" panose="02000000000000000000" pitchFamily="2" charset="-78"/>
              </a:rPr>
              <a:t>تقدير الربحية المحتملة(ترتيب الأسواق/ القطاعات، والاختيار النهائي للأسواق). </a:t>
            </a:r>
            <a:endParaRPr lang="fr-FR" sz="2000" kern="100" dirty="0">
              <a:effectLst/>
              <a:latin typeface="Aptos" panose="020B0004020202020204" pitchFamily="34" charset="0"/>
              <a:ea typeface="SimSun" panose="02010600030101010101" pitchFamily="2" charset="-122"/>
              <a:cs typeface="Arial" panose="020B0604020202020204" pitchFamily="34" charset="0"/>
            </a:endParaRPr>
          </a:p>
          <a:p>
            <a:pPr marL="0" indent="0" algn="r" rtl="1">
              <a:buNone/>
            </a:pPr>
            <a:endParaRPr lang="fr-FR" dirty="0"/>
          </a:p>
        </p:txBody>
      </p:sp>
    </p:spTree>
    <p:extLst>
      <p:ext uri="{BB962C8B-B14F-4D97-AF65-F5344CB8AC3E}">
        <p14:creationId xmlns:p14="http://schemas.microsoft.com/office/powerpoint/2010/main" val="123985986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3D36F0-3AD2-8990-5E82-C078A82BD71C}"/>
              </a:ext>
            </a:extLst>
          </p:cNvPr>
          <p:cNvSpPr>
            <a:spLocks noGrp="1"/>
          </p:cNvSpPr>
          <p:nvPr>
            <p:ph idx="1"/>
          </p:nvPr>
        </p:nvSpPr>
        <p:spPr>
          <a:xfrm>
            <a:off x="677334" y="329184"/>
            <a:ext cx="10624650" cy="5712179"/>
          </a:xfrm>
        </p:spPr>
        <p:txBody>
          <a:bodyPr>
            <a:normAutofit/>
          </a:bodyPr>
          <a:lstStyle/>
          <a:p>
            <a:pPr algn="r" rtl="1">
              <a:lnSpc>
                <a:spcPct val="115000"/>
              </a:lnSpc>
              <a:spcAft>
                <a:spcPts val="800"/>
              </a:spcAft>
              <a:buNone/>
            </a:pPr>
            <a:r>
              <a:rPr lang="ar-DZ" sz="2100" b="1" kern="0" dirty="0">
                <a:effectLst/>
                <a:latin typeface="Aptos" panose="020B0004020202020204" pitchFamily="34" charset="0"/>
                <a:ea typeface="SimSun" panose="02010600030101010101" pitchFamily="2" charset="-122"/>
                <a:cs typeface="Sakkal Majalla" panose="02000000000000000000" pitchFamily="2" charset="-78"/>
              </a:rPr>
              <a:t>­</a:t>
            </a:r>
            <a:r>
              <a:rPr lang="ar-SA" sz="2800" b="1" kern="100" dirty="0">
                <a:effectLst/>
                <a:latin typeface="Aptos" panose="020B0004020202020204" pitchFamily="34" charset="0"/>
                <a:ea typeface="Aptos" panose="020B0004020202020204" pitchFamily="34" charset="0"/>
                <a:cs typeface="Sakkal Majalla" panose="02000000000000000000" pitchFamily="2" charset="-78"/>
              </a:rPr>
              <a:t>تعريف السوق وتجزئة السوق</a:t>
            </a:r>
            <a:r>
              <a:rPr lang="fr-FR" sz="2800" b="1" kern="100" dirty="0">
                <a:effectLst/>
                <a:latin typeface="Sakkal Majalla" panose="02000000000000000000" pitchFamily="2" charset="-78"/>
                <a:ea typeface="Aptos" panose="020B0004020202020204" pitchFamily="34" charset="0"/>
                <a:cs typeface="Arial" panose="020B0604020202020204" pitchFamily="34" charset="0"/>
              </a:rPr>
              <a:t>:</a:t>
            </a:r>
            <a:endParaRPr lang="fr-FR" sz="2000" kern="100" dirty="0">
              <a:effectLst/>
              <a:latin typeface="Aptos" panose="020B0004020202020204" pitchFamily="34" charset="0"/>
              <a:ea typeface="Aptos" panose="020B0004020202020204" pitchFamily="34" charset="0"/>
              <a:cs typeface="Arial" panose="020B0604020202020204" pitchFamily="34" charset="0"/>
            </a:endParaRPr>
          </a:p>
          <a:p>
            <a:pPr algn="r" rtl="1">
              <a:lnSpc>
                <a:spcPct val="115000"/>
              </a:lnSpc>
              <a:spcAft>
                <a:spcPts val="800"/>
              </a:spcAft>
              <a:buNone/>
            </a:pPr>
            <a:r>
              <a:rPr lang="ar-SA" sz="2800" kern="100" dirty="0">
                <a:effectLst/>
                <a:latin typeface="Aptos" panose="020B0004020202020204" pitchFamily="34" charset="0"/>
                <a:ea typeface="Aptos" panose="020B0004020202020204" pitchFamily="34" charset="0"/>
                <a:cs typeface="Sakkal Majalla" panose="02000000000000000000" pitchFamily="2" charset="-78"/>
              </a:rPr>
              <a:t>تعريف السوق ليس عملية آلية، بل هو عنصر أساسي ومعقد في استراتيجية تسويق الصادرات. يعد التعريف الصحيح للسوق أمرا بالغ الأهمية لقياس الحصة السوقية ومؤشرات الأداء الأخرى، ولتحديد الزبائن المستهدفين واحتياجاتهم، وللتعرف على المنافسين المهمين</a:t>
            </a:r>
            <a:r>
              <a:rPr lang="fr-FR" sz="2800" kern="100" dirty="0">
                <a:effectLst/>
                <a:latin typeface="Sakkal Majalla" panose="02000000000000000000" pitchFamily="2" charset="-78"/>
                <a:ea typeface="Aptos" panose="020B0004020202020204" pitchFamily="34" charset="0"/>
                <a:cs typeface="Arial" panose="020B0604020202020204" pitchFamily="34" charset="0"/>
              </a:rPr>
              <a:t>.</a:t>
            </a:r>
            <a:endParaRPr lang="fr-FR" sz="2000" kern="100" dirty="0">
              <a:effectLst/>
              <a:latin typeface="Aptos" panose="020B0004020202020204" pitchFamily="34" charset="0"/>
              <a:ea typeface="Aptos" panose="020B0004020202020204" pitchFamily="34" charset="0"/>
              <a:cs typeface="Arial" panose="020B0604020202020204" pitchFamily="34" charset="0"/>
            </a:endParaRPr>
          </a:p>
          <a:p>
            <a:pPr algn="r" rtl="1">
              <a:lnSpc>
                <a:spcPct val="115000"/>
              </a:lnSpc>
              <a:spcAft>
                <a:spcPts val="800"/>
              </a:spcAft>
              <a:buNone/>
            </a:pPr>
            <a:r>
              <a:rPr lang="ar-DZ" sz="2800" kern="100" dirty="0">
                <a:effectLst/>
                <a:latin typeface="Aptos" panose="020B0004020202020204" pitchFamily="34" charset="0"/>
                <a:ea typeface="Aptos" panose="020B0004020202020204" pitchFamily="34" charset="0"/>
                <a:cs typeface="Sakkal Majalla" panose="02000000000000000000" pitchFamily="2" charset="-78"/>
              </a:rPr>
              <a:t>وتعرف كذلك على أنها: تقسيم الأسواق غير المنتجانسة الكبرى إلى قطاعات (متجانسة أكثر) صغيرة، والتي يمكن خدمتها بشكل فعال أكثر بالتناسب مع المتطلبات الخاصة لهذه القطاعات بالطبع.</a:t>
            </a:r>
            <a:endParaRPr lang="fr-FR" sz="2000" kern="100" dirty="0">
              <a:effectLst/>
              <a:latin typeface="Aptos" panose="020B0004020202020204" pitchFamily="34" charset="0"/>
              <a:ea typeface="Aptos" panose="020B0004020202020204" pitchFamily="34" charset="0"/>
              <a:cs typeface="Arial" panose="020B0604020202020204" pitchFamily="34" charset="0"/>
            </a:endParaRPr>
          </a:p>
          <a:p>
            <a:pPr algn="r" rtl="1">
              <a:lnSpc>
                <a:spcPct val="115000"/>
              </a:lnSpc>
              <a:spcAft>
                <a:spcPts val="800"/>
              </a:spcAft>
              <a:buNone/>
            </a:pPr>
            <a:r>
              <a:rPr lang="ar-DZ" sz="2800" kern="100" dirty="0">
                <a:effectLst/>
                <a:latin typeface="Aptos" panose="020B0004020202020204" pitchFamily="34" charset="0"/>
                <a:ea typeface="Aptos" panose="020B0004020202020204" pitchFamily="34" charset="0"/>
                <a:cs typeface="Sakkal Majalla" panose="02000000000000000000" pitchFamily="2" charset="-78"/>
              </a:rPr>
              <a:t>وتعرف على أنها: تقسيم السوق إلى قطاعات منتجانسة من المستهلكين، بحيث يمكن النظر إلى كل قطاع على أنه هدف تسويقي يجب تحقيقه عن طريق المزيج التسويقي المناسب.</a:t>
            </a:r>
            <a:endParaRPr lang="fr-FR" sz="2000" kern="100" dirty="0">
              <a:effectLst/>
              <a:latin typeface="Aptos" panose="020B0004020202020204" pitchFamily="34" charset="0"/>
              <a:ea typeface="Aptos" panose="020B000402020202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2176321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FB86DB-0F8C-B384-956C-CADC85300CC4}"/>
              </a:ext>
            </a:extLst>
          </p:cNvPr>
          <p:cNvSpPr>
            <a:spLocks noGrp="1"/>
          </p:cNvSpPr>
          <p:nvPr>
            <p:ph idx="1"/>
          </p:nvPr>
        </p:nvSpPr>
        <p:spPr>
          <a:xfrm>
            <a:off x="677334" y="566929"/>
            <a:ext cx="10716090" cy="5474434"/>
          </a:xfrm>
        </p:spPr>
        <p:txBody>
          <a:bodyPr/>
          <a:lstStyle/>
          <a:p>
            <a:pPr marL="342900" marR="0" lvl="0" indent="-342900" algn="r" defTabSz="457200" rtl="1" eaLnBrk="1" fontAlgn="auto" latinLnBrk="0" hangingPunct="1">
              <a:lnSpc>
                <a:spcPct val="115000"/>
              </a:lnSpc>
              <a:spcBef>
                <a:spcPts val="1000"/>
              </a:spcBef>
              <a:spcAft>
                <a:spcPts val="800"/>
              </a:spcAft>
              <a:buClr>
                <a:srgbClr val="90C226"/>
              </a:buClr>
              <a:buSzPct val="80000"/>
              <a:buFont typeface="Wingdings 3" charset="2"/>
              <a:buNone/>
              <a:tabLst/>
              <a:defRPr/>
            </a:pPr>
            <a:r>
              <a:rPr kumimoji="0" lang="ar-DZ" sz="2800" b="1" i="0" u="none" strike="noStrike" kern="100" cap="none" spc="0" normalizeH="0" baseline="0" noProof="0" dirty="0">
                <a:ln>
                  <a:noFill/>
                </a:ln>
                <a:solidFill>
                  <a:prstClr val="black">
                    <a:lumMod val="75000"/>
                    <a:lumOff val="25000"/>
                  </a:prstClr>
                </a:solidFill>
                <a:effectLst/>
                <a:uLnTx/>
                <a:uFillTx/>
                <a:latin typeface="Aptos" panose="020B0004020202020204" pitchFamily="34" charset="0"/>
                <a:ea typeface="Aptos" panose="020B0004020202020204" pitchFamily="34" charset="0"/>
                <a:cs typeface="Sakkal Majalla" panose="02000000000000000000" pitchFamily="2" charset="-78"/>
              </a:rPr>
              <a:t>مراحل تجزئة السوق واختيار القطاعات المستهدفة وتواجد السلع والخدمات فيها:</a:t>
            </a:r>
            <a:endParaRPr kumimoji="0" lang="fr-FR" sz="2000" b="0" i="0" u="none" strike="noStrike" kern="100" cap="none" spc="0" normalizeH="0" baseline="0" noProof="0" dirty="0">
              <a:ln>
                <a:noFill/>
              </a:ln>
              <a:solidFill>
                <a:prstClr val="black">
                  <a:lumMod val="75000"/>
                  <a:lumOff val="25000"/>
                </a:prstClr>
              </a:solidFill>
              <a:effectLst/>
              <a:uLnTx/>
              <a:uFillTx/>
              <a:latin typeface="Aptos" panose="020B0004020202020204" pitchFamily="34" charset="0"/>
              <a:ea typeface="Aptos" panose="020B0004020202020204" pitchFamily="34" charset="0"/>
              <a:cs typeface="Arial" panose="020B0604020202020204" pitchFamily="34" charset="0"/>
            </a:endParaRPr>
          </a:p>
          <a:p>
            <a:pPr marL="342900" marR="0" lvl="0" indent="-342900" algn="r" defTabSz="457200" rtl="1" eaLnBrk="1" fontAlgn="auto" latinLnBrk="0" hangingPunct="1">
              <a:lnSpc>
                <a:spcPct val="115000"/>
              </a:lnSpc>
              <a:spcBef>
                <a:spcPts val="1000"/>
              </a:spcBef>
              <a:spcAft>
                <a:spcPts val="800"/>
              </a:spcAft>
              <a:buClr>
                <a:srgbClr val="90C226"/>
              </a:buClr>
              <a:buSzPct val="80000"/>
              <a:buFont typeface="+mj-lt"/>
              <a:buAutoNum type="arabicPeriod"/>
              <a:tabLst/>
              <a:defRPr/>
            </a:pPr>
            <a:r>
              <a:rPr kumimoji="0" lang="ar-DZ" sz="2800" b="0" i="0" u="none" strike="noStrike" kern="100" cap="none" spc="0" normalizeH="0" baseline="0" noProof="0" dirty="0">
                <a:ln>
                  <a:noFill/>
                </a:ln>
                <a:solidFill>
                  <a:prstClr val="black">
                    <a:lumMod val="75000"/>
                    <a:lumOff val="25000"/>
                  </a:prstClr>
                </a:solidFill>
                <a:effectLst/>
                <a:uLnTx/>
                <a:uFillTx/>
                <a:latin typeface="Aptos" panose="020B0004020202020204" pitchFamily="34" charset="0"/>
                <a:ea typeface="Aptos" panose="020B0004020202020204" pitchFamily="34" charset="0"/>
                <a:cs typeface="Sakkal Majalla" panose="02000000000000000000" pitchFamily="2" charset="-78"/>
              </a:rPr>
              <a:t>تعريف المبادئ (العوامل) التي سيتم الاستناد إليها في عملية تجزئة السوق.</a:t>
            </a:r>
            <a:endParaRPr kumimoji="0" lang="fr-FR" sz="2000" b="0" i="0" u="none" strike="noStrike" kern="100" cap="none" spc="0" normalizeH="0" baseline="0" noProof="0" dirty="0">
              <a:ln>
                <a:noFill/>
              </a:ln>
              <a:solidFill>
                <a:prstClr val="black">
                  <a:lumMod val="75000"/>
                  <a:lumOff val="25000"/>
                </a:prstClr>
              </a:solidFill>
              <a:effectLst/>
              <a:uLnTx/>
              <a:uFillTx/>
              <a:latin typeface="Aptos" panose="020B0004020202020204" pitchFamily="34" charset="0"/>
              <a:ea typeface="Aptos" panose="020B0004020202020204" pitchFamily="34" charset="0"/>
              <a:cs typeface="Arial" panose="020B0604020202020204" pitchFamily="34" charset="0"/>
            </a:endParaRPr>
          </a:p>
          <a:p>
            <a:pPr marL="342900" marR="0" lvl="0" indent="-342900" algn="r" defTabSz="457200" rtl="1" eaLnBrk="1" fontAlgn="auto" latinLnBrk="0" hangingPunct="1">
              <a:lnSpc>
                <a:spcPct val="115000"/>
              </a:lnSpc>
              <a:spcBef>
                <a:spcPts val="1000"/>
              </a:spcBef>
              <a:spcAft>
                <a:spcPts val="800"/>
              </a:spcAft>
              <a:buClr>
                <a:srgbClr val="90C226"/>
              </a:buClr>
              <a:buSzPct val="80000"/>
              <a:buFont typeface="+mj-lt"/>
              <a:buAutoNum type="arabicPeriod"/>
              <a:tabLst/>
              <a:defRPr/>
            </a:pPr>
            <a:r>
              <a:rPr kumimoji="0" lang="ar-DZ" sz="2800" b="0" i="0" u="none" strike="noStrike" kern="100" cap="none" spc="0" normalizeH="0" baseline="0" noProof="0" dirty="0">
                <a:ln>
                  <a:noFill/>
                </a:ln>
                <a:solidFill>
                  <a:prstClr val="black">
                    <a:lumMod val="75000"/>
                    <a:lumOff val="25000"/>
                  </a:prstClr>
                </a:solidFill>
                <a:effectLst/>
                <a:uLnTx/>
                <a:uFillTx/>
                <a:latin typeface="Aptos" panose="020B0004020202020204" pitchFamily="34" charset="0"/>
                <a:ea typeface="Aptos" panose="020B0004020202020204" pitchFamily="34" charset="0"/>
                <a:cs typeface="Sakkal Majalla" panose="02000000000000000000" pitchFamily="2" charset="-78"/>
              </a:rPr>
              <a:t>وضع حقيبة (مهمة) لكل قطاع.</a:t>
            </a:r>
            <a:endParaRPr kumimoji="0" lang="fr-FR" sz="2000" b="0" i="0" u="none" strike="noStrike" kern="100" cap="none" spc="0" normalizeH="0" baseline="0" noProof="0" dirty="0">
              <a:ln>
                <a:noFill/>
              </a:ln>
              <a:solidFill>
                <a:prstClr val="black">
                  <a:lumMod val="75000"/>
                  <a:lumOff val="25000"/>
                </a:prstClr>
              </a:solidFill>
              <a:effectLst/>
              <a:uLnTx/>
              <a:uFillTx/>
              <a:latin typeface="Aptos" panose="020B0004020202020204" pitchFamily="34" charset="0"/>
              <a:ea typeface="Aptos" panose="020B0004020202020204" pitchFamily="34" charset="0"/>
              <a:cs typeface="Arial" panose="020B0604020202020204" pitchFamily="34" charset="0"/>
            </a:endParaRPr>
          </a:p>
          <a:p>
            <a:pPr marL="342900" marR="0" lvl="0" indent="-342900" algn="r" defTabSz="457200" rtl="1" eaLnBrk="1" fontAlgn="auto" latinLnBrk="0" hangingPunct="1">
              <a:lnSpc>
                <a:spcPct val="115000"/>
              </a:lnSpc>
              <a:spcBef>
                <a:spcPts val="1000"/>
              </a:spcBef>
              <a:spcAft>
                <a:spcPts val="800"/>
              </a:spcAft>
              <a:buClr>
                <a:srgbClr val="90C226"/>
              </a:buClr>
              <a:buSzPct val="80000"/>
              <a:buFont typeface="+mj-lt"/>
              <a:buAutoNum type="arabicPeriod"/>
              <a:tabLst/>
              <a:defRPr/>
            </a:pPr>
            <a:r>
              <a:rPr kumimoji="0" lang="ar-DZ" sz="2800" b="0" i="0" u="none" strike="noStrike" kern="100" cap="none" spc="0" normalizeH="0" baseline="0" noProof="0" dirty="0">
                <a:ln>
                  <a:noFill/>
                </a:ln>
                <a:solidFill>
                  <a:prstClr val="black">
                    <a:lumMod val="75000"/>
                    <a:lumOff val="25000"/>
                  </a:prstClr>
                </a:solidFill>
                <a:effectLst/>
                <a:uLnTx/>
                <a:uFillTx/>
                <a:latin typeface="Aptos" panose="020B0004020202020204" pitchFamily="34" charset="0"/>
                <a:ea typeface="Aptos" panose="020B0004020202020204" pitchFamily="34" charset="0"/>
                <a:cs typeface="Sakkal Majalla" panose="02000000000000000000" pitchFamily="2" charset="-78"/>
              </a:rPr>
              <a:t>تقييم مستوى جاذبية القطاعات.</a:t>
            </a:r>
            <a:endParaRPr kumimoji="0" lang="fr-FR" sz="2000" b="0" i="0" u="none" strike="noStrike" kern="100" cap="none" spc="0" normalizeH="0" baseline="0" noProof="0" dirty="0">
              <a:ln>
                <a:noFill/>
              </a:ln>
              <a:solidFill>
                <a:prstClr val="black">
                  <a:lumMod val="75000"/>
                  <a:lumOff val="25000"/>
                </a:prstClr>
              </a:solidFill>
              <a:effectLst/>
              <a:uLnTx/>
              <a:uFillTx/>
              <a:latin typeface="Aptos" panose="020B0004020202020204" pitchFamily="34" charset="0"/>
              <a:ea typeface="Aptos" panose="020B0004020202020204" pitchFamily="34" charset="0"/>
              <a:cs typeface="Arial" panose="020B0604020202020204" pitchFamily="34" charset="0"/>
            </a:endParaRPr>
          </a:p>
          <a:p>
            <a:pPr marL="342900" marR="0" lvl="0" indent="-342900" algn="r" defTabSz="457200" rtl="1" eaLnBrk="1" fontAlgn="auto" latinLnBrk="0" hangingPunct="1">
              <a:lnSpc>
                <a:spcPct val="115000"/>
              </a:lnSpc>
              <a:spcBef>
                <a:spcPts val="1000"/>
              </a:spcBef>
              <a:spcAft>
                <a:spcPts val="800"/>
              </a:spcAft>
              <a:buClr>
                <a:srgbClr val="90C226"/>
              </a:buClr>
              <a:buSzPct val="80000"/>
              <a:buFont typeface="+mj-lt"/>
              <a:buAutoNum type="arabicPeriod"/>
              <a:tabLst/>
              <a:defRPr/>
            </a:pPr>
            <a:r>
              <a:rPr kumimoji="0" lang="ar-DZ" sz="2800" b="0" i="0" u="none" strike="noStrike" kern="100" cap="none" spc="0" normalizeH="0" baseline="0" noProof="0" dirty="0">
                <a:ln>
                  <a:noFill/>
                </a:ln>
                <a:solidFill>
                  <a:prstClr val="black">
                    <a:lumMod val="75000"/>
                    <a:lumOff val="25000"/>
                  </a:prstClr>
                </a:solidFill>
                <a:effectLst/>
                <a:uLnTx/>
                <a:uFillTx/>
                <a:latin typeface="Aptos" panose="020B0004020202020204" pitchFamily="34" charset="0"/>
                <a:ea typeface="Aptos" panose="020B0004020202020204" pitchFamily="34" charset="0"/>
                <a:cs typeface="Sakkal Majalla" panose="02000000000000000000" pitchFamily="2" charset="-78"/>
              </a:rPr>
              <a:t>اختيار قطاع واحد أو عدة قطاعات مستهدفة.</a:t>
            </a:r>
            <a:endParaRPr kumimoji="0" lang="fr-FR" sz="2000" b="0" i="0" u="none" strike="noStrike" kern="100" cap="none" spc="0" normalizeH="0" baseline="0" noProof="0" dirty="0">
              <a:ln>
                <a:noFill/>
              </a:ln>
              <a:solidFill>
                <a:prstClr val="black">
                  <a:lumMod val="75000"/>
                  <a:lumOff val="25000"/>
                </a:prstClr>
              </a:solidFill>
              <a:effectLst/>
              <a:uLnTx/>
              <a:uFillTx/>
              <a:latin typeface="Aptos" panose="020B0004020202020204" pitchFamily="34" charset="0"/>
              <a:ea typeface="Aptos" panose="020B0004020202020204" pitchFamily="34" charset="0"/>
              <a:cs typeface="Arial" panose="020B0604020202020204" pitchFamily="34" charset="0"/>
            </a:endParaRPr>
          </a:p>
          <a:p>
            <a:pPr marL="342900" marR="0" lvl="0" indent="-342900" algn="r" defTabSz="457200" rtl="1" eaLnBrk="1" fontAlgn="auto" latinLnBrk="0" hangingPunct="1">
              <a:lnSpc>
                <a:spcPct val="115000"/>
              </a:lnSpc>
              <a:spcBef>
                <a:spcPts val="1000"/>
              </a:spcBef>
              <a:spcAft>
                <a:spcPts val="800"/>
              </a:spcAft>
              <a:buClr>
                <a:srgbClr val="90C226"/>
              </a:buClr>
              <a:buSzPct val="80000"/>
              <a:buFont typeface="+mj-lt"/>
              <a:buAutoNum type="arabicPeriod"/>
              <a:tabLst/>
              <a:defRPr/>
            </a:pPr>
            <a:r>
              <a:rPr kumimoji="0" lang="ar-DZ" sz="2800" b="0" i="0" u="none" strike="noStrike" kern="100" cap="none" spc="0" normalizeH="0" baseline="0" noProof="0" dirty="0">
                <a:ln>
                  <a:noFill/>
                </a:ln>
                <a:solidFill>
                  <a:prstClr val="black">
                    <a:lumMod val="75000"/>
                    <a:lumOff val="25000"/>
                  </a:prstClr>
                </a:solidFill>
                <a:effectLst/>
                <a:uLnTx/>
                <a:uFillTx/>
                <a:latin typeface="Aptos" panose="020B0004020202020204" pitchFamily="34" charset="0"/>
                <a:ea typeface="Aptos" panose="020B0004020202020204" pitchFamily="34" charset="0"/>
                <a:cs typeface="Sakkal Majalla" panose="02000000000000000000" pitchFamily="2" charset="-78"/>
              </a:rPr>
              <a:t>إعداد طريقة للتواجد في كل قطاع مستهدف.</a:t>
            </a:r>
            <a:endParaRPr kumimoji="0" lang="fr-FR" sz="2000" b="0" i="0" u="none" strike="noStrike" kern="100" cap="none" spc="0" normalizeH="0" baseline="0" noProof="0" dirty="0">
              <a:ln>
                <a:noFill/>
              </a:ln>
              <a:solidFill>
                <a:prstClr val="black">
                  <a:lumMod val="75000"/>
                  <a:lumOff val="25000"/>
                </a:prstClr>
              </a:solidFill>
              <a:effectLst/>
              <a:uLnTx/>
              <a:uFillTx/>
              <a:latin typeface="Aptos" panose="020B0004020202020204" pitchFamily="34" charset="0"/>
              <a:ea typeface="Aptos" panose="020B0004020202020204" pitchFamily="34" charset="0"/>
              <a:cs typeface="Arial" panose="020B0604020202020204" pitchFamily="34" charset="0"/>
            </a:endParaRPr>
          </a:p>
          <a:p>
            <a:pPr marL="342900" marR="0" lvl="0" indent="-342900" algn="r" defTabSz="457200" rtl="1" eaLnBrk="1" fontAlgn="auto" latinLnBrk="0" hangingPunct="1">
              <a:lnSpc>
                <a:spcPct val="115000"/>
              </a:lnSpc>
              <a:spcBef>
                <a:spcPts val="1000"/>
              </a:spcBef>
              <a:spcAft>
                <a:spcPts val="800"/>
              </a:spcAft>
              <a:buClr>
                <a:srgbClr val="90C226"/>
              </a:buClr>
              <a:buSzPct val="80000"/>
              <a:buFont typeface="+mj-lt"/>
              <a:buAutoNum type="arabicPeriod"/>
              <a:tabLst/>
              <a:defRPr/>
            </a:pPr>
            <a:r>
              <a:rPr kumimoji="0" lang="ar-DZ" sz="2800" b="0" i="0" u="none" strike="noStrike" kern="100" cap="none" spc="0" normalizeH="0" baseline="0" noProof="0" dirty="0">
                <a:ln>
                  <a:noFill/>
                </a:ln>
                <a:solidFill>
                  <a:prstClr val="black">
                    <a:lumMod val="75000"/>
                    <a:lumOff val="25000"/>
                  </a:prstClr>
                </a:solidFill>
                <a:effectLst/>
                <a:uLnTx/>
                <a:uFillTx/>
                <a:latin typeface="Aptos" panose="020B0004020202020204" pitchFamily="34" charset="0"/>
                <a:ea typeface="Aptos" panose="020B0004020202020204" pitchFamily="34" charset="0"/>
                <a:cs typeface="Sakkal Majalla" panose="02000000000000000000" pitchFamily="2" charset="-78"/>
              </a:rPr>
              <a:t>إعداد مجموعة تسويقية لكل قطاع مستهدف.</a:t>
            </a:r>
            <a:endParaRPr kumimoji="0" lang="fr-FR" sz="2000" b="0" i="0" u="none" strike="noStrike" kern="100" cap="none" spc="0" normalizeH="0" baseline="0" noProof="0" dirty="0">
              <a:ln>
                <a:noFill/>
              </a:ln>
              <a:solidFill>
                <a:prstClr val="black">
                  <a:lumMod val="75000"/>
                  <a:lumOff val="25000"/>
                </a:prstClr>
              </a:solidFill>
              <a:effectLst/>
              <a:uLnTx/>
              <a:uFillTx/>
              <a:latin typeface="Aptos" panose="020B0004020202020204" pitchFamily="34" charset="0"/>
              <a:ea typeface="Aptos" panose="020B0004020202020204" pitchFamily="34" charset="0"/>
              <a:cs typeface="Arial" panose="020B0604020202020204" pitchFamily="34" charset="0"/>
            </a:endParaRPr>
          </a:p>
          <a:p>
            <a:pPr marL="0" indent="0" algn="r" rtl="1">
              <a:buNone/>
            </a:pPr>
            <a:endParaRPr lang="fr-FR" dirty="0"/>
          </a:p>
        </p:txBody>
      </p:sp>
    </p:spTree>
    <p:extLst>
      <p:ext uri="{BB962C8B-B14F-4D97-AF65-F5344CB8AC3E}">
        <p14:creationId xmlns:p14="http://schemas.microsoft.com/office/powerpoint/2010/main" val="117269979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52</TotalTime>
  <Words>1010</Words>
  <Application>Microsoft Office PowerPoint</Application>
  <PresentationFormat>Widescreen</PresentationFormat>
  <Paragraphs>65</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Aptos</vt:lpstr>
      <vt:lpstr>Arial</vt:lpstr>
      <vt:lpstr>Sakkal Majalla</vt:lpstr>
      <vt:lpstr>Trebuchet MS</vt:lpstr>
      <vt:lpstr>Wingdings 3</vt:lpstr>
      <vt:lpstr>Facet</vt:lpstr>
      <vt:lpstr>المحاضرة الخامسة:</vt:lpstr>
      <vt:lpstr>مقدمة: </vt:lpstr>
      <vt:lpstr>PowerPoint Presentation</vt:lpstr>
      <vt:lpstr>1-  سياسات أو مداخل اختيار التوسع الدولي: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ALEM</dc:creator>
  <cp:lastModifiedBy>ALEM</cp:lastModifiedBy>
  <cp:revision>6</cp:revision>
  <dcterms:created xsi:type="dcterms:W3CDTF">2025-04-16T07:38:52Z</dcterms:created>
  <dcterms:modified xsi:type="dcterms:W3CDTF">2025-04-16T08:31:11Z</dcterms:modified>
</cp:coreProperties>
</file>