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66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6CE89C6-678E-4DD2-8055-9F9093390547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0787F9-B013-4323-96B5-2C99812852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African Drama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Mrs. N. </a:t>
            </a:r>
            <a:r>
              <a:rPr lang="fr-FR" smtClean="0"/>
              <a:t>BOUALLEGUE</a:t>
            </a:r>
            <a:endParaRPr lang="fr-FR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Characteristics of the First English African Plays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A combination between </a:t>
            </a:r>
            <a:r>
              <a:rPr lang="en-US" dirty="0"/>
              <a:t>tradition of the Western church-oriented morality musical </a:t>
            </a:r>
            <a:r>
              <a:rPr lang="en-US" dirty="0" smtClean="0"/>
              <a:t>plays and </a:t>
            </a:r>
            <a:r>
              <a:rPr lang="en-US" dirty="0"/>
              <a:t>the indigenous aesthetic </a:t>
            </a:r>
            <a:r>
              <a:rPr lang="en-US" dirty="0" smtClean="0"/>
              <a:t>conventions. </a:t>
            </a:r>
          </a:p>
          <a:p>
            <a:r>
              <a:rPr lang="fr-FR" dirty="0"/>
              <a:t>Hubert Ogunde in Nigeria </a:t>
            </a:r>
            <a:endParaRPr lang="fr-FR" dirty="0" smtClean="0"/>
          </a:p>
          <a:p>
            <a:r>
              <a:rPr lang="en-US" dirty="0"/>
              <a:t>The moral religious emphasis is</a:t>
            </a:r>
            <a:br>
              <a:rPr lang="en-US" dirty="0"/>
            </a:br>
            <a:r>
              <a:rPr lang="en-US" dirty="0"/>
              <a:t>evident in his first two plays, </a:t>
            </a:r>
            <a:r>
              <a:rPr lang="en-US" i="1" dirty="0"/>
              <a:t>The Garden of Eden and the Throne of God </a:t>
            </a:r>
            <a:r>
              <a:rPr lang="en-US" dirty="0"/>
              <a:t>( 1944) and</a:t>
            </a:r>
            <a:br>
              <a:rPr lang="en-US" dirty="0"/>
            </a:br>
            <a:r>
              <a:rPr lang="en-US" i="1" dirty="0"/>
              <a:t>Worse Than Crime </a:t>
            </a:r>
            <a:r>
              <a:rPr lang="en-US" dirty="0"/>
              <a:t>( 1946), which respectively deal with Adam and Eve's rebellion</a:t>
            </a:r>
            <a:br>
              <a:rPr lang="en-US" dirty="0"/>
            </a:br>
            <a:r>
              <a:rPr lang="en-US" dirty="0"/>
              <a:t>against God, and the evils of the slave trade.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African Music Research Party</a:t>
            </a:r>
            <a:r>
              <a:rPr lang="en-US" dirty="0" smtClean="0"/>
              <a:t> </a:t>
            </a:r>
          </a:p>
          <a:p>
            <a:r>
              <a:rPr lang="en-US" dirty="0" smtClean="0"/>
              <a:t>Acknowledging </a:t>
            </a:r>
            <a:r>
              <a:rPr lang="en-US" dirty="0"/>
              <a:t>the reality</a:t>
            </a:r>
            <a:br>
              <a:rPr lang="en-US" dirty="0"/>
            </a:br>
            <a:r>
              <a:rPr lang="en-US" dirty="0"/>
              <a:t>of his indigenous Yoruba culture and its influence on him</a:t>
            </a:r>
            <a:r>
              <a:rPr lang="en-US" dirty="0" smtClean="0"/>
              <a:t> </a:t>
            </a:r>
          </a:p>
          <a:p>
            <a:r>
              <a:rPr lang="en-US" dirty="0"/>
              <a:t>the fight against colonialism with such plays as </a:t>
            </a:r>
            <a:r>
              <a:rPr lang="en-US" i="1" dirty="0"/>
              <a:t>Strike and</a:t>
            </a:r>
            <a:br>
              <a:rPr lang="en-US" i="1" dirty="0"/>
            </a:br>
            <a:r>
              <a:rPr lang="en-US" i="1" dirty="0"/>
              <a:t>Hunger </a:t>
            </a:r>
            <a:r>
              <a:rPr lang="en-US" dirty="0"/>
              <a:t>( 1945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Independence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 the eve of the 1960s, when the majority of African countries were </a:t>
            </a:r>
            <a:r>
              <a:rPr lang="en-US" dirty="0" smtClean="0"/>
              <a:t>granted independence </a:t>
            </a:r>
            <a:r>
              <a:rPr lang="en-US" dirty="0"/>
              <a:t>by the British and the French, some African </a:t>
            </a:r>
            <a:r>
              <a:rPr lang="en-US" dirty="0" smtClean="0"/>
              <a:t>playwrights </a:t>
            </a:r>
            <a:r>
              <a:rPr lang="en-US" dirty="0"/>
              <a:t>had started to demonstrate sufficient mastery or competence in the dramatic </a:t>
            </a:r>
            <a:r>
              <a:rPr lang="en-US" dirty="0" smtClean="0"/>
              <a:t>form to </a:t>
            </a:r>
            <a:r>
              <a:rPr lang="en-US" dirty="0"/>
              <a:t>declare their independence from the earlier religious, educational, and cultural </a:t>
            </a:r>
            <a:r>
              <a:rPr lang="en-US" dirty="0" smtClean="0"/>
              <a:t>tutelage of </a:t>
            </a:r>
            <a:r>
              <a:rPr lang="en-US" dirty="0"/>
              <a:t>the churches, the schools, and the British Broadcasting Corporation. </a:t>
            </a:r>
            <a:endParaRPr lang="en-US" dirty="0" smtClean="0"/>
          </a:p>
          <a:p>
            <a:r>
              <a:rPr lang="en-US" dirty="0" smtClean="0"/>
              <a:t>Plays </a:t>
            </a:r>
            <a:r>
              <a:rPr lang="en-US" dirty="0"/>
              <a:t>from </a:t>
            </a:r>
            <a:r>
              <a:rPr lang="en-US" dirty="0" smtClean="0"/>
              <a:t>West Africa</a:t>
            </a:r>
            <a:r>
              <a:rPr lang="en-US" dirty="0"/>
              <a:t>, like Kobina Senyi's </a:t>
            </a:r>
            <a:r>
              <a:rPr lang="en-US" i="1" dirty="0"/>
              <a:t>The Blinkards </a:t>
            </a:r>
            <a:r>
              <a:rPr lang="en-US" dirty="0"/>
              <a:t>and J. B. Danquah's </a:t>
            </a:r>
            <a:r>
              <a:rPr lang="en-US" i="1" dirty="0"/>
              <a:t>The Third Woman </a:t>
            </a:r>
            <a:r>
              <a:rPr lang="en-US" dirty="0"/>
              <a:t>(both</a:t>
            </a:r>
            <a:br>
              <a:rPr lang="en-US" dirty="0"/>
            </a:br>
            <a:r>
              <a:rPr lang="en-US" dirty="0"/>
              <a:t>from the Gold Coast), were already exploiting the themes of social responsibility and </a:t>
            </a:r>
            <a:r>
              <a:rPr lang="en-US" dirty="0" smtClean="0"/>
              <a:t>the cultural </a:t>
            </a:r>
            <a:r>
              <a:rPr lang="en-US" dirty="0"/>
              <a:t>image of the African in the light of his acquired European civilization.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 Themes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balance between traditional African and European </a:t>
            </a:r>
            <a:r>
              <a:rPr lang="en-US" dirty="0" smtClean="0"/>
              <a:t>cultures so </a:t>
            </a:r>
            <a:r>
              <a:rPr lang="en-US" dirty="0"/>
              <a:t>that the African might still identify with the masses in the rural villages as well as </a:t>
            </a:r>
            <a:r>
              <a:rPr lang="en-US" dirty="0" smtClean="0"/>
              <a:t>the elite </a:t>
            </a:r>
            <a:r>
              <a:rPr lang="en-US" dirty="0"/>
              <a:t>in the urban environment.</a:t>
            </a:r>
            <a:r>
              <a:rPr lang="en-US" dirty="0" smtClean="0"/>
              <a:t> </a:t>
            </a:r>
          </a:p>
          <a:p>
            <a:r>
              <a:rPr lang="en-US" dirty="0"/>
              <a:t>In Nigeria, the same concern with the conflict between indigenous and European </a:t>
            </a:r>
            <a:r>
              <a:rPr lang="en-US" dirty="0" smtClean="0"/>
              <a:t>cultures marked </a:t>
            </a:r>
            <a:r>
              <a:rPr lang="en-US" dirty="0"/>
              <a:t>Wole Soyinka's early plays, </a:t>
            </a:r>
            <a:r>
              <a:rPr lang="en-US" i="1" dirty="0"/>
              <a:t>The Swamp Dwellers </a:t>
            </a:r>
            <a:r>
              <a:rPr lang="en-US" dirty="0"/>
              <a:t>and </a:t>
            </a:r>
            <a:r>
              <a:rPr lang="en-US" i="1" dirty="0"/>
              <a:t>The Lion and the </a:t>
            </a:r>
            <a:r>
              <a:rPr lang="en-US" i="1" dirty="0" smtClean="0"/>
              <a:t>Jewel</a:t>
            </a:r>
            <a:r>
              <a:rPr lang="en-US" dirty="0" smtClean="0"/>
              <a:t>, written </a:t>
            </a:r>
            <a:r>
              <a:rPr lang="en-US" dirty="0"/>
              <a:t>between 1957 and 1958.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Unlike the healthy conflict and optimism of the West African plays on the eve of</a:t>
            </a:r>
            <a:br>
              <a:rPr lang="en-US" dirty="0"/>
            </a:br>
            <a:r>
              <a:rPr lang="en-US" dirty="0"/>
              <a:t>independence, the plays written by Africans at the same time in South Africa were rather</a:t>
            </a:r>
            <a:br>
              <a:rPr lang="en-US" dirty="0"/>
            </a:br>
            <a:r>
              <a:rPr lang="en-US" dirty="0"/>
              <a:t>less robust and more pessimistic. Dhlomo's </a:t>
            </a:r>
            <a:r>
              <a:rPr lang="en-US" i="1" dirty="0"/>
              <a:t>Dingane </a:t>
            </a:r>
            <a:r>
              <a:rPr lang="en-US" dirty="0"/>
              <a:t>( 1959), like his earlier play, reveals</a:t>
            </a:r>
            <a:br>
              <a:rPr lang="en-US" dirty="0"/>
            </a:br>
            <a:r>
              <a:rPr lang="en-US" dirty="0"/>
              <a:t>a fixed pessimism from which there appears to be no relief except for the moral religious</a:t>
            </a:r>
            <a:br>
              <a:rPr lang="en-US" dirty="0"/>
            </a:br>
            <a:r>
              <a:rPr lang="en-US" dirty="0"/>
              <a:t>recourse to forgiveness. 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The BBC "African Theatre"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British Broadcasting Corporation, an active partner in the </a:t>
            </a:r>
            <a:r>
              <a:rPr lang="en-US" dirty="0" smtClean="0"/>
              <a:t>cultural formation </a:t>
            </a:r>
            <a:r>
              <a:rPr lang="en-US" dirty="0"/>
              <a:t>of Africa in the European tradition, played a significant role in </a:t>
            </a:r>
            <a:r>
              <a:rPr lang="en-US" dirty="0" smtClean="0"/>
              <a:t>the development </a:t>
            </a:r>
            <a:r>
              <a:rPr lang="en-US" dirty="0"/>
              <a:t>of contemporary African theater of English expression.</a:t>
            </a:r>
            <a:r>
              <a:rPr lang="en-US" dirty="0" smtClean="0"/>
              <a:t> </a:t>
            </a:r>
          </a:p>
          <a:p>
            <a:r>
              <a:rPr lang="en-US" dirty="0"/>
              <a:t>designed to </a:t>
            </a:r>
            <a:r>
              <a:rPr lang="en-US" dirty="0" smtClean="0"/>
              <a:t>encourage dramatic </a:t>
            </a:r>
            <a:r>
              <a:rPr lang="en-US" dirty="0"/>
              <a:t>creativity among African writers and to further the cultural development of </a:t>
            </a:r>
            <a:r>
              <a:rPr lang="en-US" dirty="0" smtClean="0"/>
              <a:t>the theater </a:t>
            </a:r>
            <a:r>
              <a:rPr lang="en-US" dirty="0"/>
              <a:t>through the medium of </a:t>
            </a:r>
            <a:r>
              <a:rPr lang="en-US" dirty="0" smtClean="0"/>
              <a:t>radio.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The BBC "African Theatre"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BBC "African Theatre" audience was very narrow indeed.</a:t>
            </a:r>
            <a:r>
              <a:rPr lang="en-US" dirty="0" smtClean="0"/>
              <a:t> </a:t>
            </a:r>
          </a:p>
          <a:p>
            <a:r>
              <a:rPr lang="en-US" dirty="0"/>
              <a:t>the plays were beamed especially at the educated African </a:t>
            </a:r>
            <a:r>
              <a:rPr lang="en-US" dirty="0" smtClean="0"/>
              <a:t>class "able </a:t>
            </a:r>
            <a:r>
              <a:rPr lang="en-US" dirty="0"/>
              <a:t>to speak and think comfortably in English ... people who have undergone </a:t>
            </a:r>
            <a:r>
              <a:rPr lang="en-US" dirty="0" smtClean="0"/>
              <a:t>some course </a:t>
            </a:r>
            <a:r>
              <a:rPr lang="en-US" dirty="0"/>
              <a:t>in higher education"</a:t>
            </a:r>
            <a:r>
              <a:rPr lang="en-US" dirty="0" smtClean="0"/>
              <a:t> </a:t>
            </a:r>
          </a:p>
          <a:p>
            <a:r>
              <a:rPr lang="en-US" dirty="0" smtClean="0"/>
              <a:t>It hindered the integration </a:t>
            </a:r>
            <a:r>
              <a:rPr lang="en-US" dirty="0"/>
              <a:t>of indigenous and western dramatic tastes and </a:t>
            </a:r>
            <a:r>
              <a:rPr lang="en-US" dirty="0" smtClean="0"/>
              <a:t>concepts.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Postcolonial Themes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social relationships and institutional changes </a:t>
            </a:r>
            <a:r>
              <a:rPr lang="en-US" dirty="0" smtClean="0"/>
              <a:t>affecting marriage </a:t>
            </a:r>
            <a:r>
              <a:rPr lang="en-US" dirty="0"/>
              <a:t>and family life, ethnic taboos, prejudices, chauvinism, and social responsibility.</a:t>
            </a:r>
            <a:r>
              <a:rPr lang="en-US" dirty="0" smtClean="0"/>
              <a:t> </a:t>
            </a:r>
          </a:p>
          <a:p>
            <a:r>
              <a:rPr lang="en-US" dirty="0"/>
              <a:t>Political themes, including corruption among the ruling classes, are also explored by the</a:t>
            </a:r>
            <a:br>
              <a:rPr lang="en-US" dirty="0"/>
            </a:br>
            <a:r>
              <a:rPr lang="en-US" dirty="0"/>
              <a:t>playwrights. </a:t>
            </a:r>
            <a:endParaRPr lang="en-US" dirty="0" smtClean="0"/>
          </a:p>
          <a:p>
            <a:r>
              <a:rPr lang="en-US" dirty="0"/>
              <a:t>Even religion, especially the conflict among the new religions and </a:t>
            </a:r>
            <a:r>
              <a:rPr lang="en-US" dirty="0" smtClean="0"/>
              <a:t>their corruptive </a:t>
            </a:r>
            <a:r>
              <a:rPr lang="en-US" dirty="0"/>
              <a:t>influences, finds its way into the plays.</a:t>
            </a:r>
            <a:r>
              <a:rPr lang="en-US" dirty="0" smtClean="0"/>
              <a:t> </a:t>
            </a:r>
          </a:p>
          <a:p>
            <a:r>
              <a:rPr lang="en-US" dirty="0"/>
              <a:t>The theme of conflict between African and European traditions 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With regard to political themes, Soyinka is at his best with the satiric portrayal of </a:t>
            </a:r>
            <a:r>
              <a:rPr lang="en-US" dirty="0" smtClean="0"/>
              <a:t>corrupt and </a:t>
            </a:r>
            <a:r>
              <a:rPr lang="en-US" dirty="0"/>
              <a:t>power-hungry political figures. </a:t>
            </a:r>
            <a:r>
              <a:rPr lang="en-US" i="1" dirty="0"/>
              <a:t>Kongi's Harvest</a:t>
            </a:r>
            <a:r>
              <a:rPr lang="en-US" dirty="0"/>
              <a:t>, </a:t>
            </a:r>
            <a:r>
              <a:rPr lang="en-US" i="1" dirty="0"/>
              <a:t>Opera Wonyosi</a:t>
            </a:r>
            <a:r>
              <a:rPr lang="en-US" dirty="0"/>
              <a:t>, and </a:t>
            </a:r>
            <a:r>
              <a:rPr lang="en-US" i="1" dirty="0"/>
              <a:t>A Play </a:t>
            </a:r>
            <a:r>
              <a:rPr lang="en-US" i="1" dirty="0" smtClean="0"/>
              <a:t>of Giants </a:t>
            </a:r>
            <a:r>
              <a:rPr lang="en-US" dirty="0"/>
              <a:t>are full-length plays dealing directly with politics and </a:t>
            </a:r>
            <a:r>
              <a:rPr lang="en-US" dirty="0" smtClean="0"/>
              <a:t>power. </a:t>
            </a:r>
          </a:p>
          <a:p>
            <a:r>
              <a:rPr lang="en-US" dirty="0"/>
              <a:t>In Ghana, Efua Sutherland, Ama Ata Aidoo, and J. C. de Graft have played major roles </a:t>
            </a:r>
            <a:r>
              <a:rPr lang="en-US" dirty="0" smtClean="0"/>
              <a:t>in the </a:t>
            </a:r>
            <a:r>
              <a:rPr lang="en-US" dirty="0"/>
              <a:t>establishment of contemporary drama and theater. Efua Sutherland especially </a:t>
            </a:r>
            <a:r>
              <a:rPr lang="en-US" dirty="0" smtClean="0"/>
              <a:t>has worked </a:t>
            </a:r>
            <a:r>
              <a:rPr lang="en-US" dirty="0"/>
              <a:t>consistently since the days of Kwame Nkrumah in the early 1960s toward </a:t>
            </a:r>
            <a:r>
              <a:rPr lang="en-US" dirty="0" smtClean="0"/>
              <a:t>the founding </a:t>
            </a:r>
            <a:r>
              <a:rPr lang="en-US" dirty="0"/>
              <a:t>of a national theater and dramatic culture in Ghana.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Female playwrights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fr-FR" dirty="0"/>
              <a:t>Efua </a:t>
            </a:r>
            <a:r>
              <a:rPr lang="fr-FR" dirty="0" smtClean="0"/>
              <a:t>Sutherland’s  </a:t>
            </a:r>
            <a:r>
              <a:rPr lang="fr-FR" i="1" dirty="0" smtClean="0"/>
              <a:t>Edufa </a:t>
            </a:r>
            <a:r>
              <a:rPr lang="fr-FR" dirty="0"/>
              <a:t>( 1967</a:t>
            </a:r>
            <a:r>
              <a:rPr lang="fr-FR" dirty="0" smtClean="0"/>
              <a:t>), </a:t>
            </a:r>
            <a:r>
              <a:rPr lang="fr-FR" i="1" dirty="0"/>
              <a:t>Foriwa </a:t>
            </a:r>
            <a:r>
              <a:rPr lang="fr-FR" dirty="0"/>
              <a:t>( 1967) </a:t>
            </a:r>
            <a:r>
              <a:rPr lang="fr-FR" dirty="0" smtClean="0"/>
              <a:t>: </a:t>
            </a:r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theme of the play is obviously national, namely, the promotion of a new national spirit </a:t>
            </a:r>
            <a:r>
              <a:rPr lang="en-US" dirty="0" smtClean="0"/>
              <a:t>in Ghana </a:t>
            </a:r>
            <a:r>
              <a:rPr lang="en-US" dirty="0"/>
              <a:t>that would encourage inter-ethnic cooperation and openness to new ideas. 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 smtClean="0"/>
          </a:p>
          <a:p>
            <a:r>
              <a:rPr lang="fr-FR" i="1" dirty="0"/>
              <a:t>Ama Ata </a:t>
            </a:r>
            <a:r>
              <a:rPr lang="fr-FR" i="1" dirty="0" smtClean="0"/>
              <a:t>Aidoo’s </a:t>
            </a:r>
            <a:r>
              <a:rPr lang="fr-FR" dirty="0" smtClean="0"/>
              <a:t> </a:t>
            </a:r>
            <a:r>
              <a:rPr lang="en-US" i="1" dirty="0"/>
              <a:t>The Dilemma of </a:t>
            </a:r>
            <a:r>
              <a:rPr lang="en-US" i="1" dirty="0" smtClean="0"/>
              <a:t>a Ghost </a:t>
            </a:r>
            <a:r>
              <a:rPr lang="en-US" dirty="0"/>
              <a:t>( 1965) and </a:t>
            </a:r>
            <a:r>
              <a:rPr lang="en-US" i="1" dirty="0"/>
              <a:t>Anowa </a:t>
            </a:r>
            <a:r>
              <a:rPr lang="en-US" dirty="0"/>
              <a:t>( 1970</a:t>
            </a:r>
            <a:r>
              <a:rPr lang="en-US" dirty="0" smtClean="0"/>
              <a:t>): </a:t>
            </a:r>
            <a:r>
              <a:rPr lang="en-US" dirty="0"/>
              <a:t>Both plays deal with the role of positive communication </a:t>
            </a:r>
            <a:r>
              <a:rPr lang="en-US" dirty="0" smtClean="0"/>
              <a:t>and mutual </a:t>
            </a:r>
            <a:r>
              <a:rPr lang="en-US" dirty="0"/>
              <a:t>confidence, or the lack of them, in the relationship between men and women.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Drama in Pre-Colonial era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Before Africa's contact with Europe's colonialism, Africans were already accustomed to</a:t>
            </a:r>
            <a:br>
              <a:rPr lang="en-US" dirty="0"/>
            </a:br>
            <a:r>
              <a:rPr lang="en-US" dirty="0"/>
              <a:t>treating political and religious matters in their drama. Performances reached the highest</a:t>
            </a:r>
            <a:br>
              <a:rPr lang="en-US" dirty="0"/>
            </a:br>
            <a:r>
              <a:rPr lang="en-US" dirty="0"/>
              <a:t>state of artistic inclusiveness and excellence during festivals at which certain central</a:t>
            </a:r>
            <a:br>
              <a:rPr lang="en-US" dirty="0"/>
            </a:br>
            <a:r>
              <a:rPr lang="en-US" dirty="0"/>
              <a:t>myths and rituals were reenacted by the people as a whole, and which also provided</a:t>
            </a:r>
            <a:br>
              <a:rPr lang="en-US" dirty="0"/>
            </a:br>
            <a:r>
              <a:rPr lang="en-US" dirty="0"/>
              <a:t>opportunities for the treatment of purely social issues through the use of masked</a:t>
            </a:r>
            <a:br>
              <a:rPr lang="en-US" dirty="0"/>
            </a:br>
            <a:r>
              <a:rPr lang="en-US" dirty="0"/>
              <a:t>characters, puppets, and other techniques. 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Mask</a:t>
            </a:r>
            <a:endParaRPr lang="fr-FR" dirty="0"/>
          </a:p>
        </p:txBody>
      </p:sp>
      <p:pic>
        <p:nvPicPr>
          <p:cNvPr id="5" name="Espace réservé du contenu 4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857364"/>
            <a:ext cx="4038600" cy="3714776"/>
          </a:xfrm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use of masks for character representation</a:t>
            </a:r>
            <a:br>
              <a:rPr lang="en-US" dirty="0"/>
            </a:br>
            <a:r>
              <a:rPr lang="en-US" dirty="0"/>
              <a:t>had the effect of liberating the actor from psychological inhibitions and imbuing him at</a:t>
            </a:r>
            <a:br>
              <a:rPr lang="en-US" dirty="0"/>
            </a:br>
            <a:r>
              <a:rPr lang="en-US" dirty="0"/>
              <a:t>the same time with the sacred essence that, by convention, enabled him to be unique and</a:t>
            </a:r>
            <a:br>
              <a:rPr lang="en-US" dirty="0"/>
            </a:br>
            <a:r>
              <a:rPr lang="en-US" dirty="0"/>
              <a:t>to project a role that nobody would dare challenge or contest. The masked actor thus</a:t>
            </a:r>
            <a:br>
              <a:rPr lang="en-US" dirty="0"/>
            </a:br>
            <a:r>
              <a:rPr lang="en-US" dirty="0"/>
              <a:t>embodied the holy actor, spirit essence, ancestor, or supernatural essence the dramatic</a:t>
            </a:r>
            <a:br>
              <a:rPr lang="en-US" dirty="0"/>
            </a:br>
            <a:r>
              <a:rPr lang="en-US" dirty="0"/>
              <a:t>role transformed him into.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 advClick="0" advTm="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Colonial Era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In the contact with the colonial administration the mask was a symbol of both mystical</a:t>
            </a:r>
            <a:br>
              <a:rPr lang="en-US" dirty="0"/>
            </a:br>
            <a:r>
              <a:rPr lang="en-US" dirty="0"/>
              <a:t>and political authority, hence the reluctance of masked performers to submit to colonial</a:t>
            </a:r>
            <a:br>
              <a:rPr lang="en-US" dirty="0"/>
            </a:br>
            <a:r>
              <a:rPr lang="en-US" dirty="0"/>
              <a:t>law enforcement. 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Nor has the situation changed in postIndependence African states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>In</a:t>
            </a:r>
            <a:br>
              <a:rPr lang="en-US" dirty="0"/>
            </a:br>
            <a:r>
              <a:rPr lang="en-US" dirty="0"/>
              <a:t>Nigeria, where a rich diversity of performances is sponsored by cultural associations,</a:t>
            </a:r>
            <a:br>
              <a:rPr lang="en-US" dirty="0"/>
            </a:br>
            <a:r>
              <a:rPr lang="en-US" dirty="0"/>
              <a:t>masked performers have often been known to clash with the police. In the cos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>mopolitan city of Lagos, </a:t>
            </a:r>
            <a:r>
              <a:rPr lang="en-US" i="1" dirty="0"/>
              <a:t>Èyò </a:t>
            </a:r>
            <a:r>
              <a:rPr lang="en-US" dirty="0"/>
              <a:t>performances hold sway, and efforts by the police to control</a:t>
            </a:r>
            <a:br>
              <a:rPr lang="en-US" dirty="0"/>
            </a:br>
            <a:r>
              <a:rPr lang="en-US" dirty="0"/>
              <a:t>their activities have often ended in social disorder. 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Impact of Colonialism on African Performing Arts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British colonialism came down heavily on indigenous African culture, especially</a:t>
            </a:r>
            <a:br>
              <a:rPr lang="en-US" dirty="0"/>
            </a:br>
            <a:r>
              <a:rPr lang="en-US" dirty="0"/>
              <a:t>the performing arts.</a:t>
            </a:r>
            <a:r>
              <a:rPr lang="en-US" dirty="0" smtClean="0"/>
              <a:t> </a:t>
            </a:r>
          </a:p>
          <a:p>
            <a:r>
              <a:rPr lang="en-US" dirty="0"/>
              <a:t>The Igbo in Nigeria created new plays featuring</a:t>
            </a:r>
            <a:br>
              <a:rPr lang="en-US" dirty="0"/>
            </a:br>
            <a:r>
              <a:rPr lang="en-US" dirty="0"/>
              <a:t>British colonial officers—administrators, police, missionaries—and their families as</a:t>
            </a:r>
            <a:br>
              <a:rPr lang="en-US" dirty="0"/>
            </a:br>
            <a:r>
              <a:rPr lang="en-US" dirty="0"/>
              <a:t>characters to replace the banned traditional characters.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Characteristics of African Plays in Colonial Era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/>
              <a:t>The new plays were </a:t>
            </a:r>
            <a:r>
              <a:rPr lang="en-US" sz="4000" dirty="0" smtClean="0"/>
              <a:t>satiric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comedies imitating the manners and foibles of the European in a very broad sense, but</a:t>
            </a:r>
            <a:br>
              <a:rPr lang="en-US" sz="4000" dirty="0"/>
            </a:br>
            <a:r>
              <a:rPr lang="en-US" sz="4000" dirty="0"/>
              <a:t>also more incisively where historical circumstances provided materials on such</a:t>
            </a:r>
            <a:br>
              <a:rPr lang="en-US" sz="4000" dirty="0"/>
            </a:br>
            <a:r>
              <a:rPr lang="en-US" sz="4000" dirty="0"/>
              <a:t>characters. </a:t>
            </a:r>
            <a:endParaRPr lang="en-US" sz="4000" dirty="0" smtClean="0"/>
          </a:p>
          <a:p>
            <a:r>
              <a:rPr lang="fr-FR" sz="4000" dirty="0"/>
              <a:t>The colonial district commissioner</a:t>
            </a:r>
            <a:r>
              <a:rPr lang="fr-FR" sz="4000" dirty="0" smtClean="0"/>
              <a:t> </a:t>
            </a:r>
          </a:p>
          <a:p>
            <a:r>
              <a:rPr lang="fr-FR" sz="4000" dirty="0"/>
              <a:t>The policeman </a:t>
            </a:r>
            <a:endParaRPr lang="fr-FR" sz="4000" dirty="0" smtClean="0"/>
          </a:p>
          <a:p>
            <a:r>
              <a:rPr lang="fr-FR" sz="4000" dirty="0"/>
              <a:t>the </a:t>
            </a:r>
            <a:r>
              <a:rPr lang="fr-FR" sz="4000" i="1" dirty="0"/>
              <a:t>ikoro </a:t>
            </a:r>
            <a:r>
              <a:rPr lang="fr-FR" sz="4000" dirty="0"/>
              <a:t>drum</a:t>
            </a:r>
            <a:r>
              <a:rPr lang="fr-FR" sz="4000" dirty="0" smtClean="0"/>
              <a:t> </a:t>
            </a:r>
          </a:p>
          <a:p>
            <a:r>
              <a:rPr lang="fr-FR" sz="4000" dirty="0" smtClean="0"/>
              <a:t>dancers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Colonial Theaters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was no lack of enthusiasm by the British to build theaters, especially in the</a:t>
            </a:r>
            <a:br>
              <a:rPr lang="en-US" dirty="0"/>
            </a:br>
            <a:r>
              <a:rPr lang="en-US" dirty="0"/>
              <a:t>cosmopolitan cities where the seats of government were located. As early as 1800 Sir</a:t>
            </a:r>
            <a:br>
              <a:rPr lang="en-US" dirty="0"/>
            </a:br>
            <a:r>
              <a:rPr lang="en-US" dirty="0"/>
              <a:t>George Yonge had built the African Theatre in Cape Town, South Africa. </a:t>
            </a:r>
            <a:endParaRPr lang="en-US" dirty="0" smtClean="0"/>
          </a:p>
          <a:p>
            <a:r>
              <a:rPr lang="en-US" dirty="0"/>
              <a:t>Colonial theaters were designed as institutions to showcase European culture and</a:t>
            </a:r>
            <a:br>
              <a:rPr lang="en-US" dirty="0"/>
            </a:br>
            <a:r>
              <a:rPr lang="en-US" dirty="0"/>
              <a:t>civilization, a function that church organizations and educational institutions were later to</a:t>
            </a:r>
            <a:br>
              <a:rPr lang="en-US" dirty="0"/>
            </a:br>
            <a:r>
              <a:rPr lang="en-US" dirty="0"/>
              <a:t>help promote and perpetuate.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Colonial theater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theater of</a:t>
            </a:r>
            <a:br>
              <a:rPr lang="en-US" dirty="0"/>
            </a:br>
            <a:r>
              <a:rPr lang="en-US" dirty="0"/>
              <a:t>Europe "did not even superimpose itself onto the traditions, but rather led an isolated</a:t>
            </a:r>
            <a:br>
              <a:rPr lang="en-US" dirty="0"/>
            </a:br>
            <a:r>
              <a:rPr lang="en-US" dirty="0"/>
              <a:t>existence related only to the needs of the few who fell within its ambit"</a:t>
            </a:r>
            <a:r>
              <a:rPr lang="en-US" dirty="0" smtClean="0"/>
              <a:t> </a:t>
            </a:r>
            <a:br>
              <a:rPr lang="en-US" dirty="0" smtClean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major aim of colonialism was not to promote indigenous culture and</a:t>
            </a:r>
            <a:br>
              <a:rPr lang="en-US" dirty="0"/>
            </a:br>
            <a:r>
              <a:rPr lang="en-US" dirty="0"/>
              <a:t>give the Africans a sense of pride in themselves and in their institutions, but, to the</a:t>
            </a:r>
            <a:br>
              <a:rPr lang="en-US" dirty="0"/>
            </a:br>
            <a:r>
              <a:rPr lang="en-US" dirty="0"/>
              <a:t>contrary, to "civilize" Africa, which means bringing up its people in the image and</a:t>
            </a:r>
            <a:br>
              <a:rPr lang="en-US" dirty="0"/>
            </a:br>
            <a:r>
              <a:rPr lang="en-US" dirty="0"/>
              <a:t>likeness of the colonizers.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First English African Plays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South Africa the formation of the Bantu Dramatic Society in 1933 led to the</a:t>
            </a:r>
            <a:br>
              <a:rPr lang="en-US" dirty="0"/>
            </a:br>
            <a:r>
              <a:rPr lang="en-US" dirty="0"/>
              <a:t>production of English plays, the first being Oliver Goldsmith's </a:t>
            </a:r>
            <a:r>
              <a:rPr lang="en-US" i="1" dirty="0"/>
              <a:t>She Stoops to Conquer</a:t>
            </a:r>
            <a:r>
              <a:rPr lang="en-US" dirty="0" smtClean="0"/>
              <a:t> .</a:t>
            </a:r>
          </a:p>
          <a:p>
            <a:r>
              <a:rPr lang="fr-FR" dirty="0"/>
              <a:t>Herbert I. E. </a:t>
            </a:r>
            <a:r>
              <a:rPr lang="fr-FR" dirty="0" smtClean="0"/>
              <a:t>Dhlomo’s  </a:t>
            </a:r>
            <a:r>
              <a:rPr lang="en-US" dirty="0"/>
              <a:t>. </a:t>
            </a:r>
            <a:r>
              <a:rPr lang="en-US" i="1" dirty="0"/>
              <a:t>The Girl Who Killed to Save </a:t>
            </a:r>
            <a:r>
              <a:rPr lang="en-US" i="1" dirty="0" smtClean="0"/>
              <a:t>  1935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252</TotalTime>
  <Words>629</Words>
  <Application>Microsoft Office PowerPoint</Application>
  <PresentationFormat>Affichage à l'écran (4:3)</PresentationFormat>
  <Paragraphs>60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Opulent</vt:lpstr>
      <vt:lpstr>African Drama</vt:lpstr>
      <vt:lpstr>Drama in Pre-Colonial era</vt:lpstr>
      <vt:lpstr>The Mask</vt:lpstr>
      <vt:lpstr>Colonial Era</vt:lpstr>
      <vt:lpstr>The Impact of Colonialism on African Performing Arts</vt:lpstr>
      <vt:lpstr>Characteristics of African Plays in Colonial Era</vt:lpstr>
      <vt:lpstr>Colonial Theaters</vt:lpstr>
      <vt:lpstr>Colonial theater</vt:lpstr>
      <vt:lpstr>First English African Plays</vt:lpstr>
      <vt:lpstr>Characteristics of the First English African Plays</vt:lpstr>
      <vt:lpstr>Independence</vt:lpstr>
      <vt:lpstr>New Themes</vt:lpstr>
      <vt:lpstr>Themes</vt:lpstr>
      <vt:lpstr>The BBC "African Theatre"  </vt:lpstr>
      <vt:lpstr>The BBC "African Theatre"  </vt:lpstr>
      <vt:lpstr>Postcolonial Themes</vt:lpstr>
      <vt:lpstr>themes</vt:lpstr>
      <vt:lpstr>Female playwrights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African Drama</dc:title>
  <dc:creator>acer</dc:creator>
  <cp:lastModifiedBy>acer</cp:lastModifiedBy>
  <cp:revision>41</cp:revision>
  <dcterms:created xsi:type="dcterms:W3CDTF">2019-12-10T17:26:32Z</dcterms:created>
  <dcterms:modified xsi:type="dcterms:W3CDTF">2021-04-16T14:31:43Z</dcterms:modified>
</cp:coreProperties>
</file>