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304" r:id="rId5"/>
    <p:sldId id="312" r:id="rId6"/>
    <p:sldId id="313" r:id="rId7"/>
    <p:sldId id="305" r:id="rId8"/>
    <p:sldId id="306" r:id="rId9"/>
    <p:sldId id="307" r:id="rId10"/>
    <p:sldId id="308" r:id="rId11"/>
    <p:sldId id="309" r:id="rId12"/>
    <p:sldId id="310" r:id="rId13"/>
    <p:sldId id="311"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E5"/>
    <a:srgbClr val="9E770A"/>
    <a:srgbClr val="DEBC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94600" autoAdjust="0"/>
  </p:normalViewPr>
  <p:slideViewPr>
    <p:cSldViewPr>
      <p:cViewPr varScale="1">
        <p:scale>
          <a:sx n="82" d="100"/>
          <a:sy n="82" d="100"/>
        </p:scale>
        <p:origin x="1512"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E7E4C667-C8A0-45E5-8EF0-E0D66BA1CA4D}" type="datetimeFigureOut">
              <a:rPr lang="ar-SA" smtClean="0"/>
              <a:t>04/07/1443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3064227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E7E4C667-C8A0-45E5-8EF0-E0D66BA1CA4D}" type="datetimeFigureOut">
              <a:rPr lang="ar-SA" smtClean="0"/>
              <a:t>04/07/1443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2866327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E7E4C667-C8A0-45E5-8EF0-E0D66BA1CA4D}" type="datetimeFigureOut">
              <a:rPr lang="ar-SA" smtClean="0"/>
              <a:t>04/07/1443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4031622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E7E4C667-C8A0-45E5-8EF0-E0D66BA1CA4D}" type="datetimeFigureOut">
              <a:rPr lang="ar-SA" smtClean="0"/>
              <a:t>04/07/1443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372346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E7E4C667-C8A0-45E5-8EF0-E0D66BA1CA4D}" type="datetimeFigureOut">
              <a:rPr lang="ar-SA" smtClean="0"/>
              <a:t>04/07/1443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2100830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E7E4C667-C8A0-45E5-8EF0-E0D66BA1CA4D}" type="datetimeFigureOut">
              <a:rPr lang="ar-SA" smtClean="0"/>
              <a:t>04/07/1443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3644249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E7E4C667-C8A0-45E5-8EF0-E0D66BA1CA4D}" type="datetimeFigureOut">
              <a:rPr lang="ar-SA" smtClean="0"/>
              <a:t>04/07/1443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2810229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E7E4C667-C8A0-45E5-8EF0-E0D66BA1CA4D}" type="datetimeFigureOut">
              <a:rPr lang="ar-SA" smtClean="0"/>
              <a:t>04/07/1443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39415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7E4C667-C8A0-45E5-8EF0-E0D66BA1CA4D}" type="datetimeFigureOut">
              <a:rPr lang="ar-SA" smtClean="0"/>
              <a:t>04/07/1443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1740313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E7E4C667-C8A0-45E5-8EF0-E0D66BA1CA4D}" type="datetimeFigureOut">
              <a:rPr lang="ar-SA" smtClean="0"/>
              <a:t>04/07/1443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1288509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E7E4C667-C8A0-45E5-8EF0-E0D66BA1CA4D}" type="datetimeFigureOut">
              <a:rPr lang="ar-SA" smtClean="0"/>
              <a:t>04/07/1443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2782615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7E4C667-C8A0-45E5-8EF0-E0D66BA1CA4D}" type="datetimeFigureOut">
              <a:rPr lang="ar-SA" smtClean="0"/>
              <a:t>04/07/1443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7BD66C2-0E41-470B-9E77-B8AF646987DD}" type="slidenum">
              <a:rPr lang="ar-SA" smtClean="0"/>
              <a:t>‹N°›</a:t>
            </a:fld>
            <a:endParaRPr lang="ar-SA"/>
          </a:p>
        </p:txBody>
      </p:sp>
    </p:spTree>
    <p:extLst>
      <p:ext uri="{BB962C8B-B14F-4D97-AF65-F5344CB8AC3E}">
        <p14:creationId xmlns:p14="http://schemas.microsoft.com/office/powerpoint/2010/main" val="1675881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42"/>
            <a:ext cx="9144000" cy="6860342"/>
          </a:xfrm>
          <a:prstGeom prst="rect">
            <a:avLst/>
          </a:prstGeom>
        </p:spPr>
      </p:pic>
      <p:pic>
        <p:nvPicPr>
          <p:cNvPr id="7" name="صورة 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610036" y="1084816"/>
            <a:ext cx="3923928" cy="2776232"/>
          </a:xfrm>
          <a:prstGeom prst="rect">
            <a:avLst/>
          </a:prstGeom>
        </p:spPr>
      </p:pic>
      <p:grpSp>
        <p:nvGrpSpPr>
          <p:cNvPr id="11" name="مجموعة 10"/>
          <p:cNvGrpSpPr/>
          <p:nvPr/>
        </p:nvGrpSpPr>
        <p:grpSpPr>
          <a:xfrm>
            <a:off x="809479" y="3861048"/>
            <a:ext cx="7525042" cy="709762"/>
            <a:chOff x="867508" y="3861048"/>
            <a:chExt cx="7525042" cy="709762"/>
          </a:xfrm>
        </p:grpSpPr>
        <p:pic>
          <p:nvPicPr>
            <p:cNvPr id="6" name="صورة 5"/>
            <p:cNvPicPr>
              <a:picLocks noChangeAspect="1"/>
            </p:cNvPicPr>
            <p:nvPr/>
          </p:nvPicPr>
          <p:blipFill rotWithShape="1">
            <a:blip r:embed="rId4">
              <a:clrChange>
                <a:clrFrom>
                  <a:srgbClr val="FFFFFF"/>
                </a:clrFrom>
                <a:clrTo>
                  <a:srgbClr val="FFFFFF">
                    <a:alpha val="0"/>
                  </a:srgbClr>
                </a:clrTo>
              </a:clrChange>
              <a:duotone>
                <a:prstClr val="black"/>
                <a:schemeClr val="accent2">
                  <a:tint val="45000"/>
                  <a:satMod val="400000"/>
                </a:schemeClr>
              </a:duotone>
              <a:extLst>
                <a:ext uri="{28A0092B-C50C-407E-A947-70E740481C1C}">
                  <a14:useLocalDpi xmlns:a14="http://schemas.microsoft.com/office/drawing/2010/main" val="0"/>
                </a:ext>
              </a:extLst>
            </a:blip>
            <a:srcRect l="13930" t="15699" r="13117" b="71993"/>
            <a:stretch/>
          </p:blipFill>
          <p:spPr>
            <a:xfrm>
              <a:off x="867508" y="3861048"/>
              <a:ext cx="7479323" cy="709762"/>
            </a:xfrm>
            <a:prstGeom prst="rect">
              <a:avLst/>
            </a:prstGeom>
          </p:spPr>
        </p:pic>
        <p:sp>
          <p:nvSpPr>
            <p:cNvPr id="10" name="مستطيل 9"/>
            <p:cNvSpPr/>
            <p:nvPr/>
          </p:nvSpPr>
          <p:spPr>
            <a:xfrm>
              <a:off x="8346831" y="3861048"/>
              <a:ext cx="45719" cy="7097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Tree>
    <p:extLst>
      <p:ext uri="{BB962C8B-B14F-4D97-AF65-F5344CB8AC3E}">
        <p14:creationId xmlns:p14="http://schemas.microsoft.com/office/powerpoint/2010/main" val="3892065059"/>
      </p:ext>
    </p:extLst>
  </p:cSld>
  <p:clrMapOvr>
    <a:masterClrMapping/>
  </p:clrMapOvr>
  <mc:AlternateContent xmlns:mc="http://schemas.openxmlformats.org/markup-compatibility/2006" xmlns:p14="http://schemas.microsoft.com/office/powerpoint/2010/main">
    <mc:Choice Requires="p14">
      <p:transition p14:dur="10">
        <p14:ripple/>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مستدير الزوايا 10"/>
          <p:cNvSpPr/>
          <p:nvPr/>
        </p:nvSpPr>
        <p:spPr>
          <a:xfrm>
            <a:off x="107505" y="332656"/>
            <a:ext cx="8928992" cy="6408712"/>
          </a:xfrm>
          <a:prstGeom prst="roundRect">
            <a:avLst/>
          </a:prstGeom>
          <a:solidFill>
            <a:srgbClr val="9E770A">
              <a:alpha val="16000"/>
            </a:srgbClr>
          </a:solidFill>
          <a:ln>
            <a:solidFill>
              <a:srgbClr val="FFF2E5"/>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DZ" sz="4000" b="1" dirty="0">
                <a:solidFill>
                  <a:schemeClr val="accent6">
                    <a:lumMod val="50000"/>
                  </a:schemeClr>
                </a:solidFill>
                <a:latin typeface="Sakkal Majalla" pitchFamily="2" charset="-78"/>
                <a:cs typeface="Sakkal Majalla" pitchFamily="2" charset="-78"/>
              </a:rPr>
              <a:t>قام كل من </a:t>
            </a:r>
            <a:r>
              <a:rPr lang="fr-FR" sz="4000" b="1" dirty="0">
                <a:solidFill>
                  <a:schemeClr val="accent6">
                    <a:lumMod val="50000"/>
                  </a:schemeClr>
                </a:solidFill>
                <a:latin typeface="Sakkal Majalla" pitchFamily="2" charset="-78"/>
                <a:cs typeface="Sakkal Majalla" pitchFamily="2" charset="-78"/>
              </a:rPr>
              <a:t>  </a:t>
            </a:r>
            <a:r>
              <a:rPr lang="fr-FR" sz="4000" b="1" dirty="0" err="1">
                <a:solidFill>
                  <a:schemeClr val="accent6">
                    <a:lumMod val="50000"/>
                  </a:schemeClr>
                </a:solidFill>
                <a:latin typeface="Sakkal Majalla" pitchFamily="2" charset="-78"/>
                <a:cs typeface="Sakkal Majalla" pitchFamily="2" charset="-78"/>
              </a:rPr>
              <a:t>kalamova</a:t>
            </a:r>
            <a:r>
              <a:rPr lang="fr-FR" sz="4000" b="1" dirty="0">
                <a:solidFill>
                  <a:schemeClr val="accent6">
                    <a:lumMod val="50000"/>
                  </a:schemeClr>
                </a:solidFill>
                <a:latin typeface="Sakkal Majalla" pitchFamily="2" charset="-78"/>
                <a:cs typeface="Sakkal Majalla" pitchFamily="2" charset="-78"/>
              </a:rPr>
              <a:t> et </a:t>
            </a:r>
            <a:r>
              <a:rPr lang="fr-FR" sz="4000" b="1" dirty="0" err="1">
                <a:solidFill>
                  <a:schemeClr val="accent6">
                    <a:lumMod val="50000"/>
                  </a:schemeClr>
                </a:solidFill>
                <a:latin typeface="Sakkal Majalla" pitchFamily="2" charset="-78"/>
                <a:cs typeface="Sakkal Majalla" pitchFamily="2" charset="-78"/>
              </a:rPr>
              <a:t>konrad</a:t>
            </a:r>
            <a:r>
              <a:rPr lang="fr-FR" sz="4000" b="1" dirty="0">
                <a:solidFill>
                  <a:schemeClr val="accent6">
                    <a:lumMod val="50000"/>
                  </a:schemeClr>
                </a:solidFill>
                <a:latin typeface="Sakkal Majalla" pitchFamily="2" charset="-78"/>
                <a:cs typeface="Sakkal Majalla" pitchFamily="2" charset="-78"/>
              </a:rPr>
              <a:t> </a:t>
            </a:r>
            <a:r>
              <a:rPr lang="ar-DZ" sz="4000" b="1" dirty="0">
                <a:solidFill>
                  <a:schemeClr val="accent6">
                    <a:lumMod val="50000"/>
                  </a:schemeClr>
                </a:solidFill>
                <a:latin typeface="Sakkal Majalla" pitchFamily="2" charset="-78"/>
                <a:cs typeface="Sakkal Majalla" pitchFamily="2" charset="-78"/>
              </a:rPr>
              <a:t>ب</a:t>
            </a:r>
            <a:r>
              <a:rPr lang="ar-SA" sz="4000" b="1" dirty="0">
                <a:solidFill>
                  <a:schemeClr val="accent6">
                    <a:lumMod val="50000"/>
                  </a:schemeClr>
                </a:solidFill>
                <a:latin typeface="Sakkal Majalla" pitchFamily="2" charset="-78"/>
                <a:cs typeface="Sakkal Majalla" pitchFamily="2" charset="-78"/>
              </a:rPr>
              <a:t>دراسة عن العلاقة بين العلامة التجارية القومية والاستثمار الأجنبي المباشر. وقد شملت هذه الدراسة رؤية مهمة ومثيرة للاهتمام اعتبرت العلامة التجارية للبلاد سداسية الأبعاد، و كيف أن العناصر المكونة تساهم في تشجيع الاستثمار، وفي نهاية المطاف نقوم بالجمع بين أبعاد العلامة التجارية للبلد للوقوف على دور هذه الأخيرة في جذب الاستثمار الأجنبي المباشر.</a:t>
            </a:r>
            <a:endParaRPr lang="fr-FR" sz="4000" b="1" dirty="0">
              <a:solidFill>
                <a:schemeClr val="accent6">
                  <a:lumMod val="50000"/>
                </a:schemeClr>
              </a:solidFill>
              <a:latin typeface="Sakkal Majalla" pitchFamily="2" charset="-78"/>
              <a:cs typeface="Sakkal Majalla" pitchFamily="2" charset="-78"/>
            </a:endParaRPr>
          </a:p>
        </p:txBody>
      </p:sp>
    </p:spTree>
    <p:extLst>
      <p:ext uri="{BB962C8B-B14F-4D97-AF65-F5344CB8AC3E}">
        <p14:creationId xmlns:p14="http://schemas.microsoft.com/office/powerpoint/2010/main" val="211177700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xit" presetSubtype="0" fill="hold" grpId="1" nodeType="clickEffect">
                                  <p:stCondLst>
                                    <p:cond delay="0"/>
                                  </p:stCondLst>
                                  <p:childTnLst>
                                    <p:anim calcmode="lin" valueType="num">
                                      <p:cBhvr>
                                        <p:cTn id="13" dur="1000"/>
                                        <p:tgtEl>
                                          <p:spTgt spid="11"/>
                                        </p:tgtEl>
                                        <p:attrNameLst>
                                          <p:attrName>ppt_w</p:attrName>
                                        </p:attrNameLst>
                                      </p:cBhvr>
                                      <p:tavLst>
                                        <p:tav tm="0">
                                          <p:val>
                                            <p:strVal val="ppt_w"/>
                                          </p:val>
                                        </p:tav>
                                        <p:tav tm="100000">
                                          <p:val>
                                            <p:fltVal val="0"/>
                                          </p:val>
                                        </p:tav>
                                      </p:tavLst>
                                    </p:anim>
                                    <p:anim calcmode="lin" valueType="num">
                                      <p:cBhvr>
                                        <p:cTn id="14" dur="1000"/>
                                        <p:tgtEl>
                                          <p:spTgt spid="11"/>
                                        </p:tgtEl>
                                        <p:attrNameLst>
                                          <p:attrName>ppt_h</p:attrName>
                                        </p:attrNameLst>
                                      </p:cBhvr>
                                      <p:tavLst>
                                        <p:tav tm="0">
                                          <p:val>
                                            <p:strVal val="ppt_h"/>
                                          </p:val>
                                        </p:tav>
                                        <p:tav tm="100000">
                                          <p:val>
                                            <p:fltVal val="0"/>
                                          </p:val>
                                        </p:tav>
                                      </p:tavLst>
                                    </p:anim>
                                    <p:anim calcmode="lin" valueType="num">
                                      <p:cBhvr>
                                        <p:cTn id="15" dur="1000"/>
                                        <p:tgtEl>
                                          <p:spTgt spid="11"/>
                                        </p:tgtEl>
                                        <p:attrNameLst>
                                          <p:attrName>style.rotation</p:attrName>
                                        </p:attrNameLst>
                                      </p:cBhvr>
                                      <p:tavLst>
                                        <p:tav tm="0">
                                          <p:val>
                                            <p:fltVal val="0"/>
                                          </p:val>
                                        </p:tav>
                                        <p:tav tm="100000">
                                          <p:val>
                                            <p:fltVal val="90"/>
                                          </p:val>
                                        </p:tav>
                                      </p:tavLst>
                                    </p:anim>
                                    <p:animEffect transition="out" filter="fade">
                                      <p:cBhvr>
                                        <p:cTn id="16" dur="1000"/>
                                        <p:tgtEl>
                                          <p:spTgt spid="11"/>
                                        </p:tgtEl>
                                      </p:cBhvr>
                                    </p:animEffect>
                                    <p:set>
                                      <p:cBhvr>
                                        <p:cTn id="17"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مستدير الزوايا 10"/>
          <p:cNvSpPr/>
          <p:nvPr/>
        </p:nvSpPr>
        <p:spPr>
          <a:xfrm>
            <a:off x="107505" y="332656"/>
            <a:ext cx="8928992" cy="6408712"/>
          </a:xfrm>
          <a:prstGeom prst="roundRect">
            <a:avLst/>
          </a:prstGeom>
          <a:solidFill>
            <a:srgbClr val="9E770A">
              <a:alpha val="16000"/>
            </a:srgbClr>
          </a:solidFill>
          <a:ln>
            <a:solidFill>
              <a:srgbClr val="FFF2E5"/>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r>
              <a:rPr lang="ar-SA" sz="2800" b="1" dirty="0">
                <a:solidFill>
                  <a:srgbClr val="0070C0"/>
                </a:solidFill>
                <a:latin typeface="Sakkal Majalla" pitchFamily="2" charset="-78"/>
                <a:cs typeface="Sakkal Majalla" pitchFamily="2" charset="-78"/>
              </a:rPr>
              <a:t>دور أنشطة وبرامج العلاقات العامة في الترويج للاستثمار الأجنبي:</a:t>
            </a:r>
            <a:endParaRPr lang="fr-FR" sz="2800" b="1" dirty="0">
              <a:solidFill>
                <a:srgbClr val="0070C0"/>
              </a:solidFill>
              <a:latin typeface="Sakkal Majalla" pitchFamily="2" charset="-78"/>
              <a:cs typeface="Sakkal Majalla" pitchFamily="2" charset="-78"/>
            </a:endParaRPr>
          </a:p>
          <a:p>
            <a:pPr algn="just"/>
            <a:r>
              <a:rPr lang="ar-SA" sz="2000" b="1" dirty="0">
                <a:solidFill>
                  <a:schemeClr val="accent6">
                    <a:lumMod val="50000"/>
                  </a:schemeClr>
                </a:solidFill>
                <a:latin typeface="Sakkal Majalla" pitchFamily="2" charset="-78"/>
                <a:cs typeface="Sakkal Majalla" pitchFamily="2" charset="-78"/>
              </a:rPr>
              <a:t>1. تهدف العلاقات العامة بوزارة الصناعة والوكالة الوطنية لتطوير الاستثمار نظريا إلى التعريف بالجزائر واقتصادها والفرص الاستثمارية بها إقليميا وعالمياً الاستثمار بطرح مشاكل الجزائر واقتصادها والفرص الاستثمارية بها في الخارج بغرض إعلام وكسب المجتمع الدولي. لكن في المقابل فالعلاقات العامة بوزارة الصناعة والوكالة الوطنية لتطوير الاستثمار لم تسهم عمليا بدرجة كبيرة في تفعيل سياسة الاستثمار في الجزائر وتبرير القوانين والتشريعات الخاصة بالاستثمار الأجنبي.</a:t>
            </a:r>
            <a:endParaRPr lang="fr-FR" sz="2000" b="1" dirty="0">
              <a:solidFill>
                <a:schemeClr val="accent6">
                  <a:lumMod val="50000"/>
                </a:schemeClr>
              </a:solidFill>
              <a:latin typeface="Sakkal Majalla" pitchFamily="2" charset="-78"/>
              <a:cs typeface="Sakkal Majalla" pitchFamily="2" charset="-78"/>
            </a:endParaRPr>
          </a:p>
          <a:p>
            <a:pPr algn="just"/>
            <a:r>
              <a:rPr lang="ar-SA" sz="2000" b="1" dirty="0">
                <a:solidFill>
                  <a:schemeClr val="accent6">
                    <a:lumMod val="50000"/>
                  </a:schemeClr>
                </a:solidFill>
                <a:latin typeface="Sakkal Majalla" pitchFamily="2" charset="-78"/>
                <a:cs typeface="Sakkal Majalla" pitchFamily="2" charset="-78"/>
              </a:rPr>
              <a:t>2. الترويج للاستثمار في الجزائر يبقى ضعيفا </a:t>
            </a:r>
            <a:r>
              <a:rPr lang="ar-DZ" sz="2000" b="1" dirty="0">
                <a:solidFill>
                  <a:schemeClr val="accent6">
                    <a:lumMod val="50000"/>
                  </a:schemeClr>
                </a:solidFill>
                <a:latin typeface="Sakkal Majalla" pitchFamily="2" charset="-78"/>
                <a:cs typeface="Sakkal Majalla" pitchFamily="2" charset="-78"/>
              </a:rPr>
              <a:t>حيث </a:t>
            </a:r>
            <a:r>
              <a:rPr lang="ar-SA" sz="2000" b="1" dirty="0">
                <a:solidFill>
                  <a:schemeClr val="accent6">
                    <a:lumMod val="50000"/>
                  </a:schemeClr>
                </a:solidFill>
                <a:latin typeface="Sakkal Majalla" pitchFamily="2" charset="-78"/>
                <a:cs typeface="Sakkal Majalla" pitchFamily="2" charset="-78"/>
              </a:rPr>
              <a:t>أن الترويج يحتاج لمنهجية علمية وأساليب مدروسة بدقة</a:t>
            </a:r>
            <a:r>
              <a:rPr lang="fr-FR" sz="2000" b="1" dirty="0">
                <a:solidFill>
                  <a:schemeClr val="accent6">
                    <a:lumMod val="50000"/>
                  </a:schemeClr>
                </a:solidFill>
                <a:latin typeface="Sakkal Majalla" pitchFamily="2" charset="-78"/>
                <a:cs typeface="Sakkal Majalla" pitchFamily="2" charset="-78"/>
              </a:rPr>
              <a:t>.</a:t>
            </a:r>
          </a:p>
          <a:p>
            <a:pPr algn="just"/>
            <a:r>
              <a:rPr lang="ar-SA" sz="2000" b="1" dirty="0">
                <a:solidFill>
                  <a:schemeClr val="accent6">
                    <a:lumMod val="50000"/>
                  </a:schemeClr>
                </a:solidFill>
                <a:latin typeface="Sakkal Majalla" pitchFamily="2" charset="-78"/>
                <a:cs typeface="Sakkal Majalla" pitchFamily="2" charset="-78"/>
              </a:rPr>
              <a:t>3. تواجه الجزائر كثير ا من المشاكل </a:t>
            </a:r>
            <a:r>
              <a:rPr lang="ar-DZ" sz="2000" b="1" dirty="0">
                <a:solidFill>
                  <a:schemeClr val="accent6">
                    <a:lumMod val="50000"/>
                  </a:schemeClr>
                </a:solidFill>
                <a:latin typeface="Sakkal Majalla" pitchFamily="2" charset="-78"/>
                <a:cs typeface="Sakkal Majalla" pitchFamily="2" charset="-78"/>
              </a:rPr>
              <a:t>و</a:t>
            </a:r>
            <a:r>
              <a:rPr lang="ar-SA" sz="2000" b="1" dirty="0">
                <a:solidFill>
                  <a:schemeClr val="accent6">
                    <a:lumMod val="50000"/>
                  </a:schemeClr>
                </a:solidFill>
                <a:latin typeface="Sakkal Majalla" pitchFamily="2" charset="-78"/>
                <a:cs typeface="Sakkal Majalla" pitchFamily="2" charset="-78"/>
              </a:rPr>
              <a:t>التحديات التي تواجه العملية الترويجية في الممارسة والتطبيق، حيث تتأثر السياسات الترويجية للاستثمار الاجنبي بالنظم السياسية، والاستقرار السياسي. بالإضافة الى عدم التخطيط للترويج للاستثمار، ضعف الكوادر غير المتخصصة في الترويج</a:t>
            </a:r>
            <a:r>
              <a:rPr lang="fr-FR" sz="2000" b="1" dirty="0">
                <a:solidFill>
                  <a:schemeClr val="accent6">
                    <a:lumMod val="50000"/>
                  </a:schemeClr>
                </a:solidFill>
                <a:latin typeface="Sakkal Majalla" pitchFamily="2" charset="-78"/>
                <a:cs typeface="Sakkal Majalla" pitchFamily="2" charset="-78"/>
              </a:rPr>
              <a:t>  </a:t>
            </a:r>
            <a:r>
              <a:rPr lang="ar-DZ" sz="2000" b="1" dirty="0">
                <a:solidFill>
                  <a:schemeClr val="accent6">
                    <a:lumMod val="50000"/>
                  </a:schemeClr>
                </a:solidFill>
                <a:latin typeface="Sakkal Majalla" pitchFamily="2" charset="-78"/>
                <a:cs typeface="Sakkal Majalla" pitchFamily="2" charset="-78"/>
              </a:rPr>
              <a:t>و</a:t>
            </a:r>
            <a:r>
              <a:rPr lang="ar-SA" sz="2000" b="1" dirty="0">
                <a:solidFill>
                  <a:schemeClr val="accent6">
                    <a:lumMod val="50000"/>
                  </a:schemeClr>
                </a:solidFill>
                <a:latin typeface="Sakkal Majalla" pitchFamily="2" charset="-78"/>
                <a:cs typeface="Sakkal Majalla" pitchFamily="2" charset="-78"/>
              </a:rPr>
              <a:t>الحملات الترويجية</a:t>
            </a:r>
            <a:r>
              <a:rPr lang="fr-FR" sz="2000" b="1" dirty="0">
                <a:solidFill>
                  <a:schemeClr val="accent6">
                    <a:lumMod val="50000"/>
                  </a:schemeClr>
                </a:solidFill>
                <a:latin typeface="Sakkal Majalla" pitchFamily="2" charset="-78"/>
                <a:cs typeface="Sakkal Majalla" pitchFamily="2" charset="-78"/>
              </a:rPr>
              <a:t> - </a:t>
            </a:r>
            <a:r>
              <a:rPr lang="ar-SA" sz="2000" b="1" dirty="0">
                <a:solidFill>
                  <a:schemeClr val="accent6">
                    <a:lumMod val="50000"/>
                  </a:schemeClr>
                </a:solidFill>
                <a:latin typeface="Sakkal Majalla" pitchFamily="2" charset="-78"/>
                <a:cs typeface="Sakkal Majalla" pitchFamily="2" charset="-78"/>
              </a:rPr>
              <a:t>لها أثر سلبي على العملية الترويجية</a:t>
            </a:r>
            <a:r>
              <a:rPr lang="ar-DZ" sz="2000" b="1" dirty="0">
                <a:solidFill>
                  <a:schemeClr val="accent6">
                    <a:lumMod val="50000"/>
                  </a:schemeClr>
                </a:solidFill>
                <a:latin typeface="Sakkal Majalla" pitchFamily="2" charset="-78"/>
                <a:cs typeface="Sakkal Majalla" pitchFamily="2" charset="-78"/>
              </a:rPr>
              <a:t> والاستثمارية، </a:t>
            </a:r>
            <a:endParaRPr lang="fr-FR" sz="2000" b="1" dirty="0">
              <a:solidFill>
                <a:schemeClr val="accent6">
                  <a:lumMod val="50000"/>
                </a:schemeClr>
              </a:solidFill>
              <a:latin typeface="Sakkal Majalla" pitchFamily="2" charset="-78"/>
              <a:cs typeface="Sakkal Majalla" pitchFamily="2" charset="-78"/>
            </a:endParaRPr>
          </a:p>
          <a:p>
            <a:pPr algn="just"/>
            <a:r>
              <a:rPr lang="ar-DZ" sz="2000" b="1" dirty="0">
                <a:solidFill>
                  <a:schemeClr val="accent6">
                    <a:lumMod val="50000"/>
                  </a:schemeClr>
                </a:solidFill>
                <a:latin typeface="Sakkal Majalla" pitchFamily="2" charset="-78"/>
                <a:cs typeface="Sakkal Majalla" pitchFamily="2" charset="-78"/>
              </a:rPr>
              <a:t>4. البرامج الترويجية لم تنجح في جذب المستثمرين، فيجب على الوزارة وضع تقييم سنوي للبرامج الترويجية ودعمها كبرامج وليس بنود، كما يجب على الوزارة إعادة النظر في البرامج الترويجية المتبعة وكيفية وصولها وجاذبيتها للمستثمرين الأجانب.</a:t>
            </a:r>
            <a:endParaRPr lang="fr-FR" sz="2000" b="1" dirty="0">
              <a:solidFill>
                <a:schemeClr val="accent6">
                  <a:lumMod val="50000"/>
                </a:schemeClr>
              </a:solidFill>
              <a:latin typeface="Sakkal Majalla" pitchFamily="2" charset="-78"/>
              <a:cs typeface="Sakkal Majalla" pitchFamily="2" charset="-78"/>
            </a:endParaRPr>
          </a:p>
          <a:p>
            <a:pPr algn="just"/>
            <a:r>
              <a:rPr lang="ar-DZ" sz="2000" b="1" dirty="0">
                <a:solidFill>
                  <a:schemeClr val="accent6">
                    <a:lumMod val="50000"/>
                  </a:schemeClr>
                </a:solidFill>
                <a:latin typeface="Sakkal Majalla" pitchFamily="2" charset="-78"/>
                <a:cs typeface="Sakkal Majalla" pitchFamily="2" charset="-78"/>
              </a:rPr>
              <a:t>5. أن </a:t>
            </a:r>
            <a:r>
              <a:rPr lang="ar-SA" sz="2000" b="1" dirty="0">
                <a:solidFill>
                  <a:schemeClr val="accent6">
                    <a:lumMod val="50000"/>
                  </a:schemeClr>
                </a:solidFill>
                <a:latin typeface="Sakkal Majalla" pitchFamily="2" charset="-78"/>
                <a:cs typeface="Sakkal Majalla" pitchFamily="2" charset="-78"/>
              </a:rPr>
              <a:t>أهم الوسائل المستخدمة في الترويج للاستثمار الأجنبي كان كالآتي: </a:t>
            </a:r>
            <a:r>
              <a:rPr lang="fr-FR" sz="2000" b="1" dirty="0">
                <a:solidFill>
                  <a:schemeClr val="accent6">
                    <a:lumMod val="50000"/>
                  </a:schemeClr>
                </a:solidFill>
                <a:latin typeface="Sakkal Majalla" pitchFamily="2" charset="-78"/>
                <a:cs typeface="Sakkal Majalla" pitchFamily="2" charset="-78"/>
              </a:rPr>
              <a:t>)</a:t>
            </a:r>
            <a:r>
              <a:rPr lang="ar-SA" sz="2000" b="1" dirty="0">
                <a:solidFill>
                  <a:schemeClr val="accent6">
                    <a:lumMod val="50000"/>
                  </a:schemeClr>
                </a:solidFill>
                <a:latin typeface="Sakkal Majalla" pitchFamily="2" charset="-78"/>
                <a:cs typeface="Sakkal Majalla" pitchFamily="2" charset="-78"/>
              </a:rPr>
              <a:t>الأدلة</a:t>
            </a:r>
            <a:r>
              <a:rPr lang="fr-FR" sz="2000" b="1" dirty="0">
                <a:solidFill>
                  <a:schemeClr val="accent6">
                    <a:lumMod val="50000"/>
                  </a:schemeClr>
                </a:solidFill>
                <a:latin typeface="Sakkal Majalla" pitchFamily="2" charset="-78"/>
                <a:cs typeface="Sakkal Majalla" pitchFamily="2" charset="-78"/>
              </a:rPr>
              <a:t> – </a:t>
            </a:r>
            <a:r>
              <a:rPr lang="ar-SA" sz="2000" b="1" dirty="0">
                <a:solidFill>
                  <a:schemeClr val="accent6">
                    <a:lumMod val="50000"/>
                  </a:schemeClr>
                </a:solidFill>
                <a:latin typeface="Sakkal Majalla" pitchFamily="2" charset="-78"/>
                <a:cs typeface="Sakkal Majalla" pitchFamily="2" charset="-78"/>
              </a:rPr>
              <a:t>التلفزيون</a:t>
            </a:r>
            <a:r>
              <a:rPr lang="fr-FR" sz="2000" b="1" dirty="0">
                <a:solidFill>
                  <a:schemeClr val="accent6">
                    <a:lumMod val="50000"/>
                  </a:schemeClr>
                </a:solidFill>
                <a:latin typeface="Sakkal Majalla" pitchFamily="2" charset="-78"/>
                <a:cs typeface="Sakkal Majalla" pitchFamily="2" charset="-78"/>
              </a:rPr>
              <a:t> – </a:t>
            </a:r>
            <a:r>
              <a:rPr lang="ar-SA" sz="2000" b="1" dirty="0">
                <a:solidFill>
                  <a:schemeClr val="accent6">
                    <a:lumMod val="50000"/>
                  </a:schemeClr>
                </a:solidFill>
                <a:latin typeface="Sakkal Majalla" pitchFamily="2" charset="-78"/>
                <a:cs typeface="Sakkal Majalla" pitchFamily="2" charset="-78"/>
              </a:rPr>
              <a:t>التجمعات الاقتصادية</a:t>
            </a:r>
            <a:r>
              <a:rPr lang="fr-FR" sz="2000" b="1" dirty="0">
                <a:solidFill>
                  <a:schemeClr val="accent6">
                    <a:lumMod val="50000"/>
                  </a:schemeClr>
                </a:solidFill>
                <a:latin typeface="Sakkal Majalla" pitchFamily="2" charset="-78"/>
                <a:cs typeface="Sakkal Majalla" pitchFamily="2" charset="-78"/>
              </a:rPr>
              <a:t> – </a:t>
            </a:r>
            <a:r>
              <a:rPr lang="ar-SA" sz="2000" b="1" dirty="0">
                <a:solidFill>
                  <a:schemeClr val="accent6">
                    <a:lumMod val="50000"/>
                  </a:schemeClr>
                </a:solidFill>
                <a:latin typeface="Sakkal Majalla" pitchFamily="2" charset="-78"/>
                <a:cs typeface="Sakkal Majalla" pitchFamily="2" charset="-78"/>
              </a:rPr>
              <a:t>الصحف والمقابلات الشخص</a:t>
            </a:r>
            <a:r>
              <a:rPr lang="ar-DZ" sz="2000" b="1" dirty="0" err="1">
                <a:solidFill>
                  <a:schemeClr val="accent6">
                    <a:lumMod val="50000"/>
                  </a:schemeClr>
                </a:solidFill>
                <a:latin typeface="Sakkal Majalla" pitchFamily="2" charset="-78"/>
                <a:cs typeface="Sakkal Majalla" pitchFamily="2" charset="-78"/>
              </a:rPr>
              <a:t>ية</a:t>
            </a:r>
            <a:r>
              <a:rPr lang="fr-FR" sz="2000" b="1" dirty="0">
                <a:solidFill>
                  <a:schemeClr val="accent6">
                    <a:lumMod val="50000"/>
                  </a:schemeClr>
                </a:solidFill>
                <a:latin typeface="Sakkal Majalla" pitchFamily="2" charset="-78"/>
                <a:cs typeface="Sakkal Majalla" pitchFamily="2" charset="-78"/>
              </a:rPr>
              <a:t> – </a:t>
            </a:r>
            <a:r>
              <a:rPr lang="ar-SA" sz="2000" b="1" dirty="0">
                <a:solidFill>
                  <a:schemeClr val="accent6">
                    <a:lumMod val="50000"/>
                  </a:schemeClr>
                </a:solidFill>
                <a:latin typeface="Sakkal Majalla" pitchFamily="2" charset="-78"/>
                <a:cs typeface="Sakkal Majalla" pitchFamily="2" charset="-78"/>
              </a:rPr>
              <a:t>المجلات </a:t>
            </a:r>
            <a:r>
              <a:rPr lang="fr-FR" sz="2000" b="1" dirty="0">
                <a:solidFill>
                  <a:schemeClr val="accent6">
                    <a:lumMod val="50000"/>
                  </a:schemeClr>
                </a:solidFill>
                <a:latin typeface="Sakkal Majalla" pitchFamily="2" charset="-78"/>
                <a:cs typeface="Sakkal Majalla" pitchFamily="2" charset="-78"/>
              </a:rPr>
              <a:t>–</a:t>
            </a:r>
            <a:r>
              <a:rPr lang="ar-SA" sz="2000" b="1" dirty="0">
                <a:solidFill>
                  <a:schemeClr val="accent6">
                    <a:lumMod val="50000"/>
                  </a:schemeClr>
                </a:solidFill>
                <a:latin typeface="Sakkal Majalla" pitchFamily="2" charset="-78"/>
                <a:cs typeface="Sakkal Majalla" pitchFamily="2" charset="-78"/>
              </a:rPr>
              <a:t>الندوات </a:t>
            </a:r>
            <a:r>
              <a:rPr lang="fr-FR" sz="2000" b="1" dirty="0">
                <a:solidFill>
                  <a:schemeClr val="accent6">
                    <a:lumMod val="50000"/>
                  </a:schemeClr>
                </a:solidFill>
                <a:latin typeface="Sakkal Majalla" pitchFamily="2" charset="-78"/>
                <a:cs typeface="Sakkal Majalla" pitchFamily="2" charset="-78"/>
              </a:rPr>
              <a:t> –</a:t>
            </a:r>
            <a:r>
              <a:rPr lang="ar-SA" sz="2000" b="1" dirty="0">
                <a:solidFill>
                  <a:schemeClr val="accent6">
                    <a:lumMod val="50000"/>
                  </a:schemeClr>
                </a:solidFill>
                <a:latin typeface="Sakkal Majalla" pitchFamily="2" charset="-78"/>
                <a:cs typeface="Sakkal Majalla" pitchFamily="2" charset="-78"/>
              </a:rPr>
              <a:t>المؤتمرات</a:t>
            </a:r>
            <a:r>
              <a:rPr lang="ar-DZ" sz="2000" b="1" dirty="0">
                <a:solidFill>
                  <a:schemeClr val="accent6">
                    <a:lumMod val="50000"/>
                  </a:schemeClr>
                </a:solidFill>
                <a:latin typeface="Sakkal Majalla" pitchFamily="2" charset="-78"/>
                <a:cs typeface="Sakkal Majalla" pitchFamily="2" charset="-78"/>
              </a:rPr>
              <a:t>) مع </a:t>
            </a:r>
            <a:r>
              <a:rPr lang="ar-SA" sz="2000" b="1" dirty="0">
                <a:solidFill>
                  <a:schemeClr val="accent6">
                    <a:lumMod val="50000"/>
                  </a:schemeClr>
                </a:solidFill>
                <a:latin typeface="Sakkal Majalla" pitchFamily="2" charset="-78"/>
                <a:cs typeface="Sakkal Majalla" pitchFamily="2" charset="-78"/>
              </a:rPr>
              <a:t>ضعف الاتصال الإلكتروني رغم أهمية الوصول للعالم الخارجي.</a:t>
            </a:r>
            <a:endParaRPr lang="fr-FR" sz="2000" b="1" dirty="0">
              <a:solidFill>
                <a:schemeClr val="accent6">
                  <a:lumMod val="50000"/>
                </a:schemeClr>
              </a:solidFill>
              <a:latin typeface="Sakkal Majalla" pitchFamily="2" charset="-78"/>
              <a:cs typeface="Sakkal Majalla" pitchFamily="2" charset="-78"/>
            </a:endParaRPr>
          </a:p>
          <a:p>
            <a:pPr algn="just"/>
            <a:r>
              <a:rPr lang="ar-SA" sz="2000" b="1" dirty="0">
                <a:solidFill>
                  <a:schemeClr val="accent6">
                    <a:lumMod val="50000"/>
                  </a:schemeClr>
                </a:solidFill>
                <a:latin typeface="Sakkal Majalla" pitchFamily="2" charset="-78"/>
                <a:cs typeface="Sakkal Majalla" pitchFamily="2" charset="-78"/>
              </a:rPr>
              <a:t>6. أثبتت الدراسة ضعف الترويج الالكتروني نتيجة لضعف الموقع.</a:t>
            </a:r>
            <a:endParaRPr lang="fr-FR" sz="2000" b="1" dirty="0">
              <a:solidFill>
                <a:schemeClr val="accent6">
                  <a:lumMod val="50000"/>
                </a:schemeClr>
              </a:solidFill>
              <a:latin typeface="Sakkal Majalla" pitchFamily="2" charset="-78"/>
              <a:cs typeface="Sakkal Majalla" pitchFamily="2" charset="-78"/>
            </a:endParaRPr>
          </a:p>
        </p:txBody>
      </p:sp>
    </p:spTree>
    <p:extLst>
      <p:ext uri="{BB962C8B-B14F-4D97-AF65-F5344CB8AC3E}">
        <p14:creationId xmlns:p14="http://schemas.microsoft.com/office/powerpoint/2010/main" val="35868775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xit" presetSubtype="0" fill="hold" grpId="1" nodeType="clickEffect">
                                  <p:stCondLst>
                                    <p:cond delay="0"/>
                                  </p:stCondLst>
                                  <p:childTnLst>
                                    <p:anim calcmode="lin" valueType="num">
                                      <p:cBhvr>
                                        <p:cTn id="13" dur="1000"/>
                                        <p:tgtEl>
                                          <p:spTgt spid="11"/>
                                        </p:tgtEl>
                                        <p:attrNameLst>
                                          <p:attrName>ppt_w</p:attrName>
                                        </p:attrNameLst>
                                      </p:cBhvr>
                                      <p:tavLst>
                                        <p:tav tm="0">
                                          <p:val>
                                            <p:strVal val="ppt_w"/>
                                          </p:val>
                                        </p:tav>
                                        <p:tav tm="100000">
                                          <p:val>
                                            <p:fltVal val="0"/>
                                          </p:val>
                                        </p:tav>
                                      </p:tavLst>
                                    </p:anim>
                                    <p:anim calcmode="lin" valueType="num">
                                      <p:cBhvr>
                                        <p:cTn id="14" dur="1000"/>
                                        <p:tgtEl>
                                          <p:spTgt spid="11"/>
                                        </p:tgtEl>
                                        <p:attrNameLst>
                                          <p:attrName>ppt_h</p:attrName>
                                        </p:attrNameLst>
                                      </p:cBhvr>
                                      <p:tavLst>
                                        <p:tav tm="0">
                                          <p:val>
                                            <p:strVal val="ppt_h"/>
                                          </p:val>
                                        </p:tav>
                                        <p:tav tm="100000">
                                          <p:val>
                                            <p:fltVal val="0"/>
                                          </p:val>
                                        </p:tav>
                                      </p:tavLst>
                                    </p:anim>
                                    <p:anim calcmode="lin" valueType="num">
                                      <p:cBhvr>
                                        <p:cTn id="15" dur="1000"/>
                                        <p:tgtEl>
                                          <p:spTgt spid="11"/>
                                        </p:tgtEl>
                                        <p:attrNameLst>
                                          <p:attrName>style.rotation</p:attrName>
                                        </p:attrNameLst>
                                      </p:cBhvr>
                                      <p:tavLst>
                                        <p:tav tm="0">
                                          <p:val>
                                            <p:fltVal val="0"/>
                                          </p:val>
                                        </p:tav>
                                        <p:tav tm="100000">
                                          <p:val>
                                            <p:fltVal val="90"/>
                                          </p:val>
                                        </p:tav>
                                      </p:tavLst>
                                    </p:anim>
                                    <p:animEffect transition="out" filter="fade">
                                      <p:cBhvr>
                                        <p:cTn id="16" dur="1000"/>
                                        <p:tgtEl>
                                          <p:spTgt spid="11"/>
                                        </p:tgtEl>
                                      </p:cBhvr>
                                    </p:animEffect>
                                    <p:set>
                                      <p:cBhvr>
                                        <p:cTn id="17"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مستدير الزوايا 10"/>
          <p:cNvSpPr/>
          <p:nvPr/>
        </p:nvSpPr>
        <p:spPr>
          <a:xfrm>
            <a:off x="107505" y="332656"/>
            <a:ext cx="8928992" cy="6408712"/>
          </a:xfrm>
          <a:prstGeom prst="roundRect">
            <a:avLst/>
          </a:prstGeom>
          <a:solidFill>
            <a:srgbClr val="9E770A">
              <a:alpha val="16000"/>
            </a:srgbClr>
          </a:solidFill>
          <a:ln>
            <a:solidFill>
              <a:srgbClr val="FFF2E5"/>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r>
              <a:rPr lang="ar-SA" sz="4000" b="1" dirty="0">
                <a:solidFill>
                  <a:srgbClr val="0070C0"/>
                </a:solidFill>
                <a:latin typeface="Sakkal Majalla" pitchFamily="2" charset="-78"/>
                <a:cs typeface="Sakkal Majalla" pitchFamily="2" charset="-78"/>
              </a:rPr>
              <a:t>دور وسائل الإعلام في استقطاب الاستثمار الأجنبي:</a:t>
            </a:r>
            <a:endParaRPr lang="fr-FR" sz="4000" b="1" dirty="0">
              <a:solidFill>
                <a:srgbClr val="0070C0"/>
              </a:solidFill>
              <a:latin typeface="Sakkal Majalla" pitchFamily="2" charset="-78"/>
              <a:cs typeface="Sakkal Majalla" pitchFamily="2" charset="-78"/>
            </a:endParaRPr>
          </a:p>
          <a:p>
            <a:pPr algn="just"/>
            <a:r>
              <a:rPr lang="ar-SA" sz="3200" b="1" dirty="0">
                <a:solidFill>
                  <a:schemeClr val="accent6">
                    <a:lumMod val="50000"/>
                  </a:schemeClr>
                </a:solidFill>
                <a:latin typeface="Sakkal Majalla" pitchFamily="2" charset="-78"/>
                <a:cs typeface="Sakkal Majalla" pitchFamily="2" charset="-78"/>
              </a:rPr>
              <a:t>1. وسائل الإعلام الوطنية غير قادرة على مجاراة استراتيجية الوزارة لتحقيق أهدافها والمتمثلة في إدارة سمعة الجزائر والرد على التقارير الإعلامية والدولية المسيئة لسمعة الجزائر.</a:t>
            </a:r>
            <a:endParaRPr lang="fr-FR" sz="3200" b="1" dirty="0">
              <a:solidFill>
                <a:schemeClr val="accent6">
                  <a:lumMod val="50000"/>
                </a:schemeClr>
              </a:solidFill>
              <a:latin typeface="Sakkal Majalla" pitchFamily="2" charset="-78"/>
              <a:cs typeface="Sakkal Majalla" pitchFamily="2" charset="-78"/>
            </a:endParaRPr>
          </a:p>
          <a:p>
            <a:pPr algn="just"/>
            <a:r>
              <a:rPr lang="ar-SA" sz="3200" b="1" dirty="0">
                <a:solidFill>
                  <a:schemeClr val="accent6">
                    <a:lumMod val="50000"/>
                  </a:schemeClr>
                </a:solidFill>
                <a:latin typeface="Sakkal Majalla" pitchFamily="2" charset="-78"/>
                <a:cs typeface="Sakkal Majalla" pitchFamily="2" charset="-78"/>
              </a:rPr>
              <a:t>2. الإعلام الجزائري لا يساهم حق المساهمة في خدمة أجندة وزارة الصناعة والوكالة الوطنية لتطوير الاستثمار من اجل استقطاب الاستثمار الأجنبي، وذلك راجع إلى عدم وجود إعلام متخصص في الجزائر وكذا غياب مفهوم الاتصال المؤسساتي لدى المؤسسات الجزائرية، إذ لا تعتمد على وسائل الإعلام الوطنية كجهاز مواز لتحقيق المصلحة العامة للبلد والمتمثلة في استقطاب الاستثمار الأجنبي المباشر.</a:t>
            </a:r>
            <a:endParaRPr lang="fr-FR" sz="3200" b="1" dirty="0">
              <a:solidFill>
                <a:schemeClr val="accent6">
                  <a:lumMod val="50000"/>
                </a:schemeClr>
              </a:solidFill>
              <a:latin typeface="Sakkal Majalla" pitchFamily="2" charset="-78"/>
              <a:cs typeface="Sakkal Majalla" pitchFamily="2" charset="-78"/>
            </a:endParaRPr>
          </a:p>
        </p:txBody>
      </p:sp>
    </p:spTree>
    <p:extLst>
      <p:ext uri="{BB962C8B-B14F-4D97-AF65-F5344CB8AC3E}">
        <p14:creationId xmlns:p14="http://schemas.microsoft.com/office/powerpoint/2010/main" val="335679512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xit" presetSubtype="0" fill="hold" grpId="1" nodeType="clickEffect">
                                  <p:stCondLst>
                                    <p:cond delay="0"/>
                                  </p:stCondLst>
                                  <p:childTnLst>
                                    <p:anim calcmode="lin" valueType="num">
                                      <p:cBhvr>
                                        <p:cTn id="13" dur="1000"/>
                                        <p:tgtEl>
                                          <p:spTgt spid="11"/>
                                        </p:tgtEl>
                                        <p:attrNameLst>
                                          <p:attrName>ppt_w</p:attrName>
                                        </p:attrNameLst>
                                      </p:cBhvr>
                                      <p:tavLst>
                                        <p:tav tm="0">
                                          <p:val>
                                            <p:strVal val="ppt_w"/>
                                          </p:val>
                                        </p:tav>
                                        <p:tav tm="100000">
                                          <p:val>
                                            <p:fltVal val="0"/>
                                          </p:val>
                                        </p:tav>
                                      </p:tavLst>
                                    </p:anim>
                                    <p:anim calcmode="lin" valueType="num">
                                      <p:cBhvr>
                                        <p:cTn id="14" dur="1000"/>
                                        <p:tgtEl>
                                          <p:spTgt spid="11"/>
                                        </p:tgtEl>
                                        <p:attrNameLst>
                                          <p:attrName>ppt_h</p:attrName>
                                        </p:attrNameLst>
                                      </p:cBhvr>
                                      <p:tavLst>
                                        <p:tav tm="0">
                                          <p:val>
                                            <p:strVal val="ppt_h"/>
                                          </p:val>
                                        </p:tav>
                                        <p:tav tm="100000">
                                          <p:val>
                                            <p:fltVal val="0"/>
                                          </p:val>
                                        </p:tav>
                                      </p:tavLst>
                                    </p:anim>
                                    <p:anim calcmode="lin" valueType="num">
                                      <p:cBhvr>
                                        <p:cTn id="15" dur="1000"/>
                                        <p:tgtEl>
                                          <p:spTgt spid="11"/>
                                        </p:tgtEl>
                                        <p:attrNameLst>
                                          <p:attrName>style.rotation</p:attrName>
                                        </p:attrNameLst>
                                      </p:cBhvr>
                                      <p:tavLst>
                                        <p:tav tm="0">
                                          <p:val>
                                            <p:fltVal val="0"/>
                                          </p:val>
                                        </p:tav>
                                        <p:tav tm="100000">
                                          <p:val>
                                            <p:fltVal val="90"/>
                                          </p:val>
                                        </p:tav>
                                      </p:tavLst>
                                    </p:anim>
                                    <p:animEffect transition="out" filter="fade">
                                      <p:cBhvr>
                                        <p:cTn id="16" dur="1000"/>
                                        <p:tgtEl>
                                          <p:spTgt spid="11"/>
                                        </p:tgtEl>
                                      </p:cBhvr>
                                    </p:animEffect>
                                    <p:set>
                                      <p:cBhvr>
                                        <p:cTn id="17"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مستدير الزوايا 10"/>
          <p:cNvSpPr/>
          <p:nvPr/>
        </p:nvSpPr>
        <p:spPr>
          <a:xfrm>
            <a:off x="107505" y="332656"/>
            <a:ext cx="8928992" cy="6408712"/>
          </a:xfrm>
          <a:prstGeom prst="roundRect">
            <a:avLst/>
          </a:prstGeom>
          <a:solidFill>
            <a:srgbClr val="9E770A">
              <a:alpha val="16000"/>
            </a:srgbClr>
          </a:solidFill>
          <a:ln>
            <a:solidFill>
              <a:srgbClr val="FFF2E5"/>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r>
              <a:rPr lang="ar-DZ" sz="2800" b="1" dirty="0">
                <a:solidFill>
                  <a:srgbClr val="0070C0"/>
                </a:solidFill>
                <a:latin typeface="Sakkal Majalla" pitchFamily="2" charset="-78"/>
                <a:cs typeface="Sakkal Majalla" pitchFamily="2" charset="-78"/>
              </a:rPr>
              <a:t>واقع </a:t>
            </a:r>
            <a:r>
              <a:rPr lang="ar-SA" sz="2800" b="1" dirty="0">
                <a:solidFill>
                  <a:srgbClr val="0070C0"/>
                </a:solidFill>
                <a:latin typeface="Sakkal Majalla" pitchFamily="2" charset="-78"/>
                <a:cs typeface="Sakkal Majalla" pitchFamily="2" charset="-78"/>
              </a:rPr>
              <a:t>تطبيق الاتصال المؤسساتي في التسويق للجزائر كمقصد للاستثمار الأجنبي المباشر:</a:t>
            </a:r>
            <a:endParaRPr lang="fr-FR" sz="2800" b="1" dirty="0">
              <a:solidFill>
                <a:srgbClr val="0070C0"/>
              </a:solidFill>
              <a:latin typeface="Sakkal Majalla" pitchFamily="2" charset="-78"/>
              <a:cs typeface="Sakkal Majalla" pitchFamily="2" charset="-78"/>
            </a:endParaRPr>
          </a:p>
          <a:p>
            <a:pPr algn="just"/>
            <a:r>
              <a:rPr lang="ar-SA" sz="2200" b="1" dirty="0">
                <a:solidFill>
                  <a:schemeClr val="accent6">
                    <a:lumMod val="50000"/>
                  </a:schemeClr>
                </a:solidFill>
                <a:latin typeface="Sakkal Majalla" pitchFamily="2" charset="-78"/>
                <a:cs typeface="Sakkal Majalla" pitchFamily="2" charset="-78"/>
              </a:rPr>
              <a:t>1. الاتصال المؤسساتي في المؤسسات الجزائرية لا يزال ضعيفا بدليل أنه مجرد وظيفة فقط بيد أنه من المفروض أن تخصص له مديرية أو قسم مستقل بذاته يشمل موظفين مؤهلين في المجال.</a:t>
            </a:r>
            <a:endParaRPr lang="fr-FR" sz="2200" b="1" dirty="0">
              <a:solidFill>
                <a:schemeClr val="accent6">
                  <a:lumMod val="50000"/>
                </a:schemeClr>
              </a:solidFill>
              <a:latin typeface="Sakkal Majalla" pitchFamily="2" charset="-78"/>
              <a:cs typeface="Sakkal Majalla" pitchFamily="2" charset="-78"/>
            </a:endParaRPr>
          </a:p>
          <a:p>
            <a:pPr algn="just"/>
            <a:r>
              <a:rPr lang="ar-SA" sz="2200" b="1" dirty="0">
                <a:solidFill>
                  <a:schemeClr val="accent6">
                    <a:lumMod val="50000"/>
                  </a:schemeClr>
                </a:solidFill>
                <a:latin typeface="Sakkal Majalla" pitchFamily="2" charset="-78"/>
                <a:cs typeface="Sakkal Majalla" pitchFamily="2" charset="-78"/>
              </a:rPr>
              <a:t>2. هناك بعض التشابك بين مهام الملحق الصحفي أو الإعلامي وبين مهام الاتصال المؤسساتي في وزارة الصناعة، حيث أن كل النشاطات تمارس على مستوى المؤسسة ولكن بطريقة غير منتظمة، وذلك راجع إلى عدم وجود مديرية أو قسم خاص بهذه الوظيفة وهذا ما أكدته نتائج تحليل الجدول السابق.</a:t>
            </a:r>
            <a:endParaRPr lang="fr-FR" sz="2200" b="1" dirty="0">
              <a:solidFill>
                <a:schemeClr val="accent6">
                  <a:lumMod val="50000"/>
                </a:schemeClr>
              </a:solidFill>
              <a:latin typeface="Sakkal Majalla" pitchFamily="2" charset="-78"/>
              <a:cs typeface="Sakkal Majalla" pitchFamily="2" charset="-78"/>
            </a:endParaRPr>
          </a:p>
          <a:p>
            <a:pPr algn="just"/>
            <a:r>
              <a:rPr lang="ar-SA" sz="2200" b="1" dirty="0">
                <a:solidFill>
                  <a:schemeClr val="accent6">
                    <a:lumMod val="50000"/>
                  </a:schemeClr>
                </a:solidFill>
                <a:latin typeface="Sakkal Majalla" pitchFamily="2" charset="-78"/>
                <a:cs typeface="Sakkal Majalla" pitchFamily="2" charset="-78"/>
              </a:rPr>
              <a:t>3. ضعف الدعاية والإعلان في الجزائر وضعف الكوادر البشرية المختصة في مجال الدعاية الاقتصادية. </a:t>
            </a:r>
            <a:endParaRPr lang="fr-FR" sz="2200" b="1" dirty="0">
              <a:solidFill>
                <a:schemeClr val="accent6">
                  <a:lumMod val="50000"/>
                </a:schemeClr>
              </a:solidFill>
              <a:latin typeface="Sakkal Majalla" pitchFamily="2" charset="-78"/>
              <a:cs typeface="Sakkal Majalla" pitchFamily="2" charset="-78"/>
            </a:endParaRPr>
          </a:p>
          <a:p>
            <a:pPr algn="just"/>
            <a:r>
              <a:rPr lang="ar-SA" sz="2200" b="1" dirty="0">
                <a:solidFill>
                  <a:schemeClr val="accent6">
                    <a:lumMod val="50000"/>
                  </a:schemeClr>
                </a:solidFill>
                <a:latin typeface="Sakkal Majalla" pitchFamily="2" charset="-78"/>
                <a:cs typeface="Sakkal Majalla" pitchFamily="2" charset="-78"/>
              </a:rPr>
              <a:t>4. وزارة الصناعة والوكالة الوطنية لتطوير الاستثمار لا تعتمد بدرجة كبيرة على الاتصال المباشر مع المستثمرين مما يوضح عدم اعتماد الوزارة على تقنيات الاتصال المؤسساتي وهذا ما يؤكد وراجع إلى ضعف الاتصال المؤسساتي في الجزائر وغياب استراتيجية واضحة المعالم لاستقطاب وإقناع المستثمرين بالفرص الاستثمارية في الجزائر.</a:t>
            </a:r>
            <a:endParaRPr lang="fr-FR" sz="2200" b="1" dirty="0">
              <a:solidFill>
                <a:schemeClr val="accent6">
                  <a:lumMod val="50000"/>
                </a:schemeClr>
              </a:solidFill>
              <a:latin typeface="Sakkal Majalla" pitchFamily="2" charset="-78"/>
              <a:cs typeface="Sakkal Majalla" pitchFamily="2" charset="-78"/>
            </a:endParaRPr>
          </a:p>
          <a:p>
            <a:pPr algn="just"/>
            <a:r>
              <a:rPr lang="ar-SA" sz="2200" b="1" dirty="0">
                <a:solidFill>
                  <a:schemeClr val="accent6">
                    <a:lumMod val="50000"/>
                  </a:schemeClr>
                </a:solidFill>
                <a:latin typeface="Sakkal Majalla" pitchFamily="2" charset="-78"/>
                <a:cs typeface="Sakkal Majalla" pitchFamily="2" charset="-78"/>
              </a:rPr>
              <a:t>5. أن الدولة لا تعتمد على السياسات الراشدة داخل الدولة من أجل تحسين صورة الجزائر الذهنية في الخارج لأن إتباع السياسات الراشدة بنظام المصالح مع الدول تجلب الاحترام للدولة مع العالم وكذلك يبعث الثقة في نفوس المواطن المنتمي للدولة وتصبح الدولة مستقرة في الداخل ولها علاقات واسعة واحترام في الخارج الأمر الذي يكسبها سمعة جيدة وصورة ذهنية جيدة عند الغير.</a:t>
            </a:r>
            <a:endParaRPr lang="fr-FR" sz="2200" b="1" dirty="0">
              <a:solidFill>
                <a:schemeClr val="accent6">
                  <a:lumMod val="50000"/>
                </a:schemeClr>
              </a:solidFill>
              <a:latin typeface="Sakkal Majalla" pitchFamily="2" charset="-78"/>
              <a:cs typeface="Sakkal Majalla" pitchFamily="2" charset="-78"/>
            </a:endParaRPr>
          </a:p>
        </p:txBody>
      </p:sp>
    </p:spTree>
    <p:extLst>
      <p:ext uri="{BB962C8B-B14F-4D97-AF65-F5344CB8AC3E}">
        <p14:creationId xmlns:p14="http://schemas.microsoft.com/office/powerpoint/2010/main" val="41099276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xit" presetSubtype="0" fill="hold" grpId="1" nodeType="clickEffect">
                                  <p:stCondLst>
                                    <p:cond delay="0"/>
                                  </p:stCondLst>
                                  <p:childTnLst>
                                    <p:anim calcmode="lin" valueType="num">
                                      <p:cBhvr>
                                        <p:cTn id="13" dur="1000"/>
                                        <p:tgtEl>
                                          <p:spTgt spid="11"/>
                                        </p:tgtEl>
                                        <p:attrNameLst>
                                          <p:attrName>ppt_w</p:attrName>
                                        </p:attrNameLst>
                                      </p:cBhvr>
                                      <p:tavLst>
                                        <p:tav tm="0">
                                          <p:val>
                                            <p:strVal val="ppt_w"/>
                                          </p:val>
                                        </p:tav>
                                        <p:tav tm="100000">
                                          <p:val>
                                            <p:fltVal val="0"/>
                                          </p:val>
                                        </p:tav>
                                      </p:tavLst>
                                    </p:anim>
                                    <p:anim calcmode="lin" valueType="num">
                                      <p:cBhvr>
                                        <p:cTn id="14" dur="1000"/>
                                        <p:tgtEl>
                                          <p:spTgt spid="11"/>
                                        </p:tgtEl>
                                        <p:attrNameLst>
                                          <p:attrName>ppt_h</p:attrName>
                                        </p:attrNameLst>
                                      </p:cBhvr>
                                      <p:tavLst>
                                        <p:tav tm="0">
                                          <p:val>
                                            <p:strVal val="ppt_h"/>
                                          </p:val>
                                        </p:tav>
                                        <p:tav tm="100000">
                                          <p:val>
                                            <p:fltVal val="0"/>
                                          </p:val>
                                        </p:tav>
                                      </p:tavLst>
                                    </p:anim>
                                    <p:anim calcmode="lin" valueType="num">
                                      <p:cBhvr>
                                        <p:cTn id="15" dur="1000"/>
                                        <p:tgtEl>
                                          <p:spTgt spid="11"/>
                                        </p:tgtEl>
                                        <p:attrNameLst>
                                          <p:attrName>style.rotation</p:attrName>
                                        </p:attrNameLst>
                                      </p:cBhvr>
                                      <p:tavLst>
                                        <p:tav tm="0">
                                          <p:val>
                                            <p:fltVal val="0"/>
                                          </p:val>
                                        </p:tav>
                                        <p:tav tm="100000">
                                          <p:val>
                                            <p:fltVal val="90"/>
                                          </p:val>
                                        </p:tav>
                                      </p:tavLst>
                                    </p:anim>
                                    <p:animEffect transition="out" filter="fade">
                                      <p:cBhvr>
                                        <p:cTn id="16" dur="1000"/>
                                        <p:tgtEl>
                                          <p:spTgt spid="11"/>
                                        </p:tgtEl>
                                      </p:cBhvr>
                                    </p:animEffect>
                                    <p:set>
                                      <p:cBhvr>
                                        <p:cTn id="17"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a:gradFill flip="none" rotWithShape="1">
            <a:gsLst>
              <a:gs pos="54000">
                <a:schemeClr val="bg1"/>
              </a:gs>
              <a:gs pos="4000">
                <a:srgbClr val="9E770A">
                  <a:tint val="23500"/>
                  <a:satMod val="160000"/>
                </a:srgbClr>
              </a:gs>
            </a:gsLst>
            <a:path path="circle">
              <a:fillToRect l="50000" t="50000" r="50000" b="50000"/>
            </a:path>
            <a:tileRect/>
          </a:gradFill>
          <a:ln>
            <a:solidFill>
              <a:srgbClr val="DEBC9A"/>
            </a:solidFill>
          </a:ln>
        </p:spPr>
      </p:pic>
      <p:pic>
        <p:nvPicPr>
          <p:cNvPr id="6" name="صورة 5"/>
          <p:cNvPicPr>
            <a:picLocks noChangeAspect="1"/>
          </p:cNvPicPr>
          <p:nvPr/>
        </p:nvPicPr>
        <p:blipFill>
          <a:blip r:embed="rId3">
            <a:clrChange>
              <a:clrFrom>
                <a:srgbClr val="F6F6F6"/>
              </a:clrFrom>
              <a:clrTo>
                <a:srgbClr val="F6F6F6">
                  <a:alpha val="0"/>
                </a:srgbClr>
              </a:clrTo>
            </a:clrChange>
            <a:extLst>
              <a:ext uri="{28A0092B-C50C-407E-A947-70E740481C1C}">
                <a14:useLocalDpi xmlns:a14="http://schemas.microsoft.com/office/drawing/2010/main" val="0"/>
              </a:ext>
            </a:extLst>
          </a:blip>
          <a:stretch>
            <a:fillRect/>
          </a:stretch>
        </p:blipFill>
        <p:spPr>
          <a:xfrm>
            <a:off x="107504" y="959912"/>
            <a:ext cx="7200800" cy="3477200"/>
          </a:xfrm>
          <a:prstGeom prst="rect">
            <a:avLst/>
          </a:prstGeom>
        </p:spPr>
      </p:pic>
      <p:sp>
        <p:nvSpPr>
          <p:cNvPr id="7" name="مستطيل 6"/>
          <p:cNvSpPr/>
          <p:nvPr/>
        </p:nvSpPr>
        <p:spPr>
          <a:xfrm rot="21389483">
            <a:off x="1049667" y="2032599"/>
            <a:ext cx="5273403" cy="1446550"/>
          </a:xfrm>
          <a:prstGeom prst="rect">
            <a:avLst/>
          </a:prstGeom>
        </p:spPr>
        <p:txBody>
          <a:bodyPr wrap="square">
            <a:spAutoFit/>
          </a:bodyPr>
          <a:lstStyle/>
          <a:p>
            <a:pPr algn="ctr"/>
            <a:r>
              <a:rPr lang="ar-DZ" sz="4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العلاقات العامة والاستثمار الأجنبي في الجزائر</a:t>
            </a:r>
            <a:endParaRPr lang="en-US" sz="4400" b="1" dirty="0">
              <a:ln w="1905"/>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lin ang="16200000" scaled="1"/>
                <a:tileRect/>
              </a:gradFill>
              <a:effectLst>
                <a:glow rad="101600">
                  <a:schemeClr val="bg2">
                    <a:alpha val="60000"/>
                  </a:schemeClr>
                </a:glow>
                <a:innerShdw blurRad="69850" dist="43180" dir="5400000">
                  <a:srgbClr val="000000">
                    <a:alpha val="65000"/>
                  </a:srgbClr>
                </a:innerShdw>
              </a:effectLst>
              <a:latin typeface="Sakkal Majalla" pitchFamily="2" charset="-78"/>
              <a:cs typeface="Sakkal Majalla" pitchFamily="2" charset="-78"/>
            </a:endParaRPr>
          </a:p>
        </p:txBody>
      </p:sp>
      <p:sp>
        <p:nvSpPr>
          <p:cNvPr id="8" name="مستطيل ذو زوايا قطرية مستديرة 7"/>
          <p:cNvSpPr/>
          <p:nvPr/>
        </p:nvSpPr>
        <p:spPr>
          <a:xfrm>
            <a:off x="4263664" y="4869160"/>
            <a:ext cx="4104456" cy="864096"/>
          </a:xfrm>
          <a:prstGeom prst="round2DiagRect">
            <a:avLst/>
          </a:prstGeom>
          <a:gradFill flip="none" rotWithShape="1">
            <a:gsLst>
              <a:gs pos="54000">
                <a:schemeClr val="bg1"/>
              </a:gs>
              <a:gs pos="4000">
                <a:srgbClr val="9E770A">
                  <a:tint val="23500"/>
                  <a:satMod val="160000"/>
                </a:srgbClr>
              </a:gs>
            </a:gsLst>
            <a:path path="circle">
              <a:fillToRect l="50000" t="50000" r="50000" b="50000"/>
            </a:path>
            <a:tileRect/>
          </a:gradFill>
          <a:ln>
            <a:solidFill>
              <a:srgbClr val="DEBC9A"/>
            </a:solidFill>
          </a:ln>
        </p:spPr>
        <p:style>
          <a:lnRef idx="3">
            <a:schemeClr val="lt1"/>
          </a:lnRef>
          <a:fillRef idx="1">
            <a:schemeClr val="accent2"/>
          </a:fillRef>
          <a:effectRef idx="1">
            <a:schemeClr val="accent2"/>
          </a:effectRef>
          <a:fontRef idx="minor">
            <a:schemeClr val="lt1"/>
          </a:fontRef>
        </p:style>
        <p:txBody>
          <a:bodyPr rtlCol="1" anchor="ctr"/>
          <a:lstStyle/>
          <a:p>
            <a:pPr algn="ctr"/>
            <a:r>
              <a:rPr lang="ar-DZ" sz="2400" dirty="0">
                <a:gradFill flip="none" rotWithShape="1">
                  <a:gsLst>
                    <a:gs pos="0">
                      <a:schemeClr val="bg2">
                        <a:lumMod val="25000"/>
                        <a:shade val="30000"/>
                        <a:satMod val="115000"/>
                      </a:schemeClr>
                    </a:gs>
                    <a:gs pos="50000">
                      <a:schemeClr val="bg2">
                        <a:lumMod val="25000"/>
                        <a:shade val="67500"/>
                        <a:satMod val="115000"/>
                      </a:schemeClr>
                    </a:gs>
                    <a:gs pos="100000">
                      <a:schemeClr val="bg2">
                        <a:lumMod val="25000"/>
                        <a:shade val="100000"/>
                        <a:satMod val="115000"/>
                      </a:schemeClr>
                    </a:gs>
                  </a:gsLst>
                  <a:lin ang="5400000" scaled="1"/>
                  <a:tileRect/>
                </a:gradFill>
                <a:cs typeface="mohammad bold art 1" pitchFamily="2" charset="-78"/>
              </a:rPr>
              <a:t>د/ محمد أمين </a:t>
            </a:r>
            <a:r>
              <a:rPr lang="ar-DZ" sz="2400" dirty="0" err="1">
                <a:gradFill flip="none" rotWithShape="1">
                  <a:gsLst>
                    <a:gs pos="0">
                      <a:schemeClr val="bg2">
                        <a:lumMod val="25000"/>
                        <a:shade val="30000"/>
                        <a:satMod val="115000"/>
                      </a:schemeClr>
                    </a:gs>
                    <a:gs pos="50000">
                      <a:schemeClr val="bg2">
                        <a:lumMod val="25000"/>
                        <a:shade val="67500"/>
                        <a:satMod val="115000"/>
                      </a:schemeClr>
                    </a:gs>
                    <a:gs pos="100000">
                      <a:schemeClr val="bg2">
                        <a:lumMod val="25000"/>
                        <a:shade val="100000"/>
                        <a:satMod val="115000"/>
                      </a:schemeClr>
                    </a:gs>
                  </a:gsLst>
                  <a:lin ang="5400000" scaled="1"/>
                  <a:tileRect/>
                </a:gradFill>
                <a:cs typeface="mohammad bold art 1" pitchFamily="2" charset="-78"/>
              </a:rPr>
              <a:t>عبادنة</a:t>
            </a:r>
            <a:endParaRPr lang="ar-SA" sz="2400" dirty="0">
              <a:gradFill flip="none" rotWithShape="1">
                <a:gsLst>
                  <a:gs pos="0">
                    <a:schemeClr val="bg2">
                      <a:lumMod val="25000"/>
                      <a:shade val="30000"/>
                      <a:satMod val="115000"/>
                    </a:schemeClr>
                  </a:gs>
                  <a:gs pos="50000">
                    <a:schemeClr val="bg2">
                      <a:lumMod val="25000"/>
                      <a:shade val="67500"/>
                      <a:satMod val="115000"/>
                    </a:schemeClr>
                  </a:gs>
                  <a:gs pos="100000">
                    <a:schemeClr val="bg2">
                      <a:lumMod val="25000"/>
                      <a:shade val="100000"/>
                      <a:satMod val="115000"/>
                    </a:schemeClr>
                  </a:gs>
                </a:gsLst>
                <a:lin ang="5400000" scaled="1"/>
                <a:tileRect/>
              </a:gradFill>
              <a:cs typeface="mohammad bold art 1" pitchFamily="2" charset="-78"/>
            </a:endParaRPr>
          </a:p>
        </p:txBody>
      </p:sp>
      <p:sp>
        <p:nvSpPr>
          <p:cNvPr id="10" name="شكل بيضاوي 9"/>
          <p:cNvSpPr/>
          <p:nvPr/>
        </p:nvSpPr>
        <p:spPr>
          <a:xfrm>
            <a:off x="7308304" y="4365104"/>
            <a:ext cx="1268871" cy="864096"/>
          </a:xfrm>
          <a:prstGeom prst="ellipse">
            <a:avLst/>
          </a:prstGeom>
          <a:gradFill flip="none" rotWithShape="1">
            <a:gsLst>
              <a:gs pos="0">
                <a:srgbClr val="DEBC9A">
                  <a:tint val="66000"/>
                  <a:satMod val="160000"/>
                </a:srgbClr>
              </a:gs>
              <a:gs pos="50000">
                <a:srgbClr val="DEBC9A">
                  <a:tint val="44500"/>
                  <a:satMod val="160000"/>
                </a:srgbClr>
              </a:gs>
              <a:gs pos="100000">
                <a:srgbClr val="DEBC9A">
                  <a:tint val="23500"/>
                  <a:satMod val="160000"/>
                </a:srgbClr>
              </a:gs>
            </a:gsLst>
            <a:path path="circle">
              <a:fillToRect l="50000" t="50000" r="50000" b="50000"/>
            </a:path>
            <a:tileRect/>
          </a:gradFill>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3200" b="1" dirty="0">
                <a:solidFill>
                  <a:schemeClr val="bg2">
                    <a:lumMod val="25000"/>
                  </a:schemeClr>
                </a:solidFill>
                <a:effectLst>
                  <a:outerShdw blurRad="38100" dist="38100" dir="2700000" algn="tl">
                    <a:srgbClr val="000000">
                      <a:alpha val="43137"/>
                    </a:srgbClr>
                  </a:outerShdw>
                </a:effectLst>
                <a:latin typeface="Sakkal Majalla" pitchFamily="2" charset="-78"/>
                <a:cs typeface="Sakkal Majalla" pitchFamily="2" charset="-78"/>
              </a:rPr>
              <a:t>إعداد</a:t>
            </a:r>
          </a:p>
        </p:txBody>
      </p:sp>
      <p:pic>
        <p:nvPicPr>
          <p:cNvPr id="14" name="صورة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63664" y="4212172"/>
            <a:ext cx="735163" cy="983893"/>
          </a:xfrm>
          <a:prstGeom prst="rect">
            <a:avLst/>
          </a:prstGeom>
        </p:spPr>
      </p:pic>
      <p:pic>
        <p:nvPicPr>
          <p:cNvPr id="15" name="صورة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4753021" y="5269467"/>
            <a:ext cx="735163" cy="983893"/>
          </a:xfrm>
          <a:prstGeom prst="rect">
            <a:avLst/>
          </a:prstGeom>
        </p:spPr>
      </p:pic>
      <p:sp>
        <p:nvSpPr>
          <p:cNvPr id="19" name="مستطيل 18"/>
          <p:cNvSpPr/>
          <p:nvPr/>
        </p:nvSpPr>
        <p:spPr>
          <a:xfrm>
            <a:off x="2941347" y="6081191"/>
            <a:ext cx="3350597" cy="584775"/>
          </a:xfrm>
          <a:prstGeom prst="rect">
            <a:avLst/>
          </a:prstGeom>
        </p:spPr>
        <p:txBody>
          <a:bodyPr wrap="none">
            <a:spAutoFit/>
          </a:bodyPr>
          <a:lstStyle/>
          <a:p>
            <a:r>
              <a:rPr lang="ar-DZ" sz="3200" b="1" dirty="0">
                <a:ln w="1905"/>
                <a:solidFill>
                  <a:schemeClr val="accent6">
                    <a:lumMod val="50000"/>
                  </a:schemeClr>
                </a:solidFill>
                <a:effectLst>
                  <a:innerShdw blurRad="69850" dist="43180" dir="5400000">
                    <a:srgbClr val="000000">
                      <a:alpha val="65000"/>
                    </a:srgbClr>
                  </a:innerShdw>
                </a:effectLst>
                <a:latin typeface="Sakkal Majalla" pitchFamily="2" charset="-78"/>
                <a:cs typeface="Sakkal Majalla" pitchFamily="2" charset="-78"/>
              </a:rPr>
              <a:t>العام الجامعي 2021-2022</a:t>
            </a:r>
            <a:endParaRPr lang="en-US" sz="3200" b="1" dirty="0">
              <a:ln w="1905"/>
              <a:solidFill>
                <a:schemeClr val="accent6">
                  <a:lumMod val="50000"/>
                </a:schemeClr>
              </a:solidFill>
              <a:effectLst>
                <a:innerShdw blurRad="69850" dist="43180" dir="5400000">
                  <a:srgbClr val="000000">
                    <a:alpha val="65000"/>
                  </a:srgbClr>
                </a:innerShdw>
              </a:effectLst>
              <a:latin typeface="Sakkal Majalla" pitchFamily="2" charset="-78"/>
              <a:cs typeface="Sakkal Majalla" pitchFamily="2" charset="-78"/>
            </a:endParaRPr>
          </a:p>
        </p:txBody>
      </p:sp>
      <p:pic>
        <p:nvPicPr>
          <p:cNvPr id="3" name="Imag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45773" y="89232"/>
            <a:ext cx="4614496" cy="904875"/>
          </a:xfrm>
          <a:prstGeom prst="rect">
            <a:avLst/>
          </a:prstGeom>
        </p:spPr>
      </p:pic>
    </p:spTree>
    <p:extLst>
      <p:ext uri="{BB962C8B-B14F-4D97-AF65-F5344CB8AC3E}">
        <p14:creationId xmlns:p14="http://schemas.microsoft.com/office/powerpoint/2010/main" val="617679775"/>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2000"/>
                                        <p:tgtEl>
                                          <p:spTgt spid="8">
                                            <p:txEl>
                                              <p:pRg st="0" end="0"/>
                                            </p:txEl>
                                          </p:spTgt>
                                        </p:tgtEl>
                                      </p:cBhvr>
                                    </p:animEffect>
                                    <p:anim calcmode="lin" valueType="num">
                                      <p:cBhvr>
                                        <p:cTn id="8" dur="2000" fill="hold"/>
                                        <p:tgtEl>
                                          <p:spTgt spid="8">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8">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مستدير الزوايا 10"/>
          <p:cNvSpPr/>
          <p:nvPr/>
        </p:nvSpPr>
        <p:spPr>
          <a:xfrm>
            <a:off x="107505" y="332656"/>
            <a:ext cx="8928992" cy="6408712"/>
          </a:xfrm>
          <a:prstGeom prst="roundRect">
            <a:avLst/>
          </a:prstGeom>
          <a:solidFill>
            <a:srgbClr val="9E770A">
              <a:alpha val="16000"/>
            </a:srgbClr>
          </a:solidFill>
          <a:ln>
            <a:solidFill>
              <a:srgbClr val="FFF2E5"/>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a:solidFill>
                  <a:srgbClr val="0070C0"/>
                </a:solidFill>
                <a:latin typeface="Sakkal Majalla" pitchFamily="2" charset="-78"/>
                <a:cs typeface="Sakkal Majalla" pitchFamily="2" charset="-78"/>
              </a:rPr>
              <a:t>العلاقات العامة والاستثمار الأجنبي:</a:t>
            </a:r>
            <a:endParaRPr lang="fr-FR" sz="3200" b="1" dirty="0">
              <a:solidFill>
                <a:srgbClr val="0070C0"/>
              </a:solidFill>
              <a:latin typeface="Sakkal Majalla" pitchFamily="2" charset="-78"/>
              <a:cs typeface="Sakkal Majalla" pitchFamily="2" charset="-78"/>
            </a:endParaRPr>
          </a:p>
          <a:p>
            <a:pPr algn="just"/>
            <a:r>
              <a:rPr lang="ar-SA" sz="2400" b="1" dirty="0">
                <a:solidFill>
                  <a:schemeClr val="accent6">
                    <a:lumMod val="50000"/>
                  </a:schemeClr>
                </a:solidFill>
                <a:latin typeface="Sakkal Majalla" pitchFamily="2" charset="-78"/>
                <a:cs typeface="Sakkal Majalla" pitchFamily="2" charset="-78"/>
              </a:rPr>
              <a:t>لا يمكن أن يزدهر الاستثمار الأجنبي إلا في بيئة مواتية، حيث يجب أن توجه جهود العلاقات العامة التي تهدف الى جذب الاستثمار الأجنبي في البلاد إلى كل من الجمهور المحلي والجمهور الخارجي.</a:t>
            </a:r>
            <a:endParaRPr lang="fr-FR" sz="2400" b="1" dirty="0">
              <a:solidFill>
                <a:schemeClr val="accent6">
                  <a:lumMod val="50000"/>
                </a:schemeClr>
              </a:solidFill>
              <a:latin typeface="Sakkal Majalla" pitchFamily="2" charset="-78"/>
              <a:cs typeface="Sakkal Majalla" pitchFamily="2" charset="-78"/>
            </a:endParaRPr>
          </a:p>
          <a:p>
            <a:pPr algn="just"/>
            <a:r>
              <a:rPr lang="ar-SA" sz="2400" b="1" dirty="0">
                <a:solidFill>
                  <a:schemeClr val="accent6">
                    <a:lumMod val="50000"/>
                  </a:schemeClr>
                </a:solidFill>
                <a:latin typeface="Sakkal Majalla" pitchFamily="2" charset="-78"/>
                <a:cs typeface="Sakkal Majalla" pitchFamily="2" charset="-78"/>
              </a:rPr>
              <a:t>داخليا، ينبغي بذل الجهود للحد من الأزمات العرقية والدينية العديدة في البلاد.</a:t>
            </a:r>
            <a:endParaRPr lang="fr-FR" sz="2400" b="1" dirty="0">
              <a:solidFill>
                <a:schemeClr val="accent6">
                  <a:lumMod val="50000"/>
                </a:schemeClr>
              </a:solidFill>
              <a:latin typeface="Sakkal Majalla" pitchFamily="2" charset="-78"/>
              <a:cs typeface="Sakkal Majalla" pitchFamily="2" charset="-78"/>
            </a:endParaRPr>
          </a:p>
          <a:p>
            <a:pPr algn="just"/>
            <a:r>
              <a:rPr lang="ar-SA" sz="2400" b="1" dirty="0">
                <a:solidFill>
                  <a:schemeClr val="accent6">
                    <a:lumMod val="50000"/>
                  </a:schemeClr>
                </a:solidFill>
                <a:latin typeface="Sakkal Majalla" pitchFamily="2" charset="-78"/>
                <a:cs typeface="Sakkal Majalla" pitchFamily="2" charset="-78"/>
              </a:rPr>
              <a:t>ووفقا للدارسين فإن البلاد تغرق في أزمات </a:t>
            </a:r>
            <a:r>
              <a:rPr lang="ar-DZ" sz="2400" b="1" dirty="0">
                <a:solidFill>
                  <a:schemeClr val="accent6">
                    <a:lumMod val="50000"/>
                  </a:schemeClr>
                </a:solidFill>
                <a:latin typeface="Sakkal Majalla" pitchFamily="2" charset="-78"/>
                <a:cs typeface="Sakkal Majalla" pitchFamily="2" charset="-78"/>
              </a:rPr>
              <a:t>أمنية عديدة مثل: </a:t>
            </a:r>
            <a:r>
              <a:rPr lang="ar-SA" sz="2400" b="1" dirty="0">
                <a:solidFill>
                  <a:schemeClr val="accent6">
                    <a:lumMod val="50000"/>
                  </a:schemeClr>
                </a:solidFill>
                <a:latin typeface="Sakkal Majalla" pitchFamily="2" charset="-78"/>
                <a:cs typeface="Sakkal Majalla" pitchFamily="2" charset="-78"/>
              </a:rPr>
              <a:t>أزمة غرداية والسطو المسلح على محطة حياة </a:t>
            </a:r>
            <a:r>
              <a:rPr lang="ar-SA" sz="2400" b="1" dirty="0" err="1">
                <a:solidFill>
                  <a:schemeClr val="accent6">
                    <a:lumMod val="50000"/>
                  </a:schemeClr>
                </a:solidFill>
                <a:latin typeface="Sakkal Majalla" pitchFamily="2" charset="-78"/>
                <a:cs typeface="Sakkal Majalla" pitchFamily="2" charset="-78"/>
              </a:rPr>
              <a:t>بتقنتورين</a:t>
            </a:r>
            <a:r>
              <a:rPr lang="ar-SA" sz="2400" b="1" dirty="0">
                <a:solidFill>
                  <a:schemeClr val="accent6">
                    <a:lumMod val="50000"/>
                  </a:schemeClr>
                </a:solidFill>
                <a:latin typeface="Sakkal Majalla" pitchFamily="2" charset="-78"/>
                <a:cs typeface="Sakkal Majalla" pitchFamily="2" charset="-78"/>
              </a:rPr>
              <a:t>، كلها أحداث يمكن أن تعيق الاستثمار.</a:t>
            </a:r>
            <a:endParaRPr lang="fr-FR" sz="2400" b="1" dirty="0">
              <a:solidFill>
                <a:schemeClr val="accent6">
                  <a:lumMod val="50000"/>
                </a:schemeClr>
              </a:solidFill>
              <a:latin typeface="Sakkal Majalla" pitchFamily="2" charset="-78"/>
              <a:cs typeface="Sakkal Majalla" pitchFamily="2" charset="-78"/>
            </a:endParaRPr>
          </a:p>
          <a:p>
            <a:pPr algn="just"/>
            <a:r>
              <a:rPr lang="ar-SA" sz="2400" b="1" dirty="0">
                <a:solidFill>
                  <a:schemeClr val="accent6">
                    <a:lumMod val="50000"/>
                  </a:schemeClr>
                </a:solidFill>
                <a:latin typeface="Sakkal Majalla" pitchFamily="2" charset="-78"/>
                <a:cs typeface="Sakkal Majalla" pitchFamily="2" charset="-78"/>
              </a:rPr>
              <a:t>ويجمع المختصين بالشأن على أنه: بالنسبة للمسؤولين الذين يديرون الجزائر، فإن التحدي لا يقتصر فقط على القضاء على مصادر السمعة السيئة، مثل الانقلابات، والاضطرابات المدنية، والاحتيال، ولكن أيضًا لإدارة ما يقال عن الجزائر. حيث تعتبر سوء إدارة تصوراتنا أكبر مصدر للضرر بسمعة الجزائر.</a:t>
            </a:r>
            <a:endParaRPr lang="fr-FR" sz="2400" b="1" dirty="0">
              <a:solidFill>
                <a:schemeClr val="accent6">
                  <a:lumMod val="50000"/>
                </a:schemeClr>
              </a:solidFill>
              <a:latin typeface="Sakkal Majalla" pitchFamily="2" charset="-78"/>
              <a:cs typeface="Sakkal Majalla" pitchFamily="2" charset="-78"/>
            </a:endParaRPr>
          </a:p>
          <a:p>
            <a:pPr algn="just"/>
            <a:r>
              <a:rPr lang="ar-SA" sz="2400" b="1" dirty="0">
                <a:solidFill>
                  <a:schemeClr val="accent6">
                    <a:lumMod val="50000"/>
                  </a:schemeClr>
                </a:solidFill>
                <a:latin typeface="Sakkal Majalla" pitchFamily="2" charset="-78"/>
                <a:cs typeface="Sakkal Majalla" pitchFamily="2" charset="-78"/>
              </a:rPr>
              <a:t>لذلك، تهدف استراتيجيات العلاقات العامة الدولية التي تهدف إلى جذب الاستثمار الأجنبي إلى إظهار صورة البلاد بشكل إيجابي أمام جمهور الاستثمار الدولي من خلال مجموعة من الإجراءات وردود الفعل المنظمة والمخطط لها بشكل جيد والتي تهدف إلى جذب الاستثمارات الأجنبية. التأثير على الرأي العام لصالح بلد أو منظمة.  </a:t>
            </a:r>
            <a:endParaRPr lang="fr-FR" sz="2400" b="1" dirty="0">
              <a:solidFill>
                <a:schemeClr val="accent6">
                  <a:lumMod val="50000"/>
                </a:schemeClr>
              </a:solidFill>
              <a:latin typeface="Sakkal Majalla" pitchFamily="2" charset="-78"/>
              <a:cs typeface="Sakkal Majalla" pitchFamily="2" charset="-78"/>
            </a:endParaRPr>
          </a:p>
          <a:p>
            <a:pPr algn="just"/>
            <a:endParaRPr lang="fr-FR" b="1" dirty="0">
              <a:solidFill>
                <a:schemeClr val="accent6">
                  <a:lumMod val="50000"/>
                </a:schemeClr>
              </a:solidFill>
              <a:latin typeface="Sakkal Majalla" pitchFamily="2" charset="-78"/>
              <a:cs typeface="Sakkal Majalla" pitchFamily="2" charset="-78"/>
            </a:endParaRPr>
          </a:p>
        </p:txBody>
      </p:sp>
    </p:spTree>
    <p:extLst>
      <p:ext uri="{BB962C8B-B14F-4D97-AF65-F5344CB8AC3E}">
        <p14:creationId xmlns:p14="http://schemas.microsoft.com/office/powerpoint/2010/main" val="329937660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xit" presetSubtype="0" fill="hold" grpId="1" nodeType="clickEffect">
                                  <p:stCondLst>
                                    <p:cond delay="0"/>
                                  </p:stCondLst>
                                  <p:childTnLst>
                                    <p:anim calcmode="lin" valueType="num">
                                      <p:cBhvr>
                                        <p:cTn id="13" dur="1000"/>
                                        <p:tgtEl>
                                          <p:spTgt spid="11"/>
                                        </p:tgtEl>
                                        <p:attrNameLst>
                                          <p:attrName>ppt_w</p:attrName>
                                        </p:attrNameLst>
                                      </p:cBhvr>
                                      <p:tavLst>
                                        <p:tav tm="0">
                                          <p:val>
                                            <p:strVal val="ppt_w"/>
                                          </p:val>
                                        </p:tav>
                                        <p:tav tm="100000">
                                          <p:val>
                                            <p:fltVal val="0"/>
                                          </p:val>
                                        </p:tav>
                                      </p:tavLst>
                                    </p:anim>
                                    <p:anim calcmode="lin" valueType="num">
                                      <p:cBhvr>
                                        <p:cTn id="14" dur="1000"/>
                                        <p:tgtEl>
                                          <p:spTgt spid="11"/>
                                        </p:tgtEl>
                                        <p:attrNameLst>
                                          <p:attrName>ppt_h</p:attrName>
                                        </p:attrNameLst>
                                      </p:cBhvr>
                                      <p:tavLst>
                                        <p:tav tm="0">
                                          <p:val>
                                            <p:strVal val="ppt_h"/>
                                          </p:val>
                                        </p:tav>
                                        <p:tav tm="100000">
                                          <p:val>
                                            <p:fltVal val="0"/>
                                          </p:val>
                                        </p:tav>
                                      </p:tavLst>
                                    </p:anim>
                                    <p:anim calcmode="lin" valueType="num">
                                      <p:cBhvr>
                                        <p:cTn id="15" dur="1000"/>
                                        <p:tgtEl>
                                          <p:spTgt spid="11"/>
                                        </p:tgtEl>
                                        <p:attrNameLst>
                                          <p:attrName>style.rotation</p:attrName>
                                        </p:attrNameLst>
                                      </p:cBhvr>
                                      <p:tavLst>
                                        <p:tav tm="0">
                                          <p:val>
                                            <p:fltVal val="0"/>
                                          </p:val>
                                        </p:tav>
                                        <p:tav tm="100000">
                                          <p:val>
                                            <p:fltVal val="90"/>
                                          </p:val>
                                        </p:tav>
                                      </p:tavLst>
                                    </p:anim>
                                    <p:animEffect transition="out" filter="fade">
                                      <p:cBhvr>
                                        <p:cTn id="16" dur="1000"/>
                                        <p:tgtEl>
                                          <p:spTgt spid="11"/>
                                        </p:tgtEl>
                                      </p:cBhvr>
                                    </p:animEffect>
                                    <p:set>
                                      <p:cBhvr>
                                        <p:cTn id="17"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مستدير الزوايا 10"/>
          <p:cNvSpPr/>
          <p:nvPr/>
        </p:nvSpPr>
        <p:spPr>
          <a:xfrm>
            <a:off x="107505" y="332656"/>
            <a:ext cx="8928992" cy="6408712"/>
          </a:xfrm>
          <a:prstGeom prst="roundRect">
            <a:avLst/>
          </a:prstGeom>
          <a:solidFill>
            <a:srgbClr val="9E770A">
              <a:alpha val="16000"/>
            </a:srgbClr>
          </a:solidFill>
          <a:ln>
            <a:solidFill>
              <a:srgbClr val="FFF2E5"/>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3600" b="1" dirty="0">
                <a:solidFill>
                  <a:schemeClr val="accent6">
                    <a:lumMod val="50000"/>
                  </a:schemeClr>
                </a:solidFill>
                <a:latin typeface="Sakkal Majalla" pitchFamily="2" charset="-78"/>
                <a:cs typeface="Sakkal Majalla" pitchFamily="2" charset="-78"/>
              </a:rPr>
              <a:t>لكي تستخدم الحكومة العلاقات العامة بفعالية من أجل تحسين صورة البلد ، من الضروري المضي قدما على النحو التالي:</a:t>
            </a:r>
            <a:endParaRPr lang="fr-FR" sz="3600" b="1" dirty="0">
              <a:solidFill>
                <a:schemeClr val="accent6">
                  <a:lumMod val="50000"/>
                </a:schemeClr>
              </a:solidFill>
              <a:latin typeface="Sakkal Majalla" pitchFamily="2" charset="-78"/>
              <a:cs typeface="Sakkal Majalla" pitchFamily="2" charset="-78"/>
            </a:endParaRPr>
          </a:p>
          <a:p>
            <a:pPr marL="571500" lvl="0" indent="-571500">
              <a:buFont typeface="Arial" panose="020B0604020202020204" pitchFamily="34" charset="0"/>
              <a:buChar char="•"/>
            </a:pPr>
            <a:r>
              <a:rPr lang="ar-SA" sz="3600" b="1" dirty="0">
                <a:solidFill>
                  <a:schemeClr val="accent6">
                    <a:lumMod val="50000"/>
                  </a:schemeClr>
                </a:solidFill>
                <a:latin typeface="Sakkal Majalla" pitchFamily="2" charset="-78"/>
                <a:cs typeface="Sakkal Majalla" pitchFamily="2" charset="-78"/>
              </a:rPr>
              <a:t>تحديد مختلف الجماهير.</a:t>
            </a:r>
            <a:endParaRPr lang="fr-FR" sz="3600" b="1" dirty="0">
              <a:solidFill>
                <a:schemeClr val="accent6">
                  <a:lumMod val="50000"/>
                </a:schemeClr>
              </a:solidFill>
              <a:latin typeface="Sakkal Majalla" pitchFamily="2" charset="-78"/>
              <a:cs typeface="Sakkal Majalla" pitchFamily="2" charset="-78"/>
            </a:endParaRPr>
          </a:p>
          <a:p>
            <a:pPr marL="571500" lvl="0" indent="-571500">
              <a:buFont typeface="Arial" panose="020B0604020202020204" pitchFamily="34" charset="0"/>
              <a:buChar char="•"/>
            </a:pPr>
            <a:r>
              <a:rPr lang="ar-SA" sz="3600" b="1" dirty="0">
                <a:solidFill>
                  <a:schemeClr val="accent6">
                    <a:lumMod val="50000"/>
                  </a:schemeClr>
                </a:solidFill>
                <a:latin typeface="Sakkal Majalla" pitchFamily="2" charset="-78"/>
                <a:cs typeface="Sakkal Majalla" pitchFamily="2" charset="-78"/>
              </a:rPr>
              <a:t>تحديد القضايا الهامة التي تؤثر على صورة البلاد</a:t>
            </a:r>
            <a:endParaRPr lang="fr-FR" sz="3600" b="1" dirty="0">
              <a:solidFill>
                <a:schemeClr val="accent6">
                  <a:lumMod val="50000"/>
                </a:schemeClr>
              </a:solidFill>
              <a:latin typeface="Sakkal Majalla" pitchFamily="2" charset="-78"/>
              <a:cs typeface="Sakkal Majalla" pitchFamily="2" charset="-78"/>
            </a:endParaRPr>
          </a:p>
          <a:p>
            <a:pPr marL="571500" lvl="0" indent="-571500">
              <a:buFont typeface="Arial" panose="020B0604020202020204" pitchFamily="34" charset="0"/>
              <a:buChar char="•"/>
            </a:pPr>
            <a:r>
              <a:rPr lang="ar-SA" sz="3600" b="1" dirty="0">
                <a:solidFill>
                  <a:schemeClr val="accent6">
                    <a:lumMod val="50000"/>
                  </a:schemeClr>
                </a:solidFill>
                <a:latin typeface="Sakkal Majalla" pitchFamily="2" charset="-78"/>
                <a:cs typeface="Sakkal Majalla" pitchFamily="2" charset="-78"/>
              </a:rPr>
              <a:t>تحديد نقاط القوة والمزايا أو الفرص في البلاد</a:t>
            </a:r>
            <a:endParaRPr lang="fr-FR" sz="3600" b="1" dirty="0">
              <a:solidFill>
                <a:schemeClr val="accent6">
                  <a:lumMod val="50000"/>
                </a:schemeClr>
              </a:solidFill>
              <a:latin typeface="Sakkal Majalla" pitchFamily="2" charset="-78"/>
              <a:cs typeface="Sakkal Majalla" pitchFamily="2" charset="-78"/>
            </a:endParaRPr>
          </a:p>
          <a:p>
            <a:pPr marL="571500" lvl="0" indent="-571500">
              <a:buFont typeface="Arial" panose="020B0604020202020204" pitchFamily="34" charset="0"/>
              <a:buChar char="•"/>
            </a:pPr>
            <a:r>
              <a:rPr lang="ar-SA" sz="3600" b="1" dirty="0">
                <a:solidFill>
                  <a:schemeClr val="accent6">
                    <a:lumMod val="50000"/>
                  </a:schemeClr>
                </a:solidFill>
                <a:latin typeface="Sakkal Majalla" pitchFamily="2" charset="-78"/>
                <a:cs typeface="Sakkal Majalla" pitchFamily="2" charset="-78"/>
              </a:rPr>
              <a:t>وضع برامج لمعالجة أو تخفيف مشاكل البلد</a:t>
            </a:r>
            <a:endParaRPr lang="fr-FR" sz="3600" b="1" dirty="0">
              <a:solidFill>
                <a:schemeClr val="accent6">
                  <a:lumMod val="50000"/>
                </a:schemeClr>
              </a:solidFill>
              <a:latin typeface="Sakkal Majalla" pitchFamily="2" charset="-78"/>
              <a:cs typeface="Sakkal Majalla" pitchFamily="2" charset="-78"/>
            </a:endParaRPr>
          </a:p>
          <a:p>
            <a:pPr marL="571500" lvl="0" indent="-571500">
              <a:buFont typeface="Arial" panose="020B0604020202020204" pitchFamily="34" charset="0"/>
              <a:buChar char="•"/>
            </a:pPr>
            <a:r>
              <a:rPr lang="ar-SA" sz="3600" b="1" dirty="0">
                <a:solidFill>
                  <a:schemeClr val="accent6">
                    <a:lumMod val="50000"/>
                  </a:schemeClr>
                </a:solidFill>
                <a:latin typeface="Sakkal Majalla" pitchFamily="2" charset="-78"/>
                <a:cs typeface="Sakkal Majalla" pitchFamily="2" charset="-78"/>
              </a:rPr>
              <a:t>تحديد الآثار المالية لهذه البرامج</a:t>
            </a:r>
            <a:endParaRPr lang="fr-FR" sz="3600" b="1" dirty="0">
              <a:solidFill>
                <a:schemeClr val="accent6">
                  <a:lumMod val="50000"/>
                </a:schemeClr>
              </a:solidFill>
              <a:latin typeface="Sakkal Majalla" pitchFamily="2" charset="-78"/>
              <a:cs typeface="Sakkal Majalla" pitchFamily="2" charset="-78"/>
            </a:endParaRPr>
          </a:p>
          <a:p>
            <a:pPr marL="571500" lvl="0" indent="-571500">
              <a:buFont typeface="Arial" panose="020B0604020202020204" pitchFamily="34" charset="0"/>
              <a:buChar char="•"/>
            </a:pPr>
            <a:r>
              <a:rPr lang="ar-SA" sz="3600" b="1" dirty="0">
                <a:solidFill>
                  <a:schemeClr val="accent6">
                    <a:lumMod val="50000"/>
                  </a:schemeClr>
                </a:solidFill>
                <a:latin typeface="Sakkal Majalla" pitchFamily="2" charset="-78"/>
                <a:cs typeface="Sakkal Majalla" pitchFamily="2" charset="-78"/>
              </a:rPr>
              <a:t>تطوير قناة اتصال فعالة تصل إلى الجماهير المختلفة للأمة.</a:t>
            </a:r>
            <a:endParaRPr lang="fr-FR" sz="3600" b="1" dirty="0">
              <a:solidFill>
                <a:schemeClr val="accent6">
                  <a:lumMod val="50000"/>
                </a:schemeClr>
              </a:solidFill>
              <a:latin typeface="Sakkal Majalla" pitchFamily="2" charset="-78"/>
              <a:cs typeface="Sakkal Majalla" pitchFamily="2" charset="-78"/>
            </a:endParaRPr>
          </a:p>
        </p:txBody>
      </p:sp>
    </p:spTree>
    <p:extLst>
      <p:ext uri="{BB962C8B-B14F-4D97-AF65-F5344CB8AC3E}">
        <p14:creationId xmlns:p14="http://schemas.microsoft.com/office/powerpoint/2010/main" val="180371248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xit" presetSubtype="0" fill="hold" grpId="1" nodeType="clickEffect">
                                  <p:stCondLst>
                                    <p:cond delay="0"/>
                                  </p:stCondLst>
                                  <p:childTnLst>
                                    <p:anim calcmode="lin" valueType="num">
                                      <p:cBhvr>
                                        <p:cTn id="13" dur="1000"/>
                                        <p:tgtEl>
                                          <p:spTgt spid="11"/>
                                        </p:tgtEl>
                                        <p:attrNameLst>
                                          <p:attrName>ppt_w</p:attrName>
                                        </p:attrNameLst>
                                      </p:cBhvr>
                                      <p:tavLst>
                                        <p:tav tm="0">
                                          <p:val>
                                            <p:strVal val="ppt_w"/>
                                          </p:val>
                                        </p:tav>
                                        <p:tav tm="100000">
                                          <p:val>
                                            <p:fltVal val="0"/>
                                          </p:val>
                                        </p:tav>
                                      </p:tavLst>
                                    </p:anim>
                                    <p:anim calcmode="lin" valueType="num">
                                      <p:cBhvr>
                                        <p:cTn id="14" dur="1000"/>
                                        <p:tgtEl>
                                          <p:spTgt spid="11"/>
                                        </p:tgtEl>
                                        <p:attrNameLst>
                                          <p:attrName>ppt_h</p:attrName>
                                        </p:attrNameLst>
                                      </p:cBhvr>
                                      <p:tavLst>
                                        <p:tav tm="0">
                                          <p:val>
                                            <p:strVal val="ppt_h"/>
                                          </p:val>
                                        </p:tav>
                                        <p:tav tm="100000">
                                          <p:val>
                                            <p:fltVal val="0"/>
                                          </p:val>
                                        </p:tav>
                                      </p:tavLst>
                                    </p:anim>
                                    <p:anim calcmode="lin" valueType="num">
                                      <p:cBhvr>
                                        <p:cTn id="15" dur="1000"/>
                                        <p:tgtEl>
                                          <p:spTgt spid="11"/>
                                        </p:tgtEl>
                                        <p:attrNameLst>
                                          <p:attrName>style.rotation</p:attrName>
                                        </p:attrNameLst>
                                      </p:cBhvr>
                                      <p:tavLst>
                                        <p:tav tm="0">
                                          <p:val>
                                            <p:fltVal val="0"/>
                                          </p:val>
                                        </p:tav>
                                        <p:tav tm="100000">
                                          <p:val>
                                            <p:fltVal val="90"/>
                                          </p:val>
                                        </p:tav>
                                      </p:tavLst>
                                    </p:anim>
                                    <p:animEffect transition="out" filter="fade">
                                      <p:cBhvr>
                                        <p:cTn id="16" dur="1000"/>
                                        <p:tgtEl>
                                          <p:spTgt spid="11"/>
                                        </p:tgtEl>
                                      </p:cBhvr>
                                    </p:animEffect>
                                    <p:set>
                                      <p:cBhvr>
                                        <p:cTn id="17"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مستدير الزوايا 10"/>
          <p:cNvSpPr/>
          <p:nvPr/>
        </p:nvSpPr>
        <p:spPr>
          <a:xfrm>
            <a:off x="107505" y="332656"/>
            <a:ext cx="8928992" cy="6408712"/>
          </a:xfrm>
          <a:prstGeom prst="roundRect">
            <a:avLst/>
          </a:prstGeom>
          <a:solidFill>
            <a:srgbClr val="9E770A">
              <a:alpha val="16000"/>
            </a:srgbClr>
          </a:solidFill>
          <a:ln>
            <a:solidFill>
              <a:srgbClr val="FFF2E5"/>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3200" b="1" dirty="0">
                <a:solidFill>
                  <a:srgbClr val="0070C0"/>
                </a:solidFill>
                <a:latin typeface="Sakkal Majalla" pitchFamily="2" charset="-78"/>
                <a:cs typeface="Sakkal Majalla" pitchFamily="2" charset="-78"/>
              </a:rPr>
              <a:t>تعريف العلاقات العامة الدولية:</a:t>
            </a:r>
          </a:p>
          <a:p>
            <a:pPr algn="just"/>
            <a:r>
              <a:rPr lang="ar-MA" sz="3200" b="1" dirty="0">
                <a:solidFill>
                  <a:schemeClr val="accent6">
                    <a:lumMod val="50000"/>
                  </a:schemeClr>
                </a:solidFill>
                <a:latin typeface="Sakkal Majalla" pitchFamily="2" charset="-78"/>
                <a:cs typeface="Sakkal Majalla" pitchFamily="2" charset="-78"/>
              </a:rPr>
              <a:t>الدبلوماسية العامة</a:t>
            </a:r>
            <a:r>
              <a:rPr lang="ar-DZ" sz="3200" b="1" dirty="0">
                <a:solidFill>
                  <a:schemeClr val="accent6">
                    <a:lumMod val="50000"/>
                  </a:schemeClr>
                </a:solidFill>
                <a:latin typeface="Sakkal Majalla" pitchFamily="2" charset="-78"/>
                <a:cs typeface="Sakkal Majalla" pitchFamily="2" charset="-78"/>
              </a:rPr>
              <a:t> </a:t>
            </a:r>
            <a:r>
              <a:rPr lang="fr-FR" sz="3200" b="1" dirty="0">
                <a:solidFill>
                  <a:schemeClr val="accent6">
                    <a:lumMod val="50000"/>
                  </a:schemeClr>
                </a:solidFill>
                <a:latin typeface="Sakkal Majalla" pitchFamily="2" charset="-78"/>
                <a:cs typeface="Sakkal Majalla" pitchFamily="2" charset="-78"/>
              </a:rPr>
              <a:t>public </a:t>
            </a:r>
            <a:r>
              <a:rPr lang="fr-FR" sz="3200" b="1" dirty="0" err="1">
                <a:solidFill>
                  <a:schemeClr val="accent6">
                    <a:lumMod val="50000"/>
                  </a:schemeClr>
                </a:solidFill>
                <a:latin typeface="Sakkal Majalla" pitchFamily="2" charset="-78"/>
                <a:cs typeface="Sakkal Majalla" pitchFamily="2" charset="-78"/>
              </a:rPr>
              <a:t>Diplomacy</a:t>
            </a:r>
            <a:r>
              <a:rPr lang="ar-MA" sz="3200" b="1" dirty="0">
                <a:solidFill>
                  <a:schemeClr val="accent6">
                    <a:lumMod val="50000"/>
                  </a:schemeClr>
                </a:solidFill>
                <a:latin typeface="Sakkal Majalla" pitchFamily="2" charset="-78"/>
                <a:cs typeface="Sakkal Majalla" pitchFamily="2" charset="-78"/>
              </a:rPr>
              <a:t>، وهي المسمى الشائع للعلاقات العامة الدولية التي تمارسها الحكومات مع الجماهير في الدول الأخرى، والهدف المحوري للدبلوماسية العامة التي يتولاها دبلوماسيين متخصصون في الاتصال الدولي والعلاقات العامة، هو التأثير في آراء و اتجاهات جماهير دول أخرى نحو قضايا معينة في السياسة الدولية. </a:t>
            </a:r>
            <a:endParaRPr lang="fr-FR" sz="3200" b="1" dirty="0">
              <a:solidFill>
                <a:schemeClr val="accent6">
                  <a:lumMod val="50000"/>
                </a:schemeClr>
              </a:solidFill>
              <a:latin typeface="Sakkal Majalla" pitchFamily="2" charset="-78"/>
              <a:cs typeface="Sakkal Majalla" pitchFamily="2" charset="-78"/>
            </a:endParaRPr>
          </a:p>
          <a:p>
            <a:pPr algn="just"/>
            <a:r>
              <a:rPr lang="ar-MA" sz="3200" b="1" dirty="0">
                <a:solidFill>
                  <a:schemeClr val="accent6">
                    <a:lumMod val="50000"/>
                  </a:schemeClr>
                </a:solidFill>
                <a:latin typeface="Sakkal Majalla" pitchFamily="2" charset="-78"/>
                <a:cs typeface="Sakkal Majalla" pitchFamily="2" charset="-78"/>
              </a:rPr>
              <a:t>ويذهب وانج   (</a:t>
            </a:r>
            <a:r>
              <a:rPr lang="fr-FR" sz="3200" b="1" dirty="0">
                <a:solidFill>
                  <a:schemeClr val="accent6">
                    <a:lumMod val="50000"/>
                  </a:schemeClr>
                </a:solidFill>
                <a:latin typeface="Sakkal Majalla" pitchFamily="2" charset="-78"/>
                <a:cs typeface="Sakkal Majalla" pitchFamily="2" charset="-78"/>
              </a:rPr>
              <a:t>Wang 2006</a:t>
            </a:r>
            <a:r>
              <a:rPr lang="ar-MA" sz="3200" b="1" dirty="0">
                <a:solidFill>
                  <a:schemeClr val="accent6">
                    <a:lumMod val="50000"/>
                  </a:schemeClr>
                </a:solidFill>
                <a:latin typeface="Sakkal Majalla" pitchFamily="2" charset="-78"/>
                <a:cs typeface="Sakkal Majalla" pitchFamily="2" charset="-78"/>
              </a:rPr>
              <a:t>) إلى أن الدبلوماسية العامة بصفة عامة "هي العملية الاتصالية التي تقوم بها الدول مع الجماهير الأجنبية في محاولة لخلق فهم لديها عن أفكار وقيم ومؤسسات وثقافة والأهداف الوطنية والسياسات الحالية لهذه الدول"، ومعنى ذلك أن الدبلوماسية العامة عند "وانج" هي اتصال في اتجاه واحد.</a:t>
            </a:r>
            <a:endParaRPr lang="fr-FR" sz="3200" b="1" dirty="0">
              <a:solidFill>
                <a:schemeClr val="accent6">
                  <a:lumMod val="50000"/>
                </a:schemeClr>
              </a:solidFill>
              <a:latin typeface="Sakkal Majalla" pitchFamily="2" charset="-78"/>
              <a:cs typeface="Sakkal Majalla" pitchFamily="2" charset="-78"/>
            </a:endParaRPr>
          </a:p>
        </p:txBody>
      </p:sp>
    </p:spTree>
    <p:extLst>
      <p:ext uri="{BB962C8B-B14F-4D97-AF65-F5344CB8AC3E}">
        <p14:creationId xmlns:p14="http://schemas.microsoft.com/office/powerpoint/2010/main" val="39967996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xit" presetSubtype="0" fill="hold" grpId="1" nodeType="clickEffect">
                                  <p:stCondLst>
                                    <p:cond delay="0"/>
                                  </p:stCondLst>
                                  <p:childTnLst>
                                    <p:anim calcmode="lin" valueType="num">
                                      <p:cBhvr>
                                        <p:cTn id="13" dur="1000"/>
                                        <p:tgtEl>
                                          <p:spTgt spid="11"/>
                                        </p:tgtEl>
                                        <p:attrNameLst>
                                          <p:attrName>ppt_w</p:attrName>
                                        </p:attrNameLst>
                                      </p:cBhvr>
                                      <p:tavLst>
                                        <p:tav tm="0">
                                          <p:val>
                                            <p:strVal val="ppt_w"/>
                                          </p:val>
                                        </p:tav>
                                        <p:tav tm="100000">
                                          <p:val>
                                            <p:fltVal val="0"/>
                                          </p:val>
                                        </p:tav>
                                      </p:tavLst>
                                    </p:anim>
                                    <p:anim calcmode="lin" valueType="num">
                                      <p:cBhvr>
                                        <p:cTn id="14" dur="1000"/>
                                        <p:tgtEl>
                                          <p:spTgt spid="11"/>
                                        </p:tgtEl>
                                        <p:attrNameLst>
                                          <p:attrName>ppt_h</p:attrName>
                                        </p:attrNameLst>
                                      </p:cBhvr>
                                      <p:tavLst>
                                        <p:tav tm="0">
                                          <p:val>
                                            <p:strVal val="ppt_h"/>
                                          </p:val>
                                        </p:tav>
                                        <p:tav tm="100000">
                                          <p:val>
                                            <p:fltVal val="0"/>
                                          </p:val>
                                        </p:tav>
                                      </p:tavLst>
                                    </p:anim>
                                    <p:anim calcmode="lin" valueType="num">
                                      <p:cBhvr>
                                        <p:cTn id="15" dur="1000"/>
                                        <p:tgtEl>
                                          <p:spTgt spid="11"/>
                                        </p:tgtEl>
                                        <p:attrNameLst>
                                          <p:attrName>style.rotation</p:attrName>
                                        </p:attrNameLst>
                                      </p:cBhvr>
                                      <p:tavLst>
                                        <p:tav tm="0">
                                          <p:val>
                                            <p:fltVal val="0"/>
                                          </p:val>
                                        </p:tav>
                                        <p:tav tm="100000">
                                          <p:val>
                                            <p:fltVal val="90"/>
                                          </p:val>
                                        </p:tav>
                                      </p:tavLst>
                                    </p:anim>
                                    <p:animEffect transition="out" filter="fade">
                                      <p:cBhvr>
                                        <p:cTn id="16" dur="1000"/>
                                        <p:tgtEl>
                                          <p:spTgt spid="11"/>
                                        </p:tgtEl>
                                      </p:cBhvr>
                                    </p:animEffect>
                                    <p:set>
                                      <p:cBhvr>
                                        <p:cTn id="17"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مستدير الزوايا 10"/>
          <p:cNvSpPr/>
          <p:nvPr/>
        </p:nvSpPr>
        <p:spPr>
          <a:xfrm>
            <a:off x="107505" y="332656"/>
            <a:ext cx="8928992" cy="6408712"/>
          </a:xfrm>
          <a:prstGeom prst="roundRect">
            <a:avLst/>
          </a:prstGeom>
          <a:solidFill>
            <a:srgbClr val="9E770A">
              <a:alpha val="16000"/>
            </a:srgbClr>
          </a:solidFill>
          <a:ln>
            <a:solidFill>
              <a:srgbClr val="FFF2E5"/>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4800" b="1" dirty="0">
                <a:solidFill>
                  <a:srgbClr val="0070C0"/>
                </a:solidFill>
                <a:latin typeface="Sakkal Majalla" pitchFamily="2" charset="-78"/>
                <a:cs typeface="Sakkal Majalla" pitchFamily="2" charset="-78"/>
              </a:rPr>
              <a:t>تعريف الاستثمار الأجنبي المباشر:</a:t>
            </a:r>
          </a:p>
          <a:p>
            <a:pPr algn="just"/>
            <a:r>
              <a:rPr lang="ar-SA" sz="4000" b="1" dirty="0">
                <a:solidFill>
                  <a:schemeClr val="accent6">
                    <a:lumMod val="50000"/>
                  </a:schemeClr>
                </a:solidFill>
                <a:latin typeface="Sakkal Majalla" pitchFamily="2" charset="-78"/>
                <a:cs typeface="Sakkal Majalla" pitchFamily="2" charset="-78"/>
              </a:rPr>
              <a:t>يمكننا صياغة تعريف شامل للاستثمار الأجنبي المباشر وهو أنه تكوين مؤسسة أعمال جديدة أو توسيع مؤسسة قائمة، وذلك عن طريق مقيمي دولة معينة ضمن حدود دولة أخرى مع إمكانية تملك حق الإدارة والتحكم في كل عمليات المؤسسة الأجنبية إضافة إلى حق ملكية المؤسسة</a:t>
            </a:r>
            <a:r>
              <a:rPr lang="fr-FR" sz="4000" b="1" dirty="0">
                <a:solidFill>
                  <a:schemeClr val="accent6">
                    <a:lumMod val="50000"/>
                  </a:schemeClr>
                </a:solidFill>
                <a:latin typeface="Sakkal Majalla" pitchFamily="2" charset="-78"/>
                <a:cs typeface="Sakkal Majalla" pitchFamily="2" charset="-78"/>
              </a:rPr>
              <a:t>.</a:t>
            </a:r>
          </a:p>
        </p:txBody>
      </p:sp>
    </p:spTree>
    <p:extLst>
      <p:ext uri="{BB962C8B-B14F-4D97-AF65-F5344CB8AC3E}">
        <p14:creationId xmlns:p14="http://schemas.microsoft.com/office/powerpoint/2010/main" val="377079094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xit" presetSubtype="0" fill="hold" grpId="1" nodeType="clickEffect">
                                  <p:stCondLst>
                                    <p:cond delay="0"/>
                                  </p:stCondLst>
                                  <p:childTnLst>
                                    <p:anim calcmode="lin" valueType="num">
                                      <p:cBhvr>
                                        <p:cTn id="13" dur="1000"/>
                                        <p:tgtEl>
                                          <p:spTgt spid="11"/>
                                        </p:tgtEl>
                                        <p:attrNameLst>
                                          <p:attrName>ppt_w</p:attrName>
                                        </p:attrNameLst>
                                      </p:cBhvr>
                                      <p:tavLst>
                                        <p:tav tm="0">
                                          <p:val>
                                            <p:strVal val="ppt_w"/>
                                          </p:val>
                                        </p:tav>
                                        <p:tav tm="100000">
                                          <p:val>
                                            <p:fltVal val="0"/>
                                          </p:val>
                                        </p:tav>
                                      </p:tavLst>
                                    </p:anim>
                                    <p:anim calcmode="lin" valueType="num">
                                      <p:cBhvr>
                                        <p:cTn id="14" dur="1000"/>
                                        <p:tgtEl>
                                          <p:spTgt spid="11"/>
                                        </p:tgtEl>
                                        <p:attrNameLst>
                                          <p:attrName>ppt_h</p:attrName>
                                        </p:attrNameLst>
                                      </p:cBhvr>
                                      <p:tavLst>
                                        <p:tav tm="0">
                                          <p:val>
                                            <p:strVal val="ppt_h"/>
                                          </p:val>
                                        </p:tav>
                                        <p:tav tm="100000">
                                          <p:val>
                                            <p:fltVal val="0"/>
                                          </p:val>
                                        </p:tav>
                                      </p:tavLst>
                                    </p:anim>
                                    <p:anim calcmode="lin" valueType="num">
                                      <p:cBhvr>
                                        <p:cTn id="15" dur="1000"/>
                                        <p:tgtEl>
                                          <p:spTgt spid="11"/>
                                        </p:tgtEl>
                                        <p:attrNameLst>
                                          <p:attrName>style.rotation</p:attrName>
                                        </p:attrNameLst>
                                      </p:cBhvr>
                                      <p:tavLst>
                                        <p:tav tm="0">
                                          <p:val>
                                            <p:fltVal val="0"/>
                                          </p:val>
                                        </p:tav>
                                        <p:tav tm="100000">
                                          <p:val>
                                            <p:fltVal val="90"/>
                                          </p:val>
                                        </p:tav>
                                      </p:tavLst>
                                    </p:anim>
                                    <p:animEffect transition="out" filter="fade">
                                      <p:cBhvr>
                                        <p:cTn id="16" dur="1000"/>
                                        <p:tgtEl>
                                          <p:spTgt spid="11"/>
                                        </p:tgtEl>
                                      </p:cBhvr>
                                    </p:animEffect>
                                    <p:set>
                                      <p:cBhvr>
                                        <p:cTn id="17"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مستدير الزوايا 10"/>
          <p:cNvSpPr/>
          <p:nvPr/>
        </p:nvSpPr>
        <p:spPr>
          <a:xfrm>
            <a:off x="107505" y="332656"/>
            <a:ext cx="8928992" cy="6408712"/>
          </a:xfrm>
          <a:prstGeom prst="roundRect">
            <a:avLst/>
          </a:prstGeom>
          <a:solidFill>
            <a:srgbClr val="9E770A">
              <a:alpha val="16000"/>
            </a:srgbClr>
          </a:solidFill>
          <a:ln>
            <a:solidFill>
              <a:srgbClr val="FFF2E5"/>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a:solidFill>
                  <a:srgbClr val="0070C0"/>
                </a:solidFill>
                <a:latin typeface="Sakkal Majalla" pitchFamily="2" charset="-78"/>
                <a:cs typeface="Sakkal Majalla" pitchFamily="2" charset="-78"/>
              </a:rPr>
              <a:t>دور أنشطة العلاقات العامة في جذب الاستثمار الأجنبي المباشر:</a:t>
            </a:r>
            <a:endParaRPr lang="fr-FR" sz="3200" b="1" dirty="0">
              <a:solidFill>
                <a:srgbClr val="0070C0"/>
              </a:solidFill>
              <a:latin typeface="Sakkal Majalla" pitchFamily="2" charset="-78"/>
              <a:cs typeface="Sakkal Majalla" pitchFamily="2" charset="-78"/>
            </a:endParaRPr>
          </a:p>
          <a:p>
            <a:pPr algn="just"/>
            <a:r>
              <a:rPr lang="ar-SA" sz="2800" b="1" dirty="0">
                <a:solidFill>
                  <a:schemeClr val="accent6">
                    <a:lumMod val="50000"/>
                  </a:schemeClr>
                </a:solidFill>
                <a:latin typeface="Sakkal Majalla" pitchFamily="2" charset="-78"/>
                <a:cs typeface="Sakkal Majalla" pitchFamily="2" charset="-78"/>
              </a:rPr>
              <a:t>تتمثل أنشطة العلاقات العامة المستخدمة في استقطاب الاستثمارات الدولية نحو البلدان المضيفة في: الاتصالات المباشرة، نشاطات المسؤولية الاجتماعية والمنفعة العامة، الإعلان واللوبي، الدعاية والدبلوماسية، بالتأكيد هناك اختلاف في الأهداف، والمبادئ الرئيسية والطرق بين هذه التقنيات لكنها تشترك في عديد النقاط وتتمثل النقاط المشتركة بين هذه التقنيات في: </a:t>
            </a:r>
            <a:r>
              <a:rPr lang="fr-FR" sz="2800" b="1" dirty="0">
                <a:solidFill>
                  <a:schemeClr val="accent6">
                    <a:lumMod val="50000"/>
                  </a:schemeClr>
                </a:solidFill>
                <a:latin typeface="Sakkal Majalla" pitchFamily="2" charset="-78"/>
                <a:cs typeface="Sakkal Majalla" pitchFamily="2" charset="-78"/>
              </a:rPr>
              <a:t>(7)</a:t>
            </a:r>
          </a:p>
          <a:p>
            <a:pPr lvl="0" algn="just"/>
            <a:r>
              <a:rPr lang="ar-SA" sz="2800" b="1" dirty="0">
                <a:solidFill>
                  <a:schemeClr val="accent6">
                    <a:lumMod val="50000"/>
                  </a:schemeClr>
                </a:solidFill>
                <a:latin typeface="Sakkal Majalla" pitchFamily="2" charset="-78"/>
                <a:cs typeface="Sakkal Majalla" pitchFamily="2" charset="-78"/>
              </a:rPr>
              <a:t>النقطة الأساسية المشتركة هي تقديم معلومات حول مواضيع معينة، على سبيل المثال: تقديم معلومات من أجل تحديد وتبيان فوائد منتج معين، تقديم معلومات من أجل إثبات وإظهار إمكانيات بلد معين، من أجل تبيان نوعية مؤسسة معينة، وهناك نقطة مشتركة لإثبات التفوق للنظام.</a:t>
            </a:r>
            <a:endParaRPr lang="fr-FR" sz="2800" b="1" dirty="0">
              <a:solidFill>
                <a:schemeClr val="accent6">
                  <a:lumMod val="50000"/>
                </a:schemeClr>
              </a:solidFill>
              <a:latin typeface="Sakkal Majalla" pitchFamily="2" charset="-78"/>
              <a:cs typeface="Sakkal Majalla" pitchFamily="2" charset="-78"/>
            </a:endParaRPr>
          </a:p>
          <a:p>
            <a:pPr lvl="0" algn="just"/>
            <a:r>
              <a:rPr lang="ar-SA" sz="2800" b="1" dirty="0">
                <a:solidFill>
                  <a:schemeClr val="accent6">
                    <a:lumMod val="50000"/>
                  </a:schemeClr>
                </a:solidFill>
                <a:latin typeface="Sakkal Majalla" pitchFamily="2" charset="-78"/>
                <a:cs typeface="Sakkal Majalla" pitchFamily="2" charset="-78"/>
              </a:rPr>
              <a:t>العمل على غرس قيم المنفعة العامة، وتوجيه الرأي العام.</a:t>
            </a:r>
            <a:endParaRPr lang="fr-FR" sz="2800" b="1" dirty="0">
              <a:solidFill>
                <a:schemeClr val="accent6">
                  <a:lumMod val="50000"/>
                </a:schemeClr>
              </a:solidFill>
              <a:latin typeface="Sakkal Majalla" pitchFamily="2" charset="-78"/>
              <a:cs typeface="Sakkal Majalla" pitchFamily="2" charset="-78"/>
            </a:endParaRPr>
          </a:p>
          <a:p>
            <a:pPr lvl="0" algn="just"/>
            <a:r>
              <a:rPr lang="ar-SA" sz="2800" b="1" dirty="0">
                <a:solidFill>
                  <a:schemeClr val="accent6">
                    <a:lumMod val="50000"/>
                  </a:schemeClr>
                </a:solidFill>
                <a:latin typeface="Sakkal Majalla" pitchFamily="2" charset="-78"/>
                <a:cs typeface="Sakkal Majalla" pitchFamily="2" charset="-78"/>
              </a:rPr>
              <a:t>كل من هذه التقنيات لديها ضغط على وعي الإنسان على مستويات مختلفة.</a:t>
            </a:r>
            <a:endParaRPr lang="fr-FR" sz="2800" b="1" dirty="0">
              <a:solidFill>
                <a:schemeClr val="accent6">
                  <a:lumMod val="50000"/>
                </a:schemeClr>
              </a:solidFill>
              <a:latin typeface="Sakkal Majalla" pitchFamily="2" charset="-78"/>
              <a:cs typeface="Sakkal Majalla" pitchFamily="2" charset="-78"/>
            </a:endParaRPr>
          </a:p>
          <a:p>
            <a:pPr lvl="0" algn="just"/>
            <a:r>
              <a:rPr lang="ar-SA" sz="2800" b="1" dirty="0">
                <a:solidFill>
                  <a:schemeClr val="accent6">
                    <a:lumMod val="50000"/>
                  </a:schemeClr>
                </a:solidFill>
                <a:latin typeface="Sakkal Majalla" pitchFamily="2" charset="-78"/>
                <a:cs typeface="Sakkal Majalla" pitchFamily="2" charset="-78"/>
              </a:rPr>
              <a:t>كلهم يستخدمون نفس الأساليب مثل الراديو، التلفزيون، الصحافة المطبوعة، الملصقات، والمؤتمرات.</a:t>
            </a:r>
            <a:r>
              <a:rPr lang="fr-FR" sz="2800" b="1" dirty="0">
                <a:solidFill>
                  <a:schemeClr val="accent6">
                    <a:lumMod val="50000"/>
                  </a:schemeClr>
                </a:solidFill>
                <a:latin typeface="Sakkal Majalla" pitchFamily="2" charset="-78"/>
                <a:cs typeface="Sakkal Majalla" pitchFamily="2" charset="-78"/>
              </a:rPr>
              <a:t>.. </a:t>
            </a:r>
            <a:r>
              <a:rPr lang="ar-SA" sz="2800" b="1" dirty="0">
                <a:solidFill>
                  <a:schemeClr val="accent6">
                    <a:lumMod val="50000"/>
                  </a:schemeClr>
                </a:solidFill>
                <a:latin typeface="Sakkal Majalla" pitchFamily="2" charset="-78"/>
                <a:cs typeface="Sakkal Majalla" pitchFamily="2" charset="-78"/>
              </a:rPr>
              <a:t>الخ</a:t>
            </a:r>
            <a:r>
              <a:rPr lang="fr-FR" sz="2800" b="1" dirty="0">
                <a:solidFill>
                  <a:schemeClr val="accent6">
                    <a:lumMod val="50000"/>
                  </a:schemeClr>
                </a:solidFill>
                <a:latin typeface="Sakkal Majalla" pitchFamily="2" charset="-78"/>
                <a:cs typeface="Sakkal Majalla" pitchFamily="2" charset="-78"/>
              </a:rPr>
              <a:t> </a:t>
            </a:r>
          </a:p>
        </p:txBody>
      </p:sp>
    </p:spTree>
    <p:extLst>
      <p:ext uri="{BB962C8B-B14F-4D97-AF65-F5344CB8AC3E}">
        <p14:creationId xmlns:p14="http://schemas.microsoft.com/office/powerpoint/2010/main" val="180371248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xit" presetSubtype="0" fill="hold" grpId="1" nodeType="clickEffect">
                                  <p:stCondLst>
                                    <p:cond delay="0"/>
                                  </p:stCondLst>
                                  <p:childTnLst>
                                    <p:anim calcmode="lin" valueType="num">
                                      <p:cBhvr>
                                        <p:cTn id="13" dur="1000"/>
                                        <p:tgtEl>
                                          <p:spTgt spid="11"/>
                                        </p:tgtEl>
                                        <p:attrNameLst>
                                          <p:attrName>ppt_w</p:attrName>
                                        </p:attrNameLst>
                                      </p:cBhvr>
                                      <p:tavLst>
                                        <p:tav tm="0">
                                          <p:val>
                                            <p:strVal val="ppt_w"/>
                                          </p:val>
                                        </p:tav>
                                        <p:tav tm="100000">
                                          <p:val>
                                            <p:fltVal val="0"/>
                                          </p:val>
                                        </p:tav>
                                      </p:tavLst>
                                    </p:anim>
                                    <p:anim calcmode="lin" valueType="num">
                                      <p:cBhvr>
                                        <p:cTn id="14" dur="1000"/>
                                        <p:tgtEl>
                                          <p:spTgt spid="11"/>
                                        </p:tgtEl>
                                        <p:attrNameLst>
                                          <p:attrName>ppt_h</p:attrName>
                                        </p:attrNameLst>
                                      </p:cBhvr>
                                      <p:tavLst>
                                        <p:tav tm="0">
                                          <p:val>
                                            <p:strVal val="ppt_h"/>
                                          </p:val>
                                        </p:tav>
                                        <p:tav tm="100000">
                                          <p:val>
                                            <p:fltVal val="0"/>
                                          </p:val>
                                        </p:tav>
                                      </p:tavLst>
                                    </p:anim>
                                    <p:anim calcmode="lin" valueType="num">
                                      <p:cBhvr>
                                        <p:cTn id="15" dur="1000"/>
                                        <p:tgtEl>
                                          <p:spTgt spid="11"/>
                                        </p:tgtEl>
                                        <p:attrNameLst>
                                          <p:attrName>style.rotation</p:attrName>
                                        </p:attrNameLst>
                                      </p:cBhvr>
                                      <p:tavLst>
                                        <p:tav tm="0">
                                          <p:val>
                                            <p:fltVal val="0"/>
                                          </p:val>
                                        </p:tav>
                                        <p:tav tm="100000">
                                          <p:val>
                                            <p:fltVal val="90"/>
                                          </p:val>
                                        </p:tav>
                                      </p:tavLst>
                                    </p:anim>
                                    <p:animEffect transition="out" filter="fade">
                                      <p:cBhvr>
                                        <p:cTn id="16" dur="1000"/>
                                        <p:tgtEl>
                                          <p:spTgt spid="11"/>
                                        </p:tgtEl>
                                      </p:cBhvr>
                                    </p:animEffect>
                                    <p:set>
                                      <p:cBhvr>
                                        <p:cTn id="17"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مستدير الزوايا 10"/>
          <p:cNvSpPr/>
          <p:nvPr/>
        </p:nvSpPr>
        <p:spPr>
          <a:xfrm>
            <a:off x="107505" y="332656"/>
            <a:ext cx="8928992" cy="6408712"/>
          </a:xfrm>
          <a:prstGeom prst="roundRect">
            <a:avLst/>
          </a:prstGeom>
          <a:solidFill>
            <a:srgbClr val="9E770A">
              <a:alpha val="16000"/>
            </a:srgbClr>
          </a:solidFill>
          <a:ln>
            <a:solidFill>
              <a:srgbClr val="FFF2E5"/>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a:solidFill>
                  <a:srgbClr val="0070C0"/>
                </a:solidFill>
                <a:latin typeface="Sakkal Majalla" pitchFamily="2" charset="-78"/>
                <a:cs typeface="Sakkal Majalla" pitchFamily="2" charset="-78"/>
              </a:rPr>
              <a:t>دور أنشطة العلاقات العامة في جذب الاستثمار الأجنبي المباشر:</a:t>
            </a:r>
            <a:endParaRPr lang="fr-FR" sz="3200" b="1" dirty="0">
              <a:solidFill>
                <a:srgbClr val="0070C0"/>
              </a:solidFill>
              <a:latin typeface="Sakkal Majalla" pitchFamily="2" charset="-78"/>
              <a:cs typeface="Sakkal Majalla" pitchFamily="2" charset="-78"/>
            </a:endParaRPr>
          </a:p>
          <a:p>
            <a:pPr algn="just"/>
            <a:r>
              <a:rPr lang="ar-SA" sz="2400" b="1" dirty="0">
                <a:solidFill>
                  <a:schemeClr val="accent6">
                    <a:lumMod val="50000"/>
                  </a:schemeClr>
                </a:solidFill>
                <a:latin typeface="Sakkal Majalla" pitchFamily="2" charset="-78"/>
                <a:cs typeface="Sakkal Majalla" pitchFamily="2" charset="-78"/>
              </a:rPr>
              <a:t>تتمثل أنشطة العلاقات العامة المستخدمة في استقطاب الاستثمارات الدولية نحو البلدان المضيفة في: الاتصالات المباشرة، نشاطات المسؤولية الاجتماعية والمنفعة العامة، الإعلان واللوبي، الدعاية والدبلوماسية، بالتأكيد هناك اختلاف في الأهداف، والمبادئ الرئيسية والطرق بين هذه التقنيات لكنها تشترك في عديد النقاط وتتمثل النقاط المشتركة بين هذه التقنيات في: </a:t>
            </a:r>
            <a:endParaRPr lang="fr-FR" sz="2400" b="1" dirty="0">
              <a:solidFill>
                <a:schemeClr val="accent6">
                  <a:lumMod val="50000"/>
                </a:schemeClr>
              </a:solidFill>
              <a:latin typeface="Sakkal Majalla" pitchFamily="2" charset="-78"/>
              <a:cs typeface="Sakkal Majalla" pitchFamily="2" charset="-78"/>
            </a:endParaRPr>
          </a:p>
          <a:p>
            <a:pPr marL="342900" indent="-342900" algn="just">
              <a:buFont typeface="Arial" panose="020B0604020202020204" pitchFamily="34" charset="0"/>
              <a:buChar char="•"/>
            </a:pPr>
            <a:r>
              <a:rPr lang="ar-SA" sz="2400" b="1" dirty="0">
                <a:solidFill>
                  <a:schemeClr val="accent6">
                    <a:lumMod val="50000"/>
                  </a:schemeClr>
                </a:solidFill>
                <a:latin typeface="Sakkal Majalla" pitchFamily="2" charset="-78"/>
                <a:cs typeface="Sakkal Majalla" pitchFamily="2" charset="-78"/>
              </a:rPr>
              <a:t>النقطة الأساسية المشتركة هي تقديم معلومات حول مواضيع معينة، على سبيل المثال: تقديم معلومات من أجل تحديد وتبيان فوائد منتج معين، تقديم معلومات من أجل إثبات وإظهار إمكانيات بلد معين، من أجل تبيان نوعية مؤسسة معينة، وهناك نقطة مشتركة لإثبات التفوق للنظام.</a:t>
            </a:r>
            <a:endParaRPr lang="fr-FR" sz="2400" b="1" dirty="0">
              <a:solidFill>
                <a:schemeClr val="accent6">
                  <a:lumMod val="50000"/>
                </a:schemeClr>
              </a:solidFill>
              <a:latin typeface="Sakkal Majalla" pitchFamily="2" charset="-78"/>
              <a:cs typeface="Sakkal Majalla" pitchFamily="2" charset="-78"/>
            </a:endParaRPr>
          </a:p>
          <a:p>
            <a:pPr marL="342900" lvl="0" indent="-342900" algn="just">
              <a:buFont typeface="Arial" panose="020B0604020202020204" pitchFamily="34" charset="0"/>
              <a:buChar char="•"/>
            </a:pPr>
            <a:r>
              <a:rPr lang="ar-SA" sz="2400" b="1" dirty="0">
                <a:solidFill>
                  <a:schemeClr val="accent6">
                    <a:lumMod val="50000"/>
                  </a:schemeClr>
                </a:solidFill>
                <a:latin typeface="Sakkal Majalla" pitchFamily="2" charset="-78"/>
                <a:cs typeface="Sakkal Majalla" pitchFamily="2" charset="-78"/>
              </a:rPr>
              <a:t>العمل على غرس قيم المنفعة العامة، وتوجيه الرأي العام.</a:t>
            </a:r>
            <a:endParaRPr lang="fr-FR" sz="2400" b="1" dirty="0">
              <a:solidFill>
                <a:schemeClr val="accent6">
                  <a:lumMod val="50000"/>
                </a:schemeClr>
              </a:solidFill>
              <a:latin typeface="Sakkal Majalla" pitchFamily="2" charset="-78"/>
              <a:cs typeface="Sakkal Majalla" pitchFamily="2" charset="-78"/>
            </a:endParaRPr>
          </a:p>
          <a:p>
            <a:pPr marL="342900" lvl="0" indent="-342900" algn="just">
              <a:buFont typeface="Arial" panose="020B0604020202020204" pitchFamily="34" charset="0"/>
              <a:buChar char="•"/>
            </a:pPr>
            <a:r>
              <a:rPr lang="ar-SA" sz="2400" b="1" dirty="0">
                <a:solidFill>
                  <a:schemeClr val="accent6">
                    <a:lumMod val="50000"/>
                  </a:schemeClr>
                </a:solidFill>
                <a:latin typeface="Sakkal Majalla" pitchFamily="2" charset="-78"/>
                <a:cs typeface="Sakkal Majalla" pitchFamily="2" charset="-78"/>
              </a:rPr>
              <a:t>كل من هذه التقنيات لديها ضغط على وعي الإنسان على مستويات مختلفة.</a:t>
            </a:r>
            <a:endParaRPr lang="fr-FR" sz="2400" b="1" dirty="0">
              <a:solidFill>
                <a:schemeClr val="accent6">
                  <a:lumMod val="50000"/>
                </a:schemeClr>
              </a:solidFill>
              <a:latin typeface="Sakkal Majalla" pitchFamily="2" charset="-78"/>
              <a:cs typeface="Sakkal Majalla" pitchFamily="2" charset="-78"/>
            </a:endParaRPr>
          </a:p>
          <a:p>
            <a:pPr marL="342900" lvl="0" indent="-342900" algn="just">
              <a:buFont typeface="Arial" panose="020B0604020202020204" pitchFamily="34" charset="0"/>
              <a:buChar char="•"/>
            </a:pPr>
            <a:r>
              <a:rPr lang="ar-SA" sz="2400" b="1" dirty="0">
                <a:solidFill>
                  <a:schemeClr val="accent6">
                    <a:lumMod val="50000"/>
                  </a:schemeClr>
                </a:solidFill>
                <a:latin typeface="Sakkal Majalla" pitchFamily="2" charset="-78"/>
                <a:cs typeface="Sakkal Majalla" pitchFamily="2" charset="-78"/>
              </a:rPr>
              <a:t>كلهم يستخدمون نفس الأساليب مثل الراديو، التلفزيون، الصحافة المطبوعة، الملصقات، والمؤتمرات.</a:t>
            </a:r>
            <a:r>
              <a:rPr lang="fr-FR" sz="2400" b="1" dirty="0">
                <a:solidFill>
                  <a:schemeClr val="accent6">
                    <a:lumMod val="50000"/>
                  </a:schemeClr>
                </a:solidFill>
                <a:latin typeface="Sakkal Majalla" pitchFamily="2" charset="-78"/>
                <a:cs typeface="Sakkal Majalla" pitchFamily="2" charset="-78"/>
              </a:rPr>
              <a:t>.. </a:t>
            </a:r>
            <a:r>
              <a:rPr lang="ar-SA" sz="2400" b="1" dirty="0">
                <a:solidFill>
                  <a:schemeClr val="accent6">
                    <a:lumMod val="50000"/>
                  </a:schemeClr>
                </a:solidFill>
                <a:latin typeface="Sakkal Majalla" pitchFamily="2" charset="-78"/>
                <a:cs typeface="Sakkal Majalla" pitchFamily="2" charset="-78"/>
              </a:rPr>
              <a:t>الخ</a:t>
            </a:r>
            <a:r>
              <a:rPr lang="fr-FR" sz="2400" b="1" dirty="0">
                <a:solidFill>
                  <a:schemeClr val="accent6">
                    <a:lumMod val="50000"/>
                  </a:schemeClr>
                </a:solidFill>
                <a:latin typeface="Sakkal Majalla" pitchFamily="2" charset="-78"/>
                <a:cs typeface="Sakkal Majalla" pitchFamily="2" charset="-78"/>
              </a:rPr>
              <a:t> </a:t>
            </a:r>
          </a:p>
          <a:p>
            <a:pPr marL="342900" lvl="0" indent="-342900" algn="just">
              <a:buFont typeface="Arial" panose="020B0604020202020204" pitchFamily="34" charset="0"/>
              <a:buChar char="•"/>
            </a:pPr>
            <a:r>
              <a:rPr lang="ar-SA" sz="2400" b="1" dirty="0">
                <a:solidFill>
                  <a:schemeClr val="accent6">
                    <a:lumMod val="50000"/>
                  </a:schemeClr>
                </a:solidFill>
                <a:latin typeface="Sakkal Majalla" pitchFamily="2" charset="-78"/>
                <a:cs typeface="Sakkal Majalla" pitchFamily="2" charset="-78"/>
              </a:rPr>
              <a:t>وأخيرا جميع التقنيات تتكامل فيم بينها</a:t>
            </a:r>
            <a:endParaRPr lang="fr-FR" sz="2400" b="1" dirty="0">
              <a:solidFill>
                <a:schemeClr val="accent6">
                  <a:lumMod val="50000"/>
                </a:schemeClr>
              </a:solidFill>
              <a:latin typeface="Sakkal Majalla" pitchFamily="2" charset="-78"/>
              <a:cs typeface="Sakkal Majalla" pitchFamily="2" charset="-78"/>
            </a:endParaRPr>
          </a:p>
        </p:txBody>
      </p:sp>
    </p:spTree>
    <p:extLst>
      <p:ext uri="{BB962C8B-B14F-4D97-AF65-F5344CB8AC3E}">
        <p14:creationId xmlns:p14="http://schemas.microsoft.com/office/powerpoint/2010/main" val="265486928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xit" presetSubtype="0" fill="hold" grpId="1" nodeType="clickEffect">
                                  <p:stCondLst>
                                    <p:cond delay="0"/>
                                  </p:stCondLst>
                                  <p:childTnLst>
                                    <p:anim calcmode="lin" valueType="num">
                                      <p:cBhvr>
                                        <p:cTn id="13" dur="1000"/>
                                        <p:tgtEl>
                                          <p:spTgt spid="11"/>
                                        </p:tgtEl>
                                        <p:attrNameLst>
                                          <p:attrName>ppt_w</p:attrName>
                                        </p:attrNameLst>
                                      </p:cBhvr>
                                      <p:tavLst>
                                        <p:tav tm="0">
                                          <p:val>
                                            <p:strVal val="ppt_w"/>
                                          </p:val>
                                        </p:tav>
                                        <p:tav tm="100000">
                                          <p:val>
                                            <p:fltVal val="0"/>
                                          </p:val>
                                        </p:tav>
                                      </p:tavLst>
                                    </p:anim>
                                    <p:anim calcmode="lin" valueType="num">
                                      <p:cBhvr>
                                        <p:cTn id="14" dur="1000"/>
                                        <p:tgtEl>
                                          <p:spTgt spid="11"/>
                                        </p:tgtEl>
                                        <p:attrNameLst>
                                          <p:attrName>ppt_h</p:attrName>
                                        </p:attrNameLst>
                                      </p:cBhvr>
                                      <p:tavLst>
                                        <p:tav tm="0">
                                          <p:val>
                                            <p:strVal val="ppt_h"/>
                                          </p:val>
                                        </p:tav>
                                        <p:tav tm="100000">
                                          <p:val>
                                            <p:fltVal val="0"/>
                                          </p:val>
                                        </p:tav>
                                      </p:tavLst>
                                    </p:anim>
                                    <p:anim calcmode="lin" valueType="num">
                                      <p:cBhvr>
                                        <p:cTn id="15" dur="1000"/>
                                        <p:tgtEl>
                                          <p:spTgt spid="11"/>
                                        </p:tgtEl>
                                        <p:attrNameLst>
                                          <p:attrName>style.rotation</p:attrName>
                                        </p:attrNameLst>
                                      </p:cBhvr>
                                      <p:tavLst>
                                        <p:tav tm="0">
                                          <p:val>
                                            <p:fltVal val="0"/>
                                          </p:val>
                                        </p:tav>
                                        <p:tav tm="100000">
                                          <p:val>
                                            <p:fltVal val="90"/>
                                          </p:val>
                                        </p:tav>
                                      </p:tavLst>
                                    </p:anim>
                                    <p:animEffect transition="out" filter="fade">
                                      <p:cBhvr>
                                        <p:cTn id="16" dur="1000"/>
                                        <p:tgtEl>
                                          <p:spTgt spid="11"/>
                                        </p:tgtEl>
                                      </p:cBhvr>
                                    </p:animEffect>
                                    <p:set>
                                      <p:cBhvr>
                                        <p:cTn id="17"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مستدير الزوايا 10"/>
          <p:cNvSpPr/>
          <p:nvPr/>
        </p:nvSpPr>
        <p:spPr>
          <a:xfrm>
            <a:off x="107505" y="332656"/>
            <a:ext cx="8928992" cy="6408712"/>
          </a:xfrm>
          <a:prstGeom prst="roundRect">
            <a:avLst/>
          </a:prstGeom>
          <a:solidFill>
            <a:srgbClr val="9E770A">
              <a:alpha val="16000"/>
            </a:srgbClr>
          </a:solidFill>
          <a:ln>
            <a:solidFill>
              <a:srgbClr val="FFF2E5"/>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a:solidFill>
                  <a:srgbClr val="0070C0"/>
                </a:solidFill>
                <a:latin typeface="Sakkal Majalla" pitchFamily="2" charset="-78"/>
                <a:cs typeface="Sakkal Majalla" pitchFamily="2" charset="-78"/>
              </a:rPr>
              <a:t>دور صورة الدولة في جذب الاستثمار الأجنبي المباشر</a:t>
            </a:r>
            <a:endParaRPr lang="fr-FR" sz="3200" b="1" dirty="0">
              <a:solidFill>
                <a:srgbClr val="0070C0"/>
              </a:solidFill>
              <a:latin typeface="Sakkal Majalla" pitchFamily="2" charset="-78"/>
              <a:cs typeface="Sakkal Majalla" pitchFamily="2" charset="-78"/>
            </a:endParaRPr>
          </a:p>
          <a:p>
            <a:pPr algn="just"/>
            <a:r>
              <a:rPr lang="ar-SA" sz="2400" b="1" dirty="0">
                <a:solidFill>
                  <a:schemeClr val="accent6">
                    <a:lumMod val="50000"/>
                  </a:schemeClr>
                </a:solidFill>
                <a:latin typeface="Sakkal Majalla" pitchFamily="2" charset="-78"/>
                <a:cs typeface="Sakkal Majalla" pitchFamily="2" charset="-78"/>
              </a:rPr>
              <a:t>أثبتت دراسة كل من </a:t>
            </a:r>
            <a:r>
              <a:rPr lang="fr-FR" sz="2400" b="1" dirty="0">
                <a:solidFill>
                  <a:schemeClr val="accent6">
                    <a:lumMod val="50000"/>
                  </a:schemeClr>
                </a:solidFill>
                <a:latin typeface="Sakkal Majalla" pitchFamily="2" charset="-78"/>
                <a:cs typeface="Sakkal Majalla" pitchFamily="2" charset="-78"/>
              </a:rPr>
              <a:t>puis et </a:t>
            </a:r>
            <a:r>
              <a:rPr lang="fr-FR" sz="2400" b="1" dirty="0" err="1">
                <a:solidFill>
                  <a:schemeClr val="accent6">
                    <a:lumMod val="50000"/>
                  </a:schemeClr>
                </a:solidFill>
                <a:latin typeface="Sakkal Majalla" pitchFamily="2" charset="-78"/>
                <a:cs typeface="Sakkal Majalla" pitchFamily="2" charset="-78"/>
              </a:rPr>
              <a:t>wint</a:t>
            </a:r>
            <a:r>
              <a:rPr lang="fr-FR" sz="2400" b="1" dirty="0">
                <a:solidFill>
                  <a:schemeClr val="accent6">
                    <a:lumMod val="50000"/>
                  </a:schemeClr>
                </a:solidFill>
                <a:latin typeface="Sakkal Majalla" pitchFamily="2" charset="-78"/>
                <a:cs typeface="Sakkal Majalla" pitchFamily="2" charset="-78"/>
              </a:rPr>
              <a:t> </a:t>
            </a:r>
            <a:r>
              <a:rPr lang="ar-SA" sz="2400" b="1" dirty="0">
                <a:solidFill>
                  <a:schemeClr val="accent6">
                    <a:lumMod val="50000"/>
                  </a:schemeClr>
                </a:solidFill>
                <a:latin typeface="Sakkal Majalla" pitchFamily="2" charset="-78"/>
                <a:cs typeface="Sakkal Majalla" pitchFamily="2" charset="-78"/>
              </a:rPr>
              <a:t>إلى أن المستثمرين في بعض الحالات قد يكونون صورة سلبية عن بلد معين، سواء كان ذلك انعكاسا حقيقيا لهذا البلد أم صورة خاطئة، فتلك الصورة السلبية تؤثر على قرار الاستثمار النهائي. وفي هذا الصدد أكدتا الباحثتين بشدة على ضرورة سعي الدول إلى تصحيح هذه الصور غير المواتية، قبل محاولة استقطاب الاستثمار، ولا سيما أن المستثمر المحتمل يجب أن يكون لديه انطباع وصورة واضحة عن الفائدة من وراء الاستثمار قبل اتخاذه لقرار الاستثمار. إذن كيف تؤثر العلامة التجارية القومية القائمة على تدفقات الاستثمار الأجنبي المباشر؟</a:t>
            </a:r>
            <a:endParaRPr lang="fr-FR" sz="2400" b="1" dirty="0">
              <a:solidFill>
                <a:schemeClr val="accent6">
                  <a:lumMod val="50000"/>
                </a:schemeClr>
              </a:solidFill>
              <a:latin typeface="Sakkal Majalla" pitchFamily="2" charset="-78"/>
              <a:cs typeface="Sakkal Majalla" pitchFamily="2" charset="-78"/>
            </a:endParaRPr>
          </a:p>
          <a:p>
            <a:pPr algn="just"/>
            <a:r>
              <a:rPr lang="ar-SA" sz="2400" b="1" dirty="0">
                <a:solidFill>
                  <a:schemeClr val="accent6">
                    <a:lumMod val="50000"/>
                  </a:schemeClr>
                </a:solidFill>
                <a:latin typeface="Sakkal Majalla" pitchFamily="2" charset="-78"/>
                <a:cs typeface="Sakkal Majalla" pitchFamily="2" charset="-78"/>
              </a:rPr>
              <a:t>ومن الضروري أن نبرز دور المقاربة التسويقية في تعريف مصطلح </a:t>
            </a:r>
            <a:r>
              <a:rPr lang="ar-DZ" sz="2400" b="1" dirty="0">
                <a:solidFill>
                  <a:schemeClr val="accent6">
                    <a:lumMod val="50000"/>
                  </a:schemeClr>
                </a:solidFill>
                <a:latin typeface="Sakkal Majalla" pitchFamily="2" charset="-78"/>
                <a:cs typeface="Sakkal Majalla" pitchFamily="2" charset="-78"/>
              </a:rPr>
              <a:t>ال</a:t>
            </a:r>
            <a:r>
              <a:rPr lang="ar-SA" sz="2400" b="1" dirty="0">
                <a:solidFill>
                  <a:schemeClr val="accent6">
                    <a:lumMod val="50000"/>
                  </a:schemeClr>
                </a:solidFill>
                <a:latin typeface="Sakkal Majalla" pitchFamily="2" charset="-78"/>
                <a:cs typeface="Sakkal Majalla" pitchFamily="2" charset="-78"/>
              </a:rPr>
              <a:t>صورة الوطنية، لأن ذلك مهم جدا عندما يتعلق الأمر باستقطاب الاستثمار الأجنبي المباشر نحو الجزائر، ووفقا لهذه المقاربة أو المنهج  فإن صورة البلاد تمثل النظرة العامة من المستهلك نحو بلد معين </a:t>
            </a:r>
            <a:r>
              <a:rPr lang="ar-DZ" sz="2400" b="1" dirty="0" err="1">
                <a:solidFill>
                  <a:schemeClr val="accent6">
                    <a:lumMod val="50000"/>
                  </a:schemeClr>
                </a:solidFill>
                <a:latin typeface="Sakkal Majalla" pitchFamily="2" charset="-78"/>
                <a:cs typeface="Sakkal Majalla" pitchFamily="2" charset="-78"/>
              </a:rPr>
              <a:t>وت</a:t>
            </a:r>
            <a:r>
              <a:rPr lang="ar-SA" sz="2400" b="1" dirty="0">
                <a:solidFill>
                  <a:schemeClr val="accent6">
                    <a:lumMod val="50000"/>
                  </a:schemeClr>
                </a:solidFill>
                <a:latin typeface="Sakkal Majalla" pitchFamily="2" charset="-78"/>
                <a:cs typeface="Sakkal Majalla" pitchFamily="2" charset="-78"/>
              </a:rPr>
              <a:t>تشكل من التصورات السابقة لنقاط قوة وضعف البلد. وفي هذا السياق </a:t>
            </a:r>
            <a:r>
              <a:rPr lang="ar-DZ" sz="2400" b="1" dirty="0">
                <a:solidFill>
                  <a:schemeClr val="accent6">
                    <a:lumMod val="50000"/>
                  </a:schemeClr>
                </a:solidFill>
                <a:latin typeface="Sakkal Majalla" pitchFamily="2" charset="-78"/>
                <a:cs typeface="Sakkal Majalla" pitchFamily="2" charset="-78"/>
              </a:rPr>
              <a:t>تتمثل صورة </a:t>
            </a:r>
            <a:r>
              <a:rPr lang="ar-SA" sz="2400" b="1" dirty="0">
                <a:solidFill>
                  <a:schemeClr val="accent6">
                    <a:lumMod val="50000"/>
                  </a:schemeClr>
                </a:solidFill>
                <a:latin typeface="Sakkal Majalla" pitchFamily="2" charset="-78"/>
                <a:cs typeface="Sakkal Majalla" pitchFamily="2" charset="-78"/>
              </a:rPr>
              <a:t>الجزائر في عدد </a:t>
            </a:r>
            <a:r>
              <a:rPr lang="ar-DZ" sz="2400" b="1" dirty="0">
                <a:solidFill>
                  <a:schemeClr val="accent6">
                    <a:lumMod val="50000"/>
                  </a:schemeClr>
                </a:solidFill>
                <a:latin typeface="Sakkal Majalla" pitchFamily="2" charset="-78"/>
                <a:cs typeface="Sakkal Majalla" pitchFamily="2" charset="-78"/>
              </a:rPr>
              <a:t>ضخم </a:t>
            </a:r>
            <a:r>
              <a:rPr lang="ar-SA" sz="2400" b="1" dirty="0">
                <a:solidFill>
                  <a:schemeClr val="accent6">
                    <a:lumMod val="50000"/>
                  </a:schemeClr>
                </a:solidFill>
                <a:latin typeface="Sakkal Majalla" pitchFamily="2" charset="-78"/>
                <a:cs typeface="Sakkal Majalla" pitchFamily="2" charset="-78"/>
              </a:rPr>
              <a:t>من العوامل المختلفة مثل: منتجات تمثيلية، الخصائص الوطنية، والاقتصادية </a:t>
            </a:r>
            <a:r>
              <a:rPr lang="ar-DZ" sz="2400" b="1" dirty="0">
                <a:solidFill>
                  <a:schemeClr val="accent6">
                    <a:lumMod val="50000"/>
                  </a:schemeClr>
                </a:solidFill>
                <a:latin typeface="Sakkal Majalla" pitchFamily="2" charset="-78"/>
                <a:cs typeface="Sakkal Majalla" pitchFamily="2" charset="-78"/>
              </a:rPr>
              <a:t>و</a:t>
            </a:r>
            <a:r>
              <a:rPr lang="ar-SA" sz="2400" b="1" dirty="0">
                <a:solidFill>
                  <a:schemeClr val="accent6">
                    <a:lumMod val="50000"/>
                  </a:schemeClr>
                </a:solidFill>
                <a:latin typeface="Sakkal Majalla" pitchFamily="2" charset="-78"/>
                <a:cs typeface="Sakkal Majalla" pitchFamily="2" charset="-78"/>
              </a:rPr>
              <a:t>السياسية وتاريخها وتقاليدها. هذه المحددات التي </a:t>
            </a:r>
            <a:r>
              <a:rPr lang="ar-DZ" sz="2400" b="1" dirty="0">
                <a:solidFill>
                  <a:schemeClr val="accent6">
                    <a:lumMod val="50000"/>
                  </a:schemeClr>
                </a:solidFill>
                <a:latin typeface="Sakkal Majalla" pitchFamily="2" charset="-78"/>
                <a:cs typeface="Sakkal Majalla" pitchFamily="2" charset="-78"/>
              </a:rPr>
              <a:t>تتحكم في بناء العلامة التجارية القومية للجزائر ولا</a:t>
            </a:r>
            <a:r>
              <a:rPr lang="ar-SA" sz="2400" b="1" dirty="0">
                <a:solidFill>
                  <a:schemeClr val="accent6">
                    <a:lumMod val="50000"/>
                  </a:schemeClr>
                </a:solidFill>
                <a:latin typeface="Sakkal Majalla" pitchFamily="2" charset="-78"/>
                <a:cs typeface="Sakkal Majalla" pitchFamily="2" charset="-78"/>
              </a:rPr>
              <a:t> ينبغي أن تكون بالضرورة تحت السيطرة المباشرة للمؤسسات الحكومية.</a:t>
            </a:r>
            <a:endParaRPr lang="fr-FR" sz="2400" b="1" dirty="0">
              <a:solidFill>
                <a:schemeClr val="accent6">
                  <a:lumMod val="50000"/>
                </a:schemeClr>
              </a:solidFill>
              <a:latin typeface="Sakkal Majalla" pitchFamily="2" charset="-78"/>
              <a:cs typeface="Sakkal Majalla" pitchFamily="2" charset="-78"/>
            </a:endParaRPr>
          </a:p>
        </p:txBody>
      </p:sp>
    </p:spTree>
    <p:extLst>
      <p:ext uri="{BB962C8B-B14F-4D97-AF65-F5344CB8AC3E}">
        <p14:creationId xmlns:p14="http://schemas.microsoft.com/office/powerpoint/2010/main" val="357626207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xit" presetSubtype="0" fill="hold" grpId="1" nodeType="clickEffect">
                                  <p:stCondLst>
                                    <p:cond delay="0"/>
                                  </p:stCondLst>
                                  <p:childTnLst>
                                    <p:anim calcmode="lin" valueType="num">
                                      <p:cBhvr>
                                        <p:cTn id="13" dur="1000"/>
                                        <p:tgtEl>
                                          <p:spTgt spid="11"/>
                                        </p:tgtEl>
                                        <p:attrNameLst>
                                          <p:attrName>ppt_w</p:attrName>
                                        </p:attrNameLst>
                                      </p:cBhvr>
                                      <p:tavLst>
                                        <p:tav tm="0">
                                          <p:val>
                                            <p:strVal val="ppt_w"/>
                                          </p:val>
                                        </p:tav>
                                        <p:tav tm="100000">
                                          <p:val>
                                            <p:fltVal val="0"/>
                                          </p:val>
                                        </p:tav>
                                      </p:tavLst>
                                    </p:anim>
                                    <p:anim calcmode="lin" valueType="num">
                                      <p:cBhvr>
                                        <p:cTn id="14" dur="1000"/>
                                        <p:tgtEl>
                                          <p:spTgt spid="11"/>
                                        </p:tgtEl>
                                        <p:attrNameLst>
                                          <p:attrName>ppt_h</p:attrName>
                                        </p:attrNameLst>
                                      </p:cBhvr>
                                      <p:tavLst>
                                        <p:tav tm="0">
                                          <p:val>
                                            <p:strVal val="ppt_h"/>
                                          </p:val>
                                        </p:tav>
                                        <p:tav tm="100000">
                                          <p:val>
                                            <p:fltVal val="0"/>
                                          </p:val>
                                        </p:tav>
                                      </p:tavLst>
                                    </p:anim>
                                    <p:anim calcmode="lin" valueType="num">
                                      <p:cBhvr>
                                        <p:cTn id="15" dur="1000"/>
                                        <p:tgtEl>
                                          <p:spTgt spid="11"/>
                                        </p:tgtEl>
                                        <p:attrNameLst>
                                          <p:attrName>style.rotation</p:attrName>
                                        </p:attrNameLst>
                                      </p:cBhvr>
                                      <p:tavLst>
                                        <p:tav tm="0">
                                          <p:val>
                                            <p:fltVal val="0"/>
                                          </p:val>
                                        </p:tav>
                                        <p:tav tm="100000">
                                          <p:val>
                                            <p:fltVal val="90"/>
                                          </p:val>
                                        </p:tav>
                                      </p:tavLst>
                                    </p:anim>
                                    <p:animEffect transition="out" filter="fade">
                                      <p:cBhvr>
                                        <p:cTn id="16" dur="1000"/>
                                        <p:tgtEl>
                                          <p:spTgt spid="11"/>
                                        </p:tgtEl>
                                      </p:cBhvr>
                                    </p:animEffect>
                                    <p:set>
                                      <p:cBhvr>
                                        <p:cTn id="17"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14340</TotalTime>
  <Words>1566</Words>
  <Application>Microsoft Office PowerPoint</Application>
  <PresentationFormat>Affichage à l'écran (4:3)</PresentationFormat>
  <Paragraphs>55</Paragraphs>
  <Slides>13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Calibri</vt:lpstr>
      <vt:lpstr>Sakkal Majalla</vt:lpstr>
      <vt:lpstr>نسق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pc</dc:creator>
  <cp:lastModifiedBy>SAMMOUNA ABADNA</cp:lastModifiedBy>
  <cp:revision>75</cp:revision>
  <dcterms:created xsi:type="dcterms:W3CDTF">2018-02-09T03:09:49Z</dcterms:created>
  <dcterms:modified xsi:type="dcterms:W3CDTF">2022-02-05T09:31:19Z</dcterms:modified>
</cp:coreProperties>
</file>