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9" r:id="rId15"/>
    <p:sldId id="271"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sans titre" id="{7C91E7E9-0BBD-4D95-B69E-3281616FBF5C}">
          <p14:sldIdLst>
            <p14:sldId id="256"/>
            <p14:sldId id="257"/>
            <p14:sldId id="258"/>
            <p14:sldId id="259"/>
            <p14:sldId id="260"/>
            <p14:sldId id="261"/>
            <p14:sldId id="262"/>
            <p14:sldId id="263"/>
            <p14:sldId id="264"/>
            <p14:sldId id="265"/>
            <p14:sldId id="266"/>
            <p14:sldId id="267"/>
            <p14:sldId id="270"/>
            <p14:sldId id="269"/>
            <p14:sldId id="271"/>
            <p14:sldId id="272"/>
            <p14:sldId id="273"/>
            <p14:sldId id="274"/>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8.1" initials="W" lastIdx="1" clrIdx="0">
    <p:extLst>
      <p:ext uri="{19B8F6BF-5375-455C-9EA6-DF929625EA0E}">
        <p15:presenceInfo xmlns:p15="http://schemas.microsoft.com/office/powerpoint/2012/main" userId="Win8.1"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8" d="100"/>
          <a:sy n="68" d="100"/>
        </p:scale>
        <p:origin x="9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4-05-05T02:24:05.672" idx="1">
    <p:pos x="6947" y="1999"/>
    <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fr-FR"/>
              <a:t>Modifiez le style du titre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D84848A0-DF4B-46C9-A9D4-03F7CCE60C1D}" type="datetimeFigureOut">
              <a:rPr lang="fr-FR" smtClean="0"/>
              <a:t>05/05/2024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2049829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84848A0-DF4B-46C9-A9D4-03F7CCE60C1D}" type="datetimeFigureOut">
              <a:rPr lang="fr-FR" smtClean="0"/>
              <a:t>05/05/2024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3305988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84848A0-DF4B-46C9-A9D4-03F7CCE60C1D}" type="datetimeFigureOut">
              <a:rPr lang="fr-FR" smtClean="0"/>
              <a:t>05/05/2024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244825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fr-FR"/>
              <a:t>Modifiez le style du titre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84848A0-DF4B-46C9-A9D4-03F7CCE60C1D}" type="datetimeFigureOut">
              <a:rPr lang="fr-FR" smtClean="0"/>
              <a:t>05/05/2024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6E92AD8-FD38-4C17-A567-FE916477455F}" type="slidenum">
              <a:rPr lang="fr-FR" smtClean="0"/>
              <a:t>‹N°›</a:t>
            </a:fld>
            <a:endParaRPr lang="fr-F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767237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84848A0-DF4B-46C9-A9D4-03F7CCE60C1D}" type="datetimeFigureOut">
              <a:rPr lang="fr-FR" smtClean="0"/>
              <a:t>05/05/2024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2817188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fr-FR"/>
              <a:t>Modifiez le style du titre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D84848A0-DF4B-46C9-A9D4-03F7CCE60C1D}" type="datetimeFigureOut">
              <a:rPr lang="fr-FR" smtClean="0"/>
              <a:t>05/05/2024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42763030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fr-FR"/>
              <a:t>Modifiez le style du titre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D84848A0-DF4B-46C9-A9D4-03F7CCE60C1D}" type="datetimeFigureOut">
              <a:rPr lang="fr-FR" smtClean="0"/>
              <a:t>05/05/2024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5140812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84848A0-DF4B-46C9-A9D4-03F7CCE60C1D}" type="datetimeFigureOut">
              <a:rPr lang="fr-FR" smtClean="0"/>
              <a:t>05/05/2024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2518568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fr-FR"/>
              <a:t>Modifiez le style du titre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84848A0-DF4B-46C9-A9D4-03F7CCE60C1D}" type="datetimeFigureOut">
              <a:rPr lang="fr-FR" smtClean="0"/>
              <a:t>05/05/2024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42490425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84848A0-DF4B-46C9-A9D4-03F7CCE60C1D}" type="datetimeFigureOut">
              <a:rPr lang="fr-FR" smtClean="0"/>
              <a:t>05/05/2024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1177237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84848A0-DF4B-46C9-A9D4-03F7CCE60C1D}" type="datetimeFigureOut">
              <a:rPr lang="fr-FR" smtClean="0"/>
              <a:t>05/05/2024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4033399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fr-FR"/>
              <a:t>Modifiez le style du titre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84848A0-DF4B-46C9-A9D4-03F7CCE60C1D}" type="datetimeFigureOut">
              <a:rPr lang="fr-FR" smtClean="0"/>
              <a:t>05/05/2024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804216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84848A0-DF4B-46C9-A9D4-03F7CCE60C1D}" type="datetimeFigureOut">
              <a:rPr lang="fr-FR" smtClean="0"/>
              <a:t>05/05/2024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289637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r-FR"/>
              <a:t>Modifiez le style du titre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Content Placeholder 3"/>
          <p:cNvSpPr>
            <a:spLocks noGrp="1"/>
          </p:cNvSpPr>
          <p:nvPr>
            <p:ph sz="quarter" idx="13"/>
          </p:nvPr>
        </p:nvSpPr>
        <p:spPr>
          <a:xfrm>
            <a:off x="913774" y="3051012"/>
            <a:ext cx="5106027" cy="274018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3" name="Content Placeholder 5"/>
          <p:cNvSpPr>
            <a:spLocks noGrp="1"/>
          </p:cNvSpPr>
          <p:nvPr>
            <p:ph sz="quarter" idx="14"/>
          </p:nvPr>
        </p:nvSpPr>
        <p:spPr>
          <a:xfrm>
            <a:off x="6172200" y="3051012"/>
            <a:ext cx="5105401" cy="274018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84848A0-DF4B-46C9-A9D4-03F7CCE60C1D}" type="datetimeFigureOut">
              <a:rPr lang="fr-FR" smtClean="0"/>
              <a:t>05/05/2024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1333517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84848A0-DF4B-46C9-A9D4-03F7CCE60C1D}" type="datetimeFigureOut">
              <a:rPr lang="fr-FR" smtClean="0"/>
              <a:t>05/05/2024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287467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D84848A0-DF4B-46C9-A9D4-03F7CCE60C1D}" type="datetimeFigureOut">
              <a:rPr lang="fr-FR" smtClean="0"/>
              <a:t>05/05/2024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3358933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fr-FR"/>
              <a:t>Modifiez le style du titre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84848A0-DF4B-46C9-A9D4-03F7CCE60C1D}" type="datetimeFigureOut">
              <a:rPr lang="fr-FR" smtClean="0"/>
              <a:t>05/05/2024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3468486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84848A0-DF4B-46C9-A9D4-03F7CCE60C1D}" type="datetimeFigureOut">
              <a:rPr lang="fr-FR" smtClean="0"/>
              <a:t>05/05/2024</a:t>
            </a:fld>
            <a:endParaRPr lang="fr-F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6E92AD8-FD38-4C17-A567-FE916477455F}" type="slidenum">
              <a:rPr lang="fr-FR" smtClean="0"/>
              <a:t>‹N°›</a:t>
            </a:fld>
            <a:endParaRPr lang="fr-FR"/>
          </a:p>
        </p:txBody>
      </p:sp>
    </p:spTree>
    <p:extLst>
      <p:ext uri="{BB962C8B-B14F-4D97-AF65-F5344CB8AC3E}">
        <p14:creationId xmlns:p14="http://schemas.microsoft.com/office/powerpoint/2010/main" val="2266005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D84848A0-DF4B-46C9-A9D4-03F7CCE60C1D}" type="datetimeFigureOut">
              <a:rPr lang="fr-FR" smtClean="0"/>
              <a:t>05/05/2024</a:t>
            </a:fld>
            <a:endParaRPr lang="fr-F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fr-F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56E92AD8-FD38-4C17-A567-FE916477455F}" type="slidenum">
              <a:rPr lang="fr-FR" smtClean="0"/>
              <a:t>‹N°›</a:t>
            </a:fld>
            <a:endParaRPr lang="fr-FR"/>
          </a:p>
        </p:txBody>
      </p:sp>
    </p:spTree>
    <p:extLst>
      <p:ext uri="{BB962C8B-B14F-4D97-AF65-F5344CB8AC3E}">
        <p14:creationId xmlns:p14="http://schemas.microsoft.com/office/powerpoint/2010/main" val="2700073313"/>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 id="2147483736" r:id="rId17"/>
    <p:sldLayoutId id="2147483737"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a:extLst>
              <a:ext uri="{FF2B5EF4-FFF2-40B4-BE49-F238E27FC236}">
                <a16:creationId xmlns:a16="http://schemas.microsoft.com/office/drawing/2014/main" id="{D7CA36DD-1082-4556-98DA-A9CFD9C80094}"/>
              </a:ext>
            </a:extLst>
          </p:cNvPr>
          <p:cNvCxnSpPr>
            <a:cxnSpLocks/>
          </p:cNvCxnSpPr>
          <p:nvPr/>
        </p:nvCxnSpPr>
        <p:spPr>
          <a:xfrm flipH="1">
            <a:off x="249382" y="154379"/>
            <a:ext cx="11720945" cy="0"/>
          </a:xfrm>
          <a:prstGeom prst="line">
            <a:avLst/>
          </a:prstGeom>
        </p:spPr>
        <p:style>
          <a:lnRef idx="3">
            <a:schemeClr val="dk1"/>
          </a:lnRef>
          <a:fillRef idx="0">
            <a:schemeClr val="dk1"/>
          </a:fillRef>
          <a:effectRef idx="2">
            <a:schemeClr val="dk1"/>
          </a:effectRef>
          <a:fontRef idx="minor">
            <a:schemeClr val="tx1"/>
          </a:fontRef>
        </p:style>
      </p:cxnSp>
      <p:cxnSp>
        <p:nvCxnSpPr>
          <p:cNvPr id="13" name="Connecteur droit 12">
            <a:extLst>
              <a:ext uri="{FF2B5EF4-FFF2-40B4-BE49-F238E27FC236}">
                <a16:creationId xmlns:a16="http://schemas.microsoft.com/office/drawing/2014/main" id="{2704CA4A-D5C8-4E30-B745-A7A2CD44E3E0}"/>
              </a:ext>
            </a:extLst>
          </p:cNvPr>
          <p:cNvCxnSpPr>
            <a:cxnSpLocks/>
          </p:cNvCxnSpPr>
          <p:nvPr/>
        </p:nvCxnSpPr>
        <p:spPr>
          <a:xfrm>
            <a:off x="96982" y="187036"/>
            <a:ext cx="0" cy="6518564"/>
          </a:xfrm>
          <a:prstGeom prst="line">
            <a:avLst/>
          </a:prstGeom>
        </p:spPr>
        <p:style>
          <a:lnRef idx="3">
            <a:schemeClr val="dk1"/>
          </a:lnRef>
          <a:fillRef idx="0">
            <a:schemeClr val="dk1"/>
          </a:fillRef>
          <a:effectRef idx="2">
            <a:schemeClr val="dk1"/>
          </a:effectRef>
          <a:fontRef idx="minor">
            <a:schemeClr val="tx1"/>
          </a:fontRef>
        </p:style>
      </p:cxnSp>
      <p:cxnSp>
        <p:nvCxnSpPr>
          <p:cNvPr id="16" name="Connecteur droit 15">
            <a:extLst>
              <a:ext uri="{FF2B5EF4-FFF2-40B4-BE49-F238E27FC236}">
                <a16:creationId xmlns:a16="http://schemas.microsoft.com/office/drawing/2014/main" id="{4F7A182C-0876-461A-B02B-F3575A07A7D5}"/>
              </a:ext>
            </a:extLst>
          </p:cNvPr>
          <p:cNvCxnSpPr/>
          <p:nvPr/>
        </p:nvCxnSpPr>
        <p:spPr>
          <a:xfrm>
            <a:off x="96982" y="6705600"/>
            <a:ext cx="11526982" cy="0"/>
          </a:xfrm>
          <a:prstGeom prst="line">
            <a:avLst/>
          </a:prstGeom>
        </p:spPr>
        <p:style>
          <a:lnRef idx="3">
            <a:schemeClr val="dk1"/>
          </a:lnRef>
          <a:fillRef idx="0">
            <a:schemeClr val="dk1"/>
          </a:fillRef>
          <a:effectRef idx="2">
            <a:schemeClr val="dk1"/>
          </a:effectRef>
          <a:fontRef idx="minor">
            <a:schemeClr val="tx1"/>
          </a:fontRef>
        </p:style>
      </p:cxnSp>
      <p:cxnSp>
        <p:nvCxnSpPr>
          <p:cNvPr id="18" name="Connecteur droit 17">
            <a:extLst>
              <a:ext uri="{FF2B5EF4-FFF2-40B4-BE49-F238E27FC236}">
                <a16:creationId xmlns:a16="http://schemas.microsoft.com/office/drawing/2014/main" id="{389933EA-DFD7-4959-B01C-7846586B0A12}"/>
              </a:ext>
            </a:extLst>
          </p:cNvPr>
          <p:cNvCxnSpPr>
            <a:cxnSpLocks/>
          </p:cNvCxnSpPr>
          <p:nvPr/>
        </p:nvCxnSpPr>
        <p:spPr>
          <a:xfrm>
            <a:off x="11970327" y="187036"/>
            <a:ext cx="0" cy="6670964"/>
          </a:xfrm>
          <a:prstGeom prst="line">
            <a:avLst/>
          </a:prstGeom>
        </p:spPr>
        <p:style>
          <a:lnRef idx="3">
            <a:schemeClr val="dk1"/>
          </a:lnRef>
          <a:fillRef idx="0">
            <a:schemeClr val="dk1"/>
          </a:fillRef>
          <a:effectRef idx="2">
            <a:schemeClr val="dk1"/>
          </a:effectRef>
          <a:fontRef idx="minor">
            <a:schemeClr val="tx1"/>
          </a:fontRef>
        </p:style>
      </p:cxnSp>
      <p:pic>
        <p:nvPicPr>
          <p:cNvPr id="23" name="Image 22">
            <a:extLst>
              <a:ext uri="{FF2B5EF4-FFF2-40B4-BE49-F238E27FC236}">
                <a16:creationId xmlns:a16="http://schemas.microsoft.com/office/drawing/2014/main" id="{0BB3625D-4480-4635-BBEB-A72A486D41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672" y="281551"/>
            <a:ext cx="2790581" cy="1617700"/>
          </a:xfrm>
          <a:prstGeom prst="rect">
            <a:avLst/>
          </a:prstGeom>
        </p:spPr>
      </p:pic>
      <p:pic>
        <p:nvPicPr>
          <p:cNvPr id="25" name="Image 24">
            <a:extLst>
              <a:ext uri="{FF2B5EF4-FFF2-40B4-BE49-F238E27FC236}">
                <a16:creationId xmlns:a16="http://schemas.microsoft.com/office/drawing/2014/main" id="{C73CC0CE-3E0C-476D-9EF4-8E25E3F4C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3870" y="187036"/>
            <a:ext cx="2546457" cy="1806730"/>
          </a:xfrm>
          <a:prstGeom prst="rect">
            <a:avLst/>
          </a:prstGeom>
        </p:spPr>
      </p:pic>
      <p:sp>
        <p:nvSpPr>
          <p:cNvPr id="26" name="Rectangle 25">
            <a:extLst>
              <a:ext uri="{FF2B5EF4-FFF2-40B4-BE49-F238E27FC236}">
                <a16:creationId xmlns:a16="http://schemas.microsoft.com/office/drawing/2014/main" id="{D5077E52-248A-4740-9CB1-AB45C961BED3}"/>
              </a:ext>
            </a:extLst>
          </p:cNvPr>
          <p:cNvSpPr/>
          <p:nvPr/>
        </p:nvSpPr>
        <p:spPr>
          <a:xfrm>
            <a:off x="3358616" y="296356"/>
            <a:ext cx="5317958" cy="794045"/>
          </a:xfrm>
          <a:prstGeom prst="rect">
            <a:avLst/>
          </a:prstGeom>
          <a:noFill/>
          <a:ln>
            <a:noFill/>
          </a:ln>
        </p:spPr>
        <p:style>
          <a:lnRef idx="0">
            <a:scrgbClr r="0" g="0" b="0"/>
          </a:lnRef>
          <a:fillRef idx="0">
            <a:scrgbClr r="0" g="0" b="0"/>
          </a:fillRef>
          <a:effectRef idx="0">
            <a:scrgbClr r="0" g="0" b="0"/>
          </a:effectRef>
          <a:fontRef idx="minor">
            <a:schemeClr val="accent5"/>
          </a:fontRef>
        </p:style>
        <p:txBody>
          <a:bodyPr rtlCol="0" anchor="ctr"/>
          <a:lstStyle/>
          <a:p>
            <a:pPr algn="ctr"/>
            <a:r>
              <a:rPr lang="ar-DZ" sz="2000" b="1" i="1" dirty="0">
                <a:solidFill>
                  <a:schemeClr val="tx1"/>
                </a:solidFill>
              </a:rPr>
              <a:t>الجمهورية الجزائرية الديمقراطية الشعبية </a:t>
            </a:r>
          </a:p>
          <a:p>
            <a:pPr algn="ctr"/>
            <a:r>
              <a:rPr lang="ar-DZ" sz="2000" b="1" i="1" dirty="0">
                <a:solidFill>
                  <a:schemeClr val="tx1"/>
                </a:solidFill>
              </a:rPr>
              <a:t>وزارة التعليم العالي والبحث العلمي </a:t>
            </a:r>
          </a:p>
          <a:p>
            <a:pPr algn="ctr"/>
            <a:r>
              <a:rPr lang="ar-DZ" sz="2000" b="1" i="1" dirty="0">
                <a:solidFill>
                  <a:schemeClr val="tx1"/>
                </a:solidFill>
              </a:rPr>
              <a:t>جامعة08 ماي 1945 قالمة</a:t>
            </a:r>
            <a:endParaRPr lang="fr-FR" sz="2000" b="1" i="1" dirty="0">
              <a:solidFill>
                <a:schemeClr val="tx1"/>
              </a:solidFill>
            </a:endParaRPr>
          </a:p>
        </p:txBody>
      </p:sp>
      <p:sp>
        <p:nvSpPr>
          <p:cNvPr id="27" name="Rectangle 26">
            <a:extLst>
              <a:ext uri="{FF2B5EF4-FFF2-40B4-BE49-F238E27FC236}">
                <a16:creationId xmlns:a16="http://schemas.microsoft.com/office/drawing/2014/main" id="{C6244C1D-9995-425F-A750-1F03AB9EFD94}"/>
              </a:ext>
            </a:extLst>
          </p:cNvPr>
          <p:cNvSpPr/>
          <p:nvPr/>
        </p:nvSpPr>
        <p:spPr>
          <a:xfrm>
            <a:off x="9150932" y="2122399"/>
            <a:ext cx="2646213" cy="38789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ar-DZ" sz="2000" dirty="0">
                <a:ln w="0"/>
                <a:solidFill>
                  <a:schemeClr val="tx1"/>
                </a:solidFill>
                <a:effectLst>
                  <a:outerShdw blurRad="38100" dist="19050" dir="2700000" algn="tl" rotWithShape="0">
                    <a:schemeClr val="dk1">
                      <a:alpha val="40000"/>
                    </a:schemeClr>
                  </a:outerShdw>
                </a:effectLst>
              </a:rPr>
              <a:t>قسم التاريخ السنة الثالثة </a:t>
            </a:r>
            <a:r>
              <a:rPr lang="ar-DZ" sz="2000" dirty="0">
                <a:solidFill>
                  <a:schemeClr val="tx1"/>
                </a:solidFill>
              </a:rPr>
              <a:t>ليسانس</a:t>
            </a:r>
            <a:endParaRPr lang="fr-FR" sz="2000" dirty="0">
              <a:solidFill>
                <a:schemeClr val="tx1"/>
              </a:solidFill>
            </a:endParaRPr>
          </a:p>
        </p:txBody>
      </p:sp>
      <p:sp>
        <p:nvSpPr>
          <p:cNvPr id="28" name="Rectangle 27">
            <a:extLst>
              <a:ext uri="{FF2B5EF4-FFF2-40B4-BE49-F238E27FC236}">
                <a16:creationId xmlns:a16="http://schemas.microsoft.com/office/drawing/2014/main" id="{473EBDE2-C26C-4CBA-9A0C-B674ABECF761}"/>
              </a:ext>
            </a:extLst>
          </p:cNvPr>
          <p:cNvSpPr/>
          <p:nvPr/>
        </p:nvSpPr>
        <p:spPr>
          <a:xfrm>
            <a:off x="9699580" y="2638930"/>
            <a:ext cx="1995037" cy="39484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ar-DZ" sz="2000" dirty="0">
                <a:ln w="0"/>
                <a:solidFill>
                  <a:schemeClr val="tx1"/>
                </a:solidFill>
                <a:effectLst>
                  <a:outerShdw blurRad="38100" dist="19050" dir="2700000" algn="tl" rotWithShape="0">
                    <a:schemeClr val="dk1">
                      <a:alpha val="40000"/>
                    </a:schemeClr>
                  </a:outerShdw>
                </a:effectLst>
              </a:rPr>
              <a:t>مقياس اعداد مذكرة</a:t>
            </a:r>
            <a:endParaRPr lang="fr-FR" sz="2000" dirty="0">
              <a:ln w="0"/>
              <a:solidFill>
                <a:schemeClr val="tx1"/>
              </a:solidFill>
              <a:effectLst>
                <a:outerShdw blurRad="38100" dist="19050" dir="2700000" algn="tl" rotWithShape="0">
                  <a:schemeClr val="dk1">
                    <a:alpha val="40000"/>
                  </a:schemeClr>
                </a:outerShdw>
              </a:effectLst>
            </a:endParaRPr>
          </a:p>
        </p:txBody>
      </p:sp>
      <p:sp>
        <p:nvSpPr>
          <p:cNvPr id="29" name="Rectangle 28">
            <a:extLst>
              <a:ext uri="{FF2B5EF4-FFF2-40B4-BE49-F238E27FC236}">
                <a16:creationId xmlns:a16="http://schemas.microsoft.com/office/drawing/2014/main" id="{3B96C0EF-54E8-47E1-9188-336D5EFD4CCE}"/>
              </a:ext>
            </a:extLst>
          </p:cNvPr>
          <p:cNvSpPr/>
          <p:nvPr/>
        </p:nvSpPr>
        <p:spPr>
          <a:xfrm>
            <a:off x="568057" y="2155057"/>
            <a:ext cx="2646203" cy="322582"/>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ar-DZ" sz="2400" dirty="0">
                <a:ln w="0"/>
                <a:solidFill>
                  <a:schemeClr val="tx1"/>
                </a:solidFill>
                <a:effectLst>
                  <a:outerShdw blurRad="38100" dist="19050" dir="2700000" algn="tl" rotWithShape="0">
                    <a:schemeClr val="dk1">
                      <a:alpha val="40000"/>
                    </a:schemeClr>
                  </a:outerShdw>
                </a:effectLst>
              </a:rPr>
              <a:t>الفوج 02</a:t>
            </a:r>
            <a:endParaRPr lang="fr-FR" sz="2400" dirty="0">
              <a:ln w="0"/>
              <a:solidFill>
                <a:schemeClr val="tx1"/>
              </a:solidFill>
              <a:effectLst>
                <a:outerShdw blurRad="38100" dist="19050" dir="2700000" algn="tl" rotWithShape="0">
                  <a:schemeClr val="dk1">
                    <a:alpha val="40000"/>
                  </a:schemeClr>
                </a:outerShdw>
              </a:effectLst>
            </a:endParaRPr>
          </a:p>
        </p:txBody>
      </p:sp>
      <p:sp>
        <p:nvSpPr>
          <p:cNvPr id="31" name="Parchemin : horizontal 30">
            <a:extLst>
              <a:ext uri="{FF2B5EF4-FFF2-40B4-BE49-F238E27FC236}">
                <a16:creationId xmlns:a16="http://schemas.microsoft.com/office/drawing/2014/main" id="{810ED69C-72B4-4146-B0AB-C9F47940C60C}"/>
              </a:ext>
            </a:extLst>
          </p:cNvPr>
          <p:cNvSpPr/>
          <p:nvPr/>
        </p:nvSpPr>
        <p:spPr>
          <a:xfrm>
            <a:off x="3983184" y="3015954"/>
            <a:ext cx="4100941" cy="1575665"/>
          </a:xfrm>
          <a:prstGeom prst="horizontalScrol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ar-DZ" sz="4000"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المقدمة ,الخاتمة, الفهرس</a:t>
            </a:r>
            <a:endParaRPr lang="fr-FR" sz="40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32" name="Rectangle : coins arrondis 31">
            <a:extLst>
              <a:ext uri="{FF2B5EF4-FFF2-40B4-BE49-F238E27FC236}">
                <a16:creationId xmlns:a16="http://schemas.microsoft.com/office/drawing/2014/main" id="{99A42ECA-A68C-433C-ACEE-2FE7F05A80BC}"/>
              </a:ext>
            </a:extLst>
          </p:cNvPr>
          <p:cNvSpPr/>
          <p:nvPr/>
        </p:nvSpPr>
        <p:spPr>
          <a:xfrm>
            <a:off x="9699580" y="5029199"/>
            <a:ext cx="2159892" cy="1192513"/>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ar-DZ" sz="2400" dirty="0">
                <a:ln w="0"/>
                <a:solidFill>
                  <a:schemeClr val="tx1"/>
                </a:solidFill>
                <a:effectLst>
                  <a:outerShdw blurRad="38100" dist="19050" dir="2700000" algn="tl" rotWithShape="0">
                    <a:schemeClr val="dk1">
                      <a:alpha val="40000"/>
                    </a:schemeClr>
                  </a:outerShdw>
                </a:effectLst>
              </a:rPr>
              <a:t>اعداد الطلبة</a:t>
            </a:r>
          </a:p>
          <a:p>
            <a:pPr algn="ctr"/>
            <a:r>
              <a:rPr lang="ar-DZ" sz="2400" dirty="0">
                <a:ln w="0"/>
                <a:solidFill>
                  <a:schemeClr val="tx1"/>
                </a:solidFill>
                <a:effectLst>
                  <a:outerShdw blurRad="38100" dist="19050" dir="2700000" algn="tl" rotWithShape="0">
                    <a:schemeClr val="dk1">
                      <a:alpha val="40000"/>
                    </a:schemeClr>
                  </a:outerShdw>
                </a:effectLst>
              </a:rPr>
              <a:t>-بن لعماري ايناس</a:t>
            </a:r>
          </a:p>
          <a:p>
            <a:pPr algn="ctr"/>
            <a:r>
              <a:rPr lang="ar-DZ" sz="2400" dirty="0">
                <a:ln w="0"/>
                <a:solidFill>
                  <a:schemeClr val="tx1"/>
                </a:solidFill>
                <a:effectLst>
                  <a:outerShdw blurRad="38100" dist="19050" dir="2700000" algn="tl" rotWithShape="0">
                    <a:schemeClr val="dk1">
                      <a:alpha val="40000"/>
                    </a:schemeClr>
                  </a:outerShdw>
                </a:effectLst>
              </a:rPr>
              <a:t>-محلق </a:t>
            </a:r>
            <a:r>
              <a:rPr lang="ar-DZ" sz="2400" dirty="0" err="1">
                <a:ln w="0"/>
                <a:solidFill>
                  <a:schemeClr val="tx1"/>
                </a:solidFill>
                <a:effectLst>
                  <a:outerShdw blurRad="38100" dist="19050" dir="2700000" algn="tl" rotWithShape="0">
                    <a:schemeClr val="dk1">
                      <a:alpha val="40000"/>
                    </a:schemeClr>
                  </a:outerShdw>
                </a:effectLst>
              </a:rPr>
              <a:t>روفيدة</a:t>
            </a:r>
            <a:endParaRPr lang="fr-FR" sz="2400" dirty="0">
              <a:ln w="0"/>
              <a:solidFill>
                <a:schemeClr val="tx1"/>
              </a:solidFill>
              <a:effectLst>
                <a:outerShdw blurRad="38100" dist="19050" dir="2700000" algn="tl" rotWithShape="0">
                  <a:schemeClr val="dk1">
                    <a:alpha val="40000"/>
                  </a:schemeClr>
                </a:outerShdw>
              </a:effectLst>
            </a:endParaRPr>
          </a:p>
        </p:txBody>
      </p:sp>
      <p:sp>
        <p:nvSpPr>
          <p:cNvPr id="33" name="Rectangle : coins arrondis 32">
            <a:extLst>
              <a:ext uri="{FF2B5EF4-FFF2-40B4-BE49-F238E27FC236}">
                <a16:creationId xmlns:a16="http://schemas.microsoft.com/office/drawing/2014/main" id="{AB37D42C-184F-4533-B828-372D0F22ACF4}"/>
              </a:ext>
            </a:extLst>
          </p:cNvPr>
          <p:cNvSpPr/>
          <p:nvPr/>
        </p:nvSpPr>
        <p:spPr>
          <a:xfrm>
            <a:off x="443347" y="5147758"/>
            <a:ext cx="2575514" cy="914400"/>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ar-DZ" dirty="0"/>
              <a:t>ا</a:t>
            </a:r>
            <a:r>
              <a:rPr lang="ar-DZ" sz="2400" dirty="0">
                <a:ln w="0"/>
                <a:solidFill>
                  <a:schemeClr val="tx1"/>
                </a:solidFill>
                <a:effectLst>
                  <a:outerShdw blurRad="38100" dist="19050" dir="2700000" algn="tl" rotWithShape="0">
                    <a:schemeClr val="dk1">
                      <a:alpha val="40000"/>
                    </a:schemeClr>
                  </a:outerShdw>
                </a:effectLst>
              </a:rPr>
              <a:t>شراف الأستاذة</a:t>
            </a:r>
          </a:p>
          <a:p>
            <a:pPr algn="ctr"/>
            <a:r>
              <a:rPr lang="ar-DZ" sz="2400" dirty="0">
                <a:ln w="0"/>
                <a:solidFill>
                  <a:schemeClr val="tx1"/>
                </a:solidFill>
                <a:effectLst>
                  <a:outerShdw blurRad="38100" dist="19050" dir="2700000" algn="tl" rotWithShape="0">
                    <a:schemeClr val="dk1">
                      <a:alpha val="40000"/>
                    </a:schemeClr>
                  </a:outerShdw>
                </a:effectLst>
              </a:rPr>
              <a:t>-</a:t>
            </a:r>
            <a:r>
              <a:rPr lang="ar-DZ" sz="2400" dirty="0" err="1">
                <a:ln w="0"/>
                <a:solidFill>
                  <a:schemeClr val="tx1"/>
                </a:solidFill>
                <a:effectLst>
                  <a:outerShdw blurRad="38100" dist="19050" dir="2700000" algn="tl" rotWithShape="0">
                    <a:schemeClr val="dk1">
                      <a:alpha val="40000"/>
                    </a:schemeClr>
                  </a:outerShdw>
                </a:effectLst>
              </a:rPr>
              <a:t>عطابي</a:t>
            </a:r>
            <a:r>
              <a:rPr lang="ar-DZ" sz="2400" dirty="0">
                <a:ln w="0"/>
                <a:solidFill>
                  <a:schemeClr val="tx1"/>
                </a:solidFill>
                <a:effectLst>
                  <a:outerShdw blurRad="38100" dist="19050" dir="2700000" algn="tl" rotWithShape="0">
                    <a:schemeClr val="dk1">
                      <a:alpha val="40000"/>
                    </a:schemeClr>
                  </a:outerShdw>
                </a:effectLst>
              </a:rPr>
              <a:t> سناء</a:t>
            </a:r>
            <a:endParaRPr lang="fr-FR" sz="24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762175985"/>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17C7D-4453-475E-A6B0-CA4C2CB69E97}"/>
              </a:ext>
            </a:extLst>
          </p:cNvPr>
          <p:cNvSpPr/>
          <p:nvPr/>
        </p:nvSpPr>
        <p:spPr>
          <a:xfrm>
            <a:off x="3865418" y="277091"/>
            <a:ext cx="4461163" cy="803563"/>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DZ" sz="3200"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المبحث الثالث  خطوات الخاتمة</a:t>
            </a:r>
            <a:endParaRPr lang="fr-FR" sz="32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Rectangle 4">
            <a:extLst>
              <a:ext uri="{FF2B5EF4-FFF2-40B4-BE49-F238E27FC236}">
                <a16:creationId xmlns:a16="http://schemas.microsoft.com/office/drawing/2014/main" id="{D84369BB-36AB-4CDC-8B90-E0C4A1642384}"/>
              </a:ext>
            </a:extLst>
          </p:cNvPr>
          <p:cNvSpPr/>
          <p:nvPr/>
        </p:nvSpPr>
        <p:spPr>
          <a:xfrm>
            <a:off x="858982" y="1233055"/>
            <a:ext cx="11000509" cy="53478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400" dirty="0">
                <a:solidFill>
                  <a:schemeClr val="tx1"/>
                </a:solidFill>
              </a:rPr>
              <a:t>كتابة الخاتمة في البحث العلمي لابد من اتباع بعض الخطوات التالية :</a:t>
            </a:r>
          </a:p>
          <a:p>
            <a:pPr algn="ctr"/>
            <a:r>
              <a:rPr lang="ar-DZ" sz="2400" dirty="0">
                <a:solidFill>
                  <a:schemeClr val="tx1"/>
                </a:solidFill>
              </a:rPr>
              <a:t>اعادة صياغ موضوع البحث بإيجاز يجب على الباحث العمل على اعادة صياغة </a:t>
            </a:r>
            <a:r>
              <a:rPr lang="ar-DZ" sz="2400" dirty="0" err="1">
                <a:solidFill>
                  <a:schemeClr val="tx1"/>
                </a:solidFill>
              </a:rPr>
              <a:t>بإختصار</a:t>
            </a:r>
            <a:r>
              <a:rPr lang="ar-DZ" sz="2400" dirty="0">
                <a:solidFill>
                  <a:schemeClr val="tx1"/>
                </a:solidFill>
              </a:rPr>
              <a:t> في جملة او جملتين و دقة لموضوع البحث  و الافكار الاساسية </a:t>
            </a:r>
          </a:p>
          <a:p>
            <a:pPr algn="ctr"/>
            <a:r>
              <a:rPr lang="ar-DZ" sz="2400" dirty="0">
                <a:solidFill>
                  <a:schemeClr val="tx1"/>
                </a:solidFill>
              </a:rPr>
              <a:t>كتابة المشكلة التي في البحث :يجب على الباحث ذكر المشكلة التي قامت عليها الدراسة؛ مع اعادة صياغتها و اختصارها في جملة او جملتين ولكن بأسلوب يختلف عن ما جاء بموضوع الدراسة </a:t>
            </a:r>
          </a:p>
          <a:p>
            <a:pPr algn="ctr"/>
            <a:r>
              <a:rPr lang="ar-DZ" sz="2400" dirty="0">
                <a:solidFill>
                  <a:schemeClr val="tx1"/>
                </a:solidFill>
              </a:rPr>
              <a:t>كتابة اهمية موضوع البحث يجب على الباحث كتابة الاهمية الخاصة بالدراسة </a:t>
            </a:r>
            <a:r>
              <a:rPr lang="ar-DZ" sz="2400" dirty="0" err="1">
                <a:solidFill>
                  <a:schemeClr val="tx1"/>
                </a:solidFill>
              </a:rPr>
              <a:t>بإختصار</a:t>
            </a:r>
            <a:r>
              <a:rPr lang="ar-DZ" sz="2400" dirty="0">
                <a:solidFill>
                  <a:schemeClr val="tx1"/>
                </a:solidFill>
              </a:rPr>
              <a:t> في جملة او جملتين </a:t>
            </a:r>
          </a:p>
          <a:p>
            <a:pPr algn="ctr"/>
            <a:r>
              <a:rPr lang="ar-DZ" sz="2400" dirty="0">
                <a:solidFill>
                  <a:schemeClr val="tx1"/>
                </a:solidFill>
              </a:rPr>
              <a:t>كتابة النتائج المترتبة من البحث :يجب على الباحث كتابة النتائج المترتبة على مشكلة البحث وان تكون مرتبطة بأهمية واهداف البحث و بشكل مختصر كتابة التوصيات و المقترحات يجب على الباحث اضافة توصيات لعمل بها اخرى تساعد على استكمال البحث من نهاية ما توصلت اليه هذه الدراسة ة ايجاد حل للمشكلة التي لم يتم حلها </a:t>
            </a:r>
          </a:p>
          <a:p>
            <a:pPr algn="ctr"/>
            <a:r>
              <a:rPr lang="ar-DZ" sz="2400" dirty="0">
                <a:solidFill>
                  <a:schemeClr val="tx1"/>
                </a:solidFill>
              </a:rPr>
              <a:t>كتابة النتائج المرتبطة من البحث يجب على الباحث كتابة النتائج المرتبة على المشكلة البحث؛ وان تكون مرتبطة بأهمية واهداف البحث و بشكل مختصر و مفيد</a:t>
            </a:r>
            <a:endParaRPr lang="fr-FR" sz="2400" dirty="0">
              <a:solidFill>
                <a:schemeClr val="tx1"/>
              </a:solidFill>
            </a:endParaRPr>
          </a:p>
        </p:txBody>
      </p:sp>
    </p:spTree>
    <p:extLst>
      <p:ext uri="{BB962C8B-B14F-4D97-AF65-F5344CB8AC3E}">
        <p14:creationId xmlns:p14="http://schemas.microsoft.com/office/powerpoint/2010/main" val="302308801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id="{29D8B5B9-AF44-4280-86BE-CEB99EFF76E1}"/>
              </a:ext>
            </a:extLst>
          </p:cNvPr>
          <p:cNvSpPr/>
          <p:nvPr/>
        </p:nvSpPr>
        <p:spPr>
          <a:xfrm>
            <a:off x="3740727" y="484911"/>
            <a:ext cx="5043055" cy="9005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المبحث الرابع عناصر الخاتمة</a:t>
            </a:r>
            <a:endParaRPr lang="fr-FR" sz="32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Flèche : pentagone 4">
            <a:extLst>
              <a:ext uri="{FF2B5EF4-FFF2-40B4-BE49-F238E27FC236}">
                <a16:creationId xmlns:a16="http://schemas.microsoft.com/office/drawing/2014/main" id="{0558AD3C-DC96-40AF-8C8F-D0AFE7B039EC}"/>
              </a:ext>
            </a:extLst>
          </p:cNvPr>
          <p:cNvSpPr/>
          <p:nvPr/>
        </p:nvSpPr>
        <p:spPr>
          <a:xfrm>
            <a:off x="8340437" y="2230582"/>
            <a:ext cx="3740727" cy="1025236"/>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200" dirty="0">
                <a:solidFill>
                  <a:schemeClr val="tx1"/>
                </a:solidFill>
              </a:rPr>
              <a:t>1) الجمل الاستهلالية</a:t>
            </a:r>
            <a:endParaRPr lang="fr-FR" sz="3200" dirty="0">
              <a:solidFill>
                <a:schemeClr val="tx1"/>
              </a:solidFill>
            </a:endParaRPr>
          </a:p>
        </p:txBody>
      </p:sp>
      <p:sp>
        <p:nvSpPr>
          <p:cNvPr id="6" name="Flèche : pentagone 5">
            <a:extLst>
              <a:ext uri="{FF2B5EF4-FFF2-40B4-BE49-F238E27FC236}">
                <a16:creationId xmlns:a16="http://schemas.microsoft.com/office/drawing/2014/main" id="{4C539CEC-4F69-482E-8D2C-2381E8B86C68}"/>
              </a:ext>
            </a:extLst>
          </p:cNvPr>
          <p:cNvSpPr/>
          <p:nvPr/>
        </p:nvSpPr>
        <p:spPr>
          <a:xfrm>
            <a:off x="8291945" y="5254071"/>
            <a:ext cx="3837709" cy="900545"/>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800" dirty="0">
                <a:solidFill>
                  <a:schemeClr val="tx1"/>
                </a:solidFill>
              </a:rPr>
              <a:t>2)عرض الفكرة العامة </a:t>
            </a:r>
            <a:r>
              <a:rPr lang="ar-DZ" sz="2800" dirty="0" err="1">
                <a:solidFill>
                  <a:schemeClr val="tx1"/>
                </a:solidFill>
              </a:rPr>
              <a:t>لاشكالية</a:t>
            </a:r>
            <a:r>
              <a:rPr lang="ar-DZ" sz="2800" dirty="0">
                <a:solidFill>
                  <a:schemeClr val="tx1"/>
                </a:solidFill>
              </a:rPr>
              <a:t> البحث</a:t>
            </a:r>
            <a:endParaRPr lang="fr-FR" sz="2800" dirty="0">
              <a:solidFill>
                <a:schemeClr val="tx1"/>
              </a:solidFill>
            </a:endParaRPr>
          </a:p>
        </p:txBody>
      </p:sp>
      <p:sp>
        <p:nvSpPr>
          <p:cNvPr id="7" name="Flèche : pentagone 6">
            <a:extLst>
              <a:ext uri="{FF2B5EF4-FFF2-40B4-BE49-F238E27FC236}">
                <a16:creationId xmlns:a16="http://schemas.microsoft.com/office/drawing/2014/main" id="{C130C943-4144-4721-AE15-C93D3D1C60FC}"/>
              </a:ext>
            </a:extLst>
          </p:cNvPr>
          <p:cNvSpPr/>
          <p:nvPr/>
        </p:nvSpPr>
        <p:spPr>
          <a:xfrm>
            <a:off x="0" y="2230583"/>
            <a:ext cx="3587262" cy="1004454"/>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000" dirty="0">
                <a:solidFill>
                  <a:schemeClr val="tx1"/>
                </a:solidFill>
              </a:rPr>
              <a:t>3</a:t>
            </a:r>
            <a:r>
              <a:rPr lang="ar-DZ" sz="2800" dirty="0">
                <a:solidFill>
                  <a:schemeClr val="tx1"/>
                </a:solidFill>
              </a:rPr>
              <a:t>)إيضاح الجهود والصعوبات</a:t>
            </a:r>
            <a:endParaRPr lang="fr-FR" sz="2800" dirty="0">
              <a:solidFill>
                <a:schemeClr val="tx1"/>
              </a:solidFill>
            </a:endParaRPr>
          </a:p>
        </p:txBody>
      </p:sp>
      <p:sp>
        <p:nvSpPr>
          <p:cNvPr id="8" name="Flèche : pentagone 7">
            <a:extLst>
              <a:ext uri="{FF2B5EF4-FFF2-40B4-BE49-F238E27FC236}">
                <a16:creationId xmlns:a16="http://schemas.microsoft.com/office/drawing/2014/main" id="{A843D6B9-E391-41BA-B776-68DD6D737B3F}"/>
              </a:ext>
            </a:extLst>
          </p:cNvPr>
          <p:cNvSpPr/>
          <p:nvPr/>
        </p:nvSpPr>
        <p:spPr>
          <a:xfrm>
            <a:off x="0" y="5036234"/>
            <a:ext cx="3587262" cy="921221"/>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200" dirty="0">
                <a:solidFill>
                  <a:schemeClr val="tx1"/>
                </a:solidFill>
              </a:rPr>
              <a:t>4)عرض النتائج والتوصيات</a:t>
            </a:r>
            <a:endParaRPr lang="fr-FR" sz="3200" dirty="0">
              <a:solidFill>
                <a:schemeClr val="tx1"/>
              </a:solidFill>
            </a:endParaRPr>
          </a:p>
        </p:txBody>
      </p:sp>
      <p:sp>
        <p:nvSpPr>
          <p:cNvPr id="9" name="Ellipse 8">
            <a:extLst>
              <a:ext uri="{FF2B5EF4-FFF2-40B4-BE49-F238E27FC236}">
                <a16:creationId xmlns:a16="http://schemas.microsoft.com/office/drawing/2014/main" id="{2AC4B2A1-3846-456C-B568-F0C761900CEB}"/>
              </a:ext>
            </a:extLst>
          </p:cNvPr>
          <p:cNvSpPr/>
          <p:nvPr/>
        </p:nvSpPr>
        <p:spPr>
          <a:xfrm>
            <a:off x="4998027" y="2563091"/>
            <a:ext cx="2708564" cy="214745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4000" dirty="0">
                <a:solidFill>
                  <a:schemeClr val="tx1"/>
                </a:solidFill>
              </a:rPr>
              <a:t>5)الجمل الختامية </a:t>
            </a:r>
            <a:endParaRPr lang="fr-FR" sz="4000" dirty="0">
              <a:solidFill>
                <a:schemeClr val="tx1"/>
              </a:solidFill>
            </a:endParaRPr>
          </a:p>
        </p:txBody>
      </p:sp>
    </p:spTree>
    <p:extLst>
      <p:ext uri="{BB962C8B-B14F-4D97-AF65-F5344CB8AC3E}">
        <p14:creationId xmlns:p14="http://schemas.microsoft.com/office/powerpoint/2010/main" val="376980803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p:cTn id="14"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p:cTn id="21"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6">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 calcmode="lin" valueType="num">
                                      <p:cBhvr>
                                        <p:cTn id="28"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7">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p:cTn id="35" dur="500" fill="hold"/>
                                        <p:tgtEl>
                                          <p:spTgt spid="8"/>
                                        </p:tgtEl>
                                        <p:attrNameLst>
                                          <p:attrName>ppt_w</p:attrName>
                                        </p:attrNameLst>
                                      </p:cBhvr>
                                      <p:tavLst>
                                        <p:tav tm="0">
                                          <p:val>
                                            <p:fltVal val="0"/>
                                          </p:val>
                                        </p:tav>
                                        <p:tav tm="100000">
                                          <p:val>
                                            <p:strVal val="#ppt_w"/>
                                          </p:val>
                                        </p:tav>
                                      </p:tavLst>
                                    </p:anim>
                                    <p:anim calcmode="lin" valueType="num">
                                      <p:cBhvr>
                                        <p:cTn id="36" dur="500" fill="hold"/>
                                        <p:tgtEl>
                                          <p:spTgt spid="8"/>
                                        </p:tgtEl>
                                        <p:attrNameLst>
                                          <p:attrName>ppt_h</p:attrName>
                                        </p:attrNameLst>
                                      </p:cBhvr>
                                      <p:tavLst>
                                        <p:tav tm="0">
                                          <p:val>
                                            <p:fltVal val="0"/>
                                          </p:val>
                                        </p:tav>
                                        <p:tav tm="100000">
                                          <p:val>
                                            <p:strVal val="#ppt_h"/>
                                          </p:val>
                                        </p:tav>
                                      </p:tavLst>
                                    </p:anim>
                                    <p:animEffect transition="in" filter="fade">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 calcmode="lin" valueType="num">
                                      <p:cBhvr>
                                        <p:cTn id="42" dur="500" fill="hold"/>
                                        <p:tgtEl>
                                          <p:spTgt spid="9"/>
                                        </p:tgtEl>
                                        <p:attrNameLst>
                                          <p:attrName>ppt_w</p:attrName>
                                        </p:attrNameLst>
                                      </p:cBhvr>
                                      <p:tavLst>
                                        <p:tav tm="0">
                                          <p:val>
                                            <p:fltVal val="0"/>
                                          </p:val>
                                        </p:tav>
                                        <p:tav tm="100000">
                                          <p:val>
                                            <p:strVal val="#ppt_w"/>
                                          </p:val>
                                        </p:tav>
                                      </p:tavLst>
                                    </p:anim>
                                    <p:anim calcmode="lin" valueType="num">
                                      <p:cBhvr>
                                        <p:cTn id="43" dur="500" fill="hold"/>
                                        <p:tgtEl>
                                          <p:spTgt spid="9"/>
                                        </p:tgtEl>
                                        <p:attrNameLst>
                                          <p:attrName>ppt_h</p:attrName>
                                        </p:attrNameLst>
                                      </p:cBhvr>
                                      <p:tavLst>
                                        <p:tav tm="0">
                                          <p:val>
                                            <p:fltVal val="0"/>
                                          </p:val>
                                        </p:tav>
                                        <p:tav tm="100000">
                                          <p:val>
                                            <p:strVal val="#ppt_h"/>
                                          </p:val>
                                        </p:tav>
                                      </p:tavLst>
                                    </p:anim>
                                    <p:animEffect transition="in" filter="fade">
                                      <p:cBhvr>
                                        <p:cTn id="4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id="{08F91A2D-0418-43DD-9871-5CD63CB9122A}"/>
              </a:ext>
            </a:extLst>
          </p:cNvPr>
          <p:cNvSpPr/>
          <p:nvPr/>
        </p:nvSpPr>
        <p:spPr>
          <a:xfrm>
            <a:off x="3893126" y="429491"/>
            <a:ext cx="4752110" cy="78970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DZ" sz="2800"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المبحث الخامس شروط الخاتمة</a:t>
            </a:r>
            <a:endParaRPr lang="fr-FR" sz="28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Rectangle 4">
            <a:extLst>
              <a:ext uri="{FF2B5EF4-FFF2-40B4-BE49-F238E27FC236}">
                <a16:creationId xmlns:a16="http://schemas.microsoft.com/office/drawing/2014/main" id="{76DD86A3-DEC8-4CCE-A83F-B2B544A8FBD0}"/>
              </a:ext>
            </a:extLst>
          </p:cNvPr>
          <p:cNvSpPr/>
          <p:nvPr/>
        </p:nvSpPr>
        <p:spPr>
          <a:xfrm>
            <a:off x="429491" y="1731819"/>
            <a:ext cx="10903527" cy="482138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800" dirty="0">
                <a:solidFill>
                  <a:schemeClr val="tx1"/>
                </a:solidFill>
              </a:rPr>
              <a:t>لحجم :يختلف حجم خاتمة البحث العلمي من مستوى دراسة الى اخرى فنجد البحث العلمي في مرحلة التعليم الابتدائي او المتوسط او الثانوي لا يتطلب خاتمة البحث العلمي اي من الممكن ان تكون صفحة او اقل اما بالنسبة للبحث الجامعي فإن خاتمة البحث العلمي يتراوح حجمها بين صفحة او اثنين اما ما يخص خاتمة البحث </a:t>
            </a:r>
            <a:r>
              <a:rPr lang="ar-DZ" sz="2800" dirty="0" err="1">
                <a:solidFill>
                  <a:schemeClr val="tx1"/>
                </a:solidFill>
              </a:rPr>
              <a:t>البحث</a:t>
            </a:r>
            <a:r>
              <a:rPr lang="ar-DZ" sz="2800" dirty="0">
                <a:solidFill>
                  <a:schemeClr val="tx1"/>
                </a:solidFill>
              </a:rPr>
              <a:t> العلمي المتعلقة بالدراسات العليا فيتطلب ذلك من الباحث بسطة واسعة في الخاتمة و يمكن ان يتألف من صفحتين </a:t>
            </a:r>
            <a:r>
              <a:rPr lang="ar-DZ" sz="2800" dirty="0" err="1">
                <a:solidFill>
                  <a:schemeClr val="tx1"/>
                </a:solidFill>
              </a:rPr>
              <a:t>لاربع</a:t>
            </a:r>
            <a:r>
              <a:rPr lang="ar-DZ" sz="2800" dirty="0">
                <a:solidFill>
                  <a:schemeClr val="tx1"/>
                </a:solidFill>
              </a:rPr>
              <a:t> </a:t>
            </a:r>
          </a:p>
          <a:p>
            <a:pPr algn="ctr"/>
            <a:r>
              <a:rPr lang="ar-DZ" sz="2800" dirty="0">
                <a:solidFill>
                  <a:schemeClr val="tx1"/>
                </a:solidFill>
              </a:rPr>
              <a:t>مراعاة النسبة و التناسب يعد العنصر النسبة و التناسب احد شروط الشكلية او المظهرية الهامة في مختلف انماط الابحاث العلمية </a:t>
            </a:r>
          </a:p>
          <a:p>
            <a:pPr algn="ctr"/>
            <a:r>
              <a:rPr lang="ar-DZ" sz="2800" dirty="0">
                <a:solidFill>
                  <a:schemeClr val="tx1"/>
                </a:solidFill>
              </a:rPr>
              <a:t>اللغة المستخدمة ان الخاتمة البحث العلمي تختلف من حيث طبيعة اللغة المستخدمة و ذلك على حسب نوعية و التخصص البحث ذاته فبالنسبة </a:t>
            </a:r>
            <a:r>
              <a:rPr lang="ar-DZ" sz="2800" dirty="0" err="1">
                <a:solidFill>
                  <a:schemeClr val="tx1"/>
                </a:solidFill>
              </a:rPr>
              <a:t>للابحاث</a:t>
            </a:r>
            <a:r>
              <a:rPr lang="ar-DZ" sz="2800" dirty="0">
                <a:solidFill>
                  <a:schemeClr val="tx1"/>
                </a:solidFill>
              </a:rPr>
              <a:t> التطبيقية او العلمية البحثية فاللغة لابد ان تسيير مع السياق العلمي الاصيل و من المهم الوضوح و لاختصار</a:t>
            </a:r>
            <a:endParaRPr lang="fr-FR" sz="2800" dirty="0">
              <a:solidFill>
                <a:schemeClr val="tx1"/>
              </a:solidFill>
            </a:endParaRPr>
          </a:p>
        </p:txBody>
      </p:sp>
    </p:spTree>
    <p:extLst>
      <p:ext uri="{BB962C8B-B14F-4D97-AF65-F5344CB8AC3E}">
        <p14:creationId xmlns:p14="http://schemas.microsoft.com/office/powerpoint/2010/main" val="13798795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ircle(in)">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Étiquette 3">
            <a:extLst>
              <a:ext uri="{FF2B5EF4-FFF2-40B4-BE49-F238E27FC236}">
                <a16:creationId xmlns:a16="http://schemas.microsoft.com/office/drawing/2014/main" id="{5054B8F8-457B-45A5-88DF-49A8BE42EDFD}"/>
              </a:ext>
            </a:extLst>
          </p:cNvPr>
          <p:cNvSpPr/>
          <p:nvPr/>
        </p:nvSpPr>
        <p:spPr>
          <a:xfrm>
            <a:off x="9019309" y="554181"/>
            <a:ext cx="3172691" cy="2313710"/>
          </a:xfrm>
          <a:prstGeom prst="plaqu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4000" dirty="0">
                <a:solidFill>
                  <a:schemeClr val="tx1"/>
                </a:solidFill>
              </a:rPr>
              <a:t>الفصل الثالث الفهرس</a:t>
            </a:r>
            <a:endParaRPr lang="fr-FR" sz="4000" dirty="0">
              <a:solidFill>
                <a:schemeClr val="tx1"/>
              </a:solidFill>
            </a:endParaRPr>
          </a:p>
        </p:txBody>
      </p:sp>
      <p:sp>
        <p:nvSpPr>
          <p:cNvPr id="5" name="Flèche : droite 4">
            <a:extLst>
              <a:ext uri="{FF2B5EF4-FFF2-40B4-BE49-F238E27FC236}">
                <a16:creationId xmlns:a16="http://schemas.microsoft.com/office/drawing/2014/main" id="{9EE7BCCD-3544-4D7B-B91A-8B2AE792D6BD}"/>
              </a:ext>
            </a:extLst>
          </p:cNvPr>
          <p:cNvSpPr/>
          <p:nvPr/>
        </p:nvSpPr>
        <p:spPr>
          <a:xfrm>
            <a:off x="1316183" y="193964"/>
            <a:ext cx="3713018" cy="16625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تعريف الفهرس </a:t>
            </a:r>
            <a:endParaRPr lang="fr-FR" sz="3200" dirty="0">
              <a:solidFill>
                <a:schemeClr val="tx1"/>
              </a:solidFill>
            </a:endParaRPr>
          </a:p>
        </p:txBody>
      </p:sp>
      <p:sp>
        <p:nvSpPr>
          <p:cNvPr id="6" name="Flèche : droite 5">
            <a:extLst>
              <a:ext uri="{FF2B5EF4-FFF2-40B4-BE49-F238E27FC236}">
                <a16:creationId xmlns:a16="http://schemas.microsoft.com/office/drawing/2014/main" id="{B8AD9E45-8AC7-463C-B12A-1663F21B700F}"/>
              </a:ext>
            </a:extLst>
          </p:cNvPr>
          <p:cNvSpPr/>
          <p:nvPr/>
        </p:nvSpPr>
        <p:spPr>
          <a:xfrm>
            <a:off x="1288474" y="2649682"/>
            <a:ext cx="3768436" cy="15586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اشكال الفهرس</a:t>
            </a:r>
            <a:endParaRPr lang="fr-FR" sz="3200" dirty="0">
              <a:solidFill>
                <a:schemeClr val="tx1"/>
              </a:solidFill>
            </a:endParaRPr>
          </a:p>
        </p:txBody>
      </p:sp>
      <p:sp>
        <p:nvSpPr>
          <p:cNvPr id="7" name="Flèche : droite 6">
            <a:extLst>
              <a:ext uri="{FF2B5EF4-FFF2-40B4-BE49-F238E27FC236}">
                <a16:creationId xmlns:a16="http://schemas.microsoft.com/office/drawing/2014/main" id="{EA0615B5-0AA7-4BA6-9604-427356F45709}"/>
              </a:ext>
            </a:extLst>
          </p:cNvPr>
          <p:cNvSpPr/>
          <p:nvPr/>
        </p:nvSpPr>
        <p:spPr>
          <a:xfrm>
            <a:off x="1288474" y="5424055"/>
            <a:ext cx="3906981" cy="15586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400" dirty="0">
                <a:solidFill>
                  <a:schemeClr val="tx1"/>
                </a:solidFill>
              </a:rPr>
              <a:t>أنواع الفهرس</a:t>
            </a:r>
            <a:endParaRPr lang="fr-FR" sz="4400" dirty="0">
              <a:solidFill>
                <a:schemeClr val="tx1"/>
              </a:solidFill>
            </a:endParaRPr>
          </a:p>
        </p:txBody>
      </p:sp>
      <p:sp>
        <p:nvSpPr>
          <p:cNvPr id="8" name="Flèche : droite 7">
            <a:extLst>
              <a:ext uri="{FF2B5EF4-FFF2-40B4-BE49-F238E27FC236}">
                <a16:creationId xmlns:a16="http://schemas.microsoft.com/office/drawing/2014/main" id="{082D6207-AA2B-474B-A625-E7AF2F01E31B}"/>
              </a:ext>
            </a:extLst>
          </p:cNvPr>
          <p:cNvSpPr/>
          <p:nvPr/>
        </p:nvSpPr>
        <p:spPr>
          <a:xfrm>
            <a:off x="8575964" y="3990110"/>
            <a:ext cx="3616037" cy="16625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وظائف الفهرس</a:t>
            </a:r>
            <a:endParaRPr lang="fr-FR" sz="3200" dirty="0">
              <a:solidFill>
                <a:schemeClr val="tx1"/>
              </a:solidFill>
            </a:endParaRPr>
          </a:p>
        </p:txBody>
      </p:sp>
      <p:sp>
        <p:nvSpPr>
          <p:cNvPr id="9" name="Ellipse 8">
            <a:extLst>
              <a:ext uri="{FF2B5EF4-FFF2-40B4-BE49-F238E27FC236}">
                <a16:creationId xmlns:a16="http://schemas.microsoft.com/office/drawing/2014/main" id="{1F9AD613-963A-4BDB-9E48-14920E18040F}"/>
              </a:ext>
            </a:extLst>
          </p:cNvPr>
          <p:cNvSpPr/>
          <p:nvPr/>
        </p:nvSpPr>
        <p:spPr>
          <a:xfrm>
            <a:off x="0" y="595745"/>
            <a:ext cx="1288474" cy="858982"/>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sz="2000" dirty="0">
                <a:solidFill>
                  <a:schemeClr val="tx1"/>
                </a:solidFill>
              </a:rPr>
              <a:t>المبحث الاول</a:t>
            </a:r>
            <a:endParaRPr lang="fr-FR" sz="2000" dirty="0">
              <a:solidFill>
                <a:schemeClr val="tx1"/>
              </a:solidFill>
            </a:endParaRPr>
          </a:p>
        </p:txBody>
      </p:sp>
      <p:sp>
        <p:nvSpPr>
          <p:cNvPr id="10" name="Ellipse 9">
            <a:extLst>
              <a:ext uri="{FF2B5EF4-FFF2-40B4-BE49-F238E27FC236}">
                <a16:creationId xmlns:a16="http://schemas.microsoft.com/office/drawing/2014/main" id="{1E714A4F-049A-452F-9689-782054A09481}"/>
              </a:ext>
            </a:extLst>
          </p:cNvPr>
          <p:cNvSpPr/>
          <p:nvPr/>
        </p:nvSpPr>
        <p:spPr>
          <a:xfrm>
            <a:off x="-152400" y="2864427"/>
            <a:ext cx="1288474" cy="1149928"/>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sz="2000" dirty="0">
                <a:solidFill>
                  <a:schemeClr val="tx1"/>
                </a:solidFill>
              </a:rPr>
              <a:t>المبحث الثاني</a:t>
            </a:r>
            <a:endParaRPr lang="fr-FR" sz="2000" dirty="0">
              <a:solidFill>
                <a:schemeClr val="tx1"/>
              </a:solidFill>
            </a:endParaRPr>
          </a:p>
        </p:txBody>
      </p:sp>
      <p:sp>
        <p:nvSpPr>
          <p:cNvPr id="11" name="Ellipse 10">
            <a:extLst>
              <a:ext uri="{FF2B5EF4-FFF2-40B4-BE49-F238E27FC236}">
                <a16:creationId xmlns:a16="http://schemas.microsoft.com/office/drawing/2014/main" id="{735BE29D-3577-479B-A80C-4D2FE906D171}"/>
              </a:ext>
            </a:extLst>
          </p:cNvPr>
          <p:cNvSpPr/>
          <p:nvPr/>
        </p:nvSpPr>
        <p:spPr>
          <a:xfrm>
            <a:off x="-152400" y="5746172"/>
            <a:ext cx="1371603" cy="91440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sz="2000" dirty="0">
                <a:solidFill>
                  <a:schemeClr val="tx1"/>
                </a:solidFill>
              </a:rPr>
              <a:t>المبحث الثالث</a:t>
            </a:r>
            <a:endParaRPr lang="fr-FR" sz="2000" dirty="0">
              <a:solidFill>
                <a:schemeClr val="tx1"/>
              </a:solidFill>
            </a:endParaRPr>
          </a:p>
        </p:txBody>
      </p:sp>
      <p:sp>
        <p:nvSpPr>
          <p:cNvPr id="12" name="Ellipse 11">
            <a:extLst>
              <a:ext uri="{FF2B5EF4-FFF2-40B4-BE49-F238E27FC236}">
                <a16:creationId xmlns:a16="http://schemas.microsoft.com/office/drawing/2014/main" id="{4BC3B195-8ABB-42BE-B8C9-6D69AEAF624C}"/>
              </a:ext>
            </a:extLst>
          </p:cNvPr>
          <p:cNvSpPr/>
          <p:nvPr/>
        </p:nvSpPr>
        <p:spPr>
          <a:xfrm>
            <a:off x="6996547" y="4353791"/>
            <a:ext cx="1219200" cy="1070264"/>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sz="2000" dirty="0">
                <a:solidFill>
                  <a:schemeClr val="tx1"/>
                </a:solidFill>
              </a:rPr>
              <a:t>المبحث الرابع</a:t>
            </a:r>
            <a:endParaRPr lang="fr-FR" sz="2000" dirty="0">
              <a:solidFill>
                <a:schemeClr val="tx1"/>
              </a:solidFill>
            </a:endParaRPr>
          </a:p>
        </p:txBody>
      </p:sp>
    </p:spTree>
    <p:extLst>
      <p:ext uri="{BB962C8B-B14F-4D97-AF65-F5344CB8AC3E}">
        <p14:creationId xmlns:p14="http://schemas.microsoft.com/office/powerpoint/2010/main" val="3167333329"/>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id="{03900805-C29A-4E12-B389-3DD6173D2532}"/>
              </a:ext>
            </a:extLst>
          </p:cNvPr>
          <p:cNvSpPr/>
          <p:nvPr/>
        </p:nvSpPr>
        <p:spPr>
          <a:xfrm>
            <a:off x="3172691" y="429491"/>
            <a:ext cx="5278582" cy="12192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sz="4000" dirty="0">
                <a:solidFill>
                  <a:schemeClr val="tx1"/>
                </a:solidFill>
              </a:rPr>
              <a:t>المبحث الأول تعريف الفهرس </a:t>
            </a:r>
            <a:endParaRPr lang="fr-FR" sz="4000" dirty="0">
              <a:solidFill>
                <a:schemeClr val="tx1"/>
              </a:solidFill>
            </a:endParaRPr>
          </a:p>
        </p:txBody>
      </p:sp>
      <p:sp>
        <p:nvSpPr>
          <p:cNvPr id="5" name="Rectangle : coins arrondis 4">
            <a:extLst>
              <a:ext uri="{FF2B5EF4-FFF2-40B4-BE49-F238E27FC236}">
                <a16:creationId xmlns:a16="http://schemas.microsoft.com/office/drawing/2014/main" id="{FBEBB9E3-DECA-4C47-A856-3B999B387288}"/>
              </a:ext>
            </a:extLst>
          </p:cNvPr>
          <p:cNvSpPr/>
          <p:nvPr/>
        </p:nvSpPr>
        <p:spPr>
          <a:xfrm>
            <a:off x="2327564" y="2590801"/>
            <a:ext cx="7910945" cy="339436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800" dirty="0">
                <a:solidFill>
                  <a:schemeClr val="tx1"/>
                </a:solidFill>
              </a:rPr>
              <a:t>يمكن تعريف الفهرس بانه قائمة بالكتب وغيرها من المواد المكتبية المرتبة وفق نظام معين او قائمة تسجيل ونحصر وتكتشف مقتنيات مجموعة معينة او مكتبة معينة او مجموعة مكتبات </a:t>
            </a:r>
          </a:p>
          <a:p>
            <a:pPr algn="ctr"/>
            <a:r>
              <a:rPr lang="ar-DZ" sz="2800" dirty="0">
                <a:solidFill>
                  <a:schemeClr val="tx1"/>
                </a:solidFill>
              </a:rPr>
              <a:t>ويعتبر الفهرس مفتاح المكتبة ودليلها الذي يحدد الأماكن المواد المكتبية المختلفة على </a:t>
            </a:r>
            <a:r>
              <a:rPr lang="ar-DZ" sz="2800" dirty="0" err="1">
                <a:solidFill>
                  <a:schemeClr val="tx1"/>
                </a:solidFill>
              </a:rPr>
              <a:t>رفوق</a:t>
            </a:r>
            <a:r>
              <a:rPr lang="ar-DZ" sz="2800" dirty="0">
                <a:solidFill>
                  <a:schemeClr val="tx1"/>
                </a:solidFill>
              </a:rPr>
              <a:t> المكتبة ولن تستطيع المكتبة صغيرة او كبيرة ان تؤدي خدماتها الثقافية بدون ان تكون لها فهرس الممثل لمجاميعها فهو الأكثر شمولا ودورا</a:t>
            </a:r>
            <a:endParaRPr lang="fr-FR" sz="2800" dirty="0">
              <a:solidFill>
                <a:schemeClr val="tx1"/>
              </a:solidFill>
            </a:endParaRPr>
          </a:p>
        </p:txBody>
      </p:sp>
    </p:spTree>
    <p:extLst>
      <p:ext uri="{BB962C8B-B14F-4D97-AF65-F5344CB8AC3E}">
        <p14:creationId xmlns:p14="http://schemas.microsoft.com/office/powerpoint/2010/main" val="834699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circle(in)">
                                      <p:cBhvr>
                                        <p:cTn id="12"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00BEB6B1-78A5-4F31-BF66-5D224A707D4F}"/>
              </a:ext>
            </a:extLst>
          </p:cNvPr>
          <p:cNvSpPr/>
          <p:nvPr/>
        </p:nvSpPr>
        <p:spPr>
          <a:xfrm>
            <a:off x="3255818" y="360218"/>
            <a:ext cx="5430982" cy="10945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a:t>
            </a:r>
            <a:r>
              <a:rPr lang="ar-DZ" sz="4400" b="1" dirty="0">
                <a:ln w="9525">
                  <a:solidFill>
                    <a:schemeClr val="bg1"/>
                  </a:solidFill>
                  <a:prstDash val="solid"/>
                </a:ln>
                <a:solidFill>
                  <a:schemeClr val="tx1"/>
                </a:solidFill>
                <a:effectLst>
                  <a:outerShdw blurRad="12700" dist="38100" dir="2700000" algn="tl" rotWithShape="0">
                    <a:schemeClr val="bg1">
                      <a:lumMod val="50000"/>
                    </a:schemeClr>
                  </a:outerShdw>
                </a:effectLst>
              </a:rPr>
              <a:t>مبحث الثاني اشكال الفهارس</a:t>
            </a:r>
            <a:endParaRPr lang="fr-FR" sz="4400" dirty="0">
              <a:solidFill>
                <a:schemeClr val="tx1"/>
              </a:solidFill>
            </a:endParaRPr>
          </a:p>
        </p:txBody>
      </p:sp>
      <p:sp>
        <p:nvSpPr>
          <p:cNvPr id="5" name="Rectangle : coins arrondis 4">
            <a:extLst>
              <a:ext uri="{FF2B5EF4-FFF2-40B4-BE49-F238E27FC236}">
                <a16:creationId xmlns:a16="http://schemas.microsoft.com/office/drawing/2014/main" id="{693DD988-CAFF-497B-8758-0E25CBC45290}"/>
              </a:ext>
            </a:extLst>
          </p:cNvPr>
          <p:cNvSpPr/>
          <p:nvPr/>
        </p:nvSpPr>
        <p:spPr>
          <a:xfrm>
            <a:off x="1260765" y="2493817"/>
            <a:ext cx="9268690" cy="387927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400" dirty="0">
                <a:solidFill>
                  <a:schemeClr val="tx1"/>
                </a:solidFill>
              </a:rPr>
              <a:t>لفهرس في البحث العلمي عدد من اشكال وهي </a:t>
            </a:r>
          </a:p>
          <a:p>
            <a:pPr algn="ctr"/>
            <a:r>
              <a:rPr lang="ar-DZ" sz="2400" dirty="0">
                <a:solidFill>
                  <a:schemeClr val="tx1"/>
                </a:solidFill>
              </a:rPr>
              <a:t>الفهرس المطبوع او فهرس الكتاب :وهو الفهرس الذي يصدر على شكل كتاب يحتوي على بيانات بيليوغرافية عن المواد الموجودة ضمن المكتبة ولقد أطلق عليه اسم الفهرس المطبوع وذلك </a:t>
            </a:r>
            <a:r>
              <a:rPr lang="ar-DZ" sz="2400" dirty="0" err="1">
                <a:solidFill>
                  <a:schemeClr val="tx1"/>
                </a:solidFill>
              </a:rPr>
              <a:t>لانه</a:t>
            </a:r>
            <a:r>
              <a:rPr lang="ar-DZ" sz="2400" dirty="0">
                <a:solidFill>
                  <a:schemeClr val="tx1"/>
                </a:solidFill>
              </a:rPr>
              <a:t> في المادة و يعد هذا النوع من اقدم اشكال الفهارس </a:t>
            </a:r>
            <a:r>
              <a:rPr lang="ar-DZ" sz="2400" dirty="0" err="1">
                <a:solidFill>
                  <a:schemeClr val="tx1"/>
                </a:solidFill>
              </a:rPr>
              <a:t>التى</a:t>
            </a:r>
            <a:r>
              <a:rPr lang="ar-DZ" sz="2400" dirty="0">
                <a:solidFill>
                  <a:schemeClr val="tx1"/>
                </a:solidFill>
              </a:rPr>
              <a:t> عرفتها المكتبات </a:t>
            </a:r>
          </a:p>
          <a:p>
            <a:pPr algn="ctr"/>
            <a:r>
              <a:rPr lang="ar-DZ" sz="2400" dirty="0">
                <a:solidFill>
                  <a:schemeClr val="tx1"/>
                </a:solidFill>
              </a:rPr>
              <a:t>الفهرس المخزوم :</a:t>
            </a:r>
          </a:p>
          <a:p>
            <a:pPr algn="ctr"/>
            <a:r>
              <a:rPr lang="ar-DZ" sz="2400" dirty="0">
                <a:solidFill>
                  <a:schemeClr val="tx1"/>
                </a:solidFill>
              </a:rPr>
              <a:t>وهو فهرس من ابتكار ايطالي و بدا </a:t>
            </a:r>
            <a:r>
              <a:rPr lang="ar-DZ" sz="2400" dirty="0" err="1">
                <a:solidFill>
                  <a:schemeClr val="tx1"/>
                </a:solidFill>
              </a:rPr>
              <a:t>إستخدامه</a:t>
            </a:r>
            <a:r>
              <a:rPr lang="ar-DZ" sz="2400" dirty="0">
                <a:solidFill>
                  <a:schemeClr val="tx1"/>
                </a:solidFill>
              </a:rPr>
              <a:t> في ق19 و الفهرس المخزوم عبارة عن جذاذات ورقية سميكة</a:t>
            </a:r>
          </a:p>
          <a:p>
            <a:pPr algn="ctr"/>
            <a:r>
              <a:rPr lang="ar-DZ" sz="2400" dirty="0">
                <a:solidFill>
                  <a:schemeClr val="tx1"/>
                </a:solidFill>
              </a:rPr>
              <a:t>الفهرس المحوسب: هو من اشكال الفهارس الحديثة و لقد ظهر هذا النوع بعد استخدام الحاسوب</a:t>
            </a:r>
            <a:endParaRPr lang="fr-FR" sz="2400" dirty="0">
              <a:solidFill>
                <a:schemeClr val="tx1"/>
              </a:solidFill>
            </a:endParaRPr>
          </a:p>
        </p:txBody>
      </p:sp>
    </p:spTree>
    <p:extLst>
      <p:ext uri="{BB962C8B-B14F-4D97-AF65-F5344CB8AC3E}">
        <p14:creationId xmlns:p14="http://schemas.microsoft.com/office/powerpoint/2010/main" val="24025480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A4CF2B4B-7BDC-44DE-BD82-7394C52BAA8E}"/>
              </a:ext>
            </a:extLst>
          </p:cNvPr>
          <p:cNvSpPr/>
          <p:nvPr/>
        </p:nvSpPr>
        <p:spPr>
          <a:xfrm>
            <a:off x="3643745" y="304800"/>
            <a:ext cx="5250873" cy="9144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dirty="0"/>
              <a:t>ا</a:t>
            </a:r>
            <a:r>
              <a:rPr lang="ar-DZ" sz="4000" b="1" dirty="0">
                <a:ln w="9525">
                  <a:solidFill>
                    <a:schemeClr val="bg1"/>
                  </a:solidFill>
                  <a:prstDash val="solid"/>
                </a:ln>
                <a:solidFill>
                  <a:schemeClr val="tx1"/>
                </a:solidFill>
                <a:effectLst>
                  <a:outerShdw blurRad="12700" dist="38100" dir="2700000" algn="tl" rotWithShape="0">
                    <a:schemeClr val="bg1">
                      <a:lumMod val="50000"/>
                    </a:schemeClr>
                  </a:outerShdw>
                </a:effectLst>
              </a:rPr>
              <a:t>لمبحث الثالث أنواع الفهارس</a:t>
            </a:r>
            <a:endParaRPr lang="fr-FR" sz="40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3" name="Flèche : pentagone 2">
            <a:extLst>
              <a:ext uri="{FF2B5EF4-FFF2-40B4-BE49-F238E27FC236}">
                <a16:creationId xmlns:a16="http://schemas.microsoft.com/office/drawing/2014/main" id="{8DD6D8B2-E263-40DA-98F2-B2594C433999}"/>
              </a:ext>
            </a:extLst>
          </p:cNvPr>
          <p:cNvSpPr/>
          <p:nvPr/>
        </p:nvSpPr>
        <p:spPr>
          <a:xfrm>
            <a:off x="8049491" y="1863436"/>
            <a:ext cx="4142509" cy="1080654"/>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4000" dirty="0">
                <a:solidFill>
                  <a:schemeClr val="tx1"/>
                </a:solidFill>
              </a:rPr>
              <a:t>1)فهرس المؤلفين</a:t>
            </a:r>
            <a:endParaRPr lang="fr-FR" sz="4000" dirty="0">
              <a:solidFill>
                <a:schemeClr val="tx1"/>
              </a:solidFill>
            </a:endParaRPr>
          </a:p>
        </p:txBody>
      </p:sp>
      <p:sp>
        <p:nvSpPr>
          <p:cNvPr id="4" name="Flèche : pentagone 3">
            <a:extLst>
              <a:ext uri="{FF2B5EF4-FFF2-40B4-BE49-F238E27FC236}">
                <a16:creationId xmlns:a16="http://schemas.microsoft.com/office/drawing/2014/main" id="{F03CDB62-5D2C-40BB-A474-E8B802578D22}"/>
              </a:ext>
            </a:extLst>
          </p:cNvPr>
          <p:cNvSpPr/>
          <p:nvPr/>
        </p:nvSpPr>
        <p:spPr>
          <a:xfrm>
            <a:off x="8229600" y="5167746"/>
            <a:ext cx="3962400" cy="1233054"/>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4000" dirty="0">
                <a:solidFill>
                  <a:schemeClr val="tx1"/>
                </a:solidFill>
              </a:rPr>
              <a:t>2)فهرس العناوين</a:t>
            </a:r>
            <a:endParaRPr lang="fr-FR" sz="4000" dirty="0">
              <a:solidFill>
                <a:schemeClr val="tx1"/>
              </a:solidFill>
            </a:endParaRPr>
          </a:p>
        </p:txBody>
      </p:sp>
      <p:sp>
        <p:nvSpPr>
          <p:cNvPr id="5" name="Flèche : pentagone 4">
            <a:extLst>
              <a:ext uri="{FF2B5EF4-FFF2-40B4-BE49-F238E27FC236}">
                <a16:creationId xmlns:a16="http://schemas.microsoft.com/office/drawing/2014/main" id="{91B9ECEC-A920-4B10-9A68-83B1F87ECC22}"/>
              </a:ext>
            </a:extLst>
          </p:cNvPr>
          <p:cNvSpPr/>
          <p:nvPr/>
        </p:nvSpPr>
        <p:spPr>
          <a:xfrm>
            <a:off x="0" y="1863436"/>
            <a:ext cx="4142508" cy="914400"/>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600" dirty="0">
                <a:solidFill>
                  <a:schemeClr val="tx1"/>
                </a:solidFill>
              </a:rPr>
              <a:t>3)فهرس الموضوعي</a:t>
            </a:r>
            <a:endParaRPr lang="fr-FR" sz="3600" dirty="0">
              <a:solidFill>
                <a:schemeClr val="tx1"/>
              </a:solidFill>
            </a:endParaRPr>
          </a:p>
        </p:txBody>
      </p:sp>
      <p:sp>
        <p:nvSpPr>
          <p:cNvPr id="6" name="Flèche : pentagone 5">
            <a:extLst>
              <a:ext uri="{FF2B5EF4-FFF2-40B4-BE49-F238E27FC236}">
                <a16:creationId xmlns:a16="http://schemas.microsoft.com/office/drawing/2014/main" id="{F22A809A-ACF8-4E76-BD6C-113562357BBE}"/>
              </a:ext>
            </a:extLst>
          </p:cNvPr>
          <p:cNvSpPr/>
          <p:nvPr/>
        </p:nvSpPr>
        <p:spPr>
          <a:xfrm>
            <a:off x="39644" y="5167746"/>
            <a:ext cx="4142508" cy="914400"/>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4000" dirty="0">
                <a:solidFill>
                  <a:schemeClr val="tx1"/>
                </a:solidFill>
              </a:rPr>
              <a:t>5)فهرس القاموسي</a:t>
            </a:r>
            <a:endParaRPr lang="fr-FR" sz="4000" dirty="0">
              <a:solidFill>
                <a:schemeClr val="tx1"/>
              </a:solidFill>
            </a:endParaRPr>
          </a:p>
        </p:txBody>
      </p:sp>
      <p:sp>
        <p:nvSpPr>
          <p:cNvPr id="7" name="Ellipse 6">
            <a:extLst>
              <a:ext uri="{FF2B5EF4-FFF2-40B4-BE49-F238E27FC236}">
                <a16:creationId xmlns:a16="http://schemas.microsoft.com/office/drawing/2014/main" id="{4347FD12-70FD-4BBF-B8A9-4D5C779263A8}"/>
              </a:ext>
            </a:extLst>
          </p:cNvPr>
          <p:cNvSpPr/>
          <p:nvPr/>
        </p:nvSpPr>
        <p:spPr>
          <a:xfrm>
            <a:off x="4911435" y="2590800"/>
            <a:ext cx="2715491" cy="2216727"/>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600" dirty="0">
                <a:solidFill>
                  <a:schemeClr val="tx1"/>
                </a:solidFill>
              </a:rPr>
              <a:t>5)فهرس المصنف</a:t>
            </a:r>
            <a:endParaRPr lang="fr-FR" sz="3600" dirty="0">
              <a:solidFill>
                <a:schemeClr val="tx1"/>
              </a:solidFill>
            </a:endParaRPr>
          </a:p>
        </p:txBody>
      </p:sp>
    </p:spTree>
    <p:extLst>
      <p:ext uri="{BB962C8B-B14F-4D97-AF65-F5344CB8AC3E}">
        <p14:creationId xmlns:p14="http://schemas.microsoft.com/office/powerpoint/2010/main" val="58151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7FBCCE5B-E74A-4489-96F7-6AEBFC5C1B95}"/>
              </a:ext>
            </a:extLst>
          </p:cNvPr>
          <p:cNvSpPr/>
          <p:nvPr/>
        </p:nvSpPr>
        <p:spPr>
          <a:xfrm>
            <a:off x="3221182" y="332510"/>
            <a:ext cx="5749636" cy="9975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المبحث الرابع وظائف الفهرس </a:t>
            </a:r>
            <a:endParaRPr lang="fr-FR" sz="36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3" name="Rectangle : coins arrondis 2">
            <a:extLst>
              <a:ext uri="{FF2B5EF4-FFF2-40B4-BE49-F238E27FC236}">
                <a16:creationId xmlns:a16="http://schemas.microsoft.com/office/drawing/2014/main" id="{028F340A-7CD8-43BE-B003-6047F9165E63}"/>
              </a:ext>
            </a:extLst>
          </p:cNvPr>
          <p:cNvSpPr/>
          <p:nvPr/>
        </p:nvSpPr>
        <p:spPr>
          <a:xfrm>
            <a:off x="1620981" y="3020290"/>
            <a:ext cx="8354291" cy="3505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400" dirty="0">
                <a:solidFill>
                  <a:schemeClr val="tx1"/>
                </a:solidFill>
              </a:rPr>
              <a:t>للفهرس وظائف عديدة ومن ابرز هذه الوظائف تحديد موقع كتابة معينة في المكتبة التي يبحث فيها الباحث الامر الذي يجعل الوصول الى هذا الكتاب سهلا للغاية </a:t>
            </a:r>
          </a:p>
          <a:p>
            <a:pPr algn="ctr"/>
            <a:r>
              <a:rPr lang="ar-DZ" sz="2400" dirty="0">
                <a:solidFill>
                  <a:schemeClr val="tx1"/>
                </a:solidFill>
              </a:rPr>
              <a:t>يسهل عملية التحقق من المعلومات </a:t>
            </a:r>
            <a:r>
              <a:rPr lang="ar-DZ" sz="2400" dirty="0" err="1">
                <a:solidFill>
                  <a:schemeClr val="tx1"/>
                </a:solidFill>
              </a:rPr>
              <a:t>بيلوغرافية</a:t>
            </a:r>
            <a:r>
              <a:rPr lang="ar-DZ" sz="2400" dirty="0">
                <a:solidFill>
                  <a:schemeClr val="tx1"/>
                </a:solidFill>
              </a:rPr>
              <a:t> عن احد الكتب الموجودة داخل المكتبة </a:t>
            </a:r>
          </a:p>
          <a:p>
            <a:pPr algn="ctr"/>
            <a:r>
              <a:rPr lang="ar-DZ" sz="2400" dirty="0">
                <a:solidFill>
                  <a:schemeClr val="tx1"/>
                </a:solidFill>
              </a:rPr>
              <a:t>يسهل من مهمة المكتبة أثناء قيامها بالجرد </a:t>
            </a:r>
          </a:p>
          <a:p>
            <a:pPr algn="ctr"/>
            <a:r>
              <a:rPr lang="ar-DZ" sz="2400" dirty="0">
                <a:solidFill>
                  <a:schemeClr val="tx1"/>
                </a:solidFill>
              </a:rPr>
              <a:t>يساهم في تجميع </a:t>
            </a:r>
            <a:r>
              <a:rPr lang="ar-DZ" sz="2400" dirty="0" err="1">
                <a:solidFill>
                  <a:schemeClr val="tx1"/>
                </a:solidFill>
              </a:rPr>
              <a:t>بيلوغرافيا</a:t>
            </a:r>
            <a:r>
              <a:rPr lang="ar-DZ" sz="2400" dirty="0">
                <a:solidFill>
                  <a:schemeClr val="tx1"/>
                </a:solidFill>
              </a:rPr>
              <a:t> موضوعية او غير موضوعية</a:t>
            </a:r>
          </a:p>
          <a:p>
            <a:pPr algn="ctr"/>
            <a:r>
              <a:rPr lang="ar-DZ" sz="2400" dirty="0">
                <a:solidFill>
                  <a:schemeClr val="tx1"/>
                </a:solidFill>
              </a:rPr>
              <a:t>يساعد الفهرس في اعداد الفهارس العامة الفرعية الموضوعية </a:t>
            </a:r>
          </a:p>
          <a:p>
            <a:pPr algn="ctr"/>
            <a:r>
              <a:rPr lang="ar-DZ" sz="2400" dirty="0">
                <a:solidFill>
                  <a:schemeClr val="tx1"/>
                </a:solidFill>
              </a:rPr>
              <a:t>يساعد عامل المكتبة في تحديد الاجابات الورقية للأسئلة التي يطرحها رواد المكتبة عليه</a:t>
            </a:r>
            <a:endParaRPr lang="fr-FR" sz="2400" dirty="0">
              <a:solidFill>
                <a:schemeClr val="tx1"/>
              </a:solidFill>
            </a:endParaRPr>
          </a:p>
        </p:txBody>
      </p:sp>
    </p:spTree>
    <p:extLst>
      <p:ext uri="{BB962C8B-B14F-4D97-AF65-F5344CB8AC3E}">
        <p14:creationId xmlns:p14="http://schemas.microsoft.com/office/powerpoint/2010/main" val="356088893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68CFF6A5-B280-41AB-8DBF-561D19AE886D}"/>
              </a:ext>
            </a:extLst>
          </p:cNvPr>
          <p:cNvSpPr/>
          <p:nvPr/>
        </p:nvSpPr>
        <p:spPr>
          <a:xfrm>
            <a:off x="3463637" y="443346"/>
            <a:ext cx="5458691" cy="101138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DZ" sz="5400" b="1" dirty="0">
                <a:ln w="9525">
                  <a:solidFill>
                    <a:schemeClr val="bg1"/>
                  </a:solidFill>
                  <a:prstDash val="solid"/>
                </a:ln>
                <a:solidFill>
                  <a:schemeClr val="tx1"/>
                </a:solidFill>
                <a:effectLst>
                  <a:outerShdw blurRad="12700" dist="38100" dir="2700000" algn="tl" rotWithShape="0">
                    <a:schemeClr val="bg1">
                      <a:lumMod val="50000"/>
                    </a:schemeClr>
                  </a:outerShdw>
                </a:effectLst>
              </a:rPr>
              <a:t>خاتمة</a:t>
            </a:r>
            <a:endParaRPr lang="fr-FR" sz="54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3" name="Rectangle : coins arrondis 2">
            <a:extLst>
              <a:ext uri="{FF2B5EF4-FFF2-40B4-BE49-F238E27FC236}">
                <a16:creationId xmlns:a16="http://schemas.microsoft.com/office/drawing/2014/main" id="{DC590F03-4709-49F6-BA0E-A53DB3C9A1AB}"/>
              </a:ext>
            </a:extLst>
          </p:cNvPr>
          <p:cNvSpPr/>
          <p:nvPr/>
        </p:nvSpPr>
        <p:spPr>
          <a:xfrm>
            <a:off x="1870364" y="2105891"/>
            <a:ext cx="9587345" cy="43087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a:solidFill>
                  <a:schemeClr val="tx1"/>
                </a:solidFill>
              </a:rPr>
              <a:t>نستنتج ان المقدمة من اركان البحث ويكون القارئ فكرة أولية عم موضوع البحث وتصور اولي لكل نقاط والمحاور </a:t>
            </a:r>
          </a:p>
          <a:p>
            <a:pPr marL="285750" indent="-285750" algn="ctr">
              <a:buFontTx/>
              <a:buChar char="-"/>
            </a:pPr>
            <a:r>
              <a:rPr lang="ar-DZ" sz="3600" dirty="0">
                <a:solidFill>
                  <a:schemeClr val="tx1"/>
                </a:solidFill>
              </a:rPr>
              <a:t>اما الخاتمة لا تقل أهمية القدمة وفيها خلاصة للدراسة وتجميع لكل المعطيات التي تم التوصل اليها </a:t>
            </a:r>
          </a:p>
          <a:p>
            <a:pPr marL="285750" indent="-285750" algn="ctr">
              <a:buFontTx/>
              <a:buChar char="-"/>
            </a:pPr>
            <a:r>
              <a:rPr lang="ar-DZ" sz="3600" dirty="0">
                <a:solidFill>
                  <a:schemeClr val="tx1"/>
                </a:solidFill>
              </a:rPr>
              <a:t>-والفهرس قائمة بالكتب وغيرها </a:t>
            </a:r>
          </a:p>
          <a:p>
            <a:pPr marL="285750" indent="-285750" algn="ctr">
              <a:buFontTx/>
              <a:buChar char="-"/>
            </a:pPr>
            <a:r>
              <a:rPr lang="ar-DZ" sz="3600" dirty="0">
                <a:solidFill>
                  <a:schemeClr val="tx1"/>
                </a:solidFill>
              </a:rPr>
              <a:t>-</a:t>
            </a:r>
          </a:p>
          <a:p>
            <a:pPr marL="285750" indent="-285750" algn="ctr">
              <a:buFontTx/>
              <a:buChar char="-"/>
            </a:pPr>
            <a:r>
              <a:rPr lang="ar-DZ" sz="3600" dirty="0">
                <a:solidFill>
                  <a:schemeClr val="tx1"/>
                </a:solidFill>
              </a:rPr>
              <a:t>وسواء المقدمة والخاتمة لابد ان تكون العبارات مكتوبة بشكل منظم منسق بعيد عن الاطالة </a:t>
            </a:r>
            <a:endParaRPr lang="fr-FR" sz="3600" dirty="0">
              <a:solidFill>
                <a:schemeClr val="tx1"/>
              </a:solidFill>
            </a:endParaRPr>
          </a:p>
        </p:txBody>
      </p:sp>
    </p:spTree>
    <p:extLst>
      <p:ext uri="{BB962C8B-B14F-4D97-AF65-F5344CB8AC3E}">
        <p14:creationId xmlns:p14="http://schemas.microsoft.com/office/powerpoint/2010/main" val="43378996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8A25DC-4E3A-4EF8-A22B-10EE56C53D09}"/>
              </a:ext>
            </a:extLst>
          </p:cNvPr>
          <p:cNvSpPr/>
          <p:nvPr/>
        </p:nvSpPr>
        <p:spPr>
          <a:xfrm>
            <a:off x="3325091" y="152400"/>
            <a:ext cx="4433455" cy="928255"/>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sz="8000" b="1" dirty="0">
                <a:ln w="9525">
                  <a:solidFill>
                    <a:schemeClr val="bg1"/>
                  </a:solidFill>
                  <a:prstDash val="solid"/>
                </a:ln>
                <a:solidFill>
                  <a:schemeClr val="tx1"/>
                </a:solidFill>
                <a:effectLst>
                  <a:outerShdw blurRad="12700" dist="38100" dir="2700000" algn="tl" rotWithShape="0">
                    <a:schemeClr val="bg1">
                      <a:lumMod val="50000"/>
                    </a:schemeClr>
                  </a:outerShdw>
                </a:effectLst>
              </a:rPr>
              <a:t>مقدمة</a:t>
            </a:r>
            <a:endParaRPr lang="fr-FR" sz="8000" b="1" dirty="0">
              <a:solidFill>
                <a:schemeClr val="tx1"/>
              </a:solidFill>
            </a:endParaRPr>
          </a:p>
        </p:txBody>
      </p:sp>
      <p:sp>
        <p:nvSpPr>
          <p:cNvPr id="12" name="Flèche : bas 11">
            <a:extLst>
              <a:ext uri="{FF2B5EF4-FFF2-40B4-BE49-F238E27FC236}">
                <a16:creationId xmlns:a16="http://schemas.microsoft.com/office/drawing/2014/main" id="{1E003DCE-C1B0-4993-BE02-5AFC54E4CCF6}"/>
              </a:ext>
            </a:extLst>
          </p:cNvPr>
          <p:cNvSpPr/>
          <p:nvPr/>
        </p:nvSpPr>
        <p:spPr>
          <a:xfrm>
            <a:off x="6442364" y="3726873"/>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a:extLst>
              <a:ext uri="{FF2B5EF4-FFF2-40B4-BE49-F238E27FC236}">
                <a16:creationId xmlns:a16="http://schemas.microsoft.com/office/drawing/2014/main" id="{243F659D-4FE6-43BB-8276-F084E58D223E}"/>
              </a:ext>
            </a:extLst>
          </p:cNvPr>
          <p:cNvSpPr/>
          <p:nvPr/>
        </p:nvSpPr>
        <p:spPr>
          <a:xfrm>
            <a:off x="0" y="1205345"/>
            <a:ext cx="12191999" cy="581890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000" b="1" dirty="0">
                <a:solidFill>
                  <a:srgbClr val="050505"/>
                </a:solidFill>
                <a:latin typeface="Segoe UI Historic" panose="020B0502040204020203" pitchFamily="34" charset="0"/>
              </a:rPr>
              <a:t>تعتبر ( المقدمة ) في البحث العلمي بوابة مهمة تقدم للقارئ لمحة عامة عن الموضوع وتبرز أهميته وخلفياته. وتلعب دوراً حيوياً في جذب انتباه القارئ وإقناعه بأهمية الدراسة حيث انا لها عدة عناصر تهدف ال إلى توجيه القارئ نحو موضوع البحث ، و تُعَدُّ (الخاتمة ) في البحث العلمي المرحلة الأخيرة والمهمة جداً لأنها تُلخّص النتائج والاستنتاجات التي توصل إليها الباحث بناءً على البيانات والتحليلات التي قام بها خلال الدراسة. وبالإضافة إلى ذلك، تُقدِّم الخاتمة تقييمًا نقديًا للبحث وتبيّن أهمية النتائج والمسائل التي تحتاج إلى دراسات مستقبلية ، دون ان ننسى جزءا مهما و هو ( الفهرس ) الذي يعتبر جزءاً أساسياً في البحث العلمي حيث انه يُعدُّ أداة مهمة لتنظيم وتوثيق المصادر والمراجع المستخدمة في الدراسة. ويساعد الفهرس القراء في العثور على المعلومات بسهولة وسرعة، مما يجعله عنصراً أساسياً لتحقيق الاستفادة القصوى من البحث العلمي </a:t>
            </a:r>
          </a:p>
          <a:p>
            <a:pPr algn="ctr"/>
            <a:endParaRPr lang="ar-DZ" dirty="0">
              <a:solidFill>
                <a:srgbClr val="050505"/>
              </a:solidFill>
              <a:latin typeface="Segoe UI Historic" panose="020B0502040204020203" pitchFamily="34" charset="0"/>
            </a:endParaRPr>
          </a:p>
        </p:txBody>
      </p:sp>
    </p:spTree>
    <p:extLst>
      <p:ext uri="{BB962C8B-B14F-4D97-AF65-F5344CB8AC3E}">
        <p14:creationId xmlns:p14="http://schemas.microsoft.com/office/powerpoint/2010/main" val="15486259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barn(inVertical)">
                                      <p:cBhvr>
                                        <p:cTn id="1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Étiquette 6">
            <a:extLst>
              <a:ext uri="{FF2B5EF4-FFF2-40B4-BE49-F238E27FC236}">
                <a16:creationId xmlns:a16="http://schemas.microsoft.com/office/drawing/2014/main" id="{30CD65C5-BD27-4FEF-A64F-F47529C88567}"/>
              </a:ext>
            </a:extLst>
          </p:cNvPr>
          <p:cNvSpPr/>
          <p:nvPr/>
        </p:nvSpPr>
        <p:spPr>
          <a:xfrm>
            <a:off x="9033163" y="263236"/>
            <a:ext cx="2923309" cy="2182091"/>
          </a:xfrm>
          <a:prstGeom prst="plaqu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ar-DZ" sz="4000"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الفصل الأول المقدمة</a:t>
            </a:r>
            <a:endParaRPr lang="fr-FR" sz="40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9" name="Flèche : droite 8">
            <a:extLst>
              <a:ext uri="{FF2B5EF4-FFF2-40B4-BE49-F238E27FC236}">
                <a16:creationId xmlns:a16="http://schemas.microsoft.com/office/drawing/2014/main" id="{67AF7D53-D7A8-400A-A7D6-13312BA31954}"/>
              </a:ext>
            </a:extLst>
          </p:cNvPr>
          <p:cNvSpPr/>
          <p:nvPr/>
        </p:nvSpPr>
        <p:spPr>
          <a:xfrm>
            <a:off x="1163781" y="2978725"/>
            <a:ext cx="4059382" cy="12261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خطوات المقدمة</a:t>
            </a:r>
            <a:endParaRPr lang="fr-FR" sz="3200" dirty="0">
              <a:solidFill>
                <a:schemeClr val="tx1"/>
              </a:solidFill>
            </a:endParaRPr>
          </a:p>
        </p:txBody>
      </p:sp>
      <p:sp>
        <p:nvSpPr>
          <p:cNvPr id="10" name="Flèche : droite 9">
            <a:extLst>
              <a:ext uri="{FF2B5EF4-FFF2-40B4-BE49-F238E27FC236}">
                <a16:creationId xmlns:a16="http://schemas.microsoft.com/office/drawing/2014/main" id="{0874A772-B629-4129-8551-99BAE518950A}"/>
              </a:ext>
            </a:extLst>
          </p:cNvPr>
          <p:cNvSpPr/>
          <p:nvPr/>
        </p:nvSpPr>
        <p:spPr>
          <a:xfrm>
            <a:off x="1163781" y="5571256"/>
            <a:ext cx="4059382" cy="11222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عناصر المقدمة</a:t>
            </a:r>
            <a:endParaRPr lang="fr-FR" sz="3200" dirty="0">
              <a:solidFill>
                <a:schemeClr val="tx1"/>
              </a:solidFill>
            </a:endParaRPr>
          </a:p>
        </p:txBody>
      </p:sp>
      <p:sp>
        <p:nvSpPr>
          <p:cNvPr id="12" name="Ellipse 11">
            <a:extLst>
              <a:ext uri="{FF2B5EF4-FFF2-40B4-BE49-F238E27FC236}">
                <a16:creationId xmlns:a16="http://schemas.microsoft.com/office/drawing/2014/main" id="{7A5D8F59-0160-439B-8B61-6F117B053EC6}"/>
              </a:ext>
            </a:extLst>
          </p:cNvPr>
          <p:cNvSpPr/>
          <p:nvPr/>
        </p:nvSpPr>
        <p:spPr>
          <a:xfrm>
            <a:off x="0" y="607867"/>
            <a:ext cx="1163781" cy="813955"/>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t>المبحث الاول</a:t>
            </a:r>
            <a:endParaRPr lang="fr-FR" dirty="0"/>
          </a:p>
        </p:txBody>
      </p:sp>
      <p:sp>
        <p:nvSpPr>
          <p:cNvPr id="13" name="Ellipse 12">
            <a:extLst>
              <a:ext uri="{FF2B5EF4-FFF2-40B4-BE49-F238E27FC236}">
                <a16:creationId xmlns:a16="http://schemas.microsoft.com/office/drawing/2014/main" id="{D4D155AB-F7D7-4435-B6AB-1E098BBE64C1}"/>
              </a:ext>
            </a:extLst>
          </p:cNvPr>
          <p:cNvSpPr/>
          <p:nvPr/>
        </p:nvSpPr>
        <p:spPr>
          <a:xfrm>
            <a:off x="0" y="3086102"/>
            <a:ext cx="1108363" cy="111875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t>المبحث الثاني</a:t>
            </a:r>
            <a:endParaRPr lang="fr-FR" dirty="0"/>
          </a:p>
        </p:txBody>
      </p:sp>
      <p:sp>
        <p:nvSpPr>
          <p:cNvPr id="14" name="Ellipse 13">
            <a:extLst>
              <a:ext uri="{FF2B5EF4-FFF2-40B4-BE49-F238E27FC236}">
                <a16:creationId xmlns:a16="http://schemas.microsoft.com/office/drawing/2014/main" id="{529B1026-0C74-4965-877F-3DD61AC70A53}"/>
              </a:ext>
            </a:extLst>
          </p:cNvPr>
          <p:cNvSpPr/>
          <p:nvPr/>
        </p:nvSpPr>
        <p:spPr>
          <a:xfrm>
            <a:off x="-1" y="5761755"/>
            <a:ext cx="1163781" cy="813955"/>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t>المبحث الثالث</a:t>
            </a:r>
            <a:endParaRPr lang="fr-FR" dirty="0"/>
          </a:p>
        </p:txBody>
      </p:sp>
      <p:sp>
        <p:nvSpPr>
          <p:cNvPr id="15" name="Flèche : droite 14">
            <a:extLst>
              <a:ext uri="{FF2B5EF4-FFF2-40B4-BE49-F238E27FC236}">
                <a16:creationId xmlns:a16="http://schemas.microsoft.com/office/drawing/2014/main" id="{331B200F-99A5-4A96-916F-EB9EF2725275}"/>
              </a:ext>
            </a:extLst>
          </p:cNvPr>
          <p:cNvSpPr/>
          <p:nvPr/>
        </p:nvSpPr>
        <p:spPr>
          <a:xfrm>
            <a:off x="1163780" y="516942"/>
            <a:ext cx="3643747" cy="11222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تعريف المقدمة</a:t>
            </a:r>
            <a:endParaRPr lang="fr-FR" sz="3200" dirty="0">
              <a:solidFill>
                <a:schemeClr val="tx1"/>
              </a:solidFill>
            </a:endParaRPr>
          </a:p>
        </p:txBody>
      </p:sp>
      <p:sp>
        <p:nvSpPr>
          <p:cNvPr id="16" name="Flèche : droite 15">
            <a:extLst>
              <a:ext uri="{FF2B5EF4-FFF2-40B4-BE49-F238E27FC236}">
                <a16:creationId xmlns:a16="http://schemas.microsoft.com/office/drawing/2014/main" id="{1E79400A-9839-405B-934F-0BBD1E149423}"/>
              </a:ext>
            </a:extLst>
          </p:cNvPr>
          <p:cNvSpPr/>
          <p:nvPr/>
        </p:nvSpPr>
        <p:spPr>
          <a:xfrm>
            <a:off x="8520545" y="5503714"/>
            <a:ext cx="3560618" cy="13300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a:solidFill>
                  <a:schemeClr val="tx1"/>
                </a:solidFill>
              </a:rPr>
              <a:t>شروط المقدمة</a:t>
            </a:r>
            <a:endParaRPr lang="fr-FR" sz="2800" dirty="0">
              <a:solidFill>
                <a:schemeClr val="tx1"/>
              </a:solidFill>
            </a:endParaRPr>
          </a:p>
        </p:txBody>
      </p:sp>
      <p:sp>
        <p:nvSpPr>
          <p:cNvPr id="17" name="Ellipse 16">
            <a:extLst>
              <a:ext uri="{FF2B5EF4-FFF2-40B4-BE49-F238E27FC236}">
                <a16:creationId xmlns:a16="http://schemas.microsoft.com/office/drawing/2014/main" id="{93B13C8F-B003-4E22-A1EB-061DE2610E21}"/>
              </a:ext>
            </a:extLst>
          </p:cNvPr>
          <p:cNvSpPr/>
          <p:nvPr/>
        </p:nvSpPr>
        <p:spPr>
          <a:xfrm>
            <a:off x="7093527" y="5761755"/>
            <a:ext cx="1219200" cy="997527"/>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t>المبحث الرابع</a:t>
            </a:r>
            <a:endParaRPr lang="fr-FR" dirty="0"/>
          </a:p>
        </p:txBody>
      </p:sp>
    </p:spTree>
    <p:extLst>
      <p:ext uri="{BB962C8B-B14F-4D97-AF65-F5344CB8AC3E}">
        <p14:creationId xmlns:p14="http://schemas.microsoft.com/office/powerpoint/2010/main" val="14602603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anim calcmode="lin" valueType="num">
                                      <p:cBhvr>
                                        <p:cTn id="8" dur="2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arn(inVertical)">
                                      <p:cBhvr>
                                        <p:cTn id="14" dur="5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barn(inVertical)">
                                      <p:cBhvr>
                                        <p:cTn id="19" dur="5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3">
                                            <p:txEl>
                                              <p:pRg st="0" end="0"/>
                                            </p:txEl>
                                          </p:spTgt>
                                        </p:tgtEl>
                                        <p:attrNameLst>
                                          <p:attrName>style.visibility</p:attrName>
                                        </p:attrNameLst>
                                      </p:cBhvr>
                                      <p:to>
                                        <p:strVal val="visible"/>
                                      </p:to>
                                    </p:set>
                                    <p:animEffect transition="in" filter="barn(inVertical)">
                                      <p:cBhvr>
                                        <p:cTn id="24" dur="500"/>
                                        <p:tgtEl>
                                          <p:spTgt spid="1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arn(inVertical)">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barn(inVertical)">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barn(inVertical)">
                                      <p:cBhvr>
                                        <p:cTn id="39" dur="5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barn(inVertical)">
                                      <p:cBhvr>
                                        <p:cTn id="44" dur="500"/>
                                        <p:tgtEl>
                                          <p:spTgt spid="17"/>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nodeType="clickEffect">
                                  <p:stCondLst>
                                    <p:cond delay="0"/>
                                  </p:stCondLst>
                                  <p:childTnLst>
                                    <p:set>
                                      <p:cBhvr>
                                        <p:cTn id="48" dur="1" fill="hold">
                                          <p:stCondLst>
                                            <p:cond delay="0"/>
                                          </p:stCondLst>
                                        </p:cTn>
                                        <p:tgtEl>
                                          <p:spTgt spid="16">
                                            <p:txEl>
                                              <p:pRg st="0" end="0"/>
                                            </p:txEl>
                                          </p:spTgt>
                                        </p:tgtEl>
                                        <p:attrNameLst>
                                          <p:attrName>style.visibility</p:attrName>
                                        </p:attrNameLst>
                                      </p:cBhvr>
                                      <p:to>
                                        <p:strVal val="visible"/>
                                      </p:to>
                                    </p:set>
                                    <p:animEffect transition="in" filter="barn(inVertical)">
                                      <p:cBhvr>
                                        <p:cTn id="49"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2" grpId="0" animBg="1"/>
      <p:bldP spid="14" grpId="0" animBg="1"/>
      <p:bldP spid="15"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CAB0B4-2524-47CE-969F-93177B240211}"/>
              </a:ext>
            </a:extLst>
          </p:cNvPr>
          <p:cNvSpPr/>
          <p:nvPr/>
        </p:nvSpPr>
        <p:spPr>
          <a:xfrm>
            <a:off x="775855" y="415635"/>
            <a:ext cx="5029200" cy="8589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a:solidFill>
                  <a:schemeClr val="tx1"/>
                </a:solidFill>
              </a:rPr>
              <a:t>المبحث الأول تعريف المقدمة </a:t>
            </a:r>
            <a:endParaRPr lang="fr-FR" sz="3600" dirty="0">
              <a:solidFill>
                <a:schemeClr val="tx1"/>
              </a:solidFill>
            </a:endParaRPr>
          </a:p>
        </p:txBody>
      </p:sp>
      <p:sp>
        <p:nvSpPr>
          <p:cNvPr id="5" name="Rectangle 4">
            <a:extLst>
              <a:ext uri="{FF2B5EF4-FFF2-40B4-BE49-F238E27FC236}">
                <a16:creationId xmlns:a16="http://schemas.microsoft.com/office/drawing/2014/main" id="{9B812813-7274-4E80-9C08-A7B49AEEE137}"/>
              </a:ext>
            </a:extLst>
          </p:cNvPr>
          <p:cNvSpPr/>
          <p:nvPr/>
        </p:nvSpPr>
        <p:spPr>
          <a:xfrm>
            <a:off x="775855" y="1939635"/>
            <a:ext cx="10764981" cy="393469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dirty="0"/>
              <a:t>ا</a:t>
            </a:r>
            <a:r>
              <a:rPr lang="ar-DZ" sz="3200" b="1" dirty="0">
                <a:solidFill>
                  <a:schemeClr val="tx1"/>
                </a:solidFill>
              </a:rPr>
              <a:t>لمبحث الاول: تعريف المقدمة </a:t>
            </a:r>
          </a:p>
          <a:p>
            <a:pPr algn="ctr"/>
            <a:r>
              <a:rPr lang="ar-DZ" sz="3200" b="1" dirty="0">
                <a:solidFill>
                  <a:schemeClr val="tx1"/>
                </a:solidFill>
              </a:rPr>
              <a:t>تعرف المقدمة بأنها موجزا شاملا لكل عناصر البحث فهي تمنح القارئ فكرة عامة و شاملة عن كل فصول البحث ودوافعه و اهدافه وهي عادة آخر عنصر يكتب في البحث كما انها بداية تأسيس بحث بطريقة علمية صحيحة وهي تعطينا انطباعا جيدا عما يحتوي عليه البحث بشكل عام و المقدمة ذات منهجية صحيحة و سليمة تدفع </a:t>
            </a:r>
            <a:r>
              <a:rPr lang="ar-DZ" sz="3200" b="1" dirty="0" err="1">
                <a:solidFill>
                  <a:schemeClr val="tx1"/>
                </a:solidFill>
              </a:rPr>
              <a:t>القارىء</a:t>
            </a:r>
            <a:r>
              <a:rPr lang="ar-DZ" sz="3200" b="1" dirty="0">
                <a:solidFill>
                  <a:schemeClr val="tx1"/>
                </a:solidFill>
              </a:rPr>
              <a:t> على الاقبال على قراءة البحث و العكس صحيح</a:t>
            </a:r>
          </a:p>
          <a:p>
            <a:pPr algn="ctr"/>
            <a:r>
              <a:rPr lang="ar-DZ" sz="3200" b="1" dirty="0">
                <a:solidFill>
                  <a:schemeClr val="tx1"/>
                </a:solidFill>
              </a:rPr>
              <a:t>و تعتبر المقدمة جزء اساسي منه تمهد للموضوع</a:t>
            </a:r>
          </a:p>
        </p:txBody>
      </p:sp>
      <p:sp>
        <p:nvSpPr>
          <p:cNvPr id="6" name="Ellipse 5">
            <a:extLst>
              <a:ext uri="{FF2B5EF4-FFF2-40B4-BE49-F238E27FC236}">
                <a16:creationId xmlns:a16="http://schemas.microsoft.com/office/drawing/2014/main" id="{5D70810F-5783-4059-A5B6-3ACE2B5AD15F}"/>
              </a:ext>
            </a:extLst>
          </p:cNvPr>
          <p:cNvSpPr/>
          <p:nvPr/>
        </p:nvSpPr>
        <p:spPr>
          <a:xfrm>
            <a:off x="8686800" y="332507"/>
            <a:ext cx="3144981" cy="12607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a:solidFill>
                  <a:schemeClr val="tx1"/>
                </a:solidFill>
              </a:rPr>
              <a:t>الفصل الأول المقدمة</a:t>
            </a:r>
            <a:endParaRPr lang="fr-FR" sz="3200" b="1" dirty="0">
              <a:solidFill>
                <a:schemeClr val="tx1"/>
              </a:solidFill>
            </a:endParaRPr>
          </a:p>
        </p:txBody>
      </p:sp>
    </p:spTree>
    <p:extLst>
      <p:ext uri="{BB962C8B-B14F-4D97-AF65-F5344CB8AC3E}">
        <p14:creationId xmlns:p14="http://schemas.microsoft.com/office/powerpoint/2010/main" val="3774542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sndAc>
          <p:stSnd>
            <p:snd r:embed="rId2" name="camera.wav"/>
          </p:stSnd>
        </p:sndAc>
      </p:transition>
    </mc:Choice>
    <mc:Fallback xmlns="">
      <p:transition spd="slow">
        <p:fade/>
        <p:sndAc>
          <p:stSnd>
            <p:snd r:embed="rId3"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randombar(horizontal)">
                                      <p:cBhvr>
                                        <p:cTn id="11" dur="500"/>
                                        <p:tgtEl>
                                          <p:spTgt spid="6">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randombar(horizontal)">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Effect transition="in" filter="randombar(horizontal)">
                                      <p:cBhvr>
                                        <p:cTn id="21"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E04548D-9317-4063-89E6-BF42FD036370}"/>
              </a:ext>
            </a:extLst>
          </p:cNvPr>
          <p:cNvSpPr/>
          <p:nvPr/>
        </p:nvSpPr>
        <p:spPr>
          <a:xfrm>
            <a:off x="4433456" y="110837"/>
            <a:ext cx="3574472" cy="119149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sz="4000" dirty="0">
                <a:solidFill>
                  <a:schemeClr val="tx1"/>
                </a:solidFill>
              </a:rPr>
              <a:t>المبحث الثاني خطوات المقدمة</a:t>
            </a:r>
            <a:endParaRPr lang="fr-FR" sz="4000" dirty="0">
              <a:solidFill>
                <a:schemeClr val="tx1"/>
              </a:solidFill>
            </a:endParaRPr>
          </a:p>
        </p:txBody>
      </p:sp>
      <p:sp>
        <p:nvSpPr>
          <p:cNvPr id="6" name="Flèche : pentagone 5">
            <a:extLst>
              <a:ext uri="{FF2B5EF4-FFF2-40B4-BE49-F238E27FC236}">
                <a16:creationId xmlns:a16="http://schemas.microsoft.com/office/drawing/2014/main" id="{62F83FCB-02A8-40DB-827B-90DB39B4F7C4}"/>
              </a:ext>
            </a:extLst>
          </p:cNvPr>
          <p:cNvSpPr/>
          <p:nvPr/>
        </p:nvSpPr>
        <p:spPr>
          <a:xfrm>
            <a:off x="7748954" y="1918854"/>
            <a:ext cx="4281055" cy="1066800"/>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400" dirty="0">
                <a:solidFill>
                  <a:schemeClr val="tx1"/>
                </a:solidFill>
              </a:rPr>
              <a:t>1)مقدمة عامة وشاملة عن الموضوع</a:t>
            </a:r>
            <a:endParaRPr lang="fr-FR" sz="2400" dirty="0">
              <a:solidFill>
                <a:schemeClr val="tx1"/>
              </a:solidFill>
            </a:endParaRPr>
          </a:p>
        </p:txBody>
      </p:sp>
      <p:sp>
        <p:nvSpPr>
          <p:cNvPr id="7" name="Flèche : pentagone 6">
            <a:extLst>
              <a:ext uri="{FF2B5EF4-FFF2-40B4-BE49-F238E27FC236}">
                <a16:creationId xmlns:a16="http://schemas.microsoft.com/office/drawing/2014/main" id="{186D55A0-D445-47C8-AE0D-EFF0A93E9EC8}"/>
              </a:ext>
            </a:extLst>
          </p:cNvPr>
          <p:cNvSpPr/>
          <p:nvPr/>
        </p:nvSpPr>
        <p:spPr>
          <a:xfrm>
            <a:off x="8160326" y="4808806"/>
            <a:ext cx="4031674" cy="1080654"/>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000" dirty="0">
                <a:solidFill>
                  <a:schemeClr val="tx1"/>
                </a:solidFill>
              </a:rPr>
              <a:t>2)تصنيف التركيز على موضوع البحث الاساسي</a:t>
            </a:r>
            <a:endParaRPr lang="fr-FR" sz="2000" dirty="0">
              <a:solidFill>
                <a:schemeClr val="tx1"/>
              </a:solidFill>
            </a:endParaRPr>
          </a:p>
        </p:txBody>
      </p:sp>
      <p:sp>
        <p:nvSpPr>
          <p:cNvPr id="8" name="Flèche : pentagone 7">
            <a:extLst>
              <a:ext uri="{FF2B5EF4-FFF2-40B4-BE49-F238E27FC236}">
                <a16:creationId xmlns:a16="http://schemas.microsoft.com/office/drawing/2014/main" id="{8AA31E3B-A9FC-4D64-B75A-39DFCBB4571B}"/>
              </a:ext>
            </a:extLst>
          </p:cNvPr>
          <p:cNvSpPr/>
          <p:nvPr/>
        </p:nvSpPr>
        <p:spPr>
          <a:xfrm>
            <a:off x="152402" y="1918854"/>
            <a:ext cx="3879272" cy="1066800"/>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dirty="0"/>
              <a:t>3</a:t>
            </a:r>
            <a:r>
              <a:rPr lang="ar-DZ" sz="2000" dirty="0">
                <a:solidFill>
                  <a:schemeClr val="tx1"/>
                </a:solidFill>
              </a:rPr>
              <a:t>)صياغة المشكلة البحث </a:t>
            </a:r>
            <a:r>
              <a:rPr lang="ar-DZ" sz="2000" dirty="0" err="1">
                <a:solidFill>
                  <a:schemeClr val="tx1"/>
                </a:solidFill>
              </a:rPr>
              <a:t>والاسئلاته</a:t>
            </a:r>
            <a:r>
              <a:rPr lang="ar-DZ" sz="2000" dirty="0">
                <a:solidFill>
                  <a:schemeClr val="tx1"/>
                </a:solidFill>
              </a:rPr>
              <a:t> او فرضياته</a:t>
            </a:r>
            <a:endParaRPr lang="fr-FR" sz="2000" dirty="0">
              <a:solidFill>
                <a:schemeClr val="tx1"/>
              </a:solidFill>
            </a:endParaRPr>
          </a:p>
        </p:txBody>
      </p:sp>
      <p:sp>
        <p:nvSpPr>
          <p:cNvPr id="9" name="Flèche : pentagone 8">
            <a:extLst>
              <a:ext uri="{FF2B5EF4-FFF2-40B4-BE49-F238E27FC236}">
                <a16:creationId xmlns:a16="http://schemas.microsoft.com/office/drawing/2014/main" id="{53237AE2-9FF2-41A6-8BCA-8D9B596CC714}"/>
              </a:ext>
            </a:extLst>
          </p:cNvPr>
          <p:cNvSpPr/>
          <p:nvPr/>
        </p:nvSpPr>
        <p:spPr>
          <a:xfrm>
            <a:off x="20783" y="4808806"/>
            <a:ext cx="4142509" cy="1080654"/>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400" dirty="0">
                <a:solidFill>
                  <a:schemeClr val="tx1"/>
                </a:solidFill>
              </a:rPr>
              <a:t>4)كتابة اهداف البحث ثم اهميته</a:t>
            </a:r>
            <a:endParaRPr lang="fr-FR" sz="2400" dirty="0">
              <a:solidFill>
                <a:schemeClr val="tx1"/>
              </a:solidFill>
            </a:endParaRPr>
          </a:p>
        </p:txBody>
      </p:sp>
    </p:spTree>
    <p:extLst>
      <p:ext uri="{BB962C8B-B14F-4D97-AF65-F5344CB8AC3E}">
        <p14:creationId xmlns:p14="http://schemas.microsoft.com/office/powerpoint/2010/main" val="103606323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6"/>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7"/>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0" nodeType="clickEffect">
                                  <p:stCondLst>
                                    <p:cond delay="0"/>
                                  </p:stCondLst>
                                  <p:childTnLst>
                                    <p:animRot by="21600000">
                                      <p:cBhvr>
                                        <p:cTn id="18" dur="2000" fill="hold"/>
                                        <p:tgtEl>
                                          <p:spTgt spid="8"/>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grpId="0" nodeType="clickEffect">
                                  <p:stCondLst>
                                    <p:cond delay="0"/>
                                  </p:stCondLst>
                                  <p:childTnLst>
                                    <p:animRot by="21600000">
                                      <p:cBhvr>
                                        <p:cTn id="22" dur="2000" fill="hold"/>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id="{0FCBED58-F033-4BB7-81A6-A205D05AF950}"/>
              </a:ext>
            </a:extLst>
          </p:cNvPr>
          <p:cNvSpPr/>
          <p:nvPr/>
        </p:nvSpPr>
        <p:spPr>
          <a:xfrm>
            <a:off x="4260272" y="228600"/>
            <a:ext cx="3671455" cy="7620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sz="2800"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الفصل الثالث عناصر المقدمة</a:t>
            </a:r>
            <a:endParaRPr lang="fr-FR" sz="28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Flèche : pentagone 4">
            <a:extLst>
              <a:ext uri="{FF2B5EF4-FFF2-40B4-BE49-F238E27FC236}">
                <a16:creationId xmlns:a16="http://schemas.microsoft.com/office/drawing/2014/main" id="{3154835D-0E98-4725-BDFC-C3658C3DEFE5}"/>
              </a:ext>
            </a:extLst>
          </p:cNvPr>
          <p:cNvSpPr/>
          <p:nvPr/>
        </p:nvSpPr>
        <p:spPr>
          <a:xfrm>
            <a:off x="8756072" y="1697181"/>
            <a:ext cx="3435928" cy="865909"/>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200" dirty="0">
                <a:solidFill>
                  <a:schemeClr val="tx1"/>
                </a:solidFill>
              </a:rPr>
              <a:t>1)مدخل البحث </a:t>
            </a:r>
            <a:endParaRPr lang="fr-FR" sz="3200" dirty="0">
              <a:solidFill>
                <a:schemeClr val="tx1"/>
              </a:solidFill>
            </a:endParaRPr>
          </a:p>
        </p:txBody>
      </p:sp>
      <p:sp>
        <p:nvSpPr>
          <p:cNvPr id="6" name="Flèche : pentagone 5">
            <a:extLst>
              <a:ext uri="{FF2B5EF4-FFF2-40B4-BE49-F238E27FC236}">
                <a16:creationId xmlns:a16="http://schemas.microsoft.com/office/drawing/2014/main" id="{EDF07F55-4830-4A69-80F7-FA02DB3CA401}"/>
              </a:ext>
            </a:extLst>
          </p:cNvPr>
          <p:cNvSpPr/>
          <p:nvPr/>
        </p:nvSpPr>
        <p:spPr>
          <a:xfrm>
            <a:off x="8756072" y="3428999"/>
            <a:ext cx="3435928" cy="935182"/>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200" dirty="0">
                <a:solidFill>
                  <a:schemeClr val="tx1"/>
                </a:solidFill>
              </a:rPr>
              <a:t>2)الاشكالية</a:t>
            </a:r>
            <a:endParaRPr lang="fr-FR" sz="3200" dirty="0">
              <a:solidFill>
                <a:schemeClr val="tx1"/>
              </a:solidFill>
            </a:endParaRPr>
          </a:p>
        </p:txBody>
      </p:sp>
      <p:sp>
        <p:nvSpPr>
          <p:cNvPr id="7" name="Flèche : pentagone 6">
            <a:extLst>
              <a:ext uri="{FF2B5EF4-FFF2-40B4-BE49-F238E27FC236}">
                <a16:creationId xmlns:a16="http://schemas.microsoft.com/office/drawing/2014/main" id="{A1989981-55CC-46E6-98F0-127CC315813B}"/>
              </a:ext>
            </a:extLst>
          </p:cNvPr>
          <p:cNvSpPr/>
          <p:nvPr/>
        </p:nvSpPr>
        <p:spPr>
          <a:xfrm>
            <a:off x="8756072" y="5377161"/>
            <a:ext cx="3435928" cy="865909"/>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600" dirty="0">
                <a:solidFill>
                  <a:schemeClr val="tx1"/>
                </a:solidFill>
              </a:rPr>
              <a:t>3) الفرضيات </a:t>
            </a:r>
            <a:endParaRPr lang="fr-FR" sz="3600" dirty="0">
              <a:solidFill>
                <a:schemeClr val="tx1"/>
              </a:solidFill>
            </a:endParaRPr>
          </a:p>
        </p:txBody>
      </p:sp>
      <p:sp>
        <p:nvSpPr>
          <p:cNvPr id="8" name="Flèche : pentagone 7">
            <a:extLst>
              <a:ext uri="{FF2B5EF4-FFF2-40B4-BE49-F238E27FC236}">
                <a16:creationId xmlns:a16="http://schemas.microsoft.com/office/drawing/2014/main" id="{F2800E53-6AA9-404A-ADF8-E3652594C24B}"/>
              </a:ext>
            </a:extLst>
          </p:cNvPr>
          <p:cNvSpPr/>
          <p:nvPr/>
        </p:nvSpPr>
        <p:spPr>
          <a:xfrm>
            <a:off x="124691" y="1697180"/>
            <a:ext cx="3186545" cy="865909"/>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dirty="0"/>
              <a:t>4</a:t>
            </a:r>
            <a:r>
              <a:rPr lang="ar-DZ" sz="4000" dirty="0">
                <a:solidFill>
                  <a:schemeClr val="tx1"/>
                </a:solidFill>
              </a:rPr>
              <a:t>)هدف البحث</a:t>
            </a:r>
            <a:endParaRPr lang="fr-FR" sz="4000" dirty="0">
              <a:solidFill>
                <a:schemeClr val="tx1"/>
              </a:solidFill>
            </a:endParaRPr>
          </a:p>
        </p:txBody>
      </p:sp>
      <p:sp>
        <p:nvSpPr>
          <p:cNvPr id="9" name="Flèche : pentagone 8">
            <a:extLst>
              <a:ext uri="{FF2B5EF4-FFF2-40B4-BE49-F238E27FC236}">
                <a16:creationId xmlns:a16="http://schemas.microsoft.com/office/drawing/2014/main" id="{221650D2-0ED1-4C36-8A05-FA86CF3E33E9}"/>
              </a:ext>
            </a:extLst>
          </p:cNvPr>
          <p:cNvSpPr/>
          <p:nvPr/>
        </p:nvSpPr>
        <p:spPr>
          <a:xfrm>
            <a:off x="124691" y="3592165"/>
            <a:ext cx="3186545" cy="935182"/>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200" dirty="0">
                <a:solidFill>
                  <a:schemeClr val="tx1"/>
                </a:solidFill>
              </a:rPr>
              <a:t>5)المنهج المتبع</a:t>
            </a:r>
            <a:endParaRPr lang="fr-FR" sz="3200" dirty="0">
              <a:solidFill>
                <a:schemeClr val="tx1"/>
              </a:solidFill>
            </a:endParaRPr>
          </a:p>
        </p:txBody>
      </p:sp>
      <p:sp>
        <p:nvSpPr>
          <p:cNvPr id="10" name="Flèche : pentagone 9">
            <a:extLst>
              <a:ext uri="{FF2B5EF4-FFF2-40B4-BE49-F238E27FC236}">
                <a16:creationId xmlns:a16="http://schemas.microsoft.com/office/drawing/2014/main" id="{C5B94DE4-B11A-4DFC-96A3-89A3E9D666B1}"/>
              </a:ext>
            </a:extLst>
          </p:cNvPr>
          <p:cNvSpPr/>
          <p:nvPr/>
        </p:nvSpPr>
        <p:spPr>
          <a:xfrm>
            <a:off x="124690" y="5377162"/>
            <a:ext cx="3186545" cy="865909"/>
          </a:xfrm>
          <a:prstGeom prst="homePlat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600" dirty="0">
                <a:solidFill>
                  <a:schemeClr val="tx1"/>
                </a:solidFill>
              </a:rPr>
              <a:t>6)خطة البحث</a:t>
            </a:r>
            <a:endParaRPr lang="fr-FR" sz="3600" dirty="0">
              <a:solidFill>
                <a:schemeClr val="tx1"/>
              </a:solidFill>
            </a:endParaRPr>
          </a:p>
        </p:txBody>
      </p:sp>
      <p:sp>
        <p:nvSpPr>
          <p:cNvPr id="11" name="Ellipse 10">
            <a:extLst>
              <a:ext uri="{FF2B5EF4-FFF2-40B4-BE49-F238E27FC236}">
                <a16:creationId xmlns:a16="http://schemas.microsoft.com/office/drawing/2014/main" id="{E4CAC187-2154-4F37-B4CF-E6361BC5A4A9}"/>
              </a:ext>
            </a:extLst>
          </p:cNvPr>
          <p:cNvSpPr/>
          <p:nvPr/>
        </p:nvSpPr>
        <p:spPr>
          <a:xfrm>
            <a:off x="4710545" y="2563091"/>
            <a:ext cx="2382982" cy="210589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600" dirty="0">
                <a:solidFill>
                  <a:schemeClr val="tx1"/>
                </a:solidFill>
              </a:rPr>
              <a:t>7)أسباب الاختيار الموضوع</a:t>
            </a:r>
            <a:endParaRPr lang="fr-FR" sz="3600" dirty="0">
              <a:solidFill>
                <a:schemeClr val="tx1"/>
              </a:solidFill>
            </a:endParaRPr>
          </a:p>
        </p:txBody>
      </p:sp>
    </p:spTree>
    <p:extLst>
      <p:ext uri="{BB962C8B-B14F-4D97-AF65-F5344CB8AC3E}">
        <p14:creationId xmlns:p14="http://schemas.microsoft.com/office/powerpoint/2010/main" val="28298776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heel(1)">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heel(1)">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heel(1)">
                                      <p:cBhvr>
                                        <p:cTn id="32" dur="20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wheel(1)">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heel(1)">
                                      <p:cBhvr>
                                        <p:cTn id="4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Étiquette 3">
            <a:extLst>
              <a:ext uri="{FF2B5EF4-FFF2-40B4-BE49-F238E27FC236}">
                <a16:creationId xmlns:a16="http://schemas.microsoft.com/office/drawing/2014/main" id="{A2B43CEA-E260-4095-B629-62D1B179B25F}"/>
              </a:ext>
            </a:extLst>
          </p:cNvPr>
          <p:cNvSpPr/>
          <p:nvPr/>
        </p:nvSpPr>
        <p:spPr>
          <a:xfrm>
            <a:off x="9060873" y="277091"/>
            <a:ext cx="2895600" cy="1787236"/>
          </a:xfrm>
          <a:prstGeom prst="plaqu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ar-DZ" sz="4400"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الفصل الثاني الخاتمة</a:t>
            </a:r>
            <a:endParaRPr lang="fr-FR" sz="44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Flèche : droite 4">
            <a:extLst>
              <a:ext uri="{FF2B5EF4-FFF2-40B4-BE49-F238E27FC236}">
                <a16:creationId xmlns:a16="http://schemas.microsoft.com/office/drawing/2014/main" id="{E581B5A1-928F-4B86-BBF7-19765DC67513}"/>
              </a:ext>
            </a:extLst>
          </p:cNvPr>
          <p:cNvSpPr/>
          <p:nvPr/>
        </p:nvSpPr>
        <p:spPr>
          <a:xfrm>
            <a:off x="1357746" y="872836"/>
            <a:ext cx="3186545" cy="13993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000" dirty="0">
                <a:solidFill>
                  <a:schemeClr val="tx1"/>
                </a:solidFill>
              </a:rPr>
              <a:t>تعريف الخاتمة</a:t>
            </a:r>
            <a:endParaRPr lang="fr-FR" sz="4000" dirty="0">
              <a:solidFill>
                <a:schemeClr val="tx1"/>
              </a:solidFill>
            </a:endParaRPr>
          </a:p>
        </p:txBody>
      </p:sp>
      <p:sp>
        <p:nvSpPr>
          <p:cNvPr id="6" name="Flèche : droite 5">
            <a:extLst>
              <a:ext uri="{FF2B5EF4-FFF2-40B4-BE49-F238E27FC236}">
                <a16:creationId xmlns:a16="http://schemas.microsoft.com/office/drawing/2014/main" id="{174BB200-053C-4A28-B2F2-74FCA769922E}"/>
              </a:ext>
            </a:extLst>
          </p:cNvPr>
          <p:cNvSpPr/>
          <p:nvPr/>
        </p:nvSpPr>
        <p:spPr>
          <a:xfrm>
            <a:off x="1357746" y="3304308"/>
            <a:ext cx="3186544" cy="13993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a:solidFill>
                  <a:schemeClr val="tx1"/>
                </a:solidFill>
              </a:rPr>
              <a:t>اهمية لخاتمة</a:t>
            </a:r>
            <a:endParaRPr lang="fr-FR" sz="3600" dirty="0">
              <a:solidFill>
                <a:schemeClr val="tx1"/>
              </a:solidFill>
            </a:endParaRPr>
          </a:p>
        </p:txBody>
      </p:sp>
      <p:sp>
        <p:nvSpPr>
          <p:cNvPr id="7" name="Flèche : droite 6">
            <a:extLst>
              <a:ext uri="{FF2B5EF4-FFF2-40B4-BE49-F238E27FC236}">
                <a16:creationId xmlns:a16="http://schemas.microsoft.com/office/drawing/2014/main" id="{81188FE2-E027-4B09-B37E-AA89A09A8F46}"/>
              </a:ext>
            </a:extLst>
          </p:cNvPr>
          <p:cNvSpPr/>
          <p:nvPr/>
        </p:nvSpPr>
        <p:spPr>
          <a:xfrm>
            <a:off x="1357745" y="5638798"/>
            <a:ext cx="3186545" cy="1122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000" dirty="0">
                <a:solidFill>
                  <a:schemeClr val="tx1"/>
                </a:solidFill>
              </a:rPr>
              <a:t>خطوات الخاتمة</a:t>
            </a:r>
            <a:endParaRPr lang="fr-FR" sz="4000" dirty="0">
              <a:solidFill>
                <a:schemeClr val="tx1"/>
              </a:solidFill>
            </a:endParaRPr>
          </a:p>
        </p:txBody>
      </p:sp>
      <p:sp>
        <p:nvSpPr>
          <p:cNvPr id="8" name="Flèche : droite 7">
            <a:extLst>
              <a:ext uri="{FF2B5EF4-FFF2-40B4-BE49-F238E27FC236}">
                <a16:creationId xmlns:a16="http://schemas.microsoft.com/office/drawing/2014/main" id="{D513E83F-C0B5-47FA-8547-C1DCE10456AF}"/>
              </a:ext>
            </a:extLst>
          </p:cNvPr>
          <p:cNvSpPr/>
          <p:nvPr/>
        </p:nvSpPr>
        <p:spPr>
          <a:xfrm>
            <a:off x="9171710" y="2951019"/>
            <a:ext cx="2895600" cy="12607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ع</a:t>
            </a:r>
            <a:r>
              <a:rPr lang="ar-DZ" sz="2800" dirty="0">
                <a:solidFill>
                  <a:schemeClr val="tx1"/>
                </a:solidFill>
              </a:rPr>
              <a:t>ناصر الخاتمة</a:t>
            </a:r>
            <a:endParaRPr lang="fr-FR" sz="2800" dirty="0">
              <a:solidFill>
                <a:schemeClr val="tx1"/>
              </a:solidFill>
            </a:endParaRPr>
          </a:p>
        </p:txBody>
      </p:sp>
      <p:sp>
        <p:nvSpPr>
          <p:cNvPr id="9" name="Flèche : droite 8">
            <a:extLst>
              <a:ext uri="{FF2B5EF4-FFF2-40B4-BE49-F238E27FC236}">
                <a16:creationId xmlns:a16="http://schemas.microsoft.com/office/drawing/2014/main" id="{A90C6E93-C0F2-4A2D-BFF5-D235D605FC5F}"/>
              </a:ext>
            </a:extLst>
          </p:cNvPr>
          <p:cNvSpPr/>
          <p:nvPr/>
        </p:nvSpPr>
        <p:spPr>
          <a:xfrm>
            <a:off x="9171710" y="5098474"/>
            <a:ext cx="2784763" cy="12192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a:solidFill>
                  <a:schemeClr val="tx1"/>
                </a:solidFill>
              </a:rPr>
              <a:t>شروط الخاتمة</a:t>
            </a:r>
            <a:endParaRPr lang="fr-FR" sz="3600" dirty="0">
              <a:solidFill>
                <a:schemeClr val="tx1"/>
              </a:solidFill>
            </a:endParaRPr>
          </a:p>
        </p:txBody>
      </p:sp>
      <p:sp>
        <p:nvSpPr>
          <p:cNvPr id="10" name="Ellipse 9">
            <a:extLst>
              <a:ext uri="{FF2B5EF4-FFF2-40B4-BE49-F238E27FC236}">
                <a16:creationId xmlns:a16="http://schemas.microsoft.com/office/drawing/2014/main" id="{DC871DE8-481B-46BF-B69B-A1FE579DBA1A}"/>
              </a:ext>
            </a:extLst>
          </p:cNvPr>
          <p:cNvSpPr/>
          <p:nvPr/>
        </p:nvSpPr>
        <p:spPr>
          <a:xfrm>
            <a:off x="69271" y="1059873"/>
            <a:ext cx="1246909" cy="1004454"/>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sz="2000" dirty="0">
                <a:solidFill>
                  <a:schemeClr val="tx1"/>
                </a:solidFill>
              </a:rPr>
              <a:t>المبحث الاول</a:t>
            </a:r>
            <a:endParaRPr lang="fr-FR" sz="2000" dirty="0">
              <a:solidFill>
                <a:schemeClr val="tx1"/>
              </a:solidFill>
            </a:endParaRPr>
          </a:p>
        </p:txBody>
      </p:sp>
      <p:sp>
        <p:nvSpPr>
          <p:cNvPr id="11" name="Ellipse 10">
            <a:extLst>
              <a:ext uri="{FF2B5EF4-FFF2-40B4-BE49-F238E27FC236}">
                <a16:creationId xmlns:a16="http://schemas.microsoft.com/office/drawing/2014/main" id="{6F866502-AC98-4176-B9B2-1D8CCB9793D7}"/>
              </a:ext>
            </a:extLst>
          </p:cNvPr>
          <p:cNvSpPr/>
          <p:nvPr/>
        </p:nvSpPr>
        <p:spPr>
          <a:xfrm>
            <a:off x="0" y="3429000"/>
            <a:ext cx="1246908" cy="949035"/>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sz="2000" dirty="0">
                <a:solidFill>
                  <a:schemeClr val="tx1"/>
                </a:solidFill>
              </a:rPr>
              <a:t>المبحث الثاني</a:t>
            </a:r>
            <a:endParaRPr lang="fr-FR" sz="2000" dirty="0">
              <a:solidFill>
                <a:schemeClr val="tx1"/>
              </a:solidFill>
            </a:endParaRPr>
          </a:p>
        </p:txBody>
      </p:sp>
      <p:sp>
        <p:nvSpPr>
          <p:cNvPr id="12" name="Ellipse 11">
            <a:extLst>
              <a:ext uri="{FF2B5EF4-FFF2-40B4-BE49-F238E27FC236}">
                <a16:creationId xmlns:a16="http://schemas.microsoft.com/office/drawing/2014/main" id="{275B16D6-95FE-4ADE-ABB2-C9D2AFC7B671}"/>
              </a:ext>
            </a:extLst>
          </p:cNvPr>
          <p:cNvSpPr/>
          <p:nvPr/>
        </p:nvSpPr>
        <p:spPr>
          <a:xfrm>
            <a:off x="0" y="5742708"/>
            <a:ext cx="1066800" cy="101831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dirty="0">
                <a:solidFill>
                  <a:schemeClr val="tx1"/>
                </a:solidFill>
              </a:rPr>
              <a:t>المبحث الثالث</a:t>
            </a:r>
            <a:endParaRPr lang="fr-FR" dirty="0">
              <a:solidFill>
                <a:schemeClr val="tx1"/>
              </a:solidFill>
            </a:endParaRPr>
          </a:p>
        </p:txBody>
      </p:sp>
      <p:sp>
        <p:nvSpPr>
          <p:cNvPr id="13" name="Ellipse 12">
            <a:extLst>
              <a:ext uri="{FF2B5EF4-FFF2-40B4-BE49-F238E27FC236}">
                <a16:creationId xmlns:a16="http://schemas.microsoft.com/office/drawing/2014/main" id="{C369CF37-CE1B-4899-B4C4-243E4DA79F01}"/>
              </a:ext>
            </a:extLst>
          </p:cNvPr>
          <p:cNvSpPr/>
          <p:nvPr/>
        </p:nvSpPr>
        <p:spPr>
          <a:xfrm>
            <a:off x="7342909" y="3200397"/>
            <a:ext cx="1371600" cy="858983"/>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sz="2000" dirty="0">
                <a:solidFill>
                  <a:schemeClr val="tx1"/>
                </a:solidFill>
              </a:rPr>
              <a:t>المبحث الرابع</a:t>
            </a:r>
            <a:endParaRPr lang="fr-FR" sz="2000" dirty="0">
              <a:solidFill>
                <a:schemeClr val="tx1"/>
              </a:solidFill>
            </a:endParaRPr>
          </a:p>
        </p:txBody>
      </p:sp>
      <p:sp>
        <p:nvSpPr>
          <p:cNvPr id="14" name="Ellipse 13">
            <a:extLst>
              <a:ext uri="{FF2B5EF4-FFF2-40B4-BE49-F238E27FC236}">
                <a16:creationId xmlns:a16="http://schemas.microsoft.com/office/drawing/2014/main" id="{76CBDB05-52CB-496A-8BFD-FD157CFE9F7F}"/>
              </a:ext>
            </a:extLst>
          </p:cNvPr>
          <p:cNvSpPr/>
          <p:nvPr/>
        </p:nvSpPr>
        <p:spPr>
          <a:xfrm>
            <a:off x="7647712" y="5382487"/>
            <a:ext cx="1108364" cy="858983"/>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dirty="0">
                <a:solidFill>
                  <a:schemeClr val="tx1"/>
                </a:solidFill>
              </a:rPr>
              <a:t>المبحث الخامس</a:t>
            </a:r>
            <a:endParaRPr lang="fr-FR" dirty="0">
              <a:solidFill>
                <a:schemeClr val="tx1"/>
              </a:solidFill>
            </a:endParaRPr>
          </a:p>
        </p:txBody>
      </p:sp>
    </p:spTree>
    <p:extLst>
      <p:ext uri="{BB962C8B-B14F-4D97-AF65-F5344CB8AC3E}">
        <p14:creationId xmlns:p14="http://schemas.microsoft.com/office/powerpoint/2010/main" val="297539339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a:extLst>
              <a:ext uri="{FF2B5EF4-FFF2-40B4-BE49-F238E27FC236}">
                <a16:creationId xmlns:a16="http://schemas.microsoft.com/office/drawing/2014/main" id="{FF40D0E0-B9B4-4E28-8535-FA71A12F2974}"/>
              </a:ext>
            </a:extLst>
          </p:cNvPr>
          <p:cNvSpPr/>
          <p:nvPr/>
        </p:nvSpPr>
        <p:spPr>
          <a:xfrm>
            <a:off x="9240982" y="290946"/>
            <a:ext cx="2701636" cy="14824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الفصل الثاني الخاتمة</a:t>
            </a:r>
            <a:endParaRPr lang="fr-FR" sz="32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Rectangle : coins arrondis 4">
            <a:extLst>
              <a:ext uri="{FF2B5EF4-FFF2-40B4-BE49-F238E27FC236}">
                <a16:creationId xmlns:a16="http://schemas.microsoft.com/office/drawing/2014/main" id="{1CEB91CC-FD0B-49D9-86F6-61711B350452}"/>
              </a:ext>
            </a:extLst>
          </p:cNvPr>
          <p:cNvSpPr/>
          <p:nvPr/>
        </p:nvSpPr>
        <p:spPr>
          <a:xfrm>
            <a:off x="360218" y="526474"/>
            <a:ext cx="3990109" cy="95596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800"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المبحث الأول تعريف الخاتمة</a:t>
            </a:r>
            <a:endParaRPr lang="fr-FR" sz="28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6" name="Rectangle 5">
            <a:extLst>
              <a:ext uri="{FF2B5EF4-FFF2-40B4-BE49-F238E27FC236}">
                <a16:creationId xmlns:a16="http://schemas.microsoft.com/office/drawing/2014/main" id="{8F695166-1DD6-43D5-BE78-A91E3F89B653}"/>
              </a:ext>
            </a:extLst>
          </p:cNvPr>
          <p:cNvSpPr/>
          <p:nvPr/>
        </p:nvSpPr>
        <p:spPr>
          <a:xfrm>
            <a:off x="500576" y="2370086"/>
            <a:ext cx="10442917" cy="39614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600" dirty="0">
                <a:solidFill>
                  <a:schemeClr val="tx1"/>
                </a:solidFill>
              </a:rPr>
              <a:t>هي حصيلة الدراسة كلها و تأتي مركزة و شاملة لكافة مراحل البحث و تتضمن اهم </a:t>
            </a:r>
            <a:r>
              <a:rPr lang="ar-DZ" sz="3600" dirty="0" err="1">
                <a:solidFill>
                  <a:schemeClr val="tx1"/>
                </a:solidFill>
              </a:rPr>
              <a:t>ماعالجه</a:t>
            </a:r>
            <a:r>
              <a:rPr lang="ar-DZ" sz="3600" dirty="0">
                <a:solidFill>
                  <a:schemeClr val="tx1"/>
                </a:solidFill>
              </a:rPr>
              <a:t> الباحث في موضوعه؛ وتعد هذه المرحلة من البحث العلمي من اهم  المراحل وأدقها حيث يتم من خلالها تكوين صورة نهائية حول موضوع و بداية صياغة استنتاجات نهاية الدراسة و ذلك بعد دراسة الباحث بتمعن شديد لمحتوى الموضوع و ناقش من خلالها اشكالية الدراسة المطروحة</a:t>
            </a:r>
            <a:endParaRPr lang="fr-FR" sz="3600" dirty="0">
              <a:solidFill>
                <a:schemeClr val="tx1"/>
              </a:solidFill>
            </a:endParaRPr>
          </a:p>
        </p:txBody>
      </p:sp>
    </p:spTree>
    <p:extLst>
      <p:ext uri="{BB962C8B-B14F-4D97-AF65-F5344CB8AC3E}">
        <p14:creationId xmlns:p14="http://schemas.microsoft.com/office/powerpoint/2010/main" val="2718968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id="{0756EE44-26B5-4389-AAEA-A1B6168D6495}"/>
              </a:ext>
            </a:extLst>
          </p:cNvPr>
          <p:cNvSpPr/>
          <p:nvPr/>
        </p:nvSpPr>
        <p:spPr>
          <a:xfrm>
            <a:off x="3318164" y="221673"/>
            <a:ext cx="4668982" cy="72043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3600" b="1" dirty="0">
                <a:ln w="9525">
                  <a:solidFill>
                    <a:schemeClr val="bg1"/>
                  </a:solidFill>
                  <a:prstDash val="solid"/>
                </a:ln>
                <a:solidFill>
                  <a:schemeClr val="tx1"/>
                </a:solidFill>
                <a:effectLst>
                  <a:outerShdw blurRad="12700" dist="38100" dir="2700000" algn="tl" rotWithShape="0">
                    <a:schemeClr val="bg1">
                      <a:lumMod val="50000"/>
                    </a:schemeClr>
                  </a:outerShdw>
                </a:effectLst>
              </a:rPr>
              <a:t>المبحث الثاني أهمية الخاتمة</a:t>
            </a:r>
            <a:endParaRPr lang="fr-FR" sz="3600"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Flèche : pentagone 4">
            <a:extLst>
              <a:ext uri="{FF2B5EF4-FFF2-40B4-BE49-F238E27FC236}">
                <a16:creationId xmlns:a16="http://schemas.microsoft.com/office/drawing/2014/main" id="{7A54CF59-6042-4D20-8C4E-EBDBF28DD09B}"/>
              </a:ext>
            </a:extLst>
          </p:cNvPr>
          <p:cNvSpPr/>
          <p:nvPr/>
        </p:nvSpPr>
        <p:spPr>
          <a:xfrm>
            <a:off x="8298872" y="2223655"/>
            <a:ext cx="3893128" cy="72043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a:solidFill>
                  <a:schemeClr val="tx1"/>
                </a:solidFill>
              </a:rPr>
              <a:t>1)تلخيص الأفكار </a:t>
            </a:r>
            <a:endParaRPr lang="fr-FR" sz="3600" dirty="0">
              <a:solidFill>
                <a:schemeClr val="tx1"/>
              </a:solidFill>
            </a:endParaRPr>
          </a:p>
        </p:txBody>
      </p:sp>
      <p:sp>
        <p:nvSpPr>
          <p:cNvPr id="6" name="Flèche : pentagone 5">
            <a:extLst>
              <a:ext uri="{FF2B5EF4-FFF2-40B4-BE49-F238E27FC236}">
                <a16:creationId xmlns:a16="http://schemas.microsoft.com/office/drawing/2014/main" id="{FBECA12E-5B98-4360-AF06-FC85A0E51FB5}"/>
              </a:ext>
            </a:extLst>
          </p:cNvPr>
          <p:cNvSpPr/>
          <p:nvPr/>
        </p:nvSpPr>
        <p:spPr>
          <a:xfrm>
            <a:off x="8298872" y="4960141"/>
            <a:ext cx="3893128" cy="72043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2)توفير الوقت بدلا من قراءة البحث كاملا</a:t>
            </a:r>
            <a:endParaRPr lang="fr-FR" sz="3200" dirty="0">
              <a:solidFill>
                <a:schemeClr val="tx1"/>
              </a:solidFill>
            </a:endParaRPr>
          </a:p>
        </p:txBody>
      </p:sp>
      <p:sp>
        <p:nvSpPr>
          <p:cNvPr id="7" name="Flèche : pentagone 6">
            <a:extLst>
              <a:ext uri="{FF2B5EF4-FFF2-40B4-BE49-F238E27FC236}">
                <a16:creationId xmlns:a16="http://schemas.microsoft.com/office/drawing/2014/main" id="{7C551AFD-1C42-4394-A7F1-EFB6DD8767C4}"/>
              </a:ext>
            </a:extLst>
          </p:cNvPr>
          <p:cNvSpPr/>
          <p:nvPr/>
        </p:nvSpPr>
        <p:spPr>
          <a:xfrm>
            <a:off x="0" y="2223655"/>
            <a:ext cx="3768436" cy="72043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3</a:t>
            </a:r>
            <a:r>
              <a:rPr lang="ar-DZ" sz="2000" dirty="0">
                <a:solidFill>
                  <a:schemeClr val="tx1"/>
                </a:solidFill>
              </a:rPr>
              <a:t>)اظهار مهارة الباحث ومدى فهمه لبحثه</a:t>
            </a:r>
            <a:endParaRPr lang="fr-FR" sz="2000" dirty="0">
              <a:solidFill>
                <a:schemeClr val="tx1"/>
              </a:solidFill>
            </a:endParaRPr>
          </a:p>
        </p:txBody>
      </p:sp>
      <p:sp>
        <p:nvSpPr>
          <p:cNvPr id="8" name="Flèche : pentagone 7">
            <a:extLst>
              <a:ext uri="{FF2B5EF4-FFF2-40B4-BE49-F238E27FC236}">
                <a16:creationId xmlns:a16="http://schemas.microsoft.com/office/drawing/2014/main" id="{F2544565-3376-425F-918D-0C37DECDBE42}"/>
              </a:ext>
            </a:extLst>
          </p:cNvPr>
          <p:cNvSpPr/>
          <p:nvPr/>
        </p:nvSpPr>
        <p:spPr>
          <a:xfrm>
            <a:off x="159328" y="4960141"/>
            <a:ext cx="3609108" cy="72043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dirty="0">
                <a:solidFill>
                  <a:schemeClr val="tx1"/>
                </a:solidFill>
              </a:rPr>
              <a:t>4)استعراض نتائج البحث</a:t>
            </a:r>
            <a:endParaRPr lang="fr-FR" sz="2800" dirty="0">
              <a:solidFill>
                <a:schemeClr val="tx1"/>
              </a:solidFill>
            </a:endParaRPr>
          </a:p>
        </p:txBody>
      </p:sp>
    </p:spTree>
    <p:extLst>
      <p:ext uri="{BB962C8B-B14F-4D97-AF65-F5344CB8AC3E}">
        <p14:creationId xmlns:p14="http://schemas.microsoft.com/office/powerpoint/2010/main" val="24757129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theme/theme1.xml><?xml version="1.0" encoding="utf-8"?>
<a:theme xmlns:a="http://schemas.openxmlformats.org/drawingml/2006/main" name="Ronds dans l’eau">
  <a:themeElements>
    <a:clrScheme name="Ronds dans l’eau">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Ronds dans l’eau">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onds dans l’eau">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TM04033925[[fn=Ronds dans l’eau]]</Template>
  <TotalTime>234</TotalTime>
  <Words>1148</Words>
  <Application>Microsoft Office PowerPoint</Application>
  <PresentationFormat>Grand écran</PresentationFormat>
  <Paragraphs>114</Paragraphs>
  <Slides>18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18</vt:i4>
      </vt:variant>
    </vt:vector>
  </HeadingPairs>
  <TitlesOfParts>
    <vt:vector size="22" baseType="lpstr">
      <vt:lpstr>Arial</vt:lpstr>
      <vt:lpstr>Segoe UI Historic</vt:lpstr>
      <vt:lpstr>Tw Cen MT</vt:lpstr>
      <vt:lpstr>Ronds dans l’eau</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Win8.1</dc:creator>
  <cp:lastModifiedBy>Win8.1</cp:lastModifiedBy>
  <cp:revision>25</cp:revision>
  <dcterms:created xsi:type="dcterms:W3CDTF">2024-05-03T23:29:11Z</dcterms:created>
  <dcterms:modified xsi:type="dcterms:W3CDTF">2024-05-05T16:06:10Z</dcterms:modified>
</cp:coreProperties>
</file>