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85" r:id="rId5"/>
    <p:sldId id="263" r:id="rId6"/>
    <p:sldId id="268" r:id="rId7"/>
    <p:sldId id="287" r:id="rId8"/>
    <p:sldId id="288" r:id="rId9"/>
    <p:sldId id="289" r:id="rId10"/>
    <p:sldId id="280" r:id="rId11"/>
    <p:sldId id="290" r:id="rId12"/>
    <p:sldId id="291" r:id="rId13"/>
    <p:sldId id="292" r:id="rId14"/>
    <p:sldId id="293" r:id="rId15"/>
    <p:sldId id="294" r:id="rId16"/>
    <p:sldId id="295" r:id="rId17"/>
    <p:sldId id="296" r:id="rId18"/>
    <p:sldId id="297" r:id="rId19"/>
    <p:sldId id="298"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E5"/>
    <a:srgbClr val="9E770A"/>
    <a:srgbClr val="DEBC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00" autoAdjust="0"/>
  </p:normalViewPr>
  <p:slideViewPr>
    <p:cSldViewPr>
      <p:cViewPr varScale="1">
        <p:scale>
          <a:sx n="82" d="100"/>
          <a:sy n="82" d="100"/>
        </p:scale>
        <p:origin x="1474"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E7E4C667-C8A0-45E5-8EF0-E0D66BA1CA4D}" type="datetimeFigureOut">
              <a:rPr lang="ar-SA" smtClean="0"/>
              <a:t>04/07/1443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3064227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E7E4C667-C8A0-45E5-8EF0-E0D66BA1CA4D}" type="datetimeFigureOut">
              <a:rPr lang="ar-SA" smtClean="0"/>
              <a:t>04/07/1443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2866327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E7E4C667-C8A0-45E5-8EF0-E0D66BA1CA4D}" type="datetimeFigureOut">
              <a:rPr lang="ar-SA" smtClean="0"/>
              <a:t>04/07/1443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4031622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E7E4C667-C8A0-45E5-8EF0-E0D66BA1CA4D}" type="datetimeFigureOut">
              <a:rPr lang="ar-SA" smtClean="0"/>
              <a:t>04/07/1443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372346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E7E4C667-C8A0-45E5-8EF0-E0D66BA1CA4D}" type="datetimeFigureOut">
              <a:rPr lang="ar-SA" smtClean="0"/>
              <a:t>04/07/1443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210083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E7E4C667-C8A0-45E5-8EF0-E0D66BA1CA4D}" type="datetimeFigureOut">
              <a:rPr lang="ar-SA" smtClean="0"/>
              <a:t>04/07/1443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3644249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E7E4C667-C8A0-45E5-8EF0-E0D66BA1CA4D}" type="datetimeFigureOut">
              <a:rPr lang="ar-SA" smtClean="0"/>
              <a:t>04/07/1443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2810229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E7E4C667-C8A0-45E5-8EF0-E0D66BA1CA4D}" type="datetimeFigureOut">
              <a:rPr lang="ar-SA" smtClean="0"/>
              <a:t>04/07/1443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39415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7E4C667-C8A0-45E5-8EF0-E0D66BA1CA4D}" type="datetimeFigureOut">
              <a:rPr lang="ar-SA" smtClean="0"/>
              <a:t>04/07/1443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1740313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7E4C667-C8A0-45E5-8EF0-E0D66BA1CA4D}" type="datetimeFigureOut">
              <a:rPr lang="ar-SA" smtClean="0"/>
              <a:t>04/07/1443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1288509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7E4C667-C8A0-45E5-8EF0-E0D66BA1CA4D}" type="datetimeFigureOut">
              <a:rPr lang="ar-SA" smtClean="0"/>
              <a:t>04/07/1443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7BD66C2-0E41-470B-9E77-B8AF646987DD}" type="slidenum">
              <a:rPr lang="ar-SA" smtClean="0"/>
              <a:t>‹N°›</a:t>
            </a:fld>
            <a:endParaRPr lang="ar-SA"/>
          </a:p>
        </p:txBody>
      </p:sp>
    </p:spTree>
    <p:extLst>
      <p:ext uri="{BB962C8B-B14F-4D97-AF65-F5344CB8AC3E}">
        <p14:creationId xmlns:p14="http://schemas.microsoft.com/office/powerpoint/2010/main" val="2782615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7E4C667-C8A0-45E5-8EF0-E0D66BA1CA4D}" type="datetimeFigureOut">
              <a:rPr lang="ar-SA" smtClean="0"/>
              <a:t>04/07/1443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7BD66C2-0E41-470B-9E77-B8AF646987DD}" type="slidenum">
              <a:rPr lang="ar-SA" smtClean="0"/>
              <a:t>‹N°›</a:t>
            </a:fld>
            <a:endParaRPr lang="ar-SA"/>
          </a:p>
        </p:txBody>
      </p:sp>
    </p:spTree>
    <p:extLst>
      <p:ext uri="{BB962C8B-B14F-4D97-AF65-F5344CB8AC3E}">
        <p14:creationId xmlns:p14="http://schemas.microsoft.com/office/powerpoint/2010/main" val="1675881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2"/>
            <a:ext cx="9144000" cy="6860342"/>
          </a:xfrm>
          <a:prstGeom prst="rect">
            <a:avLst/>
          </a:prstGeom>
        </p:spPr>
      </p:pic>
      <p:pic>
        <p:nvPicPr>
          <p:cNvPr id="7" name="صورة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610036" y="1084816"/>
            <a:ext cx="3923928" cy="2776232"/>
          </a:xfrm>
          <a:prstGeom prst="rect">
            <a:avLst/>
          </a:prstGeom>
        </p:spPr>
      </p:pic>
      <p:grpSp>
        <p:nvGrpSpPr>
          <p:cNvPr id="11" name="مجموعة 10"/>
          <p:cNvGrpSpPr/>
          <p:nvPr/>
        </p:nvGrpSpPr>
        <p:grpSpPr>
          <a:xfrm>
            <a:off x="809479" y="3861048"/>
            <a:ext cx="7525042" cy="709762"/>
            <a:chOff x="867508" y="3861048"/>
            <a:chExt cx="7525042" cy="709762"/>
          </a:xfrm>
        </p:grpSpPr>
        <p:pic>
          <p:nvPicPr>
            <p:cNvPr id="6" name="صورة 5"/>
            <p:cNvPicPr>
              <a:picLocks noChangeAspect="1"/>
            </p:cNvPicPr>
            <p:nvPr/>
          </p:nvPicPr>
          <p:blipFill rotWithShape="1">
            <a:blip r:embed="rId4">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val="0"/>
                </a:ext>
              </a:extLst>
            </a:blip>
            <a:srcRect l="13930" t="15699" r="13117" b="71993"/>
            <a:stretch/>
          </p:blipFill>
          <p:spPr>
            <a:xfrm>
              <a:off x="867508" y="3861048"/>
              <a:ext cx="7479323" cy="709762"/>
            </a:xfrm>
            <a:prstGeom prst="rect">
              <a:avLst/>
            </a:prstGeom>
          </p:spPr>
        </p:pic>
        <p:sp>
          <p:nvSpPr>
            <p:cNvPr id="10" name="مستطيل 9"/>
            <p:cNvSpPr/>
            <p:nvPr/>
          </p:nvSpPr>
          <p:spPr>
            <a:xfrm>
              <a:off x="8346831" y="3861048"/>
              <a:ext cx="45719" cy="7097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Tree>
    <p:extLst>
      <p:ext uri="{BB962C8B-B14F-4D97-AF65-F5344CB8AC3E}">
        <p14:creationId xmlns:p14="http://schemas.microsoft.com/office/powerpoint/2010/main" val="3892065059"/>
      </p:ext>
    </p:extLst>
  </p:cSld>
  <p:clrMapOvr>
    <a:masterClrMapping/>
  </p:clrMapOvr>
  <mc:AlternateContent xmlns:mc="http://schemas.openxmlformats.org/markup-compatibility/2006" xmlns:p14="http://schemas.microsoft.com/office/powerpoint/2010/main">
    <mc:Choice Requires="p14">
      <p:transition p14:dur="10">
        <p14:rippl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ذو زوايا قطرية مستديرة 10"/>
          <p:cNvSpPr/>
          <p:nvPr/>
        </p:nvSpPr>
        <p:spPr>
          <a:xfrm>
            <a:off x="395536" y="476673"/>
            <a:ext cx="8424936" cy="6180498"/>
          </a:xfrm>
          <a:prstGeom prst="round2DiagRect">
            <a:avLst/>
          </a:prstGeom>
          <a:solidFill>
            <a:srgbClr val="9E770A">
              <a:alpha val="16000"/>
            </a:srgbClr>
          </a:solidFill>
          <a:ln>
            <a:solidFill>
              <a:srgbClr val="9E770A"/>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DZ" sz="2400"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lin ang="16200000" scaled="1"/>
                  <a:tileRect/>
                </a:gradFill>
                <a:latin typeface="Sakkal Majalla" pitchFamily="2" charset="-78"/>
                <a:cs typeface="Sakkal Majalla" pitchFamily="2" charset="-78"/>
              </a:rPr>
              <a:t>. </a:t>
            </a:r>
            <a:endParaRPr lang="fr-FR" sz="2400"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lin ang="16200000" scaled="1"/>
                <a:tileRect/>
              </a:gradFill>
              <a:latin typeface="Sakkal Majalla" pitchFamily="2" charset="-78"/>
              <a:cs typeface="Sakkal Majalla" pitchFamily="2" charset="-78"/>
            </a:endParaRPr>
          </a:p>
        </p:txBody>
      </p:sp>
      <p:sp>
        <p:nvSpPr>
          <p:cNvPr id="2" name="Rectangle 1"/>
          <p:cNvSpPr/>
          <p:nvPr/>
        </p:nvSpPr>
        <p:spPr>
          <a:xfrm>
            <a:off x="395536" y="476673"/>
            <a:ext cx="8403232" cy="4401205"/>
          </a:xfrm>
          <a:prstGeom prst="rect">
            <a:avLst/>
          </a:prstGeom>
        </p:spPr>
        <p:txBody>
          <a:bodyPr wrap="square">
            <a:spAutoFit/>
          </a:bodyPr>
          <a:lstStyle/>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هذه المهام لا يمكن تحقيقها الا بتكوين ادارة كافية من حيث العدة والعدد والتدريب للنهوض بها على احسن وجه، وعليه فان الأنموذج المقترح يتكون من عدد من الاقسام يوضحها الشكل الاتي:</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268760"/>
            <a:ext cx="8064896" cy="5195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012448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xit" presetSubtype="0" fill="hold" grpId="1" nodeType="clickEffect">
                                  <p:stCondLst>
                                    <p:cond delay="0"/>
                                  </p:stCondLst>
                                  <p:childTnLst>
                                    <p:anim calcmode="lin" valueType="num">
                                      <p:cBhvr>
                                        <p:cTn id="18" dur="1000"/>
                                        <p:tgtEl>
                                          <p:spTgt spid="11"/>
                                        </p:tgtEl>
                                        <p:attrNameLst>
                                          <p:attrName>ppt_w</p:attrName>
                                        </p:attrNameLst>
                                      </p:cBhvr>
                                      <p:tavLst>
                                        <p:tav tm="0">
                                          <p:val>
                                            <p:strVal val="ppt_w"/>
                                          </p:val>
                                        </p:tav>
                                        <p:tav tm="100000">
                                          <p:val>
                                            <p:fltVal val="0"/>
                                          </p:val>
                                        </p:tav>
                                      </p:tavLst>
                                    </p:anim>
                                    <p:anim calcmode="lin" valueType="num">
                                      <p:cBhvr>
                                        <p:cTn id="19" dur="1000"/>
                                        <p:tgtEl>
                                          <p:spTgt spid="11"/>
                                        </p:tgtEl>
                                        <p:attrNameLst>
                                          <p:attrName>ppt_h</p:attrName>
                                        </p:attrNameLst>
                                      </p:cBhvr>
                                      <p:tavLst>
                                        <p:tav tm="0">
                                          <p:val>
                                            <p:strVal val="ppt_h"/>
                                          </p:val>
                                        </p:tav>
                                        <p:tav tm="100000">
                                          <p:val>
                                            <p:fltVal val="0"/>
                                          </p:val>
                                        </p:tav>
                                      </p:tavLst>
                                    </p:anim>
                                    <p:anim calcmode="lin" valueType="num">
                                      <p:cBhvr>
                                        <p:cTn id="20" dur="1000"/>
                                        <p:tgtEl>
                                          <p:spTgt spid="11"/>
                                        </p:tgtEl>
                                        <p:attrNameLst>
                                          <p:attrName>style.rotation</p:attrName>
                                        </p:attrNameLst>
                                      </p:cBhvr>
                                      <p:tavLst>
                                        <p:tav tm="0">
                                          <p:val>
                                            <p:fltVal val="0"/>
                                          </p:val>
                                        </p:tav>
                                        <p:tav tm="100000">
                                          <p:val>
                                            <p:fltVal val="90"/>
                                          </p:val>
                                        </p:tav>
                                      </p:tavLst>
                                    </p:anim>
                                    <p:animEffect transition="out" filter="fade">
                                      <p:cBhvr>
                                        <p:cTn id="21" dur="1000"/>
                                        <p:tgtEl>
                                          <p:spTgt spid="11"/>
                                        </p:tgtEl>
                                      </p:cBhvr>
                                    </p:animEffect>
                                    <p:set>
                                      <p:cBhvr>
                                        <p:cTn id="22" dur="1" fill="hold">
                                          <p:stCondLst>
                                            <p:cond delay="999"/>
                                          </p:stCondLst>
                                        </p:cTn>
                                        <p:tgtEl>
                                          <p:spTgt spid="11"/>
                                        </p:tgtEl>
                                        <p:attrNameLst>
                                          <p:attrName>style.visibility</p:attrName>
                                        </p:attrNameLst>
                                      </p:cBhvr>
                                      <p:to>
                                        <p:strVal val="hidden"/>
                                      </p:to>
                                    </p:set>
                                  </p:childTnLst>
                                </p:cTn>
                              </p:par>
                              <p:par>
                                <p:cTn id="23" presetID="31" presetClass="exit" presetSubtype="0" fill="hold" grpId="1" nodeType="withEffect">
                                  <p:stCondLst>
                                    <p:cond delay="0"/>
                                  </p:stCondLst>
                                  <p:childTnLst>
                                    <p:anim calcmode="lin" valueType="num">
                                      <p:cBhvr>
                                        <p:cTn id="24" dur="1000"/>
                                        <p:tgtEl>
                                          <p:spTgt spid="2"/>
                                        </p:tgtEl>
                                        <p:attrNameLst>
                                          <p:attrName>ppt_w</p:attrName>
                                        </p:attrNameLst>
                                      </p:cBhvr>
                                      <p:tavLst>
                                        <p:tav tm="0">
                                          <p:val>
                                            <p:strVal val="ppt_w"/>
                                          </p:val>
                                        </p:tav>
                                        <p:tav tm="100000">
                                          <p:val>
                                            <p:fltVal val="0"/>
                                          </p:val>
                                        </p:tav>
                                      </p:tavLst>
                                    </p:anim>
                                    <p:anim calcmode="lin" valueType="num">
                                      <p:cBhvr>
                                        <p:cTn id="25" dur="1000"/>
                                        <p:tgtEl>
                                          <p:spTgt spid="2"/>
                                        </p:tgtEl>
                                        <p:attrNameLst>
                                          <p:attrName>ppt_h</p:attrName>
                                        </p:attrNameLst>
                                      </p:cBhvr>
                                      <p:tavLst>
                                        <p:tav tm="0">
                                          <p:val>
                                            <p:strVal val="ppt_h"/>
                                          </p:val>
                                        </p:tav>
                                        <p:tav tm="100000">
                                          <p:val>
                                            <p:fltVal val="0"/>
                                          </p:val>
                                        </p:tav>
                                      </p:tavLst>
                                    </p:anim>
                                    <p:anim calcmode="lin" valueType="num">
                                      <p:cBhvr>
                                        <p:cTn id="26" dur="1000"/>
                                        <p:tgtEl>
                                          <p:spTgt spid="2"/>
                                        </p:tgtEl>
                                        <p:attrNameLst>
                                          <p:attrName>style.rotation</p:attrName>
                                        </p:attrNameLst>
                                      </p:cBhvr>
                                      <p:tavLst>
                                        <p:tav tm="0">
                                          <p:val>
                                            <p:fltVal val="0"/>
                                          </p:val>
                                        </p:tav>
                                        <p:tav tm="100000">
                                          <p:val>
                                            <p:fltVal val="90"/>
                                          </p:val>
                                        </p:tav>
                                      </p:tavLst>
                                    </p:anim>
                                    <p:animEffect transition="out" filter="fade">
                                      <p:cBhvr>
                                        <p:cTn id="27" dur="1000"/>
                                        <p:tgtEl>
                                          <p:spTgt spid="2"/>
                                        </p:tgtEl>
                                      </p:cBhvr>
                                    </p:animEffect>
                                    <p:set>
                                      <p:cBhvr>
                                        <p:cTn id="28"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2" grpId="0"/>
      <p:bldP spid="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ذو زوايا قطرية مستديرة 10"/>
          <p:cNvSpPr/>
          <p:nvPr/>
        </p:nvSpPr>
        <p:spPr>
          <a:xfrm>
            <a:off x="395536" y="476673"/>
            <a:ext cx="8424936" cy="6180498"/>
          </a:xfrm>
          <a:prstGeom prst="round2DiagRect">
            <a:avLst/>
          </a:prstGeom>
          <a:solidFill>
            <a:srgbClr val="9E770A">
              <a:alpha val="16000"/>
            </a:srgbClr>
          </a:solidFill>
          <a:ln>
            <a:solidFill>
              <a:srgbClr val="9E770A"/>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200" b="1" dirty="0">
                <a:solidFill>
                  <a:srgbClr val="FF0000"/>
                </a:solidFill>
                <a:latin typeface="Sakkal Majalla" pitchFamily="2" charset="-78"/>
                <a:cs typeface="Sakkal Majalla" pitchFamily="2" charset="-78"/>
              </a:rPr>
              <a:t>مدير العلاقات العامة:</a:t>
            </a:r>
            <a:endParaRPr lang="fr-FR" sz="2200" b="1" dirty="0">
              <a:solidFill>
                <a:srgbClr val="FF0000"/>
              </a:solidFill>
              <a:latin typeface="Sakkal Majalla" pitchFamily="2" charset="-78"/>
              <a:cs typeface="Sakkal Majalla" pitchFamily="2" charset="-78"/>
            </a:endParaRPr>
          </a:p>
          <a:p>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من أجل ان يقوم بعمل القيادة في هذا الميدان المتشعب والمتصل بجمهور مختلف الثقافات والمستويات يجب ان يكون مدربا على اعمال العلاقات العامة بمعناها الواسع حتى يستطيع ان يؤدي عمله على خير وجه.</a:t>
            </a:r>
            <a:endParaRPr lang="fr-FR"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ctr"/>
            <a:r>
              <a:rPr lang="ar-SA" sz="2200" b="1" dirty="0">
                <a:solidFill>
                  <a:srgbClr val="FF0000"/>
                </a:solidFill>
                <a:latin typeface="Sakkal Majalla" pitchFamily="2" charset="-78"/>
                <a:cs typeface="Sakkal Majalla" pitchFamily="2" charset="-78"/>
              </a:rPr>
              <a:t>قسم العلاقات مع الجمهور الداخلي:</a:t>
            </a:r>
            <a:endParaRPr lang="fr-FR" sz="2200" b="1" dirty="0">
              <a:solidFill>
                <a:srgbClr val="FF0000"/>
              </a:solidFill>
              <a:latin typeface="Sakkal Majalla" pitchFamily="2" charset="-78"/>
              <a:cs typeface="Sakkal Majalla" pitchFamily="2" charset="-78"/>
            </a:endParaRPr>
          </a:p>
          <a:p>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يتكون الجمهور الداخلي من كل من ينتسب الى الجامع</a:t>
            </a:r>
            <a:r>
              <a:rPr lang="ar-IQ"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او تربطه بها صلة عمل </a:t>
            </a:r>
            <a:r>
              <a:rPr lang="ar-SA" sz="2200" b="1" dirty="0" err="1">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اوغيره</a:t>
            </a:r>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وهؤلاء هم:</a:t>
            </a:r>
            <a:endParaRPr lang="fr-FR"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اعضاء هيئة التدريس ومن في حكمهم من معيدين ومحاضرين وفنيين.</a:t>
            </a:r>
            <a:endParaRPr lang="fr-FR"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الموظفون العاملون في الجامع</a:t>
            </a:r>
            <a:r>
              <a:rPr lang="ar-IQ"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a:t>
            </a:r>
            <a:endParaRPr lang="fr-FR"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طلاب الجامع</a:t>
            </a:r>
            <a:r>
              <a:rPr lang="ar-IQ"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في كلياتها </a:t>
            </a:r>
            <a:r>
              <a:rPr lang="ar-IQ"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ومعاهدها </a:t>
            </a:r>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المختلفة.</a:t>
            </a:r>
            <a:endParaRPr lang="fr-FR"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لذا يجب ان يمتلك رئيس هذا القسم الماما كافيا بطرق التعامل مع جمهور الجامع</a:t>
            </a:r>
            <a:r>
              <a:rPr lang="ar-IQ"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الداخلي، ومن الاعمال التي يقوم بها هذا القسم:</a:t>
            </a:r>
            <a:endParaRPr lang="fr-FR"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يقوم بعملية تنسيق العلاقة بين الجامع</a:t>
            </a:r>
            <a:r>
              <a:rPr lang="ar-IQ"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ar-SA" sz="2200" b="1" dirty="0" err="1">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ومنتسبيها</a:t>
            </a:r>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في كليات </a:t>
            </a:r>
            <a:r>
              <a:rPr lang="ar-IQ"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ومعاهد </a:t>
            </a:r>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ومراكز الجامع</a:t>
            </a:r>
            <a:r>
              <a:rPr lang="ar-IQ"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وذلك بإعطائهم اولا بأول فكرة عن الجامع</a:t>
            </a:r>
            <a:r>
              <a:rPr lang="ar-IQ"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وسير العمل فيها.</a:t>
            </a:r>
            <a:endParaRPr lang="fr-FR"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ينسق مع الاقسام الاخرى فيما يختص باستقبال الضيوف وتسهيل اقامتهم واطلاعهم على نشاط واروقة الجامع</a:t>
            </a:r>
            <a:r>
              <a:rPr lang="ar-IQ"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a:t>
            </a:r>
            <a:endParaRPr lang="fr-FR"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يقوم بالتعاون مع قسم الاحصاء في اجراء </a:t>
            </a:r>
            <a:r>
              <a:rPr lang="ar-SA" sz="2200" b="1" dirty="0" err="1">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استقصاءات</a:t>
            </a:r>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بين آونة واخرى لمعرفة رأي منتسبي الجامع</a:t>
            </a:r>
            <a:r>
              <a:rPr lang="ar-IQ"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بشان مسألة ما لاتخاذ الاجراء اللازم حيالها.</a:t>
            </a:r>
            <a:endParaRPr lang="fr-FR" sz="22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
        <p:nvSpPr>
          <p:cNvPr id="2" name="Rectangle 1"/>
          <p:cNvSpPr/>
          <p:nvPr/>
        </p:nvSpPr>
        <p:spPr>
          <a:xfrm>
            <a:off x="395536" y="476673"/>
            <a:ext cx="8403232" cy="3785652"/>
          </a:xfrm>
          <a:prstGeom prst="rect">
            <a:avLst/>
          </a:prstGeom>
        </p:spPr>
        <p:txBody>
          <a:bodyPr wrap="square">
            <a:spAutoFit/>
          </a:bodyPr>
          <a:lstStyle/>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Tree>
    <p:extLst>
      <p:ext uri="{BB962C8B-B14F-4D97-AF65-F5344CB8AC3E}">
        <p14:creationId xmlns:p14="http://schemas.microsoft.com/office/powerpoint/2010/main" val="55523422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xit" presetSubtype="0" fill="hold" grpId="1" nodeType="clickEffect">
                                  <p:stCondLst>
                                    <p:cond delay="0"/>
                                  </p:stCondLst>
                                  <p:childTnLst>
                                    <p:anim calcmode="lin" valueType="num">
                                      <p:cBhvr>
                                        <p:cTn id="18" dur="1000"/>
                                        <p:tgtEl>
                                          <p:spTgt spid="11"/>
                                        </p:tgtEl>
                                        <p:attrNameLst>
                                          <p:attrName>ppt_w</p:attrName>
                                        </p:attrNameLst>
                                      </p:cBhvr>
                                      <p:tavLst>
                                        <p:tav tm="0">
                                          <p:val>
                                            <p:strVal val="ppt_w"/>
                                          </p:val>
                                        </p:tav>
                                        <p:tav tm="100000">
                                          <p:val>
                                            <p:fltVal val="0"/>
                                          </p:val>
                                        </p:tav>
                                      </p:tavLst>
                                    </p:anim>
                                    <p:anim calcmode="lin" valueType="num">
                                      <p:cBhvr>
                                        <p:cTn id="19" dur="1000"/>
                                        <p:tgtEl>
                                          <p:spTgt spid="11"/>
                                        </p:tgtEl>
                                        <p:attrNameLst>
                                          <p:attrName>ppt_h</p:attrName>
                                        </p:attrNameLst>
                                      </p:cBhvr>
                                      <p:tavLst>
                                        <p:tav tm="0">
                                          <p:val>
                                            <p:strVal val="ppt_h"/>
                                          </p:val>
                                        </p:tav>
                                        <p:tav tm="100000">
                                          <p:val>
                                            <p:fltVal val="0"/>
                                          </p:val>
                                        </p:tav>
                                      </p:tavLst>
                                    </p:anim>
                                    <p:anim calcmode="lin" valueType="num">
                                      <p:cBhvr>
                                        <p:cTn id="20" dur="1000"/>
                                        <p:tgtEl>
                                          <p:spTgt spid="11"/>
                                        </p:tgtEl>
                                        <p:attrNameLst>
                                          <p:attrName>style.rotation</p:attrName>
                                        </p:attrNameLst>
                                      </p:cBhvr>
                                      <p:tavLst>
                                        <p:tav tm="0">
                                          <p:val>
                                            <p:fltVal val="0"/>
                                          </p:val>
                                        </p:tav>
                                        <p:tav tm="100000">
                                          <p:val>
                                            <p:fltVal val="90"/>
                                          </p:val>
                                        </p:tav>
                                      </p:tavLst>
                                    </p:anim>
                                    <p:animEffect transition="out" filter="fade">
                                      <p:cBhvr>
                                        <p:cTn id="21" dur="1000"/>
                                        <p:tgtEl>
                                          <p:spTgt spid="11"/>
                                        </p:tgtEl>
                                      </p:cBhvr>
                                    </p:animEffect>
                                    <p:set>
                                      <p:cBhvr>
                                        <p:cTn id="22" dur="1" fill="hold">
                                          <p:stCondLst>
                                            <p:cond delay="999"/>
                                          </p:stCondLst>
                                        </p:cTn>
                                        <p:tgtEl>
                                          <p:spTgt spid="11"/>
                                        </p:tgtEl>
                                        <p:attrNameLst>
                                          <p:attrName>style.visibility</p:attrName>
                                        </p:attrNameLst>
                                      </p:cBhvr>
                                      <p:to>
                                        <p:strVal val="hidden"/>
                                      </p:to>
                                    </p:set>
                                  </p:childTnLst>
                                </p:cTn>
                              </p:par>
                              <p:par>
                                <p:cTn id="23" presetID="31" presetClass="exit" presetSubtype="0" fill="hold" grpId="1" nodeType="withEffect">
                                  <p:stCondLst>
                                    <p:cond delay="0"/>
                                  </p:stCondLst>
                                  <p:childTnLst>
                                    <p:anim calcmode="lin" valueType="num">
                                      <p:cBhvr>
                                        <p:cTn id="24" dur="1000"/>
                                        <p:tgtEl>
                                          <p:spTgt spid="2"/>
                                        </p:tgtEl>
                                        <p:attrNameLst>
                                          <p:attrName>ppt_w</p:attrName>
                                        </p:attrNameLst>
                                      </p:cBhvr>
                                      <p:tavLst>
                                        <p:tav tm="0">
                                          <p:val>
                                            <p:strVal val="ppt_w"/>
                                          </p:val>
                                        </p:tav>
                                        <p:tav tm="100000">
                                          <p:val>
                                            <p:fltVal val="0"/>
                                          </p:val>
                                        </p:tav>
                                      </p:tavLst>
                                    </p:anim>
                                    <p:anim calcmode="lin" valueType="num">
                                      <p:cBhvr>
                                        <p:cTn id="25" dur="1000"/>
                                        <p:tgtEl>
                                          <p:spTgt spid="2"/>
                                        </p:tgtEl>
                                        <p:attrNameLst>
                                          <p:attrName>ppt_h</p:attrName>
                                        </p:attrNameLst>
                                      </p:cBhvr>
                                      <p:tavLst>
                                        <p:tav tm="0">
                                          <p:val>
                                            <p:strVal val="ppt_h"/>
                                          </p:val>
                                        </p:tav>
                                        <p:tav tm="100000">
                                          <p:val>
                                            <p:fltVal val="0"/>
                                          </p:val>
                                        </p:tav>
                                      </p:tavLst>
                                    </p:anim>
                                    <p:anim calcmode="lin" valueType="num">
                                      <p:cBhvr>
                                        <p:cTn id="26" dur="1000"/>
                                        <p:tgtEl>
                                          <p:spTgt spid="2"/>
                                        </p:tgtEl>
                                        <p:attrNameLst>
                                          <p:attrName>style.rotation</p:attrName>
                                        </p:attrNameLst>
                                      </p:cBhvr>
                                      <p:tavLst>
                                        <p:tav tm="0">
                                          <p:val>
                                            <p:fltVal val="0"/>
                                          </p:val>
                                        </p:tav>
                                        <p:tav tm="100000">
                                          <p:val>
                                            <p:fltVal val="90"/>
                                          </p:val>
                                        </p:tav>
                                      </p:tavLst>
                                    </p:anim>
                                    <p:animEffect transition="out" filter="fade">
                                      <p:cBhvr>
                                        <p:cTn id="27" dur="1000"/>
                                        <p:tgtEl>
                                          <p:spTgt spid="2"/>
                                        </p:tgtEl>
                                      </p:cBhvr>
                                    </p:animEffect>
                                    <p:set>
                                      <p:cBhvr>
                                        <p:cTn id="28"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2" grpId="0"/>
      <p:bldP spid="2"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ذو زوايا قطرية مستديرة 10"/>
          <p:cNvSpPr/>
          <p:nvPr/>
        </p:nvSpPr>
        <p:spPr>
          <a:xfrm>
            <a:off x="395536" y="476673"/>
            <a:ext cx="8424936" cy="6180498"/>
          </a:xfrm>
          <a:prstGeom prst="round2DiagRect">
            <a:avLst/>
          </a:prstGeom>
          <a:solidFill>
            <a:srgbClr val="9E770A">
              <a:alpha val="16000"/>
            </a:srgbClr>
          </a:solidFill>
          <a:ln>
            <a:solidFill>
              <a:srgbClr val="9E770A"/>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a:solidFill>
                  <a:srgbClr val="FF0000"/>
                </a:solidFill>
                <a:latin typeface="Sakkal Majalla" pitchFamily="2" charset="-78"/>
                <a:cs typeface="Sakkal Majalla" pitchFamily="2" charset="-78"/>
              </a:rPr>
              <a:t>قسم العلاقات مع الجمهور الخارجي:</a:t>
            </a:r>
            <a:endParaRPr lang="fr-FR" sz="2800" b="1" dirty="0">
              <a:solidFill>
                <a:srgbClr val="FF0000"/>
              </a:solidFill>
              <a:latin typeface="Sakkal Majalla" pitchFamily="2" charset="-78"/>
              <a:cs typeface="Sakkal Majalla" pitchFamily="2" charset="-78"/>
            </a:endParaRPr>
          </a:p>
          <a:p>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يتولى هذا القسم الاتصالات العامة مع فئات الجمهور الخارجي، على ان  يتولى رئاسة هذا القسم شخص يتصف برحابة وسعة صدر وأفق، ومن الاعمال التي يقوم بها هذا القسم:</a:t>
            </a:r>
            <a:endParaRPr lang="fr-FR"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يكون حلقة الوصل بين الجامع</a:t>
            </a:r>
            <a:r>
              <a:rPr lang="ar-IQ"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وجمهورها الخارجي بفئاته المختلفة.</a:t>
            </a:r>
            <a:endParaRPr lang="fr-FR"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يقوم بعمل استقصاء بين آونة واخرى لمعرفة رأي الجمهور بشان اداء الجامع</a:t>
            </a:r>
            <a:r>
              <a:rPr lang="ar-IQ"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a:t>
            </a:r>
            <a:endParaRPr lang="fr-FR"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يقيم علاقة وثيقة مع اسر الطلبة وينظم لهم زيارات الى الجامع</a:t>
            </a:r>
            <a:r>
              <a:rPr lang="ar-IQ"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للاطلاع على معالمها.</a:t>
            </a:r>
            <a:endParaRPr lang="fr-FR"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يبقي صلة الجامع</a:t>
            </a:r>
            <a:r>
              <a:rPr lang="ar-IQ"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وثيقة بالخريجين على اعتبار انهم يدينون بولاء خاص نحوها.</a:t>
            </a:r>
            <a:endParaRPr lang="fr-FR"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ctr"/>
            <a:endParaRPr lang="fr-FR"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
        <p:nvSpPr>
          <p:cNvPr id="2" name="Rectangle 1"/>
          <p:cNvSpPr/>
          <p:nvPr/>
        </p:nvSpPr>
        <p:spPr>
          <a:xfrm>
            <a:off x="395536" y="476673"/>
            <a:ext cx="8403232" cy="3785652"/>
          </a:xfrm>
          <a:prstGeom prst="rect">
            <a:avLst/>
          </a:prstGeom>
        </p:spPr>
        <p:txBody>
          <a:bodyPr wrap="square">
            <a:spAutoFit/>
          </a:bodyPr>
          <a:lstStyle/>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Tree>
    <p:extLst>
      <p:ext uri="{BB962C8B-B14F-4D97-AF65-F5344CB8AC3E}">
        <p14:creationId xmlns:p14="http://schemas.microsoft.com/office/powerpoint/2010/main" val="339250800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xit" presetSubtype="0" fill="hold" grpId="1" nodeType="clickEffect">
                                  <p:stCondLst>
                                    <p:cond delay="0"/>
                                  </p:stCondLst>
                                  <p:childTnLst>
                                    <p:anim calcmode="lin" valueType="num">
                                      <p:cBhvr>
                                        <p:cTn id="18" dur="1000"/>
                                        <p:tgtEl>
                                          <p:spTgt spid="11"/>
                                        </p:tgtEl>
                                        <p:attrNameLst>
                                          <p:attrName>ppt_w</p:attrName>
                                        </p:attrNameLst>
                                      </p:cBhvr>
                                      <p:tavLst>
                                        <p:tav tm="0">
                                          <p:val>
                                            <p:strVal val="ppt_w"/>
                                          </p:val>
                                        </p:tav>
                                        <p:tav tm="100000">
                                          <p:val>
                                            <p:fltVal val="0"/>
                                          </p:val>
                                        </p:tav>
                                      </p:tavLst>
                                    </p:anim>
                                    <p:anim calcmode="lin" valueType="num">
                                      <p:cBhvr>
                                        <p:cTn id="19" dur="1000"/>
                                        <p:tgtEl>
                                          <p:spTgt spid="11"/>
                                        </p:tgtEl>
                                        <p:attrNameLst>
                                          <p:attrName>ppt_h</p:attrName>
                                        </p:attrNameLst>
                                      </p:cBhvr>
                                      <p:tavLst>
                                        <p:tav tm="0">
                                          <p:val>
                                            <p:strVal val="ppt_h"/>
                                          </p:val>
                                        </p:tav>
                                        <p:tav tm="100000">
                                          <p:val>
                                            <p:fltVal val="0"/>
                                          </p:val>
                                        </p:tav>
                                      </p:tavLst>
                                    </p:anim>
                                    <p:anim calcmode="lin" valueType="num">
                                      <p:cBhvr>
                                        <p:cTn id="20" dur="1000"/>
                                        <p:tgtEl>
                                          <p:spTgt spid="11"/>
                                        </p:tgtEl>
                                        <p:attrNameLst>
                                          <p:attrName>style.rotation</p:attrName>
                                        </p:attrNameLst>
                                      </p:cBhvr>
                                      <p:tavLst>
                                        <p:tav tm="0">
                                          <p:val>
                                            <p:fltVal val="0"/>
                                          </p:val>
                                        </p:tav>
                                        <p:tav tm="100000">
                                          <p:val>
                                            <p:fltVal val="90"/>
                                          </p:val>
                                        </p:tav>
                                      </p:tavLst>
                                    </p:anim>
                                    <p:animEffect transition="out" filter="fade">
                                      <p:cBhvr>
                                        <p:cTn id="21" dur="1000"/>
                                        <p:tgtEl>
                                          <p:spTgt spid="11"/>
                                        </p:tgtEl>
                                      </p:cBhvr>
                                    </p:animEffect>
                                    <p:set>
                                      <p:cBhvr>
                                        <p:cTn id="22" dur="1" fill="hold">
                                          <p:stCondLst>
                                            <p:cond delay="999"/>
                                          </p:stCondLst>
                                        </p:cTn>
                                        <p:tgtEl>
                                          <p:spTgt spid="11"/>
                                        </p:tgtEl>
                                        <p:attrNameLst>
                                          <p:attrName>style.visibility</p:attrName>
                                        </p:attrNameLst>
                                      </p:cBhvr>
                                      <p:to>
                                        <p:strVal val="hidden"/>
                                      </p:to>
                                    </p:set>
                                  </p:childTnLst>
                                </p:cTn>
                              </p:par>
                              <p:par>
                                <p:cTn id="23" presetID="31" presetClass="exit" presetSubtype="0" fill="hold" grpId="1" nodeType="withEffect">
                                  <p:stCondLst>
                                    <p:cond delay="0"/>
                                  </p:stCondLst>
                                  <p:childTnLst>
                                    <p:anim calcmode="lin" valueType="num">
                                      <p:cBhvr>
                                        <p:cTn id="24" dur="1000"/>
                                        <p:tgtEl>
                                          <p:spTgt spid="2"/>
                                        </p:tgtEl>
                                        <p:attrNameLst>
                                          <p:attrName>ppt_w</p:attrName>
                                        </p:attrNameLst>
                                      </p:cBhvr>
                                      <p:tavLst>
                                        <p:tav tm="0">
                                          <p:val>
                                            <p:strVal val="ppt_w"/>
                                          </p:val>
                                        </p:tav>
                                        <p:tav tm="100000">
                                          <p:val>
                                            <p:fltVal val="0"/>
                                          </p:val>
                                        </p:tav>
                                      </p:tavLst>
                                    </p:anim>
                                    <p:anim calcmode="lin" valueType="num">
                                      <p:cBhvr>
                                        <p:cTn id="25" dur="1000"/>
                                        <p:tgtEl>
                                          <p:spTgt spid="2"/>
                                        </p:tgtEl>
                                        <p:attrNameLst>
                                          <p:attrName>ppt_h</p:attrName>
                                        </p:attrNameLst>
                                      </p:cBhvr>
                                      <p:tavLst>
                                        <p:tav tm="0">
                                          <p:val>
                                            <p:strVal val="ppt_h"/>
                                          </p:val>
                                        </p:tav>
                                        <p:tav tm="100000">
                                          <p:val>
                                            <p:fltVal val="0"/>
                                          </p:val>
                                        </p:tav>
                                      </p:tavLst>
                                    </p:anim>
                                    <p:anim calcmode="lin" valueType="num">
                                      <p:cBhvr>
                                        <p:cTn id="26" dur="1000"/>
                                        <p:tgtEl>
                                          <p:spTgt spid="2"/>
                                        </p:tgtEl>
                                        <p:attrNameLst>
                                          <p:attrName>style.rotation</p:attrName>
                                        </p:attrNameLst>
                                      </p:cBhvr>
                                      <p:tavLst>
                                        <p:tav tm="0">
                                          <p:val>
                                            <p:fltVal val="0"/>
                                          </p:val>
                                        </p:tav>
                                        <p:tav tm="100000">
                                          <p:val>
                                            <p:fltVal val="90"/>
                                          </p:val>
                                        </p:tav>
                                      </p:tavLst>
                                    </p:anim>
                                    <p:animEffect transition="out" filter="fade">
                                      <p:cBhvr>
                                        <p:cTn id="27" dur="1000"/>
                                        <p:tgtEl>
                                          <p:spTgt spid="2"/>
                                        </p:tgtEl>
                                      </p:cBhvr>
                                    </p:animEffect>
                                    <p:set>
                                      <p:cBhvr>
                                        <p:cTn id="28"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2" grpId="0"/>
      <p:bldP spid="2"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ذو زوايا قطرية مستديرة 10"/>
          <p:cNvSpPr/>
          <p:nvPr/>
        </p:nvSpPr>
        <p:spPr>
          <a:xfrm>
            <a:off x="395536" y="476673"/>
            <a:ext cx="8424936" cy="6180498"/>
          </a:xfrm>
          <a:prstGeom prst="round2DiagRect">
            <a:avLst/>
          </a:prstGeom>
          <a:solidFill>
            <a:srgbClr val="9E770A">
              <a:alpha val="16000"/>
            </a:srgbClr>
          </a:solidFill>
          <a:ln>
            <a:solidFill>
              <a:srgbClr val="9E770A"/>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a:solidFill>
                  <a:srgbClr val="FF0000"/>
                </a:solidFill>
                <a:latin typeface="Sakkal Majalla" pitchFamily="2" charset="-78"/>
                <a:cs typeface="Sakkal Majalla" pitchFamily="2" charset="-78"/>
              </a:rPr>
              <a:t>قسم الحفلات و الاستقبالات:</a:t>
            </a:r>
            <a:endParaRPr lang="fr-FR" sz="2800" b="1" dirty="0">
              <a:solidFill>
                <a:srgbClr val="FF0000"/>
              </a:solidFill>
              <a:latin typeface="Sakkal Majalla" pitchFamily="2" charset="-78"/>
              <a:cs typeface="Sakkal Majalla" pitchFamily="2" charset="-78"/>
            </a:endParaRPr>
          </a:p>
          <a:p>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يتولى هذا القسم الإعداد للحفلات التي تقيمها الجامع</a:t>
            </a:r>
            <a:r>
              <a:rPr lang="ar-IQ"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كما يقوم باستقبال الضيوف سواء كانوا وفوداً أو أفراداً، وتهيئة وسائل الإقامة لهم وتسهيل مهمتهم، ويشرف على هذا القسم موظف يتصف بالشخصية المرنة القادرة على اتخاذ القرارات في المواقف المختلفة.</a:t>
            </a:r>
            <a:endParaRPr lang="fr-FR"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ctr"/>
            <a:r>
              <a:rPr lang="ar-SA" sz="2800" b="1" dirty="0">
                <a:solidFill>
                  <a:srgbClr val="FF0000"/>
                </a:solidFill>
                <a:latin typeface="Sakkal Majalla" pitchFamily="2" charset="-78"/>
                <a:cs typeface="Sakkal Majalla" pitchFamily="2" charset="-78"/>
              </a:rPr>
              <a:t>قسم العلاقات الحكومية:	</a:t>
            </a:r>
            <a:endParaRPr lang="fr-FR" sz="2800" b="1" dirty="0">
              <a:solidFill>
                <a:srgbClr val="FF0000"/>
              </a:solidFill>
              <a:latin typeface="Sakkal Majalla" pitchFamily="2" charset="-78"/>
              <a:cs typeface="Sakkal Majalla" pitchFamily="2" charset="-78"/>
            </a:endParaRPr>
          </a:p>
          <a:p>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لا مفر للجامع</a:t>
            </a:r>
            <a:r>
              <a:rPr lang="ar-IQ"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من أن تقيم علاقات ودية مع مختلف الوزارات والمؤسسات الحكومية المختلفة، لأن جمهور الجامع</a:t>
            </a:r>
            <a:r>
              <a:rPr lang="ar-IQ"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منتشر في الوزارات والإدارات كافة، وللجامعات مصالح مع تلك الوزارات.</a:t>
            </a:r>
            <a:endParaRPr lang="fr-FR"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ctr"/>
            <a:r>
              <a:rPr lang="ar-SA" sz="2800" b="1" dirty="0">
                <a:solidFill>
                  <a:srgbClr val="FF0000"/>
                </a:solidFill>
                <a:latin typeface="Sakkal Majalla" pitchFamily="2" charset="-78"/>
                <a:cs typeface="Sakkal Majalla" pitchFamily="2" charset="-78"/>
              </a:rPr>
              <a:t>قسم الإحصاء و التحليل:</a:t>
            </a:r>
            <a:endParaRPr lang="fr-FR" sz="2800" b="1" dirty="0">
              <a:solidFill>
                <a:srgbClr val="FF0000"/>
              </a:solidFill>
              <a:latin typeface="Sakkal Majalla" pitchFamily="2" charset="-78"/>
              <a:cs typeface="Sakkal Majalla" pitchFamily="2" charset="-78"/>
            </a:endParaRPr>
          </a:p>
          <a:p>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مهمة هذا القسم هي مساعدة الأقسام الأخرى في ادارة العلاقات العامة، أذ يقوم هذا القسم بناءً على طلب أحد الأقسام الأخرى </a:t>
            </a:r>
            <a:r>
              <a:rPr lang="en-US"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a:t>
            </a:r>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بعمل استفتاءات حول موضوعات يحددها ذلك القسم، ويستحسن أن يتولى هذا القسم موظف له خبرة في الإحصاء.</a:t>
            </a:r>
            <a:endParaRPr lang="fr-FR"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
        <p:nvSpPr>
          <p:cNvPr id="2" name="Rectangle 1"/>
          <p:cNvSpPr/>
          <p:nvPr/>
        </p:nvSpPr>
        <p:spPr>
          <a:xfrm>
            <a:off x="395536" y="476673"/>
            <a:ext cx="8403232" cy="3785652"/>
          </a:xfrm>
          <a:prstGeom prst="rect">
            <a:avLst/>
          </a:prstGeom>
        </p:spPr>
        <p:txBody>
          <a:bodyPr wrap="square">
            <a:spAutoFit/>
          </a:bodyPr>
          <a:lstStyle/>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Tree>
    <p:extLst>
      <p:ext uri="{BB962C8B-B14F-4D97-AF65-F5344CB8AC3E}">
        <p14:creationId xmlns:p14="http://schemas.microsoft.com/office/powerpoint/2010/main" val="224470696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xit" presetSubtype="0" fill="hold" grpId="1" nodeType="clickEffect">
                                  <p:stCondLst>
                                    <p:cond delay="0"/>
                                  </p:stCondLst>
                                  <p:childTnLst>
                                    <p:anim calcmode="lin" valueType="num">
                                      <p:cBhvr>
                                        <p:cTn id="18" dur="1000"/>
                                        <p:tgtEl>
                                          <p:spTgt spid="11"/>
                                        </p:tgtEl>
                                        <p:attrNameLst>
                                          <p:attrName>ppt_w</p:attrName>
                                        </p:attrNameLst>
                                      </p:cBhvr>
                                      <p:tavLst>
                                        <p:tav tm="0">
                                          <p:val>
                                            <p:strVal val="ppt_w"/>
                                          </p:val>
                                        </p:tav>
                                        <p:tav tm="100000">
                                          <p:val>
                                            <p:fltVal val="0"/>
                                          </p:val>
                                        </p:tav>
                                      </p:tavLst>
                                    </p:anim>
                                    <p:anim calcmode="lin" valueType="num">
                                      <p:cBhvr>
                                        <p:cTn id="19" dur="1000"/>
                                        <p:tgtEl>
                                          <p:spTgt spid="11"/>
                                        </p:tgtEl>
                                        <p:attrNameLst>
                                          <p:attrName>ppt_h</p:attrName>
                                        </p:attrNameLst>
                                      </p:cBhvr>
                                      <p:tavLst>
                                        <p:tav tm="0">
                                          <p:val>
                                            <p:strVal val="ppt_h"/>
                                          </p:val>
                                        </p:tav>
                                        <p:tav tm="100000">
                                          <p:val>
                                            <p:fltVal val="0"/>
                                          </p:val>
                                        </p:tav>
                                      </p:tavLst>
                                    </p:anim>
                                    <p:anim calcmode="lin" valueType="num">
                                      <p:cBhvr>
                                        <p:cTn id="20" dur="1000"/>
                                        <p:tgtEl>
                                          <p:spTgt spid="11"/>
                                        </p:tgtEl>
                                        <p:attrNameLst>
                                          <p:attrName>style.rotation</p:attrName>
                                        </p:attrNameLst>
                                      </p:cBhvr>
                                      <p:tavLst>
                                        <p:tav tm="0">
                                          <p:val>
                                            <p:fltVal val="0"/>
                                          </p:val>
                                        </p:tav>
                                        <p:tav tm="100000">
                                          <p:val>
                                            <p:fltVal val="90"/>
                                          </p:val>
                                        </p:tav>
                                      </p:tavLst>
                                    </p:anim>
                                    <p:animEffect transition="out" filter="fade">
                                      <p:cBhvr>
                                        <p:cTn id="21" dur="1000"/>
                                        <p:tgtEl>
                                          <p:spTgt spid="11"/>
                                        </p:tgtEl>
                                      </p:cBhvr>
                                    </p:animEffect>
                                    <p:set>
                                      <p:cBhvr>
                                        <p:cTn id="22" dur="1" fill="hold">
                                          <p:stCondLst>
                                            <p:cond delay="999"/>
                                          </p:stCondLst>
                                        </p:cTn>
                                        <p:tgtEl>
                                          <p:spTgt spid="11"/>
                                        </p:tgtEl>
                                        <p:attrNameLst>
                                          <p:attrName>style.visibility</p:attrName>
                                        </p:attrNameLst>
                                      </p:cBhvr>
                                      <p:to>
                                        <p:strVal val="hidden"/>
                                      </p:to>
                                    </p:set>
                                  </p:childTnLst>
                                </p:cTn>
                              </p:par>
                              <p:par>
                                <p:cTn id="23" presetID="31" presetClass="exit" presetSubtype="0" fill="hold" grpId="1" nodeType="withEffect">
                                  <p:stCondLst>
                                    <p:cond delay="0"/>
                                  </p:stCondLst>
                                  <p:childTnLst>
                                    <p:anim calcmode="lin" valueType="num">
                                      <p:cBhvr>
                                        <p:cTn id="24" dur="1000"/>
                                        <p:tgtEl>
                                          <p:spTgt spid="2"/>
                                        </p:tgtEl>
                                        <p:attrNameLst>
                                          <p:attrName>ppt_w</p:attrName>
                                        </p:attrNameLst>
                                      </p:cBhvr>
                                      <p:tavLst>
                                        <p:tav tm="0">
                                          <p:val>
                                            <p:strVal val="ppt_w"/>
                                          </p:val>
                                        </p:tav>
                                        <p:tav tm="100000">
                                          <p:val>
                                            <p:fltVal val="0"/>
                                          </p:val>
                                        </p:tav>
                                      </p:tavLst>
                                    </p:anim>
                                    <p:anim calcmode="lin" valueType="num">
                                      <p:cBhvr>
                                        <p:cTn id="25" dur="1000"/>
                                        <p:tgtEl>
                                          <p:spTgt spid="2"/>
                                        </p:tgtEl>
                                        <p:attrNameLst>
                                          <p:attrName>ppt_h</p:attrName>
                                        </p:attrNameLst>
                                      </p:cBhvr>
                                      <p:tavLst>
                                        <p:tav tm="0">
                                          <p:val>
                                            <p:strVal val="ppt_h"/>
                                          </p:val>
                                        </p:tav>
                                        <p:tav tm="100000">
                                          <p:val>
                                            <p:fltVal val="0"/>
                                          </p:val>
                                        </p:tav>
                                      </p:tavLst>
                                    </p:anim>
                                    <p:anim calcmode="lin" valueType="num">
                                      <p:cBhvr>
                                        <p:cTn id="26" dur="1000"/>
                                        <p:tgtEl>
                                          <p:spTgt spid="2"/>
                                        </p:tgtEl>
                                        <p:attrNameLst>
                                          <p:attrName>style.rotation</p:attrName>
                                        </p:attrNameLst>
                                      </p:cBhvr>
                                      <p:tavLst>
                                        <p:tav tm="0">
                                          <p:val>
                                            <p:fltVal val="0"/>
                                          </p:val>
                                        </p:tav>
                                        <p:tav tm="100000">
                                          <p:val>
                                            <p:fltVal val="90"/>
                                          </p:val>
                                        </p:tav>
                                      </p:tavLst>
                                    </p:anim>
                                    <p:animEffect transition="out" filter="fade">
                                      <p:cBhvr>
                                        <p:cTn id="27" dur="1000"/>
                                        <p:tgtEl>
                                          <p:spTgt spid="2"/>
                                        </p:tgtEl>
                                      </p:cBhvr>
                                    </p:animEffect>
                                    <p:set>
                                      <p:cBhvr>
                                        <p:cTn id="28"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2" grpId="0"/>
      <p:bldP spid="2"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ذو زوايا قطرية مستديرة 10"/>
          <p:cNvSpPr/>
          <p:nvPr/>
        </p:nvSpPr>
        <p:spPr>
          <a:xfrm>
            <a:off x="395536" y="476673"/>
            <a:ext cx="8424936" cy="6180498"/>
          </a:xfrm>
          <a:prstGeom prst="round2DiagRect">
            <a:avLst/>
          </a:prstGeom>
          <a:solidFill>
            <a:srgbClr val="9E770A">
              <a:alpha val="16000"/>
            </a:srgbClr>
          </a:solidFill>
          <a:ln>
            <a:solidFill>
              <a:srgbClr val="9E770A"/>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600" b="1" dirty="0">
                <a:solidFill>
                  <a:srgbClr val="FF0000"/>
                </a:solidFill>
                <a:latin typeface="Sakkal Majalla" pitchFamily="2" charset="-78"/>
                <a:cs typeface="Sakkal Majalla" pitchFamily="2" charset="-78"/>
              </a:rPr>
              <a:t>السكرتاريـة:</a:t>
            </a:r>
            <a:endParaRPr lang="fr-FR" sz="2600" b="1" dirty="0">
              <a:solidFill>
                <a:srgbClr val="FF0000"/>
              </a:solidFill>
              <a:latin typeface="Sakkal Majalla" pitchFamily="2" charset="-78"/>
              <a:cs typeface="Sakkal Majalla" pitchFamily="2" charset="-78"/>
            </a:endParaRPr>
          </a:p>
          <a:p>
            <a:r>
              <a:rPr lang="ar-SA"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يلزم إيجاد قسم سكرتارية يحتوي على: </a:t>
            </a:r>
            <a:endParaRPr lang="fr-FR"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r>
              <a:rPr lang="ar-SA"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شعبة الأرشيف والملفات.</a:t>
            </a:r>
            <a:endParaRPr lang="fr-FR"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r>
              <a:rPr lang="ar-SA"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شعبة للاستنساخ والتصوير.</a:t>
            </a:r>
            <a:endParaRPr lang="fr-FR"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r>
              <a:rPr lang="ar-SA"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شعبة للمتابعة تتولى متابعة بعض الأعمال التي تستدعي المتابعة ولا يتيسر للأقسام المختلفة متابعتها. </a:t>
            </a:r>
            <a:endParaRPr lang="fr-FR"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r>
              <a:rPr lang="ar-SA"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هذا و نظراً لأهمية ادارة العلاقات العامة وحساسيتها واحتياجها لسرعة التعرف على رأي السيد رئيس الجامع</a:t>
            </a:r>
            <a:r>
              <a:rPr lang="ar-IQ"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يتطلب الأمر أن تكون مرتبطة بالسيد رئيس الجامع</a:t>
            </a:r>
            <a:r>
              <a:rPr lang="ar-IQ"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مباشرة لكي تكون قريبة من صانع القرارات وحتى يسهل عليها التصرف عند الحاجة فلا تسلك طريق الروتين الذي قد يضيع المناسبة قبل الوصول الى القرار.</a:t>
            </a:r>
            <a:endParaRPr lang="fr-FR"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r>
              <a:rPr lang="ar-SA"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وأخيراً لا بد من الإشارة الى أهمية أن تستعين ادارة العلاقات العامة في الجامع</a:t>
            </a:r>
            <a:r>
              <a:rPr lang="ar-IQ"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بمستشار خارجي له خبرة واسعة في التعامل مع الجمهور، ويمتلك المقدرة على معالجة المشكلات المعقدة التي تواجه أنشطة العلاقات العامة، وذلك من خلال تقديمه للنصائح بطريقة غير متحيزة باعتباره شخصية مستقلة. </a:t>
            </a:r>
            <a:endParaRPr lang="fr-FR"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
        <p:nvSpPr>
          <p:cNvPr id="2" name="Rectangle 1"/>
          <p:cNvSpPr/>
          <p:nvPr/>
        </p:nvSpPr>
        <p:spPr>
          <a:xfrm>
            <a:off x="395536" y="476673"/>
            <a:ext cx="8403232" cy="3785652"/>
          </a:xfrm>
          <a:prstGeom prst="rect">
            <a:avLst/>
          </a:prstGeom>
        </p:spPr>
        <p:txBody>
          <a:bodyPr wrap="square">
            <a:spAutoFit/>
          </a:bodyPr>
          <a:lstStyle/>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Tree>
    <p:extLst>
      <p:ext uri="{BB962C8B-B14F-4D97-AF65-F5344CB8AC3E}">
        <p14:creationId xmlns:p14="http://schemas.microsoft.com/office/powerpoint/2010/main" val="424983543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xit" presetSubtype="0" fill="hold" grpId="1" nodeType="clickEffect">
                                  <p:stCondLst>
                                    <p:cond delay="0"/>
                                  </p:stCondLst>
                                  <p:childTnLst>
                                    <p:anim calcmode="lin" valueType="num">
                                      <p:cBhvr>
                                        <p:cTn id="18" dur="1000"/>
                                        <p:tgtEl>
                                          <p:spTgt spid="11"/>
                                        </p:tgtEl>
                                        <p:attrNameLst>
                                          <p:attrName>ppt_w</p:attrName>
                                        </p:attrNameLst>
                                      </p:cBhvr>
                                      <p:tavLst>
                                        <p:tav tm="0">
                                          <p:val>
                                            <p:strVal val="ppt_w"/>
                                          </p:val>
                                        </p:tav>
                                        <p:tav tm="100000">
                                          <p:val>
                                            <p:fltVal val="0"/>
                                          </p:val>
                                        </p:tav>
                                      </p:tavLst>
                                    </p:anim>
                                    <p:anim calcmode="lin" valueType="num">
                                      <p:cBhvr>
                                        <p:cTn id="19" dur="1000"/>
                                        <p:tgtEl>
                                          <p:spTgt spid="11"/>
                                        </p:tgtEl>
                                        <p:attrNameLst>
                                          <p:attrName>ppt_h</p:attrName>
                                        </p:attrNameLst>
                                      </p:cBhvr>
                                      <p:tavLst>
                                        <p:tav tm="0">
                                          <p:val>
                                            <p:strVal val="ppt_h"/>
                                          </p:val>
                                        </p:tav>
                                        <p:tav tm="100000">
                                          <p:val>
                                            <p:fltVal val="0"/>
                                          </p:val>
                                        </p:tav>
                                      </p:tavLst>
                                    </p:anim>
                                    <p:anim calcmode="lin" valueType="num">
                                      <p:cBhvr>
                                        <p:cTn id="20" dur="1000"/>
                                        <p:tgtEl>
                                          <p:spTgt spid="11"/>
                                        </p:tgtEl>
                                        <p:attrNameLst>
                                          <p:attrName>style.rotation</p:attrName>
                                        </p:attrNameLst>
                                      </p:cBhvr>
                                      <p:tavLst>
                                        <p:tav tm="0">
                                          <p:val>
                                            <p:fltVal val="0"/>
                                          </p:val>
                                        </p:tav>
                                        <p:tav tm="100000">
                                          <p:val>
                                            <p:fltVal val="90"/>
                                          </p:val>
                                        </p:tav>
                                      </p:tavLst>
                                    </p:anim>
                                    <p:animEffect transition="out" filter="fade">
                                      <p:cBhvr>
                                        <p:cTn id="21" dur="1000"/>
                                        <p:tgtEl>
                                          <p:spTgt spid="11"/>
                                        </p:tgtEl>
                                      </p:cBhvr>
                                    </p:animEffect>
                                    <p:set>
                                      <p:cBhvr>
                                        <p:cTn id="22" dur="1" fill="hold">
                                          <p:stCondLst>
                                            <p:cond delay="999"/>
                                          </p:stCondLst>
                                        </p:cTn>
                                        <p:tgtEl>
                                          <p:spTgt spid="11"/>
                                        </p:tgtEl>
                                        <p:attrNameLst>
                                          <p:attrName>style.visibility</p:attrName>
                                        </p:attrNameLst>
                                      </p:cBhvr>
                                      <p:to>
                                        <p:strVal val="hidden"/>
                                      </p:to>
                                    </p:set>
                                  </p:childTnLst>
                                </p:cTn>
                              </p:par>
                              <p:par>
                                <p:cTn id="23" presetID="31" presetClass="exit" presetSubtype="0" fill="hold" grpId="1" nodeType="withEffect">
                                  <p:stCondLst>
                                    <p:cond delay="0"/>
                                  </p:stCondLst>
                                  <p:childTnLst>
                                    <p:anim calcmode="lin" valueType="num">
                                      <p:cBhvr>
                                        <p:cTn id="24" dur="1000"/>
                                        <p:tgtEl>
                                          <p:spTgt spid="2"/>
                                        </p:tgtEl>
                                        <p:attrNameLst>
                                          <p:attrName>ppt_w</p:attrName>
                                        </p:attrNameLst>
                                      </p:cBhvr>
                                      <p:tavLst>
                                        <p:tav tm="0">
                                          <p:val>
                                            <p:strVal val="ppt_w"/>
                                          </p:val>
                                        </p:tav>
                                        <p:tav tm="100000">
                                          <p:val>
                                            <p:fltVal val="0"/>
                                          </p:val>
                                        </p:tav>
                                      </p:tavLst>
                                    </p:anim>
                                    <p:anim calcmode="lin" valueType="num">
                                      <p:cBhvr>
                                        <p:cTn id="25" dur="1000"/>
                                        <p:tgtEl>
                                          <p:spTgt spid="2"/>
                                        </p:tgtEl>
                                        <p:attrNameLst>
                                          <p:attrName>ppt_h</p:attrName>
                                        </p:attrNameLst>
                                      </p:cBhvr>
                                      <p:tavLst>
                                        <p:tav tm="0">
                                          <p:val>
                                            <p:strVal val="ppt_h"/>
                                          </p:val>
                                        </p:tav>
                                        <p:tav tm="100000">
                                          <p:val>
                                            <p:fltVal val="0"/>
                                          </p:val>
                                        </p:tav>
                                      </p:tavLst>
                                    </p:anim>
                                    <p:anim calcmode="lin" valueType="num">
                                      <p:cBhvr>
                                        <p:cTn id="26" dur="1000"/>
                                        <p:tgtEl>
                                          <p:spTgt spid="2"/>
                                        </p:tgtEl>
                                        <p:attrNameLst>
                                          <p:attrName>style.rotation</p:attrName>
                                        </p:attrNameLst>
                                      </p:cBhvr>
                                      <p:tavLst>
                                        <p:tav tm="0">
                                          <p:val>
                                            <p:fltVal val="0"/>
                                          </p:val>
                                        </p:tav>
                                        <p:tav tm="100000">
                                          <p:val>
                                            <p:fltVal val="90"/>
                                          </p:val>
                                        </p:tav>
                                      </p:tavLst>
                                    </p:anim>
                                    <p:animEffect transition="out" filter="fade">
                                      <p:cBhvr>
                                        <p:cTn id="27" dur="1000"/>
                                        <p:tgtEl>
                                          <p:spTgt spid="2"/>
                                        </p:tgtEl>
                                      </p:cBhvr>
                                    </p:animEffect>
                                    <p:set>
                                      <p:cBhvr>
                                        <p:cTn id="28"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2" grpId="0"/>
      <p:bldP spid="2"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ذو زوايا قطرية مستديرة 10"/>
          <p:cNvSpPr/>
          <p:nvPr/>
        </p:nvSpPr>
        <p:spPr>
          <a:xfrm>
            <a:off x="395536" y="476673"/>
            <a:ext cx="8424936" cy="6180498"/>
          </a:xfrm>
          <a:prstGeom prst="round2DiagRect">
            <a:avLst/>
          </a:prstGeom>
          <a:solidFill>
            <a:srgbClr val="9E770A">
              <a:alpha val="16000"/>
            </a:srgbClr>
          </a:solidFill>
          <a:ln>
            <a:solidFill>
              <a:srgbClr val="9E770A"/>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SA" sz="2400" b="1" dirty="0">
                <a:solidFill>
                  <a:srgbClr val="FF0000"/>
                </a:solidFill>
                <a:latin typeface="Sakkal Majalla" pitchFamily="2" charset="-78"/>
                <a:cs typeface="Sakkal Majalla" pitchFamily="2" charset="-78"/>
              </a:rPr>
              <a:t>١- تنمية الثقافة العلمية:</a:t>
            </a:r>
            <a:endParaRPr lang="fr-FR" sz="2400" b="1" dirty="0">
              <a:solidFill>
                <a:srgbClr val="FF0000"/>
              </a:solidFill>
              <a:latin typeface="Sakkal Majalla" pitchFamily="2" charset="-78"/>
              <a:cs typeface="Sakkal Majalla" pitchFamily="2" charset="-78"/>
            </a:endParaRPr>
          </a:p>
          <a:p>
            <a:pPr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ينبغي أن تقوم العلاقات العامة بالجامعة بتنظيم الندوات الثقافية والمحاضرات العامة التي توسع مدارك الطلاب، وتفتح الأذهان إلى القضايا الفكرية الهامة، ومن الضروري تشجيع الطلاب على التردد على مكتبات الجامعة، وتزويد هذه المكتبات بكمية مناسبة من الصحف والمجلات المحلية والعالمية، وتيسير اطلاع الطلاب عليها، ومن المهم ايضا تشجيع الطلاب الموهوبين في الفنون المختلفة بإتاحة الفرصة لهم في اقامة المعارض الفنية والمشاركة في الحفلات وتنظيم المسابقات الفنية والأدبية.</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400" b="1" dirty="0">
                <a:solidFill>
                  <a:srgbClr val="FF0000"/>
                </a:solidFill>
                <a:latin typeface="Sakkal Majalla" pitchFamily="2" charset="-78"/>
                <a:cs typeface="Sakkal Majalla" pitchFamily="2" charset="-78"/>
              </a:rPr>
              <a:t>2. الرعاية الصحية والاجتماعية للطلاب:</a:t>
            </a:r>
            <a:endParaRPr lang="fr-FR" sz="2400" b="1" dirty="0">
              <a:solidFill>
                <a:srgbClr val="FF0000"/>
              </a:solidFill>
              <a:latin typeface="Sakkal Majalla" pitchFamily="2" charset="-78"/>
              <a:cs typeface="Sakkal Majalla" pitchFamily="2" charset="-78"/>
            </a:endParaRPr>
          </a:p>
          <a:p>
            <a:pPr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يجب أن تؤمن الجامعة للطلاب العلاج والرعاية الصحية الكاملة فالعقل السليم في الجسم السليم. وينبغي أن تساهم العلاقات العامة بالجامعة في تشجيع الأنشطة الرياضية وتنظيم المسابقات بين الكليات المختلفة وبين الطلاب والأساتذة والإداريين، والخريجين ومن الممكن أن تساهم العلاقات العامة من خلال فروعها في الكليات المختلفة مع الأخصائيين الاجتماعيين فيها في التعرف على المشكلات التي تواجه الطلاب وأن تساعدهم على التغلب عليها وحمايتهم من سيطرة النزعات الثورية التي تنتج عن هذه المشكلات.</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
        <p:nvSpPr>
          <p:cNvPr id="2" name="Rectangle 1"/>
          <p:cNvSpPr/>
          <p:nvPr/>
        </p:nvSpPr>
        <p:spPr>
          <a:xfrm>
            <a:off x="395536" y="476673"/>
            <a:ext cx="8403232" cy="3785652"/>
          </a:xfrm>
          <a:prstGeom prst="rect">
            <a:avLst/>
          </a:prstGeom>
        </p:spPr>
        <p:txBody>
          <a:bodyPr wrap="square">
            <a:spAutoFit/>
          </a:bodyPr>
          <a:lstStyle/>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Tree>
    <p:extLst>
      <p:ext uri="{BB962C8B-B14F-4D97-AF65-F5344CB8AC3E}">
        <p14:creationId xmlns:p14="http://schemas.microsoft.com/office/powerpoint/2010/main" val="255081513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xit" presetSubtype="0" fill="hold" grpId="1" nodeType="clickEffect">
                                  <p:stCondLst>
                                    <p:cond delay="0"/>
                                  </p:stCondLst>
                                  <p:childTnLst>
                                    <p:anim calcmode="lin" valueType="num">
                                      <p:cBhvr>
                                        <p:cTn id="18" dur="1000"/>
                                        <p:tgtEl>
                                          <p:spTgt spid="11"/>
                                        </p:tgtEl>
                                        <p:attrNameLst>
                                          <p:attrName>ppt_w</p:attrName>
                                        </p:attrNameLst>
                                      </p:cBhvr>
                                      <p:tavLst>
                                        <p:tav tm="0">
                                          <p:val>
                                            <p:strVal val="ppt_w"/>
                                          </p:val>
                                        </p:tav>
                                        <p:tav tm="100000">
                                          <p:val>
                                            <p:fltVal val="0"/>
                                          </p:val>
                                        </p:tav>
                                      </p:tavLst>
                                    </p:anim>
                                    <p:anim calcmode="lin" valueType="num">
                                      <p:cBhvr>
                                        <p:cTn id="19" dur="1000"/>
                                        <p:tgtEl>
                                          <p:spTgt spid="11"/>
                                        </p:tgtEl>
                                        <p:attrNameLst>
                                          <p:attrName>ppt_h</p:attrName>
                                        </p:attrNameLst>
                                      </p:cBhvr>
                                      <p:tavLst>
                                        <p:tav tm="0">
                                          <p:val>
                                            <p:strVal val="ppt_h"/>
                                          </p:val>
                                        </p:tav>
                                        <p:tav tm="100000">
                                          <p:val>
                                            <p:fltVal val="0"/>
                                          </p:val>
                                        </p:tav>
                                      </p:tavLst>
                                    </p:anim>
                                    <p:anim calcmode="lin" valueType="num">
                                      <p:cBhvr>
                                        <p:cTn id="20" dur="1000"/>
                                        <p:tgtEl>
                                          <p:spTgt spid="11"/>
                                        </p:tgtEl>
                                        <p:attrNameLst>
                                          <p:attrName>style.rotation</p:attrName>
                                        </p:attrNameLst>
                                      </p:cBhvr>
                                      <p:tavLst>
                                        <p:tav tm="0">
                                          <p:val>
                                            <p:fltVal val="0"/>
                                          </p:val>
                                        </p:tav>
                                        <p:tav tm="100000">
                                          <p:val>
                                            <p:fltVal val="90"/>
                                          </p:val>
                                        </p:tav>
                                      </p:tavLst>
                                    </p:anim>
                                    <p:animEffect transition="out" filter="fade">
                                      <p:cBhvr>
                                        <p:cTn id="21" dur="1000"/>
                                        <p:tgtEl>
                                          <p:spTgt spid="11"/>
                                        </p:tgtEl>
                                      </p:cBhvr>
                                    </p:animEffect>
                                    <p:set>
                                      <p:cBhvr>
                                        <p:cTn id="22" dur="1" fill="hold">
                                          <p:stCondLst>
                                            <p:cond delay="999"/>
                                          </p:stCondLst>
                                        </p:cTn>
                                        <p:tgtEl>
                                          <p:spTgt spid="11"/>
                                        </p:tgtEl>
                                        <p:attrNameLst>
                                          <p:attrName>style.visibility</p:attrName>
                                        </p:attrNameLst>
                                      </p:cBhvr>
                                      <p:to>
                                        <p:strVal val="hidden"/>
                                      </p:to>
                                    </p:set>
                                  </p:childTnLst>
                                </p:cTn>
                              </p:par>
                              <p:par>
                                <p:cTn id="23" presetID="31" presetClass="exit" presetSubtype="0" fill="hold" grpId="1" nodeType="withEffect">
                                  <p:stCondLst>
                                    <p:cond delay="0"/>
                                  </p:stCondLst>
                                  <p:childTnLst>
                                    <p:anim calcmode="lin" valueType="num">
                                      <p:cBhvr>
                                        <p:cTn id="24" dur="1000"/>
                                        <p:tgtEl>
                                          <p:spTgt spid="2"/>
                                        </p:tgtEl>
                                        <p:attrNameLst>
                                          <p:attrName>ppt_w</p:attrName>
                                        </p:attrNameLst>
                                      </p:cBhvr>
                                      <p:tavLst>
                                        <p:tav tm="0">
                                          <p:val>
                                            <p:strVal val="ppt_w"/>
                                          </p:val>
                                        </p:tav>
                                        <p:tav tm="100000">
                                          <p:val>
                                            <p:fltVal val="0"/>
                                          </p:val>
                                        </p:tav>
                                      </p:tavLst>
                                    </p:anim>
                                    <p:anim calcmode="lin" valueType="num">
                                      <p:cBhvr>
                                        <p:cTn id="25" dur="1000"/>
                                        <p:tgtEl>
                                          <p:spTgt spid="2"/>
                                        </p:tgtEl>
                                        <p:attrNameLst>
                                          <p:attrName>ppt_h</p:attrName>
                                        </p:attrNameLst>
                                      </p:cBhvr>
                                      <p:tavLst>
                                        <p:tav tm="0">
                                          <p:val>
                                            <p:strVal val="ppt_h"/>
                                          </p:val>
                                        </p:tav>
                                        <p:tav tm="100000">
                                          <p:val>
                                            <p:fltVal val="0"/>
                                          </p:val>
                                        </p:tav>
                                      </p:tavLst>
                                    </p:anim>
                                    <p:anim calcmode="lin" valueType="num">
                                      <p:cBhvr>
                                        <p:cTn id="26" dur="1000"/>
                                        <p:tgtEl>
                                          <p:spTgt spid="2"/>
                                        </p:tgtEl>
                                        <p:attrNameLst>
                                          <p:attrName>style.rotation</p:attrName>
                                        </p:attrNameLst>
                                      </p:cBhvr>
                                      <p:tavLst>
                                        <p:tav tm="0">
                                          <p:val>
                                            <p:fltVal val="0"/>
                                          </p:val>
                                        </p:tav>
                                        <p:tav tm="100000">
                                          <p:val>
                                            <p:fltVal val="90"/>
                                          </p:val>
                                        </p:tav>
                                      </p:tavLst>
                                    </p:anim>
                                    <p:animEffect transition="out" filter="fade">
                                      <p:cBhvr>
                                        <p:cTn id="27" dur="1000"/>
                                        <p:tgtEl>
                                          <p:spTgt spid="2"/>
                                        </p:tgtEl>
                                      </p:cBhvr>
                                    </p:animEffect>
                                    <p:set>
                                      <p:cBhvr>
                                        <p:cTn id="28"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2" grpId="0"/>
      <p:bldP spid="2"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ذو زوايا قطرية مستديرة 10"/>
          <p:cNvSpPr/>
          <p:nvPr/>
        </p:nvSpPr>
        <p:spPr>
          <a:xfrm>
            <a:off x="395536" y="476673"/>
            <a:ext cx="8424936" cy="6180498"/>
          </a:xfrm>
          <a:prstGeom prst="round2DiagRect">
            <a:avLst/>
          </a:prstGeom>
          <a:solidFill>
            <a:srgbClr val="9E770A">
              <a:alpha val="16000"/>
            </a:srgbClr>
          </a:solidFill>
          <a:ln>
            <a:solidFill>
              <a:srgbClr val="9E770A"/>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fa-IR" sz="2400" b="1" dirty="0">
                <a:solidFill>
                  <a:srgbClr val="FF0000"/>
                </a:solidFill>
                <a:latin typeface="Sakkal Majalla" pitchFamily="2" charset="-78"/>
                <a:cs typeface="Sakkal Majalla" pitchFamily="2" charset="-78"/>
              </a:rPr>
              <a:t>۳- </a:t>
            </a:r>
            <a:r>
              <a:rPr lang="ar-SA" sz="2400" b="1" dirty="0">
                <a:solidFill>
                  <a:srgbClr val="FF0000"/>
                </a:solidFill>
                <a:latin typeface="Sakkal Majalla" pitchFamily="2" charset="-78"/>
                <a:cs typeface="Sakkal Majalla" pitchFamily="2" charset="-78"/>
              </a:rPr>
              <a:t>استقبال الوفود الطلابية الزائرة:</a:t>
            </a:r>
            <a:endParaRPr lang="fr-FR" sz="2400" b="1" dirty="0">
              <a:solidFill>
                <a:srgbClr val="FF0000"/>
              </a:solidFill>
              <a:latin typeface="Sakkal Majalla" pitchFamily="2" charset="-78"/>
              <a:cs typeface="Sakkal Majalla" pitchFamily="2" charset="-78"/>
            </a:endParaRPr>
          </a:p>
          <a:p>
            <a:pPr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ينبغي أن تتبنى كل جامعة خطة سنوية لتبادل الزيارات مع طلاب الجامعات والمعاهد الأخرى ويجب أن تقوم العلاقات العامة بتنظيم هذه الزيارات لتحقيق أهدافها العلمية والثقافية والترفيهية، فتقوم باستقبال هذه الوفود وإتاحة الفرصة لها التعرف على أنشطة الجامعة المختلفة، وتنظيم لقاءات لها مع كبار رجال الجامعة وأساتذتها وطلابها في التخصصات المختلفة، واصطحاب هذه الوفود في جولة حول منشآت الجامعة الهامة، وتقديم الهدايا التذكارية التي تحمل مغزى خاصا بالجامعة.</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400" b="1" dirty="0">
                <a:solidFill>
                  <a:srgbClr val="FF0000"/>
                </a:solidFill>
                <a:latin typeface="Sakkal Majalla" pitchFamily="2" charset="-78"/>
                <a:cs typeface="Sakkal Majalla" pitchFamily="2" charset="-78"/>
              </a:rPr>
              <a:t>4. إعلام الطلاب وتوعيتهم:</a:t>
            </a:r>
            <a:endParaRPr lang="fr-FR" sz="2400" b="1" dirty="0">
              <a:solidFill>
                <a:srgbClr val="FF0000"/>
              </a:solidFill>
              <a:latin typeface="Sakkal Majalla" pitchFamily="2" charset="-78"/>
              <a:cs typeface="Sakkal Majalla" pitchFamily="2" charset="-78"/>
            </a:endParaRPr>
          </a:p>
          <a:p>
            <a:pPr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تتفاوت أهمية هذا الهدف من الطلاب القدامى والجدد، فالطلاب الجدد في أمس الحاجة الى التعرف على أنشطة الجامعة وأنظمتها وسياساتها، والكليات والأقسام التي تضمها، ومناهج الأقسام المختلفة، ومحتوى المواد في نظام الساعات الذي يسمح للطالب بقدر معين من حرية الاختيار وتتنوع الوسائل الإعلامية التي تحقق هذه الأهداف وغيرها مما يجري داخل الجامعة، فهناك الكتيبات أو النشرات أو الدليل أو صحيفة الجامعة أو حتى ما ينشر في وسان الإعلام العامة أو اللقاءات والاجتماعات التي يعدها كبار المسئولين.</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
        <p:nvSpPr>
          <p:cNvPr id="2" name="Rectangle 1"/>
          <p:cNvSpPr/>
          <p:nvPr/>
        </p:nvSpPr>
        <p:spPr>
          <a:xfrm>
            <a:off x="395536" y="476673"/>
            <a:ext cx="8403232" cy="3785652"/>
          </a:xfrm>
          <a:prstGeom prst="rect">
            <a:avLst/>
          </a:prstGeom>
        </p:spPr>
        <p:txBody>
          <a:bodyPr wrap="square">
            <a:spAutoFit/>
          </a:bodyPr>
          <a:lstStyle/>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Tree>
    <p:extLst>
      <p:ext uri="{BB962C8B-B14F-4D97-AF65-F5344CB8AC3E}">
        <p14:creationId xmlns:p14="http://schemas.microsoft.com/office/powerpoint/2010/main" val="13209750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xit" presetSubtype="0" fill="hold" grpId="1" nodeType="clickEffect">
                                  <p:stCondLst>
                                    <p:cond delay="0"/>
                                  </p:stCondLst>
                                  <p:childTnLst>
                                    <p:anim calcmode="lin" valueType="num">
                                      <p:cBhvr>
                                        <p:cTn id="18" dur="1000"/>
                                        <p:tgtEl>
                                          <p:spTgt spid="11"/>
                                        </p:tgtEl>
                                        <p:attrNameLst>
                                          <p:attrName>ppt_w</p:attrName>
                                        </p:attrNameLst>
                                      </p:cBhvr>
                                      <p:tavLst>
                                        <p:tav tm="0">
                                          <p:val>
                                            <p:strVal val="ppt_w"/>
                                          </p:val>
                                        </p:tav>
                                        <p:tav tm="100000">
                                          <p:val>
                                            <p:fltVal val="0"/>
                                          </p:val>
                                        </p:tav>
                                      </p:tavLst>
                                    </p:anim>
                                    <p:anim calcmode="lin" valueType="num">
                                      <p:cBhvr>
                                        <p:cTn id="19" dur="1000"/>
                                        <p:tgtEl>
                                          <p:spTgt spid="11"/>
                                        </p:tgtEl>
                                        <p:attrNameLst>
                                          <p:attrName>ppt_h</p:attrName>
                                        </p:attrNameLst>
                                      </p:cBhvr>
                                      <p:tavLst>
                                        <p:tav tm="0">
                                          <p:val>
                                            <p:strVal val="ppt_h"/>
                                          </p:val>
                                        </p:tav>
                                        <p:tav tm="100000">
                                          <p:val>
                                            <p:fltVal val="0"/>
                                          </p:val>
                                        </p:tav>
                                      </p:tavLst>
                                    </p:anim>
                                    <p:anim calcmode="lin" valueType="num">
                                      <p:cBhvr>
                                        <p:cTn id="20" dur="1000"/>
                                        <p:tgtEl>
                                          <p:spTgt spid="11"/>
                                        </p:tgtEl>
                                        <p:attrNameLst>
                                          <p:attrName>style.rotation</p:attrName>
                                        </p:attrNameLst>
                                      </p:cBhvr>
                                      <p:tavLst>
                                        <p:tav tm="0">
                                          <p:val>
                                            <p:fltVal val="0"/>
                                          </p:val>
                                        </p:tav>
                                        <p:tav tm="100000">
                                          <p:val>
                                            <p:fltVal val="90"/>
                                          </p:val>
                                        </p:tav>
                                      </p:tavLst>
                                    </p:anim>
                                    <p:animEffect transition="out" filter="fade">
                                      <p:cBhvr>
                                        <p:cTn id="21" dur="1000"/>
                                        <p:tgtEl>
                                          <p:spTgt spid="11"/>
                                        </p:tgtEl>
                                      </p:cBhvr>
                                    </p:animEffect>
                                    <p:set>
                                      <p:cBhvr>
                                        <p:cTn id="22" dur="1" fill="hold">
                                          <p:stCondLst>
                                            <p:cond delay="999"/>
                                          </p:stCondLst>
                                        </p:cTn>
                                        <p:tgtEl>
                                          <p:spTgt spid="11"/>
                                        </p:tgtEl>
                                        <p:attrNameLst>
                                          <p:attrName>style.visibility</p:attrName>
                                        </p:attrNameLst>
                                      </p:cBhvr>
                                      <p:to>
                                        <p:strVal val="hidden"/>
                                      </p:to>
                                    </p:set>
                                  </p:childTnLst>
                                </p:cTn>
                              </p:par>
                              <p:par>
                                <p:cTn id="23" presetID="31" presetClass="exit" presetSubtype="0" fill="hold" grpId="1" nodeType="withEffect">
                                  <p:stCondLst>
                                    <p:cond delay="0"/>
                                  </p:stCondLst>
                                  <p:childTnLst>
                                    <p:anim calcmode="lin" valueType="num">
                                      <p:cBhvr>
                                        <p:cTn id="24" dur="1000"/>
                                        <p:tgtEl>
                                          <p:spTgt spid="2"/>
                                        </p:tgtEl>
                                        <p:attrNameLst>
                                          <p:attrName>ppt_w</p:attrName>
                                        </p:attrNameLst>
                                      </p:cBhvr>
                                      <p:tavLst>
                                        <p:tav tm="0">
                                          <p:val>
                                            <p:strVal val="ppt_w"/>
                                          </p:val>
                                        </p:tav>
                                        <p:tav tm="100000">
                                          <p:val>
                                            <p:fltVal val="0"/>
                                          </p:val>
                                        </p:tav>
                                      </p:tavLst>
                                    </p:anim>
                                    <p:anim calcmode="lin" valueType="num">
                                      <p:cBhvr>
                                        <p:cTn id="25" dur="1000"/>
                                        <p:tgtEl>
                                          <p:spTgt spid="2"/>
                                        </p:tgtEl>
                                        <p:attrNameLst>
                                          <p:attrName>ppt_h</p:attrName>
                                        </p:attrNameLst>
                                      </p:cBhvr>
                                      <p:tavLst>
                                        <p:tav tm="0">
                                          <p:val>
                                            <p:strVal val="ppt_h"/>
                                          </p:val>
                                        </p:tav>
                                        <p:tav tm="100000">
                                          <p:val>
                                            <p:fltVal val="0"/>
                                          </p:val>
                                        </p:tav>
                                      </p:tavLst>
                                    </p:anim>
                                    <p:anim calcmode="lin" valueType="num">
                                      <p:cBhvr>
                                        <p:cTn id="26" dur="1000"/>
                                        <p:tgtEl>
                                          <p:spTgt spid="2"/>
                                        </p:tgtEl>
                                        <p:attrNameLst>
                                          <p:attrName>style.rotation</p:attrName>
                                        </p:attrNameLst>
                                      </p:cBhvr>
                                      <p:tavLst>
                                        <p:tav tm="0">
                                          <p:val>
                                            <p:fltVal val="0"/>
                                          </p:val>
                                        </p:tav>
                                        <p:tav tm="100000">
                                          <p:val>
                                            <p:fltVal val="90"/>
                                          </p:val>
                                        </p:tav>
                                      </p:tavLst>
                                    </p:anim>
                                    <p:animEffect transition="out" filter="fade">
                                      <p:cBhvr>
                                        <p:cTn id="27" dur="1000"/>
                                        <p:tgtEl>
                                          <p:spTgt spid="2"/>
                                        </p:tgtEl>
                                      </p:cBhvr>
                                    </p:animEffect>
                                    <p:set>
                                      <p:cBhvr>
                                        <p:cTn id="28"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2" grpId="0"/>
      <p:bldP spid="2"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ذو زوايا قطرية مستديرة 10"/>
          <p:cNvSpPr/>
          <p:nvPr/>
        </p:nvSpPr>
        <p:spPr>
          <a:xfrm>
            <a:off x="395536" y="476673"/>
            <a:ext cx="8424936" cy="6180498"/>
          </a:xfrm>
          <a:prstGeom prst="round2DiagRect">
            <a:avLst/>
          </a:prstGeom>
          <a:solidFill>
            <a:srgbClr val="9E770A">
              <a:alpha val="16000"/>
            </a:srgbClr>
          </a:solidFill>
          <a:ln>
            <a:solidFill>
              <a:srgbClr val="9E770A"/>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SA" sz="2400" b="1" dirty="0">
                <a:solidFill>
                  <a:srgbClr val="FF0000"/>
                </a:solidFill>
                <a:latin typeface="Sakkal Majalla" pitchFamily="2" charset="-78"/>
                <a:cs typeface="Sakkal Majalla" pitchFamily="2" charset="-78"/>
              </a:rPr>
              <a:t>5. تنظيم حفلات التخرج:</a:t>
            </a:r>
            <a:endParaRPr lang="fr-FR" sz="2400" b="1" dirty="0">
              <a:solidFill>
                <a:srgbClr val="FF0000"/>
              </a:solidFill>
              <a:latin typeface="Sakkal Majalla" pitchFamily="2" charset="-78"/>
              <a:cs typeface="Sakkal Majalla" pitchFamily="2" charset="-78"/>
            </a:endParaRPr>
          </a:p>
          <a:p>
            <a:pPr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تعتبر حفلات التخرج مناسبة طيبة لتوطيد صلة الجامعة بطلابها المتخرجين وبأولياء أمور الطلاب الذين يحضرون هذه الحالات. وينبغي أن تكون هذه المناسبة فرصة حقيقية لتشجيع الطلاب على التفوق العلمي، وتقديم الجوائز للمتفوقين منهم، كما يجب تنمية الروابط مع الجماعات المهنية المختلفة بدعوتها لحضور هذه الحفلات وغيرها من المناسبات الملائمة لتشجيع هذه الجماعات على تهيئة فرص العمل المناسبة للخريجين الجدد.</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400" b="1" dirty="0">
                <a:solidFill>
                  <a:srgbClr val="FF0000"/>
                </a:solidFill>
                <a:latin typeface="Sakkal Majalla" pitchFamily="2" charset="-78"/>
                <a:cs typeface="Sakkal Majalla" pitchFamily="2" charset="-78"/>
              </a:rPr>
              <a:t>6. ربط الجامعة بالمجتمع المحلي:</a:t>
            </a:r>
            <a:endParaRPr lang="fr-FR" sz="2400" b="1" dirty="0">
              <a:solidFill>
                <a:srgbClr val="FF0000"/>
              </a:solidFill>
              <a:latin typeface="Sakkal Majalla" pitchFamily="2" charset="-78"/>
              <a:cs typeface="Sakkal Majalla" pitchFamily="2" charset="-78"/>
            </a:endParaRPr>
          </a:p>
          <a:p>
            <a:pPr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ينبغي أن تشجع الجامعة البحوث و الأنشطة التي تهدف إلى خدمة المجتمع المحلي، وان تنظم العلاقات العامة بالجامعات الأحداث الخاصة التي تهدف إلى تنشيط الاتصال بالجمهور العام، وتأكيد دور الجامعة في خدمة المجتمع من خلال الأيام والأسابيع الخاصة كأسبوع المرور أو أسبوع النظافة أو غيرها من المناسبات التي تنشر الوعي بين أفراد المجتمع المحلي، أو تثير اهتمامه بجدوى القضايا العامة.</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
        <p:nvSpPr>
          <p:cNvPr id="2" name="Rectangle 1"/>
          <p:cNvSpPr/>
          <p:nvPr/>
        </p:nvSpPr>
        <p:spPr>
          <a:xfrm>
            <a:off x="395536" y="476673"/>
            <a:ext cx="8403232" cy="3785652"/>
          </a:xfrm>
          <a:prstGeom prst="rect">
            <a:avLst/>
          </a:prstGeom>
        </p:spPr>
        <p:txBody>
          <a:bodyPr wrap="square">
            <a:spAutoFit/>
          </a:bodyPr>
          <a:lstStyle/>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Tree>
    <p:extLst>
      <p:ext uri="{BB962C8B-B14F-4D97-AF65-F5344CB8AC3E}">
        <p14:creationId xmlns:p14="http://schemas.microsoft.com/office/powerpoint/2010/main" val="354621487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xit" presetSubtype="0" fill="hold" grpId="1" nodeType="clickEffect">
                                  <p:stCondLst>
                                    <p:cond delay="0"/>
                                  </p:stCondLst>
                                  <p:childTnLst>
                                    <p:anim calcmode="lin" valueType="num">
                                      <p:cBhvr>
                                        <p:cTn id="18" dur="1000"/>
                                        <p:tgtEl>
                                          <p:spTgt spid="11"/>
                                        </p:tgtEl>
                                        <p:attrNameLst>
                                          <p:attrName>ppt_w</p:attrName>
                                        </p:attrNameLst>
                                      </p:cBhvr>
                                      <p:tavLst>
                                        <p:tav tm="0">
                                          <p:val>
                                            <p:strVal val="ppt_w"/>
                                          </p:val>
                                        </p:tav>
                                        <p:tav tm="100000">
                                          <p:val>
                                            <p:fltVal val="0"/>
                                          </p:val>
                                        </p:tav>
                                      </p:tavLst>
                                    </p:anim>
                                    <p:anim calcmode="lin" valueType="num">
                                      <p:cBhvr>
                                        <p:cTn id="19" dur="1000"/>
                                        <p:tgtEl>
                                          <p:spTgt spid="11"/>
                                        </p:tgtEl>
                                        <p:attrNameLst>
                                          <p:attrName>ppt_h</p:attrName>
                                        </p:attrNameLst>
                                      </p:cBhvr>
                                      <p:tavLst>
                                        <p:tav tm="0">
                                          <p:val>
                                            <p:strVal val="ppt_h"/>
                                          </p:val>
                                        </p:tav>
                                        <p:tav tm="100000">
                                          <p:val>
                                            <p:fltVal val="0"/>
                                          </p:val>
                                        </p:tav>
                                      </p:tavLst>
                                    </p:anim>
                                    <p:anim calcmode="lin" valueType="num">
                                      <p:cBhvr>
                                        <p:cTn id="20" dur="1000"/>
                                        <p:tgtEl>
                                          <p:spTgt spid="11"/>
                                        </p:tgtEl>
                                        <p:attrNameLst>
                                          <p:attrName>style.rotation</p:attrName>
                                        </p:attrNameLst>
                                      </p:cBhvr>
                                      <p:tavLst>
                                        <p:tav tm="0">
                                          <p:val>
                                            <p:fltVal val="0"/>
                                          </p:val>
                                        </p:tav>
                                        <p:tav tm="100000">
                                          <p:val>
                                            <p:fltVal val="90"/>
                                          </p:val>
                                        </p:tav>
                                      </p:tavLst>
                                    </p:anim>
                                    <p:animEffect transition="out" filter="fade">
                                      <p:cBhvr>
                                        <p:cTn id="21" dur="1000"/>
                                        <p:tgtEl>
                                          <p:spTgt spid="11"/>
                                        </p:tgtEl>
                                      </p:cBhvr>
                                    </p:animEffect>
                                    <p:set>
                                      <p:cBhvr>
                                        <p:cTn id="22" dur="1" fill="hold">
                                          <p:stCondLst>
                                            <p:cond delay="999"/>
                                          </p:stCondLst>
                                        </p:cTn>
                                        <p:tgtEl>
                                          <p:spTgt spid="11"/>
                                        </p:tgtEl>
                                        <p:attrNameLst>
                                          <p:attrName>style.visibility</p:attrName>
                                        </p:attrNameLst>
                                      </p:cBhvr>
                                      <p:to>
                                        <p:strVal val="hidden"/>
                                      </p:to>
                                    </p:set>
                                  </p:childTnLst>
                                </p:cTn>
                              </p:par>
                              <p:par>
                                <p:cTn id="23" presetID="31" presetClass="exit" presetSubtype="0" fill="hold" grpId="1" nodeType="withEffect">
                                  <p:stCondLst>
                                    <p:cond delay="0"/>
                                  </p:stCondLst>
                                  <p:childTnLst>
                                    <p:anim calcmode="lin" valueType="num">
                                      <p:cBhvr>
                                        <p:cTn id="24" dur="1000"/>
                                        <p:tgtEl>
                                          <p:spTgt spid="2"/>
                                        </p:tgtEl>
                                        <p:attrNameLst>
                                          <p:attrName>ppt_w</p:attrName>
                                        </p:attrNameLst>
                                      </p:cBhvr>
                                      <p:tavLst>
                                        <p:tav tm="0">
                                          <p:val>
                                            <p:strVal val="ppt_w"/>
                                          </p:val>
                                        </p:tav>
                                        <p:tav tm="100000">
                                          <p:val>
                                            <p:fltVal val="0"/>
                                          </p:val>
                                        </p:tav>
                                      </p:tavLst>
                                    </p:anim>
                                    <p:anim calcmode="lin" valueType="num">
                                      <p:cBhvr>
                                        <p:cTn id="25" dur="1000"/>
                                        <p:tgtEl>
                                          <p:spTgt spid="2"/>
                                        </p:tgtEl>
                                        <p:attrNameLst>
                                          <p:attrName>ppt_h</p:attrName>
                                        </p:attrNameLst>
                                      </p:cBhvr>
                                      <p:tavLst>
                                        <p:tav tm="0">
                                          <p:val>
                                            <p:strVal val="ppt_h"/>
                                          </p:val>
                                        </p:tav>
                                        <p:tav tm="100000">
                                          <p:val>
                                            <p:fltVal val="0"/>
                                          </p:val>
                                        </p:tav>
                                      </p:tavLst>
                                    </p:anim>
                                    <p:anim calcmode="lin" valueType="num">
                                      <p:cBhvr>
                                        <p:cTn id="26" dur="1000"/>
                                        <p:tgtEl>
                                          <p:spTgt spid="2"/>
                                        </p:tgtEl>
                                        <p:attrNameLst>
                                          <p:attrName>style.rotation</p:attrName>
                                        </p:attrNameLst>
                                      </p:cBhvr>
                                      <p:tavLst>
                                        <p:tav tm="0">
                                          <p:val>
                                            <p:fltVal val="0"/>
                                          </p:val>
                                        </p:tav>
                                        <p:tav tm="100000">
                                          <p:val>
                                            <p:fltVal val="90"/>
                                          </p:val>
                                        </p:tav>
                                      </p:tavLst>
                                    </p:anim>
                                    <p:animEffect transition="out" filter="fade">
                                      <p:cBhvr>
                                        <p:cTn id="27" dur="1000"/>
                                        <p:tgtEl>
                                          <p:spTgt spid="2"/>
                                        </p:tgtEl>
                                      </p:cBhvr>
                                    </p:animEffect>
                                    <p:set>
                                      <p:cBhvr>
                                        <p:cTn id="28"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2" grpId="0"/>
      <p:bldP spid="2"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ذو زوايا قطرية مستديرة 10"/>
          <p:cNvSpPr/>
          <p:nvPr/>
        </p:nvSpPr>
        <p:spPr>
          <a:xfrm>
            <a:off x="395536" y="476673"/>
            <a:ext cx="8424936" cy="6180498"/>
          </a:xfrm>
          <a:prstGeom prst="round2DiagRect">
            <a:avLst/>
          </a:prstGeom>
          <a:solidFill>
            <a:srgbClr val="9E770A">
              <a:alpha val="16000"/>
            </a:srgbClr>
          </a:solidFill>
          <a:ln>
            <a:solidFill>
              <a:srgbClr val="9E770A"/>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fa-IR" sz="2400" b="1" dirty="0">
                <a:solidFill>
                  <a:srgbClr val="FF0000"/>
                </a:solidFill>
                <a:latin typeface="Sakkal Majalla" pitchFamily="2" charset="-78"/>
                <a:cs typeface="Sakkal Majalla" pitchFamily="2" charset="-78"/>
              </a:rPr>
              <a:t>۷- </a:t>
            </a:r>
            <a:r>
              <a:rPr lang="ar-SA" sz="2400" b="1" dirty="0">
                <a:solidFill>
                  <a:srgbClr val="FF0000"/>
                </a:solidFill>
                <a:latin typeface="Sakkal Majalla" pitchFamily="2" charset="-78"/>
                <a:cs typeface="Sakkal Majalla" pitchFamily="2" charset="-78"/>
              </a:rPr>
              <a:t>توطيد الصلات بوسائل الاعلام:</a:t>
            </a:r>
            <a:endParaRPr lang="fr-FR" sz="2400" b="1" dirty="0">
              <a:solidFill>
                <a:srgbClr val="FF0000"/>
              </a:solidFill>
              <a:latin typeface="Sakkal Majalla" pitchFamily="2" charset="-78"/>
              <a:cs typeface="Sakkal Majalla" pitchFamily="2" charset="-78"/>
            </a:endParaRPr>
          </a:p>
          <a:p>
            <a:pPr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تقوم إدارة العلاقات العامة في أي مؤسسة من المؤسسات بتوطيد علاقاتها برجال الإعلام، وإمدادهم بالمعلومات الكاملة التي تساعدهم على توضيح صورة هذه المؤسسة أمام الرأي العام، والجامعة من المؤسسات العامة التي تهم الراي العام وتمس اهتماماته المباشرة، ولذلك ينبغي أن تحرص العلاقات العامة بالجامعات والمعاهد العليا على تنمية الروابط مع رجال الإعلام الذين لهم صلة أو اهتمام بالتعليم العالي، وإمدادهم باستمرار بكل ما يتعلق بسياسات الجامعة وإنجازاتها، وتوضيح وجهة نظره في المشكلات المتعلقة بالطلاب أو البحث العلمي لكسب ثقة الرأي العام وتأييده.</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a:t>
            </a:r>
            <a:r>
              <a:rPr lang="ar-SA" sz="2400" b="1" dirty="0">
                <a:solidFill>
                  <a:srgbClr val="FF0000"/>
                </a:solidFill>
                <a:latin typeface="Sakkal Majalla" pitchFamily="2" charset="-78"/>
                <a:cs typeface="Sakkal Majalla" pitchFamily="2" charset="-78"/>
              </a:rPr>
              <a:t> توطيد العلاقات بجهات الدعم المختلفة</a:t>
            </a:r>
            <a:endParaRPr lang="fr-FR" sz="2400" b="1" dirty="0">
              <a:solidFill>
                <a:srgbClr val="FF0000"/>
              </a:solidFill>
              <a:latin typeface="Sakkal Majalla" pitchFamily="2" charset="-78"/>
              <a:cs typeface="Sakkal Majalla" pitchFamily="2" charset="-78"/>
            </a:endParaRPr>
          </a:p>
          <a:p>
            <a:pPr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أشرنا في موضوع سابق من هذا الفصل إلى اعتماد بعض الجامعات على الدعم المالي الذي يقدمه الأفراد أو الهيئات أو الشركات أو الحكومة، واعتماد البعض الأخر على الموارد المالية التي تقدمها الحكومات، وفي جميع الأحوال يلزم أن تساهم العلاقات العامة في كسب تأييد هذه الجهات للجامعة ولمشروعاتها المستقبلية، وللدور الذي تقوم به في خدمات المجتمع حتى يتحقق للجامعة الدعم المالي الذي يساعدها على أداء رسالتها.</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
        <p:nvSpPr>
          <p:cNvPr id="2" name="Rectangle 1"/>
          <p:cNvSpPr/>
          <p:nvPr/>
        </p:nvSpPr>
        <p:spPr>
          <a:xfrm>
            <a:off x="395536" y="476673"/>
            <a:ext cx="8403232" cy="3785652"/>
          </a:xfrm>
          <a:prstGeom prst="rect">
            <a:avLst/>
          </a:prstGeom>
        </p:spPr>
        <p:txBody>
          <a:bodyPr wrap="square">
            <a:spAutoFit/>
          </a:bodyPr>
          <a:lstStyle/>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Tree>
    <p:extLst>
      <p:ext uri="{BB962C8B-B14F-4D97-AF65-F5344CB8AC3E}">
        <p14:creationId xmlns:p14="http://schemas.microsoft.com/office/powerpoint/2010/main" val="240618514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xit" presetSubtype="0" fill="hold" grpId="1" nodeType="clickEffect">
                                  <p:stCondLst>
                                    <p:cond delay="0"/>
                                  </p:stCondLst>
                                  <p:childTnLst>
                                    <p:anim calcmode="lin" valueType="num">
                                      <p:cBhvr>
                                        <p:cTn id="18" dur="1000"/>
                                        <p:tgtEl>
                                          <p:spTgt spid="11"/>
                                        </p:tgtEl>
                                        <p:attrNameLst>
                                          <p:attrName>ppt_w</p:attrName>
                                        </p:attrNameLst>
                                      </p:cBhvr>
                                      <p:tavLst>
                                        <p:tav tm="0">
                                          <p:val>
                                            <p:strVal val="ppt_w"/>
                                          </p:val>
                                        </p:tav>
                                        <p:tav tm="100000">
                                          <p:val>
                                            <p:fltVal val="0"/>
                                          </p:val>
                                        </p:tav>
                                      </p:tavLst>
                                    </p:anim>
                                    <p:anim calcmode="lin" valueType="num">
                                      <p:cBhvr>
                                        <p:cTn id="19" dur="1000"/>
                                        <p:tgtEl>
                                          <p:spTgt spid="11"/>
                                        </p:tgtEl>
                                        <p:attrNameLst>
                                          <p:attrName>ppt_h</p:attrName>
                                        </p:attrNameLst>
                                      </p:cBhvr>
                                      <p:tavLst>
                                        <p:tav tm="0">
                                          <p:val>
                                            <p:strVal val="ppt_h"/>
                                          </p:val>
                                        </p:tav>
                                        <p:tav tm="100000">
                                          <p:val>
                                            <p:fltVal val="0"/>
                                          </p:val>
                                        </p:tav>
                                      </p:tavLst>
                                    </p:anim>
                                    <p:anim calcmode="lin" valueType="num">
                                      <p:cBhvr>
                                        <p:cTn id="20" dur="1000"/>
                                        <p:tgtEl>
                                          <p:spTgt spid="11"/>
                                        </p:tgtEl>
                                        <p:attrNameLst>
                                          <p:attrName>style.rotation</p:attrName>
                                        </p:attrNameLst>
                                      </p:cBhvr>
                                      <p:tavLst>
                                        <p:tav tm="0">
                                          <p:val>
                                            <p:fltVal val="0"/>
                                          </p:val>
                                        </p:tav>
                                        <p:tav tm="100000">
                                          <p:val>
                                            <p:fltVal val="90"/>
                                          </p:val>
                                        </p:tav>
                                      </p:tavLst>
                                    </p:anim>
                                    <p:animEffect transition="out" filter="fade">
                                      <p:cBhvr>
                                        <p:cTn id="21" dur="1000"/>
                                        <p:tgtEl>
                                          <p:spTgt spid="11"/>
                                        </p:tgtEl>
                                      </p:cBhvr>
                                    </p:animEffect>
                                    <p:set>
                                      <p:cBhvr>
                                        <p:cTn id="22" dur="1" fill="hold">
                                          <p:stCondLst>
                                            <p:cond delay="999"/>
                                          </p:stCondLst>
                                        </p:cTn>
                                        <p:tgtEl>
                                          <p:spTgt spid="11"/>
                                        </p:tgtEl>
                                        <p:attrNameLst>
                                          <p:attrName>style.visibility</p:attrName>
                                        </p:attrNameLst>
                                      </p:cBhvr>
                                      <p:to>
                                        <p:strVal val="hidden"/>
                                      </p:to>
                                    </p:set>
                                  </p:childTnLst>
                                </p:cTn>
                              </p:par>
                              <p:par>
                                <p:cTn id="23" presetID="31" presetClass="exit" presetSubtype="0" fill="hold" grpId="1" nodeType="withEffect">
                                  <p:stCondLst>
                                    <p:cond delay="0"/>
                                  </p:stCondLst>
                                  <p:childTnLst>
                                    <p:anim calcmode="lin" valueType="num">
                                      <p:cBhvr>
                                        <p:cTn id="24" dur="1000"/>
                                        <p:tgtEl>
                                          <p:spTgt spid="2"/>
                                        </p:tgtEl>
                                        <p:attrNameLst>
                                          <p:attrName>ppt_w</p:attrName>
                                        </p:attrNameLst>
                                      </p:cBhvr>
                                      <p:tavLst>
                                        <p:tav tm="0">
                                          <p:val>
                                            <p:strVal val="ppt_w"/>
                                          </p:val>
                                        </p:tav>
                                        <p:tav tm="100000">
                                          <p:val>
                                            <p:fltVal val="0"/>
                                          </p:val>
                                        </p:tav>
                                      </p:tavLst>
                                    </p:anim>
                                    <p:anim calcmode="lin" valueType="num">
                                      <p:cBhvr>
                                        <p:cTn id="25" dur="1000"/>
                                        <p:tgtEl>
                                          <p:spTgt spid="2"/>
                                        </p:tgtEl>
                                        <p:attrNameLst>
                                          <p:attrName>ppt_h</p:attrName>
                                        </p:attrNameLst>
                                      </p:cBhvr>
                                      <p:tavLst>
                                        <p:tav tm="0">
                                          <p:val>
                                            <p:strVal val="ppt_h"/>
                                          </p:val>
                                        </p:tav>
                                        <p:tav tm="100000">
                                          <p:val>
                                            <p:fltVal val="0"/>
                                          </p:val>
                                        </p:tav>
                                      </p:tavLst>
                                    </p:anim>
                                    <p:anim calcmode="lin" valueType="num">
                                      <p:cBhvr>
                                        <p:cTn id="26" dur="1000"/>
                                        <p:tgtEl>
                                          <p:spTgt spid="2"/>
                                        </p:tgtEl>
                                        <p:attrNameLst>
                                          <p:attrName>style.rotation</p:attrName>
                                        </p:attrNameLst>
                                      </p:cBhvr>
                                      <p:tavLst>
                                        <p:tav tm="0">
                                          <p:val>
                                            <p:fltVal val="0"/>
                                          </p:val>
                                        </p:tav>
                                        <p:tav tm="100000">
                                          <p:val>
                                            <p:fltVal val="90"/>
                                          </p:val>
                                        </p:tav>
                                      </p:tavLst>
                                    </p:anim>
                                    <p:animEffect transition="out" filter="fade">
                                      <p:cBhvr>
                                        <p:cTn id="27" dur="1000"/>
                                        <p:tgtEl>
                                          <p:spTgt spid="2"/>
                                        </p:tgtEl>
                                      </p:cBhvr>
                                    </p:animEffect>
                                    <p:set>
                                      <p:cBhvr>
                                        <p:cTn id="28"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2" grpId="0"/>
      <p:bldP spid="2"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ذو زوايا قطرية مستديرة 10"/>
          <p:cNvSpPr/>
          <p:nvPr/>
        </p:nvSpPr>
        <p:spPr>
          <a:xfrm>
            <a:off x="395536" y="476673"/>
            <a:ext cx="8424936" cy="6180498"/>
          </a:xfrm>
          <a:prstGeom prst="round2DiagRect">
            <a:avLst/>
          </a:prstGeom>
          <a:solidFill>
            <a:srgbClr val="9E770A">
              <a:alpha val="16000"/>
            </a:srgbClr>
          </a:solidFill>
          <a:ln>
            <a:solidFill>
              <a:srgbClr val="9E770A"/>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fa-IR" sz="2400" b="1" dirty="0">
                <a:solidFill>
                  <a:srgbClr val="FF0000"/>
                </a:solidFill>
                <a:latin typeface="Sakkal Majalla" pitchFamily="2" charset="-78"/>
                <a:cs typeface="Sakkal Majalla" pitchFamily="2" charset="-78"/>
              </a:rPr>
              <a:t>۱۰. </a:t>
            </a:r>
            <a:r>
              <a:rPr lang="ar-SA" sz="2400" b="1" dirty="0">
                <a:solidFill>
                  <a:srgbClr val="FF0000"/>
                </a:solidFill>
                <a:latin typeface="Sakkal Majalla" pitchFamily="2" charset="-78"/>
                <a:cs typeface="Sakkal Majalla" pitchFamily="2" charset="-78"/>
              </a:rPr>
              <a:t>متابعة المعاملات والإجراءات الإدارية للأساتذة:</a:t>
            </a:r>
            <a:endParaRPr lang="fr-FR" sz="2400" b="1" dirty="0">
              <a:solidFill>
                <a:srgbClr val="FF0000"/>
              </a:solidFill>
              <a:latin typeface="Sakkal Majalla" pitchFamily="2" charset="-78"/>
              <a:cs typeface="Sakkal Majalla" pitchFamily="2" charset="-78"/>
            </a:endParaRPr>
          </a:p>
          <a:p>
            <a:pPr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من المؤسف أن تتحول طاقة الأستاذ الجامعي من العطاء العلمي إلى متابعة أوراق السفر أو صرف المكافآت او البدلات أو غيرها من المستحقات أو أن تبدد جهوده بين متابعة المحاضرات والأبحاث والإعداد لإجراءات إدارية معقدة لاعتماد الدرجة التي رقي اليها، أو الحصول على موافقة للاشتراك في مؤتمر علمي، أو غير ذلك من المعوقات التي تصرف الأستاذ الجامعي من أداء واجبه على الوجه الأكمل.</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400" b="1" dirty="0">
                <a:solidFill>
                  <a:srgbClr val="FF0000"/>
                </a:solidFill>
                <a:latin typeface="Sakkal Majalla" pitchFamily="2" charset="-78"/>
                <a:cs typeface="Sakkal Majalla" pitchFamily="2" charset="-78"/>
              </a:rPr>
              <a:t>السمعة الطيبة:</a:t>
            </a:r>
            <a:endParaRPr lang="fr-FR" sz="2400" b="1" dirty="0">
              <a:solidFill>
                <a:srgbClr val="FF0000"/>
              </a:solidFill>
              <a:latin typeface="Sakkal Majalla" pitchFamily="2" charset="-78"/>
              <a:cs typeface="Sakkal Majalla" pitchFamily="2" charset="-78"/>
            </a:endParaRPr>
          </a:p>
          <a:p>
            <a:pPr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السمعة الطيبة لأي فرد أو منظمة ليست وليدة اليوم أو الأمس وليست انعكاسا لحدث هنا أو هناك، وإنما هي عمل مخطط ومنظم و مستمر، والعلاقات العامة و هي تسعى إلى تحقيق السمعة الطيبة تعتمد على التأثير المتراكم </a:t>
            </a:r>
            <a:r>
              <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Cumulative </a:t>
            </a:r>
            <a:r>
              <a:rPr lang="fr-FR" sz="2400" b="1" dirty="0" err="1">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Effect</a:t>
            </a: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للأنشطة والبرامج التي تنفذها لتحقيق أهداف بعيدة ومتوسطة وقصيرة، وان كان من اليسير تقويم الأنشطة الإنتاجية للسلع والخدمات الملموسة أو المنظورة </a:t>
            </a:r>
            <a:r>
              <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tangible</a:t>
            </a: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فليس ذلك حال أنشطة العلاقات العامة التي تسير في مجال غير منظور </a:t>
            </a:r>
            <a:r>
              <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intangible </a:t>
            </a: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هو مجال </a:t>
            </a:r>
            <a:r>
              <a:rPr lang="ar-SA" sz="2400" b="1" dirty="0" err="1">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الأراء</a:t>
            </a: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والاتجاهات والمعنويات بصفة عامة.</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
        <p:nvSpPr>
          <p:cNvPr id="2" name="Rectangle 1"/>
          <p:cNvSpPr/>
          <p:nvPr/>
        </p:nvSpPr>
        <p:spPr>
          <a:xfrm>
            <a:off x="395536" y="476673"/>
            <a:ext cx="8403232" cy="3785652"/>
          </a:xfrm>
          <a:prstGeom prst="rect">
            <a:avLst/>
          </a:prstGeom>
        </p:spPr>
        <p:txBody>
          <a:bodyPr wrap="square">
            <a:spAutoFit/>
          </a:bodyPr>
          <a:lstStyle/>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r>
              <a:rPr lang="ar-SA"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a:t>
            </a:r>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Tree>
    <p:extLst>
      <p:ext uri="{BB962C8B-B14F-4D97-AF65-F5344CB8AC3E}">
        <p14:creationId xmlns:p14="http://schemas.microsoft.com/office/powerpoint/2010/main" val="363006567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xit" presetSubtype="0" fill="hold" grpId="1" nodeType="clickEffect">
                                  <p:stCondLst>
                                    <p:cond delay="0"/>
                                  </p:stCondLst>
                                  <p:childTnLst>
                                    <p:anim calcmode="lin" valueType="num">
                                      <p:cBhvr>
                                        <p:cTn id="18" dur="1000"/>
                                        <p:tgtEl>
                                          <p:spTgt spid="11"/>
                                        </p:tgtEl>
                                        <p:attrNameLst>
                                          <p:attrName>ppt_w</p:attrName>
                                        </p:attrNameLst>
                                      </p:cBhvr>
                                      <p:tavLst>
                                        <p:tav tm="0">
                                          <p:val>
                                            <p:strVal val="ppt_w"/>
                                          </p:val>
                                        </p:tav>
                                        <p:tav tm="100000">
                                          <p:val>
                                            <p:fltVal val="0"/>
                                          </p:val>
                                        </p:tav>
                                      </p:tavLst>
                                    </p:anim>
                                    <p:anim calcmode="lin" valueType="num">
                                      <p:cBhvr>
                                        <p:cTn id="19" dur="1000"/>
                                        <p:tgtEl>
                                          <p:spTgt spid="11"/>
                                        </p:tgtEl>
                                        <p:attrNameLst>
                                          <p:attrName>ppt_h</p:attrName>
                                        </p:attrNameLst>
                                      </p:cBhvr>
                                      <p:tavLst>
                                        <p:tav tm="0">
                                          <p:val>
                                            <p:strVal val="ppt_h"/>
                                          </p:val>
                                        </p:tav>
                                        <p:tav tm="100000">
                                          <p:val>
                                            <p:fltVal val="0"/>
                                          </p:val>
                                        </p:tav>
                                      </p:tavLst>
                                    </p:anim>
                                    <p:anim calcmode="lin" valueType="num">
                                      <p:cBhvr>
                                        <p:cTn id="20" dur="1000"/>
                                        <p:tgtEl>
                                          <p:spTgt spid="11"/>
                                        </p:tgtEl>
                                        <p:attrNameLst>
                                          <p:attrName>style.rotation</p:attrName>
                                        </p:attrNameLst>
                                      </p:cBhvr>
                                      <p:tavLst>
                                        <p:tav tm="0">
                                          <p:val>
                                            <p:fltVal val="0"/>
                                          </p:val>
                                        </p:tav>
                                        <p:tav tm="100000">
                                          <p:val>
                                            <p:fltVal val="90"/>
                                          </p:val>
                                        </p:tav>
                                      </p:tavLst>
                                    </p:anim>
                                    <p:animEffect transition="out" filter="fade">
                                      <p:cBhvr>
                                        <p:cTn id="21" dur="1000"/>
                                        <p:tgtEl>
                                          <p:spTgt spid="11"/>
                                        </p:tgtEl>
                                      </p:cBhvr>
                                    </p:animEffect>
                                    <p:set>
                                      <p:cBhvr>
                                        <p:cTn id="22" dur="1" fill="hold">
                                          <p:stCondLst>
                                            <p:cond delay="999"/>
                                          </p:stCondLst>
                                        </p:cTn>
                                        <p:tgtEl>
                                          <p:spTgt spid="11"/>
                                        </p:tgtEl>
                                        <p:attrNameLst>
                                          <p:attrName>style.visibility</p:attrName>
                                        </p:attrNameLst>
                                      </p:cBhvr>
                                      <p:to>
                                        <p:strVal val="hidden"/>
                                      </p:to>
                                    </p:set>
                                  </p:childTnLst>
                                </p:cTn>
                              </p:par>
                              <p:par>
                                <p:cTn id="23" presetID="31" presetClass="exit" presetSubtype="0" fill="hold" grpId="1" nodeType="withEffect">
                                  <p:stCondLst>
                                    <p:cond delay="0"/>
                                  </p:stCondLst>
                                  <p:childTnLst>
                                    <p:anim calcmode="lin" valueType="num">
                                      <p:cBhvr>
                                        <p:cTn id="24" dur="1000"/>
                                        <p:tgtEl>
                                          <p:spTgt spid="2"/>
                                        </p:tgtEl>
                                        <p:attrNameLst>
                                          <p:attrName>ppt_w</p:attrName>
                                        </p:attrNameLst>
                                      </p:cBhvr>
                                      <p:tavLst>
                                        <p:tav tm="0">
                                          <p:val>
                                            <p:strVal val="ppt_w"/>
                                          </p:val>
                                        </p:tav>
                                        <p:tav tm="100000">
                                          <p:val>
                                            <p:fltVal val="0"/>
                                          </p:val>
                                        </p:tav>
                                      </p:tavLst>
                                    </p:anim>
                                    <p:anim calcmode="lin" valueType="num">
                                      <p:cBhvr>
                                        <p:cTn id="25" dur="1000"/>
                                        <p:tgtEl>
                                          <p:spTgt spid="2"/>
                                        </p:tgtEl>
                                        <p:attrNameLst>
                                          <p:attrName>ppt_h</p:attrName>
                                        </p:attrNameLst>
                                      </p:cBhvr>
                                      <p:tavLst>
                                        <p:tav tm="0">
                                          <p:val>
                                            <p:strVal val="ppt_h"/>
                                          </p:val>
                                        </p:tav>
                                        <p:tav tm="100000">
                                          <p:val>
                                            <p:fltVal val="0"/>
                                          </p:val>
                                        </p:tav>
                                      </p:tavLst>
                                    </p:anim>
                                    <p:anim calcmode="lin" valueType="num">
                                      <p:cBhvr>
                                        <p:cTn id="26" dur="1000"/>
                                        <p:tgtEl>
                                          <p:spTgt spid="2"/>
                                        </p:tgtEl>
                                        <p:attrNameLst>
                                          <p:attrName>style.rotation</p:attrName>
                                        </p:attrNameLst>
                                      </p:cBhvr>
                                      <p:tavLst>
                                        <p:tav tm="0">
                                          <p:val>
                                            <p:fltVal val="0"/>
                                          </p:val>
                                        </p:tav>
                                        <p:tav tm="100000">
                                          <p:val>
                                            <p:fltVal val="90"/>
                                          </p:val>
                                        </p:tav>
                                      </p:tavLst>
                                    </p:anim>
                                    <p:animEffect transition="out" filter="fade">
                                      <p:cBhvr>
                                        <p:cTn id="27" dur="1000"/>
                                        <p:tgtEl>
                                          <p:spTgt spid="2"/>
                                        </p:tgtEl>
                                      </p:cBhvr>
                                    </p:animEffect>
                                    <p:set>
                                      <p:cBhvr>
                                        <p:cTn id="28"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a:gradFill flip="none" rotWithShape="1">
            <a:gsLst>
              <a:gs pos="54000">
                <a:schemeClr val="bg1"/>
              </a:gs>
              <a:gs pos="4000">
                <a:srgbClr val="9E770A">
                  <a:tint val="23500"/>
                  <a:satMod val="160000"/>
                </a:srgbClr>
              </a:gs>
            </a:gsLst>
            <a:path path="circle">
              <a:fillToRect l="50000" t="50000" r="50000" b="50000"/>
            </a:path>
            <a:tileRect/>
          </a:gradFill>
          <a:ln>
            <a:solidFill>
              <a:srgbClr val="DEBC9A"/>
            </a:solidFill>
          </a:ln>
        </p:spPr>
      </p:pic>
      <p:pic>
        <p:nvPicPr>
          <p:cNvPr id="6" name="صورة 5"/>
          <p:cNvPicPr>
            <a:picLocks noChangeAspect="1"/>
          </p:cNvPicPr>
          <p:nvPr/>
        </p:nvPicPr>
        <p:blipFill>
          <a:blip r:embed="rId3">
            <a:clrChange>
              <a:clrFrom>
                <a:srgbClr val="F6F6F6"/>
              </a:clrFrom>
              <a:clrTo>
                <a:srgbClr val="F6F6F6">
                  <a:alpha val="0"/>
                </a:srgbClr>
              </a:clrTo>
            </a:clrChange>
            <a:extLst>
              <a:ext uri="{28A0092B-C50C-407E-A947-70E740481C1C}">
                <a14:useLocalDpi xmlns:a14="http://schemas.microsoft.com/office/drawing/2010/main" val="0"/>
              </a:ext>
            </a:extLst>
          </a:blip>
          <a:stretch>
            <a:fillRect/>
          </a:stretch>
        </p:blipFill>
        <p:spPr>
          <a:xfrm>
            <a:off x="107504" y="959912"/>
            <a:ext cx="7200800" cy="3477200"/>
          </a:xfrm>
          <a:prstGeom prst="rect">
            <a:avLst/>
          </a:prstGeom>
        </p:spPr>
      </p:pic>
      <p:sp>
        <p:nvSpPr>
          <p:cNvPr id="7" name="مستطيل 6"/>
          <p:cNvSpPr/>
          <p:nvPr/>
        </p:nvSpPr>
        <p:spPr>
          <a:xfrm rot="21389483">
            <a:off x="1049667" y="1601711"/>
            <a:ext cx="5273403" cy="2308324"/>
          </a:xfrm>
          <a:prstGeom prst="rect">
            <a:avLst/>
          </a:prstGeom>
        </p:spPr>
        <p:txBody>
          <a:bodyPr wrap="square">
            <a:spAutoFit/>
          </a:bodyPr>
          <a:lstStyle/>
          <a:p>
            <a:pPr algn="ctr"/>
            <a:r>
              <a:rPr lang="ar-SA"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العلاقات العامة في مجالات جديدة (</a:t>
            </a:r>
            <a:r>
              <a:rPr lang="ar-IQ"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العلاقات العامة في الجامعات</a:t>
            </a:r>
            <a:r>
              <a:rPr lang="ar-SA"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a:t>
            </a:r>
            <a:endParaRPr lang="ar-DZ"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ctr"/>
            <a:r>
              <a:rPr lang="ar-DZ"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بناء أنموذج عصري لإدارة العلاقات العامة بجامعة قالمة</a:t>
            </a:r>
            <a:endParaRPr lang="fr-FR"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
        <p:nvSpPr>
          <p:cNvPr id="8" name="مستطيل ذو زوايا قطرية مستديرة 7"/>
          <p:cNvSpPr/>
          <p:nvPr/>
        </p:nvSpPr>
        <p:spPr>
          <a:xfrm>
            <a:off x="4263664" y="4869160"/>
            <a:ext cx="4104456" cy="864096"/>
          </a:xfrm>
          <a:prstGeom prst="round2DiagRect">
            <a:avLst/>
          </a:prstGeom>
          <a:gradFill flip="none" rotWithShape="1">
            <a:gsLst>
              <a:gs pos="54000">
                <a:schemeClr val="bg1"/>
              </a:gs>
              <a:gs pos="4000">
                <a:srgbClr val="9E770A">
                  <a:tint val="23500"/>
                  <a:satMod val="160000"/>
                </a:srgbClr>
              </a:gs>
            </a:gsLst>
            <a:path path="circle">
              <a:fillToRect l="50000" t="50000" r="50000" b="50000"/>
            </a:path>
            <a:tileRect/>
          </a:gradFill>
          <a:ln>
            <a:solidFill>
              <a:srgbClr val="DEBC9A"/>
            </a:solidFill>
          </a:ln>
        </p:spPr>
        <p:style>
          <a:lnRef idx="3">
            <a:schemeClr val="lt1"/>
          </a:lnRef>
          <a:fillRef idx="1">
            <a:schemeClr val="accent2"/>
          </a:fillRef>
          <a:effectRef idx="1">
            <a:schemeClr val="accent2"/>
          </a:effectRef>
          <a:fontRef idx="minor">
            <a:schemeClr val="lt1"/>
          </a:fontRef>
        </p:style>
        <p:txBody>
          <a:bodyPr rtlCol="1" anchor="ctr"/>
          <a:lstStyle/>
          <a:p>
            <a:pPr algn="ctr"/>
            <a:r>
              <a:rPr lang="ar-DZ" sz="2400" dirty="0">
                <a:gradFill flip="none" rotWithShape="1">
                  <a:gsLst>
                    <a:gs pos="0">
                      <a:schemeClr val="bg2">
                        <a:lumMod val="25000"/>
                        <a:shade val="30000"/>
                        <a:satMod val="115000"/>
                      </a:schemeClr>
                    </a:gs>
                    <a:gs pos="50000">
                      <a:schemeClr val="bg2">
                        <a:lumMod val="25000"/>
                        <a:shade val="67500"/>
                        <a:satMod val="115000"/>
                      </a:schemeClr>
                    </a:gs>
                    <a:gs pos="100000">
                      <a:schemeClr val="bg2">
                        <a:lumMod val="25000"/>
                        <a:shade val="100000"/>
                        <a:satMod val="115000"/>
                      </a:schemeClr>
                    </a:gs>
                  </a:gsLst>
                  <a:lin ang="5400000" scaled="1"/>
                  <a:tileRect/>
                </a:gradFill>
                <a:cs typeface="mohammad bold art 1" pitchFamily="2" charset="-78"/>
              </a:rPr>
              <a:t>د/ محمد أمين </a:t>
            </a:r>
            <a:r>
              <a:rPr lang="ar-DZ" sz="2400" dirty="0" err="1">
                <a:gradFill flip="none" rotWithShape="1">
                  <a:gsLst>
                    <a:gs pos="0">
                      <a:schemeClr val="bg2">
                        <a:lumMod val="25000"/>
                        <a:shade val="30000"/>
                        <a:satMod val="115000"/>
                      </a:schemeClr>
                    </a:gs>
                    <a:gs pos="50000">
                      <a:schemeClr val="bg2">
                        <a:lumMod val="25000"/>
                        <a:shade val="67500"/>
                        <a:satMod val="115000"/>
                      </a:schemeClr>
                    </a:gs>
                    <a:gs pos="100000">
                      <a:schemeClr val="bg2">
                        <a:lumMod val="25000"/>
                        <a:shade val="100000"/>
                        <a:satMod val="115000"/>
                      </a:schemeClr>
                    </a:gs>
                  </a:gsLst>
                  <a:lin ang="5400000" scaled="1"/>
                  <a:tileRect/>
                </a:gradFill>
                <a:cs typeface="mohammad bold art 1" pitchFamily="2" charset="-78"/>
              </a:rPr>
              <a:t>عبادنة</a:t>
            </a:r>
            <a:endParaRPr lang="ar-SA" sz="2400" dirty="0">
              <a:gradFill flip="none" rotWithShape="1">
                <a:gsLst>
                  <a:gs pos="0">
                    <a:schemeClr val="bg2">
                      <a:lumMod val="25000"/>
                      <a:shade val="30000"/>
                      <a:satMod val="115000"/>
                    </a:schemeClr>
                  </a:gs>
                  <a:gs pos="50000">
                    <a:schemeClr val="bg2">
                      <a:lumMod val="25000"/>
                      <a:shade val="67500"/>
                      <a:satMod val="115000"/>
                    </a:schemeClr>
                  </a:gs>
                  <a:gs pos="100000">
                    <a:schemeClr val="bg2">
                      <a:lumMod val="25000"/>
                      <a:shade val="100000"/>
                      <a:satMod val="115000"/>
                    </a:schemeClr>
                  </a:gs>
                </a:gsLst>
                <a:lin ang="5400000" scaled="1"/>
                <a:tileRect/>
              </a:gradFill>
              <a:cs typeface="mohammad bold art 1" pitchFamily="2" charset="-78"/>
            </a:endParaRPr>
          </a:p>
        </p:txBody>
      </p:sp>
      <p:sp>
        <p:nvSpPr>
          <p:cNvPr id="10" name="شكل بيضاوي 9"/>
          <p:cNvSpPr/>
          <p:nvPr/>
        </p:nvSpPr>
        <p:spPr>
          <a:xfrm>
            <a:off x="7308304" y="4365104"/>
            <a:ext cx="1268871" cy="864096"/>
          </a:xfrm>
          <a:prstGeom prst="ellipse">
            <a:avLst/>
          </a:prstGeom>
          <a:gradFill flip="none" rotWithShape="1">
            <a:gsLst>
              <a:gs pos="0">
                <a:srgbClr val="DEBC9A">
                  <a:tint val="66000"/>
                  <a:satMod val="160000"/>
                </a:srgbClr>
              </a:gs>
              <a:gs pos="50000">
                <a:srgbClr val="DEBC9A">
                  <a:tint val="44500"/>
                  <a:satMod val="160000"/>
                </a:srgbClr>
              </a:gs>
              <a:gs pos="100000">
                <a:srgbClr val="DEBC9A">
                  <a:tint val="23500"/>
                  <a:satMod val="160000"/>
                </a:srgbClr>
              </a:gs>
            </a:gsLst>
            <a:path path="circle">
              <a:fillToRect l="50000" t="50000" r="50000" b="50000"/>
            </a:path>
            <a:tileRect/>
          </a:gradFill>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3200" b="1" dirty="0">
                <a:solidFill>
                  <a:schemeClr val="bg2">
                    <a:lumMod val="25000"/>
                  </a:schemeClr>
                </a:solidFill>
                <a:effectLst>
                  <a:outerShdw blurRad="38100" dist="38100" dir="2700000" algn="tl">
                    <a:srgbClr val="000000">
                      <a:alpha val="43137"/>
                    </a:srgbClr>
                  </a:outerShdw>
                </a:effectLst>
                <a:latin typeface="Sakkal Majalla" pitchFamily="2" charset="-78"/>
                <a:cs typeface="Sakkal Majalla" pitchFamily="2" charset="-78"/>
              </a:rPr>
              <a:t>إعداد</a:t>
            </a:r>
          </a:p>
        </p:txBody>
      </p:sp>
      <p:pic>
        <p:nvPicPr>
          <p:cNvPr id="14" name="صورة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63664" y="4212172"/>
            <a:ext cx="735163" cy="983893"/>
          </a:xfrm>
          <a:prstGeom prst="rect">
            <a:avLst/>
          </a:prstGeom>
        </p:spPr>
      </p:pic>
      <p:pic>
        <p:nvPicPr>
          <p:cNvPr id="15" name="صورة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4753021" y="5269467"/>
            <a:ext cx="735163" cy="983893"/>
          </a:xfrm>
          <a:prstGeom prst="rect">
            <a:avLst/>
          </a:prstGeom>
        </p:spPr>
      </p:pic>
      <p:sp>
        <p:nvSpPr>
          <p:cNvPr id="19" name="مستطيل 18"/>
          <p:cNvSpPr/>
          <p:nvPr/>
        </p:nvSpPr>
        <p:spPr>
          <a:xfrm>
            <a:off x="2941347" y="6081191"/>
            <a:ext cx="3350597" cy="584775"/>
          </a:xfrm>
          <a:prstGeom prst="rect">
            <a:avLst/>
          </a:prstGeom>
        </p:spPr>
        <p:txBody>
          <a:bodyPr wrap="none">
            <a:spAutoFit/>
          </a:bodyPr>
          <a:lstStyle/>
          <a:p>
            <a:r>
              <a:rPr lang="ar-DZ" sz="3200" b="1" dirty="0">
                <a:ln w="1905"/>
                <a:solidFill>
                  <a:schemeClr val="accent6">
                    <a:lumMod val="50000"/>
                  </a:schemeClr>
                </a:solidFill>
                <a:effectLst>
                  <a:innerShdw blurRad="69850" dist="43180" dir="5400000">
                    <a:srgbClr val="000000">
                      <a:alpha val="65000"/>
                    </a:srgbClr>
                  </a:innerShdw>
                </a:effectLst>
                <a:latin typeface="Sakkal Majalla" pitchFamily="2" charset="-78"/>
                <a:cs typeface="Sakkal Majalla" pitchFamily="2" charset="-78"/>
              </a:rPr>
              <a:t>العام الجامعي 2021-2022</a:t>
            </a:r>
            <a:endParaRPr lang="en-US" sz="3200" b="1" dirty="0">
              <a:ln w="1905"/>
              <a:solidFill>
                <a:schemeClr val="accent6">
                  <a:lumMod val="50000"/>
                </a:schemeClr>
              </a:solidFill>
              <a:effectLst>
                <a:innerShdw blurRad="69850" dist="43180" dir="5400000">
                  <a:srgbClr val="000000">
                    <a:alpha val="65000"/>
                  </a:srgbClr>
                </a:innerShdw>
              </a:effectLst>
              <a:latin typeface="Sakkal Majalla" pitchFamily="2" charset="-78"/>
              <a:cs typeface="Sakkal Majalla" pitchFamily="2" charset="-78"/>
            </a:endParaRPr>
          </a:p>
        </p:txBody>
      </p:sp>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45773" y="89232"/>
            <a:ext cx="4614496" cy="904875"/>
          </a:xfrm>
          <a:prstGeom prst="rect">
            <a:avLst/>
          </a:prstGeom>
        </p:spPr>
      </p:pic>
    </p:spTree>
    <p:extLst>
      <p:ext uri="{BB962C8B-B14F-4D97-AF65-F5344CB8AC3E}">
        <p14:creationId xmlns:p14="http://schemas.microsoft.com/office/powerpoint/2010/main" val="617679775"/>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anim calcmode="lin" valueType="num">
                                      <p:cBhvr>
                                        <p:cTn id="8" dur="2000" fill="hold"/>
                                        <p:tgtEl>
                                          <p:spTgt spid="8">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8">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مستدير الزوايا 10"/>
          <p:cNvSpPr/>
          <p:nvPr/>
        </p:nvSpPr>
        <p:spPr>
          <a:xfrm>
            <a:off x="539553" y="116632"/>
            <a:ext cx="8136903" cy="6597352"/>
          </a:xfrm>
          <a:prstGeom prst="roundRect">
            <a:avLst/>
          </a:prstGeom>
          <a:solidFill>
            <a:srgbClr val="9E770A">
              <a:alpha val="16000"/>
            </a:srgbClr>
          </a:solidFill>
          <a:ln>
            <a:solidFill>
              <a:srgbClr val="FFF2E5"/>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just"/>
            <a:endParaRPr lang="ar-DZ"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ctr"/>
            <a:r>
              <a:rPr lang="ar-IQ"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المحاضرة </a:t>
            </a:r>
            <a:r>
              <a:rPr lang="ar-DZ"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الثانية</a:t>
            </a:r>
            <a:endParaRPr lang="fr-FR"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lgn="just"/>
            <a:endParaRPr lang="ar-DZ"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lgn="just"/>
            <a:r>
              <a:rPr lang="ar-DZ"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أ</a:t>
            </a: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ولا: عنوان المحاضرة: العلاقات العامة في مجالات جديدة (</a:t>
            </a:r>
            <a:r>
              <a:rPr lang="ar-IQ"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العلاقات العامة في الجامعات</a:t>
            </a: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ثانيا: هدف المحاضرة: تعريف الطلاب بمجال جديد في ممارسة العلاقات العامة وهو التعليم.</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ثالثا: طريقة التدريس: طريقة المناقشة والحوار، اذ يقوم التدريسي فيها بإدارة حوار بهدف استثارة النشاط العقلي عند الطلبة وتنمية انتباههم، ما يسهم في توليد وإنتاج أفكار وآراء إبداعية جيدة ومفيدة من الطلبة بشأن الموضوع المطروح للنقاش، وبذا يكون وضع الذهن في حالة من الإثارة للتفكير في كل الاتجاهات لتوليد أكبر قدر من الأفكار، اذ يتاح للطلبة جو من الحرية يسمح بظهور كل الآراء والأفكار.</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رابعا: </a:t>
            </a:r>
            <a:r>
              <a:rPr lang="ar-IQ"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الخطوات المتبعة: </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يقوم التدريسي بتقديم شرح مفصل لأهمية العلاقات العامة في الجامعات.</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يقوم التدريسي بإدارة حوار عن الانموذج المطروح للنقاش.</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ان يقوم التدريسي بربط الانموذج بواقع الجامعات.</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lgn="just"/>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أن يسعى التدريسي الى اشراك الطلبة كافة، وأن يعطيهم الفرصة لمناقشة بعضهم البعض.</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Tree>
    <p:extLst>
      <p:ext uri="{BB962C8B-B14F-4D97-AF65-F5344CB8AC3E}">
        <p14:creationId xmlns:p14="http://schemas.microsoft.com/office/powerpoint/2010/main" val="329937660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1" nodeType="clickEffect">
                                  <p:stCondLst>
                                    <p:cond delay="0"/>
                                  </p:stCondLst>
                                  <p:childTnLst>
                                    <p:anim calcmode="lin" valueType="num">
                                      <p:cBhvr>
                                        <p:cTn id="13" dur="1000"/>
                                        <p:tgtEl>
                                          <p:spTgt spid="11"/>
                                        </p:tgtEl>
                                        <p:attrNameLst>
                                          <p:attrName>ppt_w</p:attrName>
                                        </p:attrNameLst>
                                      </p:cBhvr>
                                      <p:tavLst>
                                        <p:tav tm="0">
                                          <p:val>
                                            <p:strVal val="ppt_w"/>
                                          </p:val>
                                        </p:tav>
                                        <p:tav tm="100000">
                                          <p:val>
                                            <p:fltVal val="0"/>
                                          </p:val>
                                        </p:tav>
                                      </p:tavLst>
                                    </p:anim>
                                    <p:anim calcmode="lin" valueType="num">
                                      <p:cBhvr>
                                        <p:cTn id="14" dur="1000"/>
                                        <p:tgtEl>
                                          <p:spTgt spid="11"/>
                                        </p:tgtEl>
                                        <p:attrNameLst>
                                          <p:attrName>ppt_h</p:attrName>
                                        </p:attrNameLst>
                                      </p:cBhvr>
                                      <p:tavLst>
                                        <p:tav tm="0">
                                          <p:val>
                                            <p:strVal val="ppt_h"/>
                                          </p:val>
                                        </p:tav>
                                        <p:tav tm="100000">
                                          <p:val>
                                            <p:fltVal val="0"/>
                                          </p:val>
                                        </p:tav>
                                      </p:tavLst>
                                    </p:anim>
                                    <p:anim calcmode="lin" valueType="num">
                                      <p:cBhvr>
                                        <p:cTn id="15" dur="1000"/>
                                        <p:tgtEl>
                                          <p:spTgt spid="11"/>
                                        </p:tgtEl>
                                        <p:attrNameLst>
                                          <p:attrName>style.rotation</p:attrName>
                                        </p:attrNameLst>
                                      </p:cBhvr>
                                      <p:tavLst>
                                        <p:tav tm="0">
                                          <p:val>
                                            <p:fltVal val="0"/>
                                          </p:val>
                                        </p:tav>
                                        <p:tav tm="100000">
                                          <p:val>
                                            <p:fltVal val="90"/>
                                          </p:val>
                                        </p:tav>
                                      </p:tavLst>
                                    </p:anim>
                                    <p:animEffect transition="out" filter="fade">
                                      <p:cBhvr>
                                        <p:cTn id="16" dur="1000"/>
                                        <p:tgtEl>
                                          <p:spTgt spid="11"/>
                                        </p:tgtEl>
                                      </p:cBhvr>
                                    </p:animEffect>
                                    <p:set>
                                      <p:cBhvr>
                                        <p:cTn id="17"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pic>
        <p:nvPicPr>
          <p:cNvPr id="10" name="صورة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44227" y="178439"/>
            <a:ext cx="4083983" cy="1306346"/>
          </a:xfrm>
          <a:prstGeom prst="rect">
            <a:avLst/>
          </a:prstGeom>
        </p:spPr>
      </p:pic>
      <p:sp>
        <p:nvSpPr>
          <p:cNvPr id="11" name="مستطيل مستدير الزوايا 10"/>
          <p:cNvSpPr/>
          <p:nvPr/>
        </p:nvSpPr>
        <p:spPr>
          <a:xfrm>
            <a:off x="539553" y="1628800"/>
            <a:ext cx="8136903" cy="5040560"/>
          </a:xfrm>
          <a:prstGeom prst="roundRect">
            <a:avLst/>
          </a:prstGeom>
          <a:solidFill>
            <a:srgbClr val="9E770A">
              <a:alpha val="16000"/>
            </a:srgbClr>
          </a:solidFill>
          <a:ln>
            <a:solidFill>
              <a:srgbClr val="FFF2E5"/>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r-FR" sz="2600" b="1" dirty="0">
              <a:solidFill>
                <a:srgbClr val="0070C0"/>
              </a:solidFill>
              <a:latin typeface="Sakkal Majalla" pitchFamily="2" charset="-78"/>
              <a:cs typeface="Sakkal Majalla" pitchFamily="2" charset="-78"/>
            </a:endParaRPr>
          </a:p>
          <a:p>
            <a:pPr algn="ctr"/>
            <a:r>
              <a:rPr lang="ar-SA" sz="2600" b="1" dirty="0">
                <a:solidFill>
                  <a:srgbClr val="0070C0"/>
                </a:solidFill>
                <a:latin typeface="Sakkal Majalla" pitchFamily="2" charset="-78"/>
                <a:cs typeface="Sakkal Majalla" pitchFamily="2" charset="-78"/>
              </a:rPr>
              <a:t>خامسا: نص المحاضرة</a:t>
            </a:r>
            <a:endParaRPr lang="fr-FR" sz="2600" b="1" dirty="0">
              <a:solidFill>
                <a:srgbClr val="0070C0"/>
              </a:solidFill>
              <a:latin typeface="Sakkal Majalla" pitchFamily="2" charset="-78"/>
              <a:cs typeface="Sakkal Majalla" pitchFamily="2" charset="-78"/>
            </a:endParaRPr>
          </a:p>
          <a:p>
            <a:pPr algn="just"/>
            <a:r>
              <a:rPr lang="ar-SA"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لا شك ان الجامعات في الغالب ليست مؤسسات تجارية أو صناعية أو ما شابه ذلك من المؤسسات التي تسعى إلى الربح، وانما هي مؤسسات قامت اساساً من اجل نشر المعرفة العلمية ورفد المجتمع بالكفاءات العلمية القادرة على النهوض به وتطويره، من هنا تبرز اهمية ان تقوم الجامعات بإقامة علاقات وطيدة مع المجتمع الذي تعمل فيه، اذ ان  المجتمع الذي تعمل فيه الجامعات يؤثر عليها ويتأثر بها، لذا من الواجب ان يطلع على اعمالها ومشروعاتها وما حققته وما تنوي ان تحققه او ما ترنو اليه وما هي المشكلات التي تعترض تحقيق مثل ذلك، وهذا ما تضطلع به ادارة العلاقات العامة، لذا فان العلاقات العامة تعد من المهام الشاقة والمعقدة والاستراتيجية التي تشغل بال المسؤولين في الجامعات كونها تسهم في تحقيق اهداف الجامعات على احسن وجه.</a:t>
            </a:r>
            <a:endParaRPr lang="fr-FR"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
            <a:endParaRPr lang="fr-FR" sz="2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Tree>
    <p:extLst>
      <p:ext uri="{BB962C8B-B14F-4D97-AF65-F5344CB8AC3E}">
        <p14:creationId xmlns:p14="http://schemas.microsoft.com/office/powerpoint/2010/main" val="238901364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1" nodeType="clickEffect">
                                  <p:stCondLst>
                                    <p:cond delay="0"/>
                                  </p:stCondLst>
                                  <p:childTnLst>
                                    <p:anim calcmode="lin" valueType="num">
                                      <p:cBhvr>
                                        <p:cTn id="13" dur="1000"/>
                                        <p:tgtEl>
                                          <p:spTgt spid="11"/>
                                        </p:tgtEl>
                                        <p:attrNameLst>
                                          <p:attrName>ppt_w</p:attrName>
                                        </p:attrNameLst>
                                      </p:cBhvr>
                                      <p:tavLst>
                                        <p:tav tm="0">
                                          <p:val>
                                            <p:strVal val="ppt_w"/>
                                          </p:val>
                                        </p:tav>
                                        <p:tav tm="100000">
                                          <p:val>
                                            <p:fltVal val="0"/>
                                          </p:val>
                                        </p:tav>
                                      </p:tavLst>
                                    </p:anim>
                                    <p:anim calcmode="lin" valueType="num">
                                      <p:cBhvr>
                                        <p:cTn id="14" dur="1000"/>
                                        <p:tgtEl>
                                          <p:spTgt spid="11"/>
                                        </p:tgtEl>
                                        <p:attrNameLst>
                                          <p:attrName>ppt_h</p:attrName>
                                        </p:attrNameLst>
                                      </p:cBhvr>
                                      <p:tavLst>
                                        <p:tav tm="0">
                                          <p:val>
                                            <p:strVal val="ppt_h"/>
                                          </p:val>
                                        </p:tav>
                                        <p:tav tm="100000">
                                          <p:val>
                                            <p:fltVal val="0"/>
                                          </p:val>
                                        </p:tav>
                                      </p:tavLst>
                                    </p:anim>
                                    <p:anim calcmode="lin" valueType="num">
                                      <p:cBhvr>
                                        <p:cTn id="15" dur="1000"/>
                                        <p:tgtEl>
                                          <p:spTgt spid="11"/>
                                        </p:tgtEl>
                                        <p:attrNameLst>
                                          <p:attrName>style.rotation</p:attrName>
                                        </p:attrNameLst>
                                      </p:cBhvr>
                                      <p:tavLst>
                                        <p:tav tm="0">
                                          <p:val>
                                            <p:fltVal val="0"/>
                                          </p:val>
                                        </p:tav>
                                        <p:tav tm="100000">
                                          <p:val>
                                            <p:fltVal val="90"/>
                                          </p:val>
                                        </p:tav>
                                      </p:tavLst>
                                    </p:anim>
                                    <p:animEffect transition="out" filter="fade">
                                      <p:cBhvr>
                                        <p:cTn id="16" dur="1000"/>
                                        <p:tgtEl>
                                          <p:spTgt spid="11"/>
                                        </p:tgtEl>
                                      </p:cBhvr>
                                    </p:animEffect>
                                    <p:set>
                                      <p:cBhvr>
                                        <p:cTn id="17"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ذو زوايا قطرية مستديرة 10"/>
          <p:cNvSpPr/>
          <p:nvPr/>
        </p:nvSpPr>
        <p:spPr>
          <a:xfrm>
            <a:off x="107504" y="260648"/>
            <a:ext cx="8928992" cy="6480720"/>
          </a:xfrm>
          <a:prstGeom prst="round2DiagRect">
            <a:avLst/>
          </a:prstGeom>
          <a:solidFill>
            <a:srgbClr val="9E770A">
              <a:alpha val="16000"/>
            </a:srgbClr>
          </a:solidFill>
          <a:ln>
            <a:solidFill>
              <a:srgbClr val="9E770A"/>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واذا كانت العلاقات العامة ومن خلال وسائلها وأساليبها المختلفة تساعد في ترشيد السلوك الإنساني للجمهور الذي تستهدفه من خلال اشباع حاجاته والعمل على تنمية حوافزه المعنوية والمادية بصورة تجعله قادرا على النهوض بمسؤولياته كاملة تجاه المجتمع، كما تساعد في رعاية ذلك الجمهور اجتماعيا وفكريا، واذا كانت العلاقات العامة تعني كما تشير الى ذلك الادبيات العلمية الجهود المخططة للتأثير في الرأي العام من خلال الأداء الناجح، وال</a:t>
            </a:r>
            <a:r>
              <a:rPr lang="ar-IQ"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ا</a:t>
            </a:r>
            <a:r>
              <a:rPr lang="ar-SA" sz="2800" b="1" dirty="0" err="1">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تصالات</a:t>
            </a:r>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ذات الاتجاهين من المؤسسة إلى جماهيرها، ومن الجماهير الى المؤسسة، فإن مهمة العلاقات العامة في مجال التعليم ليست سهلة ولا ميسورة، وأنه لا يقدر على القيام بها كل احد، وكيفما أتفق، ولاسيما وان الجامعات كمؤسسات لم تعد </a:t>
            </a:r>
            <a:r>
              <a:rPr lang="en-US"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a:t>
            </a:r>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كما كانت في الماضي </a:t>
            </a:r>
            <a:r>
              <a:rPr lang="en-US"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a:t>
            </a:r>
            <a:r>
              <a:rPr lang="ar-SA"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أبراجاً عاجية معزولة عن العالم بل أصبحت مؤسسات اجتماعية تهتم بما يدور في داخلها وتحرص على إيجاد صلات قوية مع جمهورها، وهو جمهور متعدد الفئات مختلف الأمزجة متنوع الثقافة، ذو مستويات اجتماعية واقتصادية متباينة وأعمال متفاوتة.</a:t>
            </a:r>
            <a:endParaRPr lang="fr-FR" sz="28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Tree>
    <p:extLst>
      <p:ext uri="{BB962C8B-B14F-4D97-AF65-F5344CB8AC3E}">
        <p14:creationId xmlns:p14="http://schemas.microsoft.com/office/powerpoint/2010/main" val="133426726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شكل بيضاوي 10"/>
          <p:cNvSpPr/>
          <p:nvPr/>
        </p:nvSpPr>
        <p:spPr>
          <a:xfrm>
            <a:off x="107504" y="559728"/>
            <a:ext cx="8856984" cy="6165304"/>
          </a:xfrm>
          <a:prstGeom prst="ellipse">
            <a:avLst/>
          </a:prstGeom>
          <a:solidFill>
            <a:srgbClr val="9E770A">
              <a:alpha val="16000"/>
            </a:srgbClr>
          </a:solidFill>
          <a:ln>
            <a:noFill/>
            <a:prstDash val="lgDashDotDot"/>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prstTxWarp prst="textPlain">
              <a:avLst/>
            </a:prstTxWarp>
          </a:bodyPr>
          <a:lstStyle/>
          <a:p>
            <a:pPr algn="justLow"/>
            <a:r>
              <a:rPr lang="ar-SA" sz="4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وتأسيساً على ما تقدم فأن على الجامعات الجزائرية القيام بوضع خطط وبرامج لأنشطة العلاقات العامة تهدف الى ايجاد صلات قوية مع جمهورها الداخلي والخارجي على حد سواء من خلال إعلامه بأهدافها وما تقوم به من أجل تحقيق تلك الأهداف، لأن ذلك الجمهور يؤثر في الجامعات ويتأثر بها، وذلك من شأنه إيجاد علاقات وطيدة بين الجامعات من جهة والجمهور من جهة ثانية.</a:t>
            </a:r>
            <a:endParaRPr lang="fr-FR" sz="4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algn="justLow"/>
            <a:endParaRPr lang="fr-FR" sz="4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Tree>
    <p:extLst>
      <p:ext uri="{BB962C8B-B14F-4D97-AF65-F5344CB8AC3E}">
        <p14:creationId xmlns:p14="http://schemas.microsoft.com/office/powerpoint/2010/main" val="47550565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ذو زاويتين مستديرتين في نفس الجانب 10"/>
          <p:cNvSpPr/>
          <p:nvPr/>
        </p:nvSpPr>
        <p:spPr>
          <a:xfrm>
            <a:off x="179512" y="476672"/>
            <a:ext cx="8784975" cy="6264696"/>
          </a:xfrm>
          <a:prstGeom prst="round2SameRect">
            <a:avLst/>
          </a:prstGeom>
          <a:solidFill>
            <a:srgbClr val="9E770A">
              <a:alpha val="16000"/>
            </a:srgbClr>
          </a:solidFill>
          <a:ln w="38100">
            <a:solidFill>
              <a:srgbClr val="9E770A"/>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SA" sz="4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إن الهدف من هذه المحاضرة هو بناء </a:t>
            </a:r>
            <a:r>
              <a:rPr lang="ar-DZ" sz="4000" b="1" dirty="0" err="1">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أ</a:t>
            </a:r>
            <a:r>
              <a:rPr lang="ar-SA" sz="4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نموذج</a:t>
            </a:r>
            <a:r>
              <a:rPr lang="ar-IQ" sz="4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عصري </a:t>
            </a:r>
            <a:r>
              <a:rPr lang="ar-SA" sz="4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لإدارة العلاقات العامة في الجامعات الجزائرية من أجل إيجاد علاقات نشطة مهمتها نقل وتبادل المعلومات بين الجامعات وجمهورها، ويشمل ذلك التشكيل الإداري ومواصفات العاملين والمهام والوظائف المنوطة بهذا التشكيل</a:t>
            </a:r>
            <a:r>
              <a:rPr lang="ar-IQ" sz="4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وقبل ان نقدم الانموذج العصري نستعرض بعض المحاور التي من شأنها التأصيل لمفهوم العلاقات العامة والتي تعد الاساس الذي اعتمدناه في تحديد عناصر الانموذج العصري.</a:t>
            </a:r>
            <a:endParaRPr lang="fr-FR" sz="40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Tree>
    <p:extLst>
      <p:ext uri="{BB962C8B-B14F-4D97-AF65-F5344CB8AC3E}">
        <p14:creationId xmlns:p14="http://schemas.microsoft.com/office/powerpoint/2010/main" val="33229935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ذو زاويتين مستديرتين في نفس الجانب 10"/>
          <p:cNvSpPr/>
          <p:nvPr/>
        </p:nvSpPr>
        <p:spPr>
          <a:xfrm>
            <a:off x="179512" y="476672"/>
            <a:ext cx="8784975" cy="6264696"/>
          </a:xfrm>
          <a:prstGeom prst="round2SameRect">
            <a:avLst/>
          </a:prstGeom>
          <a:solidFill>
            <a:srgbClr val="9E770A">
              <a:alpha val="16000"/>
            </a:srgbClr>
          </a:solidFill>
          <a:ln w="38100">
            <a:solidFill>
              <a:srgbClr val="9E770A"/>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a:solidFill>
                  <a:srgbClr val="0070C0"/>
                </a:solidFill>
                <a:latin typeface="Sakkal Majalla" pitchFamily="2" charset="-78"/>
                <a:cs typeface="Sakkal Majalla" pitchFamily="2" charset="-78"/>
              </a:rPr>
              <a:t>الأنموذج ال</a:t>
            </a:r>
            <a:r>
              <a:rPr lang="ar-IQ" sz="3600" b="1" dirty="0">
                <a:solidFill>
                  <a:srgbClr val="0070C0"/>
                </a:solidFill>
                <a:latin typeface="Sakkal Majalla" pitchFamily="2" charset="-78"/>
                <a:cs typeface="Sakkal Majalla" pitchFamily="2" charset="-78"/>
              </a:rPr>
              <a:t>عصري المقترح</a:t>
            </a:r>
            <a:r>
              <a:rPr lang="ar-SA" sz="3600" b="1" dirty="0">
                <a:solidFill>
                  <a:srgbClr val="0070C0"/>
                </a:solidFill>
                <a:latin typeface="Sakkal Majalla" pitchFamily="2" charset="-78"/>
                <a:cs typeface="Sakkal Majalla" pitchFamily="2" charset="-78"/>
              </a:rPr>
              <a:t>:</a:t>
            </a:r>
            <a:endParaRPr lang="fr-FR" sz="3600" b="1" dirty="0">
              <a:solidFill>
                <a:srgbClr val="0070C0"/>
              </a:solidFill>
              <a:latin typeface="Sakkal Majalla" pitchFamily="2" charset="-78"/>
              <a:cs typeface="Sakkal Majalla" pitchFamily="2" charset="-78"/>
            </a:endParaRPr>
          </a:p>
          <a:p>
            <a:pPr algn="just"/>
            <a:r>
              <a:rPr lang="ar-SA"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لابد لإدارة العلاقات العامة في الجامع</a:t>
            </a:r>
            <a:r>
              <a:rPr lang="ar-IQ"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من مهام ووظائف تناط بها وهي:</a:t>
            </a:r>
            <a:endParaRPr lang="fr-FR"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lgn="just"/>
            <a:r>
              <a:rPr lang="ar-SA"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معرفة الجامع</a:t>
            </a:r>
            <a:r>
              <a:rPr lang="ar-IQ"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معرفة تامة من حيث اهدافها ووسائل تحقيق تلك الاهداف ومعرفة خطط الجامع</a:t>
            </a:r>
            <a:r>
              <a:rPr lang="ar-IQ"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المختلفة ، فضلا عن معرفة ال</a:t>
            </a:r>
            <a:r>
              <a:rPr lang="ar-IQ"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ملاك</a:t>
            </a:r>
            <a:r>
              <a:rPr lang="ar-SA"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التدريسي والاداري والفني في الجامع</a:t>
            </a:r>
            <a:r>
              <a:rPr lang="ar-IQ"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a:t>
            </a:r>
            <a:endParaRPr lang="fr-FR"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lvl="0" algn="just"/>
            <a:r>
              <a:rPr lang="ar-SA"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تحديد جمهور الجامع</a:t>
            </a:r>
            <a:r>
              <a:rPr lang="ar-IQ"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تحديدا واضحا، مبنيا على اسس علمية مدروسة، وتقسيم هذا الجمهور الى فئات بحسب ما </a:t>
            </a:r>
            <a:r>
              <a:rPr lang="ar-SA" sz="3600" b="1" dirty="0" err="1">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تقتضيه</a:t>
            </a:r>
            <a:r>
              <a:rPr lang="ar-SA"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الظروف، وذلك لسهولة التعامل معه عندما تدعو الحاجة الى ذلك.</a:t>
            </a:r>
            <a:endParaRPr lang="fr-FR" sz="36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Tree>
    <p:extLst>
      <p:ext uri="{BB962C8B-B14F-4D97-AF65-F5344CB8AC3E}">
        <p14:creationId xmlns:p14="http://schemas.microsoft.com/office/powerpoint/2010/main" val="2078351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11" name="مستطيل ذو زاويتين مستديرتين في نفس الجانب 10"/>
          <p:cNvSpPr/>
          <p:nvPr/>
        </p:nvSpPr>
        <p:spPr>
          <a:xfrm>
            <a:off x="179512" y="260648"/>
            <a:ext cx="8784975" cy="6480720"/>
          </a:xfrm>
          <a:prstGeom prst="round2SameRect">
            <a:avLst/>
          </a:prstGeom>
          <a:solidFill>
            <a:srgbClr val="9E770A">
              <a:alpha val="16000"/>
            </a:srgbClr>
          </a:solidFill>
          <a:ln w="38100">
            <a:solidFill>
              <a:srgbClr val="9E770A"/>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ar-SA" sz="3200" b="1" dirty="0">
                <a:solidFill>
                  <a:srgbClr val="0070C0"/>
                </a:solidFill>
                <a:latin typeface="Sakkal Majalla" pitchFamily="2" charset="-78"/>
                <a:cs typeface="Sakkal Majalla" pitchFamily="2" charset="-78"/>
              </a:rPr>
              <a:t>تحليل اتجاهات الرأي العام ازاء الجامع</a:t>
            </a:r>
            <a:r>
              <a:rPr lang="ar-IQ" sz="3200" b="1" dirty="0">
                <a:solidFill>
                  <a:srgbClr val="0070C0"/>
                </a:solidFill>
                <a:latin typeface="Sakkal Majalla" pitchFamily="2" charset="-78"/>
                <a:cs typeface="Sakkal Majalla" pitchFamily="2" charset="-78"/>
              </a:rPr>
              <a:t>ة</a:t>
            </a:r>
            <a:r>
              <a:rPr lang="ar-SA" sz="3200" b="1" dirty="0">
                <a:solidFill>
                  <a:srgbClr val="0070C0"/>
                </a:solidFill>
                <a:latin typeface="Sakkal Majalla" pitchFamily="2" charset="-78"/>
                <a:cs typeface="Sakkal Majalla" pitchFamily="2" charset="-78"/>
              </a:rPr>
              <a:t> بين آونة وأخرى، ويتم ذلك عن طريق ما يأتي:</a:t>
            </a:r>
            <a:endParaRPr lang="fr-FR" sz="3200" b="1" dirty="0">
              <a:solidFill>
                <a:srgbClr val="0070C0"/>
              </a:solidFill>
              <a:latin typeface="Sakkal Majalla" pitchFamily="2" charset="-78"/>
              <a:cs typeface="Sakkal Majalla" pitchFamily="2" charset="-78"/>
            </a:endParaRPr>
          </a:p>
          <a:p>
            <a:pPr marL="514350" lvl="0" indent="-514350" algn="just">
              <a:buFont typeface="+mj-lt"/>
              <a:buAutoNum type="arabicPeriod"/>
            </a:pP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إجراء استفتاءات تخص اداء الجامع</a:t>
            </a:r>
            <a:r>
              <a:rPr lang="ar-IQ"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من وقت لآخر، ولاسيما عندما يبرز عنصر جديد في حياة الجامع</a:t>
            </a:r>
            <a:r>
              <a:rPr lang="ar-IQ"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لمعرفة تقبل الجمهور (بفئاته المختلفة) لهذا العنصر.</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marL="514350" lvl="0" indent="-514350" algn="just">
              <a:buFont typeface="+mj-lt"/>
              <a:buAutoNum type="arabicPeriod"/>
            </a:pP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تتبع ما قد يكون هناك من شائعات او أقاويل تخص الجامع</a:t>
            </a:r>
            <a:r>
              <a:rPr lang="ar-IQ"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وتحليلها ثم دراسة السلوك الذي أدى الى اطلاقها وترويجها وتصحيح المفاهيم بشان موضوع الشائعات بطريق غير مباشر، لأن النفي المباشر قد يؤدي الى تصديق الشائعة.</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marL="514350" lvl="0" indent="-514350" algn="just">
              <a:buFont typeface="+mj-lt"/>
              <a:buAutoNum type="arabicPeriod"/>
            </a:pP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تقوم إدارة العلاقات العامة باستقبال الضيوف والزائرين للجامع</a:t>
            </a:r>
            <a:r>
              <a:rPr lang="ar-IQ"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واعطائهم فكرة كاملة عن الجامع</a:t>
            </a:r>
            <a:r>
              <a:rPr lang="ar-IQ"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وعن اهدافها والتنسيق مع الجهات ذات العلاقة بالجامع</a:t>
            </a:r>
            <a:r>
              <a:rPr lang="ar-IQ"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لجعل زيارتهم مثمرة الى حد كبير.</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marL="514350" lvl="0" indent="-514350" algn="just">
              <a:buFont typeface="+mj-lt"/>
              <a:buAutoNum type="arabicPeriod"/>
            </a:pP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متابعة ما ينشر في وسائل الاعلام عن الجامع</a:t>
            </a:r>
            <a:r>
              <a:rPr lang="ar-IQ"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marL="514350" lvl="0" indent="-514350" algn="just">
              <a:buFont typeface="+mj-lt"/>
              <a:buAutoNum type="arabicPeriod"/>
            </a:pP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دراسة المشكلات التي تواجه الجامع</a:t>
            </a:r>
            <a:r>
              <a:rPr lang="ar-IQ"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وتتبعها ومحاولة جمع المعلومات عنها تمهيدا لحلها الحل المناسب.</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a:p>
            <a:pPr marL="514350" lvl="0" indent="-514350" algn="just">
              <a:buFont typeface="+mj-lt"/>
              <a:buAutoNum type="arabicPeriod"/>
            </a:pP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وضع مكتب دائم للاستعلامات والارشاد يساعد الجمهور الداخلي والخارجي في معرفة ما يريده ويسهل مهمته، وذلك لإعطاء انطباعات ايجابية لما يتصل بالجامع</a:t>
            </a:r>
            <a:r>
              <a:rPr lang="ar-IQ"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ة</a:t>
            </a:r>
            <a:r>
              <a:rPr lang="ar-SA"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rPr>
              <a:t>، فالانطباع الاول مهم ويصعب تصحيحه ان كان سلبيا.</a:t>
            </a:r>
            <a:endParaRPr lang="fr-FR" sz="2400" b="1" dirty="0">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atin typeface="Sakkal Majalla" pitchFamily="2" charset="-78"/>
              <a:cs typeface="Sakkal Majalla" pitchFamily="2" charset="-78"/>
            </a:endParaRPr>
          </a:p>
        </p:txBody>
      </p:sp>
    </p:spTree>
    <p:extLst>
      <p:ext uri="{BB962C8B-B14F-4D97-AF65-F5344CB8AC3E}">
        <p14:creationId xmlns:p14="http://schemas.microsoft.com/office/powerpoint/2010/main" val="12783208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14155</TotalTime>
  <Words>2348</Words>
  <Application>Microsoft Office PowerPoint</Application>
  <PresentationFormat>Affichage à l'écran (4:3)</PresentationFormat>
  <Paragraphs>195</Paragraphs>
  <Slides>19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19</vt:i4>
      </vt:variant>
    </vt:vector>
  </HeadingPairs>
  <TitlesOfParts>
    <vt:vector size="23" baseType="lpstr">
      <vt:lpstr>Arial</vt:lpstr>
      <vt:lpstr>Calibri</vt:lpstr>
      <vt:lpstr>Sakkal Majalla</vt:lpstr>
      <vt:lpstr>نسق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pc</dc:creator>
  <cp:lastModifiedBy>SAMMOUNA ABADNA</cp:lastModifiedBy>
  <cp:revision>74</cp:revision>
  <dcterms:created xsi:type="dcterms:W3CDTF">2018-02-09T03:09:49Z</dcterms:created>
  <dcterms:modified xsi:type="dcterms:W3CDTF">2022-02-05T09:30:49Z</dcterms:modified>
</cp:coreProperties>
</file>