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D200B3F0-A9BC-48CE-8EB6-ECE965069900}" type="datetimeFigureOut">
              <a:rPr lang="en-US" dirty="0"/>
              <a:pPr/>
              <a:t>11/5/2019</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r>
              <a:rPr lang="en-US" dirty="0"/>
              <a:t>
              </a:t>
            </a:r>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DF9FFFF-3106-4DDB-AA62-0C80862170D6}" type="datetimeFigureOut">
              <a:rPr lang="en-US" dirty="0"/>
              <a:t>11/5/2019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3DA38B7-AE95-4DC8-9A51-7A71F545B098}"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6F1EC2B-8188-4AC2-9F0D-8D09C51D505A}"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B75E-944F-430B-BE5F-C69FA8823C04}"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AE0DC7-7F53-471C-A711-B3DA6F2535F3}" type="datetimeFigureOut">
              <a:rPr lang="en-US" dirty="0"/>
              <a:t>11/5/2019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1F4C9D-4618-451D-80C1-6A376BB42AB4}" type="datetimeFigureOut">
              <a:rPr lang="en-US" dirty="0"/>
              <a:t>11/5/2019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4D2318-CE40-42F6-962A-4C6D6CF697DB}"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476AC1-EB7F-4BEF-90D9-5764B50DAF8A}"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20712A-F861-4AB0-A754-4F5A2033CD4B}"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24507B7-F2DC-4B2C-B14D-58A9766807A2}" type="datetimeFigureOut">
              <a:rPr lang="en-US" dirty="0"/>
              <a:t>11/5/2019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A483D-5CB4-4842-8F2F-05D5276ACF63}" type="datetimeFigureOut">
              <a:rPr lang="en-US" dirty="0"/>
              <a:t>11/5/2019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1CE32E-9DC0-47C8-A657-48F5C3E4A10B}" type="datetimeFigureOut">
              <a:rPr lang="en-US" dirty="0"/>
              <a:t>11/5/2019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DF5C0D-8C3A-4771-A43D-83937FC700D4}" type="datetimeFigureOut">
              <a:rPr lang="en-US" dirty="0"/>
              <a:t>11/5/2019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03D2D6-FCC2-425A-A4A7-8058E8C01CB1}" type="datetimeFigureOut">
              <a:rPr lang="en-US" dirty="0"/>
              <a:t>11/5/2019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CF2683-E6E7-4CC3-9EEE-7854DD4F3545}" type="datetimeFigureOut">
              <a:rPr lang="en-US" dirty="0"/>
              <a:t>11/5/2019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120F81-B39D-4CBB-8BF3-5D6E395D0F72}" type="datetimeFigureOut">
              <a:rPr lang="en-US" dirty="0"/>
              <a:t>11/5/2019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64B320A-89BA-47B2-A525-92E8D10B06E4}" type="datetimeFigureOut">
              <a:rPr lang="en-US" dirty="0"/>
              <a:t>11/5/2019</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975042" y="3253409"/>
            <a:ext cx="10241915" cy="2630556"/>
          </a:xfrm>
        </p:spPr>
        <p:txBody>
          <a:bodyPr/>
          <a:lstStyle/>
          <a:p>
            <a:pPr algn="ctr"/>
            <a:r>
              <a:rPr lang="fr-FR" sz="9600" b="1" dirty="0">
                <a:solidFill>
                  <a:schemeClr val="accent1"/>
                </a:solidFill>
                <a:latin typeface="Adobe Arabic" panose="02040503050201020203" pitchFamily="18" charset="-78"/>
                <a:cs typeface="Adobe Arabic" panose="02040503050201020203" pitchFamily="18" charset="-78"/>
              </a:rPr>
              <a:t>Company </a:t>
            </a:r>
            <a:br>
              <a:rPr lang="fr-FR" sz="9600" b="1" dirty="0">
                <a:solidFill>
                  <a:schemeClr val="accent1"/>
                </a:solidFill>
                <a:latin typeface="Adobe Arabic" panose="02040503050201020203" pitchFamily="18" charset="-78"/>
                <a:cs typeface="Adobe Arabic" panose="02040503050201020203" pitchFamily="18" charset="-78"/>
              </a:rPr>
            </a:br>
            <a:r>
              <a:rPr lang="fr-FR" sz="9600" b="1" dirty="0">
                <a:solidFill>
                  <a:schemeClr val="accent1"/>
                </a:solidFill>
                <a:latin typeface="Adobe Arabic" panose="02040503050201020203" pitchFamily="18" charset="-78"/>
                <a:cs typeface="Adobe Arabic" panose="02040503050201020203" pitchFamily="18" charset="-78"/>
              </a:rPr>
              <a:t>Profile</a:t>
            </a:r>
            <a:endParaRPr lang="fr-FR" dirty="0">
              <a:solidFill>
                <a:schemeClr val="accent1"/>
              </a:solidFill>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4" y="801727"/>
            <a:ext cx="9831097" cy="2299282"/>
          </a:xfrm>
        </p:spPr>
        <p:txBody>
          <a:bodyPr>
            <a:normAutofit lnSpcReduction="10000"/>
          </a:bodyPr>
          <a:lstStyle/>
          <a:p>
            <a:pPr algn="ctr" rtl="1"/>
            <a:r>
              <a:rPr lang="ar-DZ" sz="7200" b="1" dirty="0"/>
              <a:t>الملف التعريفي</a:t>
            </a:r>
          </a:p>
          <a:p>
            <a:pPr algn="ctr" rtl="1"/>
            <a:r>
              <a:rPr lang="ar-DZ" sz="7200" b="1" dirty="0"/>
              <a:t>للــشركـــــــــــــــة</a:t>
            </a:r>
            <a:endParaRPr lang="fr-FR" sz="7200" b="1" dirty="0"/>
          </a:p>
          <a:p>
            <a:pPr algn="ctr" rtl="1"/>
            <a:endParaRPr lang="ar-DZ" sz="7200" b="1" dirty="0"/>
          </a:p>
        </p:txBody>
      </p:sp>
    </p:spTree>
    <p:extLst>
      <p:ext uri="{BB962C8B-B14F-4D97-AF65-F5344CB8AC3E}">
        <p14:creationId xmlns:p14="http://schemas.microsoft.com/office/powerpoint/2010/main" val="2357050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075441" y="1702168"/>
            <a:ext cx="10241915" cy="3956540"/>
          </a:xfrm>
        </p:spPr>
        <p:txBody>
          <a:bodyPr/>
          <a:lstStyle/>
          <a:p>
            <a:pPr algn="just" rtl="1"/>
            <a:br>
              <a:rPr lang="ar-DZ" sz="4000" dirty="0"/>
            </a:br>
            <a:r>
              <a:rPr lang="ar-DZ" sz="4000" b="1" dirty="0">
                <a:solidFill>
                  <a:schemeClr val="accent1"/>
                </a:solidFill>
              </a:rPr>
              <a:t>القاعدة الثانية: </a:t>
            </a:r>
            <a:r>
              <a:rPr lang="ar-SA" sz="4000" dirty="0"/>
              <a:t>يجب الاستعانة بمتخصصين محترفين في هذا المجال وبالأخص متخصصوا العلاقات العامة الذين أثبتوا كفاءة عالية في كتابة</a:t>
            </a:r>
            <a:r>
              <a:rPr lang="ar-SA" sz="4000" b="1" dirty="0"/>
              <a:t> </a:t>
            </a:r>
            <a:r>
              <a:rPr lang="ar-SA" sz="4000" dirty="0"/>
              <a:t>الملف التعريفي للشركة  في مختلف المجالات، سواء في مجال المقاولات أو المجال التجاري أو الصناعي، </a:t>
            </a:r>
            <a:r>
              <a:rPr lang="ar-DZ" sz="4000" dirty="0"/>
              <a:t>بحيث </a:t>
            </a:r>
            <a:r>
              <a:rPr lang="ar-SA" sz="4000" dirty="0"/>
              <a:t>يجب أن تكون اللغة المستخدمة في كتابة</a:t>
            </a:r>
            <a:r>
              <a:rPr lang="ar-SA" sz="4000" b="1" dirty="0"/>
              <a:t> </a:t>
            </a:r>
            <a:r>
              <a:rPr lang="ar-SA" sz="4000" dirty="0"/>
              <a:t>الملف التعريفي للشركة سهلة وبسيطة توضح نشاط الشركة بطريقة مباشرة.</a:t>
            </a:r>
            <a:endParaRPr lang="fr-FR" sz="4000" dirty="0"/>
          </a:p>
        </p:txBody>
      </p:sp>
    </p:spTree>
    <p:extLst>
      <p:ext uri="{BB962C8B-B14F-4D97-AF65-F5344CB8AC3E}">
        <p14:creationId xmlns:p14="http://schemas.microsoft.com/office/powerpoint/2010/main" val="2384788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1663147"/>
            <a:ext cx="10241915" cy="4393126"/>
          </a:xfrm>
        </p:spPr>
        <p:txBody>
          <a:bodyPr/>
          <a:lstStyle/>
          <a:p>
            <a:pPr lvl="0" algn="r" rtl="1"/>
            <a:r>
              <a:rPr lang="ar-DZ" sz="4800" dirty="0">
                <a:latin typeface="Simplified Arabic" panose="02020603050405020304" pitchFamily="18" charset="-78"/>
                <a:cs typeface="Simplified Arabic" panose="02020603050405020304" pitchFamily="18" charset="-78"/>
              </a:rPr>
              <a:t>1. </a:t>
            </a:r>
            <a:r>
              <a:rPr lang="ar-SA" sz="4800" dirty="0">
                <a:latin typeface="Simplified Arabic" panose="02020603050405020304" pitchFamily="18" charset="-78"/>
                <a:cs typeface="Simplified Arabic" panose="02020603050405020304" pitchFamily="18" charset="-78"/>
              </a:rPr>
              <a:t>يجب أن تقوم بعمل مقدمة وجيزة عن الخدمات التي تقدمها شركتك ونشاطها.</a:t>
            </a:r>
            <a:br>
              <a:rPr lang="fr-FR" sz="4800" dirty="0">
                <a:latin typeface="Simplified Arabic" panose="02020603050405020304" pitchFamily="18" charset="-78"/>
                <a:cs typeface="Simplified Arabic" panose="02020603050405020304" pitchFamily="18" charset="-78"/>
              </a:rPr>
            </a:br>
            <a:r>
              <a:rPr lang="ar-DZ" sz="4800" dirty="0">
                <a:latin typeface="Simplified Arabic" panose="02020603050405020304" pitchFamily="18" charset="-78"/>
                <a:cs typeface="Simplified Arabic" panose="02020603050405020304" pitchFamily="18" charset="-78"/>
              </a:rPr>
              <a:t>2. </a:t>
            </a:r>
            <a:r>
              <a:rPr lang="ar-SA" sz="4800" dirty="0">
                <a:latin typeface="Simplified Arabic" panose="02020603050405020304" pitchFamily="18" charset="-78"/>
                <a:cs typeface="Simplified Arabic" panose="02020603050405020304" pitchFamily="18" charset="-78"/>
              </a:rPr>
              <a:t>توفير معلومات التواصل.</a:t>
            </a:r>
            <a:br>
              <a:rPr lang="fr-FR" sz="4800" dirty="0">
                <a:latin typeface="Simplified Arabic" panose="02020603050405020304" pitchFamily="18" charset="-78"/>
                <a:cs typeface="Simplified Arabic" panose="02020603050405020304" pitchFamily="18" charset="-78"/>
              </a:rPr>
            </a:br>
            <a:r>
              <a:rPr lang="ar-DZ" sz="4800" dirty="0">
                <a:latin typeface="Simplified Arabic" panose="02020603050405020304" pitchFamily="18" charset="-78"/>
                <a:cs typeface="Simplified Arabic" panose="02020603050405020304" pitchFamily="18" charset="-78"/>
              </a:rPr>
              <a:t>3. </a:t>
            </a:r>
            <a:r>
              <a:rPr lang="ar-SA" sz="4800" dirty="0">
                <a:latin typeface="Simplified Arabic" panose="02020603050405020304" pitchFamily="18" charset="-78"/>
                <a:cs typeface="Simplified Arabic" panose="02020603050405020304" pitchFamily="18" charset="-78"/>
              </a:rPr>
              <a:t>كتابة معايير الجودة والأهداف.</a:t>
            </a:r>
            <a:br>
              <a:rPr lang="fr-FR" sz="4800" dirty="0">
                <a:latin typeface="Simplified Arabic" panose="02020603050405020304" pitchFamily="18" charset="-78"/>
                <a:cs typeface="Simplified Arabic" panose="02020603050405020304" pitchFamily="18" charset="-78"/>
              </a:rPr>
            </a:br>
            <a:r>
              <a:rPr lang="ar-DZ" sz="4800" dirty="0">
                <a:latin typeface="Simplified Arabic" panose="02020603050405020304" pitchFamily="18" charset="-78"/>
                <a:cs typeface="Simplified Arabic" panose="02020603050405020304" pitchFamily="18" charset="-78"/>
              </a:rPr>
              <a:t>4. </a:t>
            </a:r>
            <a:r>
              <a:rPr lang="ar-SA" sz="4800" dirty="0">
                <a:latin typeface="Simplified Arabic" panose="02020603050405020304" pitchFamily="18" charset="-78"/>
                <a:cs typeface="Simplified Arabic" panose="02020603050405020304" pitchFamily="18" charset="-78"/>
              </a:rPr>
              <a:t>كتابة واضحة عن السلامة المهنية والصحة.</a:t>
            </a:r>
            <a:endParaRPr lang="fr-FR" sz="48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normAutofit/>
          </a:bodyPr>
          <a:lstStyle/>
          <a:p>
            <a:pPr algn="ctr" rtl="1"/>
            <a:r>
              <a:rPr lang="ar-SA" sz="4000" b="1" dirty="0">
                <a:latin typeface="Simplified Arabic" panose="02020603050405020304" pitchFamily="18" charset="-78"/>
                <a:cs typeface="Simplified Arabic" panose="02020603050405020304" pitchFamily="18" charset="-78"/>
              </a:rPr>
              <a:t>الشروط الأساسية الواجب توفرها في بروفايل الشركة: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6049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247719" y="887896"/>
            <a:ext cx="10241915" cy="5526185"/>
          </a:xfrm>
        </p:spPr>
        <p:txBody>
          <a:bodyPr/>
          <a:lstStyle/>
          <a:p>
            <a:pPr lvl="0" algn="r" rtl="1"/>
            <a:r>
              <a:rPr lang="ar-DZ" sz="4400" dirty="0"/>
              <a:t>5. </a:t>
            </a:r>
            <a:r>
              <a:rPr lang="ar-SA" sz="4400" dirty="0"/>
              <a:t>نبذة مصورة عن منتجاتك كصاحب شركة.</a:t>
            </a:r>
            <a:br>
              <a:rPr lang="fr-FR" sz="4400" dirty="0"/>
            </a:br>
            <a:r>
              <a:rPr lang="ar-DZ" sz="4400" dirty="0"/>
              <a:t>6. </a:t>
            </a:r>
            <a:r>
              <a:rPr lang="ar-SA" sz="4400" dirty="0"/>
              <a:t>لمحة سريعة تحتوي على مُجمل أعمالك السابقة والحالية.</a:t>
            </a:r>
            <a:br>
              <a:rPr lang="fr-FR" sz="4400" dirty="0"/>
            </a:br>
            <a:r>
              <a:rPr lang="ar-DZ" sz="4400" dirty="0"/>
              <a:t>7. </a:t>
            </a:r>
            <a:r>
              <a:rPr lang="ar-SA" sz="4400" dirty="0"/>
              <a:t>عمل نسخة مصورة من رخصة الشركة وسجلها التجاري والاشتراك الخاص بها بالغرفة التجارية.</a:t>
            </a:r>
            <a:br>
              <a:rPr lang="fr-FR" sz="4400" dirty="0"/>
            </a:br>
            <a:r>
              <a:rPr lang="ar-DZ" sz="4400" dirty="0"/>
              <a:t>8. </a:t>
            </a:r>
            <a:r>
              <a:rPr lang="ar-SA" sz="4400" dirty="0"/>
              <a:t>صورة طبق الأصل من أي شهادة جودة أو شهادة تقدير قد حصلت عليها شركتك أو شهادات أعمال قد أنجزتها الشركة مسبقًا.</a:t>
            </a:r>
            <a:endParaRPr lang="fr-FR" sz="4400" dirty="0"/>
          </a:p>
        </p:txBody>
      </p:sp>
    </p:spTree>
    <p:extLst>
      <p:ext uri="{BB962C8B-B14F-4D97-AF65-F5344CB8AC3E}">
        <p14:creationId xmlns:p14="http://schemas.microsoft.com/office/powerpoint/2010/main" val="1468364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1842052"/>
            <a:ext cx="10241915" cy="4214221"/>
          </a:xfrm>
        </p:spPr>
        <p:txBody>
          <a:bodyPr/>
          <a:lstStyle/>
          <a:p>
            <a:pPr algn="just" rtl="1"/>
            <a:br>
              <a:rPr lang="fr-FR" sz="4400" dirty="0">
                <a:latin typeface="Simplified Arabic" panose="02020603050405020304" pitchFamily="18" charset="-78"/>
                <a:cs typeface="Simplified Arabic" panose="02020603050405020304" pitchFamily="18" charset="-78"/>
              </a:rPr>
            </a:br>
            <a:r>
              <a:rPr lang="ar-SA" dirty="0">
                <a:latin typeface="Simplified Arabic" panose="02020603050405020304" pitchFamily="18" charset="-78"/>
                <a:cs typeface="Simplified Arabic" panose="02020603050405020304" pitchFamily="18" charset="-78"/>
              </a:rPr>
              <a:t>واجهة البروفايل الخارجية تتشابه بشكل كبير مع غلاف الكتب والمجلات، حيث يجب أن تتم فيها كتابة اسم الشركة، وإذا تحدثنا عن عمل غلاف خارجي للشركة، فنحن نكون بصدد </a:t>
            </a:r>
            <a:r>
              <a:rPr lang="ar-DZ" dirty="0">
                <a:latin typeface="Simplified Arabic" panose="02020603050405020304" pitchFamily="18" charset="-78"/>
                <a:cs typeface="Simplified Arabic" panose="02020603050405020304" pitchFamily="18" charset="-78"/>
              </a:rPr>
              <a:t>أمر </a:t>
            </a:r>
            <a:r>
              <a:rPr lang="ar-SA" dirty="0">
                <a:latin typeface="Simplified Arabic" panose="02020603050405020304" pitchFamily="18" charset="-78"/>
                <a:cs typeface="Simplified Arabic" panose="02020603050405020304" pitchFamily="18" charset="-78"/>
              </a:rPr>
              <a:t>مهم.</a:t>
            </a:r>
            <a:endParaRPr lang="fr-FR" sz="44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715618" y="801727"/>
            <a:ext cx="9674086" cy="861420"/>
          </a:xfrm>
        </p:spPr>
        <p:txBody>
          <a:bodyPr>
            <a:normAutofit fontScale="92500"/>
          </a:bodyPr>
          <a:lstStyle/>
          <a:p>
            <a:pPr algn="ctr" rtl="1"/>
            <a:r>
              <a:rPr lang="ar-SA" sz="4400" b="1" dirty="0">
                <a:latin typeface="Simplified Arabic" panose="02020603050405020304" pitchFamily="18" charset="-78"/>
                <a:cs typeface="Simplified Arabic" panose="02020603050405020304" pitchFamily="18" charset="-78"/>
              </a:rPr>
              <a:t>الواجهة الخارجية الأساسية عند تصميم بروفايل شركة:</a:t>
            </a:r>
            <a:endParaRPr lang="fr-FR" sz="2000" dirty="0"/>
          </a:p>
        </p:txBody>
      </p:sp>
    </p:spTree>
    <p:extLst>
      <p:ext uri="{BB962C8B-B14F-4D97-AF65-F5344CB8AC3E}">
        <p14:creationId xmlns:p14="http://schemas.microsoft.com/office/powerpoint/2010/main" val="337367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821636" y="1311965"/>
            <a:ext cx="10575234" cy="4744308"/>
          </a:xfrm>
        </p:spPr>
        <p:txBody>
          <a:bodyPr/>
          <a:lstStyle/>
          <a:p>
            <a:pPr algn="r" rtl="1"/>
            <a:r>
              <a:rPr lang="ar-SA" sz="4800" dirty="0">
                <a:latin typeface="Simplified Arabic" panose="02020603050405020304" pitchFamily="18" charset="-78"/>
                <a:cs typeface="Simplified Arabic" panose="02020603050405020304" pitchFamily="18" charset="-78"/>
              </a:rPr>
              <a:t>كما يجب أن يترك التصميم أثرا طيبا في نفس كل من يقرؤه، ولا بد أن يعبر عن نشاط الشركة، فإن كانت شركة تجارية فلا بد أن يكون الغلاف ذا طابع تجاري، نفس الأمر إن كانت شركة مقاولات، والجدير بالذكر أن الغلاف لا بد أن يتضمن الآتي</a:t>
            </a:r>
            <a:r>
              <a:rPr lang="ar-DZ" sz="4800" dirty="0">
                <a:latin typeface="Simplified Arabic" panose="02020603050405020304" pitchFamily="18" charset="-78"/>
                <a:cs typeface="Simplified Arabic" panose="02020603050405020304" pitchFamily="18" charset="-78"/>
              </a:rPr>
              <a:t>:</a:t>
            </a:r>
            <a:br>
              <a:rPr lang="fr-FR" sz="4800" dirty="0">
                <a:latin typeface="Simplified Arabic" panose="02020603050405020304" pitchFamily="18" charset="-78"/>
                <a:cs typeface="Simplified Arabic" panose="02020603050405020304" pitchFamily="18" charset="-78"/>
              </a:rPr>
            </a:br>
            <a:endParaRPr lang="fr-FR" sz="4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39530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715618" y="1245704"/>
            <a:ext cx="10668000" cy="4876830"/>
          </a:xfrm>
        </p:spPr>
        <p:txBody>
          <a:bodyPr/>
          <a:lstStyle/>
          <a:p>
            <a:pPr lvl="0" algn="r" rtl="1"/>
            <a:r>
              <a:rPr lang="ar-DZ" sz="4000" dirty="0">
                <a:latin typeface="Simplified Arabic" panose="02020603050405020304" pitchFamily="18" charset="-78"/>
                <a:cs typeface="Simplified Arabic" panose="02020603050405020304" pitchFamily="18" charset="-78"/>
              </a:rPr>
              <a:t>1. </a:t>
            </a:r>
            <a:r>
              <a:rPr lang="ar-SA" sz="4000" dirty="0">
                <a:latin typeface="Simplified Arabic" panose="02020603050405020304" pitchFamily="18" charset="-78"/>
                <a:cs typeface="Simplified Arabic" panose="02020603050405020304" pitchFamily="18" charset="-78"/>
              </a:rPr>
              <a:t>الاسم التجاري للشركة والشعار الخاص بها "</a:t>
            </a:r>
            <a:r>
              <a:rPr lang="fr-FR" sz="4000" dirty="0">
                <a:latin typeface="Simplified Arabic" panose="02020603050405020304" pitchFamily="18" charset="-78"/>
                <a:cs typeface="Simplified Arabic" panose="02020603050405020304" pitchFamily="18" charset="-78"/>
              </a:rPr>
              <a:t>Logo/Slogan</a:t>
            </a:r>
            <a:r>
              <a:rPr lang="ar-SA" sz="4000" dirty="0">
                <a:latin typeface="Simplified Arabic" panose="02020603050405020304" pitchFamily="18" charset="-78"/>
                <a:cs typeface="Simplified Arabic" panose="02020603050405020304" pitchFamily="18" charset="-78"/>
              </a:rPr>
              <a:t>".</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2. </a:t>
            </a:r>
            <a:r>
              <a:rPr lang="ar-SA" sz="4000" dirty="0">
                <a:latin typeface="Simplified Arabic" panose="02020603050405020304" pitchFamily="18" charset="-78"/>
                <a:cs typeface="Simplified Arabic" panose="02020603050405020304" pitchFamily="18" charset="-78"/>
              </a:rPr>
              <a:t>الأرقام المخصصة للاتصال بما في ذلك أرقام الفروع الأخرى للشركة (إن وجدت).</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3. </a:t>
            </a:r>
            <a:r>
              <a:rPr lang="ar-SA" sz="4000" dirty="0">
                <a:latin typeface="Simplified Arabic" panose="02020603050405020304" pitchFamily="18" charset="-78"/>
                <a:cs typeface="Simplified Arabic" panose="02020603050405020304" pitchFamily="18" charset="-78"/>
              </a:rPr>
              <a:t>رقم الفاكس.</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4. </a:t>
            </a:r>
            <a:r>
              <a:rPr lang="ar-SA" sz="4000" dirty="0">
                <a:latin typeface="Simplified Arabic" panose="02020603050405020304" pitchFamily="18" charset="-78"/>
                <a:cs typeface="Simplified Arabic" panose="02020603050405020304" pitchFamily="18" charset="-78"/>
              </a:rPr>
              <a:t>عنوان بريد الشركة الإلكتروني الأساسي للتعامل مع العملاء.</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5. </a:t>
            </a:r>
            <a:r>
              <a:rPr lang="ar-SA" sz="4000" dirty="0">
                <a:latin typeface="Simplified Arabic" panose="02020603050405020304" pitchFamily="18" charset="-78"/>
                <a:cs typeface="Simplified Arabic" panose="02020603050405020304" pitchFamily="18" charset="-78"/>
              </a:rPr>
              <a:t>الموقع الإلكتروني للشركة.</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6. </a:t>
            </a:r>
            <a:r>
              <a:rPr lang="ar-SA" sz="4000" dirty="0">
                <a:latin typeface="Simplified Arabic" panose="02020603050405020304" pitchFamily="18" charset="-78"/>
                <a:cs typeface="Simplified Arabic" panose="02020603050405020304" pitchFamily="18" charset="-78"/>
              </a:rPr>
              <a:t>صفحاتها على: فيسبوك، تويتر، يوتيوب وإنستغرام</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7. </a:t>
            </a:r>
            <a:r>
              <a:rPr lang="ar-SA" sz="4000" dirty="0">
                <a:latin typeface="Simplified Arabic" panose="02020603050405020304" pitchFamily="18" charset="-78"/>
                <a:cs typeface="Simplified Arabic" panose="02020603050405020304" pitchFamily="18" charset="-78"/>
              </a:rPr>
              <a:t>العنوان الرئيسي للشركة بالتفصيل.</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414660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1484243"/>
            <a:ext cx="10241915" cy="4572030"/>
          </a:xfrm>
        </p:spPr>
        <p:txBody>
          <a:bodyPr/>
          <a:lstStyle/>
          <a:p>
            <a:pPr algn="r" rtl="1"/>
            <a:r>
              <a:rPr lang="ar-SA" sz="4000" dirty="0">
                <a:latin typeface="Simplified Arabic" panose="02020603050405020304" pitchFamily="18" charset="-78"/>
                <a:cs typeface="Simplified Arabic" panose="02020603050405020304" pitchFamily="18" charset="-78"/>
              </a:rPr>
              <a:t>هذه الصفحة تعد فهرسا يحتوي على عدة عناوين رئيسية، وإن وُجدت هذه الصفحة في البروفايل لا بد أن تتضمن الآتي:</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1. </a:t>
            </a:r>
            <a:r>
              <a:rPr lang="ar-SA" sz="4000" dirty="0">
                <a:latin typeface="Simplified Arabic" panose="02020603050405020304" pitchFamily="18" charset="-78"/>
                <a:cs typeface="Simplified Arabic" panose="02020603050405020304" pitchFamily="18" charset="-78"/>
              </a:rPr>
              <a:t>لمحة سريعة عن الشركة.</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2. </a:t>
            </a:r>
            <a:r>
              <a:rPr lang="ar-SA" sz="4000" dirty="0">
                <a:latin typeface="Simplified Arabic" panose="02020603050405020304" pitchFamily="18" charset="-78"/>
                <a:cs typeface="Simplified Arabic" panose="02020603050405020304" pitchFamily="18" charset="-78"/>
              </a:rPr>
              <a:t>الكلمة الموجهة من مدير عام الشركة.</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3. </a:t>
            </a:r>
            <a:r>
              <a:rPr lang="ar-SA" sz="4000" dirty="0">
                <a:latin typeface="Simplified Arabic" panose="02020603050405020304" pitchFamily="18" charset="-78"/>
                <a:cs typeface="Simplified Arabic" panose="02020603050405020304" pitchFamily="18" charset="-78"/>
              </a:rPr>
              <a:t>الخدمات التي تقدمها الشركة وأنشطتها.</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4. </a:t>
            </a:r>
            <a:r>
              <a:rPr lang="ar-SA" sz="4000" dirty="0">
                <a:latin typeface="Simplified Arabic" panose="02020603050405020304" pitchFamily="18" charset="-78"/>
                <a:cs typeface="Simplified Arabic" panose="02020603050405020304" pitchFamily="18" charset="-78"/>
              </a:rPr>
              <a:t>معايير الجودة والسلامة.</a:t>
            </a:r>
            <a:br>
              <a:rPr lang="fr-FR" sz="4000" dirty="0">
                <a:latin typeface="Simplified Arabic" panose="02020603050405020304" pitchFamily="18" charset="-78"/>
                <a:cs typeface="Simplified Arabic" panose="02020603050405020304" pitchFamily="18" charset="-78"/>
              </a:rPr>
            </a:br>
            <a:endParaRPr lang="fr-FR" sz="40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4" y="801727"/>
            <a:ext cx="9327515" cy="861420"/>
          </a:xfrm>
        </p:spPr>
        <p:txBody>
          <a:bodyPr>
            <a:normAutofit fontScale="92500"/>
          </a:bodyPr>
          <a:lstStyle/>
          <a:p>
            <a:pPr algn="ctr"/>
            <a:r>
              <a:rPr lang="ar-SA" sz="5400" b="1" dirty="0">
                <a:latin typeface="Simplified Arabic" panose="02020603050405020304" pitchFamily="18" charset="-78"/>
                <a:cs typeface="Simplified Arabic" panose="02020603050405020304" pitchFamily="18" charset="-78"/>
              </a:rPr>
              <a:t>الصفح</a:t>
            </a:r>
            <a:r>
              <a:rPr lang="ar-DZ" sz="5400" b="1" dirty="0">
                <a:latin typeface="Simplified Arabic" panose="02020603050405020304" pitchFamily="18" charset="-78"/>
                <a:cs typeface="Simplified Arabic" panose="02020603050405020304" pitchFamily="18" charset="-78"/>
              </a:rPr>
              <a:t>ات</a:t>
            </a:r>
            <a:r>
              <a:rPr lang="ar-SA" sz="5400" b="1" dirty="0">
                <a:latin typeface="Simplified Arabic" panose="02020603050405020304" pitchFamily="18" charset="-78"/>
                <a:cs typeface="Simplified Arabic" panose="02020603050405020304" pitchFamily="18" charset="-78"/>
              </a:rPr>
              <a:t> </a:t>
            </a:r>
            <a:r>
              <a:rPr lang="ar-DZ" sz="5400" b="1" dirty="0">
                <a:latin typeface="Simplified Arabic" panose="02020603050405020304" pitchFamily="18" charset="-78"/>
                <a:cs typeface="Simplified Arabic" panose="02020603050405020304" pitchFamily="18" charset="-78"/>
              </a:rPr>
              <a:t>الداخلية</a:t>
            </a:r>
            <a:r>
              <a:rPr lang="ar-SA" sz="5400" b="1" dirty="0">
                <a:latin typeface="Simplified Arabic" panose="02020603050405020304" pitchFamily="18" charset="-78"/>
                <a:cs typeface="Simplified Arabic" panose="02020603050405020304" pitchFamily="18" charset="-78"/>
              </a:rPr>
              <a:t> للملف التعريفي للشركة:</a:t>
            </a:r>
            <a:endParaRPr lang="fr-FR" sz="5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31921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2099733"/>
            <a:ext cx="10241915" cy="3956540"/>
          </a:xfrm>
        </p:spPr>
        <p:txBody>
          <a:bodyPr/>
          <a:lstStyle/>
          <a:p>
            <a:pPr algn="just" rtl="1"/>
            <a:r>
              <a:rPr lang="ar-SA" sz="4400" dirty="0"/>
              <a:t>إن كان للشركة تاريخ وأعمال سابقة قد قامت بها بالفعل، فلا بد من كتابة تلك الإنجازات بالبروفايل الخاص بها، أما إن كانت هذه الشركة جديدة تم إنشاؤها من مدة قصيرة، فلا بد من تعويض هذه النقطة بكلمة وجيزة يقوم بها المدير التنفيذي للشركة.</a:t>
            </a:r>
            <a:endParaRPr lang="fr-FR" sz="4400" dirty="0"/>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normAutofit/>
          </a:bodyPr>
          <a:lstStyle/>
          <a:p>
            <a:pPr algn="ctr" rtl="1"/>
            <a:r>
              <a:rPr lang="ar-SA" sz="4400" b="1" dirty="0">
                <a:latin typeface="Simplified Arabic" panose="02020603050405020304" pitchFamily="18" charset="-78"/>
                <a:cs typeface="Simplified Arabic" panose="02020603050405020304" pitchFamily="18" charset="-78"/>
              </a:rPr>
              <a:t>الكلمة التي يجب أن يوجهها مدير الشركة:</a:t>
            </a:r>
            <a:endParaRPr lang="fr-FR" sz="4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97039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755374" y="1325218"/>
            <a:ext cx="10681252" cy="4969565"/>
          </a:xfrm>
        </p:spPr>
        <p:txBody>
          <a:bodyPr/>
          <a:lstStyle/>
          <a:p>
            <a:pPr algn="just" rtl="1"/>
            <a:r>
              <a:rPr lang="ar-SA" sz="4200" dirty="0">
                <a:latin typeface="Simplified Arabic" panose="02020603050405020304" pitchFamily="18" charset="-78"/>
                <a:cs typeface="Simplified Arabic" panose="02020603050405020304" pitchFamily="18" charset="-78"/>
              </a:rPr>
              <a:t>حيث يعبر عما تقوم به الشركة من أعمال مفيدة للشركة، وما تقدمه من خدمات خاصة للعملاء، وإن أمكن أن يقوم المدير العام بسرد كل الصفقات التي تمت مع غيره من الشركات الكبيرة في هذا التقرير الموجز، فسوف يكون هذا مفيدًا جدًّا لمقدمه البروفايل الخاص بشركته، لأن تعاملاته مع الشركات الأخرى سوف تجعل هناك ثقة مع العملاء الجدد الذين ينوون التعامل مع شركته، ولا بد أن تكون تلك الخبرات شاملة المجالات.</a:t>
            </a:r>
            <a:endParaRPr lang="fr-FR" sz="4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781236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5" y="1861929"/>
            <a:ext cx="10241915" cy="4393126"/>
          </a:xfrm>
        </p:spPr>
        <p:txBody>
          <a:bodyPr/>
          <a:lstStyle/>
          <a:p>
            <a:pPr algn="just" rtl="1"/>
            <a:br>
              <a:rPr lang="fr-FR" sz="4400" dirty="0">
                <a:latin typeface="Simplified Arabic" panose="02020603050405020304" pitchFamily="18" charset="-78"/>
                <a:cs typeface="Simplified Arabic" panose="02020603050405020304" pitchFamily="18" charset="-78"/>
              </a:rPr>
            </a:br>
            <a:r>
              <a:rPr lang="ar-SA" sz="4800" dirty="0">
                <a:latin typeface="Simplified Arabic" panose="02020603050405020304" pitchFamily="18" charset="-78"/>
                <a:cs typeface="Simplified Arabic" panose="02020603050405020304" pitchFamily="18" charset="-78"/>
              </a:rPr>
              <a:t>إن قيام أي عمل تجاري أو نشاط لا بد أن يكون له هدف، وهكذا تجري الأمور لأي شركة سواء كانت قطاعًا عامًّا أو قطاعًا خاصًّا، ونحن بصدد التحدث عن بروفايل عن شركه قطاع خاص أيًّا كان الهدف، لذا لا بد من ذكر الهدف الذي تسعى إلى تحقيقه الشركة.</a:t>
            </a:r>
            <a:endParaRPr lang="fr-FR" sz="44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normAutofit/>
          </a:bodyPr>
          <a:lstStyle/>
          <a:p>
            <a:pPr algn="r" rtl="1"/>
            <a:r>
              <a:rPr lang="ar-SA" sz="4800" b="1" dirty="0">
                <a:latin typeface="Simplified Arabic" panose="02020603050405020304" pitchFamily="18" charset="-78"/>
                <a:cs typeface="Simplified Arabic" panose="02020603050405020304" pitchFamily="18" charset="-78"/>
              </a:rPr>
              <a:t>ذكر الأهداف الخاصة بالشركة في البروفايل:</a:t>
            </a:r>
            <a:endParaRPr lang="fr-FR" sz="4800" dirty="0"/>
          </a:p>
        </p:txBody>
      </p:sp>
    </p:spTree>
    <p:extLst>
      <p:ext uri="{BB962C8B-B14F-4D97-AF65-F5344CB8AC3E}">
        <p14:creationId xmlns:p14="http://schemas.microsoft.com/office/powerpoint/2010/main" val="3972735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795130" y="1663147"/>
            <a:ext cx="10241915" cy="4585282"/>
          </a:xfrm>
        </p:spPr>
        <p:txBody>
          <a:bodyPr/>
          <a:lstStyle/>
          <a:p>
            <a:pPr algn="just" rtl="1"/>
            <a:br>
              <a:rPr lang="fr-FR" sz="4000" dirty="0"/>
            </a:br>
            <a:r>
              <a:rPr lang="ar-SA" sz="4000" dirty="0">
                <a:latin typeface="Simplified Arabic" panose="02020603050405020304" pitchFamily="18" charset="-78"/>
                <a:cs typeface="Simplified Arabic" panose="02020603050405020304" pitchFamily="18" charset="-78"/>
              </a:rPr>
              <a:t>يعد الملف التعريفي للشركة أمر ضروري لكل أنواع الشركات، سواء كان </a:t>
            </a:r>
            <a:r>
              <a:rPr lang="ar-DZ" sz="4000" dirty="0">
                <a:latin typeface="Simplified Arabic" panose="02020603050405020304" pitchFamily="18" charset="-78"/>
                <a:cs typeface="Simplified Arabic" panose="02020603050405020304" pitchFamily="18" charset="-78"/>
              </a:rPr>
              <a:t>ملف تعريفي</a:t>
            </a:r>
            <a:r>
              <a:rPr lang="ar-SA" sz="4000" dirty="0">
                <a:latin typeface="Simplified Arabic" panose="02020603050405020304" pitchFamily="18" charset="-78"/>
                <a:cs typeface="Simplified Arabic" panose="02020603050405020304" pitchFamily="18" charset="-78"/>
              </a:rPr>
              <a:t> </a:t>
            </a:r>
            <a:r>
              <a:rPr lang="ar-DZ" sz="4000" dirty="0">
                <a:latin typeface="Simplified Arabic" panose="02020603050405020304" pitchFamily="18" charset="-78"/>
                <a:cs typeface="Simplified Arabic" panose="02020603050405020304" pitchFamily="18" charset="-78"/>
              </a:rPr>
              <a:t>ل</a:t>
            </a:r>
            <a:r>
              <a:rPr lang="ar-SA" sz="4000" dirty="0">
                <a:latin typeface="Simplified Arabic" panose="02020603050405020304" pitchFamily="18" charset="-78"/>
                <a:cs typeface="Simplified Arabic" panose="02020603050405020304" pitchFamily="18" charset="-78"/>
              </a:rPr>
              <a:t>شركة مقاولات أو أي شركة أخرى، ولكن قد يرى البعض أن الملف التعريفي للشركة ليس بالأمر الضروري، </a:t>
            </a:r>
            <a:r>
              <a:rPr lang="ar-DZ" sz="4000" dirty="0">
                <a:latin typeface="Simplified Arabic" panose="02020603050405020304" pitchFamily="18" charset="-78"/>
                <a:cs typeface="Simplified Arabic" panose="02020603050405020304" pitchFamily="18" charset="-78"/>
              </a:rPr>
              <a:t>لكن</a:t>
            </a:r>
            <a:r>
              <a:rPr lang="ar-SA" sz="4000" dirty="0">
                <a:latin typeface="Simplified Arabic" panose="02020603050405020304" pitchFamily="18" charset="-78"/>
                <a:cs typeface="Simplified Arabic" panose="02020603050405020304" pitchFamily="18" charset="-78"/>
              </a:rPr>
              <a:t> إذا نظرنا إلى أكبر الشركات سنرى أنه مسؤول عن تقدمها وتطورها، لذا عمل بروفايل للشركات في غاية الأهمية.</a:t>
            </a:r>
            <a:br>
              <a:rPr lang="fr-FR" sz="4000" dirty="0">
                <a:latin typeface="Simplified Arabic" panose="02020603050405020304" pitchFamily="18" charset="-78"/>
                <a:cs typeface="Simplified Arabic" panose="02020603050405020304" pitchFamily="18" charset="-78"/>
              </a:rPr>
            </a:br>
            <a:endParaRPr lang="fr-FR" sz="40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987316"/>
          </a:xfrm>
        </p:spPr>
        <p:txBody>
          <a:bodyPr>
            <a:normAutofit lnSpcReduction="10000"/>
          </a:bodyPr>
          <a:lstStyle/>
          <a:p>
            <a:pPr algn="ctr" rtl="1"/>
            <a:r>
              <a:rPr lang="ar-SA" sz="6000" b="1" dirty="0">
                <a:latin typeface="Simplified Arabic" panose="02020603050405020304" pitchFamily="18" charset="-78"/>
                <a:cs typeface="Simplified Arabic" panose="02020603050405020304" pitchFamily="18" charset="-78"/>
              </a:rPr>
              <a:t>تمهي</a:t>
            </a:r>
            <a:r>
              <a:rPr lang="ar-DZ" sz="6000" b="1" dirty="0">
                <a:latin typeface="Simplified Arabic" panose="02020603050405020304" pitchFamily="18" charset="-78"/>
                <a:cs typeface="Simplified Arabic" panose="02020603050405020304" pitchFamily="18" charset="-78"/>
              </a:rPr>
              <a:t>ــــــــــــــــــــ</a:t>
            </a:r>
            <a:r>
              <a:rPr lang="ar-SA" sz="6000" b="1" dirty="0">
                <a:latin typeface="Simplified Arabic" panose="02020603050405020304" pitchFamily="18" charset="-78"/>
                <a:cs typeface="Simplified Arabic" panose="02020603050405020304" pitchFamily="18" charset="-78"/>
              </a:rPr>
              <a:t>د</a:t>
            </a:r>
            <a:endParaRPr lang="fr-FR"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4975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2099733"/>
            <a:ext cx="10241915" cy="3956540"/>
          </a:xfrm>
        </p:spPr>
        <p:txBody>
          <a:bodyPr/>
          <a:lstStyle/>
          <a:p>
            <a:pPr algn="just" rtl="1"/>
            <a:br>
              <a:rPr lang="fr-FR" sz="3600" dirty="0">
                <a:latin typeface="Simplified Arabic" panose="02020603050405020304" pitchFamily="18" charset="-78"/>
                <a:cs typeface="Simplified Arabic" panose="02020603050405020304" pitchFamily="18" charset="-78"/>
              </a:rPr>
            </a:br>
            <a:r>
              <a:rPr lang="ar-SA" sz="3600" dirty="0">
                <a:latin typeface="Simplified Arabic" panose="02020603050405020304" pitchFamily="18" charset="-78"/>
                <a:cs typeface="Simplified Arabic" panose="02020603050405020304" pitchFamily="18" charset="-78"/>
              </a:rPr>
              <a:t>أي عمل تجاري لا بد أن يقوم على أساس الرؤية المستقبلية التي سيظهر بها لعملائه، وهذا لا بد أن يظهر بوضوح في الكلمة الخاصة برؤية الشركة في البروفايل، حيث إن من خلال هذه الرؤية سوف يتعرف العملاء على التطورات المستقبلية للشركة، مما يجعلهما متحفزين ومتحمسين للتعامل مع هذه الشركة في المستقبل، ويمكن كتابة الرؤية الخاصة بالشركة في صفحة نبذة مختصرة أو صفحة من نحن.</a:t>
            </a:r>
            <a:endParaRPr lang="fr-FR" sz="36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1298006"/>
          </a:xfrm>
        </p:spPr>
        <p:txBody>
          <a:bodyPr>
            <a:normAutofit/>
          </a:bodyPr>
          <a:lstStyle/>
          <a:p>
            <a:pPr algn="ctr" rtl="1"/>
            <a:r>
              <a:rPr lang="ar-SA" sz="6600" b="1" dirty="0">
                <a:latin typeface="Simplified Arabic" panose="02020603050405020304" pitchFamily="18" charset="-78"/>
                <a:cs typeface="Simplified Arabic" panose="02020603050405020304" pitchFamily="18" charset="-78"/>
              </a:rPr>
              <a:t>الرؤية الخاصة بالشركة:</a:t>
            </a:r>
            <a:endParaRPr lang="fr-FR" sz="1600" dirty="0"/>
          </a:p>
        </p:txBody>
      </p:sp>
    </p:spTree>
    <p:extLst>
      <p:ext uri="{BB962C8B-B14F-4D97-AF65-F5344CB8AC3E}">
        <p14:creationId xmlns:p14="http://schemas.microsoft.com/office/powerpoint/2010/main" val="3773512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795130" y="1828799"/>
            <a:ext cx="10241915" cy="4227474"/>
          </a:xfrm>
        </p:spPr>
        <p:txBody>
          <a:bodyPr/>
          <a:lstStyle/>
          <a:p>
            <a:pPr algn="just" rtl="1"/>
            <a:r>
              <a:rPr lang="ar-SA" sz="4000" dirty="0">
                <a:latin typeface="Simplified Arabic" panose="02020603050405020304" pitchFamily="18" charset="-78"/>
                <a:cs typeface="Simplified Arabic" panose="02020603050405020304" pitchFamily="18" charset="-78"/>
              </a:rPr>
              <a:t>من أهم النقاط التي يجب ذكرها في الملف التعريفي الخاص بالشركة (البروفايل)، إيضاح السياسة التي تتبعها في عملها، سواء في الوقت الحاضر أو مستقبلًا، من خلال شرح واضح ومنسق لخطتها، فهذا سوف يجعل العملاء يشعرون أن هذه الشركة لها خطط محددة تتخذها طريقًا للنجاح، وهذا لا بد من إيضاحه بشدة وبوضوح كامل</a:t>
            </a:r>
            <a:r>
              <a:rPr lang="ar-DZ" sz="4000" dirty="0">
                <a:latin typeface="Simplified Arabic" panose="02020603050405020304" pitchFamily="18" charset="-78"/>
                <a:cs typeface="Simplified Arabic" panose="02020603050405020304" pitchFamily="18" charset="-78"/>
              </a:rPr>
              <a:t>.</a:t>
            </a:r>
            <a:endParaRPr lang="fr-FR" sz="40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6"/>
            <a:ext cx="8825658" cy="1027073"/>
          </a:xfrm>
        </p:spPr>
        <p:txBody>
          <a:bodyPr>
            <a:normAutofit lnSpcReduction="10000"/>
          </a:bodyPr>
          <a:lstStyle/>
          <a:p>
            <a:pPr algn="ctr" rtl="1"/>
            <a:r>
              <a:rPr lang="ar-SA" sz="4400" b="1" dirty="0">
                <a:latin typeface="Simplified Arabic" panose="02020603050405020304" pitchFamily="18" charset="-78"/>
                <a:cs typeface="Simplified Arabic" panose="02020603050405020304" pitchFamily="18" charset="-78"/>
              </a:rPr>
              <a:t>السياسة التي يجب أن تتبعها الشركة:</a:t>
            </a:r>
            <a:br>
              <a:rPr lang="fr-FR" sz="4400" dirty="0">
                <a:latin typeface="Simplified Arabic" panose="02020603050405020304" pitchFamily="18" charset="-78"/>
                <a:cs typeface="Simplified Arabic" panose="02020603050405020304" pitchFamily="18" charset="-78"/>
              </a:rPr>
            </a:br>
            <a:endParaRPr lang="fr-FR" sz="2000" dirty="0"/>
          </a:p>
        </p:txBody>
      </p:sp>
    </p:spTree>
    <p:extLst>
      <p:ext uri="{BB962C8B-B14F-4D97-AF65-F5344CB8AC3E}">
        <p14:creationId xmlns:p14="http://schemas.microsoft.com/office/powerpoint/2010/main" val="3215244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1484243"/>
            <a:ext cx="10241915" cy="4572030"/>
          </a:xfrm>
        </p:spPr>
        <p:txBody>
          <a:bodyPr/>
          <a:lstStyle/>
          <a:p>
            <a:pPr algn="just" rtl="1"/>
            <a:r>
              <a:rPr lang="ar-SA" sz="4000" dirty="0">
                <a:latin typeface="Simplified Arabic" panose="02020603050405020304" pitchFamily="18" charset="-78"/>
                <a:cs typeface="Simplified Arabic" panose="02020603050405020304" pitchFamily="18" charset="-78"/>
              </a:rPr>
              <a:t>أثبتت الدراسات التسويقية الحديثة الخاصة بعوامل نجاح الشركات أن أحد العوامل التي يجب ذكرها في البروفايل الخاص بالشركة، هو ذكر مدى حرص الشركة، سواء كان نشاطها تجاريًّا أو خدميًّا على الحفاظ على البيئة، وأن يتم ذكر هذه العناية الخاصة بالبيئة من ضمن الأساسيات القائمة عليها الشركة، حيث أن الحفاظ على البيئة هو إحدى البُصلات التي تحرك الشركة نحو النجاح بطريقة سريعة.</a:t>
            </a:r>
            <a:endParaRPr lang="fr-FR" sz="40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4" y="801727"/>
            <a:ext cx="9092717" cy="1046922"/>
          </a:xfrm>
        </p:spPr>
        <p:txBody>
          <a:bodyPr>
            <a:normAutofit fontScale="92500" lnSpcReduction="10000"/>
          </a:bodyPr>
          <a:lstStyle/>
          <a:p>
            <a:pPr algn="ctr" rtl="1"/>
            <a:r>
              <a:rPr lang="ar-SA" sz="5400" b="1" dirty="0">
                <a:latin typeface="Simplified Arabic" panose="02020603050405020304" pitchFamily="18" charset="-78"/>
                <a:cs typeface="Simplified Arabic" panose="02020603050405020304" pitchFamily="18" charset="-78"/>
              </a:rPr>
              <a:t>علاقة الشركة بالحفاظ على البيئة:</a:t>
            </a:r>
            <a:br>
              <a:rPr lang="fr-FR" dirty="0">
                <a:latin typeface="Simplified Arabic" panose="02020603050405020304" pitchFamily="18" charset="-78"/>
                <a:cs typeface="Simplified Arabic" panose="02020603050405020304" pitchFamily="18" charset="-78"/>
              </a:rPr>
            </a:br>
            <a:endParaRPr lang="fr-FR" dirty="0"/>
          </a:p>
        </p:txBody>
      </p:sp>
    </p:spTree>
    <p:extLst>
      <p:ext uri="{BB962C8B-B14F-4D97-AF65-F5344CB8AC3E}">
        <p14:creationId xmlns:p14="http://schemas.microsoft.com/office/powerpoint/2010/main" val="2174122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940905" y="1417983"/>
            <a:ext cx="10535478" cy="4929808"/>
          </a:xfrm>
        </p:spPr>
        <p:txBody>
          <a:bodyPr/>
          <a:lstStyle/>
          <a:p>
            <a:pPr algn="just" rtl="1"/>
            <a:r>
              <a:rPr lang="ar-SA" sz="3600" dirty="0">
                <a:latin typeface="Simplified Arabic" panose="02020603050405020304" pitchFamily="18" charset="-78"/>
                <a:cs typeface="Simplified Arabic" panose="02020603050405020304" pitchFamily="18" charset="-78"/>
              </a:rPr>
              <a:t>هناك عدة أخطاء يقع فيها من يقوم بإعداد الملف التعريفي للشركة، ويجب تجنبها حتى يصل البروفايل لهدفه، وهي كالآتي:</a:t>
            </a:r>
            <a:br>
              <a:rPr lang="ar-DZ" sz="3600" dirty="0">
                <a:latin typeface="Simplified Arabic" panose="02020603050405020304" pitchFamily="18" charset="-78"/>
                <a:cs typeface="Simplified Arabic" panose="02020603050405020304" pitchFamily="18" charset="-78"/>
              </a:rPr>
            </a:b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1. </a:t>
            </a:r>
            <a:r>
              <a:rPr lang="ar-SA" sz="3600" dirty="0">
                <a:latin typeface="Simplified Arabic" panose="02020603050405020304" pitchFamily="18" charset="-78"/>
                <a:cs typeface="Simplified Arabic" panose="02020603050405020304" pitchFamily="18" charset="-78"/>
              </a:rPr>
              <a:t>عدم كتابة العناوين وأرقام الهواتف وأي وسائل للتواصل مع الشركة في الصفحات</a:t>
            </a:r>
            <a:r>
              <a:rPr lang="fr-FR" sz="3600" dirty="0">
                <a:latin typeface="Simplified Arabic" panose="02020603050405020304" pitchFamily="18" charset="-78"/>
                <a:cs typeface="Simplified Arabic" panose="02020603050405020304" pitchFamily="18" charset="-78"/>
              </a:rPr>
              <a:t> </a:t>
            </a:r>
            <a:r>
              <a:rPr lang="ar-DZ" sz="3600" dirty="0">
                <a:latin typeface="Simplified Arabic" panose="02020603050405020304" pitchFamily="18" charset="-78"/>
                <a:cs typeface="Simplified Arabic" panose="02020603050405020304" pitchFamily="18" charset="-78"/>
              </a:rPr>
              <a:t> الداخلي</a:t>
            </a:r>
            <a:r>
              <a:rPr lang="ar-SA" sz="3600" dirty="0">
                <a:latin typeface="Simplified Arabic" panose="02020603050405020304" pitchFamily="18" charset="-78"/>
                <a:cs typeface="Simplified Arabic" panose="02020603050405020304" pitchFamily="18" charset="-78"/>
              </a:rPr>
              <a:t>، بل يجب كتابتها في </a:t>
            </a:r>
            <a:r>
              <a:rPr lang="ar-DZ" sz="3600" dirty="0">
                <a:latin typeface="Simplified Arabic" panose="02020603050405020304" pitchFamily="18" charset="-78"/>
                <a:cs typeface="Simplified Arabic" panose="02020603050405020304" pitchFamily="18" charset="-78"/>
              </a:rPr>
              <a:t>ال</a:t>
            </a:r>
            <a:r>
              <a:rPr lang="ar-SA" sz="3600" dirty="0">
                <a:latin typeface="Simplified Arabic" panose="02020603050405020304" pitchFamily="18" charset="-78"/>
                <a:cs typeface="Simplified Arabic" panose="02020603050405020304" pitchFamily="18" charset="-78"/>
              </a:rPr>
              <a:t>واجهة</a:t>
            </a:r>
            <a:r>
              <a:rPr lang="ar-DZ" sz="3600" dirty="0">
                <a:latin typeface="Simplified Arabic" panose="02020603050405020304" pitchFamily="18" charset="-78"/>
                <a:cs typeface="Simplified Arabic" panose="02020603050405020304" pitchFamily="18" charset="-78"/>
              </a:rPr>
              <a:t> الخلفية</a:t>
            </a:r>
            <a:r>
              <a:rPr lang="ar-SA" sz="3600" dirty="0">
                <a:latin typeface="Simplified Arabic" panose="02020603050405020304" pitchFamily="18" charset="-78"/>
                <a:cs typeface="Simplified Arabic" panose="02020603050405020304" pitchFamily="18" charset="-78"/>
              </a:rPr>
              <a:t> </a:t>
            </a:r>
            <a:r>
              <a:rPr lang="ar-DZ" sz="3600" dirty="0">
                <a:latin typeface="Simplified Arabic" panose="02020603050405020304" pitchFamily="18" charset="-78"/>
                <a:cs typeface="Simplified Arabic" panose="02020603050405020304" pitchFamily="18" charset="-78"/>
              </a:rPr>
              <a:t>ال</a:t>
            </a:r>
            <a:r>
              <a:rPr lang="ar-SA" sz="3600" dirty="0">
                <a:latin typeface="Simplified Arabic" panose="02020603050405020304" pitchFamily="18" charset="-78"/>
                <a:cs typeface="Simplified Arabic" panose="02020603050405020304" pitchFamily="18" charset="-78"/>
              </a:rPr>
              <a:t>بروفايل.</a:t>
            </a:r>
            <a:br>
              <a:rPr lang="ar-DZ" sz="3600" dirty="0">
                <a:latin typeface="Simplified Arabic" panose="02020603050405020304" pitchFamily="18" charset="-78"/>
                <a:cs typeface="Simplified Arabic" panose="02020603050405020304" pitchFamily="18" charset="-78"/>
              </a:rPr>
            </a:b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2. </a:t>
            </a:r>
            <a:r>
              <a:rPr lang="ar-SA" sz="3600" dirty="0">
                <a:latin typeface="Simplified Arabic" panose="02020603050405020304" pitchFamily="18" charset="-78"/>
                <a:cs typeface="Simplified Arabic" panose="02020603050405020304" pitchFamily="18" charset="-78"/>
              </a:rPr>
              <a:t>لا بد من الابتعاد عن كتابة كلمات مختصرة لا تفيد القارئ بمعنى واضح مثل كلمة "إلخ".</a:t>
            </a:r>
            <a:endParaRPr lang="fr-FR" sz="36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lstStyle/>
          <a:p>
            <a:pPr algn="ctr" rtl="1"/>
            <a:r>
              <a:rPr lang="ar-SA" sz="4400" b="1" dirty="0"/>
              <a:t>أخطاء يجب تجنبها في عمل بروفايل شركة:</a:t>
            </a:r>
            <a:endParaRPr lang="fr-FR" sz="4400" dirty="0"/>
          </a:p>
          <a:p>
            <a:endParaRPr lang="fr-FR" dirty="0"/>
          </a:p>
        </p:txBody>
      </p:sp>
    </p:spTree>
    <p:extLst>
      <p:ext uri="{BB962C8B-B14F-4D97-AF65-F5344CB8AC3E}">
        <p14:creationId xmlns:p14="http://schemas.microsoft.com/office/powerpoint/2010/main" val="2679931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502178" y="245136"/>
            <a:ext cx="11187643" cy="6718882"/>
          </a:xfrm>
        </p:spPr>
        <p:txBody>
          <a:bodyPr/>
          <a:lstStyle/>
          <a:p>
            <a:pPr lvl="0" algn="r" rtl="1"/>
            <a:r>
              <a:rPr lang="ar-DZ" sz="3600" dirty="0">
                <a:latin typeface="Simplified Arabic" panose="02020603050405020304" pitchFamily="18" charset="-78"/>
                <a:cs typeface="Simplified Arabic" panose="02020603050405020304" pitchFamily="18" charset="-78"/>
              </a:rPr>
              <a:t>3. </a:t>
            </a:r>
            <a:r>
              <a:rPr lang="ar-SA" sz="3600" dirty="0">
                <a:latin typeface="Simplified Arabic" panose="02020603050405020304" pitchFamily="18" charset="-78"/>
                <a:cs typeface="Simplified Arabic" panose="02020603050405020304" pitchFamily="18" charset="-78"/>
              </a:rPr>
              <a:t>الابتعاد عن الاختصار الذي يخل بإيصال المعنى المراد توصيله لعميل الشركة.</a:t>
            </a: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4. </a:t>
            </a:r>
            <a:r>
              <a:rPr lang="ar-SA" sz="3600" dirty="0">
                <a:latin typeface="Simplified Arabic" panose="02020603050405020304" pitchFamily="18" charset="-78"/>
                <a:cs typeface="Simplified Arabic" panose="02020603050405020304" pitchFamily="18" charset="-78"/>
              </a:rPr>
              <a:t>لا بد من عمل بعض الرسومات المتمثلة في </a:t>
            </a:r>
            <a:r>
              <a:rPr lang="ar-DZ" sz="3600" dirty="0">
                <a:latin typeface="Simplified Arabic" panose="02020603050405020304" pitchFamily="18" charset="-78"/>
                <a:cs typeface="Simplified Arabic" panose="02020603050405020304" pitchFamily="18" charset="-78"/>
              </a:rPr>
              <a:t>الصور و</a:t>
            </a:r>
            <a:r>
              <a:rPr lang="ar-SA" sz="3600" dirty="0">
                <a:latin typeface="Simplified Arabic" panose="02020603050405020304" pitchFamily="18" charset="-78"/>
                <a:cs typeface="Simplified Arabic" panose="02020603050405020304" pitchFamily="18" charset="-78"/>
              </a:rPr>
              <a:t>الخرائط</a:t>
            </a:r>
            <a:r>
              <a:rPr lang="ar-DZ" sz="3600" dirty="0">
                <a:latin typeface="Simplified Arabic" panose="02020603050405020304" pitchFamily="18" charset="-78"/>
                <a:cs typeface="Simplified Arabic" panose="02020603050405020304" pitchFamily="18" charset="-78"/>
              </a:rPr>
              <a:t> والرسومات البيانية</a:t>
            </a:r>
            <a:r>
              <a:rPr lang="ar-SA" sz="3600" dirty="0">
                <a:latin typeface="Simplified Arabic" panose="02020603050405020304" pitchFamily="18" charset="-78"/>
                <a:cs typeface="Simplified Arabic" panose="02020603050405020304" pitchFamily="18" charset="-78"/>
              </a:rPr>
              <a:t> الخاصة بنشاط الشركة إن وُجدت</a:t>
            </a:r>
            <a:r>
              <a:rPr lang="ar-DZ" sz="3600" dirty="0">
                <a:latin typeface="Simplified Arabic" panose="02020603050405020304" pitchFamily="18" charset="-78"/>
                <a:cs typeface="Simplified Arabic" panose="02020603050405020304" pitchFamily="18" charset="-78"/>
              </a:rPr>
              <a:t>.</a:t>
            </a:r>
            <a:br>
              <a:rPr lang="ar-DZ"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5. </a:t>
            </a:r>
            <a:r>
              <a:rPr lang="ar-SA" sz="3600" dirty="0">
                <a:latin typeface="Simplified Arabic" panose="02020603050405020304" pitchFamily="18" charset="-78"/>
                <a:cs typeface="Simplified Arabic" panose="02020603050405020304" pitchFamily="18" charset="-78"/>
              </a:rPr>
              <a:t>يجب أن تكون مقدمة البروفايل التعريفية للشركة قادرة على أن تسرد القصة الكاملة لإنشاء الشركة والهدف من إقامتها وما تقدمه من خدمات للعملاء.</a:t>
            </a: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6. </a:t>
            </a:r>
            <a:r>
              <a:rPr lang="ar-SA" sz="3600" dirty="0">
                <a:latin typeface="Simplified Arabic" panose="02020603050405020304" pitchFamily="18" charset="-78"/>
                <a:cs typeface="Simplified Arabic" panose="02020603050405020304" pitchFamily="18" charset="-78"/>
              </a:rPr>
              <a:t>وضع </a:t>
            </a:r>
            <a:r>
              <a:rPr lang="ar-DZ" sz="3600" dirty="0">
                <a:latin typeface="Simplified Arabic" panose="02020603050405020304" pitchFamily="18" charset="-78"/>
                <a:cs typeface="Simplified Arabic" panose="02020603050405020304" pitchFamily="18" charset="-78"/>
              </a:rPr>
              <a:t>الرؤيا والرسالة والاهداف </a:t>
            </a:r>
            <a:r>
              <a:rPr lang="ar-SA" sz="3600" dirty="0">
                <a:latin typeface="Simplified Arabic" panose="02020603050405020304" pitchFamily="18" charset="-78"/>
                <a:cs typeface="Simplified Arabic" panose="02020603050405020304" pitchFamily="18" charset="-78"/>
              </a:rPr>
              <a:t>التي تعمل بها الشركة في صفحة واحدة، فمن الخطأ أن يتم وضع كل نقطة تم ذكرها في صفحة قائمة بذاتها.</a:t>
            </a:r>
            <a:br>
              <a:rPr lang="fr-FR" sz="3200" dirty="0">
                <a:latin typeface="Simplified Arabic" panose="02020603050405020304" pitchFamily="18" charset="-78"/>
                <a:cs typeface="Simplified Arabic" panose="02020603050405020304" pitchFamily="18" charset="-78"/>
              </a:rPr>
            </a:br>
            <a:endParaRPr lang="fr-FR" sz="32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136696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808384" y="1245704"/>
            <a:ext cx="10588486" cy="4810569"/>
          </a:xfrm>
        </p:spPr>
        <p:txBody>
          <a:bodyPr/>
          <a:lstStyle/>
          <a:p>
            <a:pPr lvl="0" algn="r" rtl="1"/>
            <a:r>
              <a:rPr lang="ar-DZ" sz="4000" dirty="0">
                <a:latin typeface="Simplified Arabic" panose="02020603050405020304" pitchFamily="18" charset="-78"/>
                <a:cs typeface="Simplified Arabic" panose="02020603050405020304" pitchFamily="18" charset="-78"/>
              </a:rPr>
              <a:t>7. </a:t>
            </a:r>
            <a:r>
              <a:rPr lang="ar-SA" sz="4000" dirty="0">
                <a:latin typeface="Simplified Arabic" panose="02020603050405020304" pitchFamily="18" charset="-78"/>
                <a:cs typeface="Simplified Arabic" panose="02020603050405020304" pitchFamily="18" charset="-78"/>
              </a:rPr>
              <a:t>من الخطأ الكبير أن لا يتم ذكر السياسة الخاصة بالشركة، والأهداف وجودة ما تقدمه الشركة للعملاء من خدمات أو سلع.</a:t>
            </a:r>
            <a:br>
              <a:rPr lang="fr-FR" sz="4000" dirty="0">
                <a:latin typeface="Simplified Arabic" panose="02020603050405020304" pitchFamily="18" charset="-78"/>
                <a:cs typeface="Simplified Arabic" panose="02020603050405020304" pitchFamily="18" charset="-78"/>
              </a:rPr>
            </a:br>
            <a:r>
              <a:rPr lang="ar-SA" sz="4000" dirty="0">
                <a:latin typeface="Simplified Arabic" panose="02020603050405020304" pitchFamily="18" charset="-78"/>
                <a:cs typeface="Simplified Arabic" panose="02020603050405020304" pitchFamily="18" charset="-78"/>
              </a:rPr>
              <a:t>من غير المقبول ذكر الأسماء أو الجنسيات الخاصة بالموظفين، فالعميل لا يهمه إن كان ما يقدم له الخدمة أو يبيع السلعة إن كان من الهند أو من </a:t>
            </a:r>
            <a:r>
              <a:rPr lang="ar-DZ" sz="4000" dirty="0">
                <a:latin typeface="Simplified Arabic" panose="02020603050405020304" pitchFamily="18" charset="-78"/>
                <a:cs typeface="Simplified Arabic" panose="02020603050405020304" pitchFamily="18" charset="-78"/>
              </a:rPr>
              <a:t>بريطانيا</a:t>
            </a:r>
            <a:r>
              <a:rPr lang="ar-SA" sz="4000" dirty="0">
                <a:latin typeface="Simplified Arabic" panose="02020603050405020304" pitchFamily="18" charset="-78"/>
                <a:cs typeface="Simplified Arabic" panose="02020603050405020304" pitchFamily="18" charset="-78"/>
              </a:rPr>
              <a:t>.</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8. </a:t>
            </a:r>
            <a:r>
              <a:rPr lang="ar-SA" sz="4000" dirty="0">
                <a:latin typeface="Simplified Arabic" panose="02020603050405020304" pitchFamily="18" charset="-78"/>
                <a:cs typeface="Simplified Arabic" panose="02020603050405020304" pitchFamily="18" charset="-78"/>
              </a:rPr>
              <a:t>من الخطأ أن يتم ذكر السلع التي تقدمها الشركة بنهاية البروفايل الخاص بالشركة، فمن المفروض أن يتم ذكر ذلك في بداية الملف التعريفي لها.</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39929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636105" y="1338471"/>
            <a:ext cx="10707756" cy="5141873"/>
          </a:xfrm>
        </p:spPr>
        <p:txBody>
          <a:bodyPr/>
          <a:lstStyle/>
          <a:p>
            <a:pPr lvl="0" algn="r" rtl="1"/>
            <a:r>
              <a:rPr lang="ar-DZ" sz="4000" dirty="0">
                <a:latin typeface="Simplified Arabic" panose="02020603050405020304" pitchFamily="18" charset="-78"/>
                <a:cs typeface="Simplified Arabic" panose="02020603050405020304" pitchFamily="18" charset="-78"/>
              </a:rPr>
              <a:t>9. </a:t>
            </a:r>
            <a:r>
              <a:rPr lang="ar-SA" sz="4000" dirty="0">
                <a:latin typeface="Simplified Arabic" panose="02020603050405020304" pitchFamily="18" charset="-78"/>
                <a:cs typeface="Simplified Arabic" panose="02020603050405020304" pitchFamily="18" charset="-78"/>
              </a:rPr>
              <a:t>من الخطأ الذي يقع فيه كثيرون عند عمل ملف تعريفي للشركة ذكر المشروعات الخاصة بها دون ذكر أسماء العقود أو سنوات التعاقد.</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10. </a:t>
            </a:r>
            <a:r>
              <a:rPr lang="ar-SA" sz="4000" dirty="0">
                <a:latin typeface="Simplified Arabic" panose="02020603050405020304" pitchFamily="18" charset="-78"/>
                <a:cs typeface="Simplified Arabic" panose="02020603050405020304" pitchFamily="18" charset="-78"/>
              </a:rPr>
              <a:t>على من يقوم بعمل ملف تعريفي لأي شركة، عرض خدماتها في البداية وعدم وضعها في النهاية.</a:t>
            </a:r>
            <a:br>
              <a:rPr lang="fr-FR"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11. </a:t>
            </a:r>
            <a:r>
              <a:rPr lang="ar-SA" sz="4000" dirty="0">
                <a:latin typeface="Simplified Arabic" panose="02020603050405020304" pitchFamily="18" charset="-78"/>
                <a:cs typeface="Simplified Arabic" panose="02020603050405020304" pitchFamily="18" charset="-78"/>
              </a:rPr>
              <a:t>إغفال اهتمام الشركة بأمن وسلامة المواطنين، وكذلك الحفاظ على البيئة ووضع هذه الملحوظات في آخر الملف التعريفي للشركة، وهذا يعطي للعميل انطباعًا بأن الشركة لا تهتم بسلامته وسلامة بيئته المحيطة.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83124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781879" y="1285462"/>
            <a:ext cx="10429461" cy="5459925"/>
          </a:xfrm>
        </p:spPr>
        <p:txBody>
          <a:bodyPr/>
          <a:lstStyle/>
          <a:p>
            <a:pPr algn="just" rtl="1"/>
            <a:br>
              <a:rPr lang="ar-DZ" sz="4400" dirty="0">
                <a:latin typeface="Simplified Arabic" panose="02020603050405020304" pitchFamily="18" charset="-78"/>
                <a:cs typeface="Simplified Arabic" panose="02020603050405020304" pitchFamily="18" charset="-78"/>
              </a:rPr>
            </a:br>
            <a:br>
              <a:rPr lang="ar-DZ" sz="4400" dirty="0">
                <a:latin typeface="Simplified Arabic" panose="02020603050405020304" pitchFamily="18" charset="-78"/>
                <a:cs typeface="Simplified Arabic" panose="02020603050405020304" pitchFamily="18" charset="-78"/>
              </a:rPr>
            </a:br>
            <a:r>
              <a:rPr lang="ar-SA" sz="4400" b="1" dirty="0">
                <a:solidFill>
                  <a:schemeClr val="accent1"/>
                </a:solidFill>
                <a:latin typeface="Simplified Arabic" panose="02020603050405020304" pitchFamily="18" charset="-78"/>
                <a:cs typeface="Simplified Arabic" panose="02020603050405020304" pitchFamily="18" charset="-78"/>
              </a:rPr>
              <a:t>الملف التعريفي للشركة</a:t>
            </a:r>
            <a:r>
              <a:rPr lang="ar-DZ" sz="4400" b="1" dirty="0">
                <a:solidFill>
                  <a:schemeClr val="accent1"/>
                </a:solidFill>
                <a:latin typeface="Simplified Arabic" panose="02020603050405020304" pitchFamily="18" charset="-78"/>
                <a:cs typeface="Simplified Arabic" panose="02020603050405020304" pitchFamily="18" charset="-78"/>
              </a:rPr>
              <a:t>:</a:t>
            </a:r>
            <a:r>
              <a:rPr lang="ar-SA" sz="4400" b="1" dirty="0">
                <a:latin typeface="Simplified Arabic" panose="02020603050405020304" pitchFamily="18" charset="-78"/>
                <a:cs typeface="Simplified Arabic" panose="02020603050405020304" pitchFamily="18" charset="-78"/>
              </a:rPr>
              <a:t> </a:t>
            </a:r>
            <a:r>
              <a:rPr lang="ar-SA" sz="4400" dirty="0">
                <a:latin typeface="Simplified Arabic" panose="02020603050405020304" pitchFamily="18" charset="-78"/>
                <a:cs typeface="Simplified Arabic" panose="02020603050405020304" pitchFamily="18" charset="-78"/>
              </a:rPr>
              <a:t>هو بمثابة السيرة الذاتية للشركة والاهتمام به ضروري لإعطاء انطباع أولي يجذب الزبائن إلى العلامة التجارية الخاصة</a:t>
            </a:r>
            <a:r>
              <a:rPr lang="fr-FR" sz="4400" dirty="0">
                <a:latin typeface="Simplified Arabic" panose="02020603050405020304" pitchFamily="18" charset="-78"/>
                <a:cs typeface="Simplified Arabic" panose="02020603050405020304" pitchFamily="18" charset="-78"/>
              </a:rPr>
              <a:t> </a:t>
            </a:r>
            <a:r>
              <a:rPr lang="ar-SA" sz="4400" dirty="0">
                <a:latin typeface="Simplified Arabic" panose="02020603050405020304" pitchFamily="18" charset="-78"/>
                <a:cs typeface="Simplified Arabic" panose="02020603050405020304" pitchFamily="18" charset="-78"/>
              </a:rPr>
              <a:t>بالشركة</a:t>
            </a:r>
            <a:r>
              <a:rPr lang="ar-DZ" sz="4400" dirty="0">
                <a:latin typeface="Simplified Arabic" panose="02020603050405020304" pitchFamily="18" charset="-78"/>
                <a:cs typeface="Simplified Arabic" panose="02020603050405020304" pitchFamily="18" charset="-78"/>
              </a:rPr>
              <a:t>، كما</a:t>
            </a:r>
            <a:r>
              <a:rPr lang="ar-SA" sz="4400" dirty="0">
                <a:latin typeface="Simplified Arabic" panose="02020603050405020304" pitchFamily="18" charset="-78"/>
                <a:cs typeface="Simplified Arabic" panose="02020603050405020304" pitchFamily="18" charset="-78"/>
              </a:rPr>
              <a:t> يساهم </a:t>
            </a:r>
            <a:r>
              <a:rPr lang="ar-DZ" sz="4400" dirty="0">
                <a:latin typeface="Simplified Arabic" panose="02020603050405020304" pitchFamily="18" charset="-78"/>
                <a:cs typeface="Simplified Arabic" panose="02020603050405020304" pitchFamily="18" charset="-78"/>
              </a:rPr>
              <a:t>في </a:t>
            </a:r>
            <a:r>
              <a:rPr lang="ar-SA" sz="4400" dirty="0">
                <a:latin typeface="Simplified Arabic" panose="02020603050405020304" pitchFamily="18" charset="-78"/>
                <a:cs typeface="Simplified Arabic" panose="02020603050405020304" pitchFamily="18" charset="-78"/>
              </a:rPr>
              <a:t>ترسيخها في أذهان الزبائن ويوضح الخدمات </a:t>
            </a:r>
            <a:r>
              <a:rPr lang="ar-DZ" sz="4400" dirty="0">
                <a:latin typeface="Simplified Arabic" panose="02020603050405020304" pitchFamily="18" charset="-78"/>
                <a:cs typeface="Simplified Arabic" panose="02020603050405020304" pitchFamily="18" charset="-78"/>
              </a:rPr>
              <a:t>أ</a:t>
            </a:r>
            <a:r>
              <a:rPr lang="ar-SA" sz="4400" dirty="0">
                <a:latin typeface="Simplified Arabic" panose="02020603050405020304" pitchFamily="18" charset="-78"/>
                <a:cs typeface="Simplified Arabic" panose="02020603050405020304" pitchFamily="18" charset="-78"/>
              </a:rPr>
              <a:t>و المنتجات</a:t>
            </a:r>
            <a:r>
              <a:rPr lang="ar-DZ" sz="4400" dirty="0">
                <a:latin typeface="Simplified Arabic" panose="02020603050405020304" pitchFamily="18" charset="-78"/>
                <a:cs typeface="Simplified Arabic" panose="02020603050405020304" pitchFamily="18" charset="-78"/>
              </a:rPr>
              <a:t>،</a:t>
            </a:r>
            <a:r>
              <a:rPr lang="ar-SA" sz="4400" dirty="0">
                <a:latin typeface="Simplified Arabic" panose="02020603050405020304" pitchFamily="18" charset="-78"/>
                <a:cs typeface="Simplified Arabic" panose="02020603050405020304" pitchFamily="18" charset="-78"/>
              </a:rPr>
              <a:t> ونقاط القوة التي تمتلها</a:t>
            </a:r>
            <a:r>
              <a:rPr lang="ar-DZ" sz="4400" dirty="0">
                <a:latin typeface="Simplified Arabic" panose="02020603050405020304" pitchFamily="18" charset="-78"/>
                <a:cs typeface="Simplified Arabic" panose="02020603050405020304" pitchFamily="18" charset="-78"/>
              </a:rPr>
              <a:t>، </a:t>
            </a:r>
            <a:r>
              <a:rPr lang="ar-SA" sz="4400" dirty="0">
                <a:latin typeface="Simplified Arabic" panose="02020603050405020304" pitchFamily="18" charset="-78"/>
                <a:cs typeface="Simplified Arabic" panose="02020603050405020304" pitchFamily="18" charset="-78"/>
              </a:rPr>
              <a:t>بشكل احترافي ومنسق</a:t>
            </a:r>
            <a:r>
              <a:rPr lang="fr-FR" sz="4400" dirty="0">
                <a:latin typeface="Simplified Arabic" panose="02020603050405020304" pitchFamily="18" charset="-78"/>
                <a:cs typeface="Simplified Arabic" panose="02020603050405020304" pitchFamily="18" charset="-78"/>
              </a:rPr>
              <a:t> </a:t>
            </a:r>
            <a:r>
              <a:rPr lang="ar-SA" sz="4400" dirty="0">
                <a:latin typeface="Simplified Arabic" panose="02020603050405020304" pitchFamily="18" charset="-78"/>
                <a:cs typeface="Simplified Arabic" panose="02020603050405020304" pitchFamily="18" charset="-78"/>
              </a:rPr>
              <a:t>ومتسلسل بما يضمن إيصال صورة ذهنية جذابة ترسخ لدى الزبائن المحتملين عن ن</a:t>
            </a:r>
            <a:r>
              <a:rPr lang="ar-DZ" sz="4400" dirty="0">
                <a:latin typeface="Simplified Arabic" panose="02020603050405020304" pitchFamily="18" charset="-78"/>
                <a:cs typeface="Simplified Arabic" panose="02020603050405020304" pitchFamily="18" charset="-78"/>
              </a:rPr>
              <a:t>شاطات الشركة. </a:t>
            </a:r>
            <a:r>
              <a:rPr lang="fr-FR" sz="4400" dirty="0">
                <a:latin typeface="Simplified Arabic" panose="02020603050405020304" pitchFamily="18" charset="-78"/>
                <a:cs typeface="Simplified Arabic" panose="02020603050405020304" pitchFamily="18" charset="-78"/>
              </a:rPr>
              <a:t>.</a:t>
            </a:r>
            <a:br>
              <a:rPr lang="fr-FR" sz="4400" dirty="0">
                <a:latin typeface="Simplified Arabic" panose="02020603050405020304" pitchFamily="18" charset="-78"/>
                <a:cs typeface="Simplified Arabic" panose="02020603050405020304" pitchFamily="18" charset="-78"/>
              </a:rPr>
            </a:br>
            <a:endParaRPr lang="fr-FR" sz="4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2756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4" y="2099733"/>
            <a:ext cx="10241915" cy="3956540"/>
          </a:xfrm>
        </p:spPr>
        <p:txBody>
          <a:bodyPr/>
          <a:lstStyle/>
          <a:p>
            <a:pPr lvl="0" algn="just" rtl="1"/>
            <a:br>
              <a:rPr lang="ar-DZ" sz="4000" dirty="0">
                <a:latin typeface="Simplified Arabic" panose="02020603050405020304" pitchFamily="18" charset="-78"/>
                <a:cs typeface="Simplified Arabic" panose="02020603050405020304" pitchFamily="18" charset="-78"/>
              </a:rPr>
            </a:br>
            <a:r>
              <a:rPr lang="ar-DZ" sz="4000" dirty="0">
                <a:latin typeface="Simplified Arabic" panose="02020603050405020304" pitchFamily="18" charset="-78"/>
                <a:cs typeface="Simplified Arabic" panose="02020603050405020304" pitchFamily="18" charset="-78"/>
              </a:rPr>
              <a:t>1. </a:t>
            </a:r>
            <a:r>
              <a:rPr lang="ar-SA" sz="3600" dirty="0">
                <a:latin typeface="Simplified Arabic" panose="02020603050405020304" pitchFamily="18" charset="-78"/>
                <a:cs typeface="Simplified Arabic" panose="02020603050405020304" pitchFamily="18" charset="-78"/>
              </a:rPr>
              <a:t>يبين الملف التعريفي للشركة للعملاء الأهداف التي تقوم على أساسها الشركة، وفى الأغلب تكون هذه الرسالة كعمل إنساني دون مقابل.</a:t>
            </a: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2. </a:t>
            </a:r>
            <a:r>
              <a:rPr lang="ar-SA" sz="3600" dirty="0">
                <a:latin typeface="Simplified Arabic" panose="02020603050405020304" pitchFamily="18" charset="-78"/>
                <a:cs typeface="Simplified Arabic" panose="02020603050405020304" pitchFamily="18" charset="-78"/>
              </a:rPr>
              <a:t>يبرز الملف التعريفي للشركة للعملاء نظرتك الفعلية للمستقبل، فيجب أن تحتوي هذه الرؤية على الأسس والأهداف التي تسعى إلى الوصول إليها مستقبلًا، وقد يمنحك هذا كثيرًا من الثقة من قِبل العملاء.</a:t>
            </a:r>
            <a:br>
              <a:rPr lang="fr-FR" sz="4000" dirty="0">
                <a:latin typeface="Simplified Arabic" panose="02020603050405020304" pitchFamily="18" charset="-78"/>
                <a:cs typeface="Simplified Arabic" panose="02020603050405020304" pitchFamily="18" charset="-78"/>
              </a:rPr>
            </a:br>
            <a:endParaRPr lang="fr-FR" sz="40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normAutofit lnSpcReduction="10000"/>
          </a:bodyPr>
          <a:lstStyle/>
          <a:p>
            <a:pPr algn="ctr"/>
            <a:r>
              <a:rPr lang="ar-SA" sz="5400" b="1" dirty="0"/>
              <a:t>أهمية الملف التعريفي للشركة</a:t>
            </a:r>
            <a:endParaRPr lang="fr-FR" sz="5400" dirty="0"/>
          </a:p>
          <a:p>
            <a:endParaRPr lang="fr-FR" dirty="0"/>
          </a:p>
        </p:txBody>
      </p:sp>
    </p:spTree>
    <p:extLst>
      <p:ext uri="{BB962C8B-B14F-4D97-AF65-F5344CB8AC3E}">
        <p14:creationId xmlns:p14="http://schemas.microsoft.com/office/powerpoint/2010/main" val="175306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708992" y="702367"/>
            <a:ext cx="10561982" cy="5645456"/>
          </a:xfrm>
        </p:spPr>
        <p:txBody>
          <a:bodyPr/>
          <a:lstStyle/>
          <a:p>
            <a:pPr lvl="0" algn="just" rtl="1"/>
            <a:r>
              <a:rPr lang="ar-DZ" sz="3600" dirty="0">
                <a:latin typeface="Simplified Arabic" panose="02020603050405020304" pitchFamily="18" charset="-78"/>
                <a:cs typeface="Simplified Arabic" panose="02020603050405020304" pitchFamily="18" charset="-78"/>
              </a:rPr>
              <a:t>      </a:t>
            </a:r>
            <a:br>
              <a:rPr lang="ar-DZ" sz="3600" dirty="0">
                <a:latin typeface="Simplified Arabic" panose="02020603050405020304" pitchFamily="18" charset="-78"/>
                <a:cs typeface="Simplified Arabic" panose="02020603050405020304" pitchFamily="18" charset="-78"/>
              </a:rPr>
            </a:br>
            <a:br>
              <a:rPr lang="ar-DZ"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3. ي</a:t>
            </a:r>
            <a:r>
              <a:rPr lang="ar-SA" sz="3600" dirty="0">
                <a:latin typeface="Simplified Arabic" panose="02020603050405020304" pitchFamily="18" charset="-78"/>
                <a:cs typeface="Simplified Arabic" panose="02020603050405020304" pitchFamily="18" charset="-78"/>
              </a:rPr>
              <a:t>وضح الأهداف التي تعمل من أجلها الشركة، فلا يوجد في أي شركه عمل دون هدف، وكلّما كان الهدف واضحا ساعد في الوصول لأهدافك.</a:t>
            </a:r>
            <a:br>
              <a:rPr lang="ar-DZ" sz="3600" dirty="0">
                <a:latin typeface="Simplified Arabic" panose="02020603050405020304" pitchFamily="18" charset="-78"/>
                <a:cs typeface="Simplified Arabic" panose="02020603050405020304" pitchFamily="18" charset="-78"/>
              </a:rPr>
            </a:b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4. </a:t>
            </a:r>
            <a:r>
              <a:rPr lang="ar-SA" sz="3600" dirty="0">
                <a:latin typeface="Simplified Arabic" panose="02020603050405020304" pitchFamily="18" charset="-78"/>
                <a:cs typeface="Simplified Arabic" panose="02020603050405020304" pitchFamily="18" charset="-78"/>
              </a:rPr>
              <a:t>يعد ملف تعريف الشركات من اقوى الأدوات في الترويج للنشاط التجاري ويمكن استخدامه في موقع الشركة الالكتروني ووسائل التواصل</a:t>
            </a:r>
            <a:r>
              <a:rPr lang="fr-FR" sz="3600" dirty="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الاجتماعية لاستهداف شريحة من الزبائن</a:t>
            </a:r>
            <a:r>
              <a:rPr lang="fr-FR" sz="3600" dirty="0">
                <a:latin typeface="Simplified Arabic" panose="02020603050405020304" pitchFamily="18" charset="-78"/>
                <a:cs typeface="Simplified Arabic" panose="02020603050405020304" pitchFamily="18" charset="-78"/>
              </a:rPr>
              <a:t>.</a:t>
            </a:r>
            <a:br>
              <a:rPr lang="ar-DZ" sz="3600" dirty="0">
                <a:latin typeface="Simplified Arabic" panose="02020603050405020304" pitchFamily="18" charset="-78"/>
                <a:cs typeface="Simplified Arabic" panose="02020603050405020304" pitchFamily="18" charset="-78"/>
              </a:rPr>
            </a:br>
            <a:br>
              <a:rPr lang="fr-FR" sz="3600" dirty="0">
                <a:latin typeface="Simplified Arabic" panose="02020603050405020304" pitchFamily="18" charset="-78"/>
                <a:cs typeface="Simplified Arabic" panose="02020603050405020304" pitchFamily="18" charset="-78"/>
              </a:rPr>
            </a:br>
            <a:r>
              <a:rPr lang="ar-DZ" sz="3600" dirty="0">
                <a:latin typeface="Simplified Arabic" panose="02020603050405020304" pitchFamily="18" charset="-78"/>
                <a:cs typeface="Simplified Arabic" panose="02020603050405020304" pitchFamily="18" charset="-78"/>
              </a:rPr>
              <a:t>5. </a:t>
            </a:r>
            <a:r>
              <a:rPr lang="ar-SA" sz="3600" dirty="0">
                <a:latin typeface="Simplified Arabic" panose="02020603050405020304" pitchFamily="18" charset="-78"/>
                <a:cs typeface="Simplified Arabic" panose="02020603050405020304" pitchFamily="18" charset="-78"/>
              </a:rPr>
              <a:t>كما يساهم الملف التعريفي الاحترافي بإيصال رسالة واضحة ومؤثرة للزبائن المحتملين مما يترك انطباع إيجابي لديهم عن النشاط التجاري الخاص</a:t>
            </a:r>
            <a:r>
              <a:rPr lang="fr-FR" sz="3600" dirty="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بالشركة والخدمات أو المنتجات التي تقدمها</a:t>
            </a:r>
            <a:r>
              <a:rPr lang="fr-FR" sz="3600" dirty="0">
                <a:latin typeface="Simplified Arabic" panose="02020603050405020304" pitchFamily="18" charset="-78"/>
                <a:cs typeface="Simplified Arabic" panose="02020603050405020304" pitchFamily="18" charset="-78"/>
              </a:rPr>
              <a:t>.</a:t>
            </a:r>
          </a:p>
        </p:txBody>
      </p:sp>
    </p:spTree>
    <p:extLst>
      <p:ext uri="{BB962C8B-B14F-4D97-AF65-F5344CB8AC3E}">
        <p14:creationId xmlns:p14="http://schemas.microsoft.com/office/powerpoint/2010/main" val="429484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41702" y="1616766"/>
            <a:ext cx="10241915" cy="4108203"/>
          </a:xfrm>
        </p:spPr>
        <p:txBody>
          <a:bodyPr/>
          <a:lstStyle/>
          <a:p>
            <a:pPr algn="just" rtl="1"/>
            <a:r>
              <a:rPr lang="ar-DZ" dirty="0"/>
              <a:t>6. </a:t>
            </a:r>
            <a:r>
              <a:rPr lang="ar-SA" dirty="0"/>
              <a:t>يوضح المعلومات المهمة والاساسية عن الشركة والتي كنت تكون غائبة في الاجتماعات التعريفية الشفهية ويعتبر</a:t>
            </a:r>
            <a:r>
              <a:rPr lang="fr-FR" dirty="0"/>
              <a:t> </a:t>
            </a:r>
            <a:r>
              <a:rPr lang="ar-SA" dirty="0"/>
              <a:t>وجود ملف تعريفي للشركة بعدة لغات يساعد في الوصول لاسواق جديدة.</a:t>
            </a:r>
            <a:endParaRPr lang="fr-FR" dirty="0"/>
          </a:p>
        </p:txBody>
      </p:sp>
    </p:spTree>
    <p:extLst>
      <p:ext uri="{BB962C8B-B14F-4D97-AF65-F5344CB8AC3E}">
        <p14:creationId xmlns:p14="http://schemas.microsoft.com/office/powerpoint/2010/main" val="2620974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821636" y="2099733"/>
            <a:ext cx="10575234" cy="3956540"/>
          </a:xfrm>
        </p:spPr>
        <p:txBody>
          <a:bodyPr/>
          <a:lstStyle/>
          <a:p>
            <a:pPr lvl="0" algn="r" rtl="1" fontAlgn="base"/>
            <a:r>
              <a:rPr lang="ar-DZ" dirty="0"/>
              <a:t>1. </a:t>
            </a:r>
            <a:r>
              <a:rPr lang="ar-SA" dirty="0"/>
              <a:t>تعريف العملاء بالوضع الحالي للشركة</a:t>
            </a:r>
            <a:r>
              <a:rPr lang="fr-FR" dirty="0"/>
              <a:t>.</a:t>
            </a:r>
            <a:br>
              <a:rPr lang="fr-FR" dirty="0"/>
            </a:br>
            <a:r>
              <a:rPr lang="ar-DZ" dirty="0"/>
              <a:t>2. </a:t>
            </a:r>
            <a:r>
              <a:rPr lang="ar-SA" dirty="0"/>
              <a:t>جذب العملاء بقوة ” المحتملين – الحالين</a:t>
            </a:r>
            <a:r>
              <a:rPr lang="fr-FR" dirty="0"/>
              <a:t>”</a:t>
            </a:r>
            <a:r>
              <a:rPr lang="ar-SA" dirty="0"/>
              <a:t>.</a:t>
            </a:r>
            <a:br>
              <a:rPr lang="fr-FR" dirty="0"/>
            </a:br>
            <a:r>
              <a:rPr lang="ar-DZ" dirty="0"/>
              <a:t>3. </a:t>
            </a:r>
            <a:r>
              <a:rPr lang="ar-SA" dirty="0"/>
              <a:t>التسويق الفعال للشركة</a:t>
            </a:r>
            <a:r>
              <a:rPr lang="fr-FR" dirty="0"/>
              <a:t>.</a:t>
            </a:r>
            <a:br>
              <a:rPr lang="fr-FR" dirty="0"/>
            </a:br>
            <a:endParaRPr lang="fr-FR" dirty="0"/>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lstStyle/>
          <a:p>
            <a:pPr algn="ctr" rtl="1"/>
            <a:r>
              <a:rPr lang="ar-SA" sz="4800" b="1" dirty="0"/>
              <a:t>كتابة ملف تعريفي للشركة من شأنه</a:t>
            </a:r>
            <a:r>
              <a:rPr lang="fr-FR" sz="4800" b="1" dirty="0"/>
              <a:t>:</a:t>
            </a:r>
            <a:endParaRPr lang="fr-FR" sz="4800" dirty="0"/>
          </a:p>
          <a:p>
            <a:endParaRPr lang="fr-FR" dirty="0"/>
          </a:p>
        </p:txBody>
      </p:sp>
    </p:spTree>
    <p:extLst>
      <p:ext uri="{BB962C8B-B14F-4D97-AF65-F5344CB8AC3E}">
        <p14:creationId xmlns:p14="http://schemas.microsoft.com/office/powerpoint/2010/main" val="622714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975042" y="1556393"/>
            <a:ext cx="10241915" cy="4460093"/>
          </a:xfrm>
        </p:spPr>
        <p:txBody>
          <a:bodyPr/>
          <a:lstStyle/>
          <a:p>
            <a:pPr lvl="0" algn="r" rtl="1" fontAlgn="base"/>
            <a:r>
              <a:rPr lang="ar-DZ" dirty="0"/>
              <a:t>4. </a:t>
            </a:r>
            <a:r>
              <a:rPr lang="ar-SA" dirty="0"/>
              <a:t>ثقة الشركاء بما يمكنها من عقد الصفقات.</a:t>
            </a:r>
            <a:br>
              <a:rPr lang="fr-FR" dirty="0"/>
            </a:br>
            <a:r>
              <a:rPr lang="ar-DZ" dirty="0"/>
              <a:t>5. </a:t>
            </a:r>
            <a:r>
              <a:rPr lang="ar-SA" dirty="0"/>
              <a:t>تعريف العملاء بالمنتجات والخدمات</a:t>
            </a:r>
            <a:r>
              <a:rPr lang="fr-FR" dirty="0"/>
              <a:t>.</a:t>
            </a:r>
            <a:br>
              <a:rPr lang="fr-FR" dirty="0"/>
            </a:br>
            <a:r>
              <a:rPr lang="ar-DZ" dirty="0"/>
              <a:t>6. </a:t>
            </a:r>
            <a:r>
              <a:rPr lang="ar-SA" dirty="0"/>
              <a:t>توضيح الرؤية المستقبلية للشركة</a:t>
            </a:r>
            <a:r>
              <a:rPr lang="fr-FR" dirty="0"/>
              <a:t>.</a:t>
            </a:r>
            <a:br>
              <a:rPr lang="fr-FR" dirty="0"/>
            </a:br>
            <a:r>
              <a:rPr lang="ar-DZ" dirty="0"/>
              <a:t>7. </a:t>
            </a:r>
            <a:r>
              <a:rPr lang="ar-SA" dirty="0"/>
              <a:t>توصيل رسالة الشركة للمستخدمين</a:t>
            </a:r>
            <a:r>
              <a:rPr lang="fr-FR" dirty="0"/>
              <a:t>.</a:t>
            </a:r>
            <a:br>
              <a:rPr lang="fr-FR" dirty="0"/>
            </a:br>
            <a:endParaRPr lang="fr-FR" dirty="0"/>
          </a:p>
        </p:txBody>
      </p:sp>
    </p:spTree>
    <p:extLst>
      <p:ext uri="{BB962C8B-B14F-4D97-AF65-F5344CB8AC3E}">
        <p14:creationId xmlns:p14="http://schemas.microsoft.com/office/powerpoint/2010/main" val="87371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627BF-254A-4C5B-875B-8E777069F8C5}"/>
              </a:ext>
            </a:extLst>
          </p:cNvPr>
          <p:cNvSpPr>
            <a:spLocks noGrp="1"/>
          </p:cNvSpPr>
          <p:nvPr>
            <p:ph type="ctrTitle"/>
          </p:nvPr>
        </p:nvSpPr>
        <p:spPr>
          <a:xfrm>
            <a:off x="1154955" y="2014330"/>
            <a:ext cx="10241915" cy="3299792"/>
          </a:xfrm>
        </p:spPr>
        <p:txBody>
          <a:bodyPr/>
          <a:lstStyle/>
          <a:p>
            <a:pPr algn="just" rtl="1"/>
            <a:r>
              <a:rPr lang="ar-SA" sz="4000" dirty="0"/>
              <a:t>هناك قاعدتين أساسيتن يجب الأخذ بهما في عين الإعتبار وهما:</a:t>
            </a:r>
            <a:br>
              <a:rPr lang="ar-DZ" sz="4000" dirty="0"/>
            </a:br>
            <a:br>
              <a:rPr lang="ar-DZ" sz="4000" dirty="0"/>
            </a:br>
            <a:r>
              <a:rPr lang="ar-DZ" sz="4000" b="1" dirty="0">
                <a:solidFill>
                  <a:schemeClr val="accent1"/>
                </a:solidFill>
              </a:rPr>
              <a:t>القاعدة الأولى:</a:t>
            </a:r>
            <a:r>
              <a:rPr lang="ar-DZ" sz="4000" dirty="0">
                <a:solidFill>
                  <a:schemeClr val="accent1"/>
                </a:solidFill>
              </a:rPr>
              <a:t> </a:t>
            </a:r>
            <a:r>
              <a:rPr lang="ar-SA" sz="4000" dirty="0"/>
              <a:t>يجب أن نعلم أن هذا البروفايل له أهمية كبيرة، فيجب العناية بكل ما تتم كتابته من خلاله، فلا نسته</a:t>
            </a:r>
            <a:r>
              <a:rPr lang="ar-DZ" sz="4000" dirty="0"/>
              <a:t>ي</a:t>
            </a:r>
            <a:r>
              <a:rPr lang="ar-SA" sz="4000" dirty="0"/>
              <a:t>ن بما نقدمه من محتوى أو معلومات، كما يجب أن تكون الطريقة المثلى لكتابة بروفايل شركة بطريقه إحترافية ليس بها عيوب.</a:t>
            </a:r>
            <a:endParaRPr lang="fr-FR" sz="4000" dirty="0"/>
          </a:p>
        </p:txBody>
      </p:sp>
      <p:sp>
        <p:nvSpPr>
          <p:cNvPr id="3" name="Subtitle 2">
            <a:extLst>
              <a:ext uri="{FF2B5EF4-FFF2-40B4-BE49-F238E27FC236}">
                <a16:creationId xmlns:a16="http://schemas.microsoft.com/office/drawing/2014/main" id="{FBDC0479-6566-4ECA-8E30-CBD8BFDAEA0C}"/>
              </a:ext>
            </a:extLst>
          </p:cNvPr>
          <p:cNvSpPr>
            <a:spLocks noGrp="1"/>
          </p:cNvSpPr>
          <p:nvPr>
            <p:ph type="subTitle" idx="1"/>
          </p:nvPr>
        </p:nvSpPr>
        <p:spPr>
          <a:xfrm>
            <a:off x="1154955" y="801727"/>
            <a:ext cx="8825658" cy="861420"/>
          </a:xfrm>
        </p:spPr>
        <p:txBody>
          <a:bodyPr/>
          <a:lstStyle/>
          <a:p>
            <a:pPr algn="ctr" rtl="1"/>
            <a:r>
              <a:rPr lang="ar-SA" sz="4000" b="1" dirty="0">
                <a:latin typeface="Simplified Arabic" panose="02020603050405020304" pitchFamily="18" charset="-78"/>
                <a:cs typeface="Simplified Arabic" panose="02020603050405020304" pitchFamily="18" charset="-78"/>
              </a:rPr>
              <a:t>كيفية عمل الملف التعريفي للشركة بشكل إحترافي: </a:t>
            </a:r>
            <a:endParaRPr lang="fr-FR" sz="4000" dirty="0">
              <a:latin typeface="Simplified Arabic" panose="02020603050405020304" pitchFamily="18" charset="-78"/>
              <a:cs typeface="Simplified Arabic" panose="02020603050405020304" pitchFamily="18" charset="-78"/>
            </a:endParaRPr>
          </a:p>
          <a:p>
            <a:endParaRPr lang="fr-FR" dirty="0"/>
          </a:p>
        </p:txBody>
      </p:sp>
    </p:spTree>
    <p:extLst>
      <p:ext uri="{BB962C8B-B14F-4D97-AF65-F5344CB8AC3E}">
        <p14:creationId xmlns:p14="http://schemas.microsoft.com/office/powerpoint/2010/main" val="19453497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206</TotalTime>
  <Words>579</Words>
  <Application>Microsoft Office PowerPoint</Application>
  <PresentationFormat>Widescreen</PresentationFormat>
  <Paragraphs>41</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Adobe Arabic</vt:lpstr>
      <vt:lpstr>Arial</vt:lpstr>
      <vt:lpstr>Century Gothic</vt:lpstr>
      <vt:lpstr>Simplified Arabic</vt:lpstr>
      <vt:lpstr>Wingdings 3</vt:lpstr>
      <vt:lpstr>Ion Boardroom</vt:lpstr>
      <vt:lpstr>Company  Profile</vt:lpstr>
      <vt:lpstr> يعد الملف التعريفي للشركة أمر ضروري لكل أنواع الشركات، سواء كان ملف تعريفي لشركة مقاولات أو أي شركة أخرى، ولكن قد يرى البعض أن الملف التعريفي للشركة ليس بالأمر الضروري، لكن إذا نظرنا إلى أكبر الشركات سنرى أنه مسؤول عن تقدمها وتطورها، لذا عمل بروفايل للشركات في غاية الأهمية. </vt:lpstr>
      <vt:lpstr>  الملف التعريفي للشركة: هو بمثابة السيرة الذاتية للشركة والاهتمام به ضروري لإعطاء انطباع أولي يجذب الزبائن إلى العلامة التجارية الخاصة بالشركة، كما يساهم في ترسيخها في أذهان الزبائن ويوضح الخدمات أو المنتجات، ونقاط القوة التي تمتلها، بشكل احترافي ومنسق ومتسلسل بما يضمن إيصال صورة ذهنية جذابة ترسخ لدى الزبائن المحتملين عن نشاطات الشركة. . </vt:lpstr>
      <vt:lpstr> 1. يبين الملف التعريفي للشركة للعملاء الأهداف التي تقوم على أساسها الشركة، وفى الأغلب تكون هذه الرسالة كعمل إنساني دون مقابل. 2. يبرز الملف التعريفي للشركة للعملاء نظرتك الفعلية للمستقبل، فيجب أن تحتوي هذه الرؤية على الأسس والأهداف التي تسعى إلى الوصول إليها مستقبلًا، وقد يمنحك هذا كثيرًا من الثقة من قِبل العملاء. </vt:lpstr>
      <vt:lpstr>        3. يوضح الأهداف التي تعمل من أجلها الشركة، فلا يوجد في أي شركه عمل دون هدف، وكلّما كان الهدف واضحا ساعد في الوصول لأهدافك.  4. يعد ملف تعريف الشركات من اقوى الأدوات في الترويج للنشاط التجاري ويمكن استخدامه في موقع الشركة الالكتروني ووسائل التواصل الاجتماعية لاستهداف شريحة من الزبائن.  5. كما يساهم الملف التعريفي الاحترافي بإيصال رسالة واضحة ومؤثرة للزبائن المحتملين مما يترك انطباع إيجابي لديهم عن النشاط التجاري الخاص  بالشركة والخدمات أو المنتجات التي تقدمها.</vt:lpstr>
      <vt:lpstr>6. يوضح المعلومات المهمة والاساسية عن الشركة والتي كنت تكون غائبة في الاجتماعات التعريفية الشفهية ويعتبر وجود ملف تعريفي للشركة بعدة لغات يساعد في الوصول لاسواق جديدة.</vt:lpstr>
      <vt:lpstr>1. تعريف العملاء بالوضع الحالي للشركة. 2. جذب العملاء بقوة ” المحتملين – الحالين”. 3. التسويق الفعال للشركة. </vt:lpstr>
      <vt:lpstr>4. ثقة الشركاء بما يمكنها من عقد الصفقات. 5. تعريف العملاء بالمنتجات والخدمات. 6. توضيح الرؤية المستقبلية للشركة. 7. توصيل رسالة الشركة للمستخدمين. </vt:lpstr>
      <vt:lpstr>هناك قاعدتين أساسيتن يجب الأخذ بهما في عين الإعتبار وهما:  القاعدة الأولى: يجب أن نعلم أن هذا البروفايل له أهمية كبيرة، فيجب العناية بكل ما تتم كتابته من خلاله، فلا نستهين بما نقدمه من محتوى أو معلومات، كما يجب أن تكون الطريقة المثلى لكتابة بروفايل شركة بطريقه إحترافية ليس بها عيوب.</vt:lpstr>
      <vt:lpstr> القاعدة الثانية: يجب الاستعانة بمتخصصين محترفين في هذا المجال وبالأخص متخصصوا العلاقات العامة الذين أثبتوا كفاءة عالية في كتابة الملف التعريفي للشركة  في مختلف المجالات، سواء في مجال المقاولات أو المجال التجاري أو الصناعي، بحيث يجب أن تكون اللغة المستخدمة في كتابة الملف التعريفي للشركة سهلة وبسيطة توضح نشاط الشركة بطريقة مباشرة.</vt:lpstr>
      <vt:lpstr>1. يجب أن تقوم بعمل مقدمة وجيزة عن الخدمات التي تقدمها شركتك ونشاطها. 2. توفير معلومات التواصل. 3. كتابة معايير الجودة والأهداف. 4. كتابة واضحة عن السلامة المهنية والصحة.</vt:lpstr>
      <vt:lpstr>5. نبذة مصورة عن منتجاتك كصاحب شركة. 6. لمحة سريعة تحتوي على مُجمل أعمالك السابقة والحالية. 7. عمل نسخة مصورة من رخصة الشركة وسجلها التجاري والاشتراك الخاص بها بالغرفة التجارية. 8. صورة طبق الأصل من أي شهادة جودة أو شهادة تقدير قد حصلت عليها شركتك أو شهادات أعمال قد أنجزتها الشركة مسبقًا.</vt:lpstr>
      <vt:lpstr> واجهة البروفايل الخارجية تتشابه بشكل كبير مع غلاف الكتب والمجلات، حيث يجب أن تتم فيها كتابة اسم الشركة، وإذا تحدثنا عن عمل غلاف خارجي للشركة، فنحن نكون بصدد أمر مهم.</vt:lpstr>
      <vt:lpstr>كما يجب أن يترك التصميم أثرا طيبا في نفس كل من يقرؤه، ولا بد أن يعبر عن نشاط الشركة، فإن كانت شركة تجارية فلا بد أن يكون الغلاف ذا طابع تجاري، نفس الأمر إن كانت شركة مقاولات، والجدير بالذكر أن الغلاف لا بد أن يتضمن الآتي: </vt:lpstr>
      <vt:lpstr>1. الاسم التجاري للشركة والشعار الخاص بها "Logo/Slogan". 2. الأرقام المخصصة للاتصال بما في ذلك أرقام الفروع الأخرى للشركة (إن وجدت). 3. رقم الفاكس. 4. عنوان بريد الشركة الإلكتروني الأساسي للتعامل مع العملاء. 5. الموقع الإلكتروني للشركة. 6. صفحاتها على: فيسبوك، تويتر، يوتيوب وإنستغرام 7. العنوان الرئيسي للشركة بالتفصيل.</vt:lpstr>
      <vt:lpstr>هذه الصفحة تعد فهرسا يحتوي على عدة عناوين رئيسية، وإن وُجدت هذه الصفحة في البروفايل لا بد أن تتضمن الآتي: 1. لمحة سريعة عن الشركة. 2. الكلمة الموجهة من مدير عام الشركة. 3. الخدمات التي تقدمها الشركة وأنشطتها. 4. معايير الجودة والسلامة. </vt:lpstr>
      <vt:lpstr>إن كان للشركة تاريخ وأعمال سابقة قد قامت بها بالفعل، فلا بد من كتابة تلك الإنجازات بالبروفايل الخاص بها، أما إن كانت هذه الشركة جديدة تم إنشاؤها من مدة قصيرة، فلا بد من تعويض هذه النقطة بكلمة وجيزة يقوم بها المدير التنفيذي للشركة.</vt:lpstr>
      <vt:lpstr>حيث يعبر عما تقوم به الشركة من أعمال مفيدة للشركة، وما تقدمه من خدمات خاصة للعملاء، وإن أمكن أن يقوم المدير العام بسرد كل الصفقات التي تمت مع غيره من الشركات الكبيرة في هذا التقرير الموجز، فسوف يكون هذا مفيدًا جدًّا لمقدمه البروفايل الخاص بشركته، لأن تعاملاته مع الشركات الأخرى سوف تجعل هناك ثقة مع العملاء الجدد الذين ينوون التعامل مع شركته، ولا بد أن تكون تلك الخبرات شاملة المجالات.</vt:lpstr>
      <vt:lpstr> إن قيام أي عمل تجاري أو نشاط لا بد أن يكون له هدف، وهكذا تجري الأمور لأي شركة سواء كانت قطاعًا عامًّا أو قطاعًا خاصًّا، ونحن بصدد التحدث عن بروفايل عن شركه قطاع خاص أيًّا كان الهدف، لذا لا بد من ذكر الهدف الذي تسعى إلى تحقيقه الشركة.</vt:lpstr>
      <vt:lpstr> أي عمل تجاري لا بد أن يقوم على أساس الرؤية المستقبلية التي سيظهر بها لعملائه، وهذا لا بد أن يظهر بوضوح في الكلمة الخاصة برؤية الشركة في البروفايل، حيث إن من خلال هذه الرؤية سوف يتعرف العملاء على التطورات المستقبلية للشركة، مما يجعلهما متحفزين ومتحمسين للتعامل مع هذه الشركة في المستقبل، ويمكن كتابة الرؤية الخاصة بالشركة في صفحة نبذة مختصرة أو صفحة من نحن.</vt:lpstr>
      <vt:lpstr>من أهم النقاط التي يجب ذكرها في الملف التعريفي الخاص بالشركة (البروفايل)، إيضاح السياسة التي تتبعها في عملها، سواء في الوقت الحاضر أو مستقبلًا، من خلال شرح واضح ومنسق لخطتها، فهذا سوف يجعل العملاء يشعرون أن هذه الشركة لها خطط محددة تتخذها طريقًا للنجاح، وهذا لا بد من إيضاحه بشدة وبوضوح كامل.</vt:lpstr>
      <vt:lpstr>أثبتت الدراسات التسويقية الحديثة الخاصة بعوامل نجاح الشركات أن أحد العوامل التي يجب ذكرها في البروفايل الخاص بالشركة، هو ذكر مدى حرص الشركة، سواء كان نشاطها تجاريًّا أو خدميًّا على الحفاظ على البيئة، وأن يتم ذكر هذه العناية الخاصة بالبيئة من ضمن الأساسيات القائمة عليها الشركة، حيث أن الحفاظ على البيئة هو إحدى البُصلات التي تحرك الشركة نحو النجاح بطريقة سريعة.</vt:lpstr>
      <vt:lpstr>هناك عدة أخطاء يقع فيها من يقوم بإعداد الملف التعريفي للشركة، ويجب تجنبها حتى يصل البروفايل لهدفه، وهي كالآتي:  1. عدم كتابة العناوين وأرقام الهواتف وأي وسائل للتواصل مع الشركة في الصفحات  الداخلي، بل يجب كتابتها في الواجهة الخلفية البروفايل.  2. لا بد من الابتعاد عن كتابة كلمات مختصرة لا تفيد القارئ بمعنى واضح مثل كلمة "إلخ".</vt:lpstr>
      <vt:lpstr>3. الابتعاد عن الاختصار الذي يخل بإيصال المعنى المراد توصيله لعميل الشركة. 4. لا بد من عمل بعض الرسومات المتمثلة في الصور والخرائط والرسومات البيانية الخاصة بنشاط الشركة إن وُجدت. 5. يجب أن تكون مقدمة البروفايل التعريفية للشركة قادرة على أن تسرد القصة الكاملة لإنشاء الشركة والهدف من إقامتها وما تقدمه من خدمات للعملاء. 6. وضع الرؤيا والرسالة والاهداف التي تعمل بها الشركة في صفحة واحدة، فمن الخطأ أن يتم وضع كل نقطة تم ذكرها في صفحة قائمة بذاتها. </vt:lpstr>
      <vt:lpstr>7. من الخطأ الكبير أن لا يتم ذكر السياسة الخاصة بالشركة، والأهداف وجودة ما تقدمه الشركة للعملاء من خدمات أو سلع. من غير المقبول ذكر الأسماء أو الجنسيات الخاصة بالموظفين، فالعميل لا يهمه إن كان ما يقدم له الخدمة أو يبيع السلعة إن كان من الهند أو من بريطانيا. 8. من الخطأ أن يتم ذكر السلع التي تقدمها الشركة بنهاية البروفايل الخاص بالشركة، فمن المفروض أن يتم ذكر ذلك في بداية الملف التعريفي لها.</vt:lpstr>
      <vt:lpstr>9. من الخطأ الذي يقع فيه كثيرون عند عمل ملف تعريفي للشركة ذكر المشروعات الخاصة بها دون ذكر أسماء العقود أو سنوات التعاقد. 10. على من يقوم بعمل ملف تعريفي لأي شركة، عرض خدماتها في البداية وعدم وضعها في النهاية. 11. إغفال اهتمام الشركة بأمن وسلامة المواطنين، وكذلك الحفاظ على البيئة ووضع هذه الملحوظات في آخر الملف التعريفي للشركة، وهذا يعطي للعميل انطباعًا بأن الشركة لا تهتم بسلامته وسلامة بيئته المحيطة.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Profile </dc:title>
  <dc:creator>shift</dc:creator>
  <cp:lastModifiedBy>shift</cp:lastModifiedBy>
  <cp:revision>34</cp:revision>
  <dcterms:created xsi:type="dcterms:W3CDTF">2018-10-08T17:25:03Z</dcterms:created>
  <dcterms:modified xsi:type="dcterms:W3CDTF">2019-11-05T08:22:01Z</dcterms:modified>
</cp:coreProperties>
</file>