
<file path=[Content_Types].xml><?xml version="1.0" encoding="utf-8"?>
<Types xmlns="http://schemas.openxmlformats.org/package/2006/content-types">
  <Default Extension="PNG" ContentType="image/png"/>
  <Default Extension="web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110922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734130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85386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912570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CD51E3C-81A0-434E-8766-3661336B543E}" type="datetimeFigureOut">
              <a:rPr lang="fr-FR" smtClean="0"/>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879698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D51E3C-81A0-434E-8766-3661336B543E}" type="datetimeFigureOut">
              <a:rPr lang="fr-FR" smtClean="0"/>
              <a:t>11/02/2024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54620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D51E3C-81A0-434E-8766-3661336B543E}" type="datetimeFigureOut">
              <a:rPr lang="fr-FR" smtClean="0"/>
              <a:t>11/02/2024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773005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CD51E3C-81A0-434E-8766-3661336B543E}" type="datetimeFigureOut">
              <a:rPr lang="fr-FR" smtClean="0"/>
              <a:t>11/02/2024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408579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D51E3C-81A0-434E-8766-3661336B543E}" type="datetimeFigureOut">
              <a:rPr lang="fr-FR" smtClean="0"/>
              <a:t>11/02/2024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88564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CD51E3C-81A0-434E-8766-3661336B543E}" type="datetimeFigureOut">
              <a:rPr lang="fr-FR" smtClean="0"/>
              <a:t>11/02/2024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566696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CD51E3C-81A0-434E-8766-3661336B543E}" type="datetimeFigureOut">
              <a:rPr lang="fr-FR" smtClean="0"/>
              <a:t>11/02/2024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133436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D51E3C-81A0-434E-8766-3661336B543E}" type="datetimeFigureOut">
              <a:rPr lang="fr-FR" smtClean="0"/>
              <a:t>11/02/2024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BD320-CB77-4FA4-98FA-A9661EDCC399}" type="slidenum">
              <a:rPr lang="fr-FR" smtClean="0"/>
              <a:t>‹N°›</a:t>
            </a:fld>
            <a:endParaRPr lang="fr-FR"/>
          </a:p>
        </p:txBody>
      </p:sp>
    </p:spTree>
    <p:extLst>
      <p:ext uri="{BB962C8B-B14F-4D97-AF65-F5344CB8AC3E}">
        <p14:creationId xmlns:p14="http://schemas.microsoft.com/office/powerpoint/2010/main" val="192483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abah.lebsir@uni-constantine2.dz" TargetMode="External"/><Relationship Id="rId2" Type="http://schemas.openxmlformats.org/officeDocument/2006/relationships/hyperlink" Target="mailto:lebsir.rabah@univ-guelma.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web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fr-FR" dirty="0"/>
              <a:t>Les communications dans un monde connecté</a:t>
            </a:r>
          </a:p>
        </p:txBody>
      </p:sp>
      <p:sp>
        <p:nvSpPr>
          <p:cNvPr id="3" name="Sous-titre 2"/>
          <p:cNvSpPr>
            <a:spLocks noGrp="1"/>
          </p:cNvSpPr>
          <p:nvPr>
            <p:ph type="subTitle" idx="1"/>
          </p:nvPr>
        </p:nvSpPr>
        <p:spPr/>
        <p:txBody>
          <a:bodyPr>
            <a:normAutofit/>
          </a:bodyPr>
          <a:lstStyle/>
          <a:p>
            <a:r>
              <a:rPr lang="fr-FR" dirty="0"/>
              <a:t>Expliquer les concepts importants de la communication réseau.</a:t>
            </a:r>
            <a:endParaRPr lang="fr-FR" dirty="0" smtClean="0"/>
          </a:p>
          <a:p>
            <a:endParaRPr lang="fr-FR" dirty="0" smtClean="0"/>
          </a:p>
          <a:p>
            <a:endParaRPr lang="fr-FR" dirty="0"/>
          </a:p>
        </p:txBody>
      </p:sp>
      <p:sp>
        <p:nvSpPr>
          <p:cNvPr id="4" name="ZoneTexte 3"/>
          <p:cNvSpPr txBox="1"/>
          <p:nvPr/>
        </p:nvSpPr>
        <p:spPr>
          <a:xfrm>
            <a:off x="718457" y="5538651"/>
            <a:ext cx="8629350" cy="923330"/>
          </a:xfrm>
          <a:prstGeom prst="rect">
            <a:avLst/>
          </a:prstGeom>
          <a:noFill/>
        </p:spPr>
        <p:txBody>
          <a:bodyPr wrap="none" rtlCol="0">
            <a:spAutoFit/>
          </a:bodyPr>
          <a:lstStyle/>
          <a:p>
            <a:r>
              <a:rPr lang="fr-FR" b="1" dirty="0" smtClean="0"/>
              <a:t>Dr. Rabah LEBSIR</a:t>
            </a:r>
          </a:p>
          <a:p>
            <a:r>
              <a:rPr lang="fr-FR" dirty="0" smtClean="0"/>
              <a:t>Université de Guelma | Université Constantine 2 | Centre de Recherche en Biotechnologie</a:t>
            </a:r>
          </a:p>
          <a:p>
            <a:r>
              <a:rPr lang="fr-FR" dirty="0" smtClean="0">
                <a:hlinkClick r:id="rId2"/>
              </a:rPr>
              <a:t>lebsir.rabah@univ-guelma.dz</a:t>
            </a:r>
            <a:r>
              <a:rPr lang="fr-FR" dirty="0" smtClean="0"/>
              <a:t>  | </a:t>
            </a:r>
            <a:r>
              <a:rPr lang="fr-FR" dirty="0" smtClean="0">
                <a:hlinkClick r:id="rId3"/>
              </a:rPr>
              <a:t>rabah.lebsir@uni-constantine2.dz</a:t>
            </a:r>
            <a:r>
              <a:rPr lang="fr-FR" dirty="0" smtClean="0"/>
              <a:t> | </a:t>
            </a:r>
            <a:endParaRPr lang="fr-FR" dirty="0"/>
          </a:p>
        </p:txBody>
      </p:sp>
    </p:spTree>
    <p:extLst>
      <p:ext uri="{BB962C8B-B14F-4D97-AF65-F5344CB8AC3E}">
        <p14:creationId xmlns:p14="http://schemas.microsoft.com/office/powerpoint/2010/main" val="1449484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Communication dans un monde connecté</a:t>
            </a:r>
            <a:endParaRPr lang="fr-FR" dirty="0"/>
          </a:p>
        </p:txBody>
      </p:sp>
      <p:sp>
        <p:nvSpPr>
          <p:cNvPr id="3" name="Espace réservé du contenu 2"/>
          <p:cNvSpPr>
            <a:spLocks noGrp="1"/>
          </p:cNvSpPr>
          <p:nvPr>
            <p:ph idx="1"/>
          </p:nvPr>
        </p:nvSpPr>
        <p:spPr/>
        <p:txBody>
          <a:bodyPr>
            <a:normAutofit/>
          </a:bodyPr>
          <a:lstStyle/>
          <a:p>
            <a:r>
              <a:rPr lang="fr-FR" b="1" dirty="0" smtClean="0"/>
              <a:t>Débit</a:t>
            </a:r>
          </a:p>
          <a:p>
            <a:pPr lvl="1"/>
            <a:r>
              <a:rPr lang="fr-FR" dirty="0"/>
              <a:t>À l'instar de la bande passante, le débit est la mesure du transfert de bits sur le support pendant une période donnée. Cependant, en raison d'un certain nombre de facteurs, le débit ne correspond généralement pas à la bande passante spécifiée. De nombreux facteurs influencent le débit, notamment:</a:t>
            </a:r>
          </a:p>
          <a:p>
            <a:pPr lvl="2"/>
            <a:r>
              <a:rPr lang="fr-FR" dirty="0"/>
              <a:t>La quantité de données envoyées et reçues lors de la connexion</a:t>
            </a:r>
          </a:p>
          <a:p>
            <a:pPr lvl="2"/>
            <a:r>
              <a:rPr lang="fr-FR" dirty="0"/>
              <a:t>Les types de données transmises</a:t>
            </a:r>
          </a:p>
          <a:p>
            <a:pPr lvl="2"/>
            <a:r>
              <a:rPr lang="fr-FR" dirty="0"/>
              <a:t>la latence créée par le nombre de périphériques réseau rencontrés entre la source et la destination</a:t>
            </a:r>
          </a:p>
          <a:p>
            <a:pPr lvl="2"/>
            <a:endParaRPr lang="fr-FR" b="1" dirty="0"/>
          </a:p>
          <a:p>
            <a:endParaRPr lang="fr-FR" dirty="0"/>
          </a:p>
        </p:txBody>
      </p:sp>
    </p:spTree>
    <p:extLst>
      <p:ext uri="{BB962C8B-B14F-4D97-AF65-F5344CB8AC3E}">
        <p14:creationId xmlns:p14="http://schemas.microsoft.com/office/powerpoint/2010/main" val="725126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Communication dans un monde connecté</a:t>
            </a:r>
            <a:endParaRPr lang="fr-FR" dirty="0"/>
          </a:p>
        </p:txBody>
      </p:sp>
      <p:sp>
        <p:nvSpPr>
          <p:cNvPr id="3" name="Espace réservé du contenu 2"/>
          <p:cNvSpPr>
            <a:spLocks noGrp="1"/>
          </p:cNvSpPr>
          <p:nvPr>
            <p:ph idx="1"/>
          </p:nvPr>
        </p:nvSpPr>
        <p:spPr/>
        <p:txBody>
          <a:bodyPr>
            <a:normAutofit/>
          </a:bodyPr>
          <a:lstStyle/>
          <a:p>
            <a:r>
              <a:rPr lang="fr-FR" b="1" dirty="0" smtClean="0"/>
              <a:t>Latence</a:t>
            </a:r>
          </a:p>
          <a:p>
            <a:pPr lvl="1"/>
            <a:r>
              <a:rPr lang="fr-FR" dirty="0"/>
              <a:t>La latence désigne le temps nécessaire (délais inclus) aux données pour voyager d'un point A à un point B</a:t>
            </a:r>
            <a:r>
              <a:rPr lang="fr-FR" dirty="0" smtClean="0"/>
              <a:t>.</a:t>
            </a:r>
          </a:p>
          <a:p>
            <a:pPr lvl="1"/>
            <a:endParaRPr lang="fr-FR" dirty="0"/>
          </a:p>
          <a:p>
            <a:pPr lvl="1"/>
            <a:r>
              <a:rPr lang="fr-FR" dirty="0" err="1" smtClean="0"/>
              <a:t>Rq</a:t>
            </a:r>
            <a:r>
              <a:rPr lang="fr-FR" dirty="0" smtClean="0"/>
              <a:t>: </a:t>
            </a:r>
            <a:r>
              <a:rPr lang="fr-FR" dirty="0"/>
              <a:t>Les mesures du débit ne prennent pas en compte la validité ou l'utilité des bits transmis et reçus. De nombreux messages reçus par le réseau ne sont pas destinés à des applications utilisateur spécifiques. On peut citer l'exemple des messages de contrôle du réseau qui régulent le trafic et corrigent les erreurs.</a:t>
            </a:r>
          </a:p>
          <a:p>
            <a:pPr marL="0" indent="0">
              <a:buNone/>
            </a:pPr>
            <a:r>
              <a:rPr lang="fr-FR" dirty="0"/>
              <a:t/>
            </a:r>
            <a:br>
              <a:rPr lang="fr-FR" dirty="0"/>
            </a:br>
            <a:endParaRPr lang="fr-FR" b="1" dirty="0"/>
          </a:p>
          <a:p>
            <a:endParaRPr lang="fr-FR" dirty="0"/>
          </a:p>
        </p:txBody>
      </p:sp>
    </p:spTree>
    <p:extLst>
      <p:ext uri="{BB962C8B-B14F-4D97-AF65-F5344CB8AC3E}">
        <p14:creationId xmlns:p14="http://schemas.microsoft.com/office/powerpoint/2010/main" val="2892519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Communication dans un monde connecté</a:t>
            </a:r>
            <a:endParaRPr lang="fr-FR" dirty="0"/>
          </a:p>
        </p:txBody>
      </p:sp>
      <p:sp>
        <p:nvSpPr>
          <p:cNvPr id="3" name="Espace réservé du contenu 2"/>
          <p:cNvSpPr>
            <a:spLocks noGrp="1"/>
          </p:cNvSpPr>
          <p:nvPr>
            <p:ph idx="1"/>
          </p:nvPr>
        </p:nvSpPr>
        <p:spPr/>
        <p:txBody>
          <a:bodyPr>
            <a:normAutofit/>
          </a:bodyPr>
          <a:lstStyle/>
          <a:p>
            <a:r>
              <a:rPr lang="fr-FR" b="1" dirty="0"/>
              <a:t>Goulot d'étranglement </a:t>
            </a:r>
            <a:endParaRPr lang="fr-FR" b="1" dirty="0" smtClean="0"/>
          </a:p>
          <a:p>
            <a:endParaRPr lang="fr-FR" b="1" dirty="0" smtClean="0"/>
          </a:p>
          <a:p>
            <a:pPr lvl="2"/>
            <a:endParaRPr lang="fr-FR" b="1" dirty="0"/>
          </a:p>
          <a:p>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6868" y="2262481"/>
            <a:ext cx="7158264" cy="4760841"/>
          </a:xfrm>
          <a:prstGeom prst="rect">
            <a:avLst/>
          </a:prstGeom>
        </p:spPr>
      </p:pic>
    </p:spTree>
    <p:extLst>
      <p:ext uri="{BB962C8B-B14F-4D97-AF65-F5344CB8AC3E}">
        <p14:creationId xmlns:p14="http://schemas.microsoft.com/office/powerpoint/2010/main" val="1573124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Pourquoi comprendre les bases des réseaux</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Fondation de la compréhension : </a:t>
            </a:r>
          </a:p>
          <a:p>
            <a:pPr lvl="1"/>
            <a:r>
              <a:rPr lang="fr-FR" dirty="0" smtClean="0"/>
              <a:t>une fondation solide pour comprendre les technologies plus avancées et émergentes.</a:t>
            </a:r>
          </a:p>
          <a:p>
            <a:r>
              <a:rPr lang="fr-FR" dirty="0" smtClean="0"/>
              <a:t>Gestion efficace : </a:t>
            </a:r>
          </a:p>
          <a:p>
            <a:pPr lvl="1"/>
            <a:r>
              <a:rPr lang="fr-FR" dirty="0" smtClean="0"/>
              <a:t>La connaissance des bases des réseaux permet une gestion efficace des réseaux existants, en réduisant les erreurs de configuration et en facilitant le dépannage.</a:t>
            </a:r>
          </a:p>
          <a:p>
            <a:r>
              <a:rPr lang="fr-FR" dirty="0" smtClean="0"/>
              <a:t>Sécurité renforcée : </a:t>
            </a:r>
          </a:p>
          <a:p>
            <a:pPr lvl="1"/>
            <a:r>
              <a:rPr lang="fr-FR" dirty="0" smtClean="0"/>
              <a:t>Comprendre les bases des réseaux permet de mettre en place des mesures de sécurité adéquates, notamment en configurant des pare-feu et en appliquant des politiques de sécurité réseau.</a:t>
            </a:r>
          </a:p>
          <a:p>
            <a:r>
              <a:rPr lang="fr-FR" dirty="0" smtClean="0"/>
              <a:t>Adaptabilité aux technologies émergentes : </a:t>
            </a:r>
          </a:p>
          <a:p>
            <a:pPr lvl="1"/>
            <a:r>
              <a:rPr lang="fr-FR" dirty="0" smtClean="0"/>
              <a:t>En comprenant les bases, il est plus facile de s'adapter aux nouvelles technologies et aux évolutions du domaine des réseaux informatiques ex. Microsoft Active Directory.</a:t>
            </a:r>
          </a:p>
          <a:p>
            <a:r>
              <a:rPr lang="fr-FR" dirty="0" smtClean="0"/>
              <a:t>Collaboration améliorée : </a:t>
            </a:r>
          </a:p>
          <a:p>
            <a:pPr lvl="1"/>
            <a:r>
              <a:rPr lang="fr-FR" dirty="0" smtClean="0"/>
              <a:t>Une connaissance des bases des réseaux favorise une meilleure collaboration entre les équipes informatiques, en facilitant la communication et la résolution des problèmes.</a:t>
            </a:r>
          </a:p>
          <a:p>
            <a:r>
              <a:rPr lang="fr-FR" dirty="0" smtClean="0"/>
              <a:t>Avantages professionnels : </a:t>
            </a:r>
          </a:p>
          <a:p>
            <a:pPr lvl="1"/>
            <a:r>
              <a:rPr lang="fr-FR" dirty="0" smtClean="0"/>
              <a:t>Les compétences en réseaux informatiques sont de plus en plus recherchées sur le marché du travail, offrant des opportunités professionnelles et des possibilités d'avancement de carrière.</a:t>
            </a:r>
            <a:endParaRPr lang="fr-FR" dirty="0"/>
          </a:p>
        </p:txBody>
      </p:sp>
    </p:spTree>
    <p:extLst>
      <p:ext uri="{BB962C8B-B14F-4D97-AF65-F5344CB8AC3E}">
        <p14:creationId xmlns:p14="http://schemas.microsoft.com/office/powerpoint/2010/main" val="470899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Communication dans un monde connecté</a:t>
            </a:r>
            <a:endParaRPr lang="fr-FR" dirty="0"/>
          </a:p>
        </p:txBody>
      </p:sp>
      <p:sp>
        <p:nvSpPr>
          <p:cNvPr id="3" name="Espace réservé du contenu 2"/>
          <p:cNvSpPr>
            <a:spLocks noGrp="1"/>
          </p:cNvSpPr>
          <p:nvPr>
            <p:ph idx="1"/>
          </p:nvPr>
        </p:nvSpPr>
        <p:spPr/>
        <p:txBody>
          <a:bodyPr/>
          <a:lstStyle/>
          <a:p>
            <a:r>
              <a:rPr lang="fr-FR" b="1" dirty="0"/>
              <a:t>Tout est en </a:t>
            </a:r>
            <a:r>
              <a:rPr lang="fr-FR" b="1" dirty="0" smtClean="0"/>
              <a:t>ligne:</a:t>
            </a:r>
          </a:p>
          <a:p>
            <a:pPr lvl="1"/>
            <a:r>
              <a:rPr lang="fr-FR" dirty="0"/>
              <a:t>En général, lorsque les gens utilisent le terme Internet, ils ne font pas référence aux connexions physiques dans le monde réel. Au contraire, ils ont tendance à le voir comme un ensemble informe de connexions. C'est “l'endroit” où les utilisateurs se rendent pour trouver ou partager des informations.</a:t>
            </a:r>
          </a:p>
        </p:txBody>
      </p:sp>
    </p:spTree>
    <p:extLst>
      <p:ext uri="{BB962C8B-B14F-4D97-AF65-F5344CB8AC3E}">
        <p14:creationId xmlns:p14="http://schemas.microsoft.com/office/powerpoint/2010/main" val="1734006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Communication dans un monde connecté</a:t>
            </a:r>
            <a:endParaRPr lang="fr-FR" dirty="0"/>
          </a:p>
        </p:txBody>
      </p:sp>
      <p:sp>
        <p:nvSpPr>
          <p:cNvPr id="3" name="Espace réservé du contenu 2"/>
          <p:cNvSpPr>
            <a:spLocks noGrp="1"/>
          </p:cNvSpPr>
          <p:nvPr>
            <p:ph idx="1"/>
          </p:nvPr>
        </p:nvSpPr>
        <p:spPr/>
        <p:txBody>
          <a:bodyPr/>
          <a:lstStyle/>
          <a:p>
            <a:r>
              <a:rPr lang="fr-FR" b="1" dirty="0"/>
              <a:t>Qui est propriétaire de "l'Internet</a:t>
            </a:r>
            <a:r>
              <a:rPr lang="fr-FR" b="1" dirty="0" smtClean="0"/>
              <a:t>"?</a:t>
            </a:r>
          </a:p>
          <a:p>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0337" y="2265290"/>
            <a:ext cx="6811326" cy="4286848"/>
          </a:xfrm>
          <a:prstGeom prst="rect">
            <a:avLst/>
          </a:prstGeom>
        </p:spPr>
      </p:pic>
    </p:spTree>
    <p:extLst>
      <p:ext uri="{BB962C8B-B14F-4D97-AF65-F5344CB8AC3E}">
        <p14:creationId xmlns:p14="http://schemas.microsoft.com/office/powerpoint/2010/main" val="1496202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Communication dans un monde connecté</a:t>
            </a:r>
            <a:endParaRPr lang="fr-FR" dirty="0"/>
          </a:p>
        </p:txBody>
      </p:sp>
      <p:sp>
        <p:nvSpPr>
          <p:cNvPr id="3" name="Espace réservé du contenu 2"/>
          <p:cNvSpPr>
            <a:spLocks noGrp="1"/>
          </p:cNvSpPr>
          <p:nvPr>
            <p:ph idx="1"/>
          </p:nvPr>
        </p:nvSpPr>
        <p:spPr/>
        <p:txBody>
          <a:bodyPr/>
          <a:lstStyle/>
          <a:p>
            <a:r>
              <a:rPr lang="fr-FR" b="1" dirty="0" smtClean="0"/>
              <a:t>Qui est propriétaire de "l'Internet"?</a:t>
            </a:r>
          </a:p>
          <a:p>
            <a:pPr marL="457200" lvl="1" indent="0">
              <a:buNone/>
            </a:pPr>
            <a:endParaRPr lang="fr-FR" dirty="0" smtClean="0"/>
          </a:p>
          <a:p>
            <a:pPr marL="457200" lvl="1" indent="0">
              <a:buNone/>
            </a:pPr>
            <a:endParaRPr lang="fr-FR" dirty="0"/>
          </a:p>
          <a:p>
            <a:pPr marL="457200" lvl="1" indent="0">
              <a:buNone/>
            </a:pPr>
            <a:r>
              <a:rPr lang="fr-FR" dirty="0" smtClean="0"/>
              <a:t>L'internet </a:t>
            </a:r>
            <a:r>
              <a:rPr lang="fr-FR" dirty="0"/>
              <a:t>n'est la propriété d'aucun individu ou groupe. L'internet est un ensemble mondial de réseaux interconnectés (réseau internet ou internet en abrégé), qui coopèrent les uns avec les autres pour échanger des informations en utilisant des normes communes. Les fils téléphoniques, les câbles à fibre optique, les transmissions sans fil et les liaisons satellites permettent aux utilisateurs d'Internet d'échanger des informations sous diverses formes</a:t>
            </a:r>
          </a:p>
        </p:txBody>
      </p:sp>
    </p:spTree>
    <p:extLst>
      <p:ext uri="{BB962C8B-B14F-4D97-AF65-F5344CB8AC3E}">
        <p14:creationId xmlns:p14="http://schemas.microsoft.com/office/powerpoint/2010/main" val="3741623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Communication dans un monde connecté</a:t>
            </a:r>
            <a:endParaRPr lang="fr-FR" dirty="0"/>
          </a:p>
        </p:txBody>
      </p:sp>
      <p:sp>
        <p:nvSpPr>
          <p:cNvPr id="3" name="Espace réservé du contenu 2"/>
          <p:cNvSpPr>
            <a:spLocks noGrp="1"/>
          </p:cNvSpPr>
          <p:nvPr>
            <p:ph idx="1"/>
          </p:nvPr>
        </p:nvSpPr>
        <p:spPr/>
        <p:txBody>
          <a:bodyPr/>
          <a:lstStyle/>
          <a:p>
            <a:r>
              <a:rPr lang="fr-FR" b="1" dirty="0"/>
              <a:t>Réseaux </a:t>
            </a:r>
            <a:r>
              <a:rPr lang="fr-FR" b="1" dirty="0" smtClean="0"/>
              <a:t>Locaux &amp; réseaux SOHO (Small Office &amp; Home Office)</a:t>
            </a:r>
            <a:endParaRPr lang="fr-FR" b="1"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2401190"/>
            <a:ext cx="3294834" cy="2403291"/>
          </a:xfrm>
          <a:prstGeom prst="rect">
            <a:avLst/>
          </a:prstGeom>
        </p:spPr>
      </p:pic>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27820" y="3302527"/>
            <a:ext cx="3220811" cy="2364455"/>
          </a:xfrm>
          <a:prstGeom prst="rect">
            <a:avLst/>
          </a:prstGeom>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43417" y="2401190"/>
            <a:ext cx="3220811" cy="2838103"/>
          </a:xfrm>
          <a:prstGeom prst="rect">
            <a:avLst/>
          </a:prstGeom>
        </p:spPr>
      </p:pic>
    </p:spTree>
    <p:extLst>
      <p:ext uri="{BB962C8B-B14F-4D97-AF65-F5344CB8AC3E}">
        <p14:creationId xmlns:p14="http://schemas.microsoft.com/office/powerpoint/2010/main" val="1291783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Communication dans un monde connecté</a:t>
            </a:r>
            <a:endParaRPr lang="fr-FR" dirty="0"/>
          </a:p>
        </p:txBody>
      </p:sp>
      <p:sp>
        <p:nvSpPr>
          <p:cNvPr id="3" name="Espace réservé du contenu 2"/>
          <p:cNvSpPr>
            <a:spLocks noGrp="1"/>
          </p:cNvSpPr>
          <p:nvPr>
            <p:ph idx="1"/>
          </p:nvPr>
        </p:nvSpPr>
        <p:spPr/>
        <p:txBody>
          <a:bodyPr/>
          <a:lstStyle/>
          <a:p>
            <a:r>
              <a:rPr lang="fr-FR" b="1" dirty="0"/>
              <a:t>Types de données </a:t>
            </a:r>
            <a:r>
              <a:rPr lang="fr-FR" b="1" dirty="0" smtClean="0"/>
              <a:t>personnelles</a:t>
            </a:r>
          </a:p>
          <a:p>
            <a:pPr lvl="1"/>
            <a:r>
              <a:rPr lang="fr-FR" b="1" dirty="0"/>
              <a:t>Le bit</a:t>
            </a: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5417" y="2263075"/>
            <a:ext cx="6061165" cy="4247588"/>
          </a:xfrm>
          <a:prstGeom prst="rect">
            <a:avLst/>
          </a:prstGeom>
        </p:spPr>
      </p:pic>
    </p:spTree>
    <p:extLst>
      <p:ext uri="{BB962C8B-B14F-4D97-AF65-F5344CB8AC3E}">
        <p14:creationId xmlns:p14="http://schemas.microsoft.com/office/powerpoint/2010/main" val="2155403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Communication dans un monde connecté</a:t>
            </a:r>
            <a:endParaRPr lang="fr-FR" dirty="0"/>
          </a:p>
        </p:txBody>
      </p:sp>
      <p:sp>
        <p:nvSpPr>
          <p:cNvPr id="3" name="Espace réservé du contenu 2"/>
          <p:cNvSpPr>
            <a:spLocks noGrp="1"/>
          </p:cNvSpPr>
          <p:nvPr>
            <p:ph idx="1"/>
          </p:nvPr>
        </p:nvSpPr>
        <p:spPr/>
        <p:txBody>
          <a:bodyPr/>
          <a:lstStyle/>
          <a:p>
            <a:r>
              <a:rPr lang="fr-FR" b="1" dirty="0"/>
              <a:t>Bande passante et débit</a:t>
            </a:r>
          </a:p>
          <a:p>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4208" y="2484120"/>
            <a:ext cx="7983583" cy="3991792"/>
          </a:xfrm>
          <a:prstGeom prst="rect">
            <a:avLst/>
          </a:prstGeom>
        </p:spPr>
      </p:pic>
    </p:spTree>
    <p:extLst>
      <p:ext uri="{BB962C8B-B14F-4D97-AF65-F5344CB8AC3E}">
        <p14:creationId xmlns:p14="http://schemas.microsoft.com/office/powerpoint/2010/main" val="3999091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Communication dans un monde connecté</a:t>
            </a:r>
            <a:endParaRPr lang="fr-FR" dirty="0"/>
          </a:p>
        </p:txBody>
      </p:sp>
      <p:sp>
        <p:nvSpPr>
          <p:cNvPr id="3" name="Espace réservé du contenu 2"/>
          <p:cNvSpPr>
            <a:spLocks noGrp="1"/>
          </p:cNvSpPr>
          <p:nvPr>
            <p:ph idx="1"/>
          </p:nvPr>
        </p:nvSpPr>
        <p:spPr/>
        <p:txBody>
          <a:bodyPr/>
          <a:lstStyle/>
          <a:p>
            <a:r>
              <a:rPr lang="fr-FR" b="1" dirty="0"/>
              <a:t>Bande </a:t>
            </a:r>
            <a:r>
              <a:rPr lang="fr-FR" b="1" dirty="0" smtClean="0"/>
              <a:t>passante</a:t>
            </a:r>
          </a:p>
          <a:p>
            <a:pPr lvl="1"/>
            <a:r>
              <a:rPr lang="fr-FR" dirty="0" smtClean="0"/>
              <a:t>La </a:t>
            </a:r>
            <a:r>
              <a:rPr lang="fr-FR" dirty="0"/>
              <a:t>bande passante est la capacité d'un support à transporter des données. La bande passante numérique mesure la quantité d'informations pouvant circuler d'un emplacement à un autre pendant une période donnée. La bande passante se mesure généralement par le nombre de bits qui (théoriquement) peuvent être envoyés via les supports en une seconde</a:t>
            </a:r>
            <a:r>
              <a:rPr lang="fr-FR" dirty="0" smtClean="0"/>
              <a:t>.</a:t>
            </a:r>
          </a:p>
          <a:p>
            <a:pPr lvl="2"/>
            <a:r>
              <a:rPr lang="fr-FR" dirty="0"/>
              <a:t>Milliers de bits par seconde (Kbps)</a:t>
            </a:r>
          </a:p>
          <a:p>
            <a:pPr lvl="2"/>
            <a:r>
              <a:rPr lang="fr-FR" dirty="0"/>
              <a:t>Millions de bits par seconde (Mbps)</a:t>
            </a:r>
          </a:p>
          <a:p>
            <a:pPr lvl="2"/>
            <a:r>
              <a:rPr lang="fr-FR" dirty="0"/>
              <a:t>Milliards de bits par seconde (</a:t>
            </a:r>
            <a:r>
              <a:rPr lang="fr-FR" dirty="0" err="1"/>
              <a:t>Gbps</a:t>
            </a:r>
            <a:r>
              <a:rPr lang="fr-FR" dirty="0"/>
              <a:t>)</a:t>
            </a:r>
          </a:p>
          <a:p>
            <a:pPr lvl="2"/>
            <a:endParaRPr lang="fr-FR" b="1" dirty="0"/>
          </a:p>
          <a:p>
            <a:endParaRPr lang="fr-FR" dirty="0"/>
          </a:p>
        </p:txBody>
      </p:sp>
    </p:spTree>
    <p:extLst>
      <p:ext uri="{BB962C8B-B14F-4D97-AF65-F5344CB8AC3E}">
        <p14:creationId xmlns:p14="http://schemas.microsoft.com/office/powerpoint/2010/main" val="3799506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2323</TotalTime>
  <Words>684</Words>
  <Application>Microsoft Office PowerPoint</Application>
  <PresentationFormat>Grand écran</PresentationFormat>
  <Paragraphs>56</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Calibri Light</vt:lpstr>
      <vt:lpstr>Thème Office</vt:lpstr>
      <vt:lpstr>Les communications dans un monde connecté</vt:lpstr>
      <vt:lpstr>Pourquoi comprendre les bases des réseaux</vt:lpstr>
      <vt:lpstr>Communication dans un monde connecté</vt:lpstr>
      <vt:lpstr>Communication dans un monde connecté</vt:lpstr>
      <vt:lpstr>Communication dans un monde connecté</vt:lpstr>
      <vt:lpstr>Communication dans un monde connecté</vt:lpstr>
      <vt:lpstr>Communication dans un monde connecté</vt:lpstr>
      <vt:lpstr>Communication dans un monde connecté</vt:lpstr>
      <vt:lpstr>Communication dans un monde connecté</vt:lpstr>
      <vt:lpstr>Communication dans un monde connecté</vt:lpstr>
      <vt:lpstr>Communication dans un monde connecté</vt:lpstr>
      <vt:lpstr>Communication dans un monde connecté</vt:lpstr>
    </vt:vector>
  </TitlesOfParts>
  <Company>Nyrhu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aux cours</dc:title>
  <dc:creator>Admin</dc:creator>
  <cp:lastModifiedBy>Admin</cp:lastModifiedBy>
  <cp:revision>15</cp:revision>
  <dcterms:created xsi:type="dcterms:W3CDTF">2024-02-04T20:41:57Z</dcterms:created>
  <dcterms:modified xsi:type="dcterms:W3CDTF">2024-02-11T21:13:38Z</dcterms:modified>
</cp:coreProperties>
</file>