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5A8B3288-6724-4C9E-AF8F-CC19A80AC754}" type="datetimeFigureOut">
              <a:rPr lang="fr-FR" smtClean="0"/>
              <a:pPr/>
              <a:t>25/04/2020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DF60E16B-691D-4973-864D-1915E86ACBE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A8B3288-6724-4C9E-AF8F-CC19A80AC754}" type="datetimeFigureOut">
              <a:rPr lang="fr-FR" smtClean="0"/>
              <a:pPr/>
              <a:t>25/04/2020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F60E16B-691D-4973-864D-1915E86ACBE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A8B3288-6724-4C9E-AF8F-CC19A80AC754}" type="datetimeFigureOut">
              <a:rPr lang="fr-FR" smtClean="0"/>
              <a:pPr/>
              <a:t>25/04/2020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F60E16B-691D-4973-864D-1915E86ACBE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A8B3288-6724-4C9E-AF8F-CC19A80AC754}" type="datetimeFigureOut">
              <a:rPr lang="fr-FR" smtClean="0"/>
              <a:pPr/>
              <a:t>25/04/2020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F60E16B-691D-4973-864D-1915E86ACBE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5A8B3288-6724-4C9E-AF8F-CC19A80AC754}" type="datetimeFigureOut">
              <a:rPr lang="fr-FR" smtClean="0"/>
              <a:pPr/>
              <a:t>25/04/2020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F60E16B-691D-4973-864D-1915E86ACBE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5A8B3288-6724-4C9E-AF8F-CC19A80AC754}" type="datetimeFigureOut">
              <a:rPr lang="fr-FR" smtClean="0"/>
              <a:pPr/>
              <a:t>25/04/2020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F60E16B-691D-4973-864D-1915E86ACBE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5A8B3288-6724-4C9E-AF8F-CC19A80AC754}" type="datetimeFigureOut">
              <a:rPr lang="fr-FR" smtClean="0"/>
              <a:pPr/>
              <a:t>25/04/2020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F60E16B-691D-4973-864D-1915E86ACBE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5A8B3288-6724-4C9E-AF8F-CC19A80AC754}" type="datetimeFigureOut">
              <a:rPr lang="fr-FR" smtClean="0"/>
              <a:pPr/>
              <a:t>25/04/2020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F60E16B-691D-4973-864D-1915E86ACBE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A8B3288-6724-4C9E-AF8F-CC19A80AC754}" type="datetimeFigureOut">
              <a:rPr lang="fr-FR" smtClean="0"/>
              <a:pPr/>
              <a:t>25/04/2020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F60E16B-691D-4973-864D-1915E86ACBE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5A8B3288-6724-4C9E-AF8F-CC19A80AC754}" type="datetimeFigureOut">
              <a:rPr lang="fr-FR" smtClean="0"/>
              <a:pPr/>
              <a:t>25/04/2020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F60E16B-691D-4973-864D-1915E86ACBE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5A8B3288-6724-4C9E-AF8F-CC19A80AC754}" type="datetimeFigureOut">
              <a:rPr lang="fr-FR" smtClean="0"/>
              <a:pPr/>
              <a:t>25/04/2020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DF60E16B-691D-4973-864D-1915E86ACBE4}"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A8B3288-6724-4C9E-AF8F-CC19A80AC754}" type="datetimeFigureOut">
              <a:rPr lang="fr-FR" smtClean="0"/>
              <a:pPr/>
              <a:t>25/04/2020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60E16B-691D-4973-864D-1915E86ACBE4}"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psychologistworld.com/freud/free-associatio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hyperlink" Target="https://www.psychologistworld.com/freud/psychosexua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téléchargement.jpg"/>
          <p:cNvPicPr>
            <a:picLocks noChangeAspect="1"/>
          </p:cNvPicPr>
          <p:nvPr/>
        </p:nvPicPr>
        <p:blipFill>
          <a:blip r:embed="rId2"/>
          <a:stretch>
            <a:fillRect/>
          </a:stretch>
        </p:blipFill>
        <p:spPr>
          <a:xfrm>
            <a:off x="2714336" y="214290"/>
            <a:ext cx="4072242" cy="6119489"/>
          </a:xfrm>
          <a:prstGeom prst="rect">
            <a:avLst/>
          </a:prstGeom>
        </p:spPr>
        <p:style>
          <a:lnRef idx="2">
            <a:schemeClr val="dk1"/>
          </a:lnRef>
          <a:fillRef idx="1">
            <a:schemeClr val="lt1"/>
          </a:fillRef>
          <a:effectRef idx="0">
            <a:schemeClr val="dk1"/>
          </a:effectRef>
          <a:fontRef idx="minor">
            <a:schemeClr val="dk1"/>
          </a:fontRef>
        </p:style>
      </p:pic>
      <p:sp>
        <p:nvSpPr>
          <p:cNvPr id="2" name="Titre 1"/>
          <p:cNvSpPr>
            <a:spLocks noGrp="1"/>
          </p:cNvSpPr>
          <p:nvPr>
            <p:ph type="ctrTitle"/>
          </p:nvPr>
        </p:nvSpPr>
        <p:spPr/>
        <p:txBody>
          <a:bodyPr/>
          <a:lstStyle/>
          <a:p>
            <a:r>
              <a:rPr lang="fr-FR" dirty="0" smtClean="0"/>
              <a:t>Carl Gustav Jung</a:t>
            </a:r>
            <a:endParaRPr lang="fr-FR" dirty="0"/>
          </a:p>
        </p:txBody>
      </p:sp>
      <p:sp>
        <p:nvSpPr>
          <p:cNvPr id="3" name="Sous-titre 2"/>
          <p:cNvSpPr>
            <a:spLocks noGrp="1"/>
          </p:cNvSpPr>
          <p:nvPr>
            <p:ph type="subTitle" idx="1"/>
          </p:nvPr>
        </p:nvSpPr>
        <p:spPr/>
        <p:txBody>
          <a:bodyPr/>
          <a:lstStyle/>
          <a:p>
            <a:r>
              <a:rPr lang="fr-FR" dirty="0" smtClean="0">
                <a:solidFill>
                  <a:schemeClr val="tx1"/>
                </a:solidFill>
              </a:rPr>
              <a:t>The Jungian Theory</a:t>
            </a:r>
          </a:p>
          <a:p>
            <a:endParaRPr lang="fr-FR" dirty="0" smtClean="0"/>
          </a:p>
          <a:p>
            <a:r>
              <a:rPr lang="fr-FR" smtClean="0">
                <a:solidFill>
                  <a:schemeClr val="tx1"/>
                </a:solidFill>
              </a:rPr>
              <a:t>By Mrs. Nadjiba BOUALLEGUE</a:t>
            </a:r>
            <a:endParaRPr lang="fr-FR"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Shadow</a:t>
            </a:r>
            <a:endParaRPr lang="fr-FR" dirty="0"/>
          </a:p>
        </p:txBody>
      </p:sp>
      <p:sp>
        <p:nvSpPr>
          <p:cNvPr id="3" name="Espace réservé du contenu 2"/>
          <p:cNvSpPr>
            <a:spLocks noGrp="1"/>
          </p:cNvSpPr>
          <p:nvPr>
            <p:ph idx="1"/>
          </p:nvPr>
        </p:nvSpPr>
        <p:spPr/>
        <p:txBody>
          <a:bodyPr>
            <a:normAutofit lnSpcReduction="10000"/>
          </a:bodyPr>
          <a:lstStyle/>
          <a:p>
            <a:r>
              <a:rPr lang="en-US" dirty="0"/>
              <a:t>The </a:t>
            </a:r>
            <a:r>
              <a:rPr lang="en-US" i="1" dirty="0"/>
              <a:t>shadow</a:t>
            </a:r>
            <a:r>
              <a:rPr lang="en-US" dirty="0"/>
              <a:t> archetype is composed primarily of the elements of ourselves that we consider to be negative. We do not show this side of the self to the outside world as it can be a source of anxiety or shame. The shadow may contain repressed ideas or thoughts which we do not wish to integrate into our outward </a:t>
            </a:r>
            <a:r>
              <a:rPr lang="en-US" i="1" dirty="0"/>
              <a:t>persona</a:t>
            </a:r>
            <a:r>
              <a:rPr lang="en-US" dirty="0"/>
              <a:t>, but these must be resolved in order to achieve </a:t>
            </a:r>
            <a:r>
              <a:rPr lang="en-US" i="1" dirty="0"/>
              <a:t>individuation</a:t>
            </a:r>
            <a:r>
              <a:rPr lang="en-US" dirty="0"/>
              <a:t>. However, it may also include positive traits, such as perceived weaknesses (for example, empathy) which may not fit into the 'toughness' that a person wants to present as a part of their persona.</a:t>
            </a:r>
            <a:endParaRPr lang="fr-FR" dirty="0"/>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4" name="Espace réservé du texte 3"/>
          <p:cNvSpPr>
            <a:spLocks noGrp="1"/>
          </p:cNvSpPr>
          <p:nvPr>
            <p:ph type="body" idx="2"/>
          </p:nvPr>
        </p:nvSpPr>
        <p:spPr/>
        <p:txBody>
          <a:bodyPr/>
          <a:lstStyle/>
          <a:p>
            <a:endParaRPr lang="fr-FR" dirty="0"/>
          </a:p>
        </p:txBody>
      </p:sp>
      <p:sp>
        <p:nvSpPr>
          <p:cNvPr id="3" name="Espace réservé du contenu 2"/>
          <p:cNvSpPr>
            <a:spLocks noGrp="1"/>
          </p:cNvSpPr>
          <p:nvPr>
            <p:ph sz="half" idx="1"/>
          </p:nvPr>
        </p:nvSpPr>
        <p:spPr/>
        <p:txBody>
          <a:bodyPr>
            <a:normAutofit fontScale="92500"/>
          </a:bodyPr>
          <a:lstStyle/>
          <a:p>
            <a:r>
              <a:rPr lang="en-US" dirty="0"/>
              <a:t>In literature, the shadow is often presented as a villainous character - for instance, as the snake in the Garden of Eden or </a:t>
            </a:r>
            <a:r>
              <a:rPr lang="en-US" i="1" dirty="0"/>
              <a:t>The Jungle Book</a:t>
            </a:r>
            <a:r>
              <a:rPr lang="en-US" dirty="0"/>
              <a:t>. Jung also observed Hyde, whom Dr. Jekyll transforms into, as representing the character's shadow in Robert Louis Stevenson's 1886 novella </a:t>
            </a:r>
            <a:r>
              <a:rPr lang="en-US" i="1" dirty="0"/>
              <a:t>The Strange Case of Dr. Jekyll and Mr. Hyde</a:t>
            </a:r>
            <a:r>
              <a:rPr lang="en-US" dirty="0"/>
              <a:t>.</a:t>
            </a:r>
            <a:endParaRPr lang="fr-FR" dirty="0"/>
          </a:p>
          <a:p>
            <a:endParaRPr lang="fr-FR" dirty="0"/>
          </a:p>
        </p:txBody>
      </p:sp>
      <p:pic>
        <p:nvPicPr>
          <p:cNvPr id="5" name="Image 4" descr="téléchargement (1).jpg"/>
          <p:cNvPicPr>
            <a:picLocks noChangeAspect="1"/>
          </p:cNvPicPr>
          <p:nvPr/>
        </p:nvPicPr>
        <p:blipFill>
          <a:blip r:embed="rId2"/>
          <a:stretch>
            <a:fillRect/>
          </a:stretch>
        </p:blipFill>
        <p:spPr>
          <a:xfrm>
            <a:off x="571472" y="1785926"/>
            <a:ext cx="2774630" cy="4143404"/>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a:t>Anima/Animus archetypes</a:t>
            </a:r>
            <a:r>
              <a:rPr lang="fr-FR" b="1" dirty="0"/>
              <a:t/>
            </a:r>
            <a:br>
              <a:rPr lang="fr-FR" b="1" dirty="0"/>
            </a:br>
            <a:endParaRPr lang="fr-FR" dirty="0"/>
          </a:p>
        </p:txBody>
      </p:sp>
      <p:sp>
        <p:nvSpPr>
          <p:cNvPr id="3" name="Espace réservé du contenu 2"/>
          <p:cNvSpPr>
            <a:spLocks noGrp="1"/>
          </p:cNvSpPr>
          <p:nvPr>
            <p:ph idx="1"/>
          </p:nvPr>
        </p:nvSpPr>
        <p:spPr/>
        <p:txBody>
          <a:bodyPr>
            <a:normAutofit fontScale="77500" lnSpcReduction="20000"/>
          </a:bodyPr>
          <a:lstStyle/>
          <a:p>
            <a:r>
              <a:rPr lang="en-US" dirty="0"/>
              <a:t>The anima (in males) or animus (in females) represents the opposite gender to a person's self. As a person develops a gender identity, such as that of being male, they repress the aspects of their personality which might be considered to be feminine, such as empathy in social situations. Whilst these traits form part of the true, united </a:t>
            </a:r>
            <a:r>
              <a:rPr lang="en-US" i="1" dirty="0"/>
              <a:t>self</a:t>
            </a:r>
            <a:r>
              <a:rPr lang="en-US" dirty="0"/>
              <a:t>, they are held back from our persona and are represented in the form of the feminine archetype </a:t>
            </a:r>
            <a:r>
              <a:rPr lang="en-US" i="1" dirty="0"/>
              <a:t>anima</a:t>
            </a:r>
            <a:r>
              <a:rPr lang="en-US" dirty="0"/>
              <a:t> in males or the masculine archetype </a:t>
            </a:r>
            <a:r>
              <a:rPr lang="en-US" i="1" dirty="0"/>
              <a:t>animus</a:t>
            </a:r>
            <a:r>
              <a:rPr lang="en-US" dirty="0"/>
              <a:t> in females.The anima and animus are idealised impressions of the male or female, which emerge from the collective unconscious in dreams and inform our ideas of the opposite gender. As we age, they bring us into touch with the aspects of our personality repressed during the formation of a gender identity. For example, a man may allow their empathy to show more after the development of their masculine persona.The anima and animus can be found throughout our culture - Jane Austen's novel </a:t>
            </a:r>
            <a:r>
              <a:rPr lang="en-US" i="1" dirty="0"/>
              <a:t>Pride and Prejudice</a:t>
            </a:r>
            <a:r>
              <a:rPr lang="en-US" dirty="0"/>
              <a:t>, for example, presents the anima archetype as the idealised Mr Darcey.</a:t>
            </a:r>
            <a:endParaRPr lang="fr-FR" dirty="0"/>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hqdefault.jpg"/>
          <p:cNvPicPr>
            <a:picLocks noGrp="1" noChangeAspect="1"/>
          </p:cNvPicPr>
          <p:nvPr>
            <p:ph idx="1"/>
          </p:nvPr>
        </p:nvPicPr>
        <p:blipFill>
          <a:blip r:embed="rId2"/>
          <a:stretch>
            <a:fillRect/>
          </a:stretch>
        </p:blipFill>
        <p:spPr>
          <a:xfrm>
            <a:off x="2286000" y="2415381"/>
            <a:ext cx="4572000" cy="342900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a:t>Individuation</a:t>
            </a:r>
            <a:r>
              <a:rPr lang="fr-FR" b="1" dirty="0"/>
              <a:t/>
            </a:r>
            <a:br>
              <a:rPr lang="fr-FR" b="1" dirty="0"/>
            </a:br>
            <a:endParaRPr lang="fr-FR" dirty="0"/>
          </a:p>
        </p:txBody>
      </p:sp>
      <p:sp>
        <p:nvSpPr>
          <p:cNvPr id="3" name="Espace réservé du contenu 2"/>
          <p:cNvSpPr>
            <a:spLocks noGrp="1"/>
          </p:cNvSpPr>
          <p:nvPr>
            <p:ph idx="1"/>
          </p:nvPr>
        </p:nvSpPr>
        <p:spPr/>
        <p:txBody>
          <a:bodyPr>
            <a:normAutofit/>
          </a:bodyPr>
          <a:lstStyle/>
          <a:p>
            <a:r>
              <a:rPr lang="en-US" dirty="0"/>
              <a:t>Jung believed that by acquiring the qualities of an archetype from the collective unconscious, we repress those attributes of our true self which do not conform to the archetype. To achieve individuation and realise our true self, he claimed that, rather than repressing these traits, we must 'integrate' them by allowing them to surface from the shadow and to coexist with those in the </a:t>
            </a:r>
            <a:r>
              <a:rPr lang="en-US" i="1" dirty="0"/>
              <a:t>ego</a:t>
            </a:r>
            <a:r>
              <a:rPr lang="en-US" dirty="0"/>
              <a:t>, or true self. Analytical psychologists may encourage this integration, or individuation, through therapy including </a:t>
            </a:r>
            <a:r>
              <a:rPr lang="en-US" u="sng" dirty="0">
                <a:hlinkClick r:id="rId2"/>
              </a:rPr>
              <a:t>free association</a:t>
            </a:r>
            <a:r>
              <a:rPr lang="en-US" dirty="0"/>
              <a:t>.</a:t>
            </a:r>
            <a:endParaRPr lang="fr-FR" dirty="0"/>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texte 3"/>
          <p:cNvSpPr>
            <a:spLocks noGrp="1"/>
          </p:cNvSpPr>
          <p:nvPr>
            <p:ph type="body" sz="half" idx="2"/>
          </p:nvPr>
        </p:nvSpPr>
        <p:spPr/>
        <p:txBody>
          <a:bodyPr/>
          <a:lstStyle/>
          <a:p>
            <a:endParaRPr lang="fr-FR"/>
          </a:p>
        </p:txBody>
      </p:sp>
      <p:pic>
        <p:nvPicPr>
          <p:cNvPr id="5" name="Espace réservé pour une image  4" descr="téléchargement (2).jpg"/>
          <p:cNvPicPr>
            <a:picLocks noGrp="1" noChangeAspect="1"/>
          </p:cNvPicPr>
          <p:nvPr>
            <p:ph type="pic" idx="1"/>
          </p:nvPr>
        </p:nvPicPr>
        <p:blipFill>
          <a:blip r:embed="rId2"/>
          <a:srcRect l="17103" r="17103"/>
          <a:stretch>
            <a:fillRect/>
          </a:stretch>
        </p:blip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p:txBody>
          <a:bodyPr>
            <a:normAutofit fontScale="92500" lnSpcReduction="10000"/>
          </a:bodyPr>
          <a:lstStyle/>
          <a:p>
            <a:r>
              <a:rPr lang="en-US" dirty="0"/>
              <a:t>Swiss psychiatrist Carl Jung (1875-1961) was interested in the way in which symbols and common myths permeate our thinking </a:t>
            </a:r>
            <a:r>
              <a:rPr lang="en-US" dirty="0" smtClean="0"/>
              <a:t>on both</a:t>
            </a:r>
            <a:r>
              <a:rPr lang="en-US" dirty="0"/>
              <a:t> conscious and subconscious levels. Jung initially worked with fellow psychoanalyst Sigmund Freud, whose 1899 work </a:t>
            </a:r>
            <a:r>
              <a:rPr lang="en-US" i="1" dirty="0"/>
              <a:t>The Interpretation of </a:t>
            </a:r>
            <a:r>
              <a:rPr lang="en-US" i="1" dirty="0" smtClean="0"/>
              <a:t>Dreams </a:t>
            </a:r>
            <a:r>
              <a:rPr lang="en-US" dirty="0" smtClean="0"/>
              <a:t>had </a:t>
            </a:r>
            <a:r>
              <a:rPr lang="en-US" dirty="0"/>
              <a:t>attached significance to the recurring themes and motifs in people's dreams, and sought to understand their relevance to subjects' psyches and their mental wellbeing. However, Jung and Freud later took different paths, with the former disagreeing with Freud's emphasis on the </a:t>
            </a:r>
            <a:r>
              <a:rPr lang="en-US" dirty="0">
                <a:hlinkClick r:id="rId2"/>
              </a:rPr>
              <a:t>influence of biological factors such as libido on behavior and personality</a:t>
            </a:r>
            <a:r>
              <a:rPr lang="en-US" dirty="0"/>
              <a:t>.</a:t>
            </a:r>
            <a:endParaRPr lang="fr-FR" dirty="0"/>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Jungian Theory</a:t>
            </a:r>
            <a:endParaRPr lang="fr-FR" dirty="0"/>
          </a:p>
        </p:txBody>
      </p:sp>
      <p:sp>
        <p:nvSpPr>
          <p:cNvPr id="3" name="Espace réservé du contenu 2"/>
          <p:cNvSpPr>
            <a:spLocks noGrp="1"/>
          </p:cNvSpPr>
          <p:nvPr>
            <p:ph idx="1"/>
          </p:nvPr>
        </p:nvSpPr>
        <p:spPr/>
        <p:txBody>
          <a:bodyPr>
            <a:normAutofit fontScale="92500" lnSpcReduction="20000"/>
          </a:bodyPr>
          <a:lstStyle/>
          <a:p>
            <a:r>
              <a:rPr lang="en-US" dirty="0"/>
              <a:t>Instead, Jung looked at areas of the mind that constitute the </a:t>
            </a:r>
            <a:r>
              <a:rPr lang="en-US" i="1" dirty="0"/>
              <a:t>psyche</a:t>
            </a:r>
            <a:r>
              <a:rPr lang="en-US" dirty="0"/>
              <a:t>, and the way in which they influenced one another. He distinguished the </a:t>
            </a:r>
            <a:r>
              <a:rPr lang="en-US" i="1" dirty="0"/>
              <a:t>persona</a:t>
            </a:r>
            <a:r>
              <a:rPr lang="en-US" dirty="0"/>
              <a:t>, or the image of ourselves that we present to the world, from our </a:t>
            </a:r>
            <a:r>
              <a:rPr lang="en-US" i="1" dirty="0"/>
              <a:t>shadow</a:t>
            </a:r>
            <a:r>
              <a:rPr lang="en-US" dirty="0"/>
              <a:t>, which may be comprised of hidden anxieties and repressed thoughts. Jung also noted the relationship between our </a:t>
            </a:r>
            <a:r>
              <a:rPr lang="en-US" i="1" dirty="0"/>
              <a:t>personal unconscious</a:t>
            </a:r>
            <a:r>
              <a:rPr lang="en-US" dirty="0"/>
              <a:t>, which contains an individual's personal memories and ideas, and a </a:t>
            </a:r>
            <a:r>
              <a:rPr lang="en-US" i="1" dirty="0"/>
              <a:t>collective unconscious</a:t>
            </a:r>
            <a:r>
              <a:rPr lang="en-US" dirty="0"/>
              <a:t>, a set of memories and ideas that is shared amongst all of humanity. Shared concepts, which Jung described as </a:t>
            </a:r>
            <a:r>
              <a:rPr lang="en-US" i="1" dirty="0"/>
              <a:t>archetypes</a:t>
            </a:r>
            <a:r>
              <a:rPr lang="en-US" dirty="0"/>
              <a:t>, permeate the collective unconscious and emerge as themes and characters in our dreams and surface in our culture - in myths, books, films and paintings, for example.</a:t>
            </a:r>
            <a:endParaRPr lang="fr-FR" dirty="0"/>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Personal Unconscious</a:t>
            </a:r>
            <a:endParaRPr lang="fr-FR" dirty="0"/>
          </a:p>
        </p:txBody>
      </p:sp>
      <p:sp>
        <p:nvSpPr>
          <p:cNvPr id="3" name="Espace réservé du contenu 2"/>
          <p:cNvSpPr>
            <a:spLocks noGrp="1"/>
          </p:cNvSpPr>
          <p:nvPr>
            <p:ph idx="1"/>
          </p:nvPr>
        </p:nvSpPr>
        <p:spPr/>
        <p:txBody>
          <a:bodyPr>
            <a:normAutofit/>
          </a:bodyPr>
          <a:lstStyle/>
          <a:p>
            <a:r>
              <a:rPr lang="en-US" dirty="0"/>
              <a:t>Jung's idea of the </a:t>
            </a:r>
            <a:r>
              <a:rPr lang="en-US" i="1" dirty="0"/>
              <a:t>personal unconscious</a:t>
            </a:r>
            <a:r>
              <a:rPr lang="en-US" dirty="0"/>
              <a:t> is comparable to the </a:t>
            </a:r>
            <a:r>
              <a:rPr lang="en-US" i="1" dirty="0"/>
              <a:t>unconscious</a:t>
            </a:r>
            <a:r>
              <a:rPr lang="en-US" dirty="0"/>
              <a:t>that Freud and other psychoanalysts referred to. To Jung, it is personal, as opposed to the </a:t>
            </a:r>
            <a:r>
              <a:rPr lang="en-US" i="1" dirty="0"/>
              <a:t>collective unconscious</a:t>
            </a:r>
            <a:r>
              <a:rPr lang="en-US" dirty="0"/>
              <a:t>, which is shared amongst all persons.The personal unconscious contains memories which are unaware we still possess, often as a result of repression.As we exist in a conscious state, we do not have direct access to our personal unconscious, but it emerges in our dreams or in a hypnotic state of </a:t>
            </a:r>
            <a:r>
              <a:rPr lang="en-US" dirty="0" smtClean="0"/>
              <a:t>regression.</a:t>
            </a:r>
            <a:endParaRPr lang="fr-FR" dirty="0"/>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Collective Unconscious</a:t>
            </a:r>
            <a:endParaRPr lang="fr-FR" dirty="0"/>
          </a:p>
        </p:txBody>
      </p:sp>
      <p:sp>
        <p:nvSpPr>
          <p:cNvPr id="3" name="Espace réservé du contenu 2"/>
          <p:cNvSpPr>
            <a:spLocks noGrp="1"/>
          </p:cNvSpPr>
          <p:nvPr>
            <p:ph idx="1"/>
          </p:nvPr>
        </p:nvSpPr>
        <p:spPr/>
        <p:txBody>
          <a:bodyPr>
            <a:normAutofit fontScale="85000" lnSpcReduction="10000"/>
          </a:bodyPr>
          <a:lstStyle/>
          <a:p>
            <a:r>
              <a:rPr lang="en-US" dirty="0"/>
              <a:t>The </a:t>
            </a:r>
            <a:r>
              <a:rPr lang="en-US" i="1" dirty="0"/>
              <a:t>collective unconscious</a:t>
            </a:r>
            <a:r>
              <a:rPr lang="en-US" dirty="0"/>
              <a:t> is key to Jung's theories of the mind as it contains the </a:t>
            </a:r>
            <a:r>
              <a:rPr lang="en-US" i="1" dirty="0"/>
              <a:t>archetypes</a:t>
            </a:r>
            <a:r>
              <a:rPr lang="en-US" dirty="0"/>
              <a:t>. Rather than being born as a </a:t>
            </a:r>
            <a:r>
              <a:rPr lang="en-US" i="1" dirty="0"/>
              <a:t>tabula rasa</a:t>
            </a:r>
            <a:r>
              <a:rPr lang="en-US" dirty="0"/>
              <a:t> (a 'blank slate' in Latin) and being influenced purely by our environment, as the English philosopher John Locke believed, Jung proposed that we are each born with a collective unconscious. This contains a set of shared memories and ideas, which we can all identify with, regardless of the culture that we were born into or the time period in which we live. We cannot communicate </a:t>
            </a:r>
            <a:r>
              <a:rPr lang="en-US" i="1" dirty="0"/>
              <a:t>through</a:t>
            </a:r>
            <a:r>
              <a:rPr lang="en-US" dirty="0"/>
              <a:t> the collective unconscious, but we recognise some of the same ideas innately, including archetypes.For example, many cultures have cultivated similar myths independently of one another, which feature similar characters and themes, such as the creation of the universe.</a:t>
            </a:r>
            <a:endParaRPr lang="fr-FR" dirty="0"/>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a:t>Archetypes</a:t>
            </a:r>
            <a:r>
              <a:rPr lang="fr-FR" b="1" dirty="0"/>
              <a:t/>
            </a:r>
            <a:br>
              <a:rPr lang="fr-FR" b="1" dirty="0"/>
            </a:br>
            <a:endParaRPr lang="fr-FR" dirty="0"/>
          </a:p>
        </p:txBody>
      </p:sp>
      <p:sp>
        <p:nvSpPr>
          <p:cNvPr id="3" name="Espace réservé du contenu 2"/>
          <p:cNvSpPr>
            <a:spLocks noGrp="1"/>
          </p:cNvSpPr>
          <p:nvPr>
            <p:ph idx="1"/>
          </p:nvPr>
        </p:nvSpPr>
        <p:spPr/>
        <p:txBody>
          <a:bodyPr>
            <a:normAutofit fontScale="85000" lnSpcReduction="10000"/>
          </a:bodyPr>
          <a:lstStyle/>
          <a:p>
            <a:r>
              <a:rPr lang="en-US" dirty="0"/>
              <a:t>Jung noted that within the collective unconscious there exist a number of </a:t>
            </a:r>
            <a:r>
              <a:rPr lang="en-US" i="1" dirty="0"/>
              <a:t>archetypes</a:t>
            </a:r>
            <a:r>
              <a:rPr lang="en-US" dirty="0"/>
              <a:t> which we can all recognise. An archetype is the model image of a person or role and includes the mother figure, father, wise old man and clown/joker, amongst others. The mother figure, for example, has caring qualities; she is dependable and compassionate. We all hold similar ideas of the mother figure and we see her across cultures and in our language - such as the term 'mother nature'. Archetypes are often incarnated as characters in myths, novels and films - in the James Bond spy series, 'M' embodies the mother archetype, whom the spy trusts and returns to. Similar, archetypes permeate the cards of a Tarot deck: the mother archetype is seen in the qualities of the Empress card, whilst the Hermit embodies the wise old man archetype.</a:t>
            </a:r>
            <a:endParaRPr lang="fr-FR" dirty="0"/>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whatarearchetypes.jpg"/>
          <p:cNvPicPr>
            <a:picLocks noGrp="1" noChangeAspect="1"/>
          </p:cNvPicPr>
          <p:nvPr>
            <p:ph idx="1"/>
          </p:nvPr>
        </p:nvPicPr>
        <p:blipFill>
          <a:blip r:embed="rId2"/>
          <a:stretch>
            <a:fillRect/>
          </a:stretch>
        </p:blipFill>
        <p:spPr>
          <a:xfrm>
            <a:off x="1928794" y="1876671"/>
            <a:ext cx="5072098" cy="4660847"/>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images (1).jpg"/>
          <p:cNvPicPr>
            <a:picLocks noGrp="1" noChangeAspect="1"/>
          </p:cNvPicPr>
          <p:nvPr>
            <p:ph idx="1"/>
          </p:nvPr>
        </p:nvPicPr>
        <p:blipFill>
          <a:blip r:embed="rId2"/>
          <a:stretch>
            <a:fillRect/>
          </a:stretch>
        </p:blipFill>
        <p:spPr>
          <a:xfrm>
            <a:off x="2285984" y="1428736"/>
            <a:ext cx="4500594" cy="4811696"/>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a:t>The Persona</a:t>
            </a:r>
            <a:r>
              <a:rPr lang="fr-FR" b="1" dirty="0"/>
              <a:t/>
            </a:r>
            <a:br>
              <a:rPr lang="fr-FR" b="1" dirty="0"/>
            </a:br>
            <a:endParaRPr lang="fr-FR" dirty="0"/>
          </a:p>
        </p:txBody>
      </p:sp>
      <p:sp>
        <p:nvSpPr>
          <p:cNvPr id="3" name="Espace réservé du contenu 2"/>
          <p:cNvSpPr>
            <a:spLocks noGrp="1"/>
          </p:cNvSpPr>
          <p:nvPr>
            <p:ph idx="1"/>
          </p:nvPr>
        </p:nvSpPr>
        <p:spPr/>
        <p:txBody>
          <a:bodyPr>
            <a:normAutofit fontScale="77500" lnSpcReduction="20000"/>
          </a:bodyPr>
          <a:lstStyle/>
          <a:p>
            <a:r>
              <a:rPr lang="en-US" dirty="0"/>
              <a:t>Distinct from our inner self, Jung noted that we each have a </a:t>
            </a:r>
            <a:r>
              <a:rPr lang="en-US" i="1" dirty="0"/>
              <a:t>persona</a:t>
            </a:r>
            <a:r>
              <a:rPr lang="en-US" dirty="0"/>
              <a:t> - an identity which we wish to project to others. He used the Latin term, which can refer either to a person's personality the mask of an actor, intentionally, as the persona can be constructed from archetypes in the collective unconscious, or be influenced by ideas of social roles in society. For example, a father may adopt traits which he considers to be typical of a father - serious or disciplining, for example - rather than those which reflect his actual personality.Philip Zimbardo's study of social roles in a prison situation (1971) further demonstrated the effect that our role has on our persona. Assigned a role, such as that of a prison guard, people often behave as they would expect someone in their role to act. As the persona is not a true reflection of our consciousness, but rather an idealised image which people aspire to, identifying too much with a persona can lead to inner conflicts and a repression of our own individuality, which Jung claimed could be resolved through </a:t>
            </a:r>
            <a:r>
              <a:rPr lang="en-US" i="1" dirty="0"/>
              <a:t>individuation</a:t>
            </a:r>
            <a:r>
              <a:rPr lang="en-US" dirty="0"/>
              <a:t>. </a:t>
            </a:r>
            <a:endParaRPr lang="fr-FR" dirty="0"/>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53</TotalTime>
  <Words>256</Words>
  <Application>Microsoft Office PowerPoint</Application>
  <PresentationFormat>Affichage à l'écran (4:3)</PresentationFormat>
  <Paragraphs>23</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Débit</vt:lpstr>
      <vt:lpstr>Carl Gustav Jung</vt:lpstr>
      <vt:lpstr>Introduction</vt:lpstr>
      <vt:lpstr>The Jungian Theory</vt:lpstr>
      <vt:lpstr>Personal Unconscious</vt:lpstr>
      <vt:lpstr>Collective Unconscious</vt:lpstr>
      <vt:lpstr>Archetypes </vt:lpstr>
      <vt:lpstr>Diapositive 7</vt:lpstr>
      <vt:lpstr>Diapositive 8</vt:lpstr>
      <vt:lpstr>The Persona </vt:lpstr>
      <vt:lpstr>The Shadow</vt:lpstr>
      <vt:lpstr>Diapositive 11</vt:lpstr>
      <vt:lpstr>Anima/Animus archetypes </vt:lpstr>
      <vt:lpstr>Diapositive 13</vt:lpstr>
      <vt:lpstr>Individuation </vt:lpstr>
      <vt:lpstr>Diapositive 15</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acer</dc:creator>
  <cp:lastModifiedBy>acer</cp:lastModifiedBy>
  <cp:revision>18</cp:revision>
  <dcterms:created xsi:type="dcterms:W3CDTF">2020-03-08T16:32:10Z</dcterms:created>
  <dcterms:modified xsi:type="dcterms:W3CDTF">2020-04-25T14:43:26Z</dcterms:modified>
</cp:coreProperties>
</file>