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7" autoAdjust="0"/>
    <p:restoredTop sz="86415" autoAdjust="0"/>
  </p:normalViewPr>
  <p:slideViewPr>
    <p:cSldViewPr>
      <p:cViewPr varScale="1">
        <p:scale>
          <a:sx n="59" d="100"/>
          <a:sy n="59" d="100"/>
        </p:scale>
        <p:origin x="-7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5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C760D-166A-4D06-A80E-901A5D582EAE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2648F-EEE3-4A4B-A4B8-239493B06EA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000496" y="357166"/>
            <a:ext cx="4772004" cy="1470025"/>
          </a:xfrm>
        </p:spPr>
        <p:txBody>
          <a:bodyPr/>
          <a:lstStyle/>
          <a:p>
            <a:r>
              <a:rPr lang="ar-DZ" b="1" dirty="0" smtClean="0"/>
              <a:t>المحور الرابع</a:t>
            </a:r>
            <a:br>
              <a:rPr lang="ar-DZ" b="1" dirty="0" smtClean="0"/>
            </a:br>
            <a:r>
              <a:rPr lang="ar-DZ" b="1" dirty="0" smtClean="0"/>
              <a:t>معوقات الاتصال 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2000240"/>
            <a:ext cx="8715404" cy="4857760"/>
          </a:xfrm>
        </p:spPr>
        <p:txBody>
          <a:bodyPr>
            <a:normAutofit fontScale="55000" lnSpcReduction="20000"/>
          </a:bodyPr>
          <a:lstStyle/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DZ" sz="5100" b="1" dirty="0" smtClean="0">
                <a:solidFill>
                  <a:schemeClr val="tx1"/>
                </a:solidFill>
              </a:rPr>
              <a:t>تعريف معوقات الاتصال</a:t>
            </a: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SA" sz="5100" b="1" dirty="0" smtClean="0">
                <a:solidFill>
                  <a:schemeClr val="tx1"/>
                </a:solidFill>
              </a:rPr>
              <a:t>المعوقات المرتبطة بالمرسل</a:t>
            </a:r>
            <a:r>
              <a:rPr lang="fr-FR" sz="5100" dirty="0" smtClean="0">
                <a:solidFill>
                  <a:schemeClr val="tx1"/>
                </a:solidFill>
              </a:rPr>
              <a:t> </a:t>
            </a:r>
            <a:endParaRPr lang="ar-DZ" sz="5100" dirty="0" smtClean="0">
              <a:solidFill>
                <a:schemeClr val="tx1"/>
              </a:solidFill>
            </a:endParaRP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SA" sz="5100" b="1" dirty="0" smtClean="0">
                <a:solidFill>
                  <a:schemeClr val="tx1"/>
                </a:solidFill>
              </a:rPr>
              <a:t>المعوقات المرتبطة بوسيلة الاتصال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SA" sz="5100" b="1" dirty="0" smtClean="0">
                <a:solidFill>
                  <a:schemeClr val="tx1"/>
                </a:solidFill>
              </a:rPr>
              <a:t>المعوقات المرتبطة بمضمون الرسالة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fr-FR" sz="5100" b="1" dirty="0" smtClean="0">
                <a:solidFill>
                  <a:schemeClr val="tx1"/>
                </a:solidFill>
              </a:rPr>
              <a:t> </a:t>
            </a:r>
            <a:r>
              <a:rPr lang="ar-SA" sz="5100" b="1" dirty="0" smtClean="0">
                <a:solidFill>
                  <a:schemeClr val="tx1"/>
                </a:solidFill>
              </a:rPr>
              <a:t>معوقات المرتبطة بالمرسل إليه 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SA" sz="5100" b="1" dirty="0" smtClean="0">
                <a:solidFill>
                  <a:schemeClr val="tx1"/>
                </a:solidFill>
              </a:rPr>
              <a:t>المعوقات المرتبطة بالتغذية العكسية</a:t>
            </a:r>
            <a:r>
              <a:rPr lang="fr-FR" sz="5100" b="1" dirty="0" smtClean="0">
                <a:solidFill>
                  <a:schemeClr val="tx1"/>
                </a:solidFill>
              </a:rPr>
              <a:t> 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SA" sz="5100" b="1" dirty="0" smtClean="0">
                <a:solidFill>
                  <a:schemeClr val="tx1"/>
                </a:solidFill>
              </a:rPr>
              <a:t>معوقات </a:t>
            </a:r>
            <a:r>
              <a:rPr lang="ar-SA" sz="5100" b="1" dirty="0" smtClean="0">
                <a:solidFill>
                  <a:schemeClr val="tx1"/>
                </a:solidFill>
              </a:rPr>
              <a:t>أخرى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marL="914400" indent="-914400" algn="r" rtl="1">
              <a:lnSpc>
                <a:spcPct val="120000"/>
              </a:lnSpc>
              <a:buFont typeface="+mj-lt"/>
              <a:buAutoNum type="arabicParenR"/>
            </a:pPr>
            <a:r>
              <a:rPr lang="ar-DZ" sz="5100" b="1" dirty="0" smtClean="0">
                <a:solidFill>
                  <a:schemeClr val="tx1"/>
                </a:solidFill>
              </a:rPr>
              <a:t>طرق التغلب على معوقات الاتصال</a:t>
            </a:r>
            <a:endParaRPr lang="ar-DZ" sz="5100" b="1" dirty="0" smtClean="0">
              <a:solidFill>
                <a:schemeClr val="tx1"/>
              </a:solidFill>
            </a:endParaRPr>
          </a:p>
          <a:p>
            <a:pPr algn="r" rtl="1"/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071934" cy="3143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428604"/>
            <a:ext cx="8686800" cy="5857892"/>
          </a:xfrm>
        </p:spPr>
        <p:txBody>
          <a:bodyPr/>
          <a:lstStyle/>
          <a:p>
            <a:pPr algn="r"/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>- </a:t>
            </a:r>
            <a:r>
              <a:rPr lang="ar-SA" sz="4000" dirty="0" smtClean="0"/>
              <a:t>ضعف </a:t>
            </a:r>
            <a:r>
              <a:rPr lang="ar-SA" sz="4000" dirty="0" err="1" smtClean="0"/>
              <a:t>الب</a:t>
            </a:r>
            <a:r>
              <a:rPr lang="ar-DZ" sz="4000" dirty="0" smtClean="0"/>
              <a:t>ُ</a:t>
            </a:r>
            <a:r>
              <a:rPr lang="ar-SA" sz="4000" dirty="0" err="1" smtClean="0"/>
              <a:t>نى</a:t>
            </a:r>
            <a:r>
              <a:rPr lang="ar-SA" sz="4000" dirty="0" smtClean="0"/>
              <a:t> التحتية  للاتصال أو سوء تصميمها بحيث تكون في اتجاه واحد </a:t>
            </a:r>
            <a:r>
              <a:rPr lang="ar-SA" sz="4000" dirty="0" err="1" smtClean="0"/>
              <a:t>و</a:t>
            </a:r>
            <a:r>
              <a:rPr lang="ar-SA" sz="4000" dirty="0" smtClean="0"/>
              <a:t> ليس في اتجاهين 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ar-DZ" sz="4000" dirty="0" smtClean="0"/>
              <a:t>- </a:t>
            </a:r>
            <a:r>
              <a:rPr lang="ar-SA" sz="4000" dirty="0" smtClean="0"/>
              <a:t>عدم الاهتمام بالرسائل غير </a:t>
            </a:r>
            <a:r>
              <a:rPr lang="ar-SA" sz="4000" dirty="0" err="1" smtClean="0"/>
              <a:t>اللفضية</a:t>
            </a:r>
            <a:r>
              <a:rPr lang="ar-SA" sz="4000" dirty="0" smtClean="0"/>
              <a:t> التي تعطي مؤشرات عن وصول الرسالة من عدمها</a:t>
            </a:r>
            <a:r>
              <a:rPr lang="ar-SA" sz="4000" b="1" dirty="0" smtClean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5572164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7</a:t>
            </a:r>
            <a:r>
              <a:rPr lang="ar-SA" b="1" dirty="0" smtClean="0">
                <a:solidFill>
                  <a:srgbClr val="FF0000"/>
                </a:solidFill>
              </a:rPr>
              <a:t> معوقات أخرى(تنظيمية) 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>- </a:t>
            </a:r>
            <a:r>
              <a:rPr lang="ar-SA" dirty="0" smtClean="0"/>
              <a:t>تصلب بعض الهياكل التنظيمية يعيق وصول بعض الرسائل في الوقت المناسب </a:t>
            </a:r>
            <a:r>
              <a:rPr lang="ar-SA" dirty="0" err="1" smtClean="0"/>
              <a:t>و</a:t>
            </a:r>
            <a:r>
              <a:rPr lang="ar-SA" dirty="0" smtClean="0"/>
              <a:t> قد يتسبب في عدم وصولها </a:t>
            </a:r>
            <a:r>
              <a:rPr lang="ar-SA" dirty="0" err="1" smtClean="0"/>
              <a:t>اصلا</a:t>
            </a:r>
            <a:r>
              <a:rPr lang="ar-SA" dirty="0" smtClean="0"/>
              <a:t>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>- </a:t>
            </a:r>
            <a:r>
              <a:rPr lang="ar-SA" dirty="0" smtClean="0"/>
              <a:t>كبر حجم المنظمة </a:t>
            </a:r>
            <a:r>
              <a:rPr lang="ar-SA" dirty="0" err="1" smtClean="0"/>
              <a:t>و</a:t>
            </a:r>
            <a:r>
              <a:rPr lang="ar-SA" dirty="0" smtClean="0"/>
              <a:t> تعدد فروعها قد يعيق أيضا عملية الاتصال.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ar-DZ" dirty="0" smtClean="0"/>
              <a:t>- </a:t>
            </a:r>
            <a:r>
              <a:rPr lang="ar-SA" dirty="0" smtClean="0"/>
              <a:t>الضوضاء التي قد تحدث في البيئة التي يجري </a:t>
            </a:r>
            <a:r>
              <a:rPr lang="ar-SA" dirty="0" err="1" smtClean="0"/>
              <a:t>بها</a:t>
            </a:r>
            <a:r>
              <a:rPr lang="ar-SA" dirty="0" smtClean="0"/>
              <a:t> الاتصال.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/>
          <a:lstStyle/>
          <a:p>
            <a:r>
              <a:rPr lang="ar-DZ" b="1" dirty="0" smtClean="0"/>
              <a:t>كيف نتغلب على هذه المعوقات؟؟؟</a:t>
            </a:r>
            <a:endParaRPr lang="fr-FR" b="1" dirty="0"/>
          </a:p>
        </p:txBody>
      </p:sp>
      <p:pic>
        <p:nvPicPr>
          <p:cNvPr id="2050" name="Picture 2" descr="Image associé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571744"/>
            <a:ext cx="4686300" cy="35147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571481"/>
            <a:ext cx="7772400" cy="642942"/>
          </a:xfrm>
        </p:spPr>
        <p:txBody>
          <a:bodyPr>
            <a:normAutofit fontScale="90000"/>
          </a:bodyPr>
          <a:lstStyle/>
          <a:p>
            <a:pPr marL="742950" indent="-742950" rtl="1">
              <a:buFont typeface="+mj-lt"/>
              <a:buAutoNum type="arabicParenR" startAt="8"/>
            </a:pPr>
            <a:r>
              <a:rPr lang="ar-SA" b="1" dirty="0" smtClean="0">
                <a:solidFill>
                  <a:srgbClr val="FF0000"/>
                </a:solidFill>
              </a:rPr>
              <a:t>طرق التغلب على معوقات الاتصال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01122" cy="4857784"/>
          </a:xfrm>
        </p:spPr>
        <p:txBody>
          <a:bodyPr>
            <a:normAutofit/>
          </a:bodyPr>
          <a:lstStyle/>
          <a:p>
            <a:pPr rtl="1"/>
            <a:r>
              <a:rPr lang="ar-DZ" b="1" u="sng" dirty="0" smtClean="0">
                <a:solidFill>
                  <a:srgbClr val="FF0000"/>
                </a:solidFill>
              </a:rPr>
              <a:t>8-1</a:t>
            </a:r>
            <a:r>
              <a:rPr lang="fr-FR" b="1" u="sng" dirty="0" smtClean="0">
                <a:solidFill>
                  <a:srgbClr val="FF0000"/>
                </a:solidFill>
              </a:rPr>
              <a:t> </a:t>
            </a:r>
            <a:r>
              <a:rPr lang="ar-SA" b="1" u="sng" dirty="0">
                <a:solidFill>
                  <a:srgbClr val="FF0000"/>
                </a:solidFill>
              </a:rPr>
              <a:t>على مستوى المرسل:</a:t>
            </a:r>
            <a:r>
              <a:rPr lang="ar-SA" dirty="0">
                <a:solidFill>
                  <a:srgbClr val="FF0000"/>
                </a:solidFill>
              </a:rPr>
              <a:t> </a:t>
            </a:r>
            <a:endParaRPr lang="fr-FR" dirty="0">
              <a:solidFill>
                <a:srgbClr val="FF0000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ar-SA" dirty="0">
                <a:solidFill>
                  <a:schemeClr val="tx1"/>
                </a:solidFill>
              </a:rPr>
              <a:t>الاهتمام بالحالة النفسية للمرسل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تدريبه على الأساليب الفعالة للفصل بين الحالة النفسية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مهمة الاتصال 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lvl="0" algn="r" rtl="1"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ar-SA" dirty="0">
                <a:solidFill>
                  <a:schemeClr val="tx1"/>
                </a:solidFill>
              </a:rPr>
              <a:t>مراعاة الفروق الفردية بين المرسل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المستقبل على مستوى الثقافة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الخبرة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مستوى </a:t>
            </a:r>
            <a:r>
              <a:rPr lang="ar-SA" dirty="0" err="1">
                <a:solidFill>
                  <a:schemeClr val="tx1"/>
                </a:solidFill>
              </a:rPr>
              <a:t>الادراك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ar-SA" dirty="0">
                <a:solidFill>
                  <a:schemeClr val="tx1"/>
                </a:solidFill>
              </a:rPr>
              <a:t>استخدام لغة بسيطة مشتركة </a:t>
            </a:r>
            <a:r>
              <a:rPr lang="ar-DZ" dirty="0">
                <a:solidFill>
                  <a:schemeClr val="tx1"/>
                </a:solidFill>
              </a:rPr>
              <a:t>المرسل </a:t>
            </a:r>
            <a:r>
              <a:rPr lang="ar-DZ" dirty="0" err="1">
                <a:solidFill>
                  <a:schemeClr val="tx1"/>
                </a:solidFill>
              </a:rPr>
              <a:t>و</a:t>
            </a:r>
            <a:r>
              <a:rPr lang="ar-DZ" dirty="0">
                <a:solidFill>
                  <a:schemeClr val="tx1"/>
                </a:solidFill>
              </a:rPr>
              <a:t> المستقبل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ar-DZ" dirty="0">
                <a:solidFill>
                  <a:schemeClr val="tx1"/>
                </a:solidFill>
              </a:rPr>
              <a:t>ضرورة تحري الوقت الملائم للاتصال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ar-SA" dirty="0">
                <a:solidFill>
                  <a:schemeClr val="tx1"/>
                </a:solidFill>
              </a:rPr>
              <a:t>ضرورة تدريب المرسل على مهارات الاتصال إذا كان يفتقدها.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DZ" b="1" u="sng" dirty="0" smtClean="0">
                <a:solidFill>
                  <a:srgbClr val="FF0000"/>
                </a:solidFill>
              </a:rPr>
              <a:t>8-2</a:t>
            </a:r>
            <a:r>
              <a:rPr lang="fr-FR" b="1" u="sng" dirty="0" smtClean="0">
                <a:solidFill>
                  <a:srgbClr val="FF0000"/>
                </a:solidFill>
              </a:rPr>
              <a:t> </a:t>
            </a:r>
            <a:r>
              <a:rPr lang="ar-SA" b="1" u="sng" dirty="0" smtClean="0">
                <a:solidFill>
                  <a:srgbClr val="FF0000"/>
                </a:solidFill>
              </a:rPr>
              <a:t>على </a:t>
            </a:r>
            <a:r>
              <a:rPr lang="ar-SA" b="1" u="sng" dirty="0">
                <a:solidFill>
                  <a:srgbClr val="FF0000"/>
                </a:solidFill>
              </a:rPr>
              <a:t>مستوى الرسالة</a:t>
            </a:r>
            <a:r>
              <a:rPr lang="ar-SA" b="1" dirty="0" smtClean="0">
                <a:solidFill>
                  <a:srgbClr val="FF0000"/>
                </a:solidFill>
              </a:rPr>
              <a:t>: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r" rtl="1">
              <a:buNone/>
            </a:pPr>
            <a:r>
              <a:rPr lang="ar-SA" dirty="0" smtClean="0"/>
              <a:t>لابد </a:t>
            </a:r>
            <a:r>
              <a:rPr lang="ar-SA" dirty="0"/>
              <a:t>أن تكون الرسالة ذات مضمون صحيح يجعل منها أكثر فعالية وذلك باستخدام الخصائص التالية</a:t>
            </a:r>
            <a:r>
              <a:rPr lang="fr-FR" dirty="0"/>
              <a:t>:</a:t>
            </a:r>
            <a:br>
              <a:rPr lang="fr-FR" dirty="0"/>
            </a:br>
            <a:r>
              <a:rPr lang="ar-SA" b="1" dirty="0"/>
              <a:t>- الوضوح:</a:t>
            </a:r>
            <a:r>
              <a:rPr lang="ar-SA" dirty="0"/>
              <a:t> حيث ينبغي أن تتسم الرسالة بالوضوح </a:t>
            </a:r>
            <a:r>
              <a:rPr lang="ar-SA" dirty="0" err="1"/>
              <a:t>و</a:t>
            </a:r>
            <a:r>
              <a:rPr lang="ar-SA" dirty="0"/>
              <a:t> الصراحة, </a:t>
            </a:r>
            <a:r>
              <a:rPr lang="ar-SA" dirty="0" err="1"/>
              <a:t>و</a:t>
            </a:r>
            <a:r>
              <a:rPr lang="ar-SA" dirty="0"/>
              <a:t> أن تكون منطقية في تسلسل أفكارها مع اختيار الألفاظ السهلة غير المعقدة التي تتماشى وموضعها</a:t>
            </a:r>
            <a:r>
              <a:rPr lang="fr-FR" dirty="0"/>
              <a:t>.</a:t>
            </a:r>
            <a:br>
              <a:rPr lang="fr-FR" dirty="0"/>
            </a:br>
            <a:r>
              <a:rPr lang="ar-SA" b="1" dirty="0"/>
              <a:t>- الإلمام:</a:t>
            </a:r>
            <a:r>
              <a:rPr lang="ar-SA" dirty="0"/>
              <a:t> وهو أن تكون الرسالة متكاملة وملمة بجميع الجوانب الخاصة بالموضوع من الناحية الكمية </a:t>
            </a:r>
            <a:r>
              <a:rPr lang="ar-SA" dirty="0" err="1"/>
              <a:t>و</a:t>
            </a:r>
            <a:r>
              <a:rPr lang="ar-SA" dirty="0"/>
              <a:t> الكيفية</a:t>
            </a:r>
            <a:r>
              <a:rPr lang="fr-FR" dirty="0"/>
              <a:t>.</a:t>
            </a:r>
            <a:br>
              <a:rPr lang="fr-FR" dirty="0"/>
            </a:br>
            <a:r>
              <a:rPr lang="ar-SA" b="1" dirty="0"/>
              <a:t>- الإيجار غير المخل بالمعنى :</a:t>
            </a:r>
            <a:r>
              <a:rPr lang="ar-SA" dirty="0"/>
              <a:t> لابد أن تكون الرسالة موجزة لإيصال معناها بشكل سليم للمستقبل </a:t>
            </a:r>
            <a:r>
              <a:rPr lang="ar-SA" dirty="0" err="1"/>
              <a:t>و</a:t>
            </a:r>
            <a:r>
              <a:rPr lang="ar-SA" dirty="0"/>
              <a:t> الابتعاد عن الإطناب </a:t>
            </a:r>
            <a:r>
              <a:rPr lang="ar-SA" dirty="0" err="1"/>
              <a:t>و</a:t>
            </a:r>
            <a:r>
              <a:rPr lang="ar-SA" dirty="0"/>
              <a:t> الإسهاب اللذان من شأنهما أن يخلان بالمعنى ويصيبان المستقبل بالملل</a:t>
            </a:r>
            <a:r>
              <a:rPr lang="fr-FR" dirty="0"/>
              <a:t>.</a:t>
            </a:r>
            <a:br>
              <a:rPr lang="fr-FR" dirty="0"/>
            </a:br>
            <a:r>
              <a:rPr lang="ar-SA" b="1" dirty="0"/>
              <a:t>- الدقة:</a:t>
            </a:r>
            <a:r>
              <a:rPr lang="ar-SA" dirty="0"/>
              <a:t> إن اعتماد ألفاظ وعبارات محددة في مضمون الرسالة ييسر الفهم للمستقبل ويجعله أكثر تركيزا </a:t>
            </a:r>
            <a:r>
              <a:rPr lang="ar-SA" dirty="0" err="1"/>
              <a:t>و</a:t>
            </a:r>
            <a:r>
              <a:rPr lang="ar-SA" dirty="0"/>
              <a:t> ابتعاد عن تأويل الأفكار </a:t>
            </a:r>
            <a:r>
              <a:rPr lang="ar-SA" dirty="0" err="1"/>
              <a:t>و</a:t>
            </a:r>
            <a:r>
              <a:rPr lang="ar-SA" dirty="0"/>
              <a:t> استنتاجها استنتاجا خاطئا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u="sng" dirty="0" smtClean="0">
                <a:solidFill>
                  <a:srgbClr val="FF0000"/>
                </a:solidFill>
              </a:rPr>
              <a:t>8-3</a:t>
            </a:r>
            <a:r>
              <a:rPr lang="ar-SA" b="1" u="sng" dirty="0" smtClean="0">
                <a:solidFill>
                  <a:srgbClr val="FF0000"/>
                </a:solidFill>
              </a:rPr>
              <a:t>على </a:t>
            </a:r>
            <a:r>
              <a:rPr lang="ar-SA" b="1" u="sng" dirty="0">
                <a:solidFill>
                  <a:srgbClr val="FF0000"/>
                </a:solidFill>
              </a:rPr>
              <a:t>مستوى قناة الاتصال</a:t>
            </a:r>
            <a:r>
              <a:rPr lang="ar-SA" b="1" dirty="0">
                <a:solidFill>
                  <a:srgbClr val="FF0000"/>
                </a:solidFill>
              </a:rPr>
              <a:t>: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/>
              <a:t>تعتبر قناة الاتصال من العناصر الهامة للعملية الاتصالية </a:t>
            </a:r>
            <a:r>
              <a:rPr lang="ar-SA" dirty="0" err="1"/>
              <a:t>و</a:t>
            </a:r>
            <a:r>
              <a:rPr lang="ar-SA" dirty="0"/>
              <a:t> أي خلل على مستواها من شأنه إفشال العملية ككل ولذلك لا بد من</a:t>
            </a:r>
            <a:r>
              <a:rPr lang="fr-FR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ar-SA" dirty="0" smtClean="0"/>
              <a:t> </a:t>
            </a:r>
            <a:r>
              <a:rPr lang="ar-SA" dirty="0"/>
              <a:t>استخدام قنوات اتصال </a:t>
            </a:r>
            <a:r>
              <a:rPr lang="ar-SA" dirty="0" err="1"/>
              <a:t>تُلائم</a:t>
            </a:r>
            <a:r>
              <a:rPr lang="ar-SA" dirty="0"/>
              <a:t>  مضمون الرسالة </a:t>
            </a:r>
            <a:r>
              <a:rPr lang="ar-SA" dirty="0" err="1"/>
              <a:t>و</a:t>
            </a:r>
            <a:r>
              <a:rPr lang="ar-SA" dirty="0"/>
              <a:t> كذا المرسل إليه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ar-SA" dirty="0" smtClean="0"/>
              <a:t>ضرورة </a:t>
            </a:r>
            <a:r>
              <a:rPr lang="ar-SA" dirty="0"/>
              <a:t>معرفة كيفية استخدام القناة </a:t>
            </a:r>
            <a:r>
              <a:rPr lang="ar-SA" dirty="0" err="1"/>
              <a:t>و</a:t>
            </a:r>
            <a:r>
              <a:rPr lang="ar-SA" dirty="0"/>
              <a:t> الاستفادة منها</a:t>
            </a:r>
            <a:r>
              <a:rPr lang="fr-FR" dirty="0"/>
              <a:t>.</a:t>
            </a:r>
            <a:r>
              <a:rPr lang="ar-SA" dirty="0"/>
              <a:t>و التدريب عليها إذا تطلب الأمر ذلك.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ar-SA" dirty="0" smtClean="0"/>
              <a:t>معالجة </a:t>
            </a:r>
            <a:r>
              <a:rPr lang="ar-SA" dirty="0"/>
              <a:t>المشاكل التي قد تتعرض لها قناة الاتصال سواء كانت شخصية أو غير شخصية 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643998" cy="6215106"/>
          </a:xfrm>
        </p:spPr>
        <p:txBody>
          <a:bodyPr/>
          <a:lstStyle/>
          <a:p>
            <a:pPr algn="r" rtl="1"/>
            <a:r>
              <a:rPr lang="ar-DZ" sz="3600" b="1" u="sng" dirty="0" smtClean="0">
                <a:solidFill>
                  <a:srgbClr val="FF0000"/>
                </a:solidFill>
              </a:rPr>
              <a:t>8-4 </a:t>
            </a:r>
            <a:r>
              <a:rPr lang="ar-SA" sz="3600" b="1" u="sng" dirty="0" smtClean="0">
                <a:solidFill>
                  <a:srgbClr val="FF0000"/>
                </a:solidFill>
              </a:rPr>
              <a:t>على </a:t>
            </a:r>
            <a:r>
              <a:rPr lang="ar-SA" sz="3600" b="1" u="sng" dirty="0">
                <a:solidFill>
                  <a:srgbClr val="FF0000"/>
                </a:solidFill>
              </a:rPr>
              <a:t>مستوى المستقبل </a:t>
            </a:r>
            <a:r>
              <a:rPr lang="ar-SA" sz="3600" b="1" dirty="0">
                <a:solidFill>
                  <a:srgbClr val="FF0000"/>
                </a:solidFill>
              </a:rPr>
              <a:t>:</a:t>
            </a:r>
            <a:r>
              <a:rPr lang="ar-SA" sz="3600" dirty="0">
                <a:solidFill>
                  <a:srgbClr val="FF0000"/>
                </a:solidFill>
              </a:rPr>
              <a:t> </a:t>
            </a:r>
            <a:r>
              <a:rPr lang="ar-SA" sz="3600" dirty="0">
                <a:solidFill>
                  <a:schemeClr val="tx1"/>
                </a:solidFill>
              </a:rPr>
              <a:t>يعد المستقبل حلقة أساسية حيث أن تحقيق أهداف الاتصال يتوقف على فهمه للرسالة لذلك لا بد من</a:t>
            </a:r>
            <a:r>
              <a:rPr lang="fr-FR" sz="3600" dirty="0">
                <a:solidFill>
                  <a:schemeClr val="tx1"/>
                </a:solidFill>
              </a:rPr>
              <a:t>:</a:t>
            </a:r>
          </a:p>
          <a:p>
            <a:pPr lvl="0" algn="r" rtl="1"/>
            <a:r>
              <a:rPr lang="fr-FR" sz="3600" dirty="0" smtClean="0">
                <a:solidFill>
                  <a:schemeClr val="tx1"/>
                </a:solidFill>
              </a:rPr>
              <a:t>- </a:t>
            </a:r>
            <a:r>
              <a:rPr lang="ar-SA" sz="3600" dirty="0" smtClean="0">
                <a:solidFill>
                  <a:schemeClr val="tx1"/>
                </a:solidFill>
              </a:rPr>
              <a:t>تنمية </a:t>
            </a:r>
            <a:r>
              <a:rPr lang="ar-SA" sz="3600" dirty="0">
                <a:solidFill>
                  <a:schemeClr val="tx1"/>
                </a:solidFill>
              </a:rPr>
              <a:t>مهارات الاتصال  لدى المستقبل وذلك بتوفير دورات تدريبية إذا تطلب الأمر ذلك.</a:t>
            </a:r>
            <a:endParaRPr lang="fr-FR" sz="3600" dirty="0">
              <a:solidFill>
                <a:schemeClr val="tx1"/>
              </a:solidFill>
            </a:endParaRPr>
          </a:p>
          <a:p>
            <a:pPr algn="r" rtl="1"/>
            <a:r>
              <a:rPr lang="fr-FR" sz="3600" dirty="0" smtClean="0">
                <a:solidFill>
                  <a:schemeClr val="tx1"/>
                </a:solidFill>
              </a:rPr>
              <a:t>- </a:t>
            </a:r>
            <a:r>
              <a:rPr lang="ar-SA" sz="3600" dirty="0" smtClean="0">
                <a:solidFill>
                  <a:schemeClr val="tx1"/>
                </a:solidFill>
              </a:rPr>
              <a:t>تحلي </a:t>
            </a:r>
            <a:r>
              <a:rPr lang="ar-SA" sz="3600" dirty="0">
                <a:solidFill>
                  <a:schemeClr val="tx1"/>
                </a:solidFill>
              </a:rPr>
              <a:t>المستقبل بالموضوعية </a:t>
            </a:r>
            <a:r>
              <a:rPr lang="ar-SA" sz="3600" dirty="0" err="1">
                <a:solidFill>
                  <a:schemeClr val="tx1"/>
                </a:solidFill>
              </a:rPr>
              <a:t>و</a:t>
            </a:r>
            <a:r>
              <a:rPr lang="ar-SA" sz="3600" dirty="0">
                <a:solidFill>
                  <a:schemeClr val="tx1"/>
                </a:solidFill>
              </a:rPr>
              <a:t> الحياد في تحليل </a:t>
            </a:r>
            <a:r>
              <a:rPr lang="ar-SA" sz="3600" dirty="0" err="1">
                <a:solidFill>
                  <a:schemeClr val="tx1"/>
                </a:solidFill>
              </a:rPr>
              <a:t>و</a:t>
            </a:r>
            <a:r>
              <a:rPr lang="ar-SA" sz="3600" dirty="0">
                <a:solidFill>
                  <a:schemeClr val="tx1"/>
                </a:solidFill>
              </a:rPr>
              <a:t> فهم الرسائل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501122" cy="6286544"/>
          </a:xfrm>
        </p:spPr>
        <p:txBody>
          <a:bodyPr/>
          <a:lstStyle/>
          <a:p>
            <a:pPr lvl="0" algn="r" rtl="1"/>
            <a:r>
              <a:rPr lang="ar-DZ" b="1" dirty="0" smtClean="0">
                <a:solidFill>
                  <a:srgbClr val="FF0000"/>
                </a:solidFill>
              </a:rPr>
              <a:t>8-5 </a:t>
            </a:r>
            <a:r>
              <a:rPr lang="ar-SA" b="1" dirty="0" smtClean="0">
                <a:solidFill>
                  <a:srgbClr val="FF0000"/>
                </a:solidFill>
              </a:rPr>
              <a:t>على </a:t>
            </a:r>
            <a:r>
              <a:rPr lang="ar-SA" b="1" dirty="0">
                <a:solidFill>
                  <a:srgbClr val="FF0000"/>
                </a:solidFill>
              </a:rPr>
              <a:t>مستوى التغذية العكسية:</a:t>
            </a:r>
            <a:r>
              <a:rPr lang="ar-SA" dirty="0">
                <a:solidFill>
                  <a:srgbClr val="FF0000"/>
                </a:solidFill>
              </a:rPr>
              <a:t> </a:t>
            </a:r>
            <a:endParaRPr lang="fr-FR" dirty="0" smtClean="0">
              <a:solidFill>
                <a:srgbClr val="FF0000"/>
              </a:solidFill>
            </a:endParaRPr>
          </a:p>
          <a:p>
            <a:pPr lvl="0" algn="r" rtl="1"/>
            <a:endParaRPr lang="fr-FR" dirty="0">
              <a:solidFill>
                <a:schemeClr val="tx1"/>
              </a:solidFill>
            </a:endParaRPr>
          </a:p>
          <a:p>
            <a:pPr lvl="0" algn="r" rtl="1"/>
            <a:r>
              <a:rPr lang="ar-SA" dirty="0" smtClean="0">
                <a:solidFill>
                  <a:schemeClr val="tx1"/>
                </a:solidFill>
              </a:rPr>
              <a:t>يمكن </a:t>
            </a:r>
            <a:r>
              <a:rPr lang="ar-SA" dirty="0">
                <a:solidFill>
                  <a:schemeClr val="tx1"/>
                </a:solidFill>
              </a:rPr>
              <a:t>أن تكون التغذية العكسية أكثر فعالية وذلك من خلال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pPr lvl="0" algn="r" rtl="1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ar-SA" dirty="0" smtClean="0">
                <a:solidFill>
                  <a:schemeClr val="tx1"/>
                </a:solidFill>
              </a:rPr>
              <a:t>الاهتمام </a:t>
            </a:r>
            <a:r>
              <a:rPr lang="ar-SA" dirty="0">
                <a:solidFill>
                  <a:schemeClr val="tx1"/>
                </a:solidFill>
              </a:rPr>
              <a:t>بتفسير ما تحمله التغذية المرتدة سواء كانت لفظية أو غير لفظية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أخذها بعين الاعتبار.</a:t>
            </a:r>
            <a:endParaRPr lang="fr-FR" dirty="0">
              <a:solidFill>
                <a:schemeClr val="tx1"/>
              </a:solidFill>
            </a:endParaRPr>
          </a:p>
          <a:p>
            <a:pPr lvl="0" algn="r" rtl="1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ar-SA" dirty="0" smtClean="0">
                <a:solidFill>
                  <a:schemeClr val="tx1"/>
                </a:solidFill>
              </a:rPr>
              <a:t>تصميم </a:t>
            </a:r>
            <a:r>
              <a:rPr lang="ar-SA" dirty="0">
                <a:solidFill>
                  <a:schemeClr val="tx1"/>
                </a:solidFill>
              </a:rPr>
              <a:t>وسائل الاتصال بشكل يتيح الحصول على التغذية العكسية في الوقت المناسب </a:t>
            </a:r>
            <a:endParaRPr lang="fr-FR" dirty="0">
              <a:solidFill>
                <a:schemeClr val="tx1"/>
              </a:solidFill>
            </a:endParaRPr>
          </a:p>
          <a:p>
            <a:pPr lvl="0" algn="r" rtl="1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ar-SA" dirty="0" smtClean="0">
                <a:solidFill>
                  <a:schemeClr val="tx1"/>
                </a:solidFill>
              </a:rPr>
              <a:t>اختيار </a:t>
            </a:r>
            <a:r>
              <a:rPr lang="ar-SA" dirty="0">
                <a:solidFill>
                  <a:schemeClr val="tx1"/>
                </a:solidFill>
              </a:rPr>
              <a:t>التوقيت الأنسب لإعطاء التغذية العكسية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8215370" cy="5786478"/>
          </a:xfrm>
        </p:spPr>
        <p:txBody>
          <a:bodyPr/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</a:rPr>
              <a:t>8-6 </a:t>
            </a:r>
            <a:r>
              <a:rPr lang="ar-SA" sz="3600" b="1" dirty="0" smtClean="0">
                <a:solidFill>
                  <a:srgbClr val="FF0000"/>
                </a:solidFill>
              </a:rPr>
              <a:t>التغلب </a:t>
            </a:r>
            <a:r>
              <a:rPr lang="ar-SA" sz="3600" b="1" dirty="0">
                <a:solidFill>
                  <a:srgbClr val="FF0000"/>
                </a:solidFill>
              </a:rPr>
              <a:t>على المعوقات التنظيمية:</a:t>
            </a:r>
            <a:endParaRPr lang="fr-FR" sz="3600" dirty="0">
              <a:solidFill>
                <a:srgbClr val="FF0000"/>
              </a:solidFill>
            </a:endParaRPr>
          </a:p>
          <a:p>
            <a:pPr algn="r" rtl="1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ar-SA" b="1" dirty="0" smtClean="0">
                <a:solidFill>
                  <a:schemeClr val="tx1"/>
                </a:solidFill>
              </a:rPr>
              <a:t>مراجعة </a:t>
            </a:r>
            <a:r>
              <a:rPr lang="ar-SA" b="1" dirty="0">
                <a:solidFill>
                  <a:schemeClr val="tx1"/>
                </a:solidFill>
              </a:rPr>
              <a:t>الهيكل التنظيمي للمؤسسة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جعله أكثر مرونة.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ar-SA" b="1" dirty="0" smtClean="0">
                <a:solidFill>
                  <a:schemeClr val="tx1"/>
                </a:solidFill>
              </a:rPr>
              <a:t>استخدام </a:t>
            </a:r>
            <a:r>
              <a:rPr lang="ar-SA" b="1" dirty="0">
                <a:solidFill>
                  <a:schemeClr val="tx1"/>
                </a:solidFill>
              </a:rPr>
              <a:t>التكنولوجيا الحديثة للمعلومات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الاتصال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الاستفادة من مزاياها( التكلفة-الجهد-السرعة)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ar-SA" b="1" dirty="0" smtClean="0">
                <a:solidFill>
                  <a:schemeClr val="tx1"/>
                </a:solidFill>
              </a:rPr>
              <a:t>تهيئة </a:t>
            </a:r>
            <a:r>
              <a:rPr lang="ar-SA" b="1" dirty="0">
                <a:solidFill>
                  <a:schemeClr val="tx1"/>
                </a:solidFill>
              </a:rPr>
              <a:t>المناخ العام لإتمام عمليات الاتصال بشكل فعال كالاعتماد على المعدات العازلة للأصوات.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6858000"/>
          </a:xfrm>
        </p:spPr>
        <p:txBody>
          <a:bodyPr>
            <a:normAutofit fontScale="90000"/>
          </a:bodyPr>
          <a:lstStyle/>
          <a:p>
            <a:pPr marL="742950" indent="-742950" algn="r" rtl="1">
              <a:lnSpc>
                <a:spcPct val="150000"/>
              </a:lnSpc>
              <a:buFont typeface="+mj-lt"/>
              <a:buAutoNum type="arabicParenR"/>
            </a:pPr>
            <a:r>
              <a:rPr lang="ar-DZ" b="1" dirty="0" smtClean="0"/>
              <a:t>  </a:t>
            </a:r>
            <a:r>
              <a:rPr lang="ar-DZ" b="1" dirty="0" smtClean="0">
                <a:solidFill>
                  <a:srgbClr val="FF0000"/>
                </a:solidFill>
              </a:rPr>
              <a:t>تعريف معوقات الاتصال  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>معوقات الاتصال تعني جميع المؤثرات التي 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u="sng" dirty="0" smtClean="0"/>
              <a:t>تمنع عملية تبادل المعلومات </a:t>
            </a:r>
            <a:r>
              <a:rPr lang="ar-SA" b="1" dirty="0" err="1" smtClean="0"/>
              <a:t>او</a:t>
            </a:r>
            <a:r>
              <a:rPr lang="ar-SA" b="1" dirty="0" smtClean="0"/>
              <a:t> </a:t>
            </a:r>
            <a:r>
              <a:rPr lang="ar-SA" b="1" u="sng" dirty="0" smtClean="0"/>
              <a:t>تعطلها</a:t>
            </a:r>
            <a:r>
              <a:rPr lang="ar-SA" b="1" dirty="0" smtClean="0"/>
              <a:t> </a:t>
            </a:r>
            <a:r>
              <a:rPr lang="ar-SA" b="1" dirty="0" err="1" smtClean="0"/>
              <a:t>او</a:t>
            </a:r>
            <a:r>
              <a:rPr lang="ar-SA" b="1" dirty="0" smtClean="0"/>
              <a:t> </a:t>
            </a:r>
            <a:r>
              <a:rPr lang="ar-SA" b="1" u="sng" dirty="0" smtClean="0"/>
              <a:t>تأخر إرسالها </a:t>
            </a:r>
            <a:r>
              <a:rPr lang="ar-SA" b="1" dirty="0" err="1" smtClean="0"/>
              <a:t>او</a:t>
            </a:r>
            <a:r>
              <a:rPr lang="ar-SA" b="1" dirty="0" smtClean="0"/>
              <a:t> </a:t>
            </a:r>
            <a:r>
              <a:rPr lang="ar-SA" b="1" u="sng" dirty="0" smtClean="0"/>
              <a:t>تشوه معانيها </a:t>
            </a:r>
            <a:r>
              <a:rPr lang="ar-SA" b="1" dirty="0" err="1" smtClean="0"/>
              <a:t>او</a:t>
            </a:r>
            <a:r>
              <a:rPr lang="ar-SA" b="1" dirty="0" smtClean="0"/>
              <a:t> </a:t>
            </a:r>
            <a:r>
              <a:rPr lang="ar-SA" b="1" u="sng" dirty="0" smtClean="0"/>
              <a:t>تؤثر في كميتها </a:t>
            </a:r>
            <a:r>
              <a:rPr lang="ar-DZ" b="1" u="sng" dirty="0" smtClean="0"/>
              <a:t>.</a:t>
            </a:r>
            <a:r>
              <a:rPr lang="ar-DZ" b="1" dirty="0" smtClean="0"/>
              <a:t/>
            </a:r>
            <a:br>
              <a:rPr lang="ar-DZ" b="1" dirty="0" smtClean="0"/>
            </a:br>
            <a:r>
              <a:rPr lang="ar-SA" b="1" dirty="0" smtClean="0"/>
              <a:t> أي كل عائق يقلل من فاعلية الاتصالات</a:t>
            </a:r>
            <a:r>
              <a:rPr lang="ar-DZ" b="1" dirty="0" smtClean="0"/>
              <a:t>.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pPr rtl="1"/>
            <a:r>
              <a:rPr lang="ar-SA" dirty="0" smtClean="0"/>
              <a:t> </a:t>
            </a:r>
            <a:r>
              <a:rPr lang="ar-SA" b="1" dirty="0" smtClean="0"/>
              <a:t>تتصل هذه المعوقات </a:t>
            </a:r>
            <a:r>
              <a:rPr lang="fr-FR" b="1" dirty="0" smtClean="0"/>
              <a:t> </a:t>
            </a:r>
            <a:r>
              <a:rPr lang="ar-SA" b="1" dirty="0" smtClean="0"/>
              <a:t>بالعناصر الأساسية لعملية الاتصال </a:t>
            </a:r>
            <a:r>
              <a:rPr lang="ar-SA" b="1" dirty="0" err="1" smtClean="0"/>
              <a:t>و</a:t>
            </a:r>
            <a:r>
              <a:rPr lang="ar-SA" b="1" dirty="0" smtClean="0"/>
              <a:t> على هذا الأساس سيتم تصنيفها</a:t>
            </a:r>
            <a:r>
              <a:rPr lang="fr-FR" b="1" dirty="0" smtClean="0"/>
              <a:t> </a:t>
            </a:r>
            <a:r>
              <a:rPr lang="fr-FR" dirty="0" smtClean="0"/>
              <a:t>: 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83362"/>
          </a:xfrm>
        </p:spPr>
        <p:txBody>
          <a:bodyPr/>
          <a:lstStyle/>
          <a:p>
            <a:pPr algn="r" rtl="1"/>
            <a:r>
              <a:rPr lang="ar-DZ" b="1" u="sng" dirty="0" smtClean="0">
                <a:solidFill>
                  <a:srgbClr val="FF0000"/>
                </a:solidFill>
              </a:rPr>
              <a:t>2</a:t>
            </a:r>
            <a:r>
              <a:rPr lang="fr-FR" b="1" u="sng" dirty="0" smtClean="0">
                <a:solidFill>
                  <a:srgbClr val="FF0000"/>
                </a:solidFill>
              </a:rPr>
              <a:t>- </a:t>
            </a:r>
            <a:r>
              <a:rPr lang="ar-SA" b="1" u="sng" dirty="0" smtClean="0">
                <a:solidFill>
                  <a:srgbClr val="FF0000"/>
                </a:solidFill>
              </a:rPr>
              <a:t>المعوقات المرتبطة بالمرسل</a:t>
            </a:r>
            <a:r>
              <a:rPr lang="fr-FR" dirty="0" smtClean="0">
                <a:solidFill>
                  <a:srgbClr val="FF0000"/>
                </a:solidFill>
              </a:rPr>
              <a:t> 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/>
            </a:r>
            <a:br>
              <a:rPr lang="ar-DZ" dirty="0" smtClean="0"/>
            </a:br>
            <a:r>
              <a:rPr lang="fr-FR" sz="3600" dirty="0" smtClean="0"/>
              <a:t>• </a:t>
            </a:r>
            <a:r>
              <a:rPr lang="ar-SA" sz="3600" b="1" u="sng" dirty="0" smtClean="0"/>
              <a:t>الحالة النفسية للمرسل</a:t>
            </a:r>
            <a:r>
              <a:rPr lang="ar-SA" sz="3600" b="1" dirty="0" smtClean="0"/>
              <a:t>:</a:t>
            </a:r>
            <a:r>
              <a:rPr lang="ar-SA" sz="3600" dirty="0" smtClean="0"/>
              <a:t> الحالة المزاجية، التوتر، العصبية ...الخ</a:t>
            </a:r>
            <a:r>
              <a:rPr lang="fr-FR" sz="3600" dirty="0" smtClean="0"/>
              <a:t> .</a:t>
            </a:r>
            <a:r>
              <a:rPr lang="ar-SA" sz="3600" dirty="0" smtClean="0"/>
              <a:t>(تمثل </a:t>
            </a:r>
            <a:r>
              <a:rPr lang="fr-FR" sz="3600" dirty="0" smtClean="0"/>
              <a:t>50%</a:t>
            </a:r>
            <a:r>
              <a:rPr lang="ar-SA" sz="3600" dirty="0" smtClean="0"/>
              <a:t>من معوقات الاتصال)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• </a:t>
            </a:r>
            <a:r>
              <a:rPr lang="ar-SA" sz="3600" b="1" u="sng" dirty="0" smtClean="0"/>
              <a:t>الافتراضات </a:t>
            </a:r>
            <a:r>
              <a:rPr lang="ar-SA" sz="3600" b="1" u="sng" dirty="0" err="1" smtClean="0"/>
              <a:t>و</a:t>
            </a:r>
            <a:r>
              <a:rPr lang="ar-SA" sz="3600" b="1" u="sng" dirty="0" smtClean="0"/>
              <a:t> الأحكام الخاطئة لدى المرسل</a:t>
            </a:r>
            <a:r>
              <a:rPr lang="fr-FR" sz="3600" u="sng" dirty="0" smtClean="0"/>
              <a:t> 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fr-FR" sz="3600" dirty="0" smtClean="0"/>
              <a:t>.</a:t>
            </a:r>
            <a:r>
              <a:rPr lang="ar-SA" sz="3600" dirty="0" smtClean="0"/>
              <a:t>(كأن يعتقد بأن رسالته مفهومة وواضحة  يجب إن تكون كذلك في </a:t>
            </a:r>
            <a:r>
              <a:rPr lang="ar-SA" sz="3600" dirty="0" err="1" smtClean="0"/>
              <a:t>اذهان</a:t>
            </a:r>
            <a:r>
              <a:rPr lang="ar-SA" sz="3600" dirty="0" smtClean="0"/>
              <a:t> المستقبلين)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83362"/>
          </a:xfrm>
        </p:spPr>
        <p:txBody>
          <a:bodyPr>
            <a:normAutofit fontScale="90000"/>
          </a:bodyPr>
          <a:lstStyle/>
          <a:p>
            <a:pPr algn="r" rtl="1"/>
            <a:r>
              <a:rPr lang="fr-FR" sz="4000" dirty="0" smtClean="0"/>
              <a:t>• </a:t>
            </a:r>
            <a:r>
              <a:rPr lang="ar-SA" sz="4000" b="1" u="sng" dirty="0" smtClean="0"/>
              <a:t>الاختيار الخاطئ لتوقيت إرسال الرسالة</a:t>
            </a:r>
            <a:r>
              <a:rPr lang="fr-FR" sz="4000" u="sng" dirty="0" smtClean="0"/>
              <a:t> </a:t>
            </a:r>
            <a:r>
              <a:rPr lang="ar-DZ" sz="4000" dirty="0" smtClean="0"/>
              <a:t>:</a:t>
            </a:r>
            <a:br>
              <a:rPr lang="ar-DZ" sz="4000" dirty="0" smtClean="0"/>
            </a:br>
            <a:r>
              <a:rPr lang="ar-SA" sz="4000" dirty="0" smtClean="0"/>
              <a:t>قد يؤثر ذلك على قيمة الرسالة </a:t>
            </a:r>
            <a:r>
              <a:rPr lang="ar-SA" sz="4000" dirty="0" err="1" smtClean="0"/>
              <a:t>و</a:t>
            </a:r>
            <a:r>
              <a:rPr lang="ar-SA" sz="4000" dirty="0" smtClean="0"/>
              <a:t> جوهرها فقد تصل مبكرا أو متأخرا فيكون </a:t>
            </a:r>
            <a:r>
              <a:rPr lang="ar-SA" sz="4000" dirty="0" err="1" smtClean="0"/>
              <a:t>تاثيرها</a:t>
            </a:r>
            <a:r>
              <a:rPr lang="ar-SA" sz="4000" dirty="0" smtClean="0"/>
              <a:t> ضعيفا </a:t>
            </a:r>
            <a:r>
              <a:rPr lang="ar-SA" sz="4000" dirty="0" err="1" smtClean="0"/>
              <a:t>او</a:t>
            </a:r>
            <a:r>
              <a:rPr lang="ar-SA" sz="4000" dirty="0" smtClean="0"/>
              <a:t> معدوما</a:t>
            </a:r>
            <a:r>
              <a:rPr lang="ar-DZ" sz="4000" dirty="0" smtClean="0"/>
              <a:t>.</a:t>
            </a:r>
            <a:r>
              <a:rPr lang="ar-DZ" sz="4000" u="sng" dirty="0" smtClean="0"/>
              <a:t/>
            </a:r>
            <a:br>
              <a:rPr lang="ar-DZ" sz="4000" u="sng" dirty="0" smtClean="0"/>
            </a:br>
            <a:r>
              <a:rPr lang="fr-FR" sz="4000" u="sng" dirty="0" smtClean="0"/>
              <a:t/>
            </a:r>
            <a:br>
              <a:rPr lang="fr-FR" sz="4000" u="sng" dirty="0" smtClean="0"/>
            </a:br>
            <a:r>
              <a:rPr lang="fr-FR" sz="4000" dirty="0" smtClean="0"/>
              <a:t>• </a:t>
            </a:r>
            <a:r>
              <a:rPr lang="ar-SA" sz="4000" b="1" dirty="0" smtClean="0"/>
              <a:t>عدم كفاءة المرسل أو افتقاده لمهارات الاتصال</a:t>
            </a:r>
            <a:r>
              <a:rPr lang="ar-SA" sz="4000" dirty="0" smtClean="0"/>
              <a:t> (عدم امتلاك لغة الاتصال </a:t>
            </a:r>
            <a:r>
              <a:rPr lang="ar-SA" sz="4000" dirty="0" err="1" smtClean="0"/>
              <a:t>الللفظية</a:t>
            </a:r>
            <a:r>
              <a:rPr lang="ar-SA" sz="4000" dirty="0" smtClean="0"/>
              <a:t> </a:t>
            </a:r>
            <a:r>
              <a:rPr lang="ar-SA" sz="4000" dirty="0" err="1" smtClean="0"/>
              <a:t>او</a:t>
            </a:r>
            <a:r>
              <a:rPr lang="ar-SA" sz="4000" dirty="0" smtClean="0"/>
              <a:t> الجسدية /</a:t>
            </a:r>
            <a:r>
              <a:rPr lang="ar-SA" sz="4000" dirty="0" err="1" smtClean="0"/>
              <a:t>او</a:t>
            </a:r>
            <a:r>
              <a:rPr lang="ar-SA" sz="4000" dirty="0" smtClean="0"/>
              <a:t> استخدام لغة تقنية/ المبالغة في </a:t>
            </a:r>
            <a:r>
              <a:rPr lang="ar-SA" sz="4000" dirty="0" err="1" smtClean="0"/>
              <a:t>اختصالر</a:t>
            </a:r>
            <a:r>
              <a:rPr lang="ar-SA" sz="4000" dirty="0" smtClean="0"/>
              <a:t> </a:t>
            </a:r>
            <a:r>
              <a:rPr lang="ar-SA" sz="4000" dirty="0" err="1" smtClean="0"/>
              <a:t>او</a:t>
            </a:r>
            <a:r>
              <a:rPr lang="ar-SA" sz="4000" dirty="0" smtClean="0"/>
              <a:t> </a:t>
            </a:r>
            <a:r>
              <a:rPr lang="ar-SA" sz="4000" dirty="0" err="1" smtClean="0"/>
              <a:t>اطالة</a:t>
            </a:r>
            <a:r>
              <a:rPr lang="ar-SA" sz="4000" dirty="0" smtClean="0"/>
              <a:t> الرسالة)</a:t>
            </a:r>
            <a:r>
              <a:rPr lang="ar-DZ" sz="4000" dirty="0" smtClean="0"/>
              <a:t/>
            </a:r>
            <a:br>
              <a:rPr lang="ar-DZ" sz="4000" dirty="0" smtClean="0"/>
            </a:br>
            <a:r>
              <a:rPr lang="fr-FR" sz="4000" dirty="0" smtClean="0"/>
              <a:t/>
            </a:r>
            <a:br>
              <a:rPr lang="fr-FR" sz="4000" dirty="0" smtClean="0"/>
            </a:br>
            <a:r>
              <a:rPr lang="fr-FR" sz="4000" dirty="0" smtClean="0"/>
              <a:t>• </a:t>
            </a:r>
            <a:r>
              <a:rPr lang="ar-SA" sz="4000" b="1" dirty="0" smtClean="0"/>
              <a:t>التفاوت في السلطة الوظيفية</a:t>
            </a:r>
            <a:r>
              <a:rPr lang="ar-SA" sz="4000" dirty="0" smtClean="0"/>
              <a:t>(ضرورة انتقاء بعض الألفاظ </a:t>
            </a:r>
            <a:r>
              <a:rPr lang="ar-SA" sz="4000" dirty="0" err="1" smtClean="0"/>
              <a:t>و</a:t>
            </a:r>
            <a:r>
              <a:rPr lang="ar-SA" sz="4000" dirty="0" smtClean="0"/>
              <a:t> </a:t>
            </a:r>
            <a:r>
              <a:rPr lang="ar-SA" sz="4000" dirty="0" err="1" smtClean="0"/>
              <a:t>فلترة</a:t>
            </a:r>
            <a:r>
              <a:rPr lang="ar-SA" sz="4000" dirty="0" smtClean="0"/>
              <a:t> الرسائل مما يؤدي إلى فقدان جزء من </a:t>
            </a:r>
            <a:r>
              <a:rPr lang="ar-SA" dirty="0" smtClean="0"/>
              <a:t>معناها ) </a:t>
            </a:r>
            <a:r>
              <a:rPr lang="fr-FR" dirty="0" smtClean="0"/>
              <a:t> 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8336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b="1" u="sng" dirty="0" smtClean="0">
                <a:solidFill>
                  <a:srgbClr val="FF0000"/>
                </a:solidFill>
              </a:rPr>
              <a:t>3</a:t>
            </a:r>
            <a:r>
              <a:rPr lang="fr-FR" b="1" u="sng" dirty="0" smtClean="0">
                <a:solidFill>
                  <a:srgbClr val="FF0000"/>
                </a:solidFill>
              </a:rPr>
              <a:t>- </a:t>
            </a:r>
            <a:r>
              <a:rPr lang="ar-SA" b="1" u="sng" dirty="0" smtClean="0">
                <a:solidFill>
                  <a:srgbClr val="FF0000"/>
                </a:solidFill>
              </a:rPr>
              <a:t>المعوقات المرتبطة بوسيلة الاتصال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• </a:t>
            </a:r>
            <a:r>
              <a:rPr lang="ar-SA" b="1" dirty="0" smtClean="0"/>
              <a:t>الاختيار الخاطئ للوسيلة</a:t>
            </a:r>
            <a:r>
              <a:rPr lang="fr-FR" b="1" dirty="0" smtClean="0"/>
              <a:t> </a:t>
            </a:r>
            <a:r>
              <a:rPr lang="fr-FR" dirty="0" smtClean="0"/>
              <a:t>.</a:t>
            </a:r>
            <a:br>
              <a:rPr lang="fr-FR" dirty="0" smtClean="0"/>
            </a:br>
            <a:r>
              <a:rPr lang="fr-FR" dirty="0" smtClean="0"/>
              <a:t>• </a:t>
            </a:r>
            <a:r>
              <a:rPr lang="ar-SA" b="1" dirty="0" smtClean="0"/>
              <a:t>الاستخدام الخاطئ للوسيلة</a:t>
            </a:r>
            <a:r>
              <a:rPr lang="fr-FR" b="1" dirty="0" smtClean="0"/>
              <a:t> </a:t>
            </a:r>
            <a:r>
              <a:rPr lang="ar-SA" dirty="0" smtClean="0"/>
              <a:t>(إما بسبب الجهل أو الإهمال)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• </a:t>
            </a:r>
            <a:r>
              <a:rPr lang="ar-SA" b="1" dirty="0" smtClean="0"/>
              <a:t>سوء </a:t>
            </a:r>
            <a:r>
              <a:rPr lang="ar-SA" b="1" dirty="0" err="1" smtClean="0"/>
              <a:t>و</a:t>
            </a:r>
            <a:r>
              <a:rPr lang="ar-SA" b="1" dirty="0" smtClean="0"/>
              <a:t> ضعف وسيلة الاتصال</a:t>
            </a:r>
            <a:r>
              <a:rPr lang="fr-FR" b="1" dirty="0" smtClean="0"/>
              <a:t> </a:t>
            </a:r>
            <a:r>
              <a:rPr lang="ar-SA" dirty="0" smtClean="0"/>
              <a:t>(كانقطاع </a:t>
            </a:r>
            <a:r>
              <a:rPr lang="ar-SA" dirty="0" err="1" smtClean="0"/>
              <a:t>النت</a:t>
            </a:r>
            <a:r>
              <a:rPr lang="ar-SA" dirty="0" smtClean="0"/>
              <a:t> مثلا)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• </a:t>
            </a:r>
            <a:r>
              <a:rPr lang="ar-SA" b="1" dirty="0" smtClean="0"/>
              <a:t>ازدحام </a:t>
            </a:r>
            <a:r>
              <a:rPr lang="ar-SA" b="1" dirty="0" err="1" smtClean="0"/>
              <a:t>و</a:t>
            </a:r>
            <a:r>
              <a:rPr lang="ar-SA" b="1" dirty="0" smtClean="0"/>
              <a:t> اختناق قنوات الاتصال</a:t>
            </a:r>
            <a:r>
              <a:rPr lang="fr-FR" b="1" dirty="0" smtClean="0"/>
              <a:t> </a:t>
            </a:r>
            <a:r>
              <a:rPr lang="ar-SA" dirty="0" smtClean="0"/>
              <a:t>( كالبريد مما يؤدي إلى تأخر وصول الرسالة)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858280" cy="6858000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000" b="1" dirty="0" smtClean="0">
                <a:solidFill>
                  <a:srgbClr val="FF0000"/>
                </a:solidFill>
              </a:rPr>
              <a:t>4</a:t>
            </a:r>
            <a:r>
              <a:rPr lang="fr-FR" sz="3600" b="1" u="sng" dirty="0" smtClean="0">
                <a:solidFill>
                  <a:srgbClr val="FF0000"/>
                </a:solidFill>
              </a:rPr>
              <a:t>- </a:t>
            </a:r>
            <a:r>
              <a:rPr lang="ar-SA" sz="3600" b="1" u="sng" dirty="0" smtClean="0">
                <a:solidFill>
                  <a:srgbClr val="FF0000"/>
                </a:solidFill>
              </a:rPr>
              <a:t>المعوقات المرتبطة بمضمون الرسالة</a:t>
            </a:r>
            <a:r>
              <a:rPr lang="fr-FR" sz="3600" dirty="0" smtClean="0"/>
              <a:t> </a:t>
            </a:r>
            <a:r>
              <a:rPr lang="ar-DZ" sz="3600" dirty="0" smtClean="0"/>
              <a:t/>
            </a:r>
            <a:br>
              <a:rPr lang="ar-DZ" sz="3600" dirty="0" smtClean="0"/>
            </a:b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b="1" dirty="0" smtClean="0"/>
              <a:t> • </a:t>
            </a:r>
            <a:r>
              <a:rPr lang="ar-SA" sz="3600" b="1" dirty="0" smtClean="0"/>
              <a:t>لغة الرسالة (عدم التمكن من اللغة اللفظية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غير اللفظية مما يؤدي إلى تشوه المضمون)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• </a:t>
            </a:r>
            <a:r>
              <a:rPr lang="ar-SA" sz="3600" b="1" dirty="0" smtClean="0"/>
              <a:t>هدف الرسالة( عدم وجود </a:t>
            </a:r>
            <a:r>
              <a:rPr lang="ar-SA" sz="3600" b="1" dirty="0" err="1" smtClean="0"/>
              <a:t>او</a:t>
            </a:r>
            <a:r>
              <a:rPr lang="ar-SA" sz="3600" b="1" dirty="0" smtClean="0"/>
              <a:t> عدم وضوح الهدف من الاتصال)</a:t>
            </a:r>
            <a:r>
              <a:rPr lang="fr-FR" sz="3600" b="1" dirty="0" smtClean="0"/>
              <a:t> .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• </a:t>
            </a:r>
            <a:r>
              <a:rPr lang="ar-SA" sz="3600" b="1" dirty="0" smtClean="0"/>
              <a:t>أسلوب كتابة الرسالة</a:t>
            </a:r>
            <a:r>
              <a:rPr lang="fr-FR" sz="3600" b="1" dirty="0" smtClean="0"/>
              <a:t> .</a:t>
            </a:r>
            <a:r>
              <a:rPr lang="ar-SA" sz="3600" b="1" dirty="0" smtClean="0"/>
              <a:t>(فقد يكون معقد جدا أو مبسط جدا لدرجة يفقد الرسالة قيمتها)</a:t>
            </a:r>
            <a:r>
              <a:rPr lang="ar-DZ" sz="3600" b="1" dirty="0" smtClean="0"/>
              <a:t/>
            </a:r>
            <a:br>
              <a:rPr lang="ar-DZ" sz="3600" b="1" dirty="0" smtClean="0"/>
            </a:br>
            <a:r>
              <a:rPr lang="fr-FR" sz="3600" b="1" dirty="0" smtClean="0"/>
              <a:t/>
            </a:r>
            <a:br>
              <a:rPr lang="fr-FR" sz="3600" b="1" dirty="0" smtClean="0"/>
            </a:br>
            <a:r>
              <a:rPr lang="fr-FR" sz="3600" b="1" dirty="0" smtClean="0"/>
              <a:t>• </a:t>
            </a:r>
            <a:r>
              <a:rPr lang="ar-SA" sz="3600" b="1" dirty="0" smtClean="0"/>
              <a:t>طريقة نطق الرسالة</a:t>
            </a:r>
            <a:r>
              <a:rPr lang="fr-FR" sz="3600" b="1" dirty="0" smtClean="0"/>
              <a:t> .</a:t>
            </a:r>
            <a:r>
              <a:rPr lang="ar-SA" sz="3600" b="1" dirty="0" smtClean="0"/>
              <a:t>( قد يكون نص الرسالة جيد لكن طريقة نطقها </a:t>
            </a:r>
            <a:r>
              <a:rPr lang="ar-SA" sz="3600" b="1" dirty="0" err="1" smtClean="0"/>
              <a:t>و</a:t>
            </a:r>
            <a:r>
              <a:rPr lang="ar-SA" sz="3600" b="1" dirty="0" smtClean="0"/>
              <a:t> نبرة الصوت غير مناسبة)</a:t>
            </a:r>
            <a:endParaRPr lang="fr-FR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858000"/>
          </a:xfrm>
        </p:spPr>
        <p:txBody>
          <a:bodyPr>
            <a:normAutofit fontScale="90000"/>
          </a:bodyPr>
          <a:lstStyle/>
          <a:p>
            <a:pPr lvl="0" algn="r" rtl="1"/>
            <a:r>
              <a:rPr lang="fr-FR" dirty="0" smtClean="0"/>
              <a:t/>
            </a:r>
            <a:br>
              <a:rPr lang="fr-FR" dirty="0" smtClean="0"/>
            </a:br>
            <a:r>
              <a:rPr lang="ar-DZ" b="1" u="sng" dirty="0" smtClean="0">
                <a:solidFill>
                  <a:srgbClr val="FF0000"/>
                </a:solidFill>
              </a:rPr>
              <a:t> 5 </a:t>
            </a:r>
            <a:r>
              <a:rPr lang="ar-SA" b="1" u="sng" dirty="0" smtClean="0">
                <a:solidFill>
                  <a:srgbClr val="FF0000"/>
                </a:solidFill>
              </a:rPr>
              <a:t>معوقات المرتبطة بالمرسل إليه :</a:t>
            </a:r>
            <a:r>
              <a:rPr lang="ar-DZ" b="1" u="sng" dirty="0" smtClean="0">
                <a:solidFill>
                  <a:srgbClr val="FF0000"/>
                </a:solidFill>
              </a:rPr>
              <a:t/>
            </a:r>
            <a:br>
              <a:rPr lang="ar-DZ" b="1" u="sng" dirty="0" smtClean="0">
                <a:solidFill>
                  <a:srgbClr val="FF0000"/>
                </a:solidFill>
              </a:rPr>
            </a:br>
            <a:r>
              <a:rPr lang="ar-SA" b="1" u="sng" dirty="0" smtClean="0">
                <a:solidFill>
                  <a:srgbClr val="FF0000"/>
                </a:solidFill>
              </a:rPr>
              <a:t> </a:t>
            </a:r>
            <a:r>
              <a:rPr lang="ar-DZ" dirty="0" smtClean="0"/>
              <a:t/>
            </a:r>
            <a:br>
              <a:rPr lang="ar-DZ" dirty="0" smtClean="0"/>
            </a:br>
            <a:r>
              <a:rPr lang="ar-DZ" dirty="0" smtClean="0"/>
              <a:t>- </a:t>
            </a:r>
            <a:r>
              <a:rPr lang="ar-SA" sz="4000" b="1" dirty="0" smtClean="0"/>
              <a:t>الاختلافات الثقافة الفكرية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الذهنية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</a:t>
            </a:r>
            <a:r>
              <a:rPr lang="ar-SA" sz="4000" b="1" dirty="0" err="1" smtClean="0"/>
              <a:t>الادراكية</a:t>
            </a:r>
            <a:r>
              <a:rPr lang="ar-SA" sz="4000" b="1" dirty="0" smtClean="0"/>
              <a:t> لمرسل الرسالة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مستقبلها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تباين الرؤى بينهما.</a:t>
            </a:r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- </a:t>
            </a:r>
            <a:r>
              <a:rPr lang="ar-SA" sz="4000" b="1" dirty="0" smtClean="0"/>
              <a:t>تداخل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تشبك المصالح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الاتجاهات بين المرسل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المستقبل.</a:t>
            </a:r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- </a:t>
            </a:r>
            <a:r>
              <a:rPr lang="ar-SA" sz="4000" b="1" dirty="0" smtClean="0"/>
              <a:t>التفسير الخاطئ لمضمون الرسالة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تعمد تشويهها من قبل المستقبل  أو تصفية المضمون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تفسيره بشكل </a:t>
            </a:r>
            <a:r>
              <a:rPr lang="ar-SA" sz="4000" b="1" dirty="0" err="1" smtClean="0"/>
              <a:t>مجزء</a:t>
            </a:r>
            <a:r>
              <a:rPr lang="ar-SA" sz="4000" b="1" dirty="0" smtClean="0"/>
              <a:t> أو حذف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إخفاء جزء منه.</a:t>
            </a:r>
            <a:r>
              <a:rPr lang="fr-FR" b="1" dirty="0" smtClean="0"/>
              <a:t/>
            </a:r>
            <a:br>
              <a:rPr lang="fr-FR" b="1" dirty="0" smtClean="0"/>
            </a:br>
            <a:endParaRPr lang="fr-FR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74638"/>
            <a:ext cx="8686800" cy="6583362"/>
          </a:xfrm>
        </p:spPr>
        <p:txBody>
          <a:bodyPr>
            <a:normAutofit fontScale="90000"/>
          </a:bodyPr>
          <a:lstStyle/>
          <a:p>
            <a:pPr algn="r" rtl="1"/>
            <a:r>
              <a:rPr lang="ar-DZ" sz="4000" b="1" u="sng" dirty="0" smtClean="0">
                <a:solidFill>
                  <a:srgbClr val="FF0000"/>
                </a:solidFill>
              </a:rPr>
              <a:t>6</a:t>
            </a:r>
            <a:r>
              <a:rPr lang="fr-FR" sz="4000" b="1" u="sng" dirty="0" smtClean="0">
                <a:solidFill>
                  <a:srgbClr val="FF0000"/>
                </a:solidFill>
              </a:rPr>
              <a:t>- </a:t>
            </a:r>
            <a:r>
              <a:rPr lang="ar-SA" sz="4000" b="1" u="sng" dirty="0" smtClean="0">
                <a:solidFill>
                  <a:srgbClr val="FF0000"/>
                </a:solidFill>
              </a:rPr>
              <a:t>المعوقات المرتبطة بالتغذية العكسية</a:t>
            </a:r>
            <a:r>
              <a:rPr lang="fr-FR" sz="4000" b="1" dirty="0" smtClean="0">
                <a:solidFill>
                  <a:srgbClr val="FF0000"/>
                </a:solidFill>
              </a:rPr>
              <a:t> </a:t>
            </a:r>
            <a:r>
              <a:rPr lang="ar-DZ" sz="4000" b="1" dirty="0" smtClean="0">
                <a:solidFill>
                  <a:srgbClr val="FF0000"/>
                </a:solidFill>
              </a:rPr>
              <a:t/>
            </a:r>
            <a:br>
              <a:rPr lang="ar-DZ" sz="4000" b="1" dirty="0" smtClean="0">
                <a:solidFill>
                  <a:srgbClr val="FF0000"/>
                </a:solidFill>
              </a:rPr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- </a:t>
            </a:r>
            <a:r>
              <a:rPr lang="ar-SA" sz="4000" b="1" dirty="0" smtClean="0"/>
              <a:t>افتراض المرسِل بأن التغذية العكسية غير ضرورية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هذا ما يحدث كثيرا في ظل </a:t>
            </a:r>
            <a:r>
              <a:rPr lang="ar-SA" sz="4000" b="1" dirty="0" err="1" smtClean="0"/>
              <a:t>الادارة</a:t>
            </a:r>
            <a:r>
              <a:rPr lang="ar-SA" sz="4000" b="1" dirty="0" smtClean="0"/>
              <a:t> الدكتاتورية  التي تفرض الالتزام الحرفي بالتعليمات دون أي مناقشة</a:t>
            </a:r>
            <a:r>
              <a:rPr lang="ar-DZ" sz="4000" b="1" dirty="0" smtClean="0"/>
              <a:t/>
            </a:r>
            <a:br>
              <a:rPr lang="ar-DZ" sz="4000" b="1" dirty="0" smtClean="0"/>
            </a:br>
            <a:r>
              <a:rPr lang="fr-FR" sz="4000" b="1" dirty="0" smtClean="0"/>
              <a:t/>
            </a:r>
            <a:br>
              <a:rPr lang="fr-FR" sz="4000" b="1" dirty="0" smtClean="0"/>
            </a:br>
            <a:r>
              <a:rPr lang="ar-DZ" sz="4000" b="1" dirty="0" smtClean="0"/>
              <a:t>- </a:t>
            </a:r>
            <a:r>
              <a:rPr lang="ar-SA" sz="4000" b="1" dirty="0" smtClean="0"/>
              <a:t>تركيز المرسِل على الأهداف التي يسعى إلى بلوغها دون الاهتمام بدوافع المرسل إليه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أهدافه </a:t>
            </a:r>
            <a:r>
              <a:rPr lang="ar-SA" sz="4000" b="1" dirty="0" err="1" smtClean="0"/>
              <a:t>و</a:t>
            </a:r>
            <a:r>
              <a:rPr lang="ar-SA" sz="4000" b="1" dirty="0" smtClean="0"/>
              <a:t> تطلعاته</a:t>
            </a:r>
            <a:r>
              <a:rPr lang="ar-DZ" sz="4000" b="1" dirty="0" smtClean="0"/>
              <a:t>.</a:t>
            </a:r>
            <a:br>
              <a:rPr lang="ar-DZ" sz="4000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324</Words>
  <Application>Microsoft Office PowerPoint</Application>
  <PresentationFormat>Affichage à l'écran (4:3)</PresentationFormat>
  <Paragraphs>44</Paragraphs>
  <Slides>18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Thème Office</vt:lpstr>
      <vt:lpstr>المحور الرابع معوقات الاتصال </vt:lpstr>
      <vt:lpstr>  تعريف معوقات الاتصال   معوقات الاتصال تعني جميع المؤثرات التي  تمنع عملية تبادل المعلومات او تعطلها او تأخر إرسالها او تشوه معانيها او تؤثر في كميتها .  أي كل عائق يقلل من فاعلية الاتصالات. </vt:lpstr>
      <vt:lpstr> تتصل هذه المعوقات  بالعناصر الأساسية لعملية الاتصال و على هذا الأساس سيتم تصنيفها : </vt:lpstr>
      <vt:lpstr>2- المعوقات المرتبطة بالمرسل   • الحالة النفسية للمرسل: الحالة المزاجية، التوتر، العصبية ...الخ .(تمثل 50%من معوقات الاتصال)  • الافتراضات و الأحكام الخاطئة لدى المرسل  .(كأن يعتقد بأن رسالته مفهومة وواضحة  يجب إن تكون كذلك في اذهان المستقبلين)</vt:lpstr>
      <vt:lpstr>• الاختيار الخاطئ لتوقيت إرسال الرسالة : قد يؤثر ذلك على قيمة الرسالة و جوهرها فقد تصل مبكرا أو متأخرا فيكون تاثيرها ضعيفا او معدوما.  • عدم كفاءة المرسل أو افتقاده لمهارات الاتصال (عدم امتلاك لغة الاتصال الللفظية او الجسدية /او استخدام لغة تقنية/ المبالغة في اختصالر او اطالة الرسالة)  • التفاوت في السلطة الوظيفية(ضرورة انتقاء بعض الألفاظ و فلترة الرسائل مما يؤدي إلى فقدان جزء من معناها )  .</vt:lpstr>
      <vt:lpstr>3- المعوقات المرتبطة بوسيلة الاتصال  • الاختيار الخاطئ للوسيلة . • الاستخدام الخاطئ للوسيلة (إما بسبب الجهل أو الإهمال) • سوء و ضعف وسيلة الاتصال (كانقطاع النت مثلا) • ازدحام و اختناق قنوات الاتصال ( كالبريد مما يؤدي إلى تأخر وصول الرسالة) </vt:lpstr>
      <vt:lpstr>4- المعوقات المرتبطة بمضمون الرسالة    • لغة الرسالة (عدم التمكن من اللغة اللفظية و غير اللفظية مما يؤدي إلى تشوه المضمون)  • هدف الرسالة( عدم وجود او عدم وضوح الهدف من الاتصال) .  • أسلوب كتابة الرسالة .(فقد يكون معقد جدا أو مبسط جدا لدرجة يفقد الرسالة قيمتها)  • طريقة نطق الرسالة .( قد يكون نص الرسالة جيد لكن طريقة نطقها و نبرة الصوت غير مناسبة)</vt:lpstr>
      <vt:lpstr>  5 معوقات المرتبطة بالمرسل إليه :   - الاختلافات الثقافة الفكرية و الذهنية و الادراكية لمرسل الرسالة و مستقبلها و تباين الرؤى بينهما.  - تداخل و تشبك المصالح و الاتجاهات بين المرسل و المستقبل.  - التفسير الخاطئ لمضمون الرسالة و تعمد تشويهها من قبل المستقبل  أو تصفية المضمون و تفسيره بشكل مجزء أو حذف و إخفاء جزء منه. </vt:lpstr>
      <vt:lpstr>6- المعوقات المرتبطة بالتغذية العكسية   - افتراض المرسِل بأن التغذية العكسية غير ضرورية و هذا ما يحدث كثيرا في ظل الادارة الدكتاتورية  التي تفرض الالتزام الحرفي بالتعليمات دون أي مناقشة  - تركيز المرسِل على الأهداف التي يسعى إلى بلوغها دون الاهتمام بدوافع المرسل إليه و أهدافه و تطلعاته.  </vt:lpstr>
      <vt:lpstr> - ضعف البُنى التحتية  للاتصال أو سوء تصميمها بحيث تكون في اتجاه واحد و ليس في اتجاهين   - عدم الاهتمام بالرسائل غير اللفضية التي تعطي مؤشرات عن وصول الرسالة من عدمها </vt:lpstr>
      <vt:lpstr>7 معوقات أخرى(تنظيمية) : - تصلب بعض الهياكل التنظيمية يعيق وصول بعض الرسائل في الوقت المناسب و قد يتسبب في عدم وصولها اصلا.  - كبر حجم المنظمة و تعدد فروعها قد يعيق أيضا عملية الاتصال.  - الضوضاء التي قد تحدث في البيئة التي يجري بها الاتصال. </vt:lpstr>
      <vt:lpstr>كيف نتغلب على هذه المعوقات؟؟؟</vt:lpstr>
      <vt:lpstr>طرق التغلب على معوقات الاتصال</vt:lpstr>
      <vt:lpstr>Diapositive 14</vt:lpstr>
      <vt:lpstr>8-3على مستوى قناة الاتصال: تعتبر قناة الاتصال من العناصر الهامة للعملية الاتصالية و أي خلل على مستواها من شأنه إفشال العملية ككل ولذلك لا بد من: -  استخدام قنوات اتصال تُلائم  مضمون الرسالة و كذا المرسل إليه - ضرورة معرفة كيفية استخدام القناة و الاستفادة منها.و التدريب عليها إذا تطلب الأمر ذلك. - معالجة المشاكل التي قد تتعرض لها قناة الاتصال سواء كانت شخصية أو غير شخصية . </vt:lpstr>
      <vt:lpstr>Diapositive 16</vt:lpstr>
      <vt:lpstr>Diapositive 17</vt:lpstr>
      <vt:lpstr>Diapositive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</dc:creator>
  <cp:lastModifiedBy>Utilisateur Windows</cp:lastModifiedBy>
  <cp:revision>3</cp:revision>
  <dcterms:created xsi:type="dcterms:W3CDTF">2021-02-17T23:48:23Z</dcterms:created>
  <dcterms:modified xsi:type="dcterms:W3CDTF">2021-02-18T10:44:37Z</dcterms:modified>
</cp:coreProperties>
</file>