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58"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p:scale>
          <a:sx n="70" d="100"/>
          <a:sy n="70" d="100"/>
        </p:scale>
        <p:origin x="6" y="23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0E71D450-A6C8-4F6F-96DF-577E0201056E}" type="datetimeFigureOut">
              <a:rPr lang="fr-FR" smtClean="0"/>
              <a:pPr/>
              <a:t>05/05/2024</a:t>
            </a:fld>
            <a:endParaRPr lang="fr-FR"/>
          </a:p>
        </p:txBody>
      </p:sp>
      <p:sp>
        <p:nvSpPr>
          <p:cNvPr id="5" name="Footer Placeholder 4"/>
          <p:cNvSpPr>
            <a:spLocks noGrp="1"/>
          </p:cNvSpPr>
          <p:nvPr>
            <p:ph type="ftr" sz="quarter" idx="11"/>
          </p:nvPr>
        </p:nvSpPr>
        <p:spPr/>
        <p:txBody>
          <a:bodyPr/>
          <a:lstStyle/>
          <a:p>
            <a:endParaRPr lang="fr-F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C82FF055-F873-43B7-AAFF-B63C7AB132FF}" type="slidenum">
              <a:rPr lang="fr-FR" smtClean="0"/>
              <a:pPr/>
              <a:t>‹N°›</a:t>
            </a:fld>
            <a:endParaRPr lang="fr-FR"/>
          </a:p>
        </p:txBody>
      </p:sp>
    </p:spTree>
    <p:extLst>
      <p:ext uri="{BB962C8B-B14F-4D97-AF65-F5344CB8AC3E}">
        <p14:creationId xmlns:p14="http://schemas.microsoft.com/office/powerpoint/2010/main" xmlns="" val="41196642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0E71D450-A6C8-4F6F-96DF-577E0201056E}" type="datetimeFigureOut">
              <a:rPr lang="fr-FR" smtClean="0"/>
              <a:pPr/>
              <a:t>05/05/2024</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82FF055-F873-43B7-AAFF-B63C7AB132FF}" type="slidenum">
              <a:rPr lang="fr-FR" smtClean="0"/>
              <a:pPr/>
              <a:t>‹N°›</a:t>
            </a:fld>
            <a:endParaRPr lang="fr-FR"/>
          </a:p>
        </p:txBody>
      </p:sp>
    </p:spTree>
    <p:extLst>
      <p:ext uri="{BB962C8B-B14F-4D97-AF65-F5344CB8AC3E}">
        <p14:creationId xmlns:p14="http://schemas.microsoft.com/office/powerpoint/2010/main" xmlns="" val="1550021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0E71D450-A6C8-4F6F-96DF-577E0201056E}" type="datetimeFigureOut">
              <a:rPr lang="fr-FR" smtClean="0"/>
              <a:pPr/>
              <a:t>05/05/2024</a:t>
            </a:fld>
            <a:endParaRPr lang="fr-FR"/>
          </a:p>
        </p:txBody>
      </p:sp>
      <p:sp>
        <p:nvSpPr>
          <p:cNvPr id="5" name="Footer Placeholder 4"/>
          <p:cNvSpPr>
            <a:spLocks noGrp="1"/>
          </p:cNvSpPr>
          <p:nvPr>
            <p:ph type="ftr" sz="quarter" idx="11"/>
          </p:nvPr>
        </p:nvSpPr>
        <p:spPr/>
        <p:txBody>
          <a:bodyPr/>
          <a:lstStyle/>
          <a:p>
            <a:endParaRPr lang="fr-F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82FF055-F873-43B7-AAFF-B63C7AB132FF}" type="slidenum">
              <a:rPr lang="fr-FR" smtClean="0"/>
              <a:pPr/>
              <a:t>‹N°›</a:t>
            </a:fld>
            <a:endParaRPr lang="fr-F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24034404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smtClean="0"/>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0E71D450-A6C8-4F6F-96DF-577E0201056E}" type="datetimeFigureOut">
              <a:rPr lang="fr-FR" smtClean="0"/>
              <a:pPr/>
              <a:t>05/05/2024</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82FF055-F873-43B7-AAFF-B63C7AB132FF}" type="slidenum">
              <a:rPr lang="fr-FR" smtClean="0"/>
              <a:pPr/>
              <a:t>‹N°›</a:t>
            </a:fld>
            <a:endParaRPr lang="fr-FR"/>
          </a:p>
        </p:txBody>
      </p:sp>
    </p:spTree>
    <p:extLst>
      <p:ext uri="{BB962C8B-B14F-4D97-AF65-F5344CB8AC3E}">
        <p14:creationId xmlns:p14="http://schemas.microsoft.com/office/powerpoint/2010/main" xmlns="" val="26238962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0E71D450-A6C8-4F6F-96DF-577E0201056E}" type="datetimeFigureOut">
              <a:rPr lang="fr-FR" smtClean="0"/>
              <a:pPr/>
              <a:t>05/05/2024</a:t>
            </a:fld>
            <a:endParaRPr lang="fr-FR"/>
          </a:p>
        </p:txBody>
      </p:sp>
      <p:sp>
        <p:nvSpPr>
          <p:cNvPr id="6" name="Footer Placeholder 5"/>
          <p:cNvSpPr>
            <a:spLocks noGrp="1"/>
          </p:cNvSpPr>
          <p:nvPr>
            <p:ph type="ftr" sz="quarter" idx="11"/>
          </p:nvPr>
        </p:nvSpPr>
        <p:spPr/>
        <p:txBody>
          <a:bodyPr/>
          <a:lstStyle/>
          <a:p>
            <a:endParaRPr lang="fr-F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82FF055-F873-43B7-AAFF-B63C7AB132FF}" type="slidenum">
              <a:rPr lang="fr-FR" smtClean="0"/>
              <a:pPr/>
              <a:t>‹N°›</a:t>
            </a:fld>
            <a:endParaRPr lang="fr-F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27542451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0E71D450-A6C8-4F6F-96DF-577E0201056E}" type="datetimeFigureOut">
              <a:rPr lang="fr-FR" smtClean="0"/>
              <a:pPr/>
              <a:t>05/05/2024</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82FF055-F873-43B7-AAFF-B63C7AB132FF}" type="slidenum">
              <a:rPr lang="fr-FR" smtClean="0"/>
              <a:pPr/>
              <a:t>‹N°›</a:t>
            </a:fld>
            <a:endParaRPr lang="fr-FR"/>
          </a:p>
        </p:txBody>
      </p:sp>
    </p:spTree>
    <p:extLst>
      <p:ext uri="{BB962C8B-B14F-4D97-AF65-F5344CB8AC3E}">
        <p14:creationId xmlns:p14="http://schemas.microsoft.com/office/powerpoint/2010/main" xmlns="" val="40841107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0E71D450-A6C8-4F6F-96DF-577E0201056E}" type="datetimeFigureOut">
              <a:rPr lang="fr-FR" smtClean="0"/>
              <a:pPr/>
              <a:t>05/05/2024</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82FF055-F873-43B7-AAFF-B63C7AB132FF}" type="slidenum">
              <a:rPr lang="fr-FR" smtClean="0"/>
              <a:pPr/>
              <a:t>‹N°›</a:t>
            </a:fld>
            <a:endParaRPr lang="fr-FR"/>
          </a:p>
        </p:txBody>
      </p:sp>
    </p:spTree>
    <p:extLst>
      <p:ext uri="{BB962C8B-B14F-4D97-AF65-F5344CB8AC3E}">
        <p14:creationId xmlns:p14="http://schemas.microsoft.com/office/powerpoint/2010/main" xmlns="" val="42698357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0E71D450-A6C8-4F6F-96DF-577E0201056E}" type="datetimeFigureOut">
              <a:rPr lang="fr-FR" smtClean="0"/>
              <a:pPr/>
              <a:t>05/05/2024</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82FF055-F873-43B7-AAFF-B63C7AB132FF}" type="slidenum">
              <a:rPr lang="fr-FR" smtClean="0"/>
              <a:pPr/>
              <a:t>‹N°›</a:t>
            </a:fld>
            <a:endParaRPr lang="fr-FR"/>
          </a:p>
        </p:txBody>
      </p:sp>
    </p:spTree>
    <p:extLst>
      <p:ext uri="{BB962C8B-B14F-4D97-AF65-F5344CB8AC3E}">
        <p14:creationId xmlns:p14="http://schemas.microsoft.com/office/powerpoint/2010/main" xmlns="" val="33893360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smtClean="0"/>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0E71D450-A6C8-4F6F-96DF-577E0201056E}" type="datetimeFigureOut">
              <a:rPr lang="fr-FR" smtClean="0"/>
              <a:pPr/>
              <a:t>05/05/2024</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82FF055-F873-43B7-AAFF-B63C7AB132FF}" type="slidenum">
              <a:rPr lang="fr-FR" smtClean="0"/>
              <a:pPr/>
              <a:t>‹N°›</a:t>
            </a:fld>
            <a:endParaRPr lang="fr-FR"/>
          </a:p>
        </p:txBody>
      </p:sp>
    </p:spTree>
    <p:extLst>
      <p:ext uri="{BB962C8B-B14F-4D97-AF65-F5344CB8AC3E}">
        <p14:creationId xmlns:p14="http://schemas.microsoft.com/office/powerpoint/2010/main" xmlns="" val="39787656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0E71D450-A6C8-4F6F-96DF-577E0201056E}" type="datetimeFigureOut">
              <a:rPr lang="fr-FR" smtClean="0"/>
              <a:pPr/>
              <a:t>05/05/2024</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82FF055-F873-43B7-AAFF-B63C7AB132FF}" type="slidenum">
              <a:rPr lang="fr-FR" smtClean="0"/>
              <a:pPr/>
              <a:t>‹N°›</a:t>
            </a:fld>
            <a:endParaRPr lang="fr-FR"/>
          </a:p>
        </p:txBody>
      </p:sp>
    </p:spTree>
    <p:extLst>
      <p:ext uri="{BB962C8B-B14F-4D97-AF65-F5344CB8AC3E}">
        <p14:creationId xmlns:p14="http://schemas.microsoft.com/office/powerpoint/2010/main" xmlns="" val="8372177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0E71D450-A6C8-4F6F-96DF-577E0201056E}" type="datetimeFigureOut">
              <a:rPr lang="fr-FR" smtClean="0"/>
              <a:pPr/>
              <a:t>05/05/2024</a:t>
            </a:fld>
            <a:endParaRPr lang="fr-FR"/>
          </a:p>
        </p:txBody>
      </p:sp>
      <p:sp>
        <p:nvSpPr>
          <p:cNvPr id="6" name="Footer Placeholder 5"/>
          <p:cNvSpPr>
            <a:spLocks noGrp="1"/>
          </p:cNvSpPr>
          <p:nvPr>
            <p:ph type="ftr" sz="quarter" idx="11"/>
          </p:nvPr>
        </p:nvSpPr>
        <p:spPr/>
        <p:txBody>
          <a:bodyPr/>
          <a:lstStyle/>
          <a:p>
            <a:endParaRPr lang="fr-F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C82FF055-F873-43B7-AAFF-B63C7AB132FF}" type="slidenum">
              <a:rPr lang="fr-FR" smtClean="0"/>
              <a:pPr/>
              <a:t>‹N°›</a:t>
            </a:fld>
            <a:endParaRPr lang="fr-FR"/>
          </a:p>
        </p:txBody>
      </p:sp>
    </p:spTree>
    <p:extLst>
      <p:ext uri="{BB962C8B-B14F-4D97-AF65-F5344CB8AC3E}">
        <p14:creationId xmlns:p14="http://schemas.microsoft.com/office/powerpoint/2010/main" xmlns="" val="12394881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0E71D450-A6C8-4F6F-96DF-577E0201056E}" type="datetimeFigureOut">
              <a:rPr lang="fr-FR" smtClean="0"/>
              <a:pPr/>
              <a:t>05/05/2024</a:t>
            </a:fld>
            <a:endParaRPr lang="fr-FR"/>
          </a:p>
        </p:txBody>
      </p:sp>
      <p:sp>
        <p:nvSpPr>
          <p:cNvPr id="8" name="Footer Placeholder 7"/>
          <p:cNvSpPr>
            <a:spLocks noGrp="1"/>
          </p:cNvSpPr>
          <p:nvPr>
            <p:ph type="ftr" sz="quarter" idx="11"/>
          </p:nvPr>
        </p:nvSpPr>
        <p:spPr/>
        <p:txBody>
          <a:bodyPr/>
          <a:lstStyle/>
          <a:p>
            <a:endParaRPr lang="fr-F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C82FF055-F873-43B7-AAFF-B63C7AB132FF}" type="slidenum">
              <a:rPr lang="fr-FR" smtClean="0"/>
              <a:pPr/>
              <a:t>‹N°›</a:t>
            </a:fld>
            <a:endParaRPr lang="fr-FR"/>
          </a:p>
        </p:txBody>
      </p:sp>
    </p:spTree>
    <p:extLst>
      <p:ext uri="{BB962C8B-B14F-4D97-AF65-F5344CB8AC3E}">
        <p14:creationId xmlns:p14="http://schemas.microsoft.com/office/powerpoint/2010/main" xmlns="" val="42346697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0E71D450-A6C8-4F6F-96DF-577E0201056E}" type="datetimeFigureOut">
              <a:rPr lang="fr-FR" smtClean="0"/>
              <a:pPr/>
              <a:t>05/05/2024</a:t>
            </a:fld>
            <a:endParaRPr lang="fr-FR"/>
          </a:p>
        </p:txBody>
      </p:sp>
      <p:sp>
        <p:nvSpPr>
          <p:cNvPr id="4" name="Footer Placeholder 3"/>
          <p:cNvSpPr>
            <a:spLocks noGrp="1"/>
          </p:cNvSpPr>
          <p:nvPr>
            <p:ph type="ftr" sz="quarter" idx="11"/>
          </p:nvPr>
        </p:nvSpPr>
        <p:spPr/>
        <p:txBody>
          <a:bodyPr/>
          <a:lstStyle/>
          <a:p>
            <a:endParaRPr lang="fr-F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C82FF055-F873-43B7-AAFF-B63C7AB132FF}" type="slidenum">
              <a:rPr lang="fr-FR" smtClean="0"/>
              <a:pPr/>
              <a:t>‹N°›</a:t>
            </a:fld>
            <a:endParaRPr lang="fr-FR"/>
          </a:p>
        </p:txBody>
      </p:sp>
    </p:spTree>
    <p:extLst>
      <p:ext uri="{BB962C8B-B14F-4D97-AF65-F5344CB8AC3E}">
        <p14:creationId xmlns:p14="http://schemas.microsoft.com/office/powerpoint/2010/main" xmlns="" val="1125707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71D450-A6C8-4F6F-96DF-577E0201056E}" type="datetimeFigureOut">
              <a:rPr lang="fr-FR" smtClean="0"/>
              <a:pPr/>
              <a:t>05/05/2024</a:t>
            </a:fld>
            <a:endParaRPr lang="fr-FR"/>
          </a:p>
        </p:txBody>
      </p:sp>
      <p:sp>
        <p:nvSpPr>
          <p:cNvPr id="3" name="Footer Placeholder 2"/>
          <p:cNvSpPr>
            <a:spLocks noGrp="1"/>
          </p:cNvSpPr>
          <p:nvPr>
            <p:ph type="ftr" sz="quarter" idx="11"/>
          </p:nvPr>
        </p:nvSpPr>
        <p:spPr/>
        <p:txBody>
          <a:bodyPr/>
          <a:lstStyle/>
          <a:p>
            <a:endParaRPr lang="fr-F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C82FF055-F873-43B7-AAFF-B63C7AB132FF}" type="slidenum">
              <a:rPr lang="fr-FR" smtClean="0"/>
              <a:pPr/>
              <a:t>‹N°›</a:t>
            </a:fld>
            <a:endParaRPr lang="fr-FR"/>
          </a:p>
        </p:txBody>
      </p:sp>
    </p:spTree>
    <p:extLst>
      <p:ext uri="{BB962C8B-B14F-4D97-AF65-F5344CB8AC3E}">
        <p14:creationId xmlns:p14="http://schemas.microsoft.com/office/powerpoint/2010/main" xmlns="" val="2946032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smtClean="0"/>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0E71D450-A6C8-4F6F-96DF-577E0201056E}" type="datetimeFigureOut">
              <a:rPr lang="fr-FR" smtClean="0"/>
              <a:pPr/>
              <a:t>05/05/2024</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C82FF055-F873-43B7-AAFF-B63C7AB132FF}" type="slidenum">
              <a:rPr lang="fr-FR" smtClean="0"/>
              <a:pPr/>
              <a:t>‹N°›</a:t>
            </a:fld>
            <a:endParaRPr lang="fr-FR"/>
          </a:p>
        </p:txBody>
      </p:sp>
    </p:spTree>
    <p:extLst>
      <p:ext uri="{BB962C8B-B14F-4D97-AF65-F5344CB8AC3E}">
        <p14:creationId xmlns:p14="http://schemas.microsoft.com/office/powerpoint/2010/main" xmlns="" val="21338194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0E71D450-A6C8-4F6F-96DF-577E0201056E}" type="datetimeFigureOut">
              <a:rPr lang="fr-FR" smtClean="0"/>
              <a:pPr/>
              <a:t>05/05/2024</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82FF055-F873-43B7-AAFF-B63C7AB132FF}" type="slidenum">
              <a:rPr lang="fr-FR" smtClean="0"/>
              <a:pPr/>
              <a:t>‹N°›</a:t>
            </a:fld>
            <a:endParaRPr lang="fr-FR"/>
          </a:p>
        </p:txBody>
      </p:sp>
    </p:spTree>
    <p:extLst>
      <p:ext uri="{BB962C8B-B14F-4D97-AF65-F5344CB8AC3E}">
        <p14:creationId xmlns:p14="http://schemas.microsoft.com/office/powerpoint/2010/main" xmlns="" val="19389842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0E71D450-A6C8-4F6F-96DF-577E0201056E}" type="datetimeFigureOut">
              <a:rPr lang="fr-FR" smtClean="0"/>
              <a:pPr/>
              <a:t>05/05/2024</a:t>
            </a:fld>
            <a:endParaRPr lang="fr-F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C82FF055-F873-43B7-AAFF-B63C7AB132FF}" type="slidenum">
              <a:rPr lang="fr-FR" smtClean="0"/>
              <a:pPr/>
              <a:t>‹N°›</a:t>
            </a:fld>
            <a:endParaRPr lang="fr-FR"/>
          </a:p>
        </p:txBody>
      </p:sp>
    </p:spTree>
    <p:extLst>
      <p:ext uri="{BB962C8B-B14F-4D97-AF65-F5344CB8AC3E}">
        <p14:creationId xmlns:p14="http://schemas.microsoft.com/office/powerpoint/2010/main" xmlns="" val="37447104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pPr algn="ctr" rtl="1"/>
            <a:r>
              <a:rPr lang="ar-SA" dirty="0">
                <a:latin typeface="Sakkal Majalla" panose="02000000000000000000" pitchFamily="2" charset="-78"/>
                <a:cs typeface="Sakkal Majalla" panose="02000000000000000000" pitchFamily="2" charset="-78"/>
              </a:rPr>
              <a:t>تحديد القيمة المقترحة </a:t>
            </a:r>
            <a:r>
              <a:rPr lang="ar-SA" dirty="0" smtClean="0">
                <a:latin typeface="Sakkal Majalla" panose="02000000000000000000" pitchFamily="2" charset="-78"/>
                <a:cs typeface="Sakkal Majalla" panose="02000000000000000000" pitchFamily="2" charset="-78"/>
              </a:rPr>
              <a:t>للزبون</a:t>
            </a:r>
            <a:r>
              <a:rPr lang="ar-SA" dirty="0">
                <a:latin typeface="Sakkal Majalla" panose="02000000000000000000" pitchFamily="2" charset="-78"/>
                <a:cs typeface="Sakkal Majalla" panose="02000000000000000000" pitchFamily="2" charset="-78"/>
              </a:rPr>
              <a:t>. ما الذي يبحث عنه الزبون.</a:t>
            </a:r>
            <a:endParaRPr lang="fr-FR" dirty="0">
              <a:latin typeface="Sakkal Majalla" panose="02000000000000000000" pitchFamily="2" charset="-78"/>
              <a:cs typeface="Sakkal Majalla" panose="02000000000000000000" pitchFamily="2" charset="-78"/>
            </a:endParaRPr>
          </a:p>
        </p:txBody>
      </p:sp>
      <p:sp>
        <p:nvSpPr>
          <p:cNvPr id="3" name="Sous-titre 2"/>
          <p:cNvSpPr>
            <a:spLocks noGrp="1"/>
          </p:cNvSpPr>
          <p:nvPr>
            <p:ph type="subTitle" idx="1"/>
          </p:nvPr>
        </p:nvSpPr>
        <p:spPr/>
        <p:txBody>
          <a:bodyPr/>
          <a:lstStyle/>
          <a:p>
            <a:r>
              <a:rPr lang="ar-DZ" dirty="0" smtClean="0"/>
              <a:t>د شريط حنان</a:t>
            </a:r>
            <a:endParaRPr lang="fr-FR" dirty="0"/>
          </a:p>
        </p:txBody>
      </p:sp>
    </p:spTree>
    <p:extLst>
      <p:ext uri="{BB962C8B-B14F-4D97-AF65-F5344CB8AC3E}">
        <p14:creationId xmlns:p14="http://schemas.microsoft.com/office/powerpoint/2010/main" xmlns="" val="10598877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92925" y="105495"/>
            <a:ext cx="8911687" cy="754313"/>
          </a:xfrm>
        </p:spPr>
        <p:txBody>
          <a:bodyPr>
            <a:normAutofit/>
          </a:bodyPr>
          <a:lstStyle/>
          <a:p>
            <a:pPr algn="just" rtl="1"/>
            <a:r>
              <a:rPr lang="ar-SA" b="1" dirty="0" smtClean="0">
                <a:solidFill>
                  <a:srgbClr val="FF0000"/>
                </a:solidFill>
                <a:latin typeface="Sakkal Majalla" panose="02000000000000000000" pitchFamily="2" charset="-78"/>
                <a:cs typeface="Sakkal Majalla" panose="02000000000000000000" pitchFamily="2" charset="-78"/>
              </a:rPr>
              <a:t>قسم القيمة: المنتجات والخدمات</a:t>
            </a:r>
            <a:endParaRPr lang="fr-FR" b="1" dirty="0">
              <a:solidFill>
                <a:srgbClr val="FF0000"/>
              </a:solidFill>
              <a:latin typeface="Sakkal Majalla" panose="02000000000000000000" pitchFamily="2" charset="-78"/>
              <a:cs typeface="Sakkal Majalla" panose="02000000000000000000" pitchFamily="2" charset="-78"/>
            </a:endParaRPr>
          </a:p>
        </p:txBody>
      </p:sp>
      <p:sp>
        <p:nvSpPr>
          <p:cNvPr id="3" name="Espace réservé du contenu 2"/>
          <p:cNvSpPr>
            <a:spLocks noGrp="1"/>
          </p:cNvSpPr>
          <p:nvPr>
            <p:ph idx="1"/>
          </p:nvPr>
        </p:nvSpPr>
        <p:spPr>
          <a:xfrm>
            <a:off x="0" y="859808"/>
            <a:ext cx="12192000" cy="5998192"/>
          </a:xfrm>
        </p:spPr>
        <p:txBody>
          <a:bodyPr>
            <a:normAutofit/>
          </a:bodyPr>
          <a:lstStyle/>
          <a:p>
            <a:pPr marL="0" indent="0" algn="just" rtl="1">
              <a:buNone/>
            </a:pPr>
            <a:r>
              <a:rPr lang="ar-SA" sz="2800" dirty="0">
                <a:latin typeface="Sakkal Majalla" panose="02000000000000000000" pitchFamily="2" charset="-78"/>
                <a:cs typeface="Sakkal Majalla" panose="02000000000000000000" pitchFamily="2" charset="-78"/>
              </a:rPr>
              <a:t>الهدف هو توضيح كيف يمكن لهذه المنتجات أو الخدمات أن تلبي الاحتياجات الأساسية والمهمة للزبون بأفضل شكل ممكن.</a:t>
            </a:r>
          </a:p>
          <a:p>
            <a:pPr marL="0" indent="0" algn="just" rtl="1">
              <a:buNone/>
            </a:pPr>
            <a:endParaRPr lang="ar-SA" sz="2800" dirty="0">
              <a:latin typeface="Sakkal Majalla" panose="02000000000000000000" pitchFamily="2" charset="-78"/>
              <a:cs typeface="Sakkal Majalla" panose="02000000000000000000" pitchFamily="2" charset="-78"/>
            </a:endParaRPr>
          </a:p>
          <a:p>
            <a:pPr marL="0" indent="0" algn="just" rtl="1">
              <a:buNone/>
            </a:pPr>
            <a:r>
              <a:rPr lang="ar-SA" sz="2800" dirty="0">
                <a:latin typeface="Sakkal Majalla" panose="02000000000000000000" pitchFamily="2" charset="-78"/>
                <a:cs typeface="Sakkal Majalla" panose="02000000000000000000" pitchFamily="2" charset="-78"/>
              </a:rPr>
              <a:t>تعمل خدمة </a:t>
            </a:r>
            <a:r>
              <a:rPr lang="ar-SA" sz="2800" dirty="0" smtClean="0">
                <a:latin typeface="Sakkal Majalla" panose="02000000000000000000" pitchFamily="2" charset="-78"/>
                <a:cs typeface="Sakkal Majalla" panose="02000000000000000000" pitchFamily="2" charset="-78"/>
              </a:rPr>
              <a:t>توصيل الطعام على </a:t>
            </a:r>
            <a:r>
              <a:rPr lang="ar-SA" sz="2800" dirty="0">
                <a:latin typeface="Sakkal Majalla" panose="02000000000000000000" pitchFamily="2" charset="-78"/>
                <a:cs typeface="Sakkal Majalla" panose="02000000000000000000" pitchFamily="2" charset="-78"/>
              </a:rPr>
              <a:t>تقديم تجربة توصيل طعام متميزة تغطي الاحتياجات المختلفة للزبائن.</a:t>
            </a:r>
          </a:p>
          <a:p>
            <a:pPr algn="just" rtl="1">
              <a:buFont typeface="Wingdings" panose="05000000000000000000" pitchFamily="2" charset="2"/>
              <a:buChar char="v"/>
            </a:pPr>
            <a:r>
              <a:rPr lang="ar-SA" sz="2800" dirty="0">
                <a:latin typeface="Sakkal Majalla" panose="02000000000000000000" pitchFamily="2" charset="-78"/>
                <a:cs typeface="Sakkal Majalla" panose="02000000000000000000" pitchFamily="2" charset="-78"/>
              </a:rPr>
              <a:t>الخدمة تضمن وصول الطعام في غضون 30 دقيقة كحد أقصى للحفاظ على الجودة والفاعلية.</a:t>
            </a:r>
          </a:p>
          <a:p>
            <a:pPr algn="just" rtl="1">
              <a:buFont typeface="Wingdings" panose="05000000000000000000" pitchFamily="2" charset="2"/>
              <a:buChar char="v"/>
            </a:pPr>
            <a:r>
              <a:rPr lang="ar-SA" sz="2800" dirty="0">
                <a:latin typeface="Sakkal Majalla" panose="02000000000000000000" pitchFamily="2" charset="-78"/>
                <a:cs typeface="Sakkal Majalla" panose="02000000000000000000" pitchFamily="2" charset="-78"/>
              </a:rPr>
              <a:t>يتم تعبئة الطعام بطريقة محكمة لتقليل خطر التسرب أو الفساد، وتتبع الطلبات في الوقت الحقيقي للتقليل من العقبات والمخاطر.</a:t>
            </a:r>
          </a:p>
          <a:p>
            <a:pPr algn="just" rtl="1">
              <a:buFont typeface="Wingdings" panose="05000000000000000000" pitchFamily="2" charset="2"/>
              <a:buChar char="v"/>
            </a:pPr>
            <a:r>
              <a:rPr lang="ar-SA" sz="2800" dirty="0">
                <a:latin typeface="Sakkal Majalla" panose="02000000000000000000" pitchFamily="2" charset="-78"/>
                <a:cs typeface="Sakkal Majalla" panose="02000000000000000000" pitchFamily="2" charset="-78"/>
              </a:rPr>
              <a:t>التطبيق يتميز بواجهة مستخدم واضحة ويقدم خيارات متعددة من المطاعم والأصناف، مما يساعد في حل المشاكل الوظيفية المحتمل</a:t>
            </a:r>
          </a:p>
          <a:p>
            <a:pPr marL="0" indent="0" algn="just" rtl="1">
              <a:buNone/>
            </a:pPr>
            <a:endParaRPr lang="ar-SA" sz="2800" dirty="0">
              <a:latin typeface="Sakkal Majalla" panose="02000000000000000000" pitchFamily="2" charset="-78"/>
              <a:cs typeface="Sakkal Majalla" panose="02000000000000000000" pitchFamily="2" charset="-78"/>
            </a:endParaRPr>
          </a:p>
          <a:p>
            <a:pPr marL="0" indent="0" algn="just" rtl="1">
              <a:buNone/>
            </a:pPr>
            <a:endParaRPr lang="ar-SA" sz="2800" dirty="0">
              <a:latin typeface="Sakkal Majalla" panose="02000000000000000000" pitchFamily="2" charset="-78"/>
              <a:cs typeface="Sakkal Majalla" panose="02000000000000000000" pitchFamily="2" charset="-78"/>
            </a:endParaRPr>
          </a:p>
          <a:p>
            <a:pPr marL="0" indent="0" algn="just" rtl="1">
              <a:buNone/>
            </a:pPr>
            <a:endParaRPr lang="ar-SA" sz="2800" dirty="0">
              <a:latin typeface="Sakkal Majalla" panose="02000000000000000000" pitchFamily="2" charset="-78"/>
              <a:cs typeface="Sakkal Majalla" panose="02000000000000000000" pitchFamily="2" charset="-78"/>
            </a:endParaRPr>
          </a:p>
          <a:p>
            <a:pPr marL="0" indent="0" algn="just" rtl="1">
              <a:buNone/>
            </a:pPr>
            <a:endParaRPr lang="fr-FR" sz="28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xmlns="" val="31210538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92925" y="0"/>
            <a:ext cx="8911687" cy="614149"/>
          </a:xfrm>
        </p:spPr>
        <p:txBody>
          <a:bodyPr>
            <a:noAutofit/>
          </a:bodyPr>
          <a:lstStyle/>
          <a:p>
            <a:pPr algn="just" rtl="1"/>
            <a:r>
              <a:rPr lang="ar-SA" b="1" dirty="0" smtClean="0">
                <a:solidFill>
                  <a:srgbClr val="FF0000"/>
                </a:solidFill>
                <a:latin typeface="Sakkal Majalla" panose="02000000000000000000" pitchFamily="2" charset="-78"/>
                <a:cs typeface="Sakkal Majalla" panose="02000000000000000000" pitchFamily="2" charset="-78"/>
              </a:rPr>
              <a:t>قسم القيمة: درء المشاكل</a:t>
            </a:r>
            <a:endParaRPr lang="fr-FR" b="1" dirty="0">
              <a:solidFill>
                <a:srgbClr val="FF0000"/>
              </a:solidFill>
              <a:latin typeface="Sakkal Majalla" panose="02000000000000000000" pitchFamily="2" charset="-78"/>
              <a:cs typeface="Sakkal Majalla" panose="02000000000000000000" pitchFamily="2" charset="-78"/>
            </a:endParaRPr>
          </a:p>
        </p:txBody>
      </p:sp>
      <p:sp>
        <p:nvSpPr>
          <p:cNvPr id="3" name="Espace réservé du contenu 2"/>
          <p:cNvSpPr>
            <a:spLocks noGrp="1"/>
          </p:cNvSpPr>
          <p:nvPr>
            <p:ph idx="1"/>
          </p:nvPr>
        </p:nvSpPr>
        <p:spPr>
          <a:xfrm>
            <a:off x="191069" y="614149"/>
            <a:ext cx="12000931" cy="6243851"/>
          </a:xfrm>
        </p:spPr>
        <p:txBody>
          <a:bodyPr>
            <a:normAutofit/>
          </a:bodyPr>
          <a:lstStyle/>
          <a:p>
            <a:pPr marL="0" indent="0" algn="just" rtl="1">
              <a:buNone/>
            </a:pPr>
            <a:r>
              <a:rPr lang="ar-SA" sz="2800" dirty="0" smtClean="0">
                <a:latin typeface="Sakkal Majalla" panose="02000000000000000000" pitchFamily="2" charset="-78"/>
                <a:cs typeface="Sakkal Majalla" panose="02000000000000000000" pitchFamily="2" charset="-78"/>
              </a:rPr>
              <a:t>يتم </a:t>
            </a:r>
            <a:r>
              <a:rPr lang="ar-SA" sz="2800" dirty="0">
                <a:latin typeface="Sakkal Majalla" panose="02000000000000000000" pitchFamily="2" charset="-78"/>
                <a:cs typeface="Sakkal Majalla" panose="02000000000000000000" pitchFamily="2" charset="-78"/>
              </a:rPr>
              <a:t>التركيز على كيف يمكن للمنتج أو الخدمة أن تخفف أو تحل المشكلات </a:t>
            </a:r>
            <a:r>
              <a:rPr lang="ar-SA" sz="2800" dirty="0" smtClean="0">
                <a:latin typeface="Sakkal Majalla" panose="02000000000000000000" pitchFamily="2" charset="-78"/>
                <a:cs typeface="Sakkal Majalla" panose="02000000000000000000" pitchFamily="2" charset="-78"/>
              </a:rPr>
              <a:t>والتحديات </a:t>
            </a:r>
            <a:r>
              <a:rPr lang="ar-SA" sz="2800" dirty="0">
                <a:latin typeface="Sakkal Majalla" panose="02000000000000000000" pitchFamily="2" charset="-78"/>
                <a:cs typeface="Sakkal Majalla" panose="02000000000000000000" pitchFamily="2" charset="-78"/>
              </a:rPr>
              <a:t>التي يواجهها </a:t>
            </a:r>
            <a:r>
              <a:rPr lang="ar-SA" sz="2800" dirty="0" smtClean="0">
                <a:latin typeface="Sakkal Majalla" panose="02000000000000000000" pitchFamily="2" charset="-78"/>
                <a:cs typeface="Sakkal Majalla" panose="02000000000000000000" pitchFamily="2" charset="-78"/>
              </a:rPr>
              <a:t>الزبائن</a:t>
            </a:r>
          </a:p>
          <a:p>
            <a:pPr marL="0" indent="0" algn="just" rtl="1">
              <a:buNone/>
            </a:pPr>
            <a:r>
              <a:rPr lang="ar-SA" sz="2800" b="1" dirty="0" smtClean="0">
                <a:solidFill>
                  <a:srgbClr val="FF0000"/>
                </a:solidFill>
                <a:latin typeface="Sakkal Majalla" panose="02000000000000000000" pitchFamily="2" charset="-78"/>
                <a:cs typeface="Sakkal Majalla" panose="02000000000000000000" pitchFamily="2" charset="-78"/>
              </a:rPr>
              <a:t>درء </a:t>
            </a:r>
            <a:r>
              <a:rPr lang="ar-SA" sz="2800" b="1" dirty="0">
                <a:solidFill>
                  <a:srgbClr val="FF0000"/>
                </a:solidFill>
                <a:latin typeface="Sakkal Majalla" panose="02000000000000000000" pitchFamily="2" charset="-78"/>
                <a:cs typeface="Sakkal Majalla" panose="02000000000000000000" pitchFamily="2" charset="-78"/>
              </a:rPr>
              <a:t>المشاكل: </a:t>
            </a:r>
            <a:r>
              <a:rPr lang="ar-SA" sz="2800" dirty="0">
                <a:latin typeface="Sakkal Majalla" panose="02000000000000000000" pitchFamily="2" charset="-78"/>
                <a:cs typeface="Sakkal Majalla" panose="02000000000000000000" pitchFamily="2" charset="-78"/>
              </a:rPr>
              <a:t>ضمان أن جميع الطلبات تُراجَع وتُعَد بدقة للحد من الأخطاء في الطلبات</a:t>
            </a:r>
            <a:r>
              <a:rPr lang="ar-SA" sz="2800" dirty="0" smtClean="0">
                <a:latin typeface="Sakkal Majalla" panose="02000000000000000000" pitchFamily="2" charset="-78"/>
                <a:cs typeface="Sakkal Majalla" panose="02000000000000000000" pitchFamily="2" charset="-78"/>
              </a:rPr>
              <a:t>.</a:t>
            </a:r>
            <a:endParaRPr lang="ar-SA" sz="2800" dirty="0">
              <a:latin typeface="Sakkal Majalla" panose="02000000000000000000" pitchFamily="2" charset="-78"/>
              <a:cs typeface="Sakkal Majalla" panose="02000000000000000000" pitchFamily="2" charset="-78"/>
            </a:endParaRPr>
          </a:p>
          <a:p>
            <a:pPr marL="0" indent="0" algn="just" rtl="1">
              <a:buNone/>
            </a:pPr>
            <a:r>
              <a:rPr lang="ar-SA" sz="2800" b="1" dirty="0">
                <a:solidFill>
                  <a:srgbClr val="FF0000"/>
                </a:solidFill>
                <a:latin typeface="Sakkal Majalla" panose="02000000000000000000" pitchFamily="2" charset="-78"/>
                <a:cs typeface="Sakkal Majalla" panose="02000000000000000000" pitchFamily="2" charset="-78"/>
              </a:rPr>
              <a:t>الحد من الخسائر: </a:t>
            </a:r>
            <a:r>
              <a:rPr lang="ar-SA" sz="2800" dirty="0">
                <a:latin typeface="Sakkal Majalla" panose="02000000000000000000" pitchFamily="2" charset="-78"/>
                <a:cs typeface="Sakkal Majalla" panose="02000000000000000000" pitchFamily="2" charset="-78"/>
              </a:rPr>
              <a:t>تقديم ضمانات للزبائن في حالة التأخير أو الطلب الخاطئ، مثل خصم أو وجبة مجانية في المستقبل</a:t>
            </a:r>
            <a:r>
              <a:rPr lang="ar-SA" sz="2800" dirty="0" smtClean="0">
                <a:latin typeface="Sakkal Majalla" panose="02000000000000000000" pitchFamily="2" charset="-78"/>
                <a:cs typeface="Sakkal Majalla" panose="02000000000000000000" pitchFamily="2" charset="-78"/>
              </a:rPr>
              <a:t>.</a:t>
            </a:r>
            <a:endParaRPr lang="ar-SA" sz="2800" dirty="0">
              <a:latin typeface="Sakkal Majalla" panose="02000000000000000000" pitchFamily="2" charset="-78"/>
              <a:cs typeface="Sakkal Majalla" panose="02000000000000000000" pitchFamily="2" charset="-78"/>
            </a:endParaRPr>
          </a:p>
          <a:p>
            <a:pPr marL="0" indent="0" algn="just" rtl="1">
              <a:buNone/>
            </a:pPr>
            <a:r>
              <a:rPr lang="ar-SA" sz="2800" b="1" dirty="0">
                <a:solidFill>
                  <a:srgbClr val="FF0000"/>
                </a:solidFill>
                <a:latin typeface="Sakkal Majalla" panose="02000000000000000000" pitchFamily="2" charset="-78"/>
                <a:cs typeface="Sakkal Majalla" panose="02000000000000000000" pitchFamily="2" charset="-78"/>
              </a:rPr>
              <a:t>جعل الزبائن يشعرون بتحسن: </a:t>
            </a:r>
            <a:r>
              <a:rPr lang="ar-SA" sz="2800" dirty="0">
                <a:latin typeface="Sakkal Majalla" panose="02000000000000000000" pitchFamily="2" charset="-78"/>
                <a:cs typeface="Sakkal Majalla" panose="02000000000000000000" pitchFamily="2" charset="-78"/>
              </a:rPr>
              <a:t>تقديم خدمة عملاء متميزة للتعامل مع أي استفسارات أو شكاوى بطريقة ودية وفعالة</a:t>
            </a:r>
            <a:r>
              <a:rPr lang="ar-SA" sz="2800" dirty="0" smtClean="0">
                <a:latin typeface="Sakkal Majalla" panose="02000000000000000000" pitchFamily="2" charset="-78"/>
                <a:cs typeface="Sakkal Majalla" panose="02000000000000000000" pitchFamily="2" charset="-78"/>
              </a:rPr>
              <a:t>.</a:t>
            </a:r>
            <a:endParaRPr lang="ar-SA" sz="2800" dirty="0">
              <a:latin typeface="Sakkal Majalla" panose="02000000000000000000" pitchFamily="2" charset="-78"/>
              <a:cs typeface="Sakkal Majalla" panose="02000000000000000000" pitchFamily="2" charset="-78"/>
            </a:endParaRPr>
          </a:p>
          <a:p>
            <a:pPr marL="0" indent="0" algn="just" rtl="1">
              <a:buNone/>
            </a:pPr>
            <a:r>
              <a:rPr lang="ar-SA" sz="2800" b="1" dirty="0">
                <a:solidFill>
                  <a:srgbClr val="FF0000"/>
                </a:solidFill>
                <a:latin typeface="Sakkal Majalla" panose="02000000000000000000" pitchFamily="2" charset="-78"/>
                <a:cs typeface="Sakkal Majalla" panose="02000000000000000000" pitchFamily="2" charset="-78"/>
              </a:rPr>
              <a:t>القضاء على العقبات: </a:t>
            </a:r>
            <a:r>
              <a:rPr lang="ar-SA" sz="2800" dirty="0">
                <a:latin typeface="Sakkal Majalla" panose="02000000000000000000" pitchFamily="2" charset="-78"/>
                <a:cs typeface="Sakkal Majalla" panose="02000000000000000000" pitchFamily="2" charset="-78"/>
              </a:rPr>
              <a:t>تسهيل عملية الطلب من خلال تصميم تطبيق بواجهة مستخدم سهلة وإتاحة خيارات دفع متعددة.</a:t>
            </a:r>
          </a:p>
          <a:p>
            <a:pPr marL="0" indent="0" algn="just" rtl="1">
              <a:buNone/>
            </a:pPr>
            <a:r>
              <a:rPr lang="ar-SA" sz="2800" b="1" dirty="0" smtClean="0">
                <a:solidFill>
                  <a:srgbClr val="FF0000"/>
                </a:solidFill>
                <a:latin typeface="Sakkal Majalla" panose="02000000000000000000" pitchFamily="2" charset="-78"/>
                <a:cs typeface="Sakkal Majalla" panose="02000000000000000000" pitchFamily="2" charset="-78"/>
              </a:rPr>
              <a:t>القضاء </a:t>
            </a:r>
            <a:r>
              <a:rPr lang="ar-SA" sz="2800" b="1" dirty="0">
                <a:solidFill>
                  <a:srgbClr val="FF0000"/>
                </a:solidFill>
                <a:latin typeface="Sakkal Majalla" panose="02000000000000000000" pitchFamily="2" charset="-78"/>
                <a:cs typeface="Sakkal Majalla" panose="02000000000000000000" pitchFamily="2" charset="-78"/>
              </a:rPr>
              <a:t>على المخاطر: </a:t>
            </a:r>
            <a:r>
              <a:rPr lang="ar-SA" sz="2800" dirty="0">
                <a:latin typeface="Sakkal Majalla" panose="02000000000000000000" pitchFamily="2" charset="-78"/>
                <a:cs typeface="Sakkal Majalla" panose="02000000000000000000" pitchFamily="2" charset="-78"/>
              </a:rPr>
              <a:t>التأكد من أن جميع السائقين يتبعون أفضل ممارسات التوصيل الصحي لتجنب التلوث أو الضرر للطعام</a:t>
            </a:r>
            <a:r>
              <a:rPr lang="ar-SA" sz="2800" dirty="0" smtClean="0">
                <a:latin typeface="Sakkal Majalla" panose="02000000000000000000" pitchFamily="2" charset="-78"/>
                <a:cs typeface="Sakkal Majalla" panose="02000000000000000000" pitchFamily="2" charset="-78"/>
              </a:rPr>
              <a:t>.</a:t>
            </a:r>
            <a:endParaRPr lang="ar-SA" sz="2800" dirty="0">
              <a:latin typeface="Sakkal Majalla" panose="02000000000000000000" pitchFamily="2" charset="-78"/>
              <a:cs typeface="Sakkal Majalla" panose="02000000000000000000" pitchFamily="2" charset="-78"/>
            </a:endParaRPr>
          </a:p>
          <a:p>
            <a:pPr marL="0" indent="0" algn="just" rtl="1">
              <a:buNone/>
            </a:pPr>
            <a:r>
              <a:rPr lang="ar-SA" sz="2800" b="1" dirty="0">
                <a:solidFill>
                  <a:srgbClr val="FF0000"/>
                </a:solidFill>
                <a:latin typeface="Sakkal Majalla" panose="02000000000000000000" pitchFamily="2" charset="-78"/>
                <a:cs typeface="Sakkal Majalla" panose="02000000000000000000" pitchFamily="2" charset="-78"/>
              </a:rPr>
              <a:t>إنهاء الصعوبات الاجتماعية</a:t>
            </a:r>
            <a:r>
              <a:rPr lang="ar-SA" sz="2800" dirty="0">
                <a:latin typeface="Sakkal Majalla" panose="02000000000000000000" pitchFamily="2" charset="-78"/>
                <a:cs typeface="Sakkal Majalla" panose="02000000000000000000" pitchFamily="2" charset="-78"/>
              </a:rPr>
              <a:t>: توفير خيارات طعام متنوعة تناسب جميع الأذواق والتفضيلات الغذائية للزبائن، مما </a:t>
            </a:r>
            <a:r>
              <a:rPr lang="ar-SA" sz="2800" dirty="0" smtClean="0">
                <a:latin typeface="Sakkal Majalla" panose="02000000000000000000" pitchFamily="2" charset="-78"/>
                <a:cs typeface="Sakkal Majalla" panose="02000000000000000000" pitchFamily="2" charset="-78"/>
              </a:rPr>
              <a:t>يمكنهم من استضافة العائلة والأصدقاء بسهولة</a:t>
            </a:r>
            <a:endParaRPr lang="fr-FR" sz="28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xmlns="" val="6662112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92925" y="0"/>
            <a:ext cx="8911687" cy="573206"/>
          </a:xfrm>
        </p:spPr>
        <p:txBody>
          <a:bodyPr>
            <a:noAutofit/>
          </a:bodyPr>
          <a:lstStyle/>
          <a:p>
            <a:pPr algn="just" rtl="1"/>
            <a:r>
              <a:rPr lang="ar-SA" b="1" dirty="0" smtClean="0">
                <a:solidFill>
                  <a:srgbClr val="FF0000"/>
                </a:solidFill>
                <a:latin typeface="Sakkal Majalla" panose="02000000000000000000" pitchFamily="2" charset="-78"/>
                <a:cs typeface="Sakkal Majalla" panose="02000000000000000000" pitchFamily="2" charset="-78"/>
              </a:rPr>
              <a:t>قسم القيمة: جلب المكاسب</a:t>
            </a:r>
            <a:endParaRPr lang="fr-FR" b="1" dirty="0">
              <a:solidFill>
                <a:srgbClr val="FF0000"/>
              </a:solidFill>
              <a:latin typeface="Sakkal Majalla" panose="02000000000000000000" pitchFamily="2" charset="-78"/>
              <a:cs typeface="Sakkal Majalla" panose="02000000000000000000" pitchFamily="2" charset="-78"/>
            </a:endParaRPr>
          </a:p>
        </p:txBody>
      </p:sp>
      <p:sp>
        <p:nvSpPr>
          <p:cNvPr id="3" name="Espace réservé du contenu 2"/>
          <p:cNvSpPr>
            <a:spLocks noGrp="1"/>
          </p:cNvSpPr>
          <p:nvPr>
            <p:ph idx="1"/>
          </p:nvPr>
        </p:nvSpPr>
        <p:spPr>
          <a:xfrm>
            <a:off x="0" y="573206"/>
            <a:ext cx="12192000" cy="6284794"/>
          </a:xfrm>
        </p:spPr>
        <p:txBody>
          <a:bodyPr>
            <a:normAutofit/>
          </a:bodyPr>
          <a:lstStyle/>
          <a:p>
            <a:pPr marL="0" indent="0" algn="just" rtl="1">
              <a:buNone/>
            </a:pPr>
            <a:r>
              <a:rPr lang="ar-SA" sz="2800" dirty="0" smtClean="0">
                <a:latin typeface="Sakkal Majalla" panose="02000000000000000000" pitchFamily="2" charset="-78"/>
                <a:cs typeface="Sakkal Majalla" panose="02000000000000000000" pitchFamily="2" charset="-78"/>
              </a:rPr>
              <a:t>يتعلق </a:t>
            </a:r>
            <a:r>
              <a:rPr lang="ar-SA" sz="2800" dirty="0">
                <a:latin typeface="Sakkal Majalla" panose="02000000000000000000" pitchFamily="2" charset="-78"/>
                <a:cs typeface="Sakkal Majalla" panose="02000000000000000000" pitchFamily="2" charset="-78"/>
              </a:rPr>
              <a:t>بما يمكن للخدمة أن تقدمه من فوائد إضافية قد لا يكون الزبون قد فكر بها أو توقعها، لكنها تعود عليه بالنفع والراحة</a:t>
            </a:r>
            <a:r>
              <a:rPr lang="ar-SA" sz="2800" dirty="0" smtClean="0">
                <a:latin typeface="Sakkal Majalla" panose="02000000000000000000" pitchFamily="2" charset="-78"/>
                <a:cs typeface="Sakkal Majalla" panose="02000000000000000000" pitchFamily="2" charset="-78"/>
              </a:rPr>
              <a:t>.</a:t>
            </a:r>
          </a:p>
          <a:p>
            <a:pPr marL="0" indent="0" algn="just" rtl="1">
              <a:buNone/>
            </a:pPr>
            <a:r>
              <a:rPr lang="ar-SA" sz="2800" b="1" dirty="0">
                <a:solidFill>
                  <a:srgbClr val="FF0000"/>
                </a:solidFill>
                <a:latin typeface="Sakkal Majalla" panose="02000000000000000000" pitchFamily="2" charset="-78"/>
                <a:cs typeface="Sakkal Majalla" panose="02000000000000000000" pitchFamily="2" charset="-78"/>
              </a:rPr>
              <a:t>زيادة المدخرات: </a:t>
            </a:r>
            <a:r>
              <a:rPr lang="ar-SA" sz="2800" dirty="0">
                <a:latin typeface="Sakkal Majalla" panose="02000000000000000000" pitchFamily="2" charset="-78"/>
                <a:cs typeface="Sakkal Majalla" panose="02000000000000000000" pitchFamily="2" charset="-78"/>
              </a:rPr>
              <a:t>تقدم </a:t>
            </a:r>
            <a:r>
              <a:rPr lang="ar-SA" sz="2800" dirty="0" smtClean="0">
                <a:latin typeface="Sakkal Majalla" panose="02000000000000000000" pitchFamily="2" charset="-78"/>
                <a:cs typeface="Sakkal Majalla" panose="02000000000000000000" pitchFamily="2" charset="-78"/>
              </a:rPr>
              <a:t>خدمة توصيل الطعام برامج </a:t>
            </a:r>
            <a:r>
              <a:rPr lang="ar-SA" sz="2800" dirty="0">
                <a:latin typeface="Sakkal Majalla" panose="02000000000000000000" pitchFamily="2" charset="-78"/>
                <a:cs typeface="Sakkal Majalla" panose="02000000000000000000" pitchFamily="2" charset="-78"/>
              </a:rPr>
              <a:t>ولاء تمنح الزبائن نقاطًا على كل طلب، والتي يمكن استبدالها بوجبات مجانية أو خصومات. هذا يساعد الزبائن على توفير المال على المدى الطويل</a:t>
            </a:r>
            <a:r>
              <a:rPr lang="ar-SA" sz="2800" dirty="0" smtClean="0">
                <a:latin typeface="Sakkal Majalla" panose="02000000000000000000" pitchFamily="2" charset="-78"/>
                <a:cs typeface="Sakkal Majalla" panose="02000000000000000000" pitchFamily="2" charset="-78"/>
              </a:rPr>
              <a:t>.</a:t>
            </a:r>
            <a:endParaRPr lang="ar-SA" sz="2800" dirty="0">
              <a:latin typeface="Sakkal Majalla" panose="02000000000000000000" pitchFamily="2" charset="-78"/>
              <a:cs typeface="Sakkal Majalla" panose="02000000000000000000" pitchFamily="2" charset="-78"/>
            </a:endParaRPr>
          </a:p>
          <a:p>
            <a:pPr marL="0" indent="0" algn="just" rtl="1">
              <a:buNone/>
            </a:pPr>
            <a:r>
              <a:rPr lang="ar-SA" sz="2800" b="1" dirty="0">
                <a:solidFill>
                  <a:srgbClr val="FF0000"/>
                </a:solidFill>
                <a:latin typeface="Sakkal Majalla" panose="02000000000000000000" pitchFamily="2" charset="-78"/>
                <a:cs typeface="Sakkal Majalla" panose="02000000000000000000" pitchFamily="2" charset="-78"/>
              </a:rPr>
              <a:t>جعل عملهم / حياتهم أسهل: </a:t>
            </a:r>
            <a:r>
              <a:rPr lang="ar-SA" sz="2800" dirty="0">
                <a:latin typeface="Sakkal Majalla" panose="02000000000000000000" pitchFamily="2" charset="-78"/>
                <a:cs typeface="Sakkal Majalla" panose="02000000000000000000" pitchFamily="2" charset="-78"/>
              </a:rPr>
              <a:t>يوفر التطبيق واجهة استخدام بسيطة وإمكانية الطلب المسبق للوجبات، مما يقلل من الجهد والوقت اللازم لتناول الطعام أو التخطيط له</a:t>
            </a:r>
            <a:r>
              <a:rPr lang="ar-SA" sz="2800" dirty="0" smtClean="0">
                <a:latin typeface="Sakkal Majalla" panose="02000000000000000000" pitchFamily="2" charset="-78"/>
                <a:cs typeface="Sakkal Majalla" panose="02000000000000000000" pitchFamily="2" charset="-78"/>
              </a:rPr>
              <a:t>.</a:t>
            </a:r>
            <a:endParaRPr lang="ar-SA" sz="2800" dirty="0">
              <a:latin typeface="Sakkal Majalla" panose="02000000000000000000" pitchFamily="2" charset="-78"/>
              <a:cs typeface="Sakkal Majalla" panose="02000000000000000000" pitchFamily="2" charset="-78"/>
            </a:endParaRPr>
          </a:p>
          <a:p>
            <a:pPr marL="0" indent="0" algn="just" rtl="1">
              <a:buNone/>
            </a:pPr>
            <a:r>
              <a:rPr lang="ar-SA" sz="2800" b="1" dirty="0">
                <a:solidFill>
                  <a:srgbClr val="FF0000"/>
                </a:solidFill>
                <a:latin typeface="Sakkal Majalla" panose="02000000000000000000" pitchFamily="2" charset="-78"/>
                <a:cs typeface="Sakkal Majalla" panose="02000000000000000000" pitchFamily="2" charset="-78"/>
              </a:rPr>
              <a:t>خلق فائدة اجتماعية: </a:t>
            </a:r>
            <a:r>
              <a:rPr lang="ar-SA" sz="2800" dirty="0">
                <a:latin typeface="Sakkal Majalla" panose="02000000000000000000" pitchFamily="2" charset="-78"/>
                <a:cs typeface="Sakkal Majalla" panose="02000000000000000000" pitchFamily="2" charset="-78"/>
              </a:rPr>
              <a:t>يمكن للزبون استخدام الخدمة لإرسال وجبات كهدايا إلى الأصدقاء والعائلة، مما يعزز التواصل الاجتماعي ويقدم طريقة للتعبير عن الامتنان أو الاهتمام</a:t>
            </a:r>
            <a:r>
              <a:rPr lang="ar-SA" sz="2800" dirty="0" smtClean="0">
                <a:latin typeface="Sakkal Majalla" panose="02000000000000000000" pitchFamily="2" charset="-78"/>
                <a:cs typeface="Sakkal Majalla" panose="02000000000000000000" pitchFamily="2" charset="-78"/>
              </a:rPr>
              <a:t>.</a:t>
            </a:r>
            <a:endParaRPr lang="ar-SA" sz="2800" dirty="0">
              <a:latin typeface="Sakkal Majalla" panose="02000000000000000000" pitchFamily="2" charset="-78"/>
              <a:cs typeface="Sakkal Majalla" panose="02000000000000000000" pitchFamily="2" charset="-78"/>
            </a:endParaRPr>
          </a:p>
          <a:p>
            <a:pPr marL="0" indent="0" algn="just" rtl="1">
              <a:buNone/>
            </a:pPr>
            <a:r>
              <a:rPr lang="ar-SA" sz="2800" b="1" dirty="0">
                <a:solidFill>
                  <a:srgbClr val="FF0000"/>
                </a:solidFill>
                <a:latin typeface="Sakkal Majalla" panose="02000000000000000000" pitchFamily="2" charset="-78"/>
                <a:cs typeface="Sakkal Majalla" panose="02000000000000000000" pitchFamily="2" charset="-78"/>
              </a:rPr>
              <a:t>تحقيق أمنية أو رغبة: </a:t>
            </a:r>
            <a:r>
              <a:rPr lang="ar-SA" sz="2800" dirty="0">
                <a:latin typeface="Sakkal Majalla" panose="02000000000000000000" pitchFamily="2" charset="-78"/>
                <a:cs typeface="Sakkal Majalla" panose="02000000000000000000" pitchFamily="2" charset="-78"/>
              </a:rPr>
              <a:t>تقدم الخدمة تجارب تذوق حصرية أو عروض خاصة من مطاعم لم يجربها الزبون من قبل، مما يلبي رغبة الزبائن في تجربة أطعمة جديدة وفريدة</a:t>
            </a:r>
            <a:r>
              <a:rPr lang="ar-SA" sz="2800" dirty="0" smtClean="0">
                <a:latin typeface="Sakkal Majalla" panose="02000000000000000000" pitchFamily="2" charset="-78"/>
                <a:cs typeface="Sakkal Majalla" panose="02000000000000000000" pitchFamily="2" charset="-78"/>
              </a:rPr>
              <a:t>.</a:t>
            </a:r>
            <a:endParaRPr lang="ar-SA" sz="28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xmlns="" val="21371113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just" rtl="1"/>
            <a:endParaRPr lang="fr-FR" dirty="0">
              <a:latin typeface="Sakkal Majalla" panose="02000000000000000000" pitchFamily="2" charset="-78"/>
              <a:cs typeface="Sakkal Majalla" panose="02000000000000000000" pitchFamily="2" charset="-78"/>
            </a:endParaRPr>
          </a:p>
        </p:txBody>
      </p:sp>
      <p:sp>
        <p:nvSpPr>
          <p:cNvPr id="3" name="Espace réservé du contenu 2"/>
          <p:cNvSpPr>
            <a:spLocks noGrp="1"/>
          </p:cNvSpPr>
          <p:nvPr>
            <p:ph idx="1"/>
          </p:nvPr>
        </p:nvSpPr>
        <p:spPr/>
        <p:txBody>
          <a:bodyPr>
            <a:normAutofit/>
          </a:bodyPr>
          <a:lstStyle/>
          <a:p>
            <a:pPr marL="0" indent="0" algn="just" rtl="1">
              <a:buNone/>
            </a:pPr>
            <a:endParaRPr lang="fr-FR" sz="28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xmlns="" val="28547528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just" rtl="1"/>
            <a:endParaRPr lang="fr-FR" dirty="0">
              <a:latin typeface="Sakkal Majalla" panose="02000000000000000000" pitchFamily="2" charset="-78"/>
              <a:cs typeface="Sakkal Majalla" panose="02000000000000000000" pitchFamily="2" charset="-78"/>
            </a:endParaRPr>
          </a:p>
        </p:txBody>
      </p:sp>
      <p:sp>
        <p:nvSpPr>
          <p:cNvPr id="3" name="Espace réservé du contenu 2"/>
          <p:cNvSpPr>
            <a:spLocks noGrp="1"/>
          </p:cNvSpPr>
          <p:nvPr>
            <p:ph idx="1"/>
          </p:nvPr>
        </p:nvSpPr>
        <p:spPr/>
        <p:txBody>
          <a:bodyPr>
            <a:normAutofit/>
          </a:bodyPr>
          <a:lstStyle/>
          <a:p>
            <a:pPr marL="0" indent="0" algn="just" rtl="1">
              <a:buNone/>
            </a:pPr>
            <a:endParaRPr lang="fr-FR" sz="28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xmlns="" val="19269760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just" rtl="1"/>
            <a:r>
              <a:rPr lang="ar-SA" dirty="0">
                <a:latin typeface="Sakkal Majalla" panose="02000000000000000000" pitchFamily="2" charset="-78"/>
                <a:cs typeface="Sakkal Majalla" panose="02000000000000000000" pitchFamily="2" charset="-78"/>
              </a:rPr>
              <a:t>تقديم القيمة المقترحة</a:t>
            </a:r>
            <a:endParaRPr lang="fr-FR" dirty="0">
              <a:latin typeface="Sakkal Majalla" panose="02000000000000000000" pitchFamily="2" charset="-78"/>
              <a:cs typeface="Sakkal Majalla" panose="02000000000000000000" pitchFamily="2" charset="-78"/>
            </a:endParaRPr>
          </a:p>
        </p:txBody>
      </p:sp>
      <p:sp>
        <p:nvSpPr>
          <p:cNvPr id="3" name="Espace réservé du contenu 2"/>
          <p:cNvSpPr>
            <a:spLocks noGrp="1"/>
          </p:cNvSpPr>
          <p:nvPr>
            <p:ph idx="1"/>
          </p:nvPr>
        </p:nvSpPr>
        <p:spPr/>
        <p:txBody>
          <a:bodyPr>
            <a:normAutofit/>
          </a:bodyPr>
          <a:lstStyle/>
          <a:p>
            <a:pPr marL="0" indent="0" algn="just" rtl="1">
              <a:buNone/>
            </a:pPr>
            <a:endParaRPr lang="fr-FR" sz="28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xmlns="" val="19657064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just" rtl="1"/>
            <a:endParaRPr lang="fr-FR" dirty="0">
              <a:latin typeface="Sakkal Majalla" panose="02000000000000000000" pitchFamily="2" charset="-78"/>
              <a:cs typeface="Sakkal Majalla" panose="02000000000000000000" pitchFamily="2" charset="-78"/>
            </a:endParaRPr>
          </a:p>
        </p:txBody>
      </p:sp>
      <p:sp>
        <p:nvSpPr>
          <p:cNvPr id="3" name="Espace réservé du contenu 2"/>
          <p:cNvSpPr>
            <a:spLocks noGrp="1"/>
          </p:cNvSpPr>
          <p:nvPr>
            <p:ph idx="1"/>
          </p:nvPr>
        </p:nvSpPr>
        <p:spPr/>
        <p:txBody>
          <a:bodyPr>
            <a:normAutofit/>
          </a:bodyPr>
          <a:lstStyle/>
          <a:p>
            <a:pPr marL="0" indent="0" algn="just" rtl="1">
              <a:buNone/>
            </a:pPr>
            <a:endParaRPr lang="fr-FR" sz="28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xmlns="" val="22024964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just" rtl="1"/>
            <a:endParaRPr lang="fr-FR" dirty="0">
              <a:latin typeface="Sakkal Majalla" panose="02000000000000000000" pitchFamily="2" charset="-78"/>
              <a:cs typeface="Sakkal Majalla" panose="02000000000000000000" pitchFamily="2" charset="-78"/>
            </a:endParaRPr>
          </a:p>
        </p:txBody>
      </p:sp>
      <p:sp>
        <p:nvSpPr>
          <p:cNvPr id="3" name="Espace réservé du contenu 2"/>
          <p:cNvSpPr>
            <a:spLocks noGrp="1"/>
          </p:cNvSpPr>
          <p:nvPr>
            <p:ph idx="1"/>
          </p:nvPr>
        </p:nvSpPr>
        <p:spPr/>
        <p:txBody>
          <a:bodyPr>
            <a:normAutofit/>
          </a:bodyPr>
          <a:lstStyle/>
          <a:p>
            <a:pPr marL="0" indent="0" algn="just" rtl="1">
              <a:buNone/>
            </a:pPr>
            <a:endParaRPr lang="fr-FR" sz="28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xmlns="" val="21092863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just" rtl="1"/>
            <a:endParaRPr lang="fr-FR" dirty="0">
              <a:latin typeface="Sakkal Majalla" panose="02000000000000000000" pitchFamily="2" charset="-78"/>
              <a:cs typeface="Sakkal Majalla" panose="02000000000000000000" pitchFamily="2" charset="-78"/>
            </a:endParaRPr>
          </a:p>
        </p:txBody>
      </p:sp>
      <p:sp>
        <p:nvSpPr>
          <p:cNvPr id="3" name="Espace réservé du contenu 2"/>
          <p:cNvSpPr>
            <a:spLocks noGrp="1"/>
          </p:cNvSpPr>
          <p:nvPr>
            <p:ph idx="1"/>
          </p:nvPr>
        </p:nvSpPr>
        <p:spPr/>
        <p:txBody>
          <a:bodyPr>
            <a:normAutofit/>
          </a:bodyPr>
          <a:lstStyle/>
          <a:p>
            <a:pPr marL="0" indent="0" algn="just" rtl="1">
              <a:buNone/>
            </a:pPr>
            <a:endParaRPr lang="fr-FR" sz="28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xmlns="" val="4375385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just" rtl="1"/>
            <a:endParaRPr lang="fr-FR" dirty="0">
              <a:latin typeface="Sakkal Majalla" panose="02000000000000000000" pitchFamily="2" charset="-78"/>
              <a:cs typeface="Sakkal Majalla" panose="02000000000000000000" pitchFamily="2" charset="-78"/>
            </a:endParaRPr>
          </a:p>
        </p:txBody>
      </p:sp>
      <p:sp>
        <p:nvSpPr>
          <p:cNvPr id="3" name="Espace réservé du contenu 2"/>
          <p:cNvSpPr>
            <a:spLocks noGrp="1"/>
          </p:cNvSpPr>
          <p:nvPr>
            <p:ph idx="1"/>
          </p:nvPr>
        </p:nvSpPr>
        <p:spPr/>
        <p:txBody>
          <a:bodyPr>
            <a:normAutofit/>
          </a:bodyPr>
          <a:lstStyle/>
          <a:p>
            <a:pPr marL="0" indent="0" algn="just" rtl="1">
              <a:buNone/>
            </a:pPr>
            <a:endParaRPr lang="fr-FR" sz="28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xmlns="" val="4023986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rtl="1"/>
            <a:r>
              <a:rPr lang="ar-SA" sz="4400" b="1" dirty="0">
                <a:solidFill>
                  <a:srgbClr val="FF0000"/>
                </a:solidFill>
                <a:latin typeface="Sakkal Majalla" panose="02000000000000000000" pitchFamily="2" charset="-78"/>
                <a:cs typeface="Sakkal Majalla" panose="02000000000000000000" pitchFamily="2" charset="-78"/>
              </a:rPr>
              <a:t>مقدمة في القيمة المقترحة</a:t>
            </a:r>
            <a:endParaRPr lang="fr-FR" sz="4400" b="1" dirty="0">
              <a:solidFill>
                <a:srgbClr val="FF0000"/>
              </a:solidFill>
              <a:latin typeface="Sakkal Majalla" panose="02000000000000000000" pitchFamily="2" charset="-78"/>
              <a:cs typeface="Sakkal Majalla" panose="02000000000000000000" pitchFamily="2" charset="-78"/>
            </a:endParaRPr>
          </a:p>
        </p:txBody>
      </p:sp>
      <p:sp>
        <p:nvSpPr>
          <p:cNvPr id="3" name="Espace réservé du contenu 2"/>
          <p:cNvSpPr>
            <a:spLocks noGrp="1"/>
          </p:cNvSpPr>
          <p:nvPr>
            <p:ph idx="1"/>
          </p:nvPr>
        </p:nvSpPr>
        <p:spPr>
          <a:xfrm>
            <a:off x="436728" y="1364776"/>
            <a:ext cx="11067884" cy="4546446"/>
          </a:xfrm>
        </p:spPr>
        <p:txBody>
          <a:bodyPr>
            <a:normAutofit/>
          </a:bodyPr>
          <a:lstStyle/>
          <a:p>
            <a:pPr marL="0" indent="0" algn="just" rtl="1">
              <a:buNone/>
            </a:pPr>
            <a:r>
              <a:rPr lang="ar-SA" sz="2800" dirty="0">
                <a:latin typeface="Sakkal Majalla" panose="02000000000000000000" pitchFamily="2" charset="-78"/>
                <a:cs typeface="Sakkal Majalla" panose="02000000000000000000" pitchFamily="2" charset="-78"/>
              </a:rPr>
              <a:t>تعتبر القيمة المقترحة (</a:t>
            </a:r>
            <a:r>
              <a:rPr lang="fr-FR" sz="2800" dirty="0">
                <a:latin typeface="Sakkal Majalla" panose="02000000000000000000" pitchFamily="2" charset="-78"/>
                <a:cs typeface="Sakkal Majalla" panose="02000000000000000000" pitchFamily="2" charset="-78"/>
              </a:rPr>
              <a:t>Value Proposition) </a:t>
            </a:r>
            <a:r>
              <a:rPr lang="ar-SA" sz="2800" dirty="0">
                <a:latin typeface="Sakkal Majalla" panose="02000000000000000000" pitchFamily="2" charset="-78"/>
                <a:cs typeface="Sakkal Majalla" panose="02000000000000000000" pitchFamily="2" charset="-78"/>
              </a:rPr>
              <a:t>واحدة من أهم العناصر في استراتيجية الأعمال، حيث تلعب دورًا محوريًا في تحديد كيفية تفاعل الزبائن مع المنتجات أو الخدمات. </a:t>
            </a:r>
          </a:p>
          <a:p>
            <a:pPr marL="0" indent="0" algn="ctr" rtl="1">
              <a:buNone/>
            </a:pPr>
            <a:r>
              <a:rPr lang="ar-SA" sz="3200" b="1" dirty="0">
                <a:solidFill>
                  <a:srgbClr val="FF0000"/>
                </a:solidFill>
                <a:latin typeface="Sakkal Majalla" panose="02000000000000000000" pitchFamily="2" charset="-78"/>
                <a:cs typeface="Sakkal Majalla" panose="02000000000000000000" pitchFamily="2" charset="-78"/>
              </a:rPr>
              <a:t>تعريف القيمة المقترحة</a:t>
            </a:r>
          </a:p>
          <a:p>
            <a:pPr marL="0" indent="0" algn="just" rtl="1">
              <a:buNone/>
            </a:pPr>
            <a:r>
              <a:rPr lang="ar-SA" sz="2800" dirty="0">
                <a:latin typeface="Sakkal Majalla" panose="02000000000000000000" pitchFamily="2" charset="-78"/>
                <a:cs typeface="Sakkal Majalla" panose="02000000000000000000" pitchFamily="2" charset="-78"/>
              </a:rPr>
              <a:t>القيمة المقترحة هي وعد من الشركة إلى الزبون يبرز الفائدة الفريدة والمميزة التي يحصل عليها الزبون عند شراء المنتج أو الخدمة. إنها تلخص السبب الرئيسي الذي يجعل منتجك أو خدمتك الخيار المفضل مقابل البدائل الأخرى في السوق</a:t>
            </a:r>
            <a:r>
              <a:rPr lang="ar-SA" sz="2800" dirty="0" smtClean="0">
                <a:latin typeface="Sakkal Majalla" panose="02000000000000000000" pitchFamily="2" charset="-78"/>
                <a:cs typeface="Sakkal Majalla" panose="02000000000000000000" pitchFamily="2" charset="-78"/>
              </a:rPr>
              <a:t>.</a:t>
            </a:r>
            <a:endParaRPr lang="ar-DZ" sz="2800" dirty="0" smtClean="0">
              <a:latin typeface="Sakkal Majalla" panose="02000000000000000000" pitchFamily="2" charset="-78"/>
              <a:cs typeface="Sakkal Majalla" panose="02000000000000000000" pitchFamily="2" charset="-78"/>
            </a:endParaRPr>
          </a:p>
          <a:p>
            <a:pPr marL="0" indent="0" algn="just" rtl="1">
              <a:buNone/>
            </a:pPr>
            <a:r>
              <a:rPr lang="ar-DZ" sz="2800" dirty="0" smtClean="0">
                <a:latin typeface="Sakkal Majalla" pitchFamily="2" charset="-78"/>
                <a:cs typeface="Sakkal Majalla" pitchFamily="2" charset="-78"/>
              </a:rPr>
              <a:t>القيمة المقترحة هي بيان يحدد بوضوح فوائد واضحة قابلة للقياس وقابلة للإثبات يحصل عليها المستهلكين عند شراء منتج معين أو خدمة. </a:t>
            </a:r>
            <a:r>
              <a:rPr lang="ar-DZ" sz="2800" dirty="0" smtClean="0">
                <a:latin typeface="Sakkal Majalla" pitchFamily="2" charset="-78"/>
                <a:cs typeface="Sakkal Majalla" pitchFamily="2" charset="-78"/>
              </a:rPr>
              <a:t>أي كيفية </a:t>
            </a:r>
            <a:r>
              <a:rPr lang="ar-DZ" sz="2800" dirty="0" smtClean="0">
                <a:latin typeface="Sakkal Majalla" pitchFamily="2" charset="-78"/>
                <a:cs typeface="Sakkal Majalla" pitchFamily="2" charset="-78"/>
              </a:rPr>
              <a:t>إقناع المستهلكين بأن هذا المنتج أو الخدمة هي أفضل من غيرها في السوق.</a:t>
            </a:r>
            <a:endParaRPr lang="ar-SA" sz="2800" dirty="0">
              <a:latin typeface="Sakkal Majalla" pitchFamily="2" charset="-78"/>
              <a:cs typeface="Sakkal Majalla" pitchFamily="2" charset="-78"/>
            </a:endParaRPr>
          </a:p>
          <a:p>
            <a:pPr marL="0" indent="0" algn="just" rtl="1">
              <a:buNone/>
            </a:pPr>
            <a:endParaRPr lang="ar-SA" sz="2800" dirty="0">
              <a:latin typeface="Sakkal Majalla" pitchFamily="2" charset="-78"/>
              <a:cs typeface="Sakkal Majalla" pitchFamily="2" charset="-78"/>
            </a:endParaRPr>
          </a:p>
          <a:p>
            <a:pPr marL="0" indent="0" algn="just" rtl="1">
              <a:buNone/>
            </a:pPr>
            <a:endParaRPr lang="fr-FR" sz="28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xmlns="" val="36439866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just" rtl="1"/>
            <a:endParaRPr lang="fr-FR" dirty="0">
              <a:latin typeface="Sakkal Majalla" panose="02000000000000000000" pitchFamily="2" charset="-78"/>
              <a:cs typeface="Sakkal Majalla" panose="02000000000000000000" pitchFamily="2" charset="-78"/>
            </a:endParaRPr>
          </a:p>
        </p:txBody>
      </p:sp>
      <p:sp>
        <p:nvSpPr>
          <p:cNvPr id="3" name="Espace réservé du contenu 2"/>
          <p:cNvSpPr>
            <a:spLocks noGrp="1"/>
          </p:cNvSpPr>
          <p:nvPr>
            <p:ph idx="1"/>
          </p:nvPr>
        </p:nvSpPr>
        <p:spPr/>
        <p:txBody>
          <a:bodyPr>
            <a:normAutofit/>
          </a:bodyPr>
          <a:lstStyle/>
          <a:p>
            <a:pPr marL="0" indent="0" algn="just" rtl="1">
              <a:buNone/>
            </a:pPr>
            <a:endParaRPr lang="fr-FR" sz="28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xmlns="" val="42134553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just" rtl="1"/>
            <a:endParaRPr lang="fr-FR" dirty="0">
              <a:latin typeface="Sakkal Majalla" panose="02000000000000000000" pitchFamily="2" charset="-78"/>
              <a:cs typeface="Sakkal Majalla" panose="02000000000000000000" pitchFamily="2" charset="-78"/>
            </a:endParaRPr>
          </a:p>
        </p:txBody>
      </p:sp>
      <p:sp>
        <p:nvSpPr>
          <p:cNvPr id="3" name="Espace réservé du contenu 2"/>
          <p:cNvSpPr>
            <a:spLocks noGrp="1"/>
          </p:cNvSpPr>
          <p:nvPr>
            <p:ph idx="1"/>
          </p:nvPr>
        </p:nvSpPr>
        <p:spPr/>
        <p:txBody>
          <a:bodyPr>
            <a:normAutofit/>
          </a:bodyPr>
          <a:lstStyle/>
          <a:p>
            <a:pPr marL="0" indent="0" algn="just" rtl="1">
              <a:buNone/>
            </a:pPr>
            <a:endParaRPr lang="fr-FR" sz="28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xmlns="" val="20050225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just" rtl="1"/>
            <a:r>
              <a:rPr lang="ar-SA" dirty="0">
                <a:latin typeface="Sakkal Majalla" panose="02000000000000000000" pitchFamily="2" charset="-78"/>
                <a:cs typeface="Sakkal Majalla" panose="02000000000000000000" pitchFamily="2" charset="-78"/>
              </a:rPr>
              <a:t>تحسين وتقييم القيمة المقترحة</a:t>
            </a:r>
            <a:endParaRPr lang="fr-FR" dirty="0">
              <a:latin typeface="Sakkal Majalla" panose="02000000000000000000" pitchFamily="2" charset="-78"/>
              <a:cs typeface="Sakkal Majalla" panose="02000000000000000000" pitchFamily="2" charset="-78"/>
            </a:endParaRPr>
          </a:p>
        </p:txBody>
      </p:sp>
      <p:sp>
        <p:nvSpPr>
          <p:cNvPr id="3" name="Espace réservé du contenu 2"/>
          <p:cNvSpPr>
            <a:spLocks noGrp="1"/>
          </p:cNvSpPr>
          <p:nvPr>
            <p:ph idx="1"/>
          </p:nvPr>
        </p:nvSpPr>
        <p:spPr/>
        <p:txBody>
          <a:bodyPr>
            <a:normAutofit/>
          </a:bodyPr>
          <a:lstStyle/>
          <a:p>
            <a:pPr marL="0" indent="0" algn="just" rtl="1">
              <a:buNone/>
            </a:pPr>
            <a:endParaRPr lang="fr-FR" sz="28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xmlns="" val="40398155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just" rtl="1"/>
            <a:endParaRPr lang="fr-FR" dirty="0">
              <a:latin typeface="Sakkal Majalla" panose="02000000000000000000" pitchFamily="2" charset="-78"/>
              <a:cs typeface="Sakkal Majalla" panose="02000000000000000000" pitchFamily="2" charset="-78"/>
            </a:endParaRPr>
          </a:p>
        </p:txBody>
      </p:sp>
      <p:sp>
        <p:nvSpPr>
          <p:cNvPr id="3" name="Espace réservé du contenu 2"/>
          <p:cNvSpPr>
            <a:spLocks noGrp="1"/>
          </p:cNvSpPr>
          <p:nvPr>
            <p:ph idx="1"/>
          </p:nvPr>
        </p:nvSpPr>
        <p:spPr/>
        <p:txBody>
          <a:bodyPr>
            <a:normAutofit/>
          </a:bodyPr>
          <a:lstStyle/>
          <a:p>
            <a:pPr marL="0" indent="0" algn="just" rtl="1">
              <a:buNone/>
            </a:pPr>
            <a:endParaRPr lang="fr-FR" sz="28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xmlns="" val="21679705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just" rtl="1"/>
            <a:endParaRPr lang="fr-FR" dirty="0">
              <a:latin typeface="Sakkal Majalla" panose="02000000000000000000" pitchFamily="2" charset="-78"/>
              <a:cs typeface="Sakkal Majalla" panose="02000000000000000000" pitchFamily="2" charset="-78"/>
            </a:endParaRPr>
          </a:p>
        </p:txBody>
      </p:sp>
      <p:sp>
        <p:nvSpPr>
          <p:cNvPr id="3" name="Espace réservé du contenu 2"/>
          <p:cNvSpPr>
            <a:spLocks noGrp="1"/>
          </p:cNvSpPr>
          <p:nvPr>
            <p:ph idx="1"/>
          </p:nvPr>
        </p:nvSpPr>
        <p:spPr/>
        <p:txBody>
          <a:bodyPr>
            <a:normAutofit/>
          </a:bodyPr>
          <a:lstStyle/>
          <a:p>
            <a:pPr marL="0" indent="0" algn="just" rtl="1">
              <a:buNone/>
            </a:pPr>
            <a:endParaRPr lang="fr-FR" sz="28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xmlns="" val="29848061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just" rtl="1"/>
            <a:endParaRPr lang="fr-FR" dirty="0">
              <a:latin typeface="Sakkal Majalla" panose="02000000000000000000" pitchFamily="2" charset="-78"/>
              <a:cs typeface="Sakkal Majalla" panose="02000000000000000000" pitchFamily="2" charset="-78"/>
            </a:endParaRPr>
          </a:p>
        </p:txBody>
      </p:sp>
      <p:sp>
        <p:nvSpPr>
          <p:cNvPr id="3" name="Espace réservé du contenu 2"/>
          <p:cNvSpPr>
            <a:spLocks noGrp="1"/>
          </p:cNvSpPr>
          <p:nvPr>
            <p:ph idx="1"/>
          </p:nvPr>
        </p:nvSpPr>
        <p:spPr/>
        <p:txBody>
          <a:bodyPr>
            <a:normAutofit/>
          </a:bodyPr>
          <a:lstStyle/>
          <a:p>
            <a:pPr marL="0" indent="0" algn="just" rtl="1">
              <a:buNone/>
            </a:pPr>
            <a:endParaRPr lang="fr-FR" sz="28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xmlns="" val="25113886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just" rtl="1"/>
            <a:endParaRPr lang="fr-FR" dirty="0">
              <a:latin typeface="Sakkal Majalla" panose="02000000000000000000" pitchFamily="2" charset="-78"/>
              <a:cs typeface="Sakkal Majalla" panose="02000000000000000000" pitchFamily="2" charset="-78"/>
            </a:endParaRPr>
          </a:p>
        </p:txBody>
      </p:sp>
      <p:sp>
        <p:nvSpPr>
          <p:cNvPr id="3" name="Espace réservé du contenu 2"/>
          <p:cNvSpPr>
            <a:spLocks noGrp="1"/>
          </p:cNvSpPr>
          <p:nvPr>
            <p:ph idx="1"/>
          </p:nvPr>
        </p:nvSpPr>
        <p:spPr/>
        <p:txBody>
          <a:bodyPr>
            <a:normAutofit/>
          </a:bodyPr>
          <a:lstStyle/>
          <a:p>
            <a:pPr marL="0" indent="0" algn="just" rtl="1">
              <a:buNone/>
            </a:pPr>
            <a:endParaRPr lang="fr-FR" sz="28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xmlns="" val="3972143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just" rtl="1"/>
            <a:endParaRPr lang="fr-FR" dirty="0">
              <a:latin typeface="Sakkal Majalla" panose="02000000000000000000" pitchFamily="2" charset="-78"/>
              <a:cs typeface="Sakkal Majalla" panose="02000000000000000000" pitchFamily="2" charset="-78"/>
            </a:endParaRPr>
          </a:p>
        </p:txBody>
      </p:sp>
      <p:sp>
        <p:nvSpPr>
          <p:cNvPr id="3" name="Espace réservé du contenu 2"/>
          <p:cNvSpPr>
            <a:spLocks noGrp="1"/>
          </p:cNvSpPr>
          <p:nvPr>
            <p:ph idx="1"/>
          </p:nvPr>
        </p:nvSpPr>
        <p:spPr/>
        <p:txBody>
          <a:bodyPr>
            <a:normAutofit/>
          </a:bodyPr>
          <a:lstStyle/>
          <a:p>
            <a:pPr marL="0" indent="0" algn="just" rtl="1">
              <a:buNone/>
            </a:pPr>
            <a:endParaRPr lang="fr-FR" sz="28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xmlns="" val="12576313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just" rtl="1"/>
            <a:endParaRPr lang="fr-FR" dirty="0">
              <a:latin typeface="Sakkal Majalla" panose="02000000000000000000" pitchFamily="2" charset="-78"/>
              <a:cs typeface="Sakkal Majalla" panose="02000000000000000000" pitchFamily="2" charset="-78"/>
            </a:endParaRPr>
          </a:p>
        </p:txBody>
      </p:sp>
      <p:sp>
        <p:nvSpPr>
          <p:cNvPr id="3" name="Espace réservé du contenu 2"/>
          <p:cNvSpPr>
            <a:spLocks noGrp="1"/>
          </p:cNvSpPr>
          <p:nvPr>
            <p:ph idx="1"/>
          </p:nvPr>
        </p:nvSpPr>
        <p:spPr/>
        <p:txBody>
          <a:bodyPr>
            <a:normAutofit/>
          </a:bodyPr>
          <a:lstStyle/>
          <a:p>
            <a:pPr marL="0" indent="0" algn="just" rtl="1">
              <a:buNone/>
            </a:pPr>
            <a:endParaRPr lang="fr-FR" sz="28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xmlns="" val="3776623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just" rtl="1"/>
            <a:endParaRPr lang="fr-FR" dirty="0">
              <a:latin typeface="Sakkal Majalla" panose="02000000000000000000" pitchFamily="2" charset="-78"/>
              <a:cs typeface="Sakkal Majalla" panose="02000000000000000000" pitchFamily="2" charset="-78"/>
            </a:endParaRPr>
          </a:p>
        </p:txBody>
      </p:sp>
      <p:sp>
        <p:nvSpPr>
          <p:cNvPr id="3" name="Espace réservé du contenu 2"/>
          <p:cNvSpPr>
            <a:spLocks noGrp="1"/>
          </p:cNvSpPr>
          <p:nvPr>
            <p:ph idx="1"/>
          </p:nvPr>
        </p:nvSpPr>
        <p:spPr/>
        <p:txBody>
          <a:bodyPr>
            <a:normAutofit/>
          </a:bodyPr>
          <a:lstStyle/>
          <a:p>
            <a:pPr marL="0" indent="0" algn="just" rtl="1">
              <a:buNone/>
            </a:pPr>
            <a:endParaRPr lang="fr-FR" sz="28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xmlns="" val="42831947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89212" y="887104"/>
            <a:ext cx="8915400" cy="5024118"/>
          </a:xfrm>
        </p:spPr>
        <p:txBody>
          <a:bodyPr>
            <a:normAutofit/>
          </a:bodyPr>
          <a:lstStyle/>
          <a:p>
            <a:pPr marL="0" indent="0" algn="ctr" rtl="1">
              <a:buNone/>
            </a:pPr>
            <a:r>
              <a:rPr lang="fr-FR" sz="4000" b="1" dirty="0">
                <a:solidFill>
                  <a:srgbClr val="FF0000"/>
                </a:solidFill>
                <a:latin typeface="Sakkal Majalla" panose="02000000000000000000" pitchFamily="2" charset="-78"/>
                <a:cs typeface="Sakkal Majalla" panose="02000000000000000000" pitchFamily="2" charset="-78"/>
              </a:rPr>
              <a:t>Google</a:t>
            </a:r>
            <a:endParaRPr lang="fr-FR" sz="4000" b="1" dirty="0" smtClean="0">
              <a:solidFill>
                <a:srgbClr val="FF0000"/>
              </a:solidFill>
              <a:latin typeface="Sakkal Majalla" panose="02000000000000000000" pitchFamily="2" charset="-78"/>
              <a:cs typeface="Sakkal Majalla" panose="02000000000000000000" pitchFamily="2" charset="-78"/>
            </a:endParaRPr>
          </a:p>
          <a:p>
            <a:pPr marL="0" indent="0" algn="just" rtl="1">
              <a:buNone/>
            </a:pPr>
            <a:r>
              <a:rPr lang="ar-SA" sz="2800" dirty="0" smtClean="0">
                <a:latin typeface="Sakkal Majalla" panose="02000000000000000000" pitchFamily="2" charset="-78"/>
                <a:cs typeface="Sakkal Majalla" panose="02000000000000000000" pitchFamily="2" charset="-78"/>
              </a:rPr>
              <a:t>:</a:t>
            </a:r>
            <a:r>
              <a:rPr lang="fr-FR" sz="2800" dirty="0" smtClean="0">
                <a:latin typeface="Sakkal Majalla" panose="02000000000000000000" pitchFamily="2" charset="-78"/>
                <a:cs typeface="Sakkal Majalla" panose="02000000000000000000" pitchFamily="2" charset="-78"/>
              </a:rPr>
              <a:t> "</a:t>
            </a:r>
            <a:r>
              <a:rPr lang="ar-SA" sz="2800" dirty="0" smtClean="0">
                <a:latin typeface="Sakkal Majalla" panose="02000000000000000000" pitchFamily="2" charset="-78"/>
                <a:cs typeface="Sakkal Majalla" panose="02000000000000000000" pitchFamily="2" charset="-78"/>
              </a:rPr>
              <a:t>تنظيم </a:t>
            </a:r>
            <a:r>
              <a:rPr lang="ar-SA" sz="2800" dirty="0">
                <a:latin typeface="Sakkal Majalla" panose="02000000000000000000" pitchFamily="2" charset="-78"/>
                <a:cs typeface="Sakkal Majalla" panose="02000000000000000000" pitchFamily="2" charset="-78"/>
              </a:rPr>
              <a:t>المعلومات العالمية وجعلها مفيدة وسهلة الوصول للجميع". جوجل تقدم سرعة ودقة في نتائج البحث، وتجربة مستخدم محسنة، ومجموعة واسعة من الخدمات المجانية مثل البريد الإلكتروني، التخزين </a:t>
            </a:r>
            <a:r>
              <a:rPr lang="ar-SA" sz="2800" dirty="0" err="1">
                <a:latin typeface="Sakkal Majalla" panose="02000000000000000000" pitchFamily="2" charset="-78"/>
                <a:cs typeface="Sakkal Majalla" panose="02000000000000000000" pitchFamily="2" charset="-78"/>
              </a:rPr>
              <a:t>السحابي</a:t>
            </a:r>
            <a:r>
              <a:rPr lang="ar-SA" sz="2800" dirty="0">
                <a:latin typeface="Sakkal Majalla" panose="02000000000000000000" pitchFamily="2" charset="-78"/>
                <a:cs typeface="Sakkal Majalla" panose="02000000000000000000" pitchFamily="2" charset="-78"/>
              </a:rPr>
              <a:t>، والخرائط</a:t>
            </a:r>
            <a:r>
              <a:rPr lang="ar-SA" sz="2800" dirty="0" smtClean="0">
                <a:latin typeface="Sakkal Majalla" panose="02000000000000000000" pitchFamily="2" charset="-78"/>
                <a:cs typeface="Sakkal Majalla" panose="02000000000000000000" pitchFamily="2" charset="-78"/>
              </a:rPr>
              <a:t>.</a:t>
            </a:r>
          </a:p>
          <a:p>
            <a:pPr marL="0" indent="0" algn="ctr" rtl="1">
              <a:buNone/>
            </a:pPr>
            <a:r>
              <a:rPr lang="ar-SA" sz="3600" b="1" dirty="0" err="1">
                <a:solidFill>
                  <a:srgbClr val="FF0000"/>
                </a:solidFill>
                <a:latin typeface="Sakkal Majalla" panose="02000000000000000000" pitchFamily="2" charset="-78"/>
                <a:cs typeface="Sakkal Majalla" panose="02000000000000000000" pitchFamily="2" charset="-78"/>
              </a:rPr>
              <a:t>نتفليكس</a:t>
            </a:r>
            <a:r>
              <a:rPr lang="ar-SA" sz="3600" b="1" dirty="0">
                <a:solidFill>
                  <a:srgbClr val="FF0000"/>
                </a:solidFill>
                <a:latin typeface="Sakkal Majalla" panose="02000000000000000000" pitchFamily="2" charset="-78"/>
                <a:cs typeface="Sakkal Majalla" panose="02000000000000000000" pitchFamily="2" charset="-78"/>
              </a:rPr>
              <a:t> </a:t>
            </a:r>
            <a:endParaRPr lang="ar-SA" sz="3600" b="1" dirty="0" smtClean="0">
              <a:solidFill>
                <a:srgbClr val="FF0000"/>
              </a:solidFill>
              <a:latin typeface="Sakkal Majalla" panose="02000000000000000000" pitchFamily="2" charset="-78"/>
              <a:cs typeface="Sakkal Majalla" panose="02000000000000000000" pitchFamily="2" charset="-78"/>
            </a:endParaRPr>
          </a:p>
          <a:p>
            <a:pPr marL="0" indent="0" algn="ctr" rtl="1">
              <a:buNone/>
            </a:pPr>
            <a:r>
              <a:rPr lang="ar-SA" sz="2800" dirty="0" smtClean="0">
                <a:latin typeface="Sakkal Majalla" panose="02000000000000000000" pitchFamily="2" charset="-78"/>
                <a:cs typeface="Sakkal Majalla" panose="02000000000000000000" pitchFamily="2" charset="-78"/>
              </a:rPr>
              <a:t>"</a:t>
            </a:r>
            <a:r>
              <a:rPr lang="ar-SA" sz="2800" dirty="0">
                <a:latin typeface="Sakkal Majalla" panose="02000000000000000000" pitchFamily="2" charset="-78"/>
                <a:cs typeface="Sakkal Majalla" panose="02000000000000000000" pitchFamily="2" charset="-78"/>
              </a:rPr>
              <a:t>الترفيه غير المحدود في أي وقت وفي أي مكان". تعد </a:t>
            </a:r>
            <a:r>
              <a:rPr lang="ar-SA" sz="2800" dirty="0" err="1">
                <a:latin typeface="Sakkal Majalla" panose="02000000000000000000" pitchFamily="2" charset="-78"/>
                <a:cs typeface="Sakkal Majalla" panose="02000000000000000000" pitchFamily="2" charset="-78"/>
              </a:rPr>
              <a:t>نتفليكس</a:t>
            </a:r>
            <a:r>
              <a:rPr lang="ar-SA" sz="2800" dirty="0">
                <a:latin typeface="Sakkal Majalla" panose="02000000000000000000" pitchFamily="2" charset="-78"/>
                <a:cs typeface="Sakkal Majalla" panose="02000000000000000000" pitchFamily="2" charset="-78"/>
              </a:rPr>
              <a:t> بتوفير وصول غير محدود إلى مجموعة واسعة من المسلسلات والأفلام والبرامج التلفزيونية بنقرة واحدة، مع تجربة مخصصة لكل مستخدم.</a:t>
            </a:r>
          </a:p>
          <a:p>
            <a:pPr marL="0" indent="0" algn="just" rtl="1">
              <a:buNone/>
            </a:pPr>
            <a:endParaRPr lang="ar-SA" sz="2800" dirty="0">
              <a:latin typeface="Sakkal Majalla" panose="02000000000000000000" pitchFamily="2" charset="-78"/>
              <a:cs typeface="Sakkal Majalla" panose="02000000000000000000" pitchFamily="2" charset="-78"/>
            </a:endParaRPr>
          </a:p>
          <a:p>
            <a:pPr marL="0" indent="0" algn="just" rtl="1">
              <a:buNone/>
            </a:pPr>
            <a:endParaRPr lang="ar-SA" sz="2800" dirty="0">
              <a:latin typeface="Sakkal Majalla" panose="02000000000000000000" pitchFamily="2" charset="-78"/>
              <a:cs typeface="Sakkal Majalla" panose="02000000000000000000" pitchFamily="2" charset="-78"/>
            </a:endParaRPr>
          </a:p>
          <a:p>
            <a:pPr marL="0" indent="0" algn="just" rtl="1">
              <a:buNone/>
            </a:pPr>
            <a:endParaRPr lang="ar-SA" sz="2800" dirty="0">
              <a:latin typeface="Sakkal Majalla" panose="02000000000000000000" pitchFamily="2" charset="-78"/>
              <a:cs typeface="Sakkal Majalla" panose="02000000000000000000" pitchFamily="2" charset="-78"/>
            </a:endParaRPr>
          </a:p>
          <a:p>
            <a:pPr marL="0" indent="0" algn="just" rtl="1">
              <a:buNone/>
            </a:pPr>
            <a:endParaRPr lang="fr-FR" sz="28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xmlns="" val="125459438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just" rtl="1"/>
            <a:endParaRPr lang="fr-FR" dirty="0">
              <a:latin typeface="Sakkal Majalla" panose="02000000000000000000" pitchFamily="2" charset="-78"/>
              <a:cs typeface="Sakkal Majalla" panose="02000000000000000000" pitchFamily="2" charset="-78"/>
            </a:endParaRPr>
          </a:p>
        </p:txBody>
      </p:sp>
      <p:sp>
        <p:nvSpPr>
          <p:cNvPr id="3" name="Espace réservé du contenu 2"/>
          <p:cNvSpPr>
            <a:spLocks noGrp="1"/>
          </p:cNvSpPr>
          <p:nvPr>
            <p:ph idx="1"/>
          </p:nvPr>
        </p:nvSpPr>
        <p:spPr/>
        <p:txBody>
          <a:bodyPr>
            <a:normAutofit/>
          </a:bodyPr>
          <a:lstStyle/>
          <a:p>
            <a:pPr marL="0" indent="0" algn="just" rtl="1">
              <a:buNone/>
            </a:pPr>
            <a:endParaRPr lang="fr-FR" sz="28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xmlns="" val="283572126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just" rtl="1"/>
            <a:endParaRPr lang="fr-FR" dirty="0">
              <a:latin typeface="Sakkal Majalla" panose="02000000000000000000" pitchFamily="2" charset="-78"/>
              <a:cs typeface="Sakkal Majalla" panose="02000000000000000000" pitchFamily="2" charset="-78"/>
            </a:endParaRPr>
          </a:p>
        </p:txBody>
      </p:sp>
      <p:sp>
        <p:nvSpPr>
          <p:cNvPr id="3" name="Espace réservé du contenu 2"/>
          <p:cNvSpPr>
            <a:spLocks noGrp="1"/>
          </p:cNvSpPr>
          <p:nvPr>
            <p:ph idx="1"/>
          </p:nvPr>
        </p:nvSpPr>
        <p:spPr/>
        <p:txBody>
          <a:bodyPr>
            <a:normAutofit/>
          </a:bodyPr>
          <a:lstStyle/>
          <a:p>
            <a:pPr marL="0" indent="0" algn="just" rtl="1">
              <a:buNone/>
            </a:pPr>
            <a:endParaRPr lang="fr-FR" sz="28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xmlns="" val="41327703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988711" y="782471"/>
            <a:ext cx="8915400" cy="3777622"/>
          </a:xfrm>
        </p:spPr>
        <p:txBody>
          <a:bodyPr>
            <a:normAutofit/>
          </a:bodyPr>
          <a:lstStyle/>
          <a:p>
            <a:pPr marL="0" indent="0" algn="ctr" rtl="1">
              <a:buNone/>
            </a:pPr>
            <a:r>
              <a:rPr lang="ar-SA" sz="3200" b="1" dirty="0">
                <a:solidFill>
                  <a:srgbClr val="FF0000"/>
                </a:solidFill>
                <a:latin typeface="Sakkal Majalla" panose="02000000000000000000" pitchFamily="2" charset="-78"/>
                <a:cs typeface="Sakkal Majalla" panose="02000000000000000000" pitchFamily="2" charset="-78"/>
              </a:rPr>
              <a:t>أهمية القيمة المقترحة</a:t>
            </a:r>
          </a:p>
          <a:p>
            <a:pPr marL="0" indent="0" algn="just" rtl="1">
              <a:buNone/>
            </a:pPr>
            <a:r>
              <a:rPr lang="ar-SA" sz="3200" b="1" dirty="0">
                <a:solidFill>
                  <a:srgbClr val="FF0000"/>
                </a:solidFill>
                <a:latin typeface="Sakkal Majalla" panose="02000000000000000000" pitchFamily="2" charset="-78"/>
                <a:cs typeface="Sakkal Majalla" panose="02000000000000000000" pitchFamily="2" charset="-78"/>
              </a:rPr>
              <a:t>التمييز</a:t>
            </a:r>
            <a:r>
              <a:rPr lang="ar-SA" sz="2800" dirty="0">
                <a:latin typeface="Sakkal Majalla" panose="02000000000000000000" pitchFamily="2" charset="-78"/>
                <a:cs typeface="Sakkal Majalla" panose="02000000000000000000" pitchFamily="2" charset="-78"/>
              </a:rPr>
              <a:t>: في سوق يزخر بالمنافسة، تساعد القيمة المقترحة الفعالة الأعمال على التمييز بين منتجاتها وخدماتها وبين ما يقدمه المنافسون.</a:t>
            </a:r>
          </a:p>
          <a:p>
            <a:pPr marL="0" indent="0" algn="just" rtl="1">
              <a:buNone/>
            </a:pPr>
            <a:r>
              <a:rPr lang="ar-SA" sz="3200" b="1" dirty="0">
                <a:solidFill>
                  <a:srgbClr val="FF0000"/>
                </a:solidFill>
                <a:latin typeface="Sakkal Majalla" panose="02000000000000000000" pitchFamily="2" charset="-78"/>
                <a:cs typeface="Sakkal Majalla" panose="02000000000000000000" pitchFamily="2" charset="-78"/>
              </a:rPr>
              <a:t>الوضوح</a:t>
            </a:r>
            <a:r>
              <a:rPr lang="ar-SA" sz="2800" dirty="0">
                <a:latin typeface="Sakkal Majalla" panose="02000000000000000000" pitchFamily="2" charset="-78"/>
                <a:cs typeface="Sakkal Majalla" panose="02000000000000000000" pitchFamily="2" charset="-78"/>
              </a:rPr>
              <a:t>: توفر رسالة واضحة ومباشرة حول لماذا يجب على الزبائن اختيارك. هذا يساعد في تبسيط قرار الشراء للزبائن.</a:t>
            </a:r>
          </a:p>
          <a:p>
            <a:pPr marL="0" indent="0" algn="just" rtl="1">
              <a:buNone/>
            </a:pPr>
            <a:r>
              <a:rPr lang="ar-SA" sz="3200" b="1" dirty="0">
                <a:solidFill>
                  <a:srgbClr val="FF0000"/>
                </a:solidFill>
                <a:latin typeface="Sakkal Majalla" panose="02000000000000000000" pitchFamily="2" charset="-78"/>
                <a:cs typeface="Sakkal Majalla" panose="02000000000000000000" pitchFamily="2" charset="-78"/>
              </a:rPr>
              <a:t>الولاء: </a:t>
            </a:r>
            <a:r>
              <a:rPr lang="ar-SA" sz="2800" dirty="0">
                <a:latin typeface="Sakkal Majalla" panose="02000000000000000000" pitchFamily="2" charset="-78"/>
                <a:cs typeface="Sakkal Majalla" panose="02000000000000000000" pitchFamily="2" charset="-78"/>
              </a:rPr>
              <a:t>عندما يدرك الزبائن القيمة التي تقدمها، يصبحون أكثر ميلًا للبقاء مخلصين لعلامتك التجاري</a:t>
            </a:r>
            <a:endParaRPr lang="fr-FR" sz="28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xmlns="" val="29556130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rtl="1"/>
            <a:r>
              <a:rPr lang="ar-SA" sz="4000" b="1" dirty="0" smtClean="0">
                <a:solidFill>
                  <a:srgbClr val="FF0000"/>
                </a:solidFill>
                <a:latin typeface="Sakkal Majalla" panose="02000000000000000000" pitchFamily="2" charset="-78"/>
                <a:cs typeface="Sakkal Majalla" panose="02000000000000000000" pitchFamily="2" charset="-78"/>
              </a:rPr>
              <a:t>الجوانب المختلفة للقيمة المقترحة للزبون</a:t>
            </a:r>
            <a:endParaRPr lang="fr-FR" sz="4000" b="1" dirty="0">
              <a:solidFill>
                <a:srgbClr val="FF0000"/>
              </a:solidFill>
              <a:latin typeface="Sakkal Majalla" panose="02000000000000000000" pitchFamily="2" charset="-78"/>
              <a:cs typeface="Sakkal Majalla" panose="02000000000000000000" pitchFamily="2" charset="-78"/>
            </a:endParaRPr>
          </a:p>
        </p:txBody>
      </p:sp>
      <p:sp>
        <p:nvSpPr>
          <p:cNvPr id="3" name="Espace réservé du contenu 2"/>
          <p:cNvSpPr>
            <a:spLocks noGrp="1"/>
          </p:cNvSpPr>
          <p:nvPr>
            <p:ph idx="1"/>
          </p:nvPr>
        </p:nvSpPr>
        <p:spPr>
          <a:xfrm>
            <a:off x="655093" y="2133599"/>
            <a:ext cx="10849519" cy="4894997"/>
          </a:xfrm>
        </p:spPr>
        <p:txBody>
          <a:bodyPr>
            <a:normAutofit/>
          </a:bodyPr>
          <a:lstStyle/>
          <a:p>
            <a:pPr marL="0" indent="0" algn="just" rtl="1">
              <a:buNone/>
            </a:pPr>
            <a:r>
              <a:rPr lang="ar-SA" sz="2800" dirty="0" smtClean="0">
                <a:latin typeface="Sakkal Majalla" panose="02000000000000000000" pitchFamily="2" charset="-78"/>
                <a:cs typeface="Sakkal Majalla" panose="02000000000000000000" pitchFamily="2" charset="-78"/>
              </a:rPr>
              <a:t> </a:t>
            </a:r>
            <a:r>
              <a:rPr lang="ar-SA" sz="2800" dirty="0">
                <a:latin typeface="Sakkal Majalla" panose="02000000000000000000" pitchFamily="2" charset="-78"/>
                <a:cs typeface="Sakkal Majalla" panose="02000000000000000000" pitchFamily="2" charset="-78"/>
              </a:rPr>
              <a:t>القيمة المعروضة لا تتعلق فقط بالمنتجات والخدمات. يعطي الزبائن أيضاً </a:t>
            </a:r>
            <a:r>
              <a:rPr lang="ar-SA" sz="2800" dirty="0" smtClean="0">
                <a:latin typeface="Sakkal Majalla" panose="02000000000000000000" pitchFamily="2" charset="-78"/>
                <a:cs typeface="Sakkal Majalla" panose="02000000000000000000" pitchFamily="2" charset="-78"/>
              </a:rPr>
              <a:t>قيمة:</a:t>
            </a:r>
          </a:p>
          <a:p>
            <a:pPr algn="just" rtl="1">
              <a:buFont typeface="Wingdings" panose="05000000000000000000" pitchFamily="2" charset="2"/>
              <a:buChar char="v"/>
            </a:pPr>
            <a:r>
              <a:rPr lang="ar-SA" sz="2800" dirty="0" smtClean="0">
                <a:latin typeface="Sakkal Majalla" panose="02000000000000000000" pitchFamily="2" charset="-78"/>
                <a:cs typeface="Sakkal Majalla" panose="02000000000000000000" pitchFamily="2" charset="-78"/>
              </a:rPr>
              <a:t> التصميم</a:t>
            </a:r>
          </a:p>
          <a:p>
            <a:pPr algn="just" rtl="1">
              <a:buFont typeface="Wingdings" panose="05000000000000000000" pitchFamily="2" charset="2"/>
              <a:buChar char="v"/>
            </a:pPr>
            <a:r>
              <a:rPr lang="ar-SA" sz="2800" dirty="0" smtClean="0">
                <a:latin typeface="Sakkal Majalla" panose="02000000000000000000" pitchFamily="2" charset="-78"/>
                <a:cs typeface="Sakkal Majalla" panose="02000000000000000000" pitchFamily="2" charset="-78"/>
              </a:rPr>
              <a:t> </a:t>
            </a:r>
            <a:r>
              <a:rPr lang="ar-SA" sz="2800" dirty="0">
                <a:latin typeface="Sakkal Majalla" panose="02000000000000000000" pitchFamily="2" charset="-78"/>
                <a:cs typeface="Sakkal Majalla" panose="02000000000000000000" pitchFamily="2" charset="-78"/>
              </a:rPr>
              <a:t>العلامة </a:t>
            </a:r>
            <a:r>
              <a:rPr lang="ar-SA" sz="2800" dirty="0" smtClean="0">
                <a:latin typeface="Sakkal Majalla" panose="02000000000000000000" pitchFamily="2" charset="-78"/>
                <a:cs typeface="Sakkal Majalla" panose="02000000000000000000" pitchFamily="2" charset="-78"/>
              </a:rPr>
              <a:t>التجارية</a:t>
            </a:r>
          </a:p>
          <a:p>
            <a:pPr algn="just" rtl="1">
              <a:buFont typeface="Wingdings" panose="05000000000000000000" pitchFamily="2" charset="2"/>
              <a:buChar char="v"/>
            </a:pPr>
            <a:r>
              <a:rPr lang="ar-SA" sz="2800" dirty="0" smtClean="0">
                <a:latin typeface="Sakkal Majalla" panose="02000000000000000000" pitchFamily="2" charset="-78"/>
                <a:cs typeface="Sakkal Majalla" panose="02000000000000000000" pitchFamily="2" charset="-78"/>
              </a:rPr>
              <a:t> السعر</a:t>
            </a:r>
          </a:p>
          <a:p>
            <a:pPr algn="just" rtl="1">
              <a:buFont typeface="Wingdings" panose="05000000000000000000" pitchFamily="2" charset="2"/>
              <a:buChar char="v"/>
            </a:pPr>
            <a:r>
              <a:rPr lang="ar-SA" sz="2800" dirty="0" smtClean="0">
                <a:latin typeface="Sakkal Majalla" panose="02000000000000000000" pitchFamily="2" charset="-78"/>
                <a:cs typeface="Sakkal Majalla" panose="02000000000000000000" pitchFamily="2" charset="-78"/>
              </a:rPr>
              <a:t> </a:t>
            </a:r>
            <a:r>
              <a:rPr lang="ar-SA" sz="2800" dirty="0">
                <a:latin typeface="Sakkal Majalla" panose="02000000000000000000" pitchFamily="2" charset="-78"/>
                <a:cs typeface="Sakkal Majalla" panose="02000000000000000000" pitchFamily="2" charset="-78"/>
              </a:rPr>
              <a:t>توفير </a:t>
            </a:r>
            <a:r>
              <a:rPr lang="ar-SA" sz="2800" dirty="0" smtClean="0">
                <a:latin typeface="Sakkal Majalla" panose="02000000000000000000" pitchFamily="2" charset="-78"/>
                <a:cs typeface="Sakkal Majalla" panose="02000000000000000000" pitchFamily="2" charset="-78"/>
              </a:rPr>
              <a:t>التكاليف</a:t>
            </a:r>
          </a:p>
          <a:p>
            <a:pPr algn="just" rtl="1">
              <a:buFont typeface="Wingdings" panose="05000000000000000000" pitchFamily="2" charset="2"/>
              <a:buChar char="v"/>
            </a:pPr>
            <a:r>
              <a:rPr lang="ar-SA" sz="2800" dirty="0" smtClean="0">
                <a:latin typeface="Sakkal Majalla" panose="02000000000000000000" pitchFamily="2" charset="-78"/>
                <a:cs typeface="Sakkal Majalla" panose="02000000000000000000" pitchFamily="2" charset="-78"/>
              </a:rPr>
              <a:t> </a:t>
            </a:r>
            <a:r>
              <a:rPr lang="ar-SA" sz="2800" dirty="0">
                <a:latin typeface="Sakkal Majalla" panose="02000000000000000000" pitchFamily="2" charset="-78"/>
                <a:cs typeface="Sakkal Majalla" panose="02000000000000000000" pitchFamily="2" charset="-78"/>
              </a:rPr>
              <a:t>تقليل </a:t>
            </a:r>
            <a:r>
              <a:rPr lang="ar-SA" sz="2800" dirty="0" smtClean="0">
                <a:latin typeface="Sakkal Majalla" panose="02000000000000000000" pitchFamily="2" charset="-78"/>
                <a:cs typeface="Sakkal Majalla" panose="02000000000000000000" pitchFamily="2" charset="-78"/>
              </a:rPr>
              <a:t>المخاطر</a:t>
            </a:r>
          </a:p>
          <a:p>
            <a:pPr algn="just" rtl="1">
              <a:buFont typeface="Wingdings" panose="05000000000000000000" pitchFamily="2" charset="2"/>
              <a:buChar char="v"/>
            </a:pPr>
            <a:r>
              <a:rPr lang="ar-SA" sz="2800" dirty="0" smtClean="0">
                <a:latin typeface="Sakkal Majalla" panose="02000000000000000000" pitchFamily="2" charset="-78"/>
                <a:cs typeface="Sakkal Majalla" panose="02000000000000000000" pitchFamily="2" charset="-78"/>
              </a:rPr>
              <a:t> </a:t>
            </a:r>
            <a:r>
              <a:rPr lang="ar-SA" sz="2800" dirty="0">
                <a:latin typeface="Sakkal Majalla" panose="02000000000000000000" pitchFamily="2" charset="-78"/>
                <a:cs typeface="Sakkal Majalla" panose="02000000000000000000" pitchFamily="2" charset="-78"/>
              </a:rPr>
              <a:t>تيسير </a:t>
            </a:r>
            <a:r>
              <a:rPr lang="ar-SA" sz="2800" dirty="0" smtClean="0">
                <a:latin typeface="Sakkal Majalla" panose="02000000000000000000" pitchFamily="2" charset="-78"/>
                <a:cs typeface="Sakkal Majalla" panose="02000000000000000000" pitchFamily="2" charset="-78"/>
              </a:rPr>
              <a:t>الوصول</a:t>
            </a:r>
          </a:p>
          <a:p>
            <a:pPr algn="just" rtl="1">
              <a:buFont typeface="Wingdings" panose="05000000000000000000" pitchFamily="2" charset="2"/>
              <a:buChar char="v"/>
            </a:pPr>
            <a:r>
              <a:rPr lang="ar-SA" sz="2800" dirty="0" smtClean="0">
                <a:latin typeface="Sakkal Majalla" panose="02000000000000000000" pitchFamily="2" charset="-78"/>
                <a:cs typeface="Sakkal Majalla" panose="02000000000000000000" pitchFamily="2" charset="-78"/>
              </a:rPr>
              <a:t> </a:t>
            </a:r>
            <a:r>
              <a:rPr lang="ar-SA" sz="2800" dirty="0">
                <a:latin typeface="Sakkal Majalla" panose="02000000000000000000" pitchFamily="2" charset="-78"/>
                <a:cs typeface="Sakkal Majalla" panose="02000000000000000000" pitchFamily="2" charset="-78"/>
              </a:rPr>
              <a:t>ومدى الملائمة</a:t>
            </a:r>
          </a:p>
          <a:p>
            <a:pPr marL="0" indent="0" algn="just" rtl="1">
              <a:buNone/>
            </a:pPr>
            <a:endParaRPr lang="ar-SA" sz="2800" dirty="0">
              <a:latin typeface="Sakkal Majalla" panose="02000000000000000000" pitchFamily="2" charset="-78"/>
              <a:cs typeface="Sakkal Majalla" panose="02000000000000000000" pitchFamily="2" charset="-78"/>
            </a:endParaRPr>
          </a:p>
          <a:p>
            <a:pPr marL="0" indent="0" algn="just" rtl="1">
              <a:buNone/>
            </a:pPr>
            <a:endParaRPr lang="fr-FR" sz="28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xmlns="" val="29187797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rtl="1"/>
            <a:r>
              <a:rPr lang="ar-SA" sz="4000" b="1" dirty="0">
                <a:solidFill>
                  <a:srgbClr val="FF0000"/>
                </a:solidFill>
                <a:latin typeface="Sakkal Majalla" panose="02000000000000000000" pitchFamily="2" charset="-78"/>
                <a:cs typeface="Sakkal Majalla" panose="02000000000000000000" pitchFamily="2" charset="-78"/>
              </a:rPr>
              <a:t>تحديد القيمة المقترحة</a:t>
            </a:r>
            <a:endParaRPr lang="fr-FR" sz="4000" b="1" dirty="0">
              <a:solidFill>
                <a:srgbClr val="FF0000"/>
              </a:solidFill>
              <a:latin typeface="Sakkal Majalla" panose="02000000000000000000" pitchFamily="2" charset="-78"/>
              <a:cs typeface="Sakkal Majalla" panose="02000000000000000000" pitchFamily="2" charset="-78"/>
            </a:endParaRPr>
          </a:p>
        </p:txBody>
      </p:sp>
      <p:pic>
        <p:nvPicPr>
          <p:cNvPr id="4" name="Espace réservé du contenu 3"/>
          <p:cNvPicPr>
            <a:picLocks noGrp="1" noChangeAspect="1"/>
          </p:cNvPicPr>
          <p:nvPr>
            <p:ph idx="1"/>
          </p:nvPr>
        </p:nvPicPr>
        <p:blipFill>
          <a:blip r:embed="rId2"/>
          <a:stretch>
            <a:fillRect/>
          </a:stretch>
        </p:blipFill>
        <p:spPr>
          <a:xfrm>
            <a:off x="573206" y="1282890"/>
            <a:ext cx="11109278" cy="5575110"/>
          </a:xfrm>
          <a:prstGeom prst="rect">
            <a:avLst/>
          </a:prstGeom>
        </p:spPr>
      </p:pic>
    </p:spTree>
    <p:extLst>
      <p:ext uri="{BB962C8B-B14F-4D97-AF65-F5344CB8AC3E}">
        <p14:creationId xmlns:p14="http://schemas.microsoft.com/office/powerpoint/2010/main" xmlns="" val="539885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73457" y="241973"/>
            <a:ext cx="10631155" cy="631484"/>
          </a:xfrm>
        </p:spPr>
        <p:txBody>
          <a:bodyPr>
            <a:noAutofit/>
          </a:bodyPr>
          <a:lstStyle/>
          <a:p>
            <a:pPr algn="just" rtl="1"/>
            <a:r>
              <a:rPr lang="ar-SA" b="1" dirty="0" smtClean="0">
                <a:solidFill>
                  <a:srgbClr val="FF0000"/>
                </a:solidFill>
                <a:latin typeface="Sakkal Majalla" panose="02000000000000000000" pitchFamily="2" charset="-78"/>
                <a:cs typeface="Sakkal Majalla" panose="02000000000000000000" pitchFamily="2" charset="-78"/>
              </a:rPr>
              <a:t>قسم الزبون: المكاسب</a:t>
            </a:r>
            <a:endParaRPr lang="fr-FR" b="1" dirty="0">
              <a:solidFill>
                <a:srgbClr val="FF0000"/>
              </a:solidFill>
              <a:latin typeface="Sakkal Majalla" panose="02000000000000000000" pitchFamily="2" charset="-78"/>
              <a:cs typeface="Sakkal Majalla" panose="02000000000000000000" pitchFamily="2" charset="-78"/>
            </a:endParaRPr>
          </a:p>
        </p:txBody>
      </p:sp>
      <p:sp>
        <p:nvSpPr>
          <p:cNvPr id="5" name="Rectangle 4"/>
          <p:cNvSpPr/>
          <p:nvPr/>
        </p:nvSpPr>
        <p:spPr>
          <a:xfrm>
            <a:off x="5945077" y="873457"/>
            <a:ext cx="6147837" cy="523220"/>
          </a:xfrm>
          <a:prstGeom prst="rect">
            <a:avLst/>
          </a:prstGeom>
        </p:spPr>
        <p:txBody>
          <a:bodyPr wrap="none">
            <a:spAutoFit/>
          </a:bodyPr>
          <a:lstStyle/>
          <a:p>
            <a:r>
              <a:rPr lang="ar-SA" sz="2800" b="1" dirty="0" smtClean="0">
                <a:latin typeface="Sakkal Majalla" panose="02000000000000000000" pitchFamily="2" charset="-78"/>
                <a:cs typeface="Sakkal Majalla" panose="02000000000000000000" pitchFamily="2" charset="-78"/>
              </a:rPr>
              <a:t>تصف المكاسب حالة يتم فيها تخفيف الألم وإنجاز المهمات.</a:t>
            </a:r>
            <a:endParaRPr lang="fr-FR" sz="2800" b="1" dirty="0">
              <a:latin typeface="Sakkal Majalla" panose="02000000000000000000" pitchFamily="2" charset="-78"/>
              <a:cs typeface="Sakkal Majalla" panose="02000000000000000000" pitchFamily="2" charset="-78"/>
            </a:endParaRPr>
          </a:p>
        </p:txBody>
      </p:sp>
      <p:sp>
        <p:nvSpPr>
          <p:cNvPr id="6" name="Rectangle 5"/>
          <p:cNvSpPr/>
          <p:nvPr/>
        </p:nvSpPr>
        <p:spPr>
          <a:xfrm>
            <a:off x="0" y="1504941"/>
            <a:ext cx="12092914" cy="4832092"/>
          </a:xfrm>
          <a:prstGeom prst="rect">
            <a:avLst/>
          </a:prstGeom>
        </p:spPr>
        <p:txBody>
          <a:bodyPr wrap="square">
            <a:spAutoFit/>
          </a:bodyPr>
          <a:lstStyle/>
          <a:p>
            <a:pPr algn="just" rtl="1"/>
            <a:r>
              <a:rPr lang="ar-SA" sz="2800" b="1" dirty="0" smtClean="0">
                <a:solidFill>
                  <a:srgbClr val="FF0000"/>
                </a:solidFill>
                <a:latin typeface="Sakkal Majalla" panose="02000000000000000000" pitchFamily="2" charset="-78"/>
                <a:cs typeface="Sakkal Majalla" panose="02000000000000000000" pitchFamily="2" charset="-78"/>
              </a:rPr>
              <a:t>-يلبي الحد الأدنى من احتياجات الزبائن: </a:t>
            </a:r>
            <a:r>
              <a:rPr lang="ar-SA" sz="2800" dirty="0" smtClean="0">
                <a:latin typeface="Sakkal Majalla" panose="02000000000000000000" pitchFamily="2" charset="-78"/>
                <a:cs typeface="Sakkal Majalla" panose="02000000000000000000" pitchFamily="2" charset="-78"/>
              </a:rPr>
              <a:t>الخدمة توصل الطعام من المطاعم إلى العميل. هذه الوظيفة الأساسية التي يتوقعها أي شخص عند استخدام تطبيق توصيل الطعام.</a:t>
            </a:r>
          </a:p>
          <a:p>
            <a:pPr algn="just" rtl="1"/>
            <a:r>
              <a:rPr lang="ar-SA" sz="2800" b="1" dirty="0" smtClean="0">
                <a:solidFill>
                  <a:srgbClr val="FF0000"/>
                </a:solidFill>
                <a:latin typeface="Sakkal Majalla" panose="02000000000000000000" pitchFamily="2" charset="-78"/>
                <a:cs typeface="Sakkal Majalla" panose="02000000000000000000" pitchFamily="2" charset="-78"/>
              </a:rPr>
              <a:t>يلبي توقعات الجودة والفاعلية: </a:t>
            </a:r>
            <a:r>
              <a:rPr lang="ar-SA" sz="2800" dirty="0" smtClean="0">
                <a:latin typeface="Sakkal Majalla" panose="02000000000000000000" pitchFamily="2" charset="-78"/>
                <a:cs typeface="Sakkal Majalla" panose="02000000000000000000" pitchFamily="2" charset="-78"/>
              </a:rPr>
              <a:t>التطبيق يتيح للعميل تتبع الطلب في الوقت الحقيقي، ويقدم ضمانًا للتوصيل في وقت محدد، ويضمن وصول الطعام في حالة جيدة وساخن.</a:t>
            </a:r>
          </a:p>
          <a:p>
            <a:pPr algn="just" rtl="1"/>
            <a:r>
              <a:rPr lang="ar-SA" sz="2800" b="1" dirty="0" smtClean="0">
                <a:solidFill>
                  <a:srgbClr val="FF0000"/>
                </a:solidFill>
                <a:latin typeface="Sakkal Majalla" panose="02000000000000000000" pitchFamily="2" charset="-78"/>
                <a:cs typeface="Sakkal Majalla" panose="02000000000000000000" pitchFamily="2" charset="-78"/>
              </a:rPr>
              <a:t>يتجاوز التوقعات ويقدم مكاسب إضافية: </a:t>
            </a:r>
            <a:r>
              <a:rPr lang="ar-SA" sz="2800" dirty="0" smtClean="0">
                <a:latin typeface="Sakkal Majalla" panose="02000000000000000000" pitchFamily="2" charset="-78"/>
                <a:cs typeface="Sakkal Majalla" panose="02000000000000000000" pitchFamily="2" charset="-78"/>
              </a:rPr>
              <a:t>بالإضافة إلى التوصيل، التطبيق يقدم برنامج ولاء يمنح نقاطًا لكل طلب، يمكن استبدالها بوجبات مجانية أو تخفيضات، كما يقدم خيارات صحية مفصلة للأشخاص الذين يتبعون أنظمة غذائية خاصة.</a:t>
            </a:r>
          </a:p>
          <a:p>
            <a:pPr algn="just" rtl="1"/>
            <a:endParaRPr lang="ar-SA" sz="2800" dirty="0" smtClean="0">
              <a:latin typeface="Sakkal Majalla" panose="02000000000000000000" pitchFamily="2" charset="-78"/>
              <a:cs typeface="Sakkal Majalla" panose="02000000000000000000" pitchFamily="2" charset="-78"/>
            </a:endParaRPr>
          </a:p>
          <a:p>
            <a:pPr algn="just" rtl="1"/>
            <a:r>
              <a:rPr lang="ar-SA" sz="2800" b="1" dirty="0" smtClean="0">
                <a:solidFill>
                  <a:srgbClr val="FF0000"/>
                </a:solidFill>
                <a:latin typeface="Sakkal Majalla" panose="02000000000000000000" pitchFamily="2" charset="-78"/>
                <a:cs typeface="Sakkal Majalla" panose="02000000000000000000" pitchFamily="2" charset="-78"/>
              </a:rPr>
              <a:t>يقدم مكاسب جديدة غير تقليدية لم يكن الزبون يتوقعها: </a:t>
            </a:r>
            <a:r>
              <a:rPr lang="ar-SA" sz="2800" dirty="0" smtClean="0">
                <a:latin typeface="Sakkal Majalla" panose="02000000000000000000" pitchFamily="2" charset="-78"/>
                <a:cs typeface="Sakkal Majalla" panose="02000000000000000000" pitchFamily="2" charset="-78"/>
              </a:rPr>
              <a:t>التطبيق يتعاون مع الطهاة المحليين لتقديم تجارب طعام حصرية، مثل وجبات معدة خصيصًا لا تتوفر إلا عبر التطبيق، أو عروض لتناول العشاء مع الطهاة المعروفين، أو دروس طهي افتراضية تقدمها الشخصيات الشهيرة في عالم الطهي.</a:t>
            </a:r>
          </a:p>
          <a:p>
            <a:pPr algn="just" rtl="1"/>
            <a:endParaRPr lang="ar-SA" sz="2800" dirty="0" smtClean="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xmlns="" val="4831719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89212" y="132791"/>
            <a:ext cx="8911687" cy="535950"/>
          </a:xfrm>
        </p:spPr>
        <p:txBody>
          <a:bodyPr>
            <a:normAutofit fontScale="90000"/>
          </a:bodyPr>
          <a:lstStyle/>
          <a:p>
            <a:pPr algn="just" rtl="1"/>
            <a:r>
              <a:rPr lang="ar-SA" b="1" dirty="0">
                <a:solidFill>
                  <a:srgbClr val="FF0000"/>
                </a:solidFill>
                <a:latin typeface="Sakkal Majalla" panose="02000000000000000000" pitchFamily="2" charset="-78"/>
                <a:cs typeface="Sakkal Majalla" panose="02000000000000000000" pitchFamily="2" charset="-78"/>
              </a:rPr>
              <a:t>قسم الزبون: </a:t>
            </a:r>
            <a:r>
              <a:rPr lang="ar-SA" b="1" dirty="0" smtClean="0">
                <a:solidFill>
                  <a:srgbClr val="FF0000"/>
                </a:solidFill>
                <a:latin typeface="Sakkal Majalla" panose="02000000000000000000" pitchFamily="2" charset="-78"/>
                <a:cs typeface="Sakkal Majalla" panose="02000000000000000000" pitchFamily="2" charset="-78"/>
              </a:rPr>
              <a:t>مشاكل الزبون</a:t>
            </a:r>
            <a:endParaRPr lang="fr-FR" b="1" dirty="0">
              <a:solidFill>
                <a:srgbClr val="FF0000"/>
              </a:solidFill>
              <a:latin typeface="Sakkal Majalla" panose="02000000000000000000" pitchFamily="2" charset="-78"/>
              <a:cs typeface="Sakkal Majalla" panose="02000000000000000000" pitchFamily="2" charset="-78"/>
            </a:endParaRPr>
          </a:p>
        </p:txBody>
      </p:sp>
      <p:sp>
        <p:nvSpPr>
          <p:cNvPr id="3" name="Espace réservé du contenu 2"/>
          <p:cNvSpPr>
            <a:spLocks noGrp="1"/>
          </p:cNvSpPr>
          <p:nvPr>
            <p:ph idx="1"/>
          </p:nvPr>
        </p:nvSpPr>
        <p:spPr>
          <a:xfrm>
            <a:off x="232011" y="668741"/>
            <a:ext cx="11805313" cy="6018662"/>
          </a:xfrm>
        </p:spPr>
        <p:txBody>
          <a:bodyPr>
            <a:normAutofit/>
          </a:bodyPr>
          <a:lstStyle/>
          <a:p>
            <a:pPr marL="0" indent="0" algn="just" rtl="1">
              <a:buNone/>
            </a:pPr>
            <a:r>
              <a:rPr lang="ar-SA" sz="2800" dirty="0" smtClean="0">
                <a:latin typeface="Sakkal Majalla" panose="02000000000000000000" pitchFamily="2" charset="-78"/>
                <a:cs typeface="Sakkal Majalla" panose="02000000000000000000" pitchFamily="2" charset="-78"/>
              </a:rPr>
              <a:t>في </a:t>
            </a:r>
            <a:r>
              <a:rPr lang="ar-SA" sz="2800" dirty="0">
                <a:latin typeface="Sakkal Majalla" panose="02000000000000000000" pitchFamily="2" charset="-78"/>
                <a:cs typeface="Sakkal Majalla" panose="02000000000000000000" pitchFamily="2" charset="-78"/>
              </a:rPr>
              <a:t>عملية تطوير الأعمال والمنتجات، من الضروري تحديد وفهم المشاكل التي يواجهها العملاء لضمان أن الحلول المقدمة تعالج تلك المشاكل بشكل فعال، هناك ثلاث فئات رئيسية يمكن أن تندرج تحتها مشاكل </a:t>
            </a:r>
            <a:r>
              <a:rPr lang="ar-SA" sz="2800" dirty="0" smtClean="0">
                <a:latin typeface="Sakkal Majalla" panose="02000000000000000000" pitchFamily="2" charset="-78"/>
                <a:cs typeface="Sakkal Majalla" panose="02000000000000000000" pitchFamily="2" charset="-78"/>
              </a:rPr>
              <a:t>العملاء</a:t>
            </a:r>
          </a:p>
          <a:p>
            <a:pPr marL="0" indent="0" algn="just" rtl="1">
              <a:buNone/>
            </a:pPr>
            <a:r>
              <a:rPr lang="ar-SA" sz="2800" b="1" dirty="0">
                <a:solidFill>
                  <a:srgbClr val="FF0000"/>
                </a:solidFill>
                <a:latin typeface="Sakkal Majalla" panose="02000000000000000000" pitchFamily="2" charset="-78"/>
                <a:cs typeface="Sakkal Majalla" panose="02000000000000000000" pitchFamily="2" charset="-78"/>
              </a:rPr>
              <a:t>مشاكل وظيفية: </a:t>
            </a:r>
            <a:r>
              <a:rPr lang="ar-SA" sz="2800" dirty="0">
                <a:latin typeface="Sakkal Majalla" panose="02000000000000000000" pitchFamily="2" charset="-78"/>
                <a:cs typeface="Sakkal Majalla" panose="02000000000000000000" pitchFamily="2" charset="-78"/>
              </a:rPr>
              <a:t>هي المشاكل المتعلقة بالمهام الأساسية أو الوظائف التي يحتاج العميل لتنفيذها. هذه المشاكل مرتبطة بالأداء أو الإنتاجية في استخدام المنتج أو الخدمة</a:t>
            </a:r>
            <a:r>
              <a:rPr lang="ar-SA" sz="2800" dirty="0" smtClean="0">
                <a:latin typeface="Sakkal Majalla" panose="02000000000000000000" pitchFamily="2" charset="-78"/>
                <a:cs typeface="Sakkal Majalla" panose="02000000000000000000" pitchFamily="2" charset="-78"/>
              </a:rPr>
              <a:t>.</a:t>
            </a:r>
          </a:p>
          <a:p>
            <a:pPr marL="0" indent="0" algn="ctr" rtl="1">
              <a:buNone/>
            </a:pPr>
            <a:r>
              <a:rPr lang="ar-SA" sz="2800" b="1" dirty="0" smtClean="0">
                <a:solidFill>
                  <a:srgbClr val="FF0000"/>
                </a:solidFill>
                <a:latin typeface="Sakkal Majalla" panose="02000000000000000000" pitchFamily="2" charset="-78"/>
                <a:cs typeface="Sakkal Majalla" panose="02000000000000000000" pitchFamily="2" charset="-78"/>
              </a:rPr>
              <a:t>قد </a:t>
            </a:r>
            <a:r>
              <a:rPr lang="ar-SA" sz="2800" b="1" dirty="0">
                <a:solidFill>
                  <a:srgbClr val="FF0000"/>
                </a:solidFill>
                <a:latin typeface="Sakkal Majalla" panose="02000000000000000000" pitchFamily="2" charset="-78"/>
                <a:cs typeface="Sakkal Majalla" panose="02000000000000000000" pitchFamily="2" charset="-78"/>
              </a:rPr>
              <a:t>يجد الزبون صعوبة في العثور على مجموعة متنوعة من خيارات الطعام </a:t>
            </a:r>
          </a:p>
          <a:p>
            <a:pPr marL="0" indent="0" algn="just" rtl="1">
              <a:buNone/>
            </a:pPr>
            <a:r>
              <a:rPr lang="ar-SA" sz="2800" b="1" dirty="0">
                <a:solidFill>
                  <a:srgbClr val="FF0000"/>
                </a:solidFill>
                <a:latin typeface="Sakkal Majalla" panose="02000000000000000000" pitchFamily="2" charset="-78"/>
                <a:cs typeface="Sakkal Majalla" panose="02000000000000000000" pitchFamily="2" charset="-78"/>
              </a:rPr>
              <a:t>العقبات: </a:t>
            </a:r>
            <a:r>
              <a:rPr lang="ar-SA" sz="2800" dirty="0" smtClean="0">
                <a:latin typeface="Sakkal Majalla" panose="02000000000000000000" pitchFamily="2" charset="-78"/>
                <a:cs typeface="Sakkal Majalla" panose="02000000000000000000" pitchFamily="2" charset="-78"/>
              </a:rPr>
              <a:t>هي </a:t>
            </a:r>
            <a:r>
              <a:rPr lang="ar-SA" sz="2800" dirty="0">
                <a:latin typeface="Sakkal Majalla" panose="02000000000000000000" pitchFamily="2" charset="-78"/>
                <a:cs typeface="Sakkal Majalla" panose="02000000000000000000" pitchFamily="2" charset="-78"/>
              </a:rPr>
              <a:t>الحواجز التي تحول دون استخدام الزبون للخدمة بشكل مريح أو تلك التي تؤدي إلى تجربة سلبية</a:t>
            </a:r>
            <a:r>
              <a:rPr lang="ar-SA" sz="2800" dirty="0" smtClean="0">
                <a:latin typeface="Sakkal Majalla" panose="02000000000000000000" pitchFamily="2" charset="-78"/>
                <a:cs typeface="Sakkal Majalla" panose="02000000000000000000" pitchFamily="2" charset="-78"/>
              </a:rPr>
              <a:t>.</a:t>
            </a:r>
          </a:p>
          <a:p>
            <a:pPr marL="0" indent="0" algn="ctr" rtl="1">
              <a:buNone/>
            </a:pPr>
            <a:r>
              <a:rPr lang="ar-SA" sz="2800" b="1" dirty="0" smtClean="0">
                <a:solidFill>
                  <a:srgbClr val="FF0000"/>
                </a:solidFill>
                <a:latin typeface="Sakkal Majalla" panose="02000000000000000000" pitchFamily="2" charset="-78"/>
                <a:cs typeface="Sakkal Majalla" panose="02000000000000000000" pitchFamily="2" charset="-78"/>
              </a:rPr>
              <a:t>قد </a:t>
            </a:r>
            <a:r>
              <a:rPr lang="ar-SA" sz="2800" b="1" dirty="0">
                <a:solidFill>
                  <a:srgbClr val="FF0000"/>
                </a:solidFill>
                <a:latin typeface="Sakkal Majalla" panose="02000000000000000000" pitchFamily="2" charset="-78"/>
                <a:cs typeface="Sakkal Majalla" panose="02000000000000000000" pitchFamily="2" charset="-78"/>
              </a:rPr>
              <a:t>يواجه الزبون تأخيرات متكررة في التوصيل، أو يتلقى طلبات غير صحيحة، أو قد تكون رسوم التوصيل مرتفعة بشكل مبالغ فيه.</a:t>
            </a:r>
          </a:p>
          <a:p>
            <a:pPr marL="0" indent="0" algn="just" rtl="1">
              <a:buNone/>
            </a:pPr>
            <a:r>
              <a:rPr lang="ar-SA" sz="2800" b="1" dirty="0">
                <a:solidFill>
                  <a:srgbClr val="FF0000"/>
                </a:solidFill>
                <a:latin typeface="Sakkal Majalla" panose="02000000000000000000" pitchFamily="2" charset="-78"/>
                <a:cs typeface="Sakkal Majalla" panose="02000000000000000000" pitchFamily="2" charset="-78"/>
              </a:rPr>
              <a:t>المخاطر</a:t>
            </a:r>
            <a:r>
              <a:rPr lang="ar-SA" sz="2800" dirty="0">
                <a:latin typeface="Sakkal Majalla" panose="02000000000000000000" pitchFamily="2" charset="-78"/>
                <a:cs typeface="Sakkal Majalla" panose="02000000000000000000" pitchFamily="2" charset="-78"/>
              </a:rPr>
              <a:t>: </a:t>
            </a:r>
            <a:r>
              <a:rPr lang="ar-SA" sz="2800" dirty="0" smtClean="0">
                <a:latin typeface="Sakkal Majalla" panose="02000000000000000000" pitchFamily="2" charset="-78"/>
                <a:cs typeface="Sakkal Majalla" panose="02000000000000000000" pitchFamily="2" charset="-78"/>
              </a:rPr>
              <a:t>هي </a:t>
            </a:r>
            <a:r>
              <a:rPr lang="ar-SA" sz="2800" dirty="0">
                <a:latin typeface="Sakkal Majalla" panose="02000000000000000000" pitchFamily="2" charset="-78"/>
                <a:cs typeface="Sakkal Majalla" panose="02000000000000000000" pitchFamily="2" charset="-78"/>
              </a:rPr>
              <a:t>المشاكل المحتملة التي قد تنجم عن استخدام الخدمة والتي قد تكون لها عواقب سلبية على الزبون</a:t>
            </a:r>
            <a:r>
              <a:rPr lang="ar-SA" sz="2800" dirty="0" smtClean="0">
                <a:latin typeface="Sakkal Majalla" panose="02000000000000000000" pitchFamily="2" charset="-78"/>
                <a:cs typeface="Sakkal Majalla" panose="02000000000000000000" pitchFamily="2" charset="-78"/>
              </a:rPr>
              <a:t>.</a:t>
            </a:r>
          </a:p>
          <a:p>
            <a:pPr marL="0" indent="0" algn="ctr" rtl="1">
              <a:buNone/>
            </a:pPr>
            <a:r>
              <a:rPr lang="ar-SA" sz="2800" b="1" dirty="0" smtClean="0">
                <a:solidFill>
                  <a:srgbClr val="FF0000"/>
                </a:solidFill>
                <a:latin typeface="Sakkal Majalla" panose="02000000000000000000" pitchFamily="2" charset="-78"/>
                <a:cs typeface="Sakkal Majalla" panose="02000000000000000000" pitchFamily="2" charset="-78"/>
              </a:rPr>
              <a:t>قد </a:t>
            </a:r>
            <a:r>
              <a:rPr lang="ar-SA" sz="2800" b="1" dirty="0">
                <a:solidFill>
                  <a:srgbClr val="FF0000"/>
                </a:solidFill>
                <a:latin typeface="Sakkal Majalla" panose="02000000000000000000" pitchFamily="2" charset="-78"/>
                <a:cs typeface="Sakkal Majalla" panose="02000000000000000000" pitchFamily="2" charset="-78"/>
              </a:rPr>
              <a:t>تشمل المخاطر تلقي طعام في حالة سيئة، أو المخاوف الصحية المرتبطة بالتعامل مع الطعام، أو حتى المخاوف الخاصة بالخصوصية وأمان البيانات عند استخدام التطبيق.</a:t>
            </a:r>
          </a:p>
          <a:p>
            <a:pPr marL="0" indent="0" algn="just" rtl="1">
              <a:buNone/>
            </a:pPr>
            <a:endParaRPr lang="ar-SA" sz="2800" dirty="0">
              <a:latin typeface="Sakkal Majalla" panose="02000000000000000000" pitchFamily="2" charset="-78"/>
              <a:cs typeface="Sakkal Majalla" panose="02000000000000000000" pitchFamily="2" charset="-78"/>
            </a:endParaRPr>
          </a:p>
          <a:p>
            <a:pPr marL="0" indent="0" algn="just" rtl="1">
              <a:buNone/>
            </a:pPr>
            <a:endParaRPr lang="ar-SA" sz="2800" dirty="0">
              <a:latin typeface="Sakkal Majalla" panose="02000000000000000000" pitchFamily="2" charset="-78"/>
              <a:cs typeface="Sakkal Majalla" panose="02000000000000000000" pitchFamily="2" charset="-78"/>
            </a:endParaRPr>
          </a:p>
          <a:p>
            <a:pPr marL="0" indent="0" algn="just" rtl="1">
              <a:buNone/>
            </a:pPr>
            <a:endParaRPr lang="ar-SA" sz="2800" dirty="0">
              <a:latin typeface="Sakkal Majalla" panose="02000000000000000000" pitchFamily="2" charset="-78"/>
              <a:cs typeface="Sakkal Majalla" panose="02000000000000000000" pitchFamily="2" charset="-78"/>
            </a:endParaRPr>
          </a:p>
          <a:p>
            <a:pPr marL="0" indent="0" algn="just" rtl="1">
              <a:buNone/>
            </a:pPr>
            <a:endParaRPr lang="ar-SA" sz="2800" dirty="0" smtClean="0">
              <a:latin typeface="Sakkal Majalla" panose="02000000000000000000" pitchFamily="2" charset="-78"/>
              <a:cs typeface="Sakkal Majalla" panose="02000000000000000000" pitchFamily="2" charset="-78"/>
            </a:endParaRPr>
          </a:p>
          <a:p>
            <a:pPr marL="0" indent="0" algn="just" rtl="1">
              <a:buNone/>
            </a:pPr>
            <a:endParaRPr lang="fr-FR" sz="28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xmlns="" val="4339363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92925" y="173734"/>
            <a:ext cx="8911687" cy="590541"/>
          </a:xfrm>
        </p:spPr>
        <p:txBody>
          <a:bodyPr>
            <a:normAutofit fontScale="90000"/>
          </a:bodyPr>
          <a:lstStyle/>
          <a:p>
            <a:pPr algn="just" rtl="1"/>
            <a:r>
              <a:rPr lang="ar-SA" b="1" dirty="0">
                <a:solidFill>
                  <a:srgbClr val="FF0000"/>
                </a:solidFill>
                <a:latin typeface="Sakkal Majalla" panose="02000000000000000000" pitchFamily="2" charset="-78"/>
                <a:cs typeface="Sakkal Majalla" panose="02000000000000000000" pitchFamily="2" charset="-78"/>
              </a:rPr>
              <a:t>قسم الزبون: </a:t>
            </a:r>
            <a:r>
              <a:rPr lang="ar-SA" b="1" dirty="0" smtClean="0">
                <a:solidFill>
                  <a:srgbClr val="FF0000"/>
                </a:solidFill>
                <a:latin typeface="Sakkal Majalla" panose="02000000000000000000" pitchFamily="2" charset="-78"/>
                <a:cs typeface="Sakkal Majalla" panose="02000000000000000000" pitchFamily="2" charset="-78"/>
              </a:rPr>
              <a:t>مهمات الزبون</a:t>
            </a:r>
            <a:endParaRPr lang="fr-FR" b="1" dirty="0">
              <a:solidFill>
                <a:srgbClr val="FF0000"/>
              </a:solidFill>
              <a:latin typeface="Sakkal Majalla" panose="02000000000000000000" pitchFamily="2" charset="-78"/>
              <a:cs typeface="Sakkal Majalla" panose="02000000000000000000" pitchFamily="2" charset="-78"/>
            </a:endParaRPr>
          </a:p>
        </p:txBody>
      </p:sp>
      <p:sp>
        <p:nvSpPr>
          <p:cNvPr id="3" name="Espace réservé du contenu 2"/>
          <p:cNvSpPr>
            <a:spLocks noGrp="1"/>
          </p:cNvSpPr>
          <p:nvPr>
            <p:ph idx="1"/>
          </p:nvPr>
        </p:nvSpPr>
        <p:spPr>
          <a:xfrm>
            <a:off x="122831" y="764275"/>
            <a:ext cx="11914494" cy="5964071"/>
          </a:xfrm>
        </p:spPr>
        <p:txBody>
          <a:bodyPr>
            <a:normAutofit/>
          </a:bodyPr>
          <a:lstStyle/>
          <a:p>
            <a:pPr marL="0" indent="0" algn="just" rtl="1">
              <a:buNone/>
            </a:pPr>
            <a:r>
              <a:rPr lang="ar-SA" sz="2800" dirty="0">
                <a:latin typeface="Sakkal Majalla" panose="02000000000000000000" pitchFamily="2" charset="-78"/>
                <a:cs typeface="Sakkal Majalla" panose="02000000000000000000" pitchFamily="2" charset="-78"/>
              </a:rPr>
              <a:t>المهمات هي مختلف الأنشطة والوظائف التي يحاول الزبون إنجازها من خلال استخدام منتج أو خدمة ما</a:t>
            </a:r>
            <a:r>
              <a:rPr lang="ar-SA" sz="2800" dirty="0" smtClean="0">
                <a:latin typeface="Sakkal Majalla" panose="02000000000000000000" pitchFamily="2" charset="-78"/>
                <a:cs typeface="Sakkal Majalla" panose="02000000000000000000" pitchFamily="2" charset="-78"/>
              </a:rPr>
              <a:t>.</a:t>
            </a:r>
          </a:p>
          <a:p>
            <a:pPr marL="0" indent="0" algn="just" rtl="1">
              <a:buNone/>
            </a:pPr>
            <a:r>
              <a:rPr lang="ar-SA" sz="2800" b="1" dirty="0">
                <a:solidFill>
                  <a:srgbClr val="FF0000"/>
                </a:solidFill>
                <a:latin typeface="Sakkal Majalla" panose="02000000000000000000" pitchFamily="2" charset="-78"/>
                <a:cs typeface="Sakkal Majalla" panose="02000000000000000000" pitchFamily="2" charset="-78"/>
              </a:rPr>
              <a:t>مهمات وظيفية: </a:t>
            </a:r>
            <a:r>
              <a:rPr lang="ar-SA" sz="2800" dirty="0" smtClean="0">
                <a:latin typeface="Sakkal Majalla" panose="02000000000000000000" pitchFamily="2" charset="-78"/>
                <a:cs typeface="Sakkal Majalla" panose="02000000000000000000" pitchFamily="2" charset="-78"/>
              </a:rPr>
              <a:t>هي </a:t>
            </a:r>
            <a:r>
              <a:rPr lang="ar-SA" sz="2800" dirty="0">
                <a:latin typeface="Sakkal Majalla" panose="02000000000000000000" pitchFamily="2" charset="-78"/>
                <a:cs typeface="Sakkal Majalla" panose="02000000000000000000" pitchFamily="2" charset="-78"/>
              </a:rPr>
              <a:t>الأنشطة الأساسية التي يحتاج الزبون إلى </a:t>
            </a:r>
            <a:r>
              <a:rPr lang="ar-SA" sz="2800" dirty="0" smtClean="0">
                <a:latin typeface="Sakkal Majalla" panose="02000000000000000000" pitchFamily="2" charset="-78"/>
                <a:cs typeface="Sakkal Majalla" panose="02000000000000000000" pitchFamily="2" charset="-78"/>
              </a:rPr>
              <a:t>إكمالها</a:t>
            </a:r>
          </a:p>
          <a:p>
            <a:pPr marL="0" indent="0" algn="ctr" rtl="1">
              <a:buNone/>
            </a:pPr>
            <a:r>
              <a:rPr lang="ar-SA" sz="2800" b="1" dirty="0" smtClean="0">
                <a:solidFill>
                  <a:srgbClr val="FF0000"/>
                </a:solidFill>
                <a:latin typeface="Sakkal Majalla" panose="02000000000000000000" pitchFamily="2" charset="-78"/>
                <a:cs typeface="Sakkal Majalla" panose="02000000000000000000" pitchFamily="2" charset="-78"/>
              </a:rPr>
              <a:t>قد </a:t>
            </a:r>
            <a:r>
              <a:rPr lang="ar-SA" sz="2800" b="1" dirty="0">
                <a:solidFill>
                  <a:srgbClr val="FF0000"/>
                </a:solidFill>
                <a:latin typeface="Sakkal Majalla" panose="02000000000000000000" pitchFamily="2" charset="-78"/>
                <a:cs typeface="Sakkal Majalla" panose="02000000000000000000" pitchFamily="2" charset="-78"/>
              </a:rPr>
              <a:t>يكون الزبون بحاجة إلى القيام بمهمة العثور على المطاعم المتاحة في منطقته وتحديد اختيار الوجبات</a:t>
            </a:r>
            <a:r>
              <a:rPr lang="ar-SA" sz="2800" b="1" dirty="0" smtClean="0">
                <a:solidFill>
                  <a:srgbClr val="FF0000"/>
                </a:solidFill>
                <a:latin typeface="Sakkal Majalla" panose="02000000000000000000" pitchFamily="2" charset="-78"/>
                <a:cs typeface="Sakkal Majalla" panose="02000000000000000000" pitchFamily="2" charset="-78"/>
              </a:rPr>
              <a:t>.</a:t>
            </a:r>
            <a:endParaRPr lang="ar-SA" sz="2800" b="1" dirty="0">
              <a:solidFill>
                <a:srgbClr val="FF0000"/>
              </a:solidFill>
              <a:latin typeface="Sakkal Majalla" panose="02000000000000000000" pitchFamily="2" charset="-78"/>
              <a:cs typeface="Sakkal Majalla" panose="02000000000000000000" pitchFamily="2" charset="-78"/>
            </a:endParaRPr>
          </a:p>
          <a:p>
            <a:pPr marL="0" indent="0" algn="just" rtl="1">
              <a:buNone/>
            </a:pPr>
            <a:r>
              <a:rPr lang="ar-SA" sz="2800" b="1" dirty="0">
                <a:solidFill>
                  <a:srgbClr val="FF0000"/>
                </a:solidFill>
                <a:latin typeface="Sakkal Majalla" panose="02000000000000000000" pitchFamily="2" charset="-78"/>
                <a:cs typeface="Sakkal Majalla" panose="02000000000000000000" pitchFamily="2" charset="-78"/>
              </a:rPr>
              <a:t>مهمات اجتماعية: </a:t>
            </a:r>
            <a:r>
              <a:rPr lang="ar-SA" sz="2800" dirty="0">
                <a:latin typeface="Sakkal Majalla" panose="02000000000000000000" pitchFamily="2" charset="-78"/>
                <a:cs typeface="Sakkal Majalla" panose="02000000000000000000" pitchFamily="2" charset="-78"/>
              </a:rPr>
              <a:t>هذه تتعلق بكيفية تأثير المنتج أو الخدمة على الوضع الاجتماعي للزبون</a:t>
            </a:r>
            <a:r>
              <a:rPr lang="ar-SA" sz="2800" dirty="0" smtClean="0">
                <a:latin typeface="Sakkal Majalla" panose="02000000000000000000" pitchFamily="2" charset="-78"/>
                <a:cs typeface="Sakkal Majalla" panose="02000000000000000000" pitchFamily="2" charset="-78"/>
              </a:rPr>
              <a:t>.</a:t>
            </a:r>
          </a:p>
          <a:p>
            <a:pPr marL="0" indent="0" algn="ctr" rtl="1">
              <a:buNone/>
            </a:pPr>
            <a:r>
              <a:rPr lang="ar-SA" sz="2800" b="1" dirty="0" smtClean="0">
                <a:solidFill>
                  <a:srgbClr val="FF0000"/>
                </a:solidFill>
                <a:latin typeface="Sakkal Majalla" panose="02000000000000000000" pitchFamily="2" charset="-78"/>
                <a:cs typeface="Sakkal Majalla" panose="02000000000000000000" pitchFamily="2" charset="-78"/>
              </a:rPr>
              <a:t>قد </a:t>
            </a:r>
            <a:r>
              <a:rPr lang="ar-SA" sz="2800" b="1" dirty="0">
                <a:solidFill>
                  <a:srgbClr val="FF0000"/>
                </a:solidFill>
                <a:latin typeface="Sakkal Majalla" panose="02000000000000000000" pitchFamily="2" charset="-78"/>
                <a:cs typeface="Sakkal Majalla" panose="02000000000000000000" pitchFamily="2" charset="-78"/>
              </a:rPr>
              <a:t>يرغب الزبون في طلب طعام من مطعم معروف وراقٍ ليبهر ضيوفه خلال حفلة عشاء، مما يعزز مكانته الاجتماعية كشخص يقدر الطعام الجيد والتجارب الراقية.</a:t>
            </a:r>
          </a:p>
          <a:p>
            <a:pPr marL="0" indent="0" algn="just" rtl="1">
              <a:buNone/>
            </a:pPr>
            <a:r>
              <a:rPr lang="ar-SA" sz="2800" b="1" dirty="0" smtClean="0">
                <a:solidFill>
                  <a:srgbClr val="FF0000"/>
                </a:solidFill>
                <a:latin typeface="Sakkal Majalla" panose="02000000000000000000" pitchFamily="2" charset="-78"/>
                <a:cs typeface="Sakkal Majalla" panose="02000000000000000000" pitchFamily="2" charset="-78"/>
              </a:rPr>
              <a:t>الوصول </a:t>
            </a:r>
            <a:r>
              <a:rPr lang="ar-SA" sz="2800" b="1" dirty="0">
                <a:solidFill>
                  <a:srgbClr val="FF0000"/>
                </a:solidFill>
                <a:latin typeface="Sakkal Majalla" panose="02000000000000000000" pitchFamily="2" charset="-78"/>
                <a:cs typeface="Sakkal Majalla" panose="02000000000000000000" pitchFamily="2" charset="-78"/>
              </a:rPr>
              <a:t>إلى حالة نفسية أو عاطفية معينة: </a:t>
            </a:r>
            <a:r>
              <a:rPr lang="ar-SA" sz="2800" dirty="0" smtClean="0">
                <a:latin typeface="Sakkal Majalla" panose="02000000000000000000" pitchFamily="2" charset="-78"/>
                <a:cs typeface="Sakkal Majalla" panose="02000000000000000000" pitchFamily="2" charset="-78"/>
              </a:rPr>
              <a:t>تتعلق </a:t>
            </a:r>
            <a:r>
              <a:rPr lang="ar-SA" sz="2800" dirty="0">
                <a:latin typeface="Sakkal Majalla" panose="02000000000000000000" pitchFamily="2" charset="-78"/>
                <a:cs typeface="Sakkal Majalla" panose="02000000000000000000" pitchFamily="2" charset="-78"/>
              </a:rPr>
              <a:t>بالمشاعر والحالة العاطفية التي يرغب الزبون في الوصول إليها</a:t>
            </a:r>
            <a:r>
              <a:rPr lang="ar-SA" sz="2800" dirty="0" smtClean="0">
                <a:latin typeface="Sakkal Majalla" panose="02000000000000000000" pitchFamily="2" charset="-78"/>
                <a:cs typeface="Sakkal Majalla" panose="02000000000000000000" pitchFamily="2" charset="-78"/>
              </a:rPr>
              <a:t>.</a:t>
            </a:r>
          </a:p>
          <a:p>
            <a:pPr marL="0" indent="0" algn="ctr" rtl="1">
              <a:buNone/>
            </a:pPr>
            <a:r>
              <a:rPr lang="ar-SA" sz="2800" b="1" dirty="0" smtClean="0">
                <a:solidFill>
                  <a:srgbClr val="FF0000"/>
                </a:solidFill>
                <a:latin typeface="Sakkal Majalla" panose="02000000000000000000" pitchFamily="2" charset="-78"/>
                <a:cs typeface="Sakkal Majalla" panose="02000000000000000000" pitchFamily="2" charset="-78"/>
              </a:rPr>
              <a:t>قد </a:t>
            </a:r>
            <a:r>
              <a:rPr lang="ar-SA" sz="2800" b="1" dirty="0">
                <a:solidFill>
                  <a:srgbClr val="FF0000"/>
                </a:solidFill>
                <a:latin typeface="Sakkal Majalla" panose="02000000000000000000" pitchFamily="2" charset="-78"/>
                <a:cs typeface="Sakkal Majalla" panose="02000000000000000000" pitchFamily="2" charset="-78"/>
              </a:rPr>
              <a:t>يرغب الزبون في الشعور بالراحة </a:t>
            </a:r>
            <a:r>
              <a:rPr lang="ar-SA" sz="2800" b="1" dirty="0" smtClean="0">
                <a:solidFill>
                  <a:srgbClr val="FF0000"/>
                </a:solidFill>
                <a:latin typeface="Sakkal Majalla" panose="02000000000000000000" pitchFamily="2" charset="-78"/>
                <a:cs typeface="Sakkal Majalla" panose="02000000000000000000" pitchFamily="2" charset="-78"/>
              </a:rPr>
              <a:t>بعد </a:t>
            </a:r>
            <a:r>
              <a:rPr lang="ar-SA" sz="2800" b="1" dirty="0">
                <a:solidFill>
                  <a:srgbClr val="FF0000"/>
                </a:solidFill>
                <a:latin typeface="Sakkal Majalla" panose="02000000000000000000" pitchFamily="2" charset="-78"/>
                <a:cs typeface="Sakkal Majalla" panose="02000000000000000000" pitchFamily="2" charset="-78"/>
              </a:rPr>
              <a:t>يوم عمل طويل، وخدمة توصيل الطعام تمكنه من الاسترخاء والاستمتاع بوجبته دون الحاجة للطهي</a:t>
            </a:r>
            <a:r>
              <a:rPr lang="ar-SA" sz="2800" b="1" dirty="0" smtClean="0">
                <a:solidFill>
                  <a:srgbClr val="FF0000"/>
                </a:solidFill>
                <a:latin typeface="Sakkal Majalla" panose="02000000000000000000" pitchFamily="2" charset="-78"/>
                <a:cs typeface="Sakkal Majalla" panose="02000000000000000000" pitchFamily="2" charset="-78"/>
              </a:rPr>
              <a:t>.</a:t>
            </a:r>
          </a:p>
          <a:p>
            <a:pPr marL="0" indent="0" algn="r" rtl="1">
              <a:buNone/>
            </a:pPr>
            <a:r>
              <a:rPr lang="ar-SA" sz="2800" b="1" dirty="0">
                <a:solidFill>
                  <a:srgbClr val="FF0000"/>
                </a:solidFill>
                <a:latin typeface="Sakkal Majalla" panose="02000000000000000000" pitchFamily="2" charset="-78"/>
                <a:cs typeface="Sakkal Majalla" panose="02000000000000000000" pitchFamily="2" charset="-78"/>
              </a:rPr>
              <a:t>مهمة داعمة</a:t>
            </a:r>
            <a:r>
              <a:rPr lang="ar-SA" sz="2800" b="1" dirty="0">
                <a:solidFill>
                  <a:schemeClr val="tx1"/>
                </a:solidFill>
                <a:latin typeface="Sakkal Majalla" panose="02000000000000000000" pitchFamily="2" charset="-78"/>
                <a:cs typeface="Sakkal Majalla" panose="02000000000000000000" pitchFamily="2" charset="-78"/>
              </a:rPr>
              <a:t>:  تشمل الأنشطة الإضافية التي قد تكمل التجربة أو تدعم الوظائف الرئيسية.</a:t>
            </a:r>
            <a:endParaRPr lang="ar-SA" sz="2800" b="1" dirty="0" smtClean="0">
              <a:solidFill>
                <a:schemeClr val="tx1"/>
              </a:solidFill>
              <a:latin typeface="Sakkal Majalla" panose="02000000000000000000" pitchFamily="2" charset="-78"/>
              <a:cs typeface="Sakkal Majalla" panose="02000000000000000000" pitchFamily="2" charset="-78"/>
            </a:endParaRPr>
          </a:p>
          <a:p>
            <a:pPr marL="0" indent="0" algn="ctr" rtl="1">
              <a:buNone/>
            </a:pPr>
            <a:r>
              <a:rPr lang="ar-SA" sz="2800" b="1" dirty="0" smtClean="0">
                <a:solidFill>
                  <a:srgbClr val="FF0000"/>
                </a:solidFill>
                <a:latin typeface="Sakkal Majalla" panose="02000000000000000000" pitchFamily="2" charset="-78"/>
                <a:cs typeface="Sakkal Majalla" panose="02000000000000000000" pitchFamily="2" charset="-78"/>
              </a:rPr>
              <a:t>التأكد </a:t>
            </a:r>
            <a:r>
              <a:rPr lang="ar-SA" sz="2800" b="1" dirty="0">
                <a:solidFill>
                  <a:srgbClr val="FF0000"/>
                </a:solidFill>
                <a:latin typeface="Sakkal Majalla" panose="02000000000000000000" pitchFamily="2" charset="-78"/>
                <a:cs typeface="Sakkal Majalla" panose="02000000000000000000" pitchFamily="2" charset="-78"/>
              </a:rPr>
              <a:t>من أن الطعام الذي تطلبه خالٍ من المكونات التي تسبب </a:t>
            </a:r>
            <a:r>
              <a:rPr lang="ar-SA" sz="2800" b="1" dirty="0" smtClean="0">
                <a:solidFill>
                  <a:srgbClr val="FF0000"/>
                </a:solidFill>
                <a:latin typeface="Sakkal Majalla" panose="02000000000000000000" pitchFamily="2" charset="-78"/>
                <a:cs typeface="Sakkal Majalla" panose="02000000000000000000" pitchFamily="2" charset="-78"/>
              </a:rPr>
              <a:t>الحساسية</a:t>
            </a:r>
            <a:r>
              <a:rPr lang="ar-SA" sz="2800" b="1" dirty="0">
                <a:solidFill>
                  <a:srgbClr val="FF0000"/>
                </a:solidFill>
                <a:latin typeface="Sakkal Majalla" panose="02000000000000000000" pitchFamily="2" charset="-78"/>
                <a:cs typeface="Sakkal Majalla" panose="02000000000000000000" pitchFamily="2" charset="-78"/>
              </a:rPr>
              <a:t>.</a:t>
            </a:r>
          </a:p>
          <a:p>
            <a:pPr marL="0" indent="0" algn="r" rtl="1">
              <a:buNone/>
            </a:pPr>
            <a:endParaRPr lang="ar-SA" sz="2800" b="1" dirty="0" smtClean="0">
              <a:solidFill>
                <a:srgbClr val="FF0000"/>
              </a:solidFill>
              <a:latin typeface="Sakkal Majalla" panose="02000000000000000000" pitchFamily="2" charset="-78"/>
              <a:cs typeface="Sakkal Majalla" panose="02000000000000000000" pitchFamily="2" charset="-78"/>
            </a:endParaRPr>
          </a:p>
          <a:p>
            <a:pPr marL="0" indent="0" algn="r" rtl="1">
              <a:buNone/>
            </a:pPr>
            <a:endParaRPr lang="ar-SA" sz="2800" b="1" dirty="0">
              <a:solidFill>
                <a:srgbClr val="FF0000"/>
              </a:solidFill>
              <a:latin typeface="Sakkal Majalla" panose="02000000000000000000" pitchFamily="2" charset="-78"/>
              <a:cs typeface="Sakkal Majalla" panose="02000000000000000000" pitchFamily="2" charset="-78"/>
            </a:endParaRPr>
          </a:p>
          <a:p>
            <a:pPr marL="0" indent="0" algn="just" rtl="1">
              <a:buNone/>
            </a:pPr>
            <a:endParaRPr lang="ar-SA" sz="2800" dirty="0">
              <a:latin typeface="Sakkal Majalla" panose="02000000000000000000" pitchFamily="2" charset="-78"/>
              <a:cs typeface="Sakkal Majalla" panose="02000000000000000000" pitchFamily="2" charset="-78"/>
            </a:endParaRPr>
          </a:p>
          <a:p>
            <a:pPr marL="0" indent="0" algn="just" rtl="1">
              <a:buNone/>
            </a:pPr>
            <a:endParaRPr lang="ar-SA" sz="2800" dirty="0">
              <a:latin typeface="Sakkal Majalla" panose="02000000000000000000" pitchFamily="2" charset="-78"/>
              <a:cs typeface="Sakkal Majalla" panose="02000000000000000000" pitchFamily="2" charset="-78"/>
            </a:endParaRPr>
          </a:p>
          <a:p>
            <a:pPr marL="0" indent="0" algn="just" rtl="1">
              <a:buNone/>
            </a:pPr>
            <a:endParaRPr lang="fr-FR" sz="28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xmlns="" val="492829294"/>
      </p:ext>
    </p:extLst>
  </p:cSld>
  <p:clrMapOvr>
    <a:masterClrMapping/>
  </p:clrMapOvr>
</p:sld>
</file>

<file path=ppt/theme/theme1.xml><?xml version="1.0" encoding="utf-8"?>
<a:theme xmlns:a="http://schemas.openxmlformats.org/drawingml/2006/main" name="Brin">
  <a:themeElements>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Brin">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4371</TotalTime>
  <Words>1185</Words>
  <Application>Microsoft Office PowerPoint</Application>
  <PresentationFormat>Personnalisé</PresentationFormat>
  <Paragraphs>83</Paragraphs>
  <Slides>31</Slides>
  <Notes>0</Notes>
  <HiddenSlides>0</HiddenSlides>
  <MMClips>0</MMClips>
  <ScaleCrop>false</ScaleCrop>
  <HeadingPairs>
    <vt:vector size="4" baseType="variant">
      <vt:variant>
        <vt:lpstr>Thème</vt:lpstr>
      </vt:variant>
      <vt:variant>
        <vt:i4>1</vt:i4>
      </vt:variant>
      <vt:variant>
        <vt:lpstr>Titres des diapositives</vt:lpstr>
      </vt:variant>
      <vt:variant>
        <vt:i4>31</vt:i4>
      </vt:variant>
    </vt:vector>
  </HeadingPairs>
  <TitlesOfParts>
    <vt:vector size="32" baseType="lpstr">
      <vt:lpstr>Brin</vt:lpstr>
      <vt:lpstr>تحديد القيمة المقترحة للزبون. ما الذي يبحث عنه الزبون.</vt:lpstr>
      <vt:lpstr>مقدمة في القيمة المقترحة</vt:lpstr>
      <vt:lpstr>Diapositive 3</vt:lpstr>
      <vt:lpstr>Diapositive 4</vt:lpstr>
      <vt:lpstr>الجوانب المختلفة للقيمة المقترحة للزبون</vt:lpstr>
      <vt:lpstr>تحديد القيمة المقترحة</vt:lpstr>
      <vt:lpstr>قسم الزبون: المكاسب</vt:lpstr>
      <vt:lpstr>قسم الزبون: مشاكل الزبون</vt:lpstr>
      <vt:lpstr>قسم الزبون: مهمات الزبون</vt:lpstr>
      <vt:lpstr>قسم القيمة: المنتجات والخدمات</vt:lpstr>
      <vt:lpstr>قسم القيمة: درء المشاكل</vt:lpstr>
      <vt:lpstr>قسم القيمة: جلب المكاسب</vt:lpstr>
      <vt:lpstr>Diapositive 13</vt:lpstr>
      <vt:lpstr>Diapositive 14</vt:lpstr>
      <vt:lpstr>تقديم القيمة المقترحة</vt:lpstr>
      <vt:lpstr>Diapositive 16</vt:lpstr>
      <vt:lpstr>Diapositive 17</vt:lpstr>
      <vt:lpstr>Diapositive 18</vt:lpstr>
      <vt:lpstr>Diapositive 19</vt:lpstr>
      <vt:lpstr>Diapositive 20</vt:lpstr>
      <vt:lpstr>Diapositive 21</vt:lpstr>
      <vt:lpstr>تحسين وتقييم القيمة المقترحة</vt:lpstr>
      <vt:lpstr>Diapositive 23</vt:lpstr>
      <vt:lpstr>Diapositive 24</vt:lpstr>
      <vt:lpstr>Diapositive 25</vt:lpstr>
      <vt:lpstr>Diapositive 26</vt:lpstr>
      <vt:lpstr>Diapositive 27</vt:lpstr>
      <vt:lpstr>Diapositive 28</vt:lpstr>
      <vt:lpstr>Diapositive 29</vt:lpstr>
      <vt:lpstr>Diapositive 30</vt:lpstr>
      <vt:lpstr>Diapositive 31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تحديد القيمة المقترحة للزبون. ما الذي يبحث عنه الزبون.</dc:title>
  <dc:creator>Toshiba</dc:creator>
  <cp:lastModifiedBy>NT00</cp:lastModifiedBy>
  <cp:revision>32</cp:revision>
  <dcterms:created xsi:type="dcterms:W3CDTF">2024-03-14T12:12:47Z</dcterms:created>
  <dcterms:modified xsi:type="dcterms:W3CDTF">2024-05-05T20:10:34Z</dcterms:modified>
</cp:coreProperties>
</file>