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1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smtClean="0"/>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11/18/2021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smtClean="0"/>
              <a:t>Modifiez le style du titre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smtClean="0"/>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smtClean="0"/>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11/18/2021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ar-DZ" b="1" dirty="0"/>
              <a:t> المصادر المرجعية  - الأوعية المرجعية-</a:t>
            </a:r>
            <a:endParaRPr lang="en-US" dirty="0"/>
          </a:p>
        </p:txBody>
      </p:sp>
    </p:spTree>
    <p:extLst>
      <p:ext uri="{BB962C8B-B14F-4D97-AF65-F5344CB8AC3E}">
        <p14:creationId xmlns:p14="http://schemas.microsoft.com/office/powerpoint/2010/main" val="111468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66482" y="537881"/>
            <a:ext cx="10797989" cy="5701553"/>
          </a:xfrm>
        </p:spPr>
        <p:txBody>
          <a:bodyPr>
            <a:normAutofit/>
          </a:bodyPr>
          <a:lstStyle/>
          <a:p>
            <a:pPr marL="0" indent="0" algn="just" rtl="1">
              <a:buNone/>
            </a:pPr>
            <a:r>
              <a:rPr lang="ar-DZ" sz="2800" b="1" dirty="0" smtClean="0">
                <a:solidFill>
                  <a:srgbClr val="FF0000"/>
                </a:solidFill>
              </a:rPr>
              <a:t>6.3 </a:t>
            </a:r>
            <a:r>
              <a:rPr lang="ar-DZ" sz="2800" b="1" dirty="0">
                <a:solidFill>
                  <a:srgbClr val="FF0000"/>
                </a:solidFill>
              </a:rPr>
              <a:t>الأدلة السياحية:</a:t>
            </a:r>
            <a:endParaRPr lang="en-US" sz="2800" dirty="0">
              <a:solidFill>
                <a:srgbClr val="FF0000"/>
              </a:solidFill>
            </a:endParaRPr>
          </a:p>
          <a:p>
            <a:pPr marL="0" indent="0" algn="just" rtl="1">
              <a:buNone/>
            </a:pPr>
            <a:r>
              <a:rPr lang="ar-DZ" sz="2800" b="1" dirty="0"/>
              <a:t>تعد من بين المصادر الهامة التي تقوم المكتبات ومراكز المعلومات بتوفيرها للمستفيدين لكونها تحتوي على معلومات تعنى بتحديد الأماكن ومواقع البلدان وطرق المعلومات والمعالم البارزة ويتصف هذا النوع من المراجع بسرعة تقادم المعلومات وبخاصة الأدلة والمعلومات الإحصائية لعدم ثبوتها وتغيرها المستمر</a:t>
            </a:r>
            <a:r>
              <a:rPr lang="ar-DZ" sz="2800" b="1" dirty="0" smtClean="0"/>
              <a:t>.</a:t>
            </a:r>
          </a:p>
          <a:p>
            <a:pPr algn="just" rtl="1"/>
            <a:r>
              <a:rPr lang="ar-DZ" sz="2800" b="1" dirty="0" smtClean="0"/>
              <a:t> </a:t>
            </a:r>
            <a:r>
              <a:rPr lang="ar-DZ" sz="2800" b="1" dirty="0"/>
              <a:t>ومن أمثلتها: دليل الأردن السياحي، دليل دمشق،...الخ.</a:t>
            </a:r>
            <a:endParaRPr lang="en-US" sz="2800" dirty="0"/>
          </a:p>
          <a:p>
            <a:endParaRPr lang="en-US" dirty="0"/>
          </a:p>
        </p:txBody>
      </p:sp>
    </p:spTree>
    <p:extLst>
      <p:ext uri="{BB962C8B-B14F-4D97-AF65-F5344CB8AC3E}">
        <p14:creationId xmlns:p14="http://schemas.microsoft.com/office/powerpoint/2010/main" val="1566592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66482" y="632012"/>
            <a:ext cx="10569389" cy="5607422"/>
          </a:xfrm>
        </p:spPr>
        <p:txBody>
          <a:bodyPr>
            <a:normAutofit/>
          </a:bodyPr>
          <a:lstStyle/>
          <a:p>
            <a:pPr marL="0" indent="0" algn="just" rtl="1">
              <a:buNone/>
            </a:pPr>
            <a:r>
              <a:rPr lang="ar-DZ" sz="2800" b="1" dirty="0">
                <a:solidFill>
                  <a:srgbClr val="FF0000"/>
                </a:solidFill>
              </a:rPr>
              <a:t>7.3 أدلة الهيئات والمؤسسات:</a:t>
            </a:r>
            <a:endParaRPr lang="en-US" sz="2800" dirty="0">
              <a:solidFill>
                <a:srgbClr val="FF0000"/>
              </a:solidFill>
            </a:endParaRPr>
          </a:p>
          <a:p>
            <a:pPr marL="0" indent="0" algn="just" rtl="1">
              <a:buNone/>
            </a:pPr>
            <a:r>
              <a:rPr lang="ar-DZ" sz="2800" b="1" dirty="0"/>
              <a:t>يحتوي هذا النوع من المطبوعات على معلومات وبيانات بأسماء المنظمات أو المؤسسات الرسمية أو التجارية والصناعية في بلد ما أو منظمة جغرافية محددة والجمعيات العلمية، وترتيب بشكل يسهل متابعتها والرجوع إليها، ومن أمثلتها: أدلة الجمعيات العربية، أدلة الهواتف،</a:t>
            </a:r>
            <a:r>
              <a:rPr lang="fr-FR" sz="2800" b="1" dirty="0"/>
              <a:t>World of Learning</a:t>
            </a:r>
            <a:r>
              <a:rPr lang="ar-DZ" sz="2800" b="1" dirty="0"/>
              <a:t> يجدد كل عام </a:t>
            </a:r>
            <a:r>
              <a:rPr lang="ar-DZ" sz="2800" b="1" dirty="0" err="1"/>
              <a:t>بأوربا</a:t>
            </a:r>
            <a:r>
              <a:rPr lang="ar-DZ" sz="2800" b="1" dirty="0"/>
              <a:t>، </a:t>
            </a:r>
            <a:r>
              <a:rPr lang="fr-FR" sz="2800" b="1" dirty="0"/>
              <a:t>International Library directory </a:t>
            </a:r>
            <a:r>
              <a:rPr lang="ar-DZ" sz="2800" b="1" dirty="0" smtClean="0"/>
              <a:t> بلندن </a:t>
            </a:r>
            <a:r>
              <a:rPr lang="ar-DZ" sz="2800" b="1" dirty="0"/>
              <a:t>ويجدد سنويا أيضا ويعرف بالمكتبات الموجودة </a:t>
            </a:r>
            <a:r>
              <a:rPr lang="ar-DZ" sz="2800" b="1" dirty="0" smtClean="0"/>
              <a:t>بــ 165 </a:t>
            </a:r>
            <a:r>
              <a:rPr lang="ar-DZ" sz="2800" b="1" dirty="0"/>
              <a:t>دولة في العالم من خلال إعطاء اسم المكتبة ونوعها ورقم الهاتف،...الخ. </a:t>
            </a:r>
            <a:endParaRPr lang="en-US" sz="2800" dirty="0"/>
          </a:p>
          <a:p>
            <a:endParaRPr lang="en-US" dirty="0"/>
          </a:p>
        </p:txBody>
      </p:sp>
    </p:spTree>
    <p:extLst>
      <p:ext uri="{BB962C8B-B14F-4D97-AF65-F5344CB8AC3E}">
        <p14:creationId xmlns:p14="http://schemas.microsoft.com/office/powerpoint/2010/main" val="2415666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66482" y="632012"/>
            <a:ext cx="10569389" cy="5607422"/>
          </a:xfrm>
        </p:spPr>
        <p:txBody>
          <a:bodyPr>
            <a:normAutofit/>
          </a:bodyPr>
          <a:lstStyle/>
          <a:p>
            <a:pPr marL="0" indent="0" algn="just" rtl="1">
              <a:buNone/>
            </a:pPr>
            <a:r>
              <a:rPr lang="ar-DZ" sz="2800" b="1" dirty="0">
                <a:solidFill>
                  <a:srgbClr val="FF0000"/>
                </a:solidFill>
              </a:rPr>
              <a:t>8.3 الموجزات الإرشادية:</a:t>
            </a:r>
            <a:endParaRPr lang="en-US" sz="2800" dirty="0">
              <a:solidFill>
                <a:srgbClr val="FF0000"/>
              </a:solidFill>
            </a:endParaRPr>
          </a:p>
          <a:p>
            <a:pPr marL="0" indent="0" algn="just" rtl="1">
              <a:buNone/>
            </a:pPr>
            <a:r>
              <a:rPr lang="ar-DZ" sz="2800" b="1" dirty="0"/>
              <a:t>هي الكتب التي تشتمل على التوجيهات والتعليمات أو الإجراءات الخاصة بتنفيذ مهمة معينة كإجراء إحدى التجارب أو التعامل مع المكتبة أو صيانة جهز معين أو القيام ببعض الواجبات المنزلية وغير ذلك من المهام في جميع المجالات الاجتماعية والتقنية وتشمل كتب التدبير المنزلي، كتب الصحة والإسعافات الأولية، كتب التسلية، كتب السلوك الاجتماعي، الكتب الإرشادية، الكتب المهنية،...الخ.</a:t>
            </a:r>
            <a:endParaRPr lang="en-US" sz="2800" dirty="0"/>
          </a:p>
          <a:p>
            <a:endParaRPr lang="en-US" dirty="0"/>
          </a:p>
        </p:txBody>
      </p:sp>
    </p:spTree>
    <p:extLst>
      <p:ext uri="{BB962C8B-B14F-4D97-AF65-F5344CB8AC3E}">
        <p14:creationId xmlns:p14="http://schemas.microsoft.com/office/powerpoint/2010/main" val="2841756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66482" y="632012"/>
            <a:ext cx="10569389" cy="5607422"/>
          </a:xfrm>
        </p:spPr>
        <p:txBody>
          <a:bodyPr>
            <a:normAutofit/>
          </a:bodyPr>
          <a:lstStyle/>
          <a:p>
            <a:pPr marL="0" indent="0" algn="just" rtl="1">
              <a:buNone/>
            </a:pPr>
            <a:r>
              <a:rPr lang="ar-DZ" sz="2800" b="1" dirty="0">
                <a:solidFill>
                  <a:srgbClr val="FF0000"/>
                </a:solidFill>
              </a:rPr>
              <a:t>9.3 كتب الحقائق:</a:t>
            </a:r>
            <a:endParaRPr lang="en-US" sz="2800" dirty="0">
              <a:solidFill>
                <a:srgbClr val="FF0000"/>
              </a:solidFill>
            </a:endParaRPr>
          </a:p>
          <a:p>
            <a:pPr marL="0" indent="0" algn="just" rtl="1">
              <a:buNone/>
            </a:pPr>
            <a:r>
              <a:rPr lang="ar-DZ" sz="2800" b="1" dirty="0"/>
              <a:t>هي المؤلفات التي يتم فيها التجميع الكمي للبيانات الأولية من مصادر متنوعة وكثيرة ثم يتم تصنيف هذه البيانات وعرضها بطريقة تصلح للاستخدام السريع بوضعها في هيئة جداول ورسومات وأشكال وصور توضيحية مع استخدام الرموز والمعادلات والمختصرات وبذلك تشكل مصادر هامة للإجابة على الأسئلة المرجعية السريعة والحصول على معلومات محددة أو بيانات تقنية وتجيب هذه المصادر المرجعية على حوالي 50-80 بالمائة من الأسئلة التي تجيب عليها المكتبات العلمية والتقنية.</a:t>
            </a:r>
            <a:endParaRPr lang="en-US" sz="2800" dirty="0"/>
          </a:p>
          <a:p>
            <a:endParaRPr lang="en-US" dirty="0"/>
          </a:p>
        </p:txBody>
      </p:sp>
    </p:spTree>
    <p:extLst>
      <p:ext uri="{BB962C8B-B14F-4D97-AF65-F5344CB8AC3E}">
        <p14:creationId xmlns:p14="http://schemas.microsoft.com/office/powerpoint/2010/main" val="289918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66482" y="632012"/>
            <a:ext cx="10569389" cy="5607422"/>
          </a:xfrm>
        </p:spPr>
        <p:txBody>
          <a:bodyPr>
            <a:normAutofit/>
          </a:bodyPr>
          <a:lstStyle/>
          <a:p>
            <a:pPr marL="0" indent="0" algn="just" rtl="1">
              <a:buNone/>
            </a:pPr>
            <a:r>
              <a:rPr lang="ar-DZ" sz="2800" b="1" dirty="0" smtClean="0">
                <a:solidFill>
                  <a:srgbClr val="FF0000"/>
                </a:solidFill>
              </a:rPr>
              <a:t>10.3 </a:t>
            </a:r>
            <a:r>
              <a:rPr lang="ar-DZ" sz="2800" b="1" dirty="0">
                <a:solidFill>
                  <a:srgbClr val="FF0000"/>
                </a:solidFill>
              </a:rPr>
              <a:t>الكشافات:</a:t>
            </a:r>
            <a:endParaRPr lang="en-US" sz="2800" dirty="0">
              <a:solidFill>
                <a:srgbClr val="FF0000"/>
              </a:solidFill>
            </a:endParaRPr>
          </a:p>
          <a:p>
            <a:pPr marL="0" indent="0" algn="just" rtl="1">
              <a:buNone/>
            </a:pPr>
            <a:r>
              <a:rPr lang="ar-DZ" sz="2800" b="1" dirty="0"/>
              <a:t>الكشاف هو دليل منهجي لموضوع أو مكان لكلمات أو مفاهيم في </a:t>
            </a:r>
            <a:r>
              <a:rPr lang="ar-DZ" sz="2800" b="1" dirty="0" smtClean="0"/>
              <a:t>كتب </a:t>
            </a:r>
            <a:r>
              <a:rPr lang="ar-DZ" sz="2800" b="1" dirty="0"/>
              <a:t>أو دوريات أو غيرها من المطبوعات. ويتكون الكشاف من سلسلة من المداخل مرتبة هجائيا لتمكين المستفيدين من إيجادها بسرعة مع الوسائل التي تبين موضوع أو مكان كل وحدة.</a:t>
            </a:r>
            <a:endParaRPr lang="en-US" sz="2800" dirty="0"/>
          </a:p>
          <a:p>
            <a:pPr marL="0" indent="0" algn="just" rtl="1">
              <a:buNone/>
            </a:pPr>
            <a:r>
              <a:rPr lang="ar-DZ" sz="2800" b="1" dirty="0"/>
              <a:t>أمثلة</a:t>
            </a:r>
            <a:r>
              <a:rPr lang="ar-DZ" sz="2800" b="1" dirty="0" smtClean="0"/>
              <a:t>:</a:t>
            </a:r>
          </a:p>
          <a:p>
            <a:pPr indent="-111125" algn="just" rtl="1"/>
            <a:r>
              <a:rPr lang="ar-DZ" sz="2800" b="1" dirty="0" smtClean="0"/>
              <a:t> </a:t>
            </a:r>
            <a:r>
              <a:rPr lang="ar-DZ" sz="2800" b="1" dirty="0"/>
              <a:t>الكشاف الطبي</a:t>
            </a:r>
            <a:r>
              <a:rPr lang="ar-DZ" sz="2800" b="1" dirty="0" smtClean="0"/>
              <a:t>،</a:t>
            </a:r>
          </a:p>
          <a:p>
            <a:pPr indent="-111125" algn="just" rtl="1"/>
            <a:r>
              <a:rPr lang="ar-DZ" sz="2800" b="1" dirty="0" smtClean="0"/>
              <a:t> </a:t>
            </a:r>
            <a:r>
              <a:rPr lang="ar-DZ" sz="2800" b="1" dirty="0"/>
              <a:t>كشاف الكتاب</a:t>
            </a:r>
            <a:r>
              <a:rPr lang="ar-DZ" sz="2800" b="1" dirty="0" smtClean="0"/>
              <a:t>،</a:t>
            </a:r>
          </a:p>
          <a:p>
            <a:pPr indent="-111125" algn="just" rtl="1"/>
            <a:r>
              <a:rPr lang="ar-DZ" sz="2800" b="1" dirty="0" smtClean="0"/>
              <a:t> </a:t>
            </a:r>
            <a:r>
              <a:rPr lang="ar-DZ" sz="2800" b="1" dirty="0"/>
              <a:t>كشاف المؤلفين</a:t>
            </a:r>
            <a:r>
              <a:rPr lang="ar-DZ" sz="2800" b="1" dirty="0" smtClean="0"/>
              <a:t>،</a:t>
            </a:r>
          </a:p>
          <a:p>
            <a:pPr indent="-111125" algn="just" rtl="1"/>
            <a:r>
              <a:rPr lang="ar-DZ" sz="2800" b="1" dirty="0" smtClean="0"/>
              <a:t> </a:t>
            </a:r>
            <a:r>
              <a:rPr lang="ar-DZ" sz="2800" b="1" dirty="0"/>
              <a:t>كشاف المواضيع، </a:t>
            </a:r>
            <a:endParaRPr lang="ar-DZ" sz="2800" b="1" dirty="0" smtClean="0"/>
          </a:p>
          <a:p>
            <a:pPr indent="-111125" algn="just" rtl="1"/>
            <a:r>
              <a:rPr lang="ar-DZ" sz="2800" b="1" dirty="0" smtClean="0"/>
              <a:t>كشاف </a:t>
            </a:r>
            <a:r>
              <a:rPr lang="ar-DZ" sz="2800" b="1" dirty="0"/>
              <a:t>العناوين،...الخ.</a:t>
            </a:r>
            <a:endParaRPr lang="en-US" sz="2800" dirty="0"/>
          </a:p>
          <a:p>
            <a:pPr marL="0" indent="0">
              <a:buNone/>
            </a:pPr>
            <a:endParaRPr lang="en-US" dirty="0"/>
          </a:p>
        </p:txBody>
      </p:sp>
    </p:spTree>
    <p:extLst>
      <p:ext uri="{BB962C8B-B14F-4D97-AF65-F5344CB8AC3E}">
        <p14:creationId xmlns:p14="http://schemas.microsoft.com/office/powerpoint/2010/main" val="1583652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66482" y="632012"/>
            <a:ext cx="10569389" cy="5607422"/>
          </a:xfrm>
        </p:spPr>
        <p:txBody>
          <a:bodyPr>
            <a:normAutofit/>
          </a:bodyPr>
          <a:lstStyle/>
          <a:p>
            <a:pPr marL="0" indent="0" algn="just" rtl="1">
              <a:buNone/>
            </a:pPr>
            <a:r>
              <a:rPr lang="ar-DZ" sz="2800" b="1" dirty="0">
                <a:solidFill>
                  <a:srgbClr val="FF0000"/>
                </a:solidFill>
              </a:rPr>
              <a:t>11.3 المستخلصات:</a:t>
            </a:r>
            <a:endParaRPr lang="en-US" sz="2800" dirty="0">
              <a:solidFill>
                <a:srgbClr val="FF0000"/>
              </a:solidFill>
            </a:endParaRPr>
          </a:p>
          <a:p>
            <a:pPr marL="0" indent="0" algn="just" rtl="1">
              <a:buNone/>
            </a:pPr>
            <a:r>
              <a:rPr lang="ar-DZ" sz="2800" b="1" u="sng" dirty="0"/>
              <a:t>تعريف المستخلصات</a:t>
            </a:r>
            <a:r>
              <a:rPr lang="ar-DZ" sz="2800" b="1" dirty="0"/>
              <a:t>: يعرف المؤتمر الدولي لاستخلاص العلوم </a:t>
            </a:r>
            <a:r>
              <a:rPr lang="fr-FR" sz="2800" b="1" dirty="0"/>
              <a:t>ICSA </a:t>
            </a:r>
            <a:r>
              <a:rPr lang="ar-DZ" sz="2800" b="1" dirty="0"/>
              <a:t>الذي عقد بباريس سنة 1949 المستخلص بأنه ملخص لأحد المطبوعات أو الوثائق مصحوب بوصف بيبليوغرافي يضمن سهولة الوصول إلى الوثيقة الأصلية.</a:t>
            </a:r>
            <a:endParaRPr lang="en-US" sz="2800" dirty="0"/>
          </a:p>
          <a:p>
            <a:pPr marL="0" indent="0" algn="just" rtl="1">
              <a:buNone/>
            </a:pPr>
            <a:r>
              <a:rPr lang="ar-DZ" sz="2800" b="1" u="sng" dirty="0"/>
              <a:t>أنواع المستخلصات</a:t>
            </a:r>
            <a:r>
              <a:rPr lang="ar-DZ" sz="2800" b="1" dirty="0" smtClean="0"/>
              <a:t>:</a:t>
            </a:r>
          </a:p>
          <a:p>
            <a:pPr marL="514350" indent="-69850" algn="just" rtl="1">
              <a:buFont typeface="+mj-lt"/>
              <a:buAutoNum type="arabicPeriod"/>
            </a:pPr>
            <a:r>
              <a:rPr lang="ar-DZ" sz="2800" b="1" dirty="0" smtClean="0"/>
              <a:t> </a:t>
            </a:r>
            <a:r>
              <a:rPr lang="ar-DZ" sz="2800" b="1" dirty="0"/>
              <a:t>المستخلص الإشاري</a:t>
            </a:r>
            <a:r>
              <a:rPr lang="ar-DZ" sz="2800" b="1" dirty="0" smtClean="0"/>
              <a:t>،</a:t>
            </a:r>
          </a:p>
          <a:p>
            <a:pPr marL="514350" indent="-69850" algn="just" rtl="1">
              <a:buFont typeface="+mj-lt"/>
              <a:buAutoNum type="arabicPeriod"/>
            </a:pPr>
            <a:r>
              <a:rPr lang="ar-DZ" sz="2800" b="1" dirty="0" smtClean="0"/>
              <a:t> </a:t>
            </a:r>
            <a:r>
              <a:rPr lang="ar-DZ" sz="2800" b="1" dirty="0"/>
              <a:t>الإعلامي</a:t>
            </a:r>
            <a:r>
              <a:rPr lang="ar-DZ" sz="2800" b="1" dirty="0" smtClean="0"/>
              <a:t>،</a:t>
            </a:r>
          </a:p>
          <a:p>
            <a:pPr marL="514350" indent="-69850" algn="just" rtl="1">
              <a:buFont typeface="+mj-lt"/>
              <a:buAutoNum type="arabicPeriod"/>
            </a:pPr>
            <a:r>
              <a:rPr lang="ar-DZ" sz="2800" b="1" dirty="0" smtClean="0"/>
              <a:t> </a:t>
            </a:r>
            <a:r>
              <a:rPr lang="ar-DZ" sz="2800" b="1" dirty="0"/>
              <a:t>التحليلي</a:t>
            </a:r>
            <a:r>
              <a:rPr lang="ar-DZ" sz="2800" b="1" dirty="0" smtClean="0"/>
              <a:t>،</a:t>
            </a:r>
          </a:p>
          <a:p>
            <a:pPr marL="514350" indent="-69850" algn="just" rtl="1">
              <a:buFont typeface="+mj-lt"/>
              <a:buAutoNum type="arabicPeriod"/>
            </a:pPr>
            <a:r>
              <a:rPr lang="ar-DZ" sz="2800" b="1" dirty="0" smtClean="0"/>
              <a:t> </a:t>
            </a:r>
            <a:r>
              <a:rPr lang="ar-DZ" sz="2800" b="1" dirty="0"/>
              <a:t>النقدي</a:t>
            </a:r>
            <a:r>
              <a:rPr lang="ar-DZ" sz="2800" b="1" dirty="0" smtClean="0"/>
              <a:t>،</a:t>
            </a:r>
          </a:p>
          <a:p>
            <a:pPr marL="514350" indent="-69850" algn="just" rtl="1">
              <a:buFont typeface="+mj-lt"/>
              <a:buAutoNum type="arabicPeriod"/>
            </a:pPr>
            <a:r>
              <a:rPr lang="ar-DZ" sz="2800" b="1" dirty="0" smtClean="0"/>
              <a:t> </a:t>
            </a:r>
            <a:r>
              <a:rPr lang="ar-DZ" sz="2800" b="1" dirty="0"/>
              <a:t>المفصل.</a:t>
            </a:r>
            <a:endParaRPr lang="en-US" sz="2800" dirty="0"/>
          </a:p>
          <a:p>
            <a:pPr marL="0" indent="0">
              <a:buNone/>
            </a:pPr>
            <a:endParaRPr lang="en-US" dirty="0"/>
          </a:p>
        </p:txBody>
      </p:sp>
    </p:spTree>
    <p:extLst>
      <p:ext uri="{BB962C8B-B14F-4D97-AF65-F5344CB8AC3E}">
        <p14:creationId xmlns:p14="http://schemas.microsoft.com/office/powerpoint/2010/main" val="1283341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12694" y="1062318"/>
            <a:ext cx="10183903" cy="4813550"/>
          </a:xfrm>
        </p:spPr>
        <p:txBody>
          <a:bodyPr>
            <a:normAutofit lnSpcReduction="10000"/>
          </a:bodyPr>
          <a:lstStyle/>
          <a:p>
            <a:pPr marL="742950" lvl="0" indent="-742950" algn="just" rtl="1">
              <a:buFont typeface="+mj-lt"/>
              <a:buAutoNum type="arabicPeriod"/>
            </a:pPr>
            <a:r>
              <a:rPr lang="ar-DZ" sz="3600" b="1" dirty="0">
                <a:solidFill>
                  <a:srgbClr val="FF0000"/>
                </a:solidFill>
              </a:rPr>
              <a:t>تعريفات:</a:t>
            </a:r>
            <a:endParaRPr lang="en-US" sz="3600" dirty="0">
              <a:solidFill>
                <a:srgbClr val="FF0000"/>
              </a:solidFill>
            </a:endParaRPr>
          </a:p>
          <a:p>
            <a:pPr algn="just" rtl="1"/>
            <a:r>
              <a:rPr lang="ar-DZ" sz="3600" dirty="0"/>
              <a:t>يعرف محمد ماهر حمادة في كتابه المصادر العربية </a:t>
            </a:r>
            <a:r>
              <a:rPr lang="ar-DZ" sz="3600" dirty="0" smtClean="0"/>
              <a:t>والمعربة: </a:t>
            </a:r>
            <a:r>
              <a:rPr lang="ar-DZ" sz="3600" dirty="0"/>
              <a:t>المصادر </a:t>
            </a:r>
            <a:r>
              <a:rPr lang="ar-DZ" sz="3600" dirty="0" smtClean="0"/>
              <a:t>والمراجع </a:t>
            </a:r>
            <a:r>
              <a:rPr lang="ar-DZ" sz="3600" dirty="0"/>
              <a:t>هي تلك الكتب التي نجد فيها المعلومات والمعارف الصحيحة في حين أن المرجع هو مصدر ثانوي يساعدنا في استكمال المعلومات والتأكد من بعض النقاط </a:t>
            </a:r>
            <a:r>
              <a:rPr lang="ar-DZ" sz="3600" dirty="0" err="1"/>
              <a:t>المحتواة</a:t>
            </a:r>
            <a:r>
              <a:rPr lang="ar-DZ" sz="3600" dirty="0"/>
              <a:t> بداخله.</a:t>
            </a:r>
            <a:endParaRPr lang="en-US" sz="3600" dirty="0"/>
          </a:p>
          <a:p>
            <a:pPr algn="just" rtl="1"/>
            <a:r>
              <a:rPr lang="ar-DZ" sz="3600" dirty="0"/>
              <a:t>أما جمعية المكتبات الأمريكية </a:t>
            </a:r>
            <a:r>
              <a:rPr lang="fr-FR" sz="3600" dirty="0"/>
              <a:t>ALA </a:t>
            </a:r>
            <a:r>
              <a:rPr lang="ar-DZ" sz="3600" dirty="0"/>
              <a:t>فتعرف الأوعية المرجعية على أنها كتب تمت عملية إنجازها وتأليفها </a:t>
            </a:r>
            <a:r>
              <a:rPr lang="ar-DZ" sz="3600" dirty="0" err="1"/>
              <a:t>لتستشار</a:t>
            </a:r>
            <a:r>
              <a:rPr lang="ar-DZ" sz="3600" dirty="0"/>
              <a:t> حول معلومة من المعلومات أكثر من قراءتها بشكل متتالي.</a:t>
            </a:r>
            <a:endParaRPr lang="en-US" sz="3600" dirty="0"/>
          </a:p>
          <a:p>
            <a:endParaRPr lang="en-US" dirty="0"/>
          </a:p>
        </p:txBody>
      </p:sp>
    </p:spTree>
    <p:extLst>
      <p:ext uri="{BB962C8B-B14F-4D97-AF65-F5344CB8AC3E}">
        <p14:creationId xmlns:p14="http://schemas.microsoft.com/office/powerpoint/2010/main" val="2958675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 y="147918"/>
            <a:ext cx="11685493" cy="6051176"/>
          </a:xfrm>
        </p:spPr>
        <p:txBody>
          <a:bodyPr>
            <a:normAutofit fontScale="77500" lnSpcReduction="20000"/>
          </a:bodyPr>
          <a:lstStyle/>
          <a:p>
            <a:pPr marL="0" lvl="0" indent="0" algn="just" rtl="1">
              <a:buNone/>
            </a:pPr>
            <a:r>
              <a:rPr lang="ar-DZ" sz="4000" b="1" dirty="0" smtClean="0">
                <a:solidFill>
                  <a:srgbClr val="FF0000"/>
                </a:solidFill>
              </a:rPr>
              <a:t>2. </a:t>
            </a:r>
            <a:r>
              <a:rPr lang="ar-DZ" sz="4000" b="1" dirty="0" smtClean="0">
                <a:solidFill>
                  <a:srgbClr val="FF0000"/>
                </a:solidFill>
              </a:rPr>
              <a:t>خصائص </a:t>
            </a:r>
            <a:r>
              <a:rPr lang="ar-DZ" sz="4000" b="1" dirty="0">
                <a:solidFill>
                  <a:srgbClr val="FF0000"/>
                </a:solidFill>
              </a:rPr>
              <a:t>الأوعية المرجعية:</a:t>
            </a:r>
            <a:endParaRPr lang="en-US" sz="4000" b="1" dirty="0">
              <a:solidFill>
                <a:srgbClr val="FF0000"/>
              </a:solidFill>
            </a:endParaRPr>
          </a:p>
          <a:p>
            <a:pPr lvl="0" algn="just" rtl="1"/>
            <a:r>
              <a:rPr lang="ar-DZ" sz="4600" dirty="0"/>
              <a:t>أساسية وضرورية ولا يمكن تعويضها بأوعية أخرى نظرا لما تحتويه من معلومات مركزة وصحيحة.</a:t>
            </a:r>
            <a:endParaRPr lang="en-US" sz="4600" dirty="0"/>
          </a:p>
          <a:p>
            <a:pPr lvl="0" algn="just" rtl="1"/>
            <a:r>
              <a:rPr lang="ar-DZ" sz="4600" dirty="0"/>
              <a:t>استمرارية استخدامها.</a:t>
            </a:r>
            <a:endParaRPr lang="en-US" sz="4600" dirty="0"/>
          </a:p>
          <a:p>
            <a:pPr lvl="0" algn="just" rtl="1"/>
            <a:r>
              <a:rPr lang="ar-DZ" sz="4600" dirty="0"/>
              <a:t>كبيرة الحجم.</a:t>
            </a:r>
            <a:endParaRPr lang="en-US" sz="4600" dirty="0"/>
          </a:p>
          <a:p>
            <a:pPr lvl="0" algn="just" rtl="1"/>
            <a:r>
              <a:rPr lang="ar-DZ" sz="4600" dirty="0"/>
              <a:t>باهظة الثمن.</a:t>
            </a:r>
            <a:endParaRPr lang="en-US" sz="4600" dirty="0"/>
          </a:p>
          <a:p>
            <a:pPr lvl="0" algn="just" rtl="1"/>
            <a:r>
              <a:rPr lang="ar-DZ" sz="4600" dirty="0"/>
              <a:t>تمنع من الإعارة الخارجية.</a:t>
            </a:r>
            <a:endParaRPr lang="en-US" sz="4600" dirty="0"/>
          </a:p>
          <a:p>
            <a:pPr lvl="0" algn="just" rtl="1"/>
            <a:r>
              <a:rPr lang="ar-DZ" sz="4600" dirty="0"/>
              <a:t>محدودة النسخ.</a:t>
            </a:r>
            <a:endParaRPr lang="en-US" sz="4600" dirty="0"/>
          </a:p>
          <a:p>
            <a:pPr lvl="0" algn="just" rtl="1"/>
            <a:r>
              <a:rPr lang="ar-DZ" sz="4600" dirty="0"/>
              <a:t>معلومات مركزة وصحيحة.</a:t>
            </a:r>
            <a:endParaRPr lang="en-US" sz="4600" dirty="0"/>
          </a:p>
          <a:p>
            <a:pPr lvl="0" algn="just" rtl="1"/>
            <a:r>
              <a:rPr lang="ar-DZ" sz="4600" dirty="0"/>
              <a:t>تعتمد على نمط ترتيب متعارف عليه.</a:t>
            </a:r>
            <a:endParaRPr lang="en-US" sz="4600" dirty="0"/>
          </a:p>
          <a:p>
            <a:endParaRPr lang="en-US" dirty="0"/>
          </a:p>
        </p:txBody>
      </p:sp>
    </p:spTree>
    <p:extLst>
      <p:ext uri="{BB962C8B-B14F-4D97-AF65-F5344CB8AC3E}">
        <p14:creationId xmlns:p14="http://schemas.microsoft.com/office/powerpoint/2010/main" val="910748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12693" y="201707"/>
            <a:ext cx="10878671" cy="6158752"/>
          </a:xfrm>
        </p:spPr>
        <p:txBody>
          <a:bodyPr>
            <a:normAutofit fontScale="47500" lnSpcReduction="20000"/>
          </a:bodyPr>
          <a:lstStyle/>
          <a:p>
            <a:pPr marL="0" lvl="0" indent="0" algn="r" rtl="1">
              <a:buNone/>
            </a:pPr>
            <a:r>
              <a:rPr lang="ar-DZ" sz="5900" b="1" dirty="0" smtClean="0">
                <a:solidFill>
                  <a:srgbClr val="FF0000"/>
                </a:solidFill>
              </a:rPr>
              <a:t>3. أنواع </a:t>
            </a:r>
            <a:r>
              <a:rPr lang="ar-DZ" sz="5900" b="1" dirty="0">
                <a:solidFill>
                  <a:srgbClr val="FF0000"/>
                </a:solidFill>
              </a:rPr>
              <a:t>المصادر المرجعية:</a:t>
            </a:r>
            <a:endParaRPr lang="en-US" sz="5900" b="1" dirty="0">
              <a:solidFill>
                <a:srgbClr val="FF0000"/>
              </a:solidFill>
            </a:endParaRPr>
          </a:p>
          <a:p>
            <a:pPr algn="r" rtl="1"/>
            <a:r>
              <a:rPr lang="ar-DZ" sz="5900" dirty="0"/>
              <a:t>1.3. الموسوعات (دوائر المعارف)</a:t>
            </a:r>
            <a:endParaRPr lang="en-US" sz="5900" dirty="0"/>
          </a:p>
          <a:p>
            <a:pPr algn="r" rtl="1"/>
            <a:r>
              <a:rPr lang="ar-DZ" sz="5900" dirty="0"/>
              <a:t>2.3. </a:t>
            </a:r>
            <a:r>
              <a:rPr lang="ar-DZ" sz="5900"/>
              <a:t>القواميس </a:t>
            </a:r>
            <a:r>
              <a:rPr lang="ar-DZ" sz="5900" smtClean="0"/>
              <a:t>والمعاجم</a:t>
            </a:r>
            <a:endParaRPr lang="en-US" sz="5900" dirty="0"/>
          </a:p>
          <a:p>
            <a:pPr algn="r" rtl="1"/>
            <a:r>
              <a:rPr lang="ar-DZ" sz="5900" dirty="0"/>
              <a:t>3.3.كتب التراجم </a:t>
            </a:r>
            <a:r>
              <a:rPr lang="ar-DZ" sz="5900" dirty="0" smtClean="0"/>
              <a:t>والسير</a:t>
            </a:r>
            <a:endParaRPr lang="en-US" sz="5900" dirty="0"/>
          </a:p>
          <a:p>
            <a:pPr algn="r" rtl="1"/>
            <a:r>
              <a:rPr lang="ar-DZ" sz="5900" dirty="0"/>
              <a:t>4.3 البيبليوغرافيات (قوائم المؤلفات</a:t>
            </a:r>
            <a:r>
              <a:rPr lang="ar-DZ" sz="5900" dirty="0" smtClean="0"/>
              <a:t>)</a:t>
            </a:r>
            <a:endParaRPr lang="en-US" sz="5900" dirty="0"/>
          </a:p>
          <a:p>
            <a:pPr algn="r" rtl="1"/>
            <a:r>
              <a:rPr lang="ar-DZ" sz="5900" dirty="0"/>
              <a:t>5.3 المصادر </a:t>
            </a:r>
            <a:r>
              <a:rPr lang="ar-DZ" sz="5900" dirty="0" smtClean="0"/>
              <a:t>الجغرافية</a:t>
            </a:r>
            <a:endParaRPr lang="en-US" sz="5900" dirty="0"/>
          </a:p>
          <a:p>
            <a:pPr algn="r" rtl="1"/>
            <a:r>
              <a:rPr lang="ar-DZ" sz="5900" dirty="0"/>
              <a:t>6.3 الأدلة </a:t>
            </a:r>
            <a:r>
              <a:rPr lang="ar-DZ" sz="5900" dirty="0" smtClean="0"/>
              <a:t>السياحية</a:t>
            </a:r>
            <a:endParaRPr lang="en-US" sz="5900" dirty="0"/>
          </a:p>
          <a:p>
            <a:pPr algn="r" rtl="1"/>
            <a:r>
              <a:rPr lang="ar-DZ" sz="5900" dirty="0"/>
              <a:t>7.3 أدلة الهيئات </a:t>
            </a:r>
            <a:r>
              <a:rPr lang="ar-DZ" sz="5900" dirty="0" smtClean="0"/>
              <a:t>والمؤسسات</a:t>
            </a:r>
            <a:endParaRPr lang="en-US" sz="5900" dirty="0"/>
          </a:p>
          <a:p>
            <a:pPr algn="r" rtl="1"/>
            <a:r>
              <a:rPr lang="ar-DZ" sz="5900" dirty="0"/>
              <a:t>8.3 الموجزات </a:t>
            </a:r>
            <a:r>
              <a:rPr lang="ar-DZ" sz="5900" dirty="0" smtClean="0"/>
              <a:t>الإرشادية</a:t>
            </a:r>
            <a:endParaRPr lang="en-US" sz="5900" dirty="0"/>
          </a:p>
          <a:p>
            <a:pPr algn="r" rtl="1"/>
            <a:r>
              <a:rPr lang="ar-DZ" sz="5900" dirty="0"/>
              <a:t>9.3 كتب </a:t>
            </a:r>
            <a:r>
              <a:rPr lang="ar-DZ" sz="5900" dirty="0" smtClean="0"/>
              <a:t>الحقائق</a:t>
            </a:r>
            <a:endParaRPr lang="en-US" sz="5900" dirty="0"/>
          </a:p>
          <a:p>
            <a:pPr algn="r" rtl="1"/>
            <a:r>
              <a:rPr lang="ar-DZ" sz="5900" dirty="0"/>
              <a:t>10.3 </a:t>
            </a:r>
            <a:r>
              <a:rPr lang="ar-DZ" sz="5900" dirty="0" smtClean="0"/>
              <a:t>الكشافات</a:t>
            </a:r>
            <a:endParaRPr lang="en-US" sz="5900" dirty="0"/>
          </a:p>
          <a:p>
            <a:pPr algn="r" rtl="1"/>
            <a:r>
              <a:rPr lang="ar-DZ" sz="5900" dirty="0"/>
              <a:t>11.3 </a:t>
            </a:r>
            <a:r>
              <a:rPr lang="ar-DZ" sz="5900" dirty="0" smtClean="0"/>
              <a:t>المستخلصات</a:t>
            </a:r>
            <a:endParaRPr lang="en-US" sz="3600" dirty="0"/>
          </a:p>
          <a:p>
            <a:endParaRPr lang="en-US" dirty="0"/>
          </a:p>
        </p:txBody>
      </p:sp>
    </p:spTree>
    <p:extLst>
      <p:ext uri="{BB962C8B-B14F-4D97-AF65-F5344CB8AC3E}">
        <p14:creationId xmlns:p14="http://schemas.microsoft.com/office/powerpoint/2010/main" val="379621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66482" y="363071"/>
            <a:ext cx="10932459" cy="5876364"/>
          </a:xfrm>
        </p:spPr>
        <p:txBody>
          <a:bodyPr>
            <a:normAutofit fontScale="77500" lnSpcReduction="20000"/>
          </a:bodyPr>
          <a:lstStyle/>
          <a:p>
            <a:pPr marL="0" indent="0" algn="r" rtl="1">
              <a:buNone/>
            </a:pPr>
            <a:r>
              <a:rPr lang="ar-DZ" sz="3600" b="1" dirty="0">
                <a:solidFill>
                  <a:srgbClr val="FF0000"/>
                </a:solidFill>
              </a:rPr>
              <a:t>1.3. الموسوعات (دوائر المعارف)</a:t>
            </a:r>
            <a:endParaRPr lang="en-US" sz="3600" dirty="0">
              <a:solidFill>
                <a:srgbClr val="FF0000"/>
              </a:solidFill>
            </a:endParaRPr>
          </a:p>
          <a:p>
            <a:pPr algn="just" rtl="1"/>
            <a:r>
              <a:rPr lang="ar-DZ" sz="3600" b="1" u="sng" dirty="0"/>
              <a:t>تعريف الموسوعات</a:t>
            </a:r>
            <a:r>
              <a:rPr lang="ar-DZ" sz="3600" b="1" dirty="0"/>
              <a:t>: هي عبارة عن دائرة تسمح بالحصول على المعلومات وهي قابلة للاتساع وتعتبر من الأوعية المرجعية، وقد تكون متخصصة أو تتناول مجموعة من الموضوعات. وتكون عملية المعالجة شاملة وبصفة موسوعية.</a:t>
            </a:r>
            <a:endParaRPr lang="en-US" sz="3600" dirty="0"/>
          </a:p>
          <a:p>
            <a:pPr marL="0" indent="0" algn="just" rtl="1">
              <a:buNone/>
            </a:pPr>
            <a:r>
              <a:rPr lang="ar-DZ" sz="3600" b="1" dirty="0"/>
              <a:t>مثال: موسوعة المكتبات والحواسيب، دائرة معارف القرن العشرين،...الخ.</a:t>
            </a:r>
            <a:endParaRPr lang="en-US" sz="3600" dirty="0"/>
          </a:p>
          <a:p>
            <a:pPr algn="just" rtl="1"/>
            <a:r>
              <a:rPr lang="ar-DZ" sz="3600" b="1" u="sng" dirty="0"/>
              <a:t>مكونات الموسوعة:</a:t>
            </a:r>
            <a:endParaRPr lang="en-US" sz="3600" dirty="0"/>
          </a:p>
          <a:p>
            <a:pPr marL="742950" lvl="0" indent="-379413" algn="just" rtl="1">
              <a:buFont typeface="+mj-lt"/>
              <a:buAutoNum type="arabicPeriod"/>
            </a:pPr>
            <a:r>
              <a:rPr lang="ar-DZ" sz="3600" b="1" dirty="0"/>
              <a:t>مقدمة الموسوعة؛ وهي عبارة عن مقدمة توضيحية تشرح ظروف إنجاز الموسوعة بالإضافة إلى طبيعة الترتيب المعتمد في هذه الموسوعة.</a:t>
            </a:r>
            <a:endParaRPr lang="en-US" sz="3600" dirty="0"/>
          </a:p>
          <a:p>
            <a:pPr marL="742950" lvl="0" indent="-379413" algn="just" rtl="1">
              <a:buFont typeface="+mj-lt"/>
              <a:buAutoNum type="arabicPeriod"/>
            </a:pPr>
            <a:r>
              <a:rPr lang="ar-DZ" sz="3600" b="1" dirty="0"/>
              <a:t>المتن؛ ويتكون من مجموعة من الأقسام يندرج تحت كل قسم مجموعة من المصطلحات والشروحات المرتبطة بكل مصطلح.</a:t>
            </a:r>
            <a:endParaRPr lang="en-US" sz="3600" dirty="0"/>
          </a:p>
          <a:p>
            <a:pPr marL="742950" lvl="0" indent="-379413" algn="just" rtl="1">
              <a:buFont typeface="+mj-lt"/>
              <a:buAutoNum type="arabicPeriod"/>
            </a:pPr>
            <a:r>
              <a:rPr lang="ar-DZ" sz="3600" b="1" dirty="0"/>
              <a:t>الكشافات؛ وهي الكلمات التي توصلنا إلى الكلمات في الموسوعة.</a:t>
            </a:r>
            <a:endParaRPr lang="en-US" sz="3600" dirty="0"/>
          </a:p>
          <a:p>
            <a:pPr marL="742950" lvl="0" indent="-379413" algn="just" rtl="1">
              <a:buFont typeface="+mj-lt"/>
              <a:buAutoNum type="arabicPeriod"/>
            </a:pPr>
            <a:r>
              <a:rPr lang="ar-DZ" sz="3600" b="1" dirty="0"/>
              <a:t>الفهرس؛ وهو عبارة عن ملخص لمحتويات الموسوعة.</a:t>
            </a:r>
            <a:endParaRPr lang="en-US" sz="3600" dirty="0"/>
          </a:p>
          <a:p>
            <a:endParaRPr lang="en-US" dirty="0"/>
          </a:p>
        </p:txBody>
      </p:sp>
    </p:spTree>
    <p:extLst>
      <p:ext uri="{BB962C8B-B14F-4D97-AF65-F5344CB8AC3E}">
        <p14:creationId xmlns:p14="http://schemas.microsoft.com/office/powerpoint/2010/main" val="2265610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66482" y="363071"/>
            <a:ext cx="10932459" cy="5876364"/>
          </a:xfrm>
        </p:spPr>
        <p:txBody>
          <a:bodyPr>
            <a:normAutofit fontScale="62500" lnSpcReduction="20000"/>
          </a:bodyPr>
          <a:lstStyle/>
          <a:p>
            <a:pPr algn="just" rtl="1"/>
            <a:r>
              <a:rPr lang="ar-DZ" sz="3800" b="1" dirty="0" smtClean="0">
                <a:solidFill>
                  <a:srgbClr val="FF0000"/>
                </a:solidFill>
              </a:rPr>
              <a:t>2.3</a:t>
            </a:r>
            <a:r>
              <a:rPr lang="ar-DZ" sz="3800" b="1" dirty="0">
                <a:solidFill>
                  <a:srgbClr val="FF0000"/>
                </a:solidFill>
              </a:rPr>
              <a:t>. القواميس والمعاجم:</a:t>
            </a:r>
            <a:endParaRPr lang="en-US" sz="3800" dirty="0">
              <a:solidFill>
                <a:srgbClr val="FF0000"/>
              </a:solidFill>
            </a:endParaRPr>
          </a:p>
          <a:p>
            <a:pPr algn="just" rtl="1"/>
            <a:r>
              <a:rPr lang="ar-DZ" sz="3200" b="1" u="sng" dirty="0"/>
              <a:t>تعريف القاموس</a:t>
            </a:r>
            <a:r>
              <a:rPr lang="ar-DZ" sz="3200" b="1" dirty="0"/>
              <a:t>: المعجم أو القاموس هو عبارة عن كتاب يحتوي على كلمات لمفردات لغة معينة، أو اصطلاحات موضوع ما مرتبطة بنظام موحد (ألفبائي) مع توضيح لمعاني هذه المفردات واستعمالاتها.</a:t>
            </a:r>
            <a:endParaRPr lang="en-US" sz="3200" dirty="0"/>
          </a:p>
          <a:p>
            <a:pPr algn="just" rtl="1"/>
            <a:r>
              <a:rPr lang="ar-DZ" sz="3200" b="1" u="sng" dirty="0"/>
              <a:t>استخدامات القاموس</a:t>
            </a:r>
            <a:r>
              <a:rPr lang="ar-DZ" sz="3200" b="1" dirty="0"/>
              <a:t>: تستخدم القواميس للحصول على معاني الكلمات وتلفظها وتاريخها ومرادفاتها وأضدادها ومعرفة الكلمات الحيوية الاستعمال أو الكلمات المحصورة أو الكلمات </a:t>
            </a:r>
            <a:r>
              <a:rPr lang="ar-DZ" sz="3200" b="1" dirty="0" err="1"/>
              <a:t>الناذرة</a:t>
            </a:r>
            <a:r>
              <a:rPr lang="ar-DZ" sz="3200" b="1" dirty="0"/>
              <a:t>، والمعاجم عادة ما تكون معاجم ألفاظ أو معاجم معالم.</a:t>
            </a:r>
            <a:endParaRPr lang="en-US" sz="3200" dirty="0"/>
          </a:p>
          <a:p>
            <a:pPr marL="0" indent="0" algn="just" rtl="1">
              <a:buNone/>
            </a:pPr>
            <a:r>
              <a:rPr lang="ar-DZ" sz="3200" b="1" dirty="0"/>
              <a:t>مثال: معجم أساس البلاغة للزمخشري، لسان العرب لابن منظور، القاموس المحيط للفيروز </a:t>
            </a:r>
            <a:r>
              <a:rPr lang="ar-DZ" sz="3200" b="1" dirty="0" err="1"/>
              <a:t>أبادقي</a:t>
            </a:r>
            <a:r>
              <a:rPr lang="ar-DZ" sz="3200" b="1" dirty="0"/>
              <a:t>، معجم مخصص لابن سيدة، فقه اللغة وسر العربية للثعالبي،...الخ.</a:t>
            </a:r>
            <a:endParaRPr lang="en-US" sz="3200" dirty="0"/>
          </a:p>
          <a:p>
            <a:pPr algn="just" rtl="1"/>
            <a:r>
              <a:rPr lang="ar-DZ" sz="3200" b="1" u="sng" dirty="0"/>
              <a:t>أقسام المعاجم:</a:t>
            </a:r>
            <a:endParaRPr lang="en-US" sz="3200" dirty="0"/>
          </a:p>
          <a:p>
            <a:pPr marL="0" indent="0" algn="just" rtl="1">
              <a:buNone/>
            </a:pPr>
            <a:r>
              <a:rPr lang="ar-DZ" sz="3200" b="1" dirty="0">
                <a:solidFill>
                  <a:srgbClr val="FF0000"/>
                </a:solidFill>
              </a:rPr>
              <a:t> تنقسم المعاجم حسب اللغة إلى:</a:t>
            </a:r>
            <a:endParaRPr lang="en-US" sz="3200" dirty="0">
              <a:solidFill>
                <a:srgbClr val="FF0000"/>
              </a:solidFill>
            </a:endParaRPr>
          </a:p>
          <a:p>
            <a:pPr marL="514350" lvl="0" indent="-339725" algn="just" rtl="1">
              <a:buFont typeface="+mj-lt"/>
              <a:buAutoNum type="arabicPeriod"/>
            </a:pPr>
            <a:r>
              <a:rPr lang="ar-DZ" sz="3200" b="1" dirty="0"/>
              <a:t>قواميس أحادية اللغة: عربي – عربي.</a:t>
            </a:r>
            <a:endParaRPr lang="en-US" sz="3200" dirty="0"/>
          </a:p>
          <a:p>
            <a:pPr marL="514350" lvl="0" indent="-339725" algn="just" rtl="1">
              <a:buFont typeface="+mj-lt"/>
              <a:buAutoNum type="arabicPeriod"/>
            </a:pPr>
            <a:r>
              <a:rPr lang="ar-DZ" sz="3200" b="1" dirty="0"/>
              <a:t>قواميس ثنائية اللغة: قواميس عربية – فرنسية.</a:t>
            </a:r>
            <a:endParaRPr lang="en-US" sz="3200" dirty="0"/>
          </a:p>
          <a:p>
            <a:pPr marL="514350" lvl="0" indent="-339725" algn="just" rtl="1">
              <a:buFont typeface="+mj-lt"/>
              <a:buAutoNum type="arabicPeriod"/>
            </a:pPr>
            <a:r>
              <a:rPr lang="ar-DZ" sz="3200" b="1" dirty="0"/>
              <a:t>قواميس متعددة اللغة: قاموس عربي – فرنسي – إنجليزي.</a:t>
            </a:r>
            <a:endParaRPr lang="en-US" sz="3200" dirty="0"/>
          </a:p>
          <a:p>
            <a:pPr marL="0" indent="0" algn="just" rtl="1">
              <a:buNone/>
            </a:pPr>
            <a:r>
              <a:rPr lang="ar-DZ" sz="3200" b="1" dirty="0">
                <a:solidFill>
                  <a:srgbClr val="FF0000"/>
                </a:solidFill>
              </a:rPr>
              <a:t>تنقسم المعاجم حسب التخصص إلى:</a:t>
            </a:r>
            <a:endParaRPr lang="en-US" sz="3200" dirty="0">
              <a:solidFill>
                <a:srgbClr val="FF0000"/>
              </a:solidFill>
            </a:endParaRPr>
          </a:p>
          <a:p>
            <a:pPr marL="514350" lvl="0" indent="-246063" algn="just" rtl="1">
              <a:buFont typeface="+mj-lt"/>
              <a:buAutoNum type="arabicPeriod"/>
            </a:pPr>
            <a:r>
              <a:rPr lang="ar-DZ" sz="3200" b="1" dirty="0"/>
              <a:t>معاجم عامة: من أمثلتها: لسان العرب لابن منظور، تاج اللغة وصحاح العربية للجوهري،...الخ.</a:t>
            </a:r>
            <a:endParaRPr lang="en-US" sz="3200" dirty="0"/>
          </a:p>
          <a:p>
            <a:pPr marL="514350" lvl="0" indent="-246063" algn="just" rtl="1">
              <a:buFont typeface="+mj-lt"/>
              <a:buAutoNum type="arabicPeriod"/>
            </a:pPr>
            <a:r>
              <a:rPr lang="ar-DZ" sz="3200" b="1" dirty="0"/>
              <a:t>معاجم متخصصة: هي التي تتناول المفردات الخاصة بمجال معين من مجالات المعرفة أو علم من العلوم ومن أمثلتها: معجم المصطلحات العلمية والفنية والهندسية، المعجم الفلكي، معجم علم النفس، معجم المصطلحات الجغرافية، المعجم الطبي الحديث، معجم المصطلحات المكتبية،...الخ. </a:t>
            </a:r>
            <a:endParaRPr lang="en-US" sz="3200" dirty="0"/>
          </a:p>
          <a:p>
            <a:endParaRPr lang="en-US" dirty="0"/>
          </a:p>
        </p:txBody>
      </p:sp>
    </p:spTree>
    <p:extLst>
      <p:ext uri="{BB962C8B-B14F-4D97-AF65-F5344CB8AC3E}">
        <p14:creationId xmlns:p14="http://schemas.microsoft.com/office/powerpoint/2010/main" val="764055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66482" y="537881"/>
            <a:ext cx="10797989" cy="5701553"/>
          </a:xfrm>
        </p:spPr>
        <p:txBody>
          <a:bodyPr>
            <a:normAutofit fontScale="85000" lnSpcReduction="20000"/>
          </a:bodyPr>
          <a:lstStyle/>
          <a:p>
            <a:pPr marL="0" indent="0" algn="just" rtl="1">
              <a:buNone/>
            </a:pPr>
            <a:r>
              <a:rPr lang="ar-DZ" sz="3200" b="1" dirty="0">
                <a:solidFill>
                  <a:srgbClr val="FF0000"/>
                </a:solidFill>
              </a:rPr>
              <a:t>3.3.كتب التراجم والسير:</a:t>
            </a:r>
            <a:endParaRPr lang="en-US" sz="3200" b="1" dirty="0">
              <a:solidFill>
                <a:srgbClr val="FF0000"/>
              </a:solidFill>
            </a:endParaRPr>
          </a:p>
          <a:p>
            <a:pPr algn="just" rtl="1"/>
            <a:r>
              <a:rPr lang="ar-DZ" sz="3200" b="1" dirty="0"/>
              <a:t>تعريف كتب التراجم والسير: هي المؤلفات التي تعطي معلومات عن شخص من الأشخاص المشهورين وغالبا ما ترتب هجائيا وهذه المؤلفات قد تكون عالمة أو قومية أو مهنية وتتناول حياة الشخصيات السالفة أو المعاصرة أو تجمع بينهما.</a:t>
            </a:r>
            <a:endParaRPr lang="en-US" sz="3200" dirty="0"/>
          </a:p>
          <a:p>
            <a:pPr marL="0" indent="0" algn="just" rtl="1">
              <a:buNone/>
            </a:pPr>
            <a:r>
              <a:rPr lang="ar-DZ" sz="3200" b="1" dirty="0"/>
              <a:t>أمثلة:</a:t>
            </a:r>
            <a:endParaRPr lang="en-US" sz="3200" dirty="0"/>
          </a:p>
          <a:p>
            <a:pPr algn="just" rtl="1"/>
            <a:r>
              <a:rPr lang="ar-DZ" sz="3200" b="1" dirty="0"/>
              <a:t>عالمية: </a:t>
            </a:r>
            <a:r>
              <a:rPr lang="fr-FR" sz="3200" b="1" dirty="0"/>
              <a:t>International </a:t>
            </a:r>
            <a:r>
              <a:rPr lang="fr-FR" sz="3200" b="1" dirty="0" err="1"/>
              <a:t>who’s</a:t>
            </a:r>
            <a:r>
              <a:rPr lang="fr-FR" sz="3200" b="1" dirty="0"/>
              <a:t> </a:t>
            </a:r>
            <a:r>
              <a:rPr lang="fr-FR" sz="3200" b="1" dirty="0" err="1"/>
              <a:t>who</a:t>
            </a:r>
            <a:r>
              <a:rPr lang="fr-FR" sz="3200" b="1" dirty="0"/>
              <a:t> ?</a:t>
            </a:r>
            <a:r>
              <a:rPr lang="ar-DZ" sz="3200" b="1" dirty="0"/>
              <a:t> ، </a:t>
            </a:r>
            <a:r>
              <a:rPr lang="fr-FR" sz="3200" b="1" dirty="0" err="1"/>
              <a:t>Who’s</a:t>
            </a:r>
            <a:r>
              <a:rPr lang="fr-FR" sz="3200" b="1" dirty="0"/>
              <a:t> </a:t>
            </a:r>
            <a:r>
              <a:rPr lang="fr-FR" sz="3200" b="1" dirty="0" err="1"/>
              <a:t>who</a:t>
            </a:r>
            <a:r>
              <a:rPr lang="fr-FR" sz="3200" b="1" dirty="0"/>
              <a:t> in the world ?</a:t>
            </a:r>
            <a:r>
              <a:rPr lang="ar-DZ" sz="3200" b="1" dirty="0"/>
              <a:t>،...</a:t>
            </a:r>
            <a:endParaRPr lang="en-US" sz="3200" dirty="0"/>
          </a:p>
          <a:p>
            <a:pPr algn="just" rtl="1"/>
            <a:r>
              <a:rPr lang="ar-DZ" sz="3200" b="1" dirty="0"/>
              <a:t>مهنية: </a:t>
            </a:r>
            <a:r>
              <a:rPr lang="fr-FR" sz="3200" b="1" dirty="0"/>
              <a:t>American men and </a:t>
            </a:r>
            <a:r>
              <a:rPr lang="fr-FR" sz="3200" b="1" dirty="0" err="1"/>
              <a:t>women</a:t>
            </a:r>
            <a:r>
              <a:rPr lang="fr-FR" sz="3200" b="1" dirty="0"/>
              <a:t> of science</a:t>
            </a:r>
            <a:r>
              <a:rPr lang="ar-DZ" sz="3200" b="1" dirty="0"/>
              <a:t>، ...</a:t>
            </a:r>
            <a:endParaRPr lang="en-US" sz="3200" dirty="0"/>
          </a:p>
          <a:p>
            <a:pPr algn="just" rtl="1"/>
            <a:r>
              <a:rPr lang="ar-DZ" sz="3200" b="1" dirty="0"/>
              <a:t>قومية: </a:t>
            </a:r>
            <a:r>
              <a:rPr lang="fr-FR" sz="3200" b="1" dirty="0" err="1"/>
              <a:t>who’s</a:t>
            </a:r>
            <a:r>
              <a:rPr lang="fr-FR" sz="3200" b="1" dirty="0"/>
              <a:t> </a:t>
            </a:r>
            <a:r>
              <a:rPr lang="fr-FR" sz="3200" b="1" dirty="0" err="1"/>
              <a:t>who</a:t>
            </a:r>
            <a:r>
              <a:rPr lang="fr-FR" sz="3200" b="1" dirty="0"/>
              <a:t> in the </a:t>
            </a:r>
            <a:r>
              <a:rPr lang="fr-FR" sz="3200" b="1" dirty="0" err="1"/>
              <a:t>arab</a:t>
            </a:r>
            <a:r>
              <a:rPr lang="fr-FR" sz="3200" b="1" dirty="0"/>
              <a:t> world</a:t>
            </a:r>
            <a:r>
              <a:rPr lang="ar-DZ" sz="3200" b="1" dirty="0"/>
              <a:t>،...</a:t>
            </a:r>
            <a:endParaRPr lang="en-US" sz="3200" dirty="0"/>
          </a:p>
          <a:p>
            <a:pPr algn="just" rtl="1"/>
            <a:r>
              <a:rPr lang="ar-DZ" sz="3200" b="1" dirty="0"/>
              <a:t>شخصيات سالفة: </a:t>
            </a:r>
            <a:r>
              <a:rPr lang="fr-FR" sz="3200" b="1" dirty="0" err="1"/>
              <a:t>who</a:t>
            </a:r>
            <a:r>
              <a:rPr lang="fr-FR" sz="3200" b="1" dirty="0"/>
              <a:t> </a:t>
            </a:r>
            <a:r>
              <a:rPr lang="fr-FR" sz="3200" b="1" dirty="0" err="1"/>
              <a:t>was</a:t>
            </a:r>
            <a:r>
              <a:rPr lang="fr-FR" sz="3200" b="1" dirty="0"/>
              <a:t> </a:t>
            </a:r>
            <a:r>
              <a:rPr lang="fr-FR" sz="3200" b="1" dirty="0" err="1"/>
              <a:t>who</a:t>
            </a:r>
            <a:r>
              <a:rPr lang="fr-FR" sz="3200" b="1" dirty="0"/>
              <a:t> ?</a:t>
            </a:r>
            <a:r>
              <a:rPr lang="ar-DZ" sz="3200" b="1" dirty="0"/>
              <a:t>،...</a:t>
            </a:r>
            <a:endParaRPr lang="en-US" sz="3200" dirty="0"/>
          </a:p>
          <a:p>
            <a:pPr algn="just" rtl="1"/>
            <a:r>
              <a:rPr lang="ar-DZ" sz="3200" b="1" dirty="0"/>
              <a:t>مؤلفات معاصرة: </a:t>
            </a:r>
            <a:r>
              <a:rPr lang="fr-FR" sz="3200" b="1" dirty="0" err="1"/>
              <a:t>current’s</a:t>
            </a:r>
            <a:r>
              <a:rPr lang="fr-FR" sz="3200" b="1" dirty="0"/>
              <a:t> </a:t>
            </a:r>
            <a:r>
              <a:rPr lang="fr-FR" sz="3200" b="1" dirty="0" err="1"/>
              <a:t>biography</a:t>
            </a:r>
            <a:r>
              <a:rPr lang="ar-DZ" sz="3200" b="1" dirty="0"/>
              <a:t>،...</a:t>
            </a:r>
            <a:endParaRPr lang="en-US" sz="3200" dirty="0"/>
          </a:p>
          <a:p>
            <a:pPr algn="just" rtl="1"/>
            <a:r>
              <a:rPr lang="ar-DZ" sz="3200" b="1" dirty="0"/>
              <a:t>بالنسبة للغة العربية نجد: معجم الأدباء لياقوت الحموي، السيرة النبوي لابن هشام، معجم المؤلفين لرضا كحالة،...</a:t>
            </a:r>
            <a:endParaRPr lang="en-US" sz="3200" dirty="0"/>
          </a:p>
          <a:p>
            <a:endParaRPr lang="en-US" dirty="0"/>
          </a:p>
        </p:txBody>
      </p:sp>
    </p:spTree>
    <p:extLst>
      <p:ext uri="{BB962C8B-B14F-4D97-AF65-F5344CB8AC3E}">
        <p14:creationId xmlns:p14="http://schemas.microsoft.com/office/powerpoint/2010/main" val="1142994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66483" y="726141"/>
            <a:ext cx="10717306" cy="5513293"/>
          </a:xfrm>
        </p:spPr>
        <p:txBody>
          <a:bodyPr>
            <a:normAutofit/>
          </a:bodyPr>
          <a:lstStyle/>
          <a:p>
            <a:pPr algn="just" rtl="1"/>
            <a:r>
              <a:rPr lang="ar-DZ" sz="2800" b="1" dirty="0">
                <a:solidFill>
                  <a:srgbClr val="FF0000"/>
                </a:solidFill>
              </a:rPr>
              <a:t>4.3 البيبليوغرافيات (قوائم المؤلفات):</a:t>
            </a:r>
            <a:endParaRPr lang="en-US" sz="2800" dirty="0">
              <a:solidFill>
                <a:srgbClr val="FF0000"/>
              </a:solidFill>
            </a:endParaRPr>
          </a:p>
          <a:p>
            <a:pPr marL="0" indent="0" algn="just" rtl="1">
              <a:buNone/>
            </a:pPr>
            <a:r>
              <a:rPr lang="ar-DZ" sz="2800" b="1" dirty="0"/>
              <a:t>تعرف البيبليوغرافية على أنها أية قائمة بمواد منشورة أو غير منشورة يتم تجميعها وفقا لصلة من نوع ما تربط بين هذه المواد كأن تكون مجموعة حول شخص أو موضوع، زمان أو مكان بشكل عام أو محدد.</a:t>
            </a:r>
            <a:endParaRPr lang="en-US" sz="2800" dirty="0"/>
          </a:p>
          <a:p>
            <a:pPr marL="0" indent="0" algn="just">
              <a:buNone/>
            </a:pPr>
            <a:endParaRPr lang="en-US" dirty="0"/>
          </a:p>
        </p:txBody>
      </p:sp>
    </p:spTree>
    <p:extLst>
      <p:ext uri="{BB962C8B-B14F-4D97-AF65-F5344CB8AC3E}">
        <p14:creationId xmlns:p14="http://schemas.microsoft.com/office/powerpoint/2010/main" val="312630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66482" y="537881"/>
            <a:ext cx="10797989" cy="5701553"/>
          </a:xfrm>
        </p:spPr>
        <p:txBody>
          <a:bodyPr>
            <a:normAutofit/>
          </a:bodyPr>
          <a:lstStyle/>
          <a:p>
            <a:pPr marL="0" indent="0" algn="just" rtl="1">
              <a:buNone/>
            </a:pPr>
            <a:r>
              <a:rPr lang="ar-DZ" sz="2800" b="1" dirty="0">
                <a:solidFill>
                  <a:srgbClr val="FF0000"/>
                </a:solidFill>
              </a:rPr>
              <a:t>5.3 المصادر الجغرافية:</a:t>
            </a:r>
            <a:endParaRPr lang="en-US" sz="2800" dirty="0">
              <a:solidFill>
                <a:srgbClr val="FF0000"/>
              </a:solidFill>
            </a:endParaRPr>
          </a:p>
          <a:p>
            <a:pPr marL="0" indent="0" algn="just" rtl="1">
              <a:buNone/>
            </a:pPr>
            <a:r>
              <a:rPr lang="ar-DZ" sz="2800" b="1" dirty="0"/>
              <a:t>يشمل هذا النوع من كتب المراجع ثلاثة فئات رئيسية، وهي:</a:t>
            </a:r>
            <a:endParaRPr lang="en-US" sz="2800" dirty="0"/>
          </a:p>
          <a:p>
            <a:pPr marL="514350" lvl="0" indent="-339725" algn="just" rtl="1">
              <a:buFont typeface="+mj-lt"/>
              <a:buAutoNum type="arabicPeriod"/>
            </a:pPr>
            <a:r>
              <a:rPr lang="ar-DZ" sz="2800" b="1" dirty="0"/>
              <a:t>الأطالس؛ وهي مجموعة الخرائط المرتبطة فيما بينها موضوعيا، وتنقسم إلى أطالس جغرافية، أطالس تاريخية، أطلس عام.</a:t>
            </a:r>
            <a:endParaRPr lang="en-US" sz="2800" dirty="0"/>
          </a:p>
          <a:p>
            <a:pPr marL="514350" lvl="0" indent="-339725" algn="just" rtl="1">
              <a:buFont typeface="+mj-lt"/>
              <a:buAutoNum type="arabicPeriod"/>
            </a:pPr>
            <a:r>
              <a:rPr lang="ar-DZ" sz="2800" b="1" dirty="0"/>
              <a:t>الخرائط؛ وهي رسم تخطيطي حول الظواهر المرتبطة بمنطقة جغرافية ما ويعتمد في إنجاز الخرائط على مجموعة من المعايير والمقاييس الدولية المتفق عليها مع مراعاة خطوط الطول والعرض، وتنقسم الخرائط إلى خرائط اقتصادية، تضاريسية، سكانية، تاريخية،...</a:t>
            </a:r>
            <a:endParaRPr lang="en-US" sz="2800" dirty="0"/>
          </a:p>
          <a:p>
            <a:pPr marL="514350" lvl="0" indent="-339725" algn="just" rtl="1">
              <a:buFont typeface="+mj-lt"/>
              <a:buAutoNum type="arabicPeriod"/>
            </a:pPr>
            <a:r>
              <a:rPr lang="ar-DZ" sz="2800" b="1" dirty="0"/>
              <a:t>المعاجم الجغرافية (معاجم البلدان).</a:t>
            </a:r>
            <a:endParaRPr lang="en-US" sz="2800" dirty="0"/>
          </a:p>
          <a:p>
            <a:endParaRPr lang="en-US" dirty="0"/>
          </a:p>
        </p:txBody>
      </p:sp>
    </p:spTree>
    <p:extLst>
      <p:ext uri="{BB962C8B-B14F-4D97-AF65-F5344CB8AC3E}">
        <p14:creationId xmlns:p14="http://schemas.microsoft.com/office/powerpoint/2010/main" val="144074106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25</TotalTime>
  <Words>1077</Words>
  <Application>Microsoft Office PowerPoint</Application>
  <PresentationFormat>Grand écran</PresentationFormat>
  <Paragraphs>86</Paragraphs>
  <Slides>15</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15</vt:i4>
      </vt:variant>
    </vt:vector>
  </HeadingPairs>
  <TitlesOfParts>
    <vt:vector size="19" baseType="lpstr">
      <vt:lpstr>Arial</vt:lpstr>
      <vt:lpstr>Garamond</vt:lpstr>
      <vt:lpstr>Times New Roman</vt:lpstr>
      <vt:lpstr>Organique</vt:lpstr>
      <vt:lpstr> المصادر المرجعية  - الأوعية المرجعية-</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المصادر المرجعية  - الأوعية المرجعية-</dc:title>
  <dc:creator>Windows User</dc:creator>
  <cp:lastModifiedBy>Windows User</cp:lastModifiedBy>
  <cp:revision>16</cp:revision>
  <dcterms:created xsi:type="dcterms:W3CDTF">2021-11-17T20:50:04Z</dcterms:created>
  <dcterms:modified xsi:type="dcterms:W3CDTF">2021-11-18T07:17:23Z</dcterms:modified>
</cp:coreProperties>
</file>