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25"/>
  </p:notesMasterIdLst>
  <p:sldIdLst>
    <p:sldId id="257" r:id="rId2"/>
    <p:sldId id="256" r:id="rId3"/>
    <p:sldId id="258" r:id="rId4"/>
    <p:sldId id="259" r:id="rId5"/>
    <p:sldId id="275" r:id="rId6"/>
    <p:sldId id="276" r:id="rId7"/>
    <p:sldId id="280" r:id="rId8"/>
    <p:sldId id="278" r:id="rId9"/>
    <p:sldId id="279" r:id="rId10"/>
    <p:sldId id="261" r:id="rId11"/>
    <p:sldId id="262" r:id="rId12"/>
    <p:sldId id="263" r:id="rId13"/>
    <p:sldId id="264" r:id="rId14"/>
    <p:sldId id="265" r:id="rId15"/>
    <p:sldId id="281" r:id="rId16"/>
    <p:sldId id="270" r:id="rId17"/>
    <p:sldId id="271" r:id="rId18"/>
    <p:sldId id="272" r:id="rId19"/>
    <p:sldId id="273" r:id="rId20"/>
    <p:sldId id="274" r:id="rId21"/>
    <p:sldId id="266" r:id="rId22"/>
    <p:sldId id="267" r:id="rId23"/>
    <p:sldId id="268" r:id="rId2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" initials="e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121C9"/>
    <a:srgbClr val="660066"/>
    <a:srgbClr val="4D0A62"/>
    <a:srgbClr val="33CC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61" autoAdjust="0"/>
    <p:restoredTop sz="86380" autoAdjust="0"/>
  </p:normalViewPr>
  <p:slideViewPr>
    <p:cSldViewPr>
      <p:cViewPr varScale="1">
        <p:scale>
          <a:sx n="59" d="100"/>
          <a:sy n="59" d="100"/>
        </p:scale>
        <p:origin x="-140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748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9001793-5207-4A28-A5E0-10BAD53AE937}" type="doc">
      <dgm:prSet loTypeId="urn:microsoft.com/office/officeart/2005/8/layout/target1" loCatId="relationship" qsTypeId="urn:microsoft.com/office/officeart/2005/8/quickstyle/simple1" qsCatId="simple" csTypeId="urn:microsoft.com/office/officeart/2005/8/colors/accent1_2" csCatId="accent1" phldr="1"/>
      <dgm:spPr/>
    </dgm:pt>
    <dgm:pt modelId="{DD4A3588-734C-4F95-9327-9618A5B03552}">
      <dgm:prSet phldrT="[Texte]" custT="1"/>
      <dgm:spPr/>
      <dgm:t>
        <a:bodyPr/>
        <a:lstStyle/>
        <a:p>
          <a:r>
            <a:rPr lang="fr-FR" sz="3200" dirty="0" smtClean="0"/>
            <a:t>                 </a:t>
          </a:r>
          <a:r>
            <a:rPr lang="fr-FR" sz="3200" b="1" dirty="0" smtClean="0"/>
            <a:t> </a:t>
          </a:r>
          <a:r>
            <a:rPr lang="fr-FR" sz="2800" b="1" dirty="0" smtClean="0">
              <a:solidFill>
                <a:schemeClr val="bg1"/>
              </a:solidFill>
            </a:rPr>
            <a:t>intranet</a:t>
          </a:r>
          <a:r>
            <a:rPr lang="ar-DZ" sz="2400" b="1" dirty="0" smtClean="0">
              <a:solidFill>
                <a:schemeClr val="bg1"/>
              </a:solidFill>
            </a:rPr>
            <a:t>داخل المؤسسة الواحدة</a:t>
          </a:r>
          <a:endParaRPr lang="fr-FR" sz="2800" b="1" dirty="0">
            <a:solidFill>
              <a:schemeClr val="bg1"/>
            </a:solidFill>
          </a:endParaRPr>
        </a:p>
      </dgm:t>
    </dgm:pt>
    <dgm:pt modelId="{1DD50BD8-3738-4070-89D6-262111E1A258}" type="parTrans" cxnId="{7A3B3404-6310-4DA7-AF30-17AAF3DC3321}">
      <dgm:prSet/>
      <dgm:spPr/>
      <dgm:t>
        <a:bodyPr/>
        <a:lstStyle/>
        <a:p>
          <a:endParaRPr lang="fr-FR"/>
        </a:p>
      </dgm:t>
    </dgm:pt>
    <dgm:pt modelId="{687DC22A-34CA-41F9-8C5F-49D562D46958}" type="sibTrans" cxnId="{7A3B3404-6310-4DA7-AF30-17AAF3DC3321}">
      <dgm:prSet/>
      <dgm:spPr/>
      <dgm:t>
        <a:bodyPr/>
        <a:lstStyle/>
        <a:p>
          <a:endParaRPr lang="fr-FR"/>
        </a:p>
      </dgm:t>
    </dgm:pt>
    <dgm:pt modelId="{3036218A-452E-478E-B09C-BF8D6D54FBE7}">
      <dgm:prSet phldrT="[Texte]" custT="1"/>
      <dgm:spPr/>
      <dgm:t>
        <a:bodyPr/>
        <a:lstStyle/>
        <a:p>
          <a:pPr algn="r"/>
          <a:r>
            <a:rPr lang="fr-FR" sz="2800" b="1" dirty="0" smtClean="0">
              <a:solidFill>
                <a:schemeClr val="bg1"/>
              </a:solidFill>
            </a:rPr>
            <a:t>extranet</a:t>
          </a:r>
          <a:r>
            <a:rPr lang="ar-DZ" sz="2800" b="1" dirty="0" smtClean="0">
              <a:solidFill>
                <a:schemeClr val="bg1"/>
              </a:solidFill>
            </a:rPr>
            <a:t> </a:t>
          </a:r>
          <a:r>
            <a:rPr lang="fr-FR" sz="2800" b="1" dirty="0" smtClean="0">
              <a:solidFill>
                <a:schemeClr val="bg1"/>
              </a:solidFill>
            </a:rPr>
            <a:t> </a:t>
          </a:r>
          <a:r>
            <a:rPr lang="ar-DZ" sz="2400" b="1" dirty="0" smtClean="0">
              <a:solidFill>
                <a:schemeClr val="bg1"/>
              </a:solidFill>
            </a:rPr>
            <a:t>بين المؤسسة </a:t>
          </a:r>
          <a:r>
            <a:rPr lang="ar-DZ" sz="2400" b="1" dirty="0" err="1" smtClean="0">
              <a:solidFill>
                <a:schemeClr val="bg1"/>
              </a:solidFill>
            </a:rPr>
            <a:t>و</a:t>
          </a:r>
          <a:r>
            <a:rPr lang="ar-DZ" sz="2400" b="1" dirty="0" smtClean="0">
              <a:solidFill>
                <a:schemeClr val="bg1"/>
              </a:solidFill>
            </a:rPr>
            <a:t> شركائها </a:t>
          </a:r>
          <a:endParaRPr lang="fr-FR" sz="2400" b="1" dirty="0">
            <a:solidFill>
              <a:schemeClr val="bg1"/>
            </a:solidFill>
          </a:endParaRPr>
        </a:p>
      </dgm:t>
    </dgm:pt>
    <dgm:pt modelId="{9F50F89B-5C93-4A4B-B5BD-91EB339A56AD}" type="parTrans" cxnId="{018695C0-FDF2-4322-80F8-DC3DBAFCAF78}">
      <dgm:prSet/>
      <dgm:spPr/>
      <dgm:t>
        <a:bodyPr/>
        <a:lstStyle/>
        <a:p>
          <a:endParaRPr lang="fr-FR"/>
        </a:p>
      </dgm:t>
    </dgm:pt>
    <dgm:pt modelId="{D1930E75-073D-48A0-8A0D-7915C5EC049F}" type="sibTrans" cxnId="{018695C0-FDF2-4322-80F8-DC3DBAFCAF78}">
      <dgm:prSet/>
      <dgm:spPr/>
      <dgm:t>
        <a:bodyPr/>
        <a:lstStyle/>
        <a:p>
          <a:endParaRPr lang="fr-FR"/>
        </a:p>
      </dgm:t>
    </dgm:pt>
    <dgm:pt modelId="{BB504E77-1E96-470C-9FA9-6F772E29FCED}">
      <dgm:prSet phldrT="[Texte]" custT="1"/>
      <dgm:spPr/>
      <dgm:t>
        <a:bodyPr/>
        <a:lstStyle/>
        <a:p>
          <a:r>
            <a:rPr lang="ar-DZ" sz="2800" b="1" dirty="0" smtClean="0"/>
            <a:t>  </a:t>
          </a:r>
          <a:r>
            <a:rPr lang="fr-FR" sz="2800" b="1" dirty="0" smtClean="0">
              <a:solidFill>
                <a:schemeClr val="bg1"/>
              </a:solidFill>
            </a:rPr>
            <a:t>Internet</a:t>
          </a:r>
          <a:r>
            <a:rPr lang="ar-DZ" sz="2400" b="1" dirty="0" smtClean="0">
              <a:solidFill>
                <a:schemeClr val="bg1"/>
              </a:solidFill>
            </a:rPr>
            <a:t>العالم ككل  </a:t>
          </a:r>
          <a:endParaRPr lang="fr-FR" sz="3600" b="1" dirty="0">
            <a:solidFill>
              <a:schemeClr val="bg1"/>
            </a:solidFill>
          </a:endParaRPr>
        </a:p>
      </dgm:t>
    </dgm:pt>
    <dgm:pt modelId="{A9368C45-5BC6-4EF3-B3BF-40E8E01855BA}" type="sibTrans" cxnId="{577D3B8A-DB10-47F6-8DF7-0BFEF9955362}">
      <dgm:prSet/>
      <dgm:spPr/>
      <dgm:t>
        <a:bodyPr/>
        <a:lstStyle/>
        <a:p>
          <a:endParaRPr lang="fr-FR"/>
        </a:p>
      </dgm:t>
    </dgm:pt>
    <dgm:pt modelId="{363F3B62-24D9-467D-8064-AFA1F2D22AB3}" type="parTrans" cxnId="{577D3B8A-DB10-47F6-8DF7-0BFEF9955362}">
      <dgm:prSet/>
      <dgm:spPr/>
      <dgm:t>
        <a:bodyPr/>
        <a:lstStyle/>
        <a:p>
          <a:endParaRPr lang="fr-FR"/>
        </a:p>
      </dgm:t>
    </dgm:pt>
    <dgm:pt modelId="{02B4471C-52D3-4863-A895-8FD7AD275949}" type="pres">
      <dgm:prSet presAssocID="{89001793-5207-4A28-A5E0-10BAD53AE937}" presName="composite" presStyleCnt="0">
        <dgm:presLayoutVars>
          <dgm:chMax val="5"/>
          <dgm:dir/>
          <dgm:resizeHandles val="exact"/>
        </dgm:presLayoutVars>
      </dgm:prSet>
      <dgm:spPr/>
    </dgm:pt>
    <dgm:pt modelId="{ABFD4EEE-E006-488C-B93C-69A5CDB78FDF}" type="pres">
      <dgm:prSet presAssocID="{DD4A3588-734C-4F95-9327-9618A5B03552}" presName="circle1" presStyleLbl="lnNode1" presStyleIdx="0" presStyleCnt="3"/>
      <dgm:spPr>
        <a:solidFill>
          <a:schemeClr val="tx2">
            <a:lumMod val="50000"/>
          </a:schemeClr>
        </a:solidFill>
      </dgm:spPr>
    </dgm:pt>
    <dgm:pt modelId="{DCD97229-6E14-4DE0-8FCE-F63666F5AD83}" type="pres">
      <dgm:prSet presAssocID="{DD4A3588-734C-4F95-9327-9618A5B03552}" presName="text1" presStyleLbl="revTx" presStyleIdx="0" presStyleCnt="3" custScaleX="323464" custLinFactNeighborX="664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E7DEFEB-6F3E-47B6-BDD1-AC6F92CFF845}" type="pres">
      <dgm:prSet presAssocID="{DD4A3588-734C-4F95-9327-9618A5B03552}" presName="line1" presStyleLbl="callout" presStyleIdx="0" presStyleCnt="6"/>
      <dgm:spPr/>
    </dgm:pt>
    <dgm:pt modelId="{63E8DBF3-25E6-447A-B908-92D014097CA3}" type="pres">
      <dgm:prSet presAssocID="{DD4A3588-734C-4F95-9327-9618A5B03552}" presName="d1" presStyleLbl="callout" presStyleIdx="1" presStyleCnt="6"/>
      <dgm:spPr/>
    </dgm:pt>
    <dgm:pt modelId="{F1B7E62C-D3FD-4535-B72C-ED798A43A6A2}" type="pres">
      <dgm:prSet presAssocID="{3036218A-452E-478E-B09C-BF8D6D54FBE7}" presName="circle2" presStyleLbl="lnNode1" presStyleIdx="1" presStyleCnt="3"/>
      <dgm:spPr>
        <a:solidFill>
          <a:schemeClr val="accent1">
            <a:lumMod val="75000"/>
          </a:schemeClr>
        </a:solidFill>
      </dgm:spPr>
    </dgm:pt>
    <dgm:pt modelId="{6A73647E-03D7-4AD4-A935-CADA3885A6CD}" type="pres">
      <dgm:prSet presAssocID="{3036218A-452E-478E-B09C-BF8D6D54FBE7}" presName="text2" presStyleLbl="revTx" presStyleIdx="1" presStyleCnt="3" custScaleX="305538" custScaleY="112395" custLinFactNeighborX="40886" custLinFactNeighborY="564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73C6DE9-5F2C-4F5A-B0ED-6118B12B944D}" type="pres">
      <dgm:prSet presAssocID="{3036218A-452E-478E-B09C-BF8D6D54FBE7}" presName="line2" presStyleLbl="callout" presStyleIdx="2" presStyleCnt="6"/>
      <dgm:spPr/>
    </dgm:pt>
    <dgm:pt modelId="{8A19D746-FEFC-40F9-BA3E-B325FB914EF7}" type="pres">
      <dgm:prSet presAssocID="{3036218A-452E-478E-B09C-BF8D6D54FBE7}" presName="d2" presStyleLbl="callout" presStyleIdx="3" presStyleCnt="6"/>
      <dgm:spPr/>
    </dgm:pt>
    <dgm:pt modelId="{F20EC0EB-1570-4BFA-9C82-57B3C35E7B33}" type="pres">
      <dgm:prSet presAssocID="{BB504E77-1E96-470C-9FA9-6F772E29FCED}" presName="circle3" presStyleLbl="lnNode1" presStyleIdx="2" presStyleCnt="3"/>
      <dgm:spPr>
        <a:solidFill>
          <a:schemeClr val="accent5">
            <a:lumMod val="60000"/>
            <a:lumOff val="40000"/>
            <a:alpha val="51000"/>
          </a:schemeClr>
        </a:solidFill>
      </dgm:spPr>
    </dgm:pt>
    <dgm:pt modelId="{49198308-7F23-432F-8D0D-463DBC75AB1A}" type="pres">
      <dgm:prSet presAssocID="{BB504E77-1E96-470C-9FA9-6F772E29FCED}" presName="text3" presStyleLbl="revTx" presStyleIdx="2" presStyleCnt="3" custScaleX="175762" custLinFactNeighborX="21188" custLinFactNeighborY="203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A0B881A-27A1-413A-83D0-C141A6ABA022}" type="pres">
      <dgm:prSet presAssocID="{BB504E77-1E96-470C-9FA9-6F772E29FCED}" presName="line3" presStyleLbl="callout" presStyleIdx="4" presStyleCnt="6"/>
      <dgm:spPr/>
    </dgm:pt>
    <dgm:pt modelId="{E36E68B7-EA99-4F36-8B1E-BB00324DFFB6}" type="pres">
      <dgm:prSet presAssocID="{BB504E77-1E96-470C-9FA9-6F772E29FCED}" presName="d3" presStyleLbl="callout" presStyleIdx="5" presStyleCnt="6"/>
      <dgm:spPr/>
    </dgm:pt>
  </dgm:ptLst>
  <dgm:cxnLst>
    <dgm:cxn modelId="{7A3B3404-6310-4DA7-AF30-17AAF3DC3321}" srcId="{89001793-5207-4A28-A5E0-10BAD53AE937}" destId="{DD4A3588-734C-4F95-9327-9618A5B03552}" srcOrd="0" destOrd="0" parTransId="{1DD50BD8-3738-4070-89D6-262111E1A258}" sibTransId="{687DC22A-34CA-41F9-8C5F-49D562D46958}"/>
    <dgm:cxn modelId="{51B7D03A-C247-4AC8-89F2-066B00A58F3B}" type="presOf" srcId="{BB504E77-1E96-470C-9FA9-6F772E29FCED}" destId="{49198308-7F23-432F-8D0D-463DBC75AB1A}" srcOrd="0" destOrd="0" presId="urn:microsoft.com/office/officeart/2005/8/layout/target1"/>
    <dgm:cxn modelId="{018695C0-FDF2-4322-80F8-DC3DBAFCAF78}" srcId="{89001793-5207-4A28-A5E0-10BAD53AE937}" destId="{3036218A-452E-478E-B09C-BF8D6D54FBE7}" srcOrd="1" destOrd="0" parTransId="{9F50F89B-5C93-4A4B-B5BD-91EB339A56AD}" sibTransId="{D1930E75-073D-48A0-8A0D-7915C5EC049F}"/>
    <dgm:cxn modelId="{577D3B8A-DB10-47F6-8DF7-0BFEF9955362}" srcId="{89001793-5207-4A28-A5E0-10BAD53AE937}" destId="{BB504E77-1E96-470C-9FA9-6F772E29FCED}" srcOrd="2" destOrd="0" parTransId="{363F3B62-24D9-467D-8064-AFA1F2D22AB3}" sibTransId="{A9368C45-5BC6-4EF3-B3BF-40E8E01855BA}"/>
    <dgm:cxn modelId="{AAC26B7D-AF0B-4C37-BDFE-425EDC760565}" type="presOf" srcId="{3036218A-452E-478E-B09C-BF8D6D54FBE7}" destId="{6A73647E-03D7-4AD4-A935-CADA3885A6CD}" srcOrd="0" destOrd="0" presId="urn:microsoft.com/office/officeart/2005/8/layout/target1"/>
    <dgm:cxn modelId="{6747E2E0-4110-4C8A-99E6-635AED2E9C23}" type="presOf" srcId="{89001793-5207-4A28-A5E0-10BAD53AE937}" destId="{02B4471C-52D3-4863-A895-8FD7AD275949}" srcOrd="0" destOrd="0" presId="urn:microsoft.com/office/officeart/2005/8/layout/target1"/>
    <dgm:cxn modelId="{B6839832-3380-41A6-9C91-3204C4DCAB37}" type="presOf" srcId="{DD4A3588-734C-4F95-9327-9618A5B03552}" destId="{DCD97229-6E14-4DE0-8FCE-F63666F5AD83}" srcOrd="0" destOrd="0" presId="urn:microsoft.com/office/officeart/2005/8/layout/target1"/>
    <dgm:cxn modelId="{4F02575A-2EE6-4A82-9944-901BE0650A23}" type="presParOf" srcId="{02B4471C-52D3-4863-A895-8FD7AD275949}" destId="{ABFD4EEE-E006-488C-B93C-69A5CDB78FDF}" srcOrd="0" destOrd="0" presId="urn:microsoft.com/office/officeart/2005/8/layout/target1"/>
    <dgm:cxn modelId="{9E7CBB48-74DC-4B81-9441-D8FBF90FCCD1}" type="presParOf" srcId="{02B4471C-52D3-4863-A895-8FD7AD275949}" destId="{DCD97229-6E14-4DE0-8FCE-F63666F5AD83}" srcOrd="1" destOrd="0" presId="urn:microsoft.com/office/officeart/2005/8/layout/target1"/>
    <dgm:cxn modelId="{5D9F7A10-1500-493F-8D0C-43C52A77FE11}" type="presParOf" srcId="{02B4471C-52D3-4863-A895-8FD7AD275949}" destId="{3E7DEFEB-6F3E-47B6-BDD1-AC6F92CFF845}" srcOrd="2" destOrd="0" presId="urn:microsoft.com/office/officeart/2005/8/layout/target1"/>
    <dgm:cxn modelId="{3696FB28-9F75-4B48-8679-0717459ECC5F}" type="presParOf" srcId="{02B4471C-52D3-4863-A895-8FD7AD275949}" destId="{63E8DBF3-25E6-447A-B908-92D014097CA3}" srcOrd="3" destOrd="0" presId="urn:microsoft.com/office/officeart/2005/8/layout/target1"/>
    <dgm:cxn modelId="{089F839B-5AA5-4775-AA89-476EC8E5952E}" type="presParOf" srcId="{02B4471C-52D3-4863-A895-8FD7AD275949}" destId="{F1B7E62C-D3FD-4535-B72C-ED798A43A6A2}" srcOrd="4" destOrd="0" presId="urn:microsoft.com/office/officeart/2005/8/layout/target1"/>
    <dgm:cxn modelId="{C8AE555E-F3EC-47B3-8518-A774E2C21896}" type="presParOf" srcId="{02B4471C-52D3-4863-A895-8FD7AD275949}" destId="{6A73647E-03D7-4AD4-A935-CADA3885A6CD}" srcOrd="5" destOrd="0" presId="urn:microsoft.com/office/officeart/2005/8/layout/target1"/>
    <dgm:cxn modelId="{5B9B9B8F-19C4-4D36-89AC-D6E49491B98D}" type="presParOf" srcId="{02B4471C-52D3-4863-A895-8FD7AD275949}" destId="{C73C6DE9-5F2C-4F5A-B0ED-6118B12B944D}" srcOrd="6" destOrd="0" presId="urn:microsoft.com/office/officeart/2005/8/layout/target1"/>
    <dgm:cxn modelId="{134FC9DB-D495-443C-9789-FFD7D505D7D5}" type="presParOf" srcId="{02B4471C-52D3-4863-A895-8FD7AD275949}" destId="{8A19D746-FEFC-40F9-BA3E-B325FB914EF7}" srcOrd="7" destOrd="0" presId="urn:microsoft.com/office/officeart/2005/8/layout/target1"/>
    <dgm:cxn modelId="{6967226F-B7B3-4E7A-B6E5-576D773C44B2}" type="presParOf" srcId="{02B4471C-52D3-4863-A895-8FD7AD275949}" destId="{F20EC0EB-1570-4BFA-9C82-57B3C35E7B33}" srcOrd="8" destOrd="0" presId="urn:microsoft.com/office/officeart/2005/8/layout/target1"/>
    <dgm:cxn modelId="{1051D958-B15D-4527-95B2-530CDA4A9ECE}" type="presParOf" srcId="{02B4471C-52D3-4863-A895-8FD7AD275949}" destId="{49198308-7F23-432F-8D0D-463DBC75AB1A}" srcOrd="9" destOrd="0" presId="urn:microsoft.com/office/officeart/2005/8/layout/target1"/>
    <dgm:cxn modelId="{CC8FF28B-39B2-4E5C-8CC2-8D848AF6082E}" type="presParOf" srcId="{02B4471C-52D3-4863-A895-8FD7AD275949}" destId="{2A0B881A-27A1-413A-83D0-C141A6ABA022}" srcOrd="10" destOrd="0" presId="urn:microsoft.com/office/officeart/2005/8/layout/target1"/>
    <dgm:cxn modelId="{F8B5F82E-8607-4891-A32A-B4E5CB5F1327}" type="presParOf" srcId="{02B4471C-52D3-4863-A895-8FD7AD275949}" destId="{E36E68B7-EA99-4F36-8B1E-BB00324DFFB6}" srcOrd="11" destOrd="0" presId="urn:microsoft.com/office/officeart/2005/8/layout/targe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89ED7F-1C3D-4AF5-BDF0-D33EEEBA143D}" type="datetimeFigureOut">
              <a:rPr lang="fr-FR" smtClean="0"/>
              <a:pPr/>
              <a:t>26/04/2021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22BA4B-F53D-4466-B322-D7271D5B3B6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F0431-260A-4734-AB3D-83D2F77D4CEF}" type="datetimeFigureOut">
              <a:rPr lang="fr-FR" smtClean="0"/>
              <a:pPr/>
              <a:t>26/04/2021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20B09-B4EA-4BC6-A04A-6893175BEFF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F0431-260A-4734-AB3D-83D2F77D4CEF}" type="datetimeFigureOut">
              <a:rPr lang="fr-FR" smtClean="0"/>
              <a:pPr/>
              <a:t>26/04/2021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20B09-B4EA-4BC6-A04A-6893175BEFF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F0431-260A-4734-AB3D-83D2F77D4CEF}" type="datetimeFigureOut">
              <a:rPr lang="fr-FR" smtClean="0"/>
              <a:pPr/>
              <a:t>26/04/2021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20B09-B4EA-4BC6-A04A-6893175BEFF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F0431-260A-4734-AB3D-83D2F77D4CEF}" type="datetimeFigureOut">
              <a:rPr lang="fr-FR" smtClean="0"/>
              <a:pPr/>
              <a:t>26/04/2021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20B09-B4EA-4BC6-A04A-6893175BEFF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F0431-260A-4734-AB3D-83D2F77D4CEF}" type="datetimeFigureOut">
              <a:rPr lang="fr-FR" smtClean="0"/>
              <a:pPr/>
              <a:t>26/04/2021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20B09-B4EA-4BC6-A04A-6893175BEFF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F0431-260A-4734-AB3D-83D2F77D4CEF}" type="datetimeFigureOut">
              <a:rPr lang="fr-FR" smtClean="0"/>
              <a:pPr/>
              <a:t>26/04/2021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20B09-B4EA-4BC6-A04A-6893175BEFF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F0431-260A-4734-AB3D-83D2F77D4CEF}" type="datetimeFigureOut">
              <a:rPr lang="fr-FR" smtClean="0"/>
              <a:pPr/>
              <a:t>26/04/2021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20B09-B4EA-4BC6-A04A-6893175BEFF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F0431-260A-4734-AB3D-83D2F77D4CEF}" type="datetimeFigureOut">
              <a:rPr lang="fr-FR" smtClean="0"/>
              <a:pPr/>
              <a:t>26/04/2021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20B09-B4EA-4BC6-A04A-6893175BEFF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F0431-260A-4734-AB3D-83D2F77D4CEF}" type="datetimeFigureOut">
              <a:rPr lang="fr-FR" smtClean="0"/>
              <a:pPr/>
              <a:t>26/04/2021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20B09-B4EA-4BC6-A04A-6893175BEFF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F0431-260A-4734-AB3D-83D2F77D4CEF}" type="datetimeFigureOut">
              <a:rPr lang="fr-FR" smtClean="0"/>
              <a:pPr/>
              <a:t>26/04/2021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20B09-B4EA-4BC6-A04A-6893175BEFF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F0431-260A-4734-AB3D-83D2F77D4CEF}" type="datetimeFigureOut">
              <a:rPr lang="fr-FR" smtClean="0"/>
              <a:pPr/>
              <a:t>26/04/2021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20B09-B4EA-4BC6-A04A-6893175BEFF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BF0431-260A-4734-AB3D-83D2F77D4CEF}" type="datetimeFigureOut">
              <a:rPr lang="fr-FR" smtClean="0"/>
              <a:pPr/>
              <a:t>26/04/2021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220B09-B4EA-4BC6-A04A-6893175BEFF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500166" y="214290"/>
            <a:ext cx="7429552" cy="6286544"/>
          </a:xfrm>
        </p:spPr>
        <p:txBody>
          <a:bodyPr>
            <a:normAutofit/>
          </a:bodyPr>
          <a:lstStyle/>
          <a:p>
            <a:pPr algn="r" rtl="1">
              <a:buNone/>
            </a:pPr>
            <a:r>
              <a:rPr lang="ar-SA" sz="2400" b="1" dirty="0" smtClean="0">
                <a:solidFill>
                  <a:schemeClr val="bg1"/>
                </a:solidFill>
              </a:rPr>
              <a:t>المراجع :				</a:t>
            </a:r>
            <a:endParaRPr lang="fr-FR" sz="2400" dirty="0" smtClean="0">
              <a:solidFill>
                <a:schemeClr val="bg1"/>
              </a:solidFill>
            </a:endParaRPr>
          </a:p>
          <a:p>
            <a:pPr algn="r"/>
            <a:endParaRPr lang="fr-FR" sz="2400" b="1" dirty="0" smtClean="0">
              <a:solidFill>
                <a:schemeClr val="bg1"/>
              </a:solidFill>
            </a:endParaRPr>
          </a:p>
          <a:p>
            <a:pPr algn="r">
              <a:buNone/>
            </a:pPr>
            <a:r>
              <a:rPr lang="fr-FR" sz="2400" b="1" dirty="0" smtClean="0">
                <a:solidFill>
                  <a:schemeClr val="bg1"/>
                </a:solidFill>
              </a:rPr>
              <a:t>1)  Catherine Viot, Le </a:t>
            </a:r>
            <a:r>
              <a:rPr lang="fr-FR" sz="2400" b="1" dirty="0" err="1" smtClean="0">
                <a:solidFill>
                  <a:schemeClr val="bg1"/>
                </a:solidFill>
              </a:rPr>
              <a:t>e-marketing,Galino</a:t>
            </a:r>
            <a:r>
              <a:rPr lang="fr-FR" sz="2400" b="1" dirty="0" smtClean="0">
                <a:solidFill>
                  <a:schemeClr val="bg1"/>
                </a:solidFill>
              </a:rPr>
              <a:t> </a:t>
            </a:r>
            <a:r>
              <a:rPr lang="fr-FR" sz="2400" b="1" dirty="0" err="1" smtClean="0">
                <a:solidFill>
                  <a:schemeClr val="bg1"/>
                </a:solidFill>
              </a:rPr>
              <a:t>edition</a:t>
            </a:r>
            <a:r>
              <a:rPr lang="fr-FR" sz="2400" b="1" dirty="0" smtClean="0">
                <a:solidFill>
                  <a:schemeClr val="bg1"/>
                </a:solidFill>
              </a:rPr>
              <a:t>,2006</a:t>
            </a:r>
          </a:p>
          <a:p>
            <a:pPr algn="r">
              <a:buNone/>
            </a:pPr>
            <a:endParaRPr lang="fr-FR" sz="2400" dirty="0" smtClean="0">
              <a:solidFill>
                <a:schemeClr val="bg1"/>
              </a:solidFill>
            </a:endParaRPr>
          </a:p>
          <a:p>
            <a:pPr algn="r" rtl="1">
              <a:buNone/>
            </a:pPr>
            <a:r>
              <a:rPr lang="ar-SA" sz="2400" b="1" dirty="0" smtClean="0">
                <a:solidFill>
                  <a:schemeClr val="bg1"/>
                </a:solidFill>
              </a:rPr>
              <a:t>2</a:t>
            </a:r>
            <a:r>
              <a:rPr lang="fr-FR" sz="2400" b="1" dirty="0" smtClean="0">
                <a:solidFill>
                  <a:schemeClr val="bg1"/>
                </a:solidFill>
              </a:rPr>
              <a:t>(</a:t>
            </a:r>
            <a:r>
              <a:rPr lang="ar-SA" sz="2400" b="1" dirty="0" smtClean="0">
                <a:solidFill>
                  <a:schemeClr val="bg1"/>
                </a:solidFill>
              </a:rPr>
              <a:t>بشير عباس </a:t>
            </a:r>
            <a:r>
              <a:rPr lang="ar-SA" sz="2400" b="1" dirty="0" err="1" smtClean="0">
                <a:solidFill>
                  <a:schemeClr val="bg1"/>
                </a:solidFill>
              </a:rPr>
              <a:t>العلاق</a:t>
            </a:r>
            <a:r>
              <a:rPr lang="ar-SA" sz="2400" b="1" dirty="0" smtClean="0">
                <a:solidFill>
                  <a:schemeClr val="bg1"/>
                </a:solidFill>
              </a:rPr>
              <a:t>،التسويق عبر </a:t>
            </a:r>
            <a:r>
              <a:rPr lang="ar-SA" sz="2400" b="1" dirty="0" err="1" smtClean="0">
                <a:solidFill>
                  <a:schemeClr val="bg1"/>
                </a:solidFill>
              </a:rPr>
              <a:t>الأنترنت</a:t>
            </a:r>
            <a:r>
              <a:rPr lang="ar-SA" sz="2400" b="1" dirty="0" smtClean="0">
                <a:solidFill>
                  <a:schemeClr val="bg1"/>
                </a:solidFill>
              </a:rPr>
              <a:t>،الوراق للنشر،2002</a:t>
            </a:r>
            <a:endParaRPr lang="fr-FR" sz="2400" b="1" dirty="0">
              <a:solidFill>
                <a:schemeClr val="bg1"/>
              </a:solidFill>
            </a:endParaRPr>
          </a:p>
          <a:p>
            <a:pPr algn="r" rtl="1">
              <a:buNone/>
            </a:pPr>
            <a:endParaRPr lang="fr-FR" sz="2400" dirty="0" smtClean="0">
              <a:solidFill>
                <a:schemeClr val="bg1"/>
              </a:solidFill>
            </a:endParaRPr>
          </a:p>
          <a:p>
            <a:pPr algn="r" rtl="1">
              <a:buNone/>
            </a:pPr>
            <a:r>
              <a:rPr lang="ar-SA" sz="2400" b="1" dirty="0" smtClean="0">
                <a:solidFill>
                  <a:schemeClr val="bg1"/>
                </a:solidFill>
              </a:rPr>
              <a:t>3</a:t>
            </a:r>
            <a:r>
              <a:rPr lang="fr-FR" sz="2400" b="1" dirty="0" smtClean="0">
                <a:solidFill>
                  <a:schemeClr val="bg1"/>
                </a:solidFill>
              </a:rPr>
              <a:t>(</a:t>
            </a:r>
            <a:r>
              <a:rPr lang="ar-SA" sz="2400" b="1" dirty="0" smtClean="0">
                <a:solidFill>
                  <a:schemeClr val="bg1"/>
                </a:solidFill>
              </a:rPr>
              <a:t>بشير عباس </a:t>
            </a:r>
            <a:r>
              <a:rPr lang="ar-SA" sz="2400" b="1" dirty="0" err="1" smtClean="0">
                <a:solidFill>
                  <a:schemeClr val="bg1"/>
                </a:solidFill>
              </a:rPr>
              <a:t>العلاق</a:t>
            </a:r>
            <a:r>
              <a:rPr lang="ar-SA" sz="2400" b="1" dirty="0" smtClean="0">
                <a:solidFill>
                  <a:schemeClr val="bg1"/>
                </a:solidFill>
              </a:rPr>
              <a:t>،تطبيقات تكنولوجيا المعلومات في </a:t>
            </a:r>
            <a:r>
              <a:rPr lang="ar-SA" sz="2400" b="1" dirty="0" err="1" smtClean="0">
                <a:solidFill>
                  <a:schemeClr val="bg1"/>
                </a:solidFill>
              </a:rPr>
              <a:t>الاعمال</a:t>
            </a:r>
            <a:r>
              <a:rPr lang="ar-SA" sz="2400" b="1" dirty="0" smtClean="0">
                <a:solidFill>
                  <a:schemeClr val="bg1"/>
                </a:solidFill>
              </a:rPr>
              <a:t>:مدخل تسويقي، الوراق للنشر،2002</a:t>
            </a:r>
            <a:endParaRPr lang="fr-FR" sz="2400" b="1" dirty="0" smtClean="0">
              <a:solidFill>
                <a:schemeClr val="bg1"/>
              </a:solidFill>
            </a:endParaRPr>
          </a:p>
          <a:p>
            <a:pPr algn="r" rtl="1">
              <a:buNone/>
            </a:pPr>
            <a:endParaRPr lang="fr-FR" sz="2400" dirty="0" smtClean="0">
              <a:solidFill>
                <a:schemeClr val="bg1"/>
              </a:solidFill>
            </a:endParaRPr>
          </a:p>
          <a:p>
            <a:pPr algn="r" rtl="1">
              <a:buNone/>
            </a:pPr>
            <a:r>
              <a:rPr lang="ar-SA" sz="2400" b="1" dirty="0" smtClean="0">
                <a:solidFill>
                  <a:schemeClr val="bg1"/>
                </a:solidFill>
              </a:rPr>
              <a:t>4</a:t>
            </a:r>
            <a:r>
              <a:rPr lang="fr-FR" sz="2400" b="1" dirty="0">
                <a:solidFill>
                  <a:schemeClr val="bg1"/>
                </a:solidFill>
              </a:rPr>
              <a:t> </a:t>
            </a:r>
            <a:r>
              <a:rPr lang="fr-FR" sz="2400" b="1" dirty="0" smtClean="0">
                <a:solidFill>
                  <a:schemeClr val="bg1"/>
                </a:solidFill>
              </a:rPr>
              <a:t> (</a:t>
            </a:r>
            <a:r>
              <a:rPr lang="ar-SA" sz="2400" b="1" dirty="0" smtClean="0">
                <a:solidFill>
                  <a:schemeClr val="bg1"/>
                </a:solidFill>
              </a:rPr>
              <a:t>محمد طاهر نصير،التسويق الإلكتروني،دار حامد،2005</a:t>
            </a:r>
            <a:endParaRPr lang="fr-FR" sz="2400" b="1" dirty="0" smtClean="0">
              <a:solidFill>
                <a:schemeClr val="bg1"/>
              </a:solidFill>
            </a:endParaRPr>
          </a:p>
          <a:p>
            <a:pPr algn="r" rtl="1">
              <a:buNone/>
            </a:pPr>
            <a:endParaRPr lang="fr-FR" sz="2400" dirty="0" smtClean="0">
              <a:solidFill>
                <a:schemeClr val="bg1"/>
              </a:solidFill>
            </a:endParaRPr>
          </a:p>
          <a:p>
            <a:pPr algn="r" rtl="1">
              <a:buNone/>
            </a:pPr>
            <a:r>
              <a:rPr lang="ar-SA" sz="2400" b="1" dirty="0" smtClean="0">
                <a:solidFill>
                  <a:schemeClr val="bg1"/>
                </a:solidFill>
              </a:rPr>
              <a:t>5</a:t>
            </a:r>
            <a:r>
              <a:rPr lang="fr-FR" sz="2400" b="1" dirty="0" smtClean="0">
                <a:solidFill>
                  <a:schemeClr val="bg1"/>
                </a:solidFill>
              </a:rPr>
              <a:t>(</a:t>
            </a:r>
            <a:r>
              <a:rPr lang="ar-SA" sz="2400" b="1" dirty="0" smtClean="0">
                <a:solidFill>
                  <a:schemeClr val="bg1"/>
                </a:solidFill>
              </a:rPr>
              <a:t>يوسف أحمد أبو فارة ،التسويق الإلكتروني(عناصر المزيج </a:t>
            </a:r>
            <a:endParaRPr lang="fr-FR" sz="2400" b="1" dirty="0" smtClean="0">
              <a:solidFill>
                <a:schemeClr val="bg1"/>
              </a:solidFill>
            </a:endParaRPr>
          </a:p>
          <a:p>
            <a:pPr algn="r" rtl="1">
              <a:buNone/>
            </a:pPr>
            <a:r>
              <a:rPr lang="fr-FR" sz="2400" b="1" dirty="0" smtClean="0">
                <a:solidFill>
                  <a:schemeClr val="bg1"/>
                </a:solidFill>
              </a:rPr>
              <a:t>    </a:t>
            </a:r>
            <a:r>
              <a:rPr lang="ar-SA" sz="2400" b="1" dirty="0" smtClean="0">
                <a:solidFill>
                  <a:schemeClr val="bg1"/>
                </a:solidFill>
              </a:rPr>
              <a:t>التسويقي عبر </a:t>
            </a:r>
            <a:r>
              <a:rPr lang="ar-SA" sz="2400" b="1" dirty="0" err="1" smtClean="0">
                <a:solidFill>
                  <a:schemeClr val="bg1"/>
                </a:solidFill>
              </a:rPr>
              <a:t>الأنترنت</a:t>
            </a:r>
            <a:r>
              <a:rPr lang="ar-SA" sz="2400" b="1" dirty="0" smtClean="0">
                <a:solidFill>
                  <a:schemeClr val="bg1"/>
                </a:solidFill>
              </a:rPr>
              <a:t>)،دار وائل،2004</a:t>
            </a:r>
            <a:endParaRPr lang="fr-FR" sz="2400" b="1" dirty="0" smtClean="0">
              <a:solidFill>
                <a:schemeClr val="bg1"/>
              </a:solidFill>
            </a:endParaRPr>
          </a:p>
          <a:p>
            <a:pPr algn="r" rtl="1">
              <a:buNone/>
            </a:pPr>
            <a:r>
              <a:rPr lang="ar-DZ" sz="2400" b="1" dirty="0" smtClean="0">
                <a:solidFill>
                  <a:schemeClr val="bg1"/>
                </a:solidFill>
              </a:rPr>
              <a:t>6</a:t>
            </a:r>
            <a:r>
              <a:rPr lang="fr-FR" sz="2400" b="1" dirty="0" smtClean="0">
                <a:solidFill>
                  <a:schemeClr val="bg1"/>
                </a:solidFill>
              </a:rPr>
              <a:t> (</a:t>
            </a:r>
            <a:r>
              <a:rPr lang="ar-DZ" sz="2400" dirty="0" smtClean="0">
                <a:solidFill>
                  <a:schemeClr val="bg1"/>
                </a:solidFill>
              </a:rPr>
              <a:t>المواقع الإلكترونية التي تناولت الموضوع</a:t>
            </a:r>
            <a:endParaRPr lang="fr-FR" sz="2400" dirty="0" smtClean="0">
              <a:solidFill>
                <a:schemeClr val="bg1"/>
              </a:solidFill>
            </a:endParaRPr>
          </a:p>
          <a:p>
            <a:pPr algn="r" rtl="1"/>
            <a:endParaRPr lang="fr-F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/>
            <a:r>
              <a:rPr lang="ar-DZ" b="1" dirty="0" smtClean="0">
                <a:solidFill>
                  <a:schemeClr val="bg1"/>
                </a:solidFill>
              </a:rPr>
              <a:t>2) وسائلها:</a:t>
            </a:r>
            <a:r>
              <a:rPr lang="fr-FR" dirty="0" smtClean="0">
                <a:solidFill>
                  <a:schemeClr val="bg1"/>
                </a:solidFill>
              </a:rPr>
              <a:t/>
            </a:r>
            <a:br>
              <a:rPr lang="fr-FR" dirty="0" smtClean="0">
                <a:solidFill>
                  <a:schemeClr val="bg1"/>
                </a:solidFill>
              </a:rPr>
            </a:b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14348" y="1428736"/>
            <a:ext cx="8229600" cy="4768865"/>
          </a:xfrm>
        </p:spPr>
        <p:txBody>
          <a:bodyPr>
            <a:normAutofit lnSpcReduction="10000"/>
          </a:bodyPr>
          <a:lstStyle/>
          <a:p>
            <a:pPr algn="r" rtl="1"/>
            <a:endParaRPr lang="ar-DZ" b="1" dirty="0" smtClean="0">
              <a:solidFill>
                <a:schemeClr val="bg1"/>
              </a:solidFill>
            </a:endParaRPr>
          </a:p>
          <a:p>
            <a:pPr algn="r" rtl="1">
              <a:buNone/>
            </a:pPr>
            <a:r>
              <a:rPr lang="ar-DZ" sz="2400" b="1" dirty="0" smtClean="0">
                <a:solidFill>
                  <a:schemeClr val="bg1"/>
                </a:solidFill>
              </a:rPr>
              <a:t>                أهم الوسائل التي يمكن استخدامها في التسويق الالكتروني :</a:t>
            </a:r>
          </a:p>
          <a:p>
            <a:pPr algn="r" rtl="1"/>
            <a:endParaRPr lang="ar-DZ" b="1" dirty="0" smtClean="0">
              <a:solidFill>
                <a:schemeClr val="bg1"/>
              </a:solidFill>
            </a:endParaRPr>
          </a:p>
          <a:p>
            <a:pPr marL="514350" indent="-514350" algn="r" rtl="1">
              <a:buFont typeface="+mj-lt"/>
              <a:buAutoNum type="arabicPeriod"/>
            </a:pPr>
            <a:r>
              <a:rPr lang="ar-DZ" sz="2800" b="1" dirty="0" err="1" smtClean="0">
                <a:solidFill>
                  <a:schemeClr val="bg1"/>
                </a:solidFill>
              </a:rPr>
              <a:t>الأنترانت</a:t>
            </a:r>
            <a:r>
              <a:rPr lang="fr-FR" sz="2800" b="1" dirty="0" smtClean="0">
                <a:solidFill>
                  <a:schemeClr val="bg1"/>
                </a:solidFill>
              </a:rPr>
              <a:t>intranet</a:t>
            </a:r>
            <a:r>
              <a:rPr lang="ar-DZ" sz="2800" b="1" dirty="0" smtClean="0">
                <a:solidFill>
                  <a:schemeClr val="bg1"/>
                </a:solidFill>
              </a:rPr>
              <a:t> – </a:t>
            </a:r>
            <a:r>
              <a:rPr lang="ar-DZ" sz="2800" b="1" dirty="0" err="1" smtClean="0">
                <a:solidFill>
                  <a:schemeClr val="bg1"/>
                </a:solidFill>
              </a:rPr>
              <a:t>الاكسترانت</a:t>
            </a:r>
            <a:r>
              <a:rPr lang="fr-FR" sz="2800" b="1" dirty="0" smtClean="0">
                <a:solidFill>
                  <a:schemeClr val="bg1"/>
                </a:solidFill>
              </a:rPr>
              <a:t>extranet</a:t>
            </a:r>
            <a:r>
              <a:rPr lang="ar-DZ" sz="2800" b="1" dirty="0" smtClean="0">
                <a:solidFill>
                  <a:schemeClr val="bg1"/>
                </a:solidFill>
              </a:rPr>
              <a:t> – الانترنت</a:t>
            </a:r>
            <a:r>
              <a:rPr lang="fr-FR" sz="2800" b="1" dirty="0" smtClean="0">
                <a:solidFill>
                  <a:schemeClr val="bg1"/>
                </a:solidFill>
              </a:rPr>
              <a:t>internet</a:t>
            </a:r>
            <a:endParaRPr lang="ar-DZ" sz="2800" b="1" dirty="0" smtClean="0">
              <a:solidFill>
                <a:schemeClr val="bg1"/>
              </a:solidFill>
            </a:endParaRPr>
          </a:p>
          <a:p>
            <a:pPr marL="514350" indent="-514350" algn="r" rtl="1">
              <a:buFont typeface="+mj-lt"/>
              <a:buAutoNum type="arabicPeriod"/>
            </a:pPr>
            <a:r>
              <a:rPr lang="ar-DZ" sz="2800" b="1" dirty="0" smtClean="0">
                <a:solidFill>
                  <a:schemeClr val="bg1"/>
                </a:solidFill>
              </a:rPr>
              <a:t>مراكز الاتصالات </a:t>
            </a:r>
            <a:r>
              <a:rPr lang="fr-FR" sz="2800" b="1" dirty="0" smtClean="0">
                <a:solidFill>
                  <a:schemeClr val="bg1"/>
                </a:solidFill>
              </a:rPr>
              <a:t>call center</a:t>
            </a:r>
            <a:endParaRPr lang="ar-SA" sz="2800" b="1" dirty="0" smtClean="0">
              <a:solidFill>
                <a:schemeClr val="bg1"/>
              </a:solidFill>
            </a:endParaRPr>
          </a:p>
          <a:p>
            <a:pPr marL="514350" indent="-514350" algn="r" rtl="1">
              <a:buFont typeface="+mj-lt"/>
              <a:buAutoNum type="arabicPeriod"/>
            </a:pPr>
            <a:r>
              <a:rPr lang="ar-SA" sz="2800" b="1" dirty="0" smtClean="0">
                <a:solidFill>
                  <a:schemeClr val="bg1"/>
                </a:solidFill>
              </a:rPr>
              <a:t>قواعد البيانات </a:t>
            </a:r>
            <a:r>
              <a:rPr lang="fr-FR" sz="2800" b="1" dirty="0" smtClean="0">
                <a:solidFill>
                  <a:schemeClr val="bg1"/>
                </a:solidFill>
              </a:rPr>
              <a:t>data base </a:t>
            </a:r>
            <a:endParaRPr lang="ar-DZ" sz="2800" b="1" dirty="0" smtClean="0">
              <a:solidFill>
                <a:schemeClr val="bg1"/>
              </a:solidFill>
            </a:endParaRPr>
          </a:p>
          <a:p>
            <a:pPr marL="514350" indent="-514350" algn="r" rtl="1">
              <a:buFont typeface="+mj-lt"/>
              <a:buAutoNum type="arabicPeriod"/>
            </a:pPr>
            <a:r>
              <a:rPr lang="ar-DZ" sz="2800" b="1" dirty="0" smtClean="0">
                <a:solidFill>
                  <a:schemeClr val="bg1"/>
                </a:solidFill>
              </a:rPr>
              <a:t>مصنفات البيانات </a:t>
            </a:r>
            <a:r>
              <a:rPr lang="fr-FR" sz="2800" b="1" dirty="0" smtClean="0">
                <a:solidFill>
                  <a:schemeClr val="bg1"/>
                </a:solidFill>
              </a:rPr>
              <a:t>datamining </a:t>
            </a:r>
            <a:endParaRPr lang="ar-DZ" sz="2800" b="1" dirty="0" smtClean="0">
              <a:solidFill>
                <a:schemeClr val="bg1"/>
              </a:solidFill>
            </a:endParaRPr>
          </a:p>
          <a:p>
            <a:pPr marL="514350" indent="-514350" algn="r" rtl="1">
              <a:buFont typeface="+mj-lt"/>
              <a:buAutoNum type="arabicPeriod"/>
            </a:pPr>
            <a:r>
              <a:rPr lang="ar-DZ" sz="2800" b="1" dirty="0" smtClean="0">
                <a:solidFill>
                  <a:schemeClr val="bg1"/>
                </a:solidFill>
              </a:rPr>
              <a:t>مخازن البيانات </a:t>
            </a:r>
            <a:r>
              <a:rPr lang="fr-FR" sz="2800" b="1" dirty="0" err="1" smtClean="0">
                <a:solidFill>
                  <a:schemeClr val="bg1"/>
                </a:solidFill>
              </a:rPr>
              <a:t>datawarehouse</a:t>
            </a:r>
            <a:endParaRPr lang="ar-SA" sz="2800" b="1" dirty="0" smtClean="0">
              <a:solidFill>
                <a:schemeClr val="bg1"/>
              </a:solidFill>
            </a:endParaRPr>
          </a:p>
          <a:p>
            <a:pPr marL="514350" indent="-514350" algn="r" rtl="1">
              <a:buFont typeface="+mj-lt"/>
              <a:buAutoNum type="arabicPeriod"/>
            </a:pPr>
            <a:r>
              <a:rPr lang="ar-SA" sz="2800" b="1" dirty="0" smtClean="0">
                <a:solidFill>
                  <a:schemeClr val="bg1"/>
                </a:solidFill>
              </a:rPr>
              <a:t>الهواتف الذكية </a:t>
            </a:r>
            <a:endParaRPr lang="ar-DZ" sz="2800" b="1" dirty="0" smtClean="0">
              <a:solidFill>
                <a:schemeClr val="bg1"/>
              </a:solidFill>
            </a:endParaRPr>
          </a:p>
          <a:p>
            <a:pPr marL="514350" indent="-514350" algn="r" rtl="1">
              <a:buFont typeface="+mj-lt"/>
              <a:buAutoNum type="arabicPeriod"/>
            </a:pPr>
            <a:r>
              <a:rPr lang="ar-DZ" sz="2800" b="1" dirty="0" smtClean="0">
                <a:solidFill>
                  <a:schemeClr val="bg1"/>
                </a:solidFill>
              </a:rPr>
              <a:t>البرمجيات المختلفة</a:t>
            </a:r>
          </a:p>
          <a:p>
            <a:pPr algn="r" rtl="1"/>
            <a:endParaRPr lang="fr-F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6929486" cy="1417638"/>
          </a:xfrm>
        </p:spPr>
        <p:txBody>
          <a:bodyPr>
            <a:normAutofit fontScale="90000"/>
          </a:bodyPr>
          <a:lstStyle/>
          <a:p>
            <a:pPr algn="r" rtl="1"/>
            <a:r>
              <a:rPr lang="ar-DZ" sz="3600" b="1" dirty="0" smtClean="0">
                <a:solidFill>
                  <a:schemeClr val="bg1"/>
                </a:solidFill>
              </a:rPr>
              <a:t>1)  الشبكات الثلاث</a:t>
            </a:r>
            <a:br>
              <a:rPr lang="ar-DZ" sz="3600" b="1" dirty="0" smtClean="0">
                <a:solidFill>
                  <a:schemeClr val="bg1"/>
                </a:solidFill>
              </a:rPr>
            </a:br>
            <a:r>
              <a:rPr lang="ar-DZ" sz="3600" b="1" dirty="0" smtClean="0">
                <a:solidFill>
                  <a:schemeClr val="bg1"/>
                </a:solidFill>
              </a:rPr>
              <a:t> ( </a:t>
            </a:r>
            <a:r>
              <a:rPr lang="ar-DZ" sz="3600" b="1" dirty="0" err="1" smtClean="0">
                <a:solidFill>
                  <a:schemeClr val="bg1"/>
                </a:solidFill>
              </a:rPr>
              <a:t>الأنترانت</a:t>
            </a:r>
            <a:r>
              <a:rPr lang="ar-DZ" sz="3600" b="1" dirty="0" smtClean="0">
                <a:solidFill>
                  <a:schemeClr val="bg1"/>
                </a:solidFill>
              </a:rPr>
              <a:t> – </a:t>
            </a:r>
            <a:r>
              <a:rPr lang="ar-DZ" sz="3600" b="1" dirty="0" err="1" smtClean="0">
                <a:solidFill>
                  <a:schemeClr val="bg1"/>
                </a:solidFill>
              </a:rPr>
              <a:t>الإكسترانت</a:t>
            </a:r>
            <a:r>
              <a:rPr lang="ar-DZ" sz="3600" b="1" dirty="0" smtClean="0">
                <a:solidFill>
                  <a:schemeClr val="bg1"/>
                </a:solidFill>
              </a:rPr>
              <a:t> – </a:t>
            </a:r>
            <a:r>
              <a:rPr lang="ar-DZ" sz="3600" b="1" dirty="0" err="1" smtClean="0">
                <a:solidFill>
                  <a:schemeClr val="bg1"/>
                </a:solidFill>
              </a:rPr>
              <a:t>الأنترنت</a:t>
            </a:r>
            <a:r>
              <a:rPr lang="ar-DZ" sz="3600" b="1" dirty="0" smtClean="0">
                <a:solidFill>
                  <a:schemeClr val="bg1"/>
                </a:solidFill>
              </a:rPr>
              <a:t> )</a:t>
            </a:r>
            <a:br>
              <a:rPr lang="ar-DZ" sz="3600" b="1" dirty="0" smtClean="0">
                <a:solidFill>
                  <a:schemeClr val="bg1"/>
                </a:solidFill>
              </a:rPr>
            </a:br>
            <a:endParaRPr lang="fr-FR" dirty="0">
              <a:solidFill>
                <a:schemeClr val="bg1"/>
              </a:solidFill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0" y="1785926"/>
          <a:ext cx="8929718" cy="4454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571472" y="0"/>
            <a:ext cx="8072494" cy="6858000"/>
          </a:xfrm>
          <a:prstGeom prst="rect">
            <a:avLst/>
          </a:prstGeom>
        </p:spPr>
        <p:txBody>
          <a:bodyPr>
            <a:normAutofit fontScale="82500" lnSpcReduction="10000"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ar-DZ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ar-DZ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ar-DZ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الانترنيت (الشبكة العالمية)</a:t>
            </a:r>
            <a:r>
              <a:rPr kumimoji="0" lang="ar-DZ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ar-DZ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هي شبكة تضم عددا كبيرا جدا من الحواسيب التي بإمكانها الاتصال في</a:t>
            </a:r>
            <a:r>
              <a:rPr kumimoji="0" lang="ar-SA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م</a:t>
            </a:r>
            <a:r>
              <a:rPr kumimoji="0" lang="ar-DZ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ا بينها في كل أنحاء العالم. ولقد بدأ الاستخدام التجاري لشبكة الانترنيت سنة 1994، وهي نفس الفترة التي ظهر فيها مصطلح التسويق الالكتروني.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ar-DZ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ar-DZ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ar-DZ" sz="39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الاكسترانت</a:t>
            </a:r>
            <a:r>
              <a:rPr kumimoji="0" lang="ar-DZ" sz="3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 (أو الشبكة الخارجية)</a:t>
            </a:r>
            <a:r>
              <a:rPr kumimoji="0" lang="ar-DZ" sz="3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ar-DZ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هي شبكة انترنت مصغرة على مستوى المؤسسة </a:t>
            </a:r>
            <a:r>
              <a:rPr kumimoji="0" lang="ar-DZ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و</a:t>
            </a:r>
            <a:r>
              <a:rPr lang="ar-DZ" sz="36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عناصر بيئتها الخاصة</a:t>
            </a:r>
            <a:r>
              <a:rPr kumimoji="0" lang="ar-DZ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، مثل الموزعين </a:t>
            </a:r>
            <a:r>
              <a:rPr kumimoji="0" lang="ar-DZ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و</a:t>
            </a:r>
            <a:r>
              <a:rPr kumimoji="0" lang="ar-DZ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الموردين </a:t>
            </a:r>
            <a:r>
              <a:rPr kumimoji="0" lang="ar-DZ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و</a:t>
            </a:r>
            <a:r>
              <a:rPr kumimoji="0" lang="ar-DZ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المنافسين الحلفاء ...</a:t>
            </a:r>
            <a:r>
              <a:rPr kumimoji="0" lang="ar-DZ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إلخ</a:t>
            </a:r>
            <a:r>
              <a:rPr kumimoji="0" lang="ar-DZ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fr-F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fr-F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ar-DZ" sz="39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الأنترانت</a:t>
            </a:r>
            <a:r>
              <a:rPr kumimoji="0" lang="ar-DZ" sz="3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 (أو الشبكة الداخلية)</a:t>
            </a:r>
            <a:r>
              <a:rPr kumimoji="0" lang="ar-DZ" sz="3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ar-DZ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وهي الشبكة الخاصة بالمؤسسة  تتيح لجميع العاملين داخلها استخدام وتبادل البيانات والمعلومات داخليا من أجل تسهيل مختلف العمليات </a:t>
            </a:r>
            <a:r>
              <a:rPr kumimoji="0" lang="ar-DZ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و</a:t>
            </a:r>
            <a:r>
              <a:rPr kumimoji="0" lang="ar-DZ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الأنشطة</a:t>
            </a:r>
            <a:r>
              <a:rPr kumimoji="0" lang="ar-DZ" sz="4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</a:t>
            </a:r>
            <a:r>
              <a:rPr kumimoji="0" lang="fr-F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fr-F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fr-FR" sz="4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2"/>
          <p:cNvSpPr txBox="1">
            <a:spLocks/>
          </p:cNvSpPr>
          <p:nvPr/>
        </p:nvSpPr>
        <p:spPr>
          <a:xfrm>
            <a:off x="857224" y="142852"/>
            <a:ext cx="7572396" cy="67151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just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ar-DZ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مراكز الاتصالات </a:t>
            </a:r>
            <a:r>
              <a:rPr kumimoji="0" lang="fr-F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call center</a:t>
            </a:r>
            <a:r>
              <a:rPr kumimoji="0" lang="ar-DZ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r>
              <a:rPr kumimoji="0" lang="ar-D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وهي عبارة عن أنظمة تعتمد على الهاتف في خلق روابط بين المؤسسات وزبائنها، حيث يوضع هذا النظام لدعم الاستراتيجيات العلاقية للمؤسسة.</a:t>
            </a:r>
          </a:p>
          <a:p>
            <a:pPr marL="342900" marR="0" lvl="0" indent="-342900" algn="just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 algn="just" rtl="1">
              <a:spcBef>
                <a:spcPct val="20000"/>
              </a:spcBef>
              <a:buFont typeface="Arial" pitchFamily="34" charset="0"/>
              <a:buChar char="•"/>
            </a:pPr>
            <a:r>
              <a:rPr lang="ar-DZ" sz="3500" b="1" dirty="0" smtClean="0">
                <a:solidFill>
                  <a:schemeClr val="bg1"/>
                </a:solidFill>
              </a:rPr>
              <a:t>قواعد البيانات </a:t>
            </a:r>
            <a:r>
              <a:rPr lang="fr-FR" sz="3500" b="1" dirty="0" smtClean="0">
                <a:solidFill>
                  <a:schemeClr val="bg1"/>
                </a:solidFill>
              </a:rPr>
              <a:t>data base </a:t>
            </a:r>
            <a:r>
              <a:rPr lang="ar-SA" sz="3500" b="1" dirty="0" smtClean="0">
                <a:solidFill>
                  <a:schemeClr val="bg1"/>
                </a:solidFill>
              </a:rPr>
              <a:t>:</a:t>
            </a:r>
            <a:r>
              <a:rPr lang="ar-DZ" sz="2800" b="1" dirty="0" smtClean="0">
                <a:solidFill>
                  <a:schemeClr val="bg1"/>
                </a:solidFill>
              </a:rPr>
              <a:t>هي مجموعة من البيانات تخزن في جهاز الكمبيوتر عَلى نحو منظّم</a:t>
            </a:r>
            <a:r>
              <a:rPr lang="ar-SA" sz="2800" b="1" dirty="0" smtClean="0">
                <a:solidFill>
                  <a:schemeClr val="bg1"/>
                </a:solidFill>
              </a:rPr>
              <a:t>، ليسهُل استخدامها </a:t>
            </a:r>
            <a:r>
              <a:rPr lang="ar-SA" sz="2800" b="1" dirty="0" err="1" smtClean="0">
                <a:solidFill>
                  <a:schemeClr val="bg1"/>
                </a:solidFill>
              </a:rPr>
              <a:t>و</a:t>
            </a:r>
            <a:r>
              <a:rPr lang="ar-SA" sz="2800" b="1" dirty="0" smtClean="0">
                <a:solidFill>
                  <a:schemeClr val="bg1"/>
                </a:solidFill>
              </a:rPr>
              <a:t> تعديلها أو تحديثها لتكون أكثر فعالية.</a:t>
            </a:r>
            <a:endParaRPr kumimoji="0" lang="fr-FR" sz="28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fr-F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500166" y="500042"/>
            <a:ext cx="7072362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 rtl="1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ar-DZ" sz="3600" b="1" dirty="0" smtClean="0">
                <a:solidFill>
                  <a:schemeClr val="bg1"/>
                </a:solidFill>
              </a:rPr>
              <a:t>مصنفات البيانات </a:t>
            </a:r>
            <a:r>
              <a:rPr lang="fr-FR" sz="3600" b="1" dirty="0" smtClean="0">
                <a:solidFill>
                  <a:schemeClr val="bg1"/>
                </a:solidFill>
              </a:rPr>
              <a:t>datamining</a:t>
            </a:r>
            <a:r>
              <a:rPr lang="ar-DZ" sz="3600" b="1" dirty="0" smtClean="0">
                <a:solidFill>
                  <a:schemeClr val="bg1"/>
                </a:solidFill>
              </a:rPr>
              <a:t>  </a:t>
            </a:r>
            <a:r>
              <a:rPr lang="ar-DZ" sz="3200" dirty="0" smtClean="0">
                <a:solidFill>
                  <a:schemeClr val="bg1"/>
                </a:solidFill>
              </a:rPr>
              <a:t>وهي </a:t>
            </a:r>
            <a:r>
              <a:rPr lang="ar-SA" sz="3200" dirty="0" smtClean="0">
                <a:solidFill>
                  <a:schemeClr val="bg1"/>
                </a:solidFill>
              </a:rPr>
              <a:t>تقنية</a:t>
            </a:r>
            <a:r>
              <a:rPr lang="ar-DZ" sz="3200" dirty="0" smtClean="0">
                <a:solidFill>
                  <a:schemeClr val="bg1"/>
                </a:solidFill>
              </a:rPr>
              <a:t> تصنيف البيانات </a:t>
            </a:r>
            <a:r>
              <a:rPr lang="ar-DZ" sz="3200" dirty="0" err="1" smtClean="0">
                <a:solidFill>
                  <a:schemeClr val="bg1"/>
                </a:solidFill>
              </a:rPr>
              <a:t>و</a:t>
            </a:r>
            <a:r>
              <a:rPr lang="ar-DZ" sz="3200" dirty="0" smtClean="0">
                <a:solidFill>
                  <a:schemeClr val="bg1"/>
                </a:solidFill>
              </a:rPr>
              <a:t> تحليلها وإيجاد روابط بينها من اجل الوصول إلى معانيها، حتى تساهم في اتخاذ القرارات السليمة.</a:t>
            </a:r>
          </a:p>
          <a:p>
            <a:pPr marL="342900" lvl="0" indent="-342900" algn="just" rtl="1">
              <a:spcBef>
                <a:spcPct val="20000"/>
              </a:spcBef>
              <a:defRPr/>
            </a:pPr>
            <a:endParaRPr lang="ar-DZ" sz="3200" dirty="0" smtClean="0">
              <a:solidFill>
                <a:schemeClr val="bg1"/>
              </a:solidFill>
            </a:endParaRPr>
          </a:p>
          <a:p>
            <a:pPr marL="342900" lvl="0" indent="-342900" algn="just" rtl="1">
              <a:spcBef>
                <a:spcPct val="20000"/>
              </a:spcBef>
              <a:defRPr/>
            </a:pPr>
            <a:endParaRPr lang="fr-FR" sz="3200" dirty="0" smtClean="0">
              <a:solidFill>
                <a:schemeClr val="bg1"/>
              </a:solidFill>
            </a:endParaRPr>
          </a:p>
          <a:p>
            <a:pPr marL="342900" lvl="0" indent="-342900" algn="just" rtl="1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ar-DZ" sz="3600" b="1" dirty="0" smtClean="0">
                <a:solidFill>
                  <a:schemeClr val="bg1"/>
                </a:solidFill>
              </a:rPr>
              <a:t>مخازن البيانات </a:t>
            </a:r>
            <a:r>
              <a:rPr lang="fr-FR" sz="3600" b="1" dirty="0" err="1" smtClean="0">
                <a:solidFill>
                  <a:schemeClr val="bg1"/>
                </a:solidFill>
              </a:rPr>
              <a:t>datawarhouse</a:t>
            </a:r>
            <a:r>
              <a:rPr lang="ar-DZ" sz="3600" b="1" dirty="0" smtClean="0">
                <a:solidFill>
                  <a:schemeClr val="bg1"/>
                </a:solidFill>
              </a:rPr>
              <a:t> </a:t>
            </a:r>
            <a:r>
              <a:rPr lang="ar-DZ" sz="3200" dirty="0" smtClean="0">
                <a:solidFill>
                  <a:schemeClr val="bg1"/>
                </a:solidFill>
              </a:rPr>
              <a:t>وهو نظام تخزين البيانات المعالجة (أي المعلومات) بشكل مهيكل ومتكامل ومؤرخ مما يجعلها أكثر كفاءة وفعالية وسهلة المنال عند الاستخدام.</a:t>
            </a:r>
            <a:endParaRPr lang="fr-FR" sz="32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28662" y="0"/>
            <a:ext cx="7772400" cy="1470025"/>
          </a:xfrm>
        </p:spPr>
        <p:txBody>
          <a:bodyPr/>
          <a:lstStyle/>
          <a:p>
            <a:pPr algn="r" rtl="1"/>
            <a:r>
              <a:rPr lang="ar-DZ" b="1" dirty="0" smtClean="0">
                <a:solidFill>
                  <a:schemeClr val="bg1"/>
                </a:solidFill>
              </a:rPr>
              <a:t>3)خصائصها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85720" y="1428736"/>
            <a:ext cx="8429684" cy="5143536"/>
          </a:xfrm>
        </p:spPr>
        <p:txBody>
          <a:bodyPr>
            <a:normAutofit lnSpcReduction="10000"/>
          </a:bodyPr>
          <a:lstStyle/>
          <a:p>
            <a:pPr algn="r" rtl="1">
              <a:lnSpc>
                <a:spcPct val="200000"/>
              </a:lnSpc>
              <a:buFontTx/>
              <a:buChar char="-"/>
            </a:pPr>
            <a:r>
              <a:rPr lang="ar-DZ" b="1" dirty="0" smtClean="0">
                <a:solidFill>
                  <a:schemeClr val="bg1"/>
                </a:solidFill>
              </a:rPr>
              <a:t>التفاعلية</a:t>
            </a:r>
          </a:p>
          <a:p>
            <a:pPr algn="r" rtl="1">
              <a:lnSpc>
                <a:spcPct val="200000"/>
              </a:lnSpc>
              <a:buFontTx/>
              <a:buChar char="-"/>
            </a:pPr>
            <a:r>
              <a:rPr lang="ar-DZ" b="1" dirty="0" smtClean="0">
                <a:solidFill>
                  <a:schemeClr val="bg1"/>
                </a:solidFill>
              </a:rPr>
              <a:t> </a:t>
            </a:r>
            <a:r>
              <a:rPr lang="ar-DZ" b="1" dirty="0" err="1" smtClean="0">
                <a:solidFill>
                  <a:schemeClr val="bg1"/>
                </a:solidFill>
              </a:rPr>
              <a:t>اللازمنية</a:t>
            </a:r>
            <a:endParaRPr lang="ar-DZ" b="1" dirty="0" smtClean="0">
              <a:solidFill>
                <a:schemeClr val="bg1"/>
              </a:solidFill>
            </a:endParaRPr>
          </a:p>
          <a:p>
            <a:pPr algn="r" rtl="1">
              <a:lnSpc>
                <a:spcPct val="200000"/>
              </a:lnSpc>
              <a:buFontTx/>
              <a:buChar char="-"/>
            </a:pPr>
            <a:r>
              <a:rPr lang="ar-DZ" b="1" dirty="0" smtClean="0">
                <a:solidFill>
                  <a:schemeClr val="bg1"/>
                </a:solidFill>
              </a:rPr>
              <a:t> </a:t>
            </a:r>
            <a:r>
              <a:rPr lang="ar-DZ" b="1" dirty="0" err="1" smtClean="0">
                <a:solidFill>
                  <a:schemeClr val="bg1"/>
                </a:solidFill>
              </a:rPr>
              <a:t>اللامكانية</a:t>
            </a:r>
            <a:endParaRPr lang="ar-DZ" b="1" dirty="0" smtClean="0">
              <a:solidFill>
                <a:schemeClr val="bg1"/>
              </a:solidFill>
            </a:endParaRPr>
          </a:p>
          <a:p>
            <a:pPr algn="r" rtl="1">
              <a:lnSpc>
                <a:spcPct val="200000"/>
              </a:lnSpc>
              <a:buFontTx/>
              <a:buChar char="-"/>
            </a:pPr>
            <a:r>
              <a:rPr lang="ar-DZ" b="1" dirty="0" smtClean="0">
                <a:solidFill>
                  <a:schemeClr val="bg1"/>
                </a:solidFill>
              </a:rPr>
              <a:t> الفورية (الآنية) </a:t>
            </a:r>
          </a:p>
          <a:p>
            <a:pPr algn="r" rtl="1">
              <a:lnSpc>
                <a:spcPct val="200000"/>
              </a:lnSpc>
              <a:buFontTx/>
              <a:buChar char="-"/>
            </a:pPr>
            <a:r>
              <a:rPr lang="ar-DZ" b="1" dirty="0" smtClean="0">
                <a:solidFill>
                  <a:schemeClr val="bg1"/>
                </a:solidFill>
              </a:rPr>
              <a:t> </a:t>
            </a:r>
            <a:r>
              <a:rPr lang="ar-DZ" b="1" dirty="0" err="1" smtClean="0">
                <a:solidFill>
                  <a:schemeClr val="bg1"/>
                </a:solidFill>
              </a:rPr>
              <a:t>الجماهرية</a:t>
            </a:r>
            <a:r>
              <a:rPr lang="ar-DZ" b="1" dirty="0" smtClean="0">
                <a:solidFill>
                  <a:schemeClr val="bg1"/>
                </a:solidFill>
              </a:rPr>
              <a:t> (الشيوع )</a:t>
            </a:r>
          </a:p>
          <a:p>
            <a:pPr algn="r" rtl="1"/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643306" y="428604"/>
            <a:ext cx="4757742" cy="796908"/>
          </a:xfrm>
        </p:spPr>
        <p:txBody>
          <a:bodyPr>
            <a:normAutofit/>
          </a:bodyPr>
          <a:lstStyle/>
          <a:p>
            <a:r>
              <a:rPr lang="ar-DZ" sz="3600" dirty="0" smtClean="0">
                <a:solidFill>
                  <a:schemeClr val="bg1"/>
                </a:solidFill>
                <a:latin typeface="Cambria" pitchFamily="18" charset="0"/>
                <a:cs typeface="Arial" pitchFamily="34" charset="0"/>
              </a:rPr>
              <a:t>مجال التسويق الإلكتروني</a:t>
            </a:r>
            <a:r>
              <a:rPr lang="fr-FR" sz="3600" dirty="0" smtClean="0">
                <a:solidFill>
                  <a:schemeClr val="bg1"/>
                </a:solidFill>
                <a:latin typeface="Cambria" pitchFamily="18" charset="0"/>
                <a:cs typeface="Arial" pitchFamily="34" charset="0"/>
              </a:rPr>
              <a:t> III 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28662" y="714356"/>
            <a:ext cx="8086724" cy="6143644"/>
          </a:xfrm>
        </p:spPr>
        <p:txBody>
          <a:bodyPr>
            <a:normAutofit/>
          </a:bodyPr>
          <a:lstStyle/>
          <a:p>
            <a:pPr algn="r" rtl="1">
              <a:buNone/>
            </a:pPr>
            <a:r>
              <a:rPr lang="fr-FR" dirty="0" smtClean="0">
                <a:solidFill>
                  <a:schemeClr val="bg1"/>
                </a:solidFill>
                <a:latin typeface="Cambria" pitchFamily="18" charset="0"/>
                <a:cs typeface="Arial" pitchFamily="34" charset="0"/>
              </a:rPr>
              <a:t> </a:t>
            </a:r>
            <a:endParaRPr lang="fr-FR" dirty="0" smtClean="0">
              <a:solidFill>
                <a:schemeClr val="bg1"/>
              </a:solidFill>
            </a:endParaRPr>
          </a:p>
          <a:p>
            <a:pPr algn="r" rtl="1">
              <a:buNone/>
            </a:pPr>
            <a:endParaRPr lang="fr-FR" sz="2400" dirty="0" smtClean="0">
              <a:solidFill>
                <a:schemeClr val="bg1"/>
              </a:solidFill>
            </a:endParaRPr>
          </a:p>
          <a:p>
            <a:pPr algn="r" rtl="1">
              <a:buNone/>
            </a:pPr>
            <a:endParaRPr lang="fr-FR" sz="2400" dirty="0" smtClean="0">
              <a:solidFill>
                <a:schemeClr val="bg1"/>
              </a:solidFill>
            </a:endParaRPr>
          </a:p>
          <a:p>
            <a:pPr algn="r" rtl="1">
              <a:buNone/>
            </a:pPr>
            <a:endParaRPr lang="fr-FR" sz="2400" dirty="0" smtClean="0">
              <a:solidFill>
                <a:schemeClr val="bg1"/>
              </a:solidFill>
            </a:endParaRPr>
          </a:p>
          <a:p>
            <a:pPr algn="r" rtl="1">
              <a:buNone/>
            </a:pPr>
            <a:endParaRPr lang="fr-FR" sz="2400" dirty="0" smtClean="0">
              <a:solidFill>
                <a:schemeClr val="bg1"/>
              </a:solidFill>
            </a:endParaRPr>
          </a:p>
          <a:p>
            <a:pPr algn="r" rtl="1">
              <a:buNone/>
            </a:pPr>
            <a:endParaRPr lang="fr-FR" sz="2400" dirty="0" smtClean="0">
              <a:solidFill>
                <a:schemeClr val="bg1"/>
              </a:solidFill>
            </a:endParaRPr>
          </a:p>
          <a:p>
            <a:pPr algn="r" rtl="1">
              <a:buNone/>
            </a:pPr>
            <a:endParaRPr lang="fr-FR" sz="2400" dirty="0" smtClean="0">
              <a:solidFill>
                <a:schemeClr val="bg1"/>
              </a:solidFill>
            </a:endParaRPr>
          </a:p>
          <a:p>
            <a:pPr algn="r" rtl="1">
              <a:buNone/>
            </a:pPr>
            <a:endParaRPr lang="fr-FR" sz="2400" dirty="0" smtClean="0">
              <a:solidFill>
                <a:schemeClr val="bg1"/>
              </a:solidFill>
            </a:endParaRPr>
          </a:p>
          <a:p>
            <a:pPr algn="r" rtl="1">
              <a:buNone/>
            </a:pPr>
            <a:endParaRPr lang="fr-FR" sz="2400" dirty="0" smtClean="0">
              <a:solidFill>
                <a:schemeClr val="bg1"/>
              </a:solidFill>
            </a:endParaRPr>
          </a:p>
          <a:p>
            <a:pPr algn="r" rtl="1">
              <a:buNone/>
            </a:pPr>
            <a:endParaRPr lang="fr-FR" sz="2400" dirty="0" smtClean="0">
              <a:solidFill>
                <a:schemeClr val="bg1"/>
              </a:solidFill>
            </a:endParaRPr>
          </a:p>
          <a:p>
            <a:pPr algn="r" rtl="1">
              <a:buNone/>
            </a:pPr>
            <a:endParaRPr lang="fr-FR" sz="2400" dirty="0" smtClean="0">
              <a:solidFill>
                <a:schemeClr val="bg1"/>
              </a:solidFill>
            </a:endParaRPr>
          </a:p>
          <a:p>
            <a:pPr algn="r" rtl="1">
              <a:buNone/>
            </a:pPr>
            <a:endParaRPr lang="fr-FR" sz="2400" dirty="0" smtClean="0">
              <a:solidFill>
                <a:schemeClr val="bg1"/>
              </a:solidFill>
            </a:endParaRPr>
          </a:p>
          <a:p>
            <a:pPr algn="ctr" rtl="1">
              <a:buNone/>
            </a:pPr>
            <a:r>
              <a:rPr lang="ar-DZ" sz="2400" b="1" dirty="0" smtClean="0">
                <a:solidFill>
                  <a:schemeClr val="bg1"/>
                </a:solidFill>
              </a:rPr>
              <a:t>مجال التسويق الإلكتروني</a:t>
            </a:r>
            <a:endParaRPr lang="fr-FR" sz="2400" b="1" dirty="0" smtClean="0">
              <a:solidFill>
                <a:schemeClr val="bg1"/>
              </a:solidFill>
            </a:endParaRPr>
          </a:p>
          <a:p>
            <a:pPr algn="r" rtl="1">
              <a:buNone/>
            </a:pPr>
            <a:endParaRPr lang="fr-FR" dirty="0"/>
          </a:p>
        </p:txBody>
      </p:sp>
      <p:sp>
        <p:nvSpPr>
          <p:cNvPr id="2085" name="Rectangle 3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pSp>
        <p:nvGrpSpPr>
          <p:cNvPr id="55" name="Groupe 54"/>
          <p:cNvGrpSpPr/>
          <p:nvPr/>
        </p:nvGrpSpPr>
        <p:grpSpPr>
          <a:xfrm>
            <a:off x="571414" y="1643050"/>
            <a:ext cx="7143858" cy="4071966"/>
            <a:chOff x="955063" y="2143116"/>
            <a:chExt cx="7403151" cy="3786193"/>
          </a:xfrm>
        </p:grpSpPr>
        <p:grpSp>
          <p:nvGrpSpPr>
            <p:cNvPr id="2049" name="Groupe 40"/>
            <p:cNvGrpSpPr>
              <a:grpSpLocks/>
            </p:cNvGrpSpPr>
            <p:nvPr/>
          </p:nvGrpSpPr>
          <p:grpSpPr bwMode="auto">
            <a:xfrm>
              <a:off x="955063" y="2143116"/>
              <a:ext cx="7403151" cy="3786193"/>
              <a:chOff x="-2648" y="0"/>
              <a:chExt cx="31796" cy="30003"/>
            </a:xfrm>
          </p:grpSpPr>
          <p:sp>
            <p:nvSpPr>
              <p:cNvPr id="2084" name="Ellipse 3"/>
              <p:cNvSpPr>
                <a:spLocks noChangeArrowheads="1"/>
              </p:cNvSpPr>
              <p:nvPr/>
            </p:nvSpPr>
            <p:spPr bwMode="auto">
              <a:xfrm>
                <a:off x="10002" y="0"/>
                <a:ext cx="8192" cy="8286"/>
              </a:xfrm>
              <a:prstGeom prst="ellips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fr-FR" b="1">
                  <a:solidFill>
                    <a:schemeClr val="bg1"/>
                  </a:solidFill>
                </a:endParaRPr>
              </a:p>
            </p:txBody>
          </p:sp>
          <p:sp>
            <p:nvSpPr>
              <p:cNvPr id="2083" name="Ellipse 5"/>
              <p:cNvSpPr>
                <a:spLocks noChangeArrowheads="1"/>
              </p:cNvSpPr>
              <p:nvPr/>
            </p:nvSpPr>
            <p:spPr bwMode="auto">
              <a:xfrm>
                <a:off x="10002" y="21717"/>
                <a:ext cx="8192" cy="8286"/>
              </a:xfrm>
              <a:prstGeom prst="ellips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fr-FR" b="1">
                  <a:solidFill>
                    <a:schemeClr val="bg1"/>
                  </a:solidFill>
                </a:endParaRPr>
              </a:p>
            </p:txBody>
          </p:sp>
          <p:sp>
            <p:nvSpPr>
              <p:cNvPr id="2082" name="Ellipse 6"/>
              <p:cNvSpPr>
                <a:spLocks noChangeArrowheads="1"/>
              </p:cNvSpPr>
              <p:nvPr/>
            </p:nvSpPr>
            <p:spPr bwMode="auto">
              <a:xfrm>
                <a:off x="20956" y="10382"/>
                <a:ext cx="8192" cy="8287"/>
              </a:xfrm>
              <a:prstGeom prst="ellips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fr-FR" b="1">
                  <a:solidFill>
                    <a:schemeClr val="bg1"/>
                  </a:solidFill>
                </a:endParaRPr>
              </a:p>
            </p:txBody>
          </p:sp>
          <p:sp>
            <p:nvSpPr>
              <p:cNvPr id="2081" name="Ellipse 7"/>
              <p:cNvSpPr>
                <a:spLocks noChangeArrowheads="1"/>
              </p:cNvSpPr>
              <p:nvPr/>
            </p:nvSpPr>
            <p:spPr bwMode="auto">
              <a:xfrm>
                <a:off x="-2648" y="10382"/>
                <a:ext cx="10841" cy="8287"/>
              </a:xfrm>
              <a:prstGeom prst="ellips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fr-FR" b="1">
                  <a:solidFill>
                    <a:schemeClr val="bg1"/>
                  </a:solidFill>
                </a:endParaRPr>
              </a:p>
            </p:txBody>
          </p:sp>
          <p:sp>
            <p:nvSpPr>
              <p:cNvPr id="2080" name="Rectangle 9"/>
              <p:cNvSpPr>
                <a:spLocks noChangeArrowheads="1"/>
              </p:cNvSpPr>
              <p:nvPr/>
            </p:nvSpPr>
            <p:spPr bwMode="auto">
              <a:xfrm>
                <a:off x="10432" y="285"/>
                <a:ext cx="7364" cy="7239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lvl="0"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ar-DZ" b="1" dirty="0" smtClean="0">
                    <a:solidFill>
                      <a:schemeClr val="bg1"/>
                    </a:solidFill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حكومية</a:t>
                </a:r>
                <a:r>
                  <a:rPr kumimoji="0" lang="fr-FR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 </a:t>
                </a:r>
                <a:r>
                  <a:rPr lang="ar-DZ" b="1" dirty="0" smtClean="0">
                    <a:solidFill>
                      <a:schemeClr val="bg1"/>
                    </a:solidFill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مؤسسات</a:t>
                </a:r>
                <a:r>
                  <a:rPr kumimoji="0" lang="fr-FR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 </a:t>
                </a:r>
                <a:r>
                  <a:rPr kumimoji="0" lang="en-US" sz="20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Calibri" pitchFamily="34" charset="0"/>
                    <a:ea typeface="Times New Roman" pitchFamily="18" charset="0"/>
                    <a:cs typeface="Calibri" pitchFamily="34" charset="0"/>
                  </a:rPr>
                  <a:t>G2G</a:t>
                </a:r>
                <a:endParaRPr kumimoji="0" lang="en-US" sz="32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79" name="Arc 10"/>
              <p:cNvSpPr>
                <a:spLocks/>
              </p:cNvSpPr>
              <p:nvPr/>
            </p:nvSpPr>
            <p:spPr bwMode="auto">
              <a:xfrm rot="10579621">
                <a:off x="10669" y="762"/>
                <a:ext cx="6953" cy="6858"/>
              </a:xfrm>
              <a:custGeom>
                <a:avLst/>
                <a:gdLst>
                  <a:gd name="T0" fmla="*/ 107709 w 695325"/>
                  <a:gd name="T1" fmla="*/ 94768 h 685800"/>
                  <a:gd name="T2" fmla="*/ 558816 w 695325"/>
                  <a:gd name="T3" fmla="*/ 70489 h 685800"/>
                  <a:gd name="T4" fmla="*/ 648926 w 695325"/>
                  <a:gd name="T5" fmla="*/ 514045 h 685800"/>
                  <a:gd name="T6" fmla="*/ 222204 w 695325"/>
                  <a:gd name="T7" fmla="*/ 662696 h 6858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3163 w 695325"/>
                  <a:gd name="T13" fmla="*/ 3163 h 685800"/>
                  <a:gd name="T14" fmla="*/ 18437 w 695325"/>
                  <a:gd name="T15" fmla="*/ 18437 h 6858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95325" h="685800" stroke="0">
                    <a:moveTo>
                      <a:pt x="107709" y="94768"/>
                    </a:moveTo>
                    <a:cubicBezTo>
                      <a:pt x="231531" y="-21714"/>
                      <a:pt x="422878" y="-32013"/>
                      <a:pt x="558816" y="70489"/>
                    </a:cubicBezTo>
                    <a:cubicBezTo>
                      <a:pt x="697498" y="175060"/>
                      <a:pt x="736054" y="364848"/>
                      <a:pt x="648926" y="514045"/>
                    </a:cubicBezTo>
                    <a:cubicBezTo>
                      <a:pt x="563329" y="660621"/>
                      <a:pt x="382148" y="723736"/>
                      <a:pt x="222204" y="662696"/>
                    </a:cubicBezTo>
                    <a:lnTo>
                      <a:pt x="347663" y="342900"/>
                    </a:lnTo>
                    <a:lnTo>
                      <a:pt x="107709" y="94768"/>
                    </a:lnTo>
                    <a:close/>
                  </a:path>
                  <a:path w="695325" h="685800" fill="none">
                    <a:moveTo>
                      <a:pt x="107709" y="94768"/>
                    </a:moveTo>
                    <a:cubicBezTo>
                      <a:pt x="231531" y="-21714"/>
                      <a:pt x="422878" y="-32013"/>
                      <a:pt x="558816" y="70489"/>
                    </a:cubicBezTo>
                    <a:cubicBezTo>
                      <a:pt x="697498" y="175060"/>
                      <a:pt x="736054" y="364848"/>
                      <a:pt x="648926" y="514045"/>
                    </a:cubicBezTo>
                    <a:cubicBezTo>
                      <a:pt x="563329" y="660621"/>
                      <a:pt x="382148" y="723736"/>
                      <a:pt x="222204" y="662696"/>
                    </a:cubicBezTo>
                  </a:path>
                </a:pathLst>
              </a:custGeom>
              <a:noFill/>
              <a:ln w="9525">
                <a:solidFill>
                  <a:schemeClr val="bg1"/>
                </a:solidFill>
                <a:round/>
                <a:headEnd type="triangle" w="med" len="med"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fr-FR" b="1">
                  <a:solidFill>
                    <a:schemeClr val="bg1"/>
                  </a:solidFill>
                </a:endParaRPr>
              </a:p>
            </p:txBody>
          </p:sp>
          <p:sp>
            <p:nvSpPr>
              <p:cNvPr id="2078" name="Arc 11"/>
              <p:cNvSpPr>
                <a:spLocks/>
              </p:cNvSpPr>
              <p:nvPr/>
            </p:nvSpPr>
            <p:spPr bwMode="auto">
              <a:xfrm rot="10579621">
                <a:off x="21623" y="11144"/>
                <a:ext cx="6953" cy="6858"/>
              </a:xfrm>
              <a:custGeom>
                <a:avLst/>
                <a:gdLst>
                  <a:gd name="T0" fmla="*/ 107709 w 695325"/>
                  <a:gd name="T1" fmla="*/ 94768 h 685800"/>
                  <a:gd name="T2" fmla="*/ 558816 w 695325"/>
                  <a:gd name="T3" fmla="*/ 70489 h 685800"/>
                  <a:gd name="T4" fmla="*/ 648926 w 695325"/>
                  <a:gd name="T5" fmla="*/ 514045 h 685800"/>
                  <a:gd name="T6" fmla="*/ 222204 w 695325"/>
                  <a:gd name="T7" fmla="*/ 662696 h 6858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3163 w 695325"/>
                  <a:gd name="T13" fmla="*/ 3163 h 685800"/>
                  <a:gd name="T14" fmla="*/ 18437 w 695325"/>
                  <a:gd name="T15" fmla="*/ 18437 h 6858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95325" h="685800" stroke="0">
                    <a:moveTo>
                      <a:pt x="107709" y="94768"/>
                    </a:moveTo>
                    <a:cubicBezTo>
                      <a:pt x="231531" y="-21714"/>
                      <a:pt x="422878" y="-32013"/>
                      <a:pt x="558816" y="70489"/>
                    </a:cubicBezTo>
                    <a:cubicBezTo>
                      <a:pt x="697498" y="175060"/>
                      <a:pt x="736054" y="364848"/>
                      <a:pt x="648926" y="514045"/>
                    </a:cubicBezTo>
                    <a:cubicBezTo>
                      <a:pt x="563329" y="660621"/>
                      <a:pt x="382148" y="723736"/>
                      <a:pt x="222204" y="662696"/>
                    </a:cubicBezTo>
                    <a:lnTo>
                      <a:pt x="347663" y="342900"/>
                    </a:lnTo>
                    <a:lnTo>
                      <a:pt x="107709" y="94768"/>
                    </a:lnTo>
                    <a:close/>
                  </a:path>
                  <a:path w="695325" h="685800" fill="none">
                    <a:moveTo>
                      <a:pt x="107709" y="94768"/>
                    </a:moveTo>
                    <a:cubicBezTo>
                      <a:pt x="231531" y="-21714"/>
                      <a:pt x="422878" y="-32013"/>
                      <a:pt x="558816" y="70489"/>
                    </a:cubicBezTo>
                    <a:cubicBezTo>
                      <a:pt x="697498" y="175060"/>
                      <a:pt x="736054" y="364848"/>
                      <a:pt x="648926" y="514045"/>
                    </a:cubicBezTo>
                    <a:cubicBezTo>
                      <a:pt x="563329" y="660621"/>
                      <a:pt x="382148" y="723736"/>
                      <a:pt x="222204" y="662696"/>
                    </a:cubicBezTo>
                  </a:path>
                </a:pathLst>
              </a:custGeom>
              <a:noFill/>
              <a:ln w="9525">
                <a:solidFill>
                  <a:schemeClr val="bg1"/>
                </a:solidFill>
                <a:round/>
                <a:headEnd type="triangle" w="med" len="med"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fr-FR" b="1">
                  <a:solidFill>
                    <a:schemeClr val="bg1"/>
                  </a:solidFill>
                </a:endParaRPr>
              </a:p>
            </p:txBody>
          </p:sp>
          <p:sp>
            <p:nvSpPr>
              <p:cNvPr id="2077" name="Arc 12"/>
              <p:cNvSpPr>
                <a:spLocks/>
              </p:cNvSpPr>
              <p:nvPr/>
            </p:nvSpPr>
            <p:spPr bwMode="auto">
              <a:xfrm rot="10800000">
                <a:off x="-1886" y="10889"/>
                <a:ext cx="6953" cy="6858"/>
              </a:xfrm>
              <a:custGeom>
                <a:avLst/>
                <a:gdLst>
                  <a:gd name="T0" fmla="*/ 107709 w 695325"/>
                  <a:gd name="T1" fmla="*/ 94768 h 685800"/>
                  <a:gd name="T2" fmla="*/ 558816 w 695325"/>
                  <a:gd name="T3" fmla="*/ 70489 h 685800"/>
                  <a:gd name="T4" fmla="*/ 648926 w 695325"/>
                  <a:gd name="T5" fmla="*/ 514045 h 685800"/>
                  <a:gd name="T6" fmla="*/ 222204 w 695325"/>
                  <a:gd name="T7" fmla="*/ 662696 h 6858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3163 w 695325"/>
                  <a:gd name="T13" fmla="*/ 3163 h 685800"/>
                  <a:gd name="T14" fmla="*/ 18437 w 695325"/>
                  <a:gd name="T15" fmla="*/ 18437 h 6858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95325" h="685800" stroke="0">
                    <a:moveTo>
                      <a:pt x="107709" y="94768"/>
                    </a:moveTo>
                    <a:cubicBezTo>
                      <a:pt x="231531" y="-21714"/>
                      <a:pt x="422878" y="-32013"/>
                      <a:pt x="558816" y="70489"/>
                    </a:cubicBezTo>
                    <a:cubicBezTo>
                      <a:pt x="697498" y="175060"/>
                      <a:pt x="736054" y="364848"/>
                      <a:pt x="648926" y="514045"/>
                    </a:cubicBezTo>
                    <a:cubicBezTo>
                      <a:pt x="563329" y="660621"/>
                      <a:pt x="382148" y="723736"/>
                      <a:pt x="222204" y="662696"/>
                    </a:cubicBezTo>
                    <a:lnTo>
                      <a:pt x="347663" y="342900"/>
                    </a:lnTo>
                    <a:lnTo>
                      <a:pt x="107709" y="94768"/>
                    </a:lnTo>
                    <a:close/>
                  </a:path>
                  <a:path w="695325" h="685800" fill="none">
                    <a:moveTo>
                      <a:pt x="107709" y="94768"/>
                    </a:moveTo>
                    <a:cubicBezTo>
                      <a:pt x="231531" y="-21714"/>
                      <a:pt x="422878" y="-32013"/>
                      <a:pt x="558816" y="70489"/>
                    </a:cubicBezTo>
                    <a:cubicBezTo>
                      <a:pt x="697498" y="175060"/>
                      <a:pt x="736054" y="364848"/>
                      <a:pt x="648926" y="514045"/>
                    </a:cubicBezTo>
                    <a:cubicBezTo>
                      <a:pt x="563329" y="660621"/>
                      <a:pt x="382148" y="723736"/>
                      <a:pt x="222204" y="662696"/>
                    </a:cubicBezTo>
                  </a:path>
                </a:pathLst>
              </a:custGeom>
              <a:noFill/>
              <a:ln w="9525">
                <a:solidFill>
                  <a:schemeClr val="bg1"/>
                </a:solidFill>
                <a:round/>
                <a:headEnd type="triangle" w="med" len="med"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fr-FR" b="1">
                  <a:solidFill>
                    <a:schemeClr val="bg1"/>
                  </a:solidFill>
                </a:endParaRPr>
              </a:p>
            </p:txBody>
          </p:sp>
          <p:sp>
            <p:nvSpPr>
              <p:cNvPr id="2076" name="Arc 13"/>
              <p:cNvSpPr>
                <a:spLocks/>
              </p:cNvSpPr>
              <p:nvPr/>
            </p:nvSpPr>
            <p:spPr bwMode="auto">
              <a:xfrm rot="10579621">
                <a:off x="10669" y="22479"/>
                <a:ext cx="6953" cy="6858"/>
              </a:xfrm>
              <a:custGeom>
                <a:avLst/>
                <a:gdLst>
                  <a:gd name="T0" fmla="*/ 107709 w 695325"/>
                  <a:gd name="T1" fmla="*/ 94768 h 685800"/>
                  <a:gd name="T2" fmla="*/ 558816 w 695325"/>
                  <a:gd name="T3" fmla="*/ 70489 h 685800"/>
                  <a:gd name="T4" fmla="*/ 648926 w 695325"/>
                  <a:gd name="T5" fmla="*/ 514045 h 685800"/>
                  <a:gd name="T6" fmla="*/ 222204 w 695325"/>
                  <a:gd name="T7" fmla="*/ 662696 h 6858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3163 w 695325"/>
                  <a:gd name="T13" fmla="*/ 3163 h 685800"/>
                  <a:gd name="T14" fmla="*/ 18437 w 695325"/>
                  <a:gd name="T15" fmla="*/ 18437 h 6858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95325" h="685800" stroke="0">
                    <a:moveTo>
                      <a:pt x="107709" y="94768"/>
                    </a:moveTo>
                    <a:cubicBezTo>
                      <a:pt x="231531" y="-21714"/>
                      <a:pt x="422878" y="-32013"/>
                      <a:pt x="558816" y="70489"/>
                    </a:cubicBezTo>
                    <a:cubicBezTo>
                      <a:pt x="697498" y="175060"/>
                      <a:pt x="736054" y="364848"/>
                      <a:pt x="648926" y="514045"/>
                    </a:cubicBezTo>
                    <a:cubicBezTo>
                      <a:pt x="563329" y="660621"/>
                      <a:pt x="382148" y="723736"/>
                      <a:pt x="222204" y="662696"/>
                    </a:cubicBezTo>
                    <a:lnTo>
                      <a:pt x="347663" y="342900"/>
                    </a:lnTo>
                    <a:lnTo>
                      <a:pt x="107709" y="94768"/>
                    </a:lnTo>
                    <a:close/>
                  </a:path>
                  <a:path w="695325" h="685800" fill="none">
                    <a:moveTo>
                      <a:pt x="107709" y="94768"/>
                    </a:moveTo>
                    <a:cubicBezTo>
                      <a:pt x="231531" y="-21714"/>
                      <a:pt x="422878" y="-32013"/>
                      <a:pt x="558816" y="70489"/>
                    </a:cubicBezTo>
                    <a:cubicBezTo>
                      <a:pt x="697498" y="175060"/>
                      <a:pt x="736054" y="364848"/>
                      <a:pt x="648926" y="514045"/>
                    </a:cubicBezTo>
                    <a:cubicBezTo>
                      <a:pt x="563329" y="660621"/>
                      <a:pt x="382148" y="723736"/>
                      <a:pt x="222204" y="662696"/>
                    </a:cubicBezTo>
                  </a:path>
                </a:pathLst>
              </a:custGeom>
              <a:noFill/>
              <a:ln w="9525">
                <a:solidFill>
                  <a:schemeClr val="bg1"/>
                </a:solidFill>
                <a:round/>
                <a:headEnd type="triangle" w="med" len="med"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fr-FR" b="1">
                  <a:solidFill>
                    <a:schemeClr val="bg1"/>
                  </a:solidFill>
                </a:endParaRPr>
              </a:p>
            </p:txBody>
          </p:sp>
          <p:sp>
            <p:nvSpPr>
              <p:cNvPr id="2075" name="Rectangle 14"/>
              <p:cNvSpPr>
                <a:spLocks noChangeArrowheads="1"/>
              </p:cNvSpPr>
              <p:nvPr/>
            </p:nvSpPr>
            <p:spPr bwMode="auto">
              <a:xfrm>
                <a:off x="22004" y="10953"/>
                <a:ext cx="6191" cy="7239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DZ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مؤسسات أعمال</a:t>
                </a:r>
                <a:r>
                  <a:rPr kumimoji="0" lang="fr-FR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 </a:t>
                </a:r>
                <a:r>
                  <a:rPr kumimoji="0" lang="en-US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Calibri" pitchFamily="34" charset="0"/>
                    <a:ea typeface="Times New Roman" pitchFamily="18" charset="0"/>
                    <a:cs typeface="Calibri" pitchFamily="34" charset="0"/>
                  </a:rPr>
                  <a:t>B2B</a:t>
                </a:r>
                <a:endParaRPr kumimoji="0" lang="en-US" sz="1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74" name="Rectangle 15"/>
              <p:cNvSpPr>
                <a:spLocks noChangeArrowheads="1"/>
              </p:cNvSpPr>
              <p:nvPr/>
            </p:nvSpPr>
            <p:spPr bwMode="auto">
              <a:xfrm>
                <a:off x="-1694" y="11054"/>
                <a:ext cx="6750" cy="7239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DZ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مؤسسات لا تهدف للربح</a:t>
                </a:r>
                <a:endParaRPr kumimoji="0" lang="en-US" sz="32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73" name="Rectangle 16"/>
              <p:cNvSpPr>
                <a:spLocks noChangeArrowheads="1"/>
              </p:cNvSpPr>
              <p:nvPr/>
            </p:nvSpPr>
            <p:spPr bwMode="auto">
              <a:xfrm>
                <a:off x="10479" y="23145"/>
                <a:ext cx="7378" cy="5906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DZ" sz="16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مستهلكون</a:t>
                </a:r>
                <a:r>
                  <a:rPr kumimoji="0" lang="fr-FR" sz="16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 </a:t>
                </a:r>
                <a:r>
                  <a:rPr kumimoji="0" lang="en-US" sz="16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Calibri" pitchFamily="34" charset="0"/>
                    <a:ea typeface="Times New Roman" pitchFamily="18" charset="0"/>
                    <a:cs typeface="Calibri" pitchFamily="34" charset="0"/>
                  </a:rPr>
                  <a:t>C2C</a:t>
                </a:r>
                <a:endParaRPr kumimoji="0" lang="en-US" sz="1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72" name="Connecteur droit avec flèche 17"/>
              <p:cNvSpPr>
                <a:spLocks noChangeShapeType="1"/>
              </p:cNvSpPr>
              <p:nvPr/>
            </p:nvSpPr>
            <p:spPr bwMode="auto">
              <a:xfrm>
                <a:off x="8193" y="14382"/>
                <a:ext cx="12763" cy="0"/>
              </a:xfrm>
              <a:prstGeom prst="straightConnector1">
                <a:avLst/>
              </a:prstGeom>
              <a:noFill/>
              <a:ln w="15875">
                <a:solidFill>
                  <a:schemeClr val="bg1"/>
                </a:solidFill>
                <a:round/>
                <a:headEnd type="arrow" w="med" len="med"/>
                <a:tailEnd type="arrow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b="1">
                  <a:solidFill>
                    <a:schemeClr val="bg1"/>
                  </a:solidFill>
                </a:endParaRPr>
              </a:p>
            </p:txBody>
          </p:sp>
          <p:sp>
            <p:nvSpPr>
              <p:cNvPr id="2071" name="Connecteur droit avec flèche 18"/>
              <p:cNvSpPr>
                <a:spLocks noChangeShapeType="1"/>
              </p:cNvSpPr>
              <p:nvPr/>
            </p:nvSpPr>
            <p:spPr bwMode="auto">
              <a:xfrm>
                <a:off x="13241" y="8286"/>
                <a:ext cx="0" cy="13431"/>
              </a:xfrm>
              <a:prstGeom prst="straightConnector1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 type="arrow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b="1">
                  <a:solidFill>
                    <a:schemeClr val="bg1"/>
                  </a:solidFill>
                </a:endParaRPr>
              </a:p>
            </p:txBody>
          </p:sp>
          <p:sp>
            <p:nvSpPr>
              <p:cNvPr id="2070" name="Connecteur droit avec flèche 19"/>
              <p:cNvSpPr>
                <a:spLocks noChangeShapeType="1"/>
              </p:cNvSpPr>
              <p:nvPr/>
            </p:nvSpPr>
            <p:spPr bwMode="auto">
              <a:xfrm flipH="1" flipV="1">
                <a:off x="14479" y="8286"/>
                <a:ext cx="0" cy="13431"/>
              </a:xfrm>
              <a:prstGeom prst="straightConnector1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 type="arrow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b="1">
                  <a:solidFill>
                    <a:schemeClr val="bg1"/>
                  </a:solidFill>
                </a:endParaRPr>
              </a:p>
            </p:txBody>
          </p:sp>
          <p:sp>
            <p:nvSpPr>
              <p:cNvPr id="2069" name="Connecteur droit 20"/>
              <p:cNvSpPr>
                <a:spLocks noChangeShapeType="1"/>
              </p:cNvSpPr>
              <p:nvPr/>
            </p:nvSpPr>
            <p:spPr bwMode="auto">
              <a:xfrm>
                <a:off x="18289" y="4572"/>
                <a:ext cx="5429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b="1">
                  <a:solidFill>
                    <a:schemeClr val="bg1"/>
                  </a:solidFill>
                </a:endParaRPr>
              </a:p>
            </p:txBody>
          </p:sp>
          <p:sp>
            <p:nvSpPr>
              <p:cNvPr id="2068" name="Connecteur droit avec flèche 21"/>
              <p:cNvSpPr>
                <a:spLocks noChangeShapeType="1"/>
              </p:cNvSpPr>
              <p:nvPr/>
            </p:nvSpPr>
            <p:spPr bwMode="auto">
              <a:xfrm flipH="1">
                <a:off x="18003" y="3048"/>
                <a:ext cx="6954" cy="0"/>
              </a:xfrm>
              <a:prstGeom prst="straightConnector1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 type="arrow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b="1">
                  <a:solidFill>
                    <a:schemeClr val="bg1"/>
                  </a:solidFill>
                </a:endParaRPr>
              </a:p>
            </p:txBody>
          </p:sp>
          <p:sp>
            <p:nvSpPr>
              <p:cNvPr id="2067" name="Connecteur droit avec flèche 22"/>
              <p:cNvSpPr>
                <a:spLocks noChangeShapeType="1"/>
              </p:cNvSpPr>
              <p:nvPr/>
            </p:nvSpPr>
            <p:spPr bwMode="auto">
              <a:xfrm>
                <a:off x="23718" y="4572"/>
                <a:ext cx="0" cy="5810"/>
              </a:xfrm>
              <a:prstGeom prst="straightConnector1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 type="arrow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b="1">
                  <a:solidFill>
                    <a:schemeClr val="bg1"/>
                  </a:solidFill>
                </a:endParaRPr>
              </a:p>
            </p:txBody>
          </p:sp>
          <p:sp>
            <p:nvSpPr>
              <p:cNvPr id="2066" name="Connecteur droit 23"/>
              <p:cNvSpPr>
                <a:spLocks noChangeShapeType="1"/>
              </p:cNvSpPr>
              <p:nvPr/>
            </p:nvSpPr>
            <p:spPr bwMode="auto">
              <a:xfrm flipV="1">
                <a:off x="24957" y="3048"/>
                <a:ext cx="0" cy="7334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b="1">
                  <a:solidFill>
                    <a:schemeClr val="bg1"/>
                  </a:solidFill>
                </a:endParaRPr>
              </a:p>
            </p:txBody>
          </p:sp>
          <p:sp>
            <p:nvSpPr>
              <p:cNvPr id="2065" name="Connecteur droit avec flèche 24"/>
              <p:cNvSpPr>
                <a:spLocks noChangeShapeType="1"/>
              </p:cNvSpPr>
              <p:nvPr/>
            </p:nvSpPr>
            <p:spPr bwMode="auto">
              <a:xfrm flipH="1">
                <a:off x="18194" y="25527"/>
                <a:ext cx="5524" cy="0"/>
              </a:xfrm>
              <a:prstGeom prst="straightConnector1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 type="arrow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b="1">
                  <a:solidFill>
                    <a:schemeClr val="bg1"/>
                  </a:solidFill>
                </a:endParaRPr>
              </a:p>
            </p:txBody>
          </p:sp>
          <p:sp>
            <p:nvSpPr>
              <p:cNvPr id="2064" name="Connecteur droit 25"/>
              <p:cNvSpPr>
                <a:spLocks noChangeShapeType="1"/>
              </p:cNvSpPr>
              <p:nvPr/>
            </p:nvSpPr>
            <p:spPr bwMode="auto">
              <a:xfrm>
                <a:off x="18289" y="26765"/>
                <a:ext cx="666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b="1">
                  <a:solidFill>
                    <a:schemeClr val="bg1"/>
                  </a:solidFill>
                </a:endParaRPr>
              </a:p>
            </p:txBody>
          </p:sp>
          <p:sp>
            <p:nvSpPr>
              <p:cNvPr id="2063" name="Connecteur droit avec flèche 26"/>
              <p:cNvSpPr>
                <a:spLocks noChangeShapeType="1"/>
              </p:cNvSpPr>
              <p:nvPr/>
            </p:nvSpPr>
            <p:spPr bwMode="auto">
              <a:xfrm flipV="1">
                <a:off x="24957" y="18669"/>
                <a:ext cx="0" cy="8096"/>
              </a:xfrm>
              <a:prstGeom prst="straightConnector1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 type="arrow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b="1">
                  <a:solidFill>
                    <a:schemeClr val="bg1"/>
                  </a:solidFill>
                </a:endParaRPr>
              </a:p>
            </p:txBody>
          </p:sp>
          <p:sp>
            <p:nvSpPr>
              <p:cNvPr id="2062" name="Connecteur droit 27"/>
              <p:cNvSpPr>
                <a:spLocks noChangeShapeType="1"/>
              </p:cNvSpPr>
              <p:nvPr/>
            </p:nvSpPr>
            <p:spPr bwMode="auto">
              <a:xfrm flipV="1">
                <a:off x="23718" y="18669"/>
                <a:ext cx="0" cy="6858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b="1">
                  <a:solidFill>
                    <a:schemeClr val="bg1"/>
                  </a:solidFill>
                </a:endParaRPr>
              </a:p>
            </p:txBody>
          </p:sp>
          <p:sp>
            <p:nvSpPr>
              <p:cNvPr id="2061" name="Connecteur droit 28"/>
              <p:cNvSpPr>
                <a:spLocks noChangeShapeType="1"/>
              </p:cNvSpPr>
              <p:nvPr/>
            </p:nvSpPr>
            <p:spPr bwMode="auto">
              <a:xfrm>
                <a:off x="2859" y="3048"/>
                <a:ext cx="7143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b="1">
                  <a:solidFill>
                    <a:schemeClr val="bg1"/>
                  </a:solidFill>
                </a:endParaRPr>
              </a:p>
            </p:txBody>
          </p:sp>
          <p:sp>
            <p:nvSpPr>
              <p:cNvPr id="2060" name="Connecteur droit avec flèche 29"/>
              <p:cNvSpPr>
                <a:spLocks noChangeShapeType="1"/>
              </p:cNvSpPr>
              <p:nvPr/>
            </p:nvSpPr>
            <p:spPr bwMode="auto">
              <a:xfrm>
                <a:off x="2859" y="3048"/>
                <a:ext cx="0" cy="7334"/>
              </a:xfrm>
              <a:prstGeom prst="straightConnector1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 type="arrow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b="1">
                  <a:solidFill>
                    <a:schemeClr val="bg1"/>
                  </a:solidFill>
                </a:endParaRPr>
              </a:p>
            </p:txBody>
          </p:sp>
          <p:sp>
            <p:nvSpPr>
              <p:cNvPr id="2059" name="Connecteur droit 30"/>
              <p:cNvSpPr>
                <a:spLocks noChangeShapeType="1"/>
              </p:cNvSpPr>
              <p:nvPr/>
            </p:nvSpPr>
            <p:spPr bwMode="auto">
              <a:xfrm flipV="1">
                <a:off x="2859" y="18669"/>
                <a:ext cx="0" cy="7334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b="1">
                  <a:solidFill>
                    <a:schemeClr val="bg1"/>
                  </a:solidFill>
                </a:endParaRPr>
              </a:p>
            </p:txBody>
          </p:sp>
          <p:sp>
            <p:nvSpPr>
              <p:cNvPr id="2058" name="Connecteur droit avec flèche 31"/>
              <p:cNvSpPr>
                <a:spLocks noChangeShapeType="1"/>
              </p:cNvSpPr>
              <p:nvPr/>
            </p:nvSpPr>
            <p:spPr bwMode="auto">
              <a:xfrm flipH="1">
                <a:off x="2763" y="26003"/>
                <a:ext cx="6954" cy="0"/>
              </a:xfrm>
              <a:prstGeom prst="straightConnector1">
                <a:avLst/>
              </a:prstGeom>
              <a:noFill/>
              <a:ln w="15875">
                <a:solidFill>
                  <a:schemeClr val="bg1"/>
                </a:solidFill>
                <a:round/>
                <a:headEnd type="arrow" w="med" len="med"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b="1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41" name="Rectangle 39"/>
            <p:cNvSpPr>
              <a:spLocks noChangeArrowheads="1"/>
            </p:cNvSpPr>
            <p:nvPr/>
          </p:nvSpPr>
          <p:spPr bwMode="auto">
            <a:xfrm>
              <a:off x="2213649" y="3803727"/>
              <a:ext cx="1406587" cy="66450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6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Calibri" pitchFamily="34" charset="0"/>
                  <a:ea typeface="Times New Roman" pitchFamily="18" charset="0"/>
                  <a:cs typeface="Calibri" pitchFamily="34" charset="0"/>
                </a:rPr>
                <a:t>NGO</a:t>
              </a:r>
              <a:r>
                <a:rPr kumimoji="0" lang="ar-DZ" sz="16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Calibri" pitchFamily="34" charset="0"/>
                  <a:ea typeface="Times New Roman" pitchFamily="18" charset="0"/>
                  <a:cs typeface="Calibri" pitchFamily="34" charset="0"/>
                </a:rPr>
                <a:t> 2 </a:t>
              </a:r>
              <a:endParaRPr kumimoji="0" lang="fr-FR" sz="1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fr-FR" sz="1600" b="1" dirty="0" smtClean="0">
                  <a:solidFill>
                    <a:schemeClr val="bg1"/>
                  </a:solidFill>
                  <a:latin typeface="Calibri" pitchFamily="34" charset="0"/>
                  <a:ea typeface="Times New Roman" pitchFamily="18" charset="0"/>
                  <a:cs typeface="Calibri" pitchFamily="34" charset="0"/>
                </a:rPr>
                <a:t>NGO</a:t>
              </a:r>
              <a:endParaRPr lang="fr-FR" sz="1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50" name="Groupe 49"/>
            <p:cNvGrpSpPr/>
            <p:nvPr/>
          </p:nvGrpSpPr>
          <p:grpSpPr>
            <a:xfrm>
              <a:off x="2500298" y="2714620"/>
              <a:ext cx="1428760" cy="739434"/>
              <a:chOff x="2570942" y="2857496"/>
              <a:chExt cx="1286678" cy="596558"/>
            </a:xfrm>
          </p:grpSpPr>
          <p:cxnSp>
            <p:nvCxnSpPr>
              <p:cNvPr id="43" name="Connecteur droit 42"/>
              <p:cNvCxnSpPr/>
              <p:nvPr/>
            </p:nvCxnSpPr>
            <p:spPr>
              <a:xfrm rot="5400000" flipH="1" flipV="1">
                <a:off x="2273854" y="3155378"/>
                <a:ext cx="595764" cy="1588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Connecteur droit avec flèche 48"/>
              <p:cNvCxnSpPr/>
              <p:nvPr/>
            </p:nvCxnSpPr>
            <p:spPr>
              <a:xfrm>
                <a:off x="2571736" y="2857496"/>
                <a:ext cx="1285884" cy="1588"/>
              </a:xfrm>
              <a:prstGeom prst="straightConnector1">
                <a:avLst/>
              </a:prstGeom>
              <a:ln>
                <a:solidFill>
                  <a:schemeClr val="bg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2" name="Connecteur droit 51"/>
            <p:cNvCxnSpPr/>
            <p:nvPr/>
          </p:nvCxnSpPr>
          <p:spPr>
            <a:xfrm rot="10800000">
              <a:off x="2500298" y="5214950"/>
              <a:ext cx="1428760" cy="158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Connecteur droit avec flèche 53"/>
            <p:cNvCxnSpPr/>
            <p:nvPr/>
          </p:nvCxnSpPr>
          <p:spPr>
            <a:xfrm rot="5400000" flipH="1" flipV="1">
              <a:off x="2178827" y="4893479"/>
              <a:ext cx="642942" cy="1588"/>
            </a:xfrm>
            <a:prstGeom prst="straightConnector1">
              <a:avLst/>
            </a:prstGeom>
            <a:ln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0"/>
            <a:ext cx="8643998" cy="6858000"/>
          </a:xfrm>
        </p:spPr>
        <p:txBody>
          <a:bodyPr/>
          <a:lstStyle/>
          <a:p>
            <a:pPr algn="r" rtl="1">
              <a:buNone/>
            </a:pPr>
            <a:endParaRPr lang="ar-SA" sz="2800" b="1" dirty="0" smtClean="0">
              <a:solidFill>
                <a:schemeClr val="bg1"/>
              </a:solidFill>
            </a:endParaRPr>
          </a:p>
          <a:p>
            <a:pPr algn="r" rtl="1">
              <a:buNone/>
            </a:pPr>
            <a:endParaRPr lang="ar-SA" sz="2800" b="1" dirty="0" smtClean="0">
              <a:solidFill>
                <a:schemeClr val="bg1"/>
              </a:solidFill>
            </a:endParaRPr>
          </a:p>
          <a:p>
            <a:pPr algn="r" rtl="1">
              <a:buNone/>
            </a:pPr>
            <a:endParaRPr lang="ar-SA" sz="2800" b="1" dirty="0" smtClean="0">
              <a:solidFill>
                <a:schemeClr val="bg1"/>
              </a:solidFill>
            </a:endParaRPr>
          </a:p>
          <a:p>
            <a:pPr algn="r" rtl="1">
              <a:buNone/>
            </a:pPr>
            <a:r>
              <a:rPr lang="fr-FR" sz="2400" b="1" dirty="0" smtClean="0">
                <a:solidFill>
                  <a:schemeClr val="bg1"/>
                </a:solidFill>
              </a:rPr>
              <a:t> </a:t>
            </a:r>
            <a:r>
              <a:rPr lang="ar-SA" sz="2400" b="1" dirty="0" smtClean="0">
                <a:solidFill>
                  <a:schemeClr val="bg1"/>
                </a:solidFill>
              </a:rPr>
              <a:t>إن الأسباب التي أدت إلى تبني الكثير من المنظمات لمفهوم التسويق الإلكتروني هي في الحقيقة أسباب </a:t>
            </a:r>
            <a:r>
              <a:rPr lang="ar-DZ" sz="2400" b="1" dirty="0" smtClean="0">
                <a:solidFill>
                  <a:schemeClr val="bg1"/>
                </a:solidFill>
              </a:rPr>
              <a:t>مرتبطة بالمزايا التي تتيحها الوسائل الحديثة لتكنولوجيا المعلومات والاتصال</a:t>
            </a:r>
            <a:r>
              <a:rPr lang="fr-FR" sz="2400" b="1" dirty="0" smtClean="0">
                <a:solidFill>
                  <a:schemeClr val="bg1"/>
                </a:solidFill>
              </a:rPr>
              <a:t>(NTIC)</a:t>
            </a:r>
            <a:r>
              <a:rPr lang="ar-DZ" sz="2400" b="1" dirty="0" smtClean="0">
                <a:solidFill>
                  <a:schemeClr val="bg1"/>
                </a:solidFill>
              </a:rPr>
              <a:t>:</a:t>
            </a:r>
            <a:endParaRPr lang="ar-SA" sz="2400" b="1" dirty="0" smtClean="0">
              <a:solidFill>
                <a:schemeClr val="bg1"/>
              </a:solidFill>
            </a:endParaRPr>
          </a:p>
          <a:p>
            <a:pPr algn="r" rtl="1">
              <a:buNone/>
            </a:pPr>
            <a:endParaRPr lang="ar-SA" sz="2400" b="1" dirty="0" smtClean="0">
              <a:solidFill>
                <a:schemeClr val="bg1"/>
              </a:solidFill>
            </a:endParaRPr>
          </a:p>
          <a:p>
            <a:pPr lvl="0" algn="r" rtl="1"/>
            <a:r>
              <a:rPr lang="ar-DZ" sz="2800" b="1" dirty="0" smtClean="0">
                <a:solidFill>
                  <a:schemeClr val="bg1"/>
                </a:solidFill>
              </a:rPr>
              <a:t>مزايا مرتبطة بخصائص </a:t>
            </a:r>
            <a:r>
              <a:rPr lang="fr-FR" sz="2800" b="1" dirty="0" smtClean="0">
                <a:solidFill>
                  <a:schemeClr val="bg1"/>
                </a:solidFill>
              </a:rPr>
              <a:t>les NTIC</a:t>
            </a:r>
            <a:r>
              <a:rPr lang="ar-DZ" sz="2800" b="1" dirty="0" smtClean="0">
                <a:solidFill>
                  <a:schemeClr val="bg1"/>
                </a:solidFill>
              </a:rPr>
              <a:t> (التفاعلية، </a:t>
            </a:r>
            <a:r>
              <a:rPr lang="ar-DZ" sz="2800" b="1" dirty="0" err="1" smtClean="0">
                <a:solidFill>
                  <a:schemeClr val="bg1"/>
                </a:solidFill>
              </a:rPr>
              <a:t>اللازمنية</a:t>
            </a:r>
            <a:r>
              <a:rPr lang="ar-DZ" sz="2800" b="1" dirty="0" smtClean="0">
                <a:solidFill>
                  <a:schemeClr val="bg1"/>
                </a:solidFill>
              </a:rPr>
              <a:t> </a:t>
            </a:r>
            <a:r>
              <a:rPr lang="ar-SA" sz="2800" b="1" dirty="0" smtClean="0">
                <a:solidFill>
                  <a:schemeClr val="bg1"/>
                </a:solidFill>
              </a:rPr>
              <a:t>، </a:t>
            </a:r>
            <a:r>
              <a:rPr lang="ar-DZ" sz="2800" b="1" dirty="0" err="1" smtClean="0">
                <a:solidFill>
                  <a:schemeClr val="bg1"/>
                </a:solidFill>
              </a:rPr>
              <a:t>اللامكانية</a:t>
            </a:r>
            <a:r>
              <a:rPr lang="ar-DZ" sz="2800" b="1" dirty="0" smtClean="0">
                <a:solidFill>
                  <a:schemeClr val="bg1"/>
                </a:solidFill>
              </a:rPr>
              <a:t>  ، الفورية، الشيوع).</a:t>
            </a:r>
            <a:endParaRPr lang="ar-SA" sz="2800" b="1" dirty="0" smtClean="0">
              <a:solidFill>
                <a:schemeClr val="bg1"/>
              </a:solidFill>
            </a:endParaRPr>
          </a:p>
          <a:p>
            <a:pPr lvl="0" algn="r" rtl="1">
              <a:buNone/>
            </a:pPr>
            <a:endParaRPr lang="fr-FR" sz="2800" b="1" dirty="0" smtClean="0">
              <a:solidFill>
                <a:schemeClr val="bg1"/>
              </a:solidFill>
            </a:endParaRPr>
          </a:p>
          <a:p>
            <a:pPr lvl="0" algn="r" rtl="1"/>
            <a:r>
              <a:rPr lang="ar-DZ" sz="2800" b="1" dirty="0" smtClean="0">
                <a:solidFill>
                  <a:schemeClr val="bg1"/>
                </a:solidFill>
              </a:rPr>
              <a:t>مزايا مرتبطة </a:t>
            </a:r>
            <a:r>
              <a:rPr lang="ar-DZ" sz="2800" b="1" dirty="0" err="1" smtClean="0">
                <a:solidFill>
                  <a:schemeClr val="bg1"/>
                </a:solidFill>
              </a:rPr>
              <a:t>بالوفورات</a:t>
            </a:r>
            <a:r>
              <a:rPr lang="ar-DZ" sz="2800" b="1" dirty="0" smtClean="0">
                <a:solidFill>
                  <a:schemeClr val="bg1"/>
                </a:solidFill>
              </a:rPr>
              <a:t> التي تحققها </a:t>
            </a:r>
            <a:r>
              <a:rPr lang="fr-FR" sz="2800" b="1" dirty="0" smtClean="0">
                <a:solidFill>
                  <a:schemeClr val="bg1"/>
                </a:solidFill>
              </a:rPr>
              <a:t>les NTIC</a:t>
            </a:r>
            <a:r>
              <a:rPr lang="ar-DZ" sz="2800" b="1" dirty="0" smtClean="0">
                <a:solidFill>
                  <a:schemeClr val="bg1"/>
                </a:solidFill>
              </a:rPr>
              <a:t> فيما يتعلق بالتكلفة والوقت والجهد.</a:t>
            </a:r>
            <a:endParaRPr lang="fr-FR" sz="2800" b="1" dirty="0" smtClean="0">
              <a:solidFill>
                <a:schemeClr val="bg1"/>
              </a:solidFill>
            </a:endParaRPr>
          </a:p>
          <a:p>
            <a:pPr algn="r" rtl="1">
              <a:buNone/>
            </a:pPr>
            <a:endParaRPr lang="fr-FR" sz="2400" b="1" dirty="0" smtClean="0">
              <a:solidFill>
                <a:schemeClr val="bg1"/>
              </a:solidFill>
            </a:endParaRPr>
          </a:p>
          <a:p>
            <a:pPr algn="r" rtl="1">
              <a:buNone/>
            </a:pPr>
            <a:endParaRPr lang="fr-FR" sz="2800" b="1" dirty="0" smtClean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643042" y="214290"/>
            <a:ext cx="65389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71500" lvl="0" indent="-571500" algn="r" rtl="1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romanUcPeriod" startAt="4"/>
            </a:pPr>
            <a:r>
              <a:rPr lang="ar-SA" sz="2800" b="1" u="sng" dirty="0" smtClean="0">
                <a:solidFill>
                  <a:schemeClr val="bg1"/>
                </a:solidFill>
                <a:latin typeface="Cambria" pitchFamily="18" charset="0"/>
                <a:ea typeface="Calibri" pitchFamily="34" charset="0"/>
                <a:cs typeface="Arial" pitchFamily="34" charset="0"/>
              </a:rPr>
              <a:t>دواعي تبني المنظمات لمفهوم التسويق الإلكتروني</a:t>
            </a:r>
            <a:endParaRPr lang="fr-FR" sz="1200" b="1" u="sng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71472" y="500042"/>
            <a:ext cx="8215370" cy="6143668"/>
          </a:xfrm>
        </p:spPr>
        <p:txBody>
          <a:bodyPr>
            <a:normAutofit fontScale="92500" lnSpcReduction="10000"/>
          </a:bodyPr>
          <a:lstStyle/>
          <a:p>
            <a:pPr marL="571500" indent="-571500" algn="ctr" rtl="1">
              <a:buFont typeface="+mj-lt"/>
              <a:buAutoNum type="romanUcPeriod" startAt="5"/>
            </a:pPr>
            <a:r>
              <a:rPr lang="ar-DZ" b="1" u="sng" dirty="0" smtClean="0">
                <a:solidFill>
                  <a:schemeClr val="bg1"/>
                </a:solidFill>
              </a:rPr>
              <a:t>الفرص التي يتيحها التسويق الالكتروني:</a:t>
            </a:r>
            <a:endParaRPr lang="ar-SA" b="1" u="sng" dirty="0" smtClean="0">
              <a:solidFill>
                <a:schemeClr val="bg1"/>
              </a:solidFill>
            </a:endParaRPr>
          </a:p>
          <a:p>
            <a:pPr algn="r" rtl="1"/>
            <a:endParaRPr lang="ar-SA" b="1" u="sng" dirty="0" smtClean="0">
              <a:solidFill>
                <a:schemeClr val="bg1"/>
              </a:solidFill>
            </a:endParaRPr>
          </a:p>
          <a:p>
            <a:pPr algn="r" rtl="1">
              <a:buNone/>
            </a:pPr>
            <a:endParaRPr lang="ar-SA" b="1" u="sng" dirty="0" smtClean="0">
              <a:solidFill>
                <a:schemeClr val="bg1"/>
              </a:solidFill>
            </a:endParaRPr>
          </a:p>
          <a:p>
            <a:pPr algn="r" rtl="1">
              <a:lnSpc>
                <a:spcPct val="150000"/>
              </a:lnSpc>
            </a:pPr>
            <a:r>
              <a:rPr lang="ar-SA" b="1" dirty="0" smtClean="0">
                <a:solidFill>
                  <a:schemeClr val="bg1"/>
                </a:solidFill>
              </a:rPr>
              <a:t>إمكانية الوصول إلى الأسواق العالمية</a:t>
            </a:r>
            <a:r>
              <a:rPr lang="fr-FR" b="1" dirty="0" smtClean="0">
                <a:solidFill>
                  <a:schemeClr val="bg1"/>
                </a:solidFill>
              </a:rPr>
              <a:t> </a:t>
            </a:r>
            <a:endParaRPr lang="ar-SA" b="1" dirty="0" smtClean="0">
              <a:solidFill>
                <a:schemeClr val="bg1"/>
              </a:solidFill>
            </a:endParaRPr>
          </a:p>
          <a:p>
            <a:pPr algn="r" rtl="1">
              <a:lnSpc>
                <a:spcPct val="150000"/>
              </a:lnSpc>
            </a:pPr>
            <a:r>
              <a:rPr lang="ar-SA" b="1" dirty="0" smtClean="0">
                <a:solidFill>
                  <a:schemeClr val="bg1"/>
                </a:solidFill>
              </a:rPr>
              <a:t>الحصول على </a:t>
            </a:r>
            <a:r>
              <a:rPr lang="ar-DZ" b="1" dirty="0" smtClean="0">
                <a:solidFill>
                  <a:schemeClr val="bg1"/>
                </a:solidFill>
              </a:rPr>
              <a:t>البيانات </a:t>
            </a:r>
            <a:r>
              <a:rPr lang="ar-DZ" b="1" dirty="0" err="1" smtClean="0">
                <a:solidFill>
                  <a:schemeClr val="bg1"/>
                </a:solidFill>
              </a:rPr>
              <a:t>و</a:t>
            </a:r>
            <a:r>
              <a:rPr lang="ar-DZ" b="1" dirty="0" smtClean="0">
                <a:solidFill>
                  <a:schemeClr val="bg1"/>
                </a:solidFill>
              </a:rPr>
              <a:t> </a:t>
            </a:r>
            <a:r>
              <a:rPr lang="ar-DZ" b="1" dirty="0" err="1" smtClean="0">
                <a:solidFill>
                  <a:schemeClr val="bg1"/>
                </a:solidFill>
              </a:rPr>
              <a:t>ال</a:t>
            </a:r>
            <a:r>
              <a:rPr lang="ar-SA" b="1" dirty="0" smtClean="0">
                <a:solidFill>
                  <a:schemeClr val="bg1"/>
                </a:solidFill>
              </a:rPr>
              <a:t>معلومات </a:t>
            </a:r>
            <a:r>
              <a:rPr lang="ar-DZ" b="1" dirty="0" err="1" smtClean="0">
                <a:solidFill>
                  <a:schemeClr val="bg1"/>
                </a:solidFill>
              </a:rPr>
              <a:t>ال</a:t>
            </a:r>
            <a:r>
              <a:rPr lang="ar-SA" b="1" dirty="0" smtClean="0">
                <a:solidFill>
                  <a:schemeClr val="bg1"/>
                </a:solidFill>
              </a:rPr>
              <a:t>مرتدة</a:t>
            </a:r>
            <a:endParaRPr lang="ar-SA" b="1" dirty="0" smtClean="0">
              <a:solidFill>
                <a:schemeClr val="bg1"/>
              </a:solidFill>
            </a:endParaRPr>
          </a:p>
          <a:p>
            <a:pPr algn="r" rtl="1">
              <a:lnSpc>
                <a:spcPct val="150000"/>
              </a:lnSpc>
            </a:pPr>
            <a:r>
              <a:rPr lang="ar-DZ" b="1" dirty="0" smtClean="0">
                <a:solidFill>
                  <a:schemeClr val="bg1"/>
                </a:solidFill>
              </a:rPr>
              <a:t>زيادة فعالية النشاط الترويجي</a:t>
            </a:r>
            <a:endParaRPr lang="ar-SA" b="1" dirty="0" smtClean="0">
              <a:solidFill>
                <a:schemeClr val="bg1"/>
              </a:solidFill>
            </a:endParaRPr>
          </a:p>
          <a:p>
            <a:pPr algn="r" rtl="1">
              <a:lnSpc>
                <a:spcPct val="150000"/>
              </a:lnSpc>
            </a:pPr>
            <a:r>
              <a:rPr lang="ar-SA" b="1" dirty="0" smtClean="0">
                <a:solidFill>
                  <a:schemeClr val="bg1"/>
                </a:solidFill>
              </a:rPr>
              <a:t>دعم وتفعيل إدارة العلاقات مع العملاء</a:t>
            </a:r>
          </a:p>
          <a:p>
            <a:pPr algn="r" rtl="1">
              <a:lnSpc>
                <a:spcPct val="150000"/>
              </a:lnSpc>
            </a:pPr>
            <a:r>
              <a:rPr lang="ar-SA" b="1" dirty="0" smtClean="0">
                <a:solidFill>
                  <a:schemeClr val="bg1"/>
                </a:solidFill>
              </a:rPr>
              <a:t>تحقيق ميزة تنافسية</a:t>
            </a:r>
          </a:p>
          <a:p>
            <a:pPr algn="r" rtl="1">
              <a:lnSpc>
                <a:spcPct val="150000"/>
              </a:lnSpc>
            </a:pPr>
            <a:r>
              <a:rPr lang="ar-SA" b="1" dirty="0" smtClean="0">
                <a:solidFill>
                  <a:schemeClr val="bg1"/>
                </a:solidFill>
              </a:rPr>
              <a:t>تخفيض التكاليف</a:t>
            </a:r>
          </a:p>
          <a:p>
            <a:pPr algn="r" rtl="1">
              <a:lnSpc>
                <a:spcPct val="150000"/>
              </a:lnSpc>
            </a:pPr>
            <a:endParaRPr lang="ar-SA" b="1" dirty="0" smtClean="0">
              <a:solidFill>
                <a:schemeClr val="bg1"/>
              </a:solidFill>
            </a:endParaRPr>
          </a:p>
          <a:p>
            <a:pPr algn="r" rtl="1">
              <a:lnSpc>
                <a:spcPct val="150000"/>
              </a:lnSpc>
            </a:pPr>
            <a:endParaRPr lang="fr-F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7158" y="285728"/>
            <a:ext cx="8643998" cy="928670"/>
          </a:xfrm>
        </p:spPr>
        <p:txBody>
          <a:bodyPr>
            <a:normAutofit fontScale="90000"/>
          </a:bodyPr>
          <a:lstStyle/>
          <a:p>
            <a:pPr marL="857250" indent="-857250" algn="r" rtl="1">
              <a:buFont typeface="+mj-lt"/>
              <a:buAutoNum type="romanUcPeriod" startAt="6"/>
            </a:pPr>
            <a:r>
              <a:rPr lang="ar-SA" sz="3100" b="1" dirty="0" smtClean="0">
                <a:solidFill>
                  <a:schemeClr val="bg1"/>
                </a:solidFill>
              </a:rPr>
              <a:t>التحديات التي </a:t>
            </a:r>
            <a:r>
              <a:rPr lang="ar-DZ" sz="3100" b="1" dirty="0" smtClean="0">
                <a:solidFill>
                  <a:schemeClr val="bg1"/>
                </a:solidFill>
              </a:rPr>
              <a:t>ت</a:t>
            </a:r>
            <a:r>
              <a:rPr lang="ar-SA" sz="3100" b="1" dirty="0" smtClean="0">
                <a:solidFill>
                  <a:schemeClr val="bg1"/>
                </a:solidFill>
              </a:rPr>
              <a:t>واجهها </a:t>
            </a:r>
            <a:r>
              <a:rPr lang="ar-DZ" sz="3100" b="1" dirty="0" smtClean="0">
                <a:solidFill>
                  <a:schemeClr val="bg1"/>
                </a:solidFill>
              </a:rPr>
              <a:t>المؤسسات التي تتبنى </a:t>
            </a:r>
            <a:r>
              <a:rPr lang="ar-SA" sz="3100" b="1" dirty="0" smtClean="0">
                <a:solidFill>
                  <a:schemeClr val="bg1"/>
                </a:solidFill>
              </a:rPr>
              <a:t>التسويق الإلكتروني</a:t>
            </a:r>
            <a:r>
              <a:rPr lang="fr-FR" sz="3100" b="1" dirty="0" smtClean="0">
                <a:solidFill>
                  <a:schemeClr val="bg1"/>
                </a:solidFill>
              </a:rPr>
              <a:t> </a:t>
            </a:r>
            <a:r>
              <a:rPr lang="fr-FR" sz="3600" b="1" dirty="0" smtClean="0">
                <a:solidFill>
                  <a:schemeClr val="bg1"/>
                </a:solidFill>
              </a:rPr>
              <a:t>: </a:t>
            </a:r>
            <a:endParaRPr lang="fr-FR" sz="3600" dirty="0">
              <a:solidFill>
                <a:schemeClr val="bg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158" y="1071546"/>
            <a:ext cx="8786842" cy="6215106"/>
          </a:xfrm>
        </p:spPr>
        <p:txBody>
          <a:bodyPr>
            <a:normAutofit fontScale="77500" lnSpcReduction="20000"/>
          </a:bodyPr>
          <a:lstStyle/>
          <a:p>
            <a:pPr algn="r" rtl="1">
              <a:lnSpc>
                <a:spcPct val="200000"/>
              </a:lnSpc>
              <a:buNone/>
            </a:pPr>
            <a:endParaRPr lang="fr-FR" sz="3100" b="1" dirty="0" smtClean="0">
              <a:solidFill>
                <a:schemeClr val="bg1"/>
              </a:solidFill>
            </a:endParaRPr>
          </a:p>
          <a:p>
            <a:pPr algn="r" rtl="1">
              <a:lnSpc>
                <a:spcPct val="200000"/>
              </a:lnSpc>
            </a:pPr>
            <a:r>
              <a:rPr lang="ar-SA" sz="3100" b="1" dirty="0" smtClean="0">
                <a:solidFill>
                  <a:schemeClr val="bg1"/>
                </a:solidFill>
              </a:rPr>
              <a:t>التحديات </a:t>
            </a:r>
            <a:r>
              <a:rPr lang="ar-SA" sz="3100" b="1" dirty="0" err="1" smtClean="0">
                <a:solidFill>
                  <a:schemeClr val="bg1"/>
                </a:solidFill>
              </a:rPr>
              <a:t>التظيمية</a:t>
            </a:r>
            <a:r>
              <a:rPr lang="fr-FR" sz="3100" b="1" dirty="0" smtClean="0">
                <a:solidFill>
                  <a:schemeClr val="bg1"/>
                </a:solidFill>
              </a:rPr>
              <a:t> </a:t>
            </a:r>
            <a:r>
              <a:rPr lang="ar-DZ" sz="3100" b="1" dirty="0" smtClean="0">
                <a:solidFill>
                  <a:schemeClr val="bg1"/>
                </a:solidFill>
              </a:rPr>
              <a:t>(كعدم تقبل الموظفين للتغييرات الناجمة عن تطبيق التسويق الإلكتروني)</a:t>
            </a:r>
            <a:endParaRPr lang="ar-SA" sz="3100" b="1" dirty="0" smtClean="0">
              <a:solidFill>
                <a:schemeClr val="bg1"/>
              </a:solidFill>
            </a:endParaRPr>
          </a:p>
          <a:p>
            <a:pPr algn="r" rtl="1">
              <a:lnSpc>
                <a:spcPct val="200000"/>
              </a:lnSpc>
            </a:pPr>
            <a:r>
              <a:rPr lang="ar-SA" sz="3100" b="1" dirty="0" smtClean="0">
                <a:solidFill>
                  <a:schemeClr val="bg1"/>
                </a:solidFill>
              </a:rPr>
              <a:t>ارتفاع تكاليف إقامة </a:t>
            </a:r>
            <a:r>
              <a:rPr lang="ar-SA" sz="3100" b="1" dirty="0" err="1" smtClean="0">
                <a:solidFill>
                  <a:schemeClr val="bg1"/>
                </a:solidFill>
              </a:rPr>
              <a:t>و</a:t>
            </a:r>
            <a:r>
              <a:rPr lang="ar-SA" sz="3100" b="1" dirty="0" smtClean="0">
                <a:solidFill>
                  <a:schemeClr val="bg1"/>
                </a:solidFill>
              </a:rPr>
              <a:t> خدمة </a:t>
            </a:r>
            <a:r>
              <a:rPr lang="ar-SA" sz="3100" b="1" dirty="0" err="1" smtClean="0">
                <a:solidFill>
                  <a:schemeClr val="bg1"/>
                </a:solidFill>
              </a:rPr>
              <a:t>و</a:t>
            </a:r>
            <a:r>
              <a:rPr lang="ar-SA" sz="3100" b="1" dirty="0" smtClean="0">
                <a:solidFill>
                  <a:schemeClr val="bg1"/>
                </a:solidFill>
              </a:rPr>
              <a:t> صيانة المواقع الإلكترونية</a:t>
            </a:r>
          </a:p>
          <a:p>
            <a:pPr algn="r" rtl="1">
              <a:lnSpc>
                <a:spcPct val="200000"/>
              </a:lnSpc>
            </a:pPr>
            <a:r>
              <a:rPr lang="ar-DZ" sz="3100" b="1" dirty="0" smtClean="0">
                <a:solidFill>
                  <a:schemeClr val="bg1"/>
                </a:solidFill>
              </a:rPr>
              <a:t>سرعة </a:t>
            </a:r>
            <a:r>
              <a:rPr lang="ar-SA" sz="3100" b="1" dirty="0" smtClean="0">
                <a:solidFill>
                  <a:schemeClr val="bg1"/>
                </a:solidFill>
              </a:rPr>
              <a:t>تطور تكنولوجيا المواقع الإلكترونية</a:t>
            </a:r>
            <a:r>
              <a:rPr lang="ar-DZ" sz="3100" b="1" dirty="0" smtClean="0">
                <a:solidFill>
                  <a:schemeClr val="bg1"/>
                </a:solidFill>
              </a:rPr>
              <a:t> و صعوبة مواكبتها</a:t>
            </a:r>
            <a:endParaRPr lang="ar-SA" sz="3100" b="1" dirty="0" smtClean="0">
              <a:solidFill>
                <a:schemeClr val="bg1"/>
              </a:solidFill>
            </a:endParaRPr>
          </a:p>
          <a:p>
            <a:pPr algn="r" rtl="1">
              <a:lnSpc>
                <a:spcPct val="200000"/>
              </a:lnSpc>
            </a:pPr>
            <a:r>
              <a:rPr lang="ar-SA" sz="3100" b="1" dirty="0" smtClean="0">
                <a:solidFill>
                  <a:schemeClr val="bg1"/>
                </a:solidFill>
              </a:rPr>
              <a:t>عوائق اللغة والثقافة</a:t>
            </a:r>
          </a:p>
          <a:p>
            <a:pPr algn="r" rtl="1">
              <a:lnSpc>
                <a:spcPct val="200000"/>
              </a:lnSpc>
            </a:pPr>
            <a:r>
              <a:rPr lang="ar-SA" sz="3100" b="1" dirty="0" smtClean="0">
                <a:solidFill>
                  <a:schemeClr val="bg1"/>
                </a:solidFill>
              </a:rPr>
              <a:t>مشكل الخصوصية </a:t>
            </a:r>
            <a:r>
              <a:rPr lang="ar-DZ" sz="3100" b="1" dirty="0" smtClean="0">
                <a:solidFill>
                  <a:schemeClr val="bg1"/>
                </a:solidFill>
              </a:rPr>
              <a:t> و أمن الأعمال الالكترونية .</a:t>
            </a:r>
          </a:p>
          <a:p>
            <a:pPr algn="r" rtl="1">
              <a:lnSpc>
                <a:spcPct val="200000"/>
              </a:lnSpc>
            </a:pPr>
            <a:r>
              <a:rPr lang="ar-SA" sz="3100" b="1" dirty="0" smtClean="0">
                <a:solidFill>
                  <a:schemeClr val="bg1"/>
                </a:solidFill>
              </a:rPr>
              <a:t> </a:t>
            </a:r>
            <a:r>
              <a:rPr lang="ar-SA" sz="3100" b="1" dirty="0" smtClean="0">
                <a:solidFill>
                  <a:schemeClr val="bg1"/>
                </a:solidFill>
              </a:rPr>
              <a:t>عدم الثقة في وسائل الدفع الإلكترونية</a:t>
            </a:r>
          </a:p>
          <a:p>
            <a:pPr algn="r" rtl="1"/>
            <a:endParaRPr lang="ar-SA" sz="2400" b="1" dirty="0" smtClean="0">
              <a:solidFill>
                <a:schemeClr val="bg1"/>
              </a:solidFill>
            </a:endParaRPr>
          </a:p>
          <a:p>
            <a:pPr algn="r" rtl="1"/>
            <a:endParaRPr lang="ar-SA" sz="2400" b="1" dirty="0" smtClean="0">
              <a:solidFill>
                <a:schemeClr val="bg1"/>
              </a:solidFill>
            </a:endParaRPr>
          </a:p>
          <a:p>
            <a:pPr algn="r" rtl="1"/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ous-titre 4"/>
          <p:cNvSpPr>
            <a:spLocks noGrp="1"/>
          </p:cNvSpPr>
          <p:nvPr>
            <p:ph type="subTitle" idx="1"/>
          </p:nvPr>
        </p:nvSpPr>
        <p:spPr>
          <a:xfrm>
            <a:off x="1714480" y="0"/>
            <a:ext cx="7215238" cy="6572272"/>
          </a:xfrm>
        </p:spPr>
        <p:txBody>
          <a:bodyPr>
            <a:normAutofit fontScale="77500" lnSpcReduction="20000"/>
          </a:bodyPr>
          <a:lstStyle/>
          <a:p>
            <a:pPr algn="r" rtl="1"/>
            <a:r>
              <a:rPr lang="ar-SA" b="1" dirty="0">
                <a:solidFill>
                  <a:schemeClr val="bg1"/>
                </a:solidFill>
              </a:rPr>
              <a:t> </a:t>
            </a:r>
            <a:endParaRPr lang="fr-FR" dirty="0">
              <a:solidFill>
                <a:schemeClr val="bg1"/>
              </a:solidFill>
            </a:endParaRPr>
          </a:p>
          <a:p>
            <a:pPr rtl="1"/>
            <a:r>
              <a:rPr lang="ar-SA" b="1" dirty="0">
                <a:solidFill>
                  <a:schemeClr val="bg1"/>
                </a:solidFill>
              </a:rPr>
              <a:t>المحاور الرئيسية </a:t>
            </a:r>
            <a:r>
              <a:rPr lang="ar-DZ" b="1" dirty="0" smtClean="0">
                <a:solidFill>
                  <a:schemeClr val="bg1"/>
                </a:solidFill>
              </a:rPr>
              <a:t>لمقياس التسويق الإلكتروني</a:t>
            </a:r>
          </a:p>
          <a:p>
            <a:pPr algn="r" rtl="1"/>
            <a:r>
              <a:rPr lang="ar-SA" b="1" dirty="0">
                <a:solidFill>
                  <a:schemeClr val="bg1"/>
                </a:solidFill>
              </a:rPr>
              <a:t>				</a:t>
            </a:r>
            <a:endParaRPr lang="fr-FR" dirty="0">
              <a:solidFill>
                <a:schemeClr val="bg1"/>
              </a:solidFill>
            </a:endParaRPr>
          </a:p>
          <a:p>
            <a:pPr algn="r" rtl="1">
              <a:lnSpc>
                <a:spcPct val="120000"/>
              </a:lnSpc>
            </a:pPr>
            <a:r>
              <a:rPr lang="ar-SA" sz="3400" b="1" dirty="0" err="1">
                <a:solidFill>
                  <a:schemeClr val="bg1"/>
                </a:solidFill>
              </a:rPr>
              <a:t>المحورالأول</a:t>
            </a:r>
            <a:r>
              <a:rPr lang="ar-SA" dirty="0">
                <a:solidFill>
                  <a:schemeClr val="bg1"/>
                </a:solidFill>
              </a:rPr>
              <a:t> :مدخل للتسويق الإلكتروني				</a:t>
            </a:r>
            <a:endParaRPr lang="fr-FR" dirty="0">
              <a:solidFill>
                <a:schemeClr val="bg1"/>
              </a:solidFill>
            </a:endParaRPr>
          </a:p>
          <a:p>
            <a:pPr algn="r" rtl="1">
              <a:lnSpc>
                <a:spcPct val="120000"/>
              </a:lnSpc>
            </a:pPr>
            <a:r>
              <a:rPr lang="ar-SA" sz="3400" b="1" dirty="0" err="1">
                <a:solidFill>
                  <a:schemeClr val="bg1"/>
                </a:solidFill>
              </a:rPr>
              <a:t>المحورالثاني</a:t>
            </a:r>
            <a:r>
              <a:rPr lang="ar-SA" dirty="0">
                <a:solidFill>
                  <a:schemeClr val="bg1"/>
                </a:solidFill>
              </a:rPr>
              <a:t>:سلوك المشتري </a:t>
            </a:r>
            <a:r>
              <a:rPr lang="ar-DZ" dirty="0" smtClean="0">
                <a:solidFill>
                  <a:schemeClr val="bg1"/>
                </a:solidFill>
              </a:rPr>
              <a:t>الإلكتروني</a:t>
            </a:r>
            <a:r>
              <a:rPr lang="ar-SA" dirty="0">
                <a:solidFill>
                  <a:schemeClr val="bg1"/>
                </a:solidFill>
              </a:rPr>
              <a:t>			</a:t>
            </a:r>
            <a:endParaRPr lang="fr-FR" dirty="0">
              <a:solidFill>
                <a:schemeClr val="bg1"/>
              </a:solidFill>
            </a:endParaRPr>
          </a:p>
          <a:p>
            <a:pPr algn="r" rtl="1">
              <a:lnSpc>
                <a:spcPct val="120000"/>
              </a:lnSpc>
            </a:pPr>
            <a:r>
              <a:rPr lang="ar-SA" sz="3400" b="1" dirty="0" err="1" smtClean="0">
                <a:solidFill>
                  <a:schemeClr val="bg1"/>
                </a:solidFill>
              </a:rPr>
              <a:t>المحورالثالث</a:t>
            </a:r>
            <a:r>
              <a:rPr lang="ar-SA" dirty="0" smtClean="0">
                <a:solidFill>
                  <a:schemeClr val="bg1"/>
                </a:solidFill>
              </a:rPr>
              <a:t> :  المتجر الإلكتروني </a:t>
            </a:r>
            <a:r>
              <a:rPr lang="ar-SA" dirty="0">
                <a:solidFill>
                  <a:schemeClr val="bg1"/>
                </a:solidFill>
              </a:rPr>
              <a:t>			</a:t>
            </a:r>
            <a:endParaRPr lang="fr-FR" dirty="0">
              <a:solidFill>
                <a:schemeClr val="bg1"/>
              </a:solidFill>
            </a:endParaRPr>
          </a:p>
          <a:p>
            <a:pPr algn="r" rtl="1">
              <a:lnSpc>
                <a:spcPct val="120000"/>
              </a:lnSpc>
            </a:pPr>
            <a:r>
              <a:rPr lang="ar-SA" sz="3400" b="1" dirty="0" err="1" smtClean="0">
                <a:solidFill>
                  <a:schemeClr val="bg1"/>
                </a:solidFill>
              </a:rPr>
              <a:t>المحورالرابع</a:t>
            </a:r>
            <a:r>
              <a:rPr lang="ar-SA" dirty="0" smtClean="0">
                <a:solidFill>
                  <a:schemeClr val="bg1"/>
                </a:solidFill>
              </a:rPr>
              <a:t>:</a:t>
            </a:r>
            <a:r>
              <a:rPr lang="fr-FR" dirty="0" smtClean="0">
                <a:solidFill>
                  <a:schemeClr val="bg1"/>
                </a:solidFill>
              </a:rPr>
              <a:t> </a:t>
            </a:r>
            <a:r>
              <a:rPr lang="ar-DZ" dirty="0" smtClean="0">
                <a:solidFill>
                  <a:schemeClr val="bg1"/>
                </a:solidFill>
              </a:rPr>
              <a:t>عناصر المزيج التسويقي الإلكتروني</a:t>
            </a:r>
          </a:p>
          <a:p>
            <a:pPr lvl="1" algn="r" rtl="1">
              <a:lnSpc>
                <a:spcPct val="120000"/>
              </a:lnSpc>
              <a:buFont typeface="Wingdings" pitchFamily="2" charset="2"/>
              <a:buChar char="v"/>
            </a:pPr>
            <a:r>
              <a:rPr lang="ar-DZ" dirty="0" smtClean="0">
                <a:solidFill>
                  <a:schemeClr val="bg1"/>
                </a:solidFill>
              </a:rPr>
              <a:t>المنتج</a:t>
            </a:r>
          </a:p>
          <a:p>
            <a:pPr lvl="1" algn="r" rtl="1">
              <a:lnSpc>
                <a:spcPct val="120000"/>
              </a:lnSpc>
              <a:buFont typeface="Wingdings" pitchFamily="2" charset="2"/>
              <a:buChar char="v"/>
            </a:pPr>
            <a:r>
              <a:rPr lang="ar-DZ" dirty="0" smtClean="0">
                <a:solidFill>
                  <a:schemeClr val="bg1"/>
                </a:solidFill>
              </a:rPr>
              <a:t>السعر</a:t>
            </a:r>
          </a:p>
          <a:p>
            <a:pPr lvl="1" algn="r" rtl="1">
              <a:lnSpc>
                <a:spcPct val="120000"/>
              </a:lnSpc>
              <a:buFont typeface="Wingdings" pitchFamily="2" charset="2"/>
              <a:buChar char="v"/>
            </a:pPr>
            <a:r>
              <a:rPr lang="ar-DZ" dirty="0" smtClean="0">
                <a:solidFill>
                  <a:schemeClr val="bg1"/>
                </a:solidFill>
              </a:rPr>
              <a:t>التوزيع </a:t>
            </a:r>
          </a:p>
          <a:p>
            <a:pPr lvl="1" algn="r" rtl="1">
              <a:lnSpc>
                <a:spcPct val="120000"/>
              </a:lnSpc>
              <a:buFont typeface="Wingdings" pitchFamily="2" charset="2"/>
              <a:buChar char="v"/>
            </a:pPr>
            <a:r>
              <a:rPr lang="ar-DZ" dirty="0" smtClean="0">
                <a:solidFill>
                  <a:schemeClr val="bg1"/>
                </a:solidFill>
              </a:rPr>
              <a:t>الترويج</a:t>
            </a:r>
          </a:p>
          <a:p>
            <a:pPr algn="r" rtl="1">
              <a:lnSpc>
                <a:spcPct val="120000"/>
              </a:lnSpc>
            </a:pPr>
            <a:r>
              <a:rPr lang="ar-SA" b="1" dirty="0" smtClean="0">
                <a:solidFill>
                  <a:schemeClr val="bg1"/>
                </a:solidFill>
              </a:rPr>
              <a:t>المحور</a:t>
            </a:r>
            <a:r>
              <a:rPr lang="ar-DZ" b="1" dirty="0" err="1" smtClean="0">
                <a:solidFill>
                  <a:schemeClr val="bg1"/>
                </a:solidFill>
              </a:rPr>
              <a:t>ال</a:t>
            </a:r>
            <a:r>
              <a:rPr lang="ar-SA" b="1" dirty="0" smtClean="0">
                <a:solidFill>
                  <a:schemeClr val="bg1"/>
                </a:solidFill>
              </a:rPr>
              <a:t>خامس </a:t>
            </a:r>
            <a:r>
              <a:rPr lang="ar-SA" dirty="0" smtClean="0">
                <a:solidFill>
                  <a:schemeClr val="bg1"/>
                </a:solidFill>
              </a:rPr>
              <a:t>:</a:t>
            </a:r>
            <a:r>
              <a:rPr lang="ar-DZ" dirty="0" smtClean="0">
                <a:solidFill>
                  <a:schemeClr val="bg1"/>
                </a:solidFill>
              </a:rPr>
              <a:t>أثر التسويق الإلكتروني على إدارة علاقة الزبون</a:t>
            </a:r>
            <a:endParaRPr lang="ar-SA" dirty="0" smtClean="0">
              <a:solidFill>
                <a:schemeClr val="bg1"/>
              </a:solidFill>
            </a:endParaRPr>
          </a:p>
          <a:p>
            <a:pPr algn="r"/>
            <a:r>
              <a:rPr lang="ar-SA" b="1" dirty="0">
                <a:solidFill>
                  <a:schemeClr val="bg1"/>
                </a:solidFill>
              </a:rPr>
              <a:t> </a:t>
            </a:r>
            <a:endParaRPr lang="fr-FR" dirty="0">
              <a:solidFill>
                <a:schemeClr val="bg1"/>
              </a:solidFill>
            </a:endParaRPr>
          </a:p>
          <a:p>
            <a:pPr algn="r" rtl="1"/>
            <a:r>
              <a:rPr lang="ar-SA" b="1" dirty="0">
                <a:solidFill>
                  <a:schemeClr val="bg1"/>
                </a:solidFill>
              </a:rPr>
              <a:t>	</a:t>
            </a:r>
            <a:endParaRPr lang="fr-F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0"/>
            <a:ext cx="8929718" cy="6858000"/>
          </a:xfrm>
        </p:spPr>
        <p:txBody>
          <a:bodyPr>
            <a:normAutofit fontScale="32500" lnSpcReduction="20000"/>
          </a:bodyPr>
          <a:lstStyle/>
          <a:p>
            <a:pPr algn="ctr" rtl="1">
              <a:buNone/>
            </a:pPr>
            <a:r>
              <a:rPr lang="ar-SA" sz="8000" b="1" u="sng" dirty="0" smtClean="0">
                <a:solidFill>
                  <a:schemeClr val="bg1"/>
                </a:solidFill>
              </a:rPr>
              <a:t>تحديات خاصة بالدول النامية</a:t>
            </a:r>
            <a:r>
              <a:rPr lang="ar-SA" sz="8000" b="1" dirty="0" smtClean="0">
                <a:solidFill>
                  <a:schemeClr val="bg1"/>
                </a:solidFill>
              </a:rPr>
              <a:t> </a:t>
            </a:r>
          </a:p>
          <a:p>
            <a:pPr algn="r" rtl="1">
              <a:lnSpc>
                <a:spcPct val="170000"/>
              </a:lnSpc>
              <a:buNone/>
            </a:pPr>
            <a:endParaRPr lang="ar-SA" sz="4100" b="1" dirty="0" smtClean="0">
              <a:solidFill>
                <a:schemeClr val="bg1"/>
              </a:solidFill>
            </a:endParaRPr>
          </a:p>
          <a:p>
            <a:pPr algn="r" rtl="1">
              <a:lnSpc>
                <a:spcPct val="170000"/>
              </a:lnSpc>
              <a:buNone/>
            </a:pPr>
            <a:r>
              <a:rPr lang="ar-SA" b="1" dirty="0" smtClean="0">
                <a:solidFill>
                  <a:schemeClr val="bg1"/>
                </a:solidFill>
              </a:rPr>
              <a:t>    </a:t>
            </a:r>
            <a:r>
              <a:rPr lang="ar-DZ" b="1" dirty="0" smtClean="0">
                <a:solidFill>
                  <a:schemeClr val="bg1"/>
                </a:solidFill>
              </a:rPr>
              <a:t>      </a:t>
            </a:r>
            <a:r>
              <a:rPr lang="ar-SA" sz="6000" b="1" dirty="0" smtClean="0">
                <a:solidFill>
                  <a:schemeClr val="bg1"/>
                </a:solidFill>
              </a:rPr>
              <a:t>– عدم وضوح الرؤية لدى مدراء الشركات</a:t>
            </a:r>
            <a:r>
              <a:rPr lang="ar-DZ" sz="6000" b="1" dirty="0" smtClean="0">
                <a:solidFill>
                  <a:schemeClr val="bg1"/>
                </a:solidFill>
              </a:rPr>
              <a:t> بشأن </a:t>
            </a:r>
            <a:r>
              <a:rPr lang="ar-DZ" sz="6000" b="1" dirty="0" err="1" smtClean="0">
                <a:solidFill>
                  <a:schemeClr val="bg1"/>
                </a:solidFill>
              </a:rPr>
              <a:t>ا</a:t>
            </a:r>
            <a:r>
              <a:rPr lang="ar-SA" sz="6000" b="1" dirty="0" smtClean="0">
                <a:solidFill>
                  <a:schemeClr val="bg1"/>
                </a:solidFill>
              </a:rPr>
              <a:t>لتسويق الإلكتروني</a:t>
            </a:r>
            <a:endParaRPr lang="ar-DZ" sz="6000" b="1" dirty="0" smtClean="0">
              <a:solidFill>
                <a:schemeClr val="bg1"/>
              </a:solidFill>
            </a:endParaRPr>
          </a:p>
          <a:p>
            <a:pPr algn="r" rtl="1">
              <a:lnSpc>
                <a:spcPct val="170000"/>
              </a:lnSpc>
              <a:buNone/>
            </a:pPr>
            <a:r>
              <a:rPr lang="fr-FR" sz="6000" b="1" dirty="0" smtClean="0">
                <a:solidFill>
                  <a:schemeClr val="bg1"/>
                </a:solidFill>
              </a:rPr>
              <a:t/>
            </a:r>
            <a:br>
              <a:rPr lang="fr-FR" sz="6000" b="1" dirty="0" smtClean="0">
                <a:solidFill>
                  <a:schemeClr val="bg1"/>
                </a:solidFill>
              </a:rPr>
            </a:br>
            <a:r>
              <a:rPr lang="ar-SA" sz="6000" b="1" dirty="0" smtClean="0">
                <a:solidFill>
                  <a:schemeClr val="bg1"/>
                </a:solidFill>
              </a:rPr>
              <a:t> – ارتفاع التكلفة المادية للتحول من التسويق العادي إلى التسويق الإلكتروني</a:t>
            </a:r>
            <a:r>
              <a:rPr lang="fr-FR" sz="6000" b="1" dirty="0" smtClean="0">
                <a:solidFill>
                  <a:schemeClr val="bg1"/>
                </a:solidFill>
              </a:rPr>
              <a:t> . </a:t>
            </a:r>
            <a:endParaRPr lang="ar-DZ" sz="6000" b="1" dirty="0" smtClean="0">
              <a:solidFill>
                <a:schemeClr val="bg1"/>
              </a:solidFill>
            </a:endParaRPr>
          </a:p>
          <a:p>
            <a:pPr algn="r" rtl="1">
              <a:lnSpc>
                <a:spcPct val="170000"/>
              </a:lnSpc>
              <a:buNone/>
            </a:pPr>
            <a:r>
              <a:rPr lang="fr-FR" sz="6000" b="1" dirty="0" smtClean="0">
                <a:solidFill>
                  <a:schemeClr val="bg1"/>
                </a:solidFill>
              </a:rPr>
              <a:t/>
            </a:r>
            <a:br>
              <a:rPr lang="fr-FR" sz="6000" b="1" dirty="0" smtClean="0">
                <a:solidFill>
                  <a:schemeClr val="bg1"/>
                </a:solidFill>
              </a:rPr>
            </a:br>
            <a:r>
              <a:rPr lang="ar-SA" sz="6000" b="1" dirty="0" smtClean="0">
                <a:solidFill>
                  <a:schemeClr val="bg1"/>
                </a:solidFill>
              </a:rPr>
              <a:t>– عدم تقبل العملاء لفكرة الشراء عبر الإنترنت لإحساسهم بالمخاطر المتعلقة بجودة السلع ورغبتهم في فحصها قبل الشراء .</a:t>
            </a:r>
            <a:endParaRPr lang="ar-DZ" sz="6000" b="1" dirty="0" smtClean="0">
              <a:solidFill>
                <a:schemeClr val="bg1"/>
              </a:solidFill>
            </a:endParaRPr>
          </a:p>
          <a:p>
            <a:pPr algn="r" rtl="1">
              <a:lnSpc>
                <a:spcPct val="170000"/>
              </a:lnSpc>
              <a:buNone/>
            </a:pPr>
            <a:r>
              <a:rPr lang="fr-FR" sz="6000" b="1" dirty="0" smtClean="0">
                <a:solidFill>
                  <a:schemeClr val="bg1"/>
                </a:solidFill>
              </a:rPr>
              <a:t/>
            </a:r>
            <a:br>
              <a:rPr lang="fr-FR" sz="6000" b="1" dirty="0" smtClean="0">
                <a:solidFill>
                  <a:schemeClr val="bg1"/>
                </a:solidFill>
              </a:rPr>
            </a:br>
            <a:r>
              <a:rPr lang="ar-SA" sz="6000" b="1" dirty="0" smtClean="0">
                <a:solidFill>
                  <a:schemeClr val="bg1"/>
                </a:solidFill>
              </a:rPr>
              <a:t>– عدم توافر أجهزة الكمبيوتر لدى نسبة كبيرة من المواطنين في الدول النامية</a:t>
            </a:r>
            <a:r>
              <a:rPr lang="fr-FR" sz="6000" b="1" dirty="0" smtClean="0">
                <a:solidFill>
                  <a:schemeClr val="bg1"/>
                </a:solidFill>
              </a:rPr>
              <a:t>. </a:t>
            </a:r>
            <a:endParaRPr lang="ar-DZ" sz="6000" b="1" dirty="0" smtClean="0">
              <a:solidFill>
                <a:schemeClr val="bg1"/>
              </a:solidFill>
            </a:endParaRPr>
          </a:p>
          <a:p>
            <a:pPr algn="r" rtl="1">
              <a:lnSpc>
                <a:spcPct val="170000"/>
              </a:lnSpc>
              <a:buNone/>
            </a:pPr>
            <a:endParaRPr lang="fr-FR" sz="6000" dirty="0" smtClean="0">
              <a:solidFill>
                <a:schemeClr val="bg1"/>
              </a:solidFill>
            </a:endParaRPr>
          </a:p>
          <a:p>
            <a:pPr algn="r" rtl="1">
              <a:lnSpc>
                <a:spcPct val="170000"/>
              </a:lnSpc>
              <a:buNone/>
            </a:pPr>
            <a:r>
              <a:rPr lang="ar-SA" sz="6000" b="1" dirty="0" smtClean="0">
                <a:solidFill>
                  <a:schemeClr val="bg1"/>
                </a:solidFill>
              </a:rPr>
              <a:t>     – عدم انتشار الإنترنت بصورة كبيرة في بعض الدول النامية</a:t>
            </a:r>
            <a:r>
              <a:rPr lang="fr-FR" sz="6000" b="1" dirty="0" smtClean="0">
                <a:solidFill>
                  <a:schemeClr val="bg1"/>
                </a:solidFill>
              </a:rPr>
              <a:t> . </a:t>
            </a:r>
            <a:endParaRPr lang="ar-DZ" sz="6000" b="1" dirty="0" smtClean="0">
              <a:solidFill>
                <a:schemeClr val="bg1"/>
              </a:solidFill>
            </a:endParaRPr>
          </a:p>
          <a:p>
            <a:pPr algn="r" rtl="1">
              <a:lnSpc>
                <a:spcPct val="170000"/>
              </a:lnSpc>
              <a:buNone/>
            </a:pPr>
            <a:r>
              <a:rPr lang="fr-FR" sz="6000" b="1" dirty="0" smtClean="0">
                <a:solidFill>
                  <a:schemeClr val="bg1"/>
                </a:solidFill>
              </a:rPr>
              <a:t/>
            </a:r>
            <a:br>
              <a:rPr lang="fr-FR" sz="6000" b="1" dirty="0" smtClean="0">
                <a:solidFill>
                  <a:schemeClr val="bg1"/>
                </a:solidFill>
              </a:rPr>
            </a:br>
            <a:r>
              <a:rPr lang="ar-SA" sz="6000" b="1" dirty="0" smtClean="0">
                <a:solidFill>
                  <a:schemeClr val="bg1"/>
                </a:solidFill>
              </a:rPr>
              <a:t>– بطء شبكة الإنترنت وصعوبة التنقل عبر المواقع الإلكترونية في بعض الدول النامية</a:t>
            </a:r>
            <a:endParaRPr lang="fr-FR" sz="6000" dirty="0" smtClean="0">
              <a:solidFill>
                <a:schemeClr val="bg1"/>
              </a:solidFill>
            </a:endParaRP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57224" y="0"/>
            <a:ext cx="7786710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57250" lvl="0" indent="-857250" algn="ctr" rtl="1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romanUcPeriod" startAt="7"/>
            </a:pPr>
            <a:r>
              <a:rPr lang="ar-SA" sz="3600" b="1" dirty="0" smtClean="0">
                <a:solidFill>
                  <a:schemeClr val="bg1"/>
                </a:solidFill>
                <a:latin typeface="Cambria" pitchFamily="18" charset="0"/>
                <a:ea typeface="Calibri" pitchFamily="34" charset="0"/>
                <a:cs typeface="Arial" pitchFamily="34" charset="0"/>
              </a:rPr>
              <a:t>مقارنة بين التسويق الإلكتروني </a:t>
            </a:r>
            <a:r>
              <a:rPr lang="ar-SA" sz="3600" b="1" dirty="0" err="1" smtClean="0">
                <a:solidFill>
                  <a:schemeClr val="bg1"/>
                </a:solidFill>
                <a:latin typeface="Cambria" pitchFamily="18" charset="0"/>
                <a:ea typeface="Calibri" pitchFamily="34" charset="0"/>
                <a:cs typeface="Arial" pitchFamily="34" charset="0"/>
              </a:rPr>
              <a:t>و</a:t>
            </a:r>
            <a:r>
              <a:rPr lang="ar-SA" sz="3600" b="1" dirty="0" smtClean="0">
                <a:solidFill>
                  <a:schemeClr val="bg1"/>
                </a:solidFill>
                <a:latin typeface="Cambria" pitchFamily="18" charset="0"/>
                <a:ea typeface="Calibri" pitchFamily="34" charset="0"/>
                <a:cs typeface="Arial" pitchFamily="34" charset="0"/>
              </a:rPr>
              <a:t> التسويق العادي</a:t>
            </a:r>
            <a:endParaRPr lang="ar-DZ" sz="3200" dirty="0" smtClean="0"/>
          </a:p>
          <a:p>
            <a:pPr lvl="0" algn="ctr" rtl="1" eaLnBrk="0" fontAlgn="base" hangingPunct="0">
              <a:spcBef>
                <a:spcPct val="0"/>
              </a:spcBef>
              <a:spcAft>
                <a:spcPct val="0"/>
              </a:spcAft>
            </a:pPr>
            <a:endParaRPr lang="ar-DZ" sz="3200" dirty="0" smtClean="0"/>
          </a:p>
          <a:p>
            <a:pPr lvl="0" algn="ctr" rtl="1" eaLnBrk="0" fontAlgn="base" hangingPunct="0">
              <a:spcBef>
                <a:spcPct val="0"/>
              </a:spcBef>
              <a:spcAft>
                <a:spcPct val="0"/>
              </a:spcAft>
            </a:pPr>
            <a:endParaRPr lang="ar-DZ" sz="3200" dirty="0" smtClean="0">
              <a:latin typeface="Cambria" pitchFamily="18" charset="0"/>
              <a:ea typeface="Calibri" pitchFamily="34" charset="0"/>
              <a:cs typeface="Arial" pitchFamily="34" charset="0"/>
            </a:endParaRPr>
          </a:p>
          <a:p>
            <a:pPr lvl="0" algn="ctr" rtl="1" eaLnBrk="0" fontAlgn="base" hangingPunct="0">
              <a:spcBef>
                <a:spcPct val="0"/>
              </a:spcBef>
              <a:spcAft>
                <a:spcPct val="0"/>
              </a:spcAft>
            </a:pPr>
            <a:endParaRPr lang="ar-DZ" sz="3200" dirty="0" smtClean="0">
              <a:latin typeface="Cambria" pitchFamily="18" charset="0"/>
              <a:ea typeface="Calibri" pitchFamily="34" charset="0"/>
              <a:cs typeface="Arial" pitchFamily="34" charset="0"/>
            </a:endParaRPr>
          </a:p>
          <a:p>
            <a:pPr lvl="0" algn="ctr" rtl="1" eaLnBrk="0" fontAlgn="base" hangingPunct="0">
              <a:spcBef>
                <a:spcPct val="0"/>
              </a:spcBef>
              <a:spcAft>
                <a:spcPct val="0"/>
              </a:spcAft>
            </a:pPr>
            <a:endParaRPr lang="ar-DZ" sz="3200" dirty="0" smtClean="0">
              <a:latin typeface="Cambria" pitchFamily="18" charset="0"/>
              <a:ea typeface="Calibri" pitchFamily="34" charset="0"/>
              <a:cs typeface="Arial" pitchFamily="34" charset="0"/>
            </a:endParaRPr>
          </a:p>
          <a:p>
            <a:pPr lvl="0" algn="r" rtl="1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sz="3600" dirty="0" smtClean="0">
              <a:latin typeface="Cambria" pitchFamily="18" charset="0"/>
              <a:ea typeface="Calibri" pitchFamily="34" charset="0"/>
              <a:cs typeface="Arial" pitchFamily="34" charset="0"/>
            </a:endParaRPr>
          </a:p>
        </p:txBody>
      </p:sp>
      <p:graphicFrame>
        <p:nvGraphicFramePr>
          <p:cNvPr id="3" name="Tableau 2"/>
          <p:cNvGraphicFramePr>
            <a:graphicFrameLocks noGrp="1"/>
          </p:cNvGraphicFramePr>
          <p:nvPr/>
        </p:nvGraphicFramePr>
        <p:xfrm>
          <a:off x="1571604" y="2071678"/>
          <a:ext cx="7167570" cy="46494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51875"/>
                <a:gridCol w="2594464"/>
                <a:gridCol w="2221231"/>
              </a:tblGrid>
              <a:tr h="656828">
                <a:tc>
                  <a:txBody>
                    <a:bodyPr/>
                    <a:lstStyle/>
                    <a:p>
                      <a:pPr algn="ctr"/>
                      <a:r>
                        <a:rPr lang="ar-DZ" sz="2800" b="1" dirty="0" smtClean="0"/>
                        <a:t>التسويق العادي</a:t>
                      </a:r>
                      <a:endParaRPr lang="fr-FR" sz="2000" b="1" dirty="0"/>
                    </a:p>
                  </a:txBody>
                  <a:tcPr>
                    <a:solidFill>
                      <a:schemeClr val="tx2">
                        <a:lumMod val="5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2800" b="1" dirty="0" smtClean="0"/>
                        <a:t>التسويق الإلكتروني</a:t>
                      </a:r>
                      <a:r>
                        <a:rPr lang="ar-DZ" b="1" dirty="0" smtClean="0"/>
                        <a:t> </a:t>
                      </a:r>
                      <a:endParaRPr lang="fr-FR" b="1" dirty="0"/>
                    </a:p>
                  </a:txBody>
                  <a:tcPr>
                    <a:solidFill>
                      <a:schemeClr val="tx2">
                        <a:lumMod val="5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وجه المقارنة</a:t>
                      </a:r>
                      <a:endParaRPr lang="fr-FR" sz="2800" b="1" dirty="0"/>
                    </a:p>
                  </a:txBody>
                  <a:tcPr>
                    <a:solidFill>
                      <a:schemeClr val="tx2">
                        <a:lumMod val="50000"/>
                        <a:alpha val="0"/>
                      </a:schemeClr>
                    </a:solidFill>
                  </a:tcPr>
                </a:tc>
              </a:tr>
              <a:tr h="1548514">
                <a:tc>
                  <a:txBody>
                    <a:bodyPr/>
                    <a:lstStyle/>
                    <a:p>
                      <a:pPr algn="r"/>
                      <a:r>
                        <a:rPr lang="ar-SA" sz="2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تكلفة عالية ( صحف – مجلات – إعلانات ترويجية – تلفزيون – راديو ...)</a:t>
                      </a:r>
                      <a:endParaRPr lang="fr-FR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5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DZ" sz="2400" b="1" dirty="0" smtClean="0">
                          <a:solidFill>
                            <a:schemeClr val="bg1"/>
                          </a:solidFill>
                        </a:rPr>
                        <a:t>أقل تكلفة </a:t>
                      </a:r>
                      <a:endParaRPr lang="fr-FR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5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2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التكلفة التي تتكبدها الشركة في عرض المنتجات.</a:t>
                      </a:r>
                      <a:endParaRPr lang="fr-FR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50000"/>
                        <a:alpha val="0"/>
                      </a:schemeClr>
                    </a:solidFill>
                  </a:tcPr>
                </a:tc>
              </a:tr>
              <a:tr h="2438128">
                <a:tc>
                  <a:txBody>
                    <a:bodyPr/>
                    <a:lstStyle/>
                    <a:p>
                      <a:pPr algn="r"/>
                      <a:r>
                        <a:rPr lang="ar-SA" sz="2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معاينة المنتجات سهلة جداً.</a:t>
                      </a:r>
                      <a:endParaRPr lang="fr-FR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5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SA" sz="2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صعوبة المعاينة لأنها تعتمد على عرض الصورة وذكر المواصفات حيث </a:t>
                      </a:r>
                      <a:r>
                        <a:rPr lang="ar-SA" sz="2400" b="1" kern="120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ان</a:t>
                      </a:r>
                      <a:r>
                        <a:rPr lang="ar-SA" sz="2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الحصول على عينة أمر صعب نوعاً ما.</a:t>
                      </a:r>
                      <a:endParaRPr lang="fr-FR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5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2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سهولة معاينة منتجات الشركة</a:t>
                      </a:r>
                      <a:endParaRPr lang="fr-FR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50000"/>
                        <a:alpha val="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857224" y="714356"/>
          <a:ext cx="7643865" cy="54198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7955"/>
                <a:gridCol w="2547955"/>
                <a:gridCol w="2547955"/>
              </a:tblGrid>
              <a:tr h="2188806">
                <a:tc>
                  <a:txBody>
                    <a:bodyPr/>
                    <a:lstStyle/>
                    <a:p>
                      <a:pPr algn="just" rtl="1"/>
                      <a:r>
                        <a:rPr lang="ar-SA" sz="2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التواصل هنا صعب نوعاً ما، لأن التسويق العادي محدد بزمان ومكان.</a:t>
                      </a:r>
                      <a:endParaRPr lang="fr-FR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206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ar-SA" sz="2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التواصل سهل جداً بسبب توظيف</a:t>
                      </a:r>
                      <a:r>
                        <a:rPr lang="ar-DZ" sz="24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SA" sz="2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تكنولوجيا المعلومات والاتصال في إرسال الرسائل ومتابعة الزبائن.</a:t>
                      </a:r>
                      <a:endParaRPr lang="fr-FR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206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ar-SA" sz="2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طرق التواصل مع الزبائن وجذبهم لمنتجات الشركة</a:t>
                      </a:r>
                      <a:endParaRPr lang="fr-FR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2060">
                        <a:alpha val="0"/>
                      </a:srgbClr>
                    </a:solidFill>
                  </a:tcPr>
                </a:tc>
              </a:tr>
              <a:tr h="1354975">
                <a:tc>
                  <a:txBody>
                    <a:bodyPr/>
                    <a:lstStyle/>
                    <a:p>
                      <a:pPr algn="just" rtl="1"/>
                      <a:r>
                        <a:rPr lang="ar-SA" sz="2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عدد الزبائن قليل مقارنة بالتسويق الإلكتروني</a:t>
                      </a:r>
                      <a:endParaRPr lang="fr-FR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206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ar-SA" sz="2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عدد الزبائن كبير جداً لأن التسويق الالكتروني محلي + عالمي.</a:t>
                      </a:r>
                      <a:endParaRPr lang="fr-FR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206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ar-SA" sz="2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حجم شريحة الزبائن</a:t>
                      </a:r>
                      <a:endParaRPr lang="fr-FR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2060">
                        <a:alpha val="0"/>
                      </a:srgbClr>
                    </a:solidFill>
                  </a:tcPr>
                </a:tc>
              </a:tr>
              <a:tr h="938059">
                <a:tc>
                  <a:txBody>
                    <a:bodyPr/>
                    <a:lstStyle/>
                    <a:p>
                      <a:pPr algn="just" rtl="1"/>
                      <a:r>
                        <a:rPr lang="ar-SA" sz="2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صعوبة</a:t>
                      </a:r>
                      <a:r>
                        <a:rPr lang="ar-DZ" sz="24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DZ" sz="2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استهداف</a:t>
                      </a:r>
                      <a:r>
                        <a:rPr lang="ar-SA" sz="2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الشريحة </a:t>
                      </a:r>
                      <a:r>
                        <a:rPr lang="ar-DZ" sz="2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المحددة</a:t>
                      </a:r>
                      <a:endParaRPr lang="fr-FR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206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ar-SA" sz="2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يمكن استهداف شريحة محددة بذاتها</a:t>
                      </a:r>
                      <a:endParaRPr lang="fr-FR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206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ar-SA" sz="2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استهداف زبائن</a:t>
                      </a:r>
                      <a:endParaRPr lang="fr-FR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2060">
                        <a:alpha val="0"/>
                      </a:srgbClr>
                    </a:solidFill>
                  </a:tcPr>
                </a:tc>
              </a:tr>
              <a:tr h="938059">
                <a:tc>
                  <a:txBody>
                    <a:bodyPr/>
                    <a:lstStyle/>
                    <a:p>
                      <a:pPr algn="just" rtl="1"/>
                      <a:r>
                        <a:rPr lang="ar-SA" sz="2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صعب نسبيا مقارنة مع التسويق الالكتروني</a:t>
                      </a:r>
                      <a:endParaRPr lang="fr-FR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206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ar-SA" sz="2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سهل جدا</a:t>
                      </a:r>
                      <a:endParaRPr lang="fr-FR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206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ar-SA" sz="2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متابعة ردود الفعل</a:t>
                      </a:r>
                      <a:endParaRPr lang="fr-FR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2060">
                        <a:alpha val="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1357289" y="285728"/>
          <a:ext cx="7500989" cy="62100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5119"/>
                <a:gridCol w="2960917"/>
                <a:gridCol w="1644953"/>
              </a:tblGrid>
              <a:tr h="1357322">
                <a:tc>
                  <a:txBody>
                    <a:bodyPr/>
                    <a:lstStyle/>
                    <a:p>
                      <a:pPr algn="r"/>
                      <a:r>
                        <a:rPr lang="ar-SA" sz="2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مرتفعة بسبب حاجتها إلى الكفاءات </a:t>
                      </a:r>
                      <a:r>
                        <a:rPr lang="ar-SA" sz="2400" b="1" kern="120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و</a:t>
                      </a:r>
                      <a:r>
                        <a:rPr lang="ar-SA" sz="2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الموارد المادية</a:t>
                      </a:r>
                      <a:endParaRPr lang="fr-FR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206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SA" sz="2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منخفضة نسبيا </a:t>
                      </a:r>
                      <a:endParaRPr lang="fr-FR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206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ar-SA" sz="2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كلفة التواصل مع الزبائن </a:t>
                      </a:r>
                      <a:endParaRPr lang="fr-FR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2060">
                        <a:alpha val="0"/>
                      </a:srgbClr>
                    </a:solidFill>
                  </a:tcPr>
                </a:tc>
              </a:tr>
              <a:tr h="2075033">
                <a:tc>
                  <a:txBody>
                    <a:bodyPr/>
                    <a:lstStyle/>
                    <a:p>
                      <a:pPr algn="r" rtl="1"/>
                      <a:r>
                        <a:rPr lang="ar-SA" sz="2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يتطلب كفاءة</a:t>
                      </a:r>
                      <a:r>
                        <a:rPr lang="ar-DZ" sz="2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مختصة ،</a:t>
                      </a:r>
                      <a:r>
                        <a:rPr lang="ar-DZ" sz="24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SA" sz="2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يستغرق وقتا،و يعتبر مكلفا كما أن معالجة البيانات </a:t>
                      </a:r>
                      <a:r>
                        <a:rPr lang="ar-SA" sz="2400" b="1" kern="120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و</a:t>
                      </a:r>
                      <a:r>
                        <a:rPr lang="ar-SA" sz="2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المعلومات يتم بطرق تقليدية</a:t>
                      </a:r>
                      <a:endParaRPr lang="fr-FR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206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DZ" sz="2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إمكانية</a:t>
                      </a:r>
                      <a:r>
                        <a:rPr lang="ar-SA" sz="2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التفاعل مع الزبائن </a:t>
                      </a:r>
                      <a:r>
                        <a:rPr lang="ar-SA" sz="2400" b="1" kern="120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و</a:t>
                      </a:r>
                      <a:r>
                        <a:rPr lang="ar-SA" sz="2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جمع </a:t>
                      </a:r>
                      <a:r>
                        <a:rPr lang="ar-DZ" sz="24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بيانات</a:t>
                      </a:r>
                      <a:r>
                        <a:rPr lang="ar-SA" sz="2400" b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SA" sz="2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عنهم </a:t>
                      </a:r>
                      <a:r>
                        <a:rPr lang="ar-SA" sz="2400" b="1" kern="120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و</a:t>
                      </a:r>
                      <a:r>
                        <a:rPr lang="ar-SA" sz="2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معالجتها </a:t>
                      </a:r>
                      <a:r>
                        <a:rPr lang="ar-SA" sz="2400" b="1" kern="120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و</a:t>
                      </a:r>
                      <a:r>
                        <a:rPr lang="ar-SA" sz="2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تخزينها (وكل ذلك بسرعة وبأقل تكلفة </a:t>
                      </a:r>
                      <a:r>
                        <a:rPr lang="ar-SA" sz="2400" b="1" kern="120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و</a:t>
                      </a:r>
                      <a:r>
                        <a:rPr lang="ar-SA" sz="2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بأكثر دقة)</a:t>
                      </a:r>
                      <a:endParaRPr lang="fr-FR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206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SA" sz="2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جمع البيانات</a:t>
                      </a:r>
                      <a:endParaRPr lang="fr-FR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2060">
                        <a:alpha val="0"/>
                      </a:srgbClr>
                    </a:solidFill>
                  </a:tcPr>
                </a:tc>
              </a:tr>
              <a:tr h="2777707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يقدم التسويق العادي خدمة 5 أيام/7 خلال 8 ساعات في اليوم </a:t>
                      </a:r>
                      <a:r>
                        <a:rPr lang="ar-SA" sz="2400" b="1" kern="120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و</a:t>
                      </a:r>
                      <a:r>
                        <a:rPr lang="ar-SA" sz="2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معالجة المشاكل المحتملة يتطلب تنقل </a:t>
                      </a:r>
                      <a:r>
                        <a:rPr lang="ar-SA" sz="2400" b="1" kern="120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الكفآت</a:t>
                      </a:r>
                      <a:r>
                        <a:rPr lang="ar-SA" sz="2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المختصة إلى الزبون</a:t>
                      </a:r>
                      <a:endParaRPr lang="fr-FR" sz="24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r" rtl="1"/>
                      <a:endParaRPr lang="fr-FR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206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يقدم التسويق الإلكتروني خدمة 7أيام/7 </a:t>
                      </a:r>
                      <a:r>
                        <a:rPr lang="ar-SA" sz="2400" b="1" kern="120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و</a:t>
                      </a:r>
                      <a:r>
                        <a:rPr lang="ar-SA" sz="2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24ساعة/24 ،يرسل حلول </a:t>
                      </a:r>
                      <a:r>
                        <a:rPr lang="ar-SA" sz="2400" b="1" kern="120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عبرجميع</a:t>
                      </a:r>
                      <a:r>
                        <a:rPr lang="ar-SA" sz="2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وسائل </a:t>
                      </a:r>
                      <a:r>
                        <a:rPr lang="ar-SA" sz="2400" b="1" kern="120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الإتصال</a:t>
                      </a:r>
                      <a:r>
                        <a:rPr lang="ar-SA" sz="2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و يعالج المشاكل المحتملة من مسافات بعيدة بسرعة</a:t>
                      </a:r>
                      <a:endParaRPr lang="fr-FR" sz="24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r"/>
                      <a:endParaRPr lang="fr-FR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206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خدمة العملاء</a:t>
                      </a:r>
                      <a:endParaRPr lang="fr-FR" sz="24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r"/>
                      <a:endParaRPr lang="fr-FR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2060">
                        <a:alpha val="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500166" y="214290"/>
            <a:ext cx="6929486" cy="6429420"/>
          </a:xfrm>
        </p:spPr>
        <p:txBody>
          <a:bodyPr>
            <a:normAutofit lnSpcReduction="10000"/>
          </a:bodyPr>
          <a:lstStyle/>
          <a:p>
            <a:pPr marL="0" lvl="0" indent="0" algn="ctr" rtl="1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ar-SA" sz="2800" dirty="0" err="1" smtClean="0">
                <a:solidFill>
                  <a:schemeClr val="bg1"/>
                </a:solidFill>
              </a:rPr>
              <a:t>المحورالأول</a:t>
            </a:r>
            <a:r>
              <a:rPr lang="ar-SA" sz="2800" dirty="0" smtClean="0">
                <a:solidFill>
                  <a:schemeClr val="bg1"/>
                </a:solidFill>
              </a:rPr>
              <a:t> :مدخل للتسويق الإلكتروني</a:t>
            </a:r>
            <a:endParaRPr lang="fr-FR" sz="2800" dirty="0" smtClean="0">
              <a:solidFill>
                <a:schemeClr val="bg1"/>
              </a:solidFill>
            </a:endParaRPr>
          </a:p>
          <a:p>
            <a:pPr marL="0" lvl="0" indent="0" algn="ctr" rtl="1" fontAlgn="base">
              <a:spcBef>
                <a:spcPct val="0"/>
              </a:spcBef>
              <a:spcAft>
                <a:spcPct val="0"/>
              </a:spcAft>
              <a:buNone/>
            </a:pPr>
            <a:endParaRPr lang="fr-FR" sz="2800" b="1" u="sng" dirty="0" smtClean="0">
              <a:solidFill>
                <a:schemeClr val="bg1"/>
              </a:solidFill>
              <a:latin typeface="Cambria" pitchFamily="18" charset="0"/>
              <a:ea typeface="Calibri" pitchFamily="34" charset="0"/>
              <a:cs typeface="Arial" pitchFamily="34" charset="0"/>
            </a:endParaRPr>
          </a:p>
          <a:p>
            <a:pPr marL="0" lvl="0" indent="0" algn="r" rtl="1" fontAlgn="base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fr-FR" sz="2800" b="1" i="0" u="sng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ar-SA" sz="2800" b="1" i="0" u="sng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Calibri" pitchFamily="34" charset="0"/>
                <a:cs typeface="Arial" pitchFamily="34" charset="0"/>
              </a:rPr>
              <a:t>الخطة:</a:t>
            </a:r>
            <a:endParaRPr kumimoji="0" lang="fr-FR" sz="11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lvl="0" indent="0" algn="r" rtl="1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Calibri" pitchFamily="34" charset="0"/>
                <a:cs typeface="Arial" pitchFamily="34" charset="0"/>
              </a:rPr>
              <a:t>  </a:t>
            </a:r>
            <a:endParaRPr kumimoji="0" lang="ar-DZ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mbria" pitchFamily="18" charset="0"/>
              <a:ea typeface="Calibri" pitchFamily="34" charset="0"/>
              <a:cs typeface="Arial" pitchFamily="34" charset="0"/>
            </a:endParaRPr>
          </a:p>
          <a:p>
            <a:pPr marL="571500" lvl="0" indent="-571500" algn="r" rtl="1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romanUcPeriod"/>
            </a:pPr>
            <a:r>
              <a:rPr lang="ar-SA" sz="2800" dirty="0" smtClean="0">
                <a:solidFill>
                  <a:schemeClr val="bg1"/>
                </a:solidFill>
                <a:latin typeface="Cambria" pitchFamily="18" charset="0"/>
                <a:ea typeface="Calibri" pitchFamily="34" charset="0"/>
                <a:cs typeface="Arial" pitchFamily="34" charset="0"/>
              </a:rPr>
              <a:t>ماهية التسويق الإلكتروني</a:t>
            </a:r>
            <a:endParaRPr lang="fr-FR" sz="1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algn="r" rtl="1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fr-FR" sz="2800" dirty="0" smtClean="0">
                <a:solidFill>
                  <a:schemeClr val="bg1"/>
                </a:solidFill>
                <a:latin typeface="Cambria" pitchFamily="18" charset="0"/>
                <a:ea typeface="Calibri" pitchFamily="34" charset="0"/>
                <a:cs typeface="Arial" pitchFamily="34" charset="0"/>
              </a:rPr>
              <a:t>(1 </a:t>
            </a:r>
            <a:r>
              <a:rPr lang="ar-SA" sz="2800" dirty="0" smtClean="0">
                <a:solidFill>
                  <a:schemeClr val="bg1"/>
                </a:solidFill>
                <a:latin typeface="Cambria" pitchFamily="18" charset="0"/>
                <a:ea typeface="Calibri" pitchFamily="34" charset="0"/>
                <a:cs typeface="Arial" pitchFamily="34" charset="0"/>
              </a:rPr>
              <a:t>مفهوم التسويق الإلكتروني</a:t>
            </a:r>
            <a:endParaRPr lang="fr-FR" sz="1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algn="r" rtl="1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fr-FR" sz="2800" dirty="0" smtClean="0">
                <a:solidFill>
                  <a:schemeClr val="bg1"/>
                </a:solidFill>
                <a:latin typeface="Cambria" pitchFamily="18" charset="0"/>
                <a:ea typeface="Calibri" pitchFamily="34" charset="0"/>
                <a:cs typeface="Arial" pitchFamily="34" charset="0"/>
              </a:rPr>
              <a:t>(2 </a:t>
            </a:r>
            <a:r>
              <a:rPr lang="ar-SA" sz="2800" dirty="0" smtClean="0">
                <a:solidFill>
                  <a:schemeClr val="bg1"/>
                </a:solidFill>
                <a:latin typeface="Cambria" pitchFamily="18" charset="0"/>
                <a:ea typeface="Calibri" pitchFamily="34" charset="0"/>
                <a:cs typeface="Arial" pitchFamily="34" charset="0"/>
              </a:rPr>
              <a:t>تعريف التسويق الإلكتروني</a:t>
            </a:r>
            <a:endParaRPr lang="ar-DZ" sz="2800" dirty="0" smtClean="0">
              <a:solidFill>
                <a:schemeClr val="bg1"/>
              </a:solidFill>
              <a:latin typeface="Cambria" pitchFamily="18" charset="0"/>
              <a:ea typeface="Calibri" pitchFamily="34" charset="0"/>
              <a:cs typeface="Arial" pitchFamily="34" charset="0"/>
            </a:endParaRPr>
          </a:p>
          <a:p>
            <a:pPr marL="0" lvl="0" indent="0" algn="r" rtl="1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fr-FR" sz="1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571500" lvl="0" indent="-571500" algn="r" rtl="1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romanUcPeriod" startAt="2"/>
            </a:pP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Calibri" pitchFamily="34" charset="0"/>
                <a:cs typeface="Arial" pitchFamily="34" charset="0"/>
              </a:rPr>
              <a:t>التكنولوجيا الحديثة للمعلومات </a:t>
            </a:r>
            <a:r>
              <a:rPr kumimoji="0" lang="ar-SA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Calibri" pitchFamily="34" charset="0"/>
                <a:cs typeface="Arial" pitchFamily="34" charset="0"/>
              </a:rPr>
              <a:t>و</a:t>
            </a: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ar-SA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Calibri" pitchFamily="34" charset="0"/>
                <a:cs typeface="Arial" pitchFamily="34" charset="0"/>
              </a:rPr>
              <a:t>الإتصال</a:t>
            </a: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Calibri" pitchFamily="34" charset="0"/>
                <a:cs typeface="Arial" pitchFamily="34" charset="0"/>
              </a:rPr>
              <a:t> </a:t>
            </a:r>
            <a:endParaRPr kumimoji="0" lang="fr-FR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lvl="0" indent="0" algn="r" rtl="1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fr-FR" sz="2800" dirty="0" smtClean="0">
                <a:solidFill>
                  <a:schemeClr val="bg1"/>
                </a:solidFill>
                <a:latin typeface="Cambria" pitchFamily="18" charset="0"/>
                <a:ea typeface="Calibri" pitchFamily="34" charset="0"/>
                <a:cs typeface="Arial" pitchFamily="34" charset="0"/>
              </a:rPr>
              <a:t>(1 </a:t>
            </a: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Calibri" pitchFamily="34" charset="0"/>
                <a:cs typeface="Arial" pitchFamily="34" charset="0"/>
              </a:rPr>
              <a:t>تعريفها                                                                                                       </a:t>
            </a:r>
            <a:endParaRPr kumimoji="0" lang="fr-FR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lvl="0" indent="0" algn="r" rtl="1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Calibri" pitchFamily="34" charset="0"/>
                <a:cs typeface="Arial" pitchFamily="34" charset="0"/>
              </a:rPr>
              <a:t>(2 </a:t>
            </a: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Calibri" pitchFamily="34" charset="0"/>
                <a:cs typeface="Arial" pitchFamily="34" charset="0"/>
              </a:rPr>
              <a:t>وسائلها</a:t>
            </a:r>
            <a:endParaRPr kumimoji="0" lang="ar-DZ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mbria" pitchFamily="18" charset="0"/>
              <a:ea typeface="Calibri" pitchFamily="34" charset="0"/>
              <a:cs typeface="Arial" pitchFamily="34" charset="0"/>
            </a:endParaRPr>
          </a:p>
          <a:p>
            <a:pPr marL="0" lvl="0" indent="0" algn="r" rtl="1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ar-DZ" sz="2400" dirty="0" smtClean="0">
                <a:solidFill>
                  <a:schemeClr val="bg1"/>
                </a:solidFill>
              </a:rPr>
              <a:t>3)خصائصها</a:t>
            </a:r>
            <a:endParaRPr kumimoji="0" lang="fr-FR" sz="240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71500" lvl="0" indent="-571500" algn="r" rtl="1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romanUcPeriod" startAt="3"/>
            </a:pPr>
            <a:r>
              <a:rPr lang="ar-DZ" sz="2800" dirty="0" smtClean="0">
                <a:solidFill>
                  <a:schemeClr val="bg1"/>
                </a:solidFill>
                <a:latin typeface="Cambria" pitchFamily="18" charset="0"/>
                <a:cs typeface="Arial" pitchFamily="34" charset="0"/>
              </a:rPr>
              <a:t>مجال التسويق الإلكتروني</a:t>
            </a:r>
            <a:endParaRPr kumimoji="0" lang="fr-FR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71500" lvl="0" indent="-571500" algn="r" rtl="1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romanUcPeriod" startAt="3"/>
            </a:pP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Calibri" pitchFamily="34" charset="0"/>
                <a:cs typeface="Arial" pitchFamily="34" charset="0"/>
              </a:rPr>
              <a:t>دواعي تبني المنظمات لمفهوم التسويق الإلكتروني</a:t>
            </a:r>
            <a:endParaRPr kumimoji="0" lang="fr-FR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71500" lvl="0" indent="-571500" algn="r" rtl="1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romanUcPeriod" startAt="3"/>
            </a:pP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Calibri" pitchFamily="34" charset="0"/>
                <a:cs typeface="Arial" pitchFamily="34" charset="0"/>
              </a:rPr>
              <a:t>الفرص التي يتيحها التسويق الإلكتروني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mbria" pitchFamily="18" charset="0"/>
              <a:ea typeface="Calibri" pitchFamily="34" charset="0"/>
              <a:cs typeface="Arial" pitchFamily="34" charset="0"/>
            </a:endParaRPr>
          </a:p>
          <a:p>
            <a:pPr marL="571500" lvl="0" indent="-571500" algn="r" rtl="1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romanUcPeriod" startAt="3"/>
            </a:pP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Calibri" pitchFamily="34" charset="0"/>
                <a:cs typeface="Arial" pitchFamily="34" charset="0"/>
              </a:rPr>
              <a:t>التحديات التي يواجهها التسويق الإلكتروني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ar-DZ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71500" lvl="0" indent="-571500" algn="r" rtl="1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romanUcPeriod" startAt="3"/>
            </a:pPr>
            <a:r>
              <a:rPr lang="ar-DZ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مقارنة بين التسويق </a:t>
            </a:r>
            <a:r>
              <a:rPr lang="ar-DZ" sz="2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الاكتروني</a:t>
            </a:r>
            <a:r>
              <a:rPr lang="ar-DZ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و التسويق العادي</a:t>
            </a:r>
            <a:endParaRPr kumimoji="0" lang="fr-FR" sz="6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algn="l" rtl="1"/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>
              <a:solidFill>
                <a:schemeClr val="bg1"/>
              </a:solidFill>
            </a:endParaRPr>
          </a:p>
        </p:txBody>
      </p:sp>
      <p:grpSp>
        <p:nvGrpSpPr>
          <p:cNvPr id="2049" name="Group 1"/>
          <p:cNvGrpSpPr>
            <a:grpSpLocks/>
          </p:cNvGrpSpPr>
          <p:nvPr/>
        </p:nvGrpSpPr>
        <p:grpSpPr bwMode="auto">
          <a:xfrm>
            <a:off x="1142976" y="1000108"/>
            <a:ext cx="7358114" cy="5857892"/>
            <a:chOff x="6060" y="4215"/>
            <a:chExt cx="5161" cy="2895"/>
          </a:xfrm>
        </p:grpSpPr>
        <p:sp>
          <p:nvSpPr>
            <p:cNvPr id="2053" name="AutoShape 5"/>
            <p:cNvSpPr>
              <a:spLocks noChangeShapeType="1"/>
            </p:cNvSpPr>
            <p:nvPr/>
          </p:nvSpPr>
          <p:spPr bwMode="auto">
            <a:xfrm flipH="1">
              <a:off x="6060" y="4215"/>
              <a:ext cx="4365" cy="0"/>
            </a:xfrm>
            <a:prstGeom prst="straightConnector1">
              <a:avLst/>
            </a:prstGeom>
            <a:noFill/>
            <a:ln w="317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2052" name="AutoShape 4"/>
            <p:cNvSpPr>
              <a:spLocks noChangeShapeType="1"/>
            </p:cNvSpPr>
            <p:nvPr/>
          </p:nvSpPr>
          <p:spPr bwMode="auto">
            <a:xfrm>
              <a:off x="6060" y="4215"/>
              <a:ext cx="0" cy="2895"/>
            </a:xfrm>
            <a:prstGeom prst="straightConnector1">
              <a:avLst/>
            </a:prstGeom>
            <a:noFill/>
            <a:ln w="317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2051" name="AutoShape 3"/>
            <p:cNvSpPr>
              <a:spLocks noChangeShapeType="1"/>
            </p:cNvSpPr>
            <p:nvPr/>
          </p:nvSpPr>
          <p:spPr bwMode="auto">
            <a:xfrm flipV="1">
              <a:off x="11221" y="4305"/>
              <a:ext cx="0" cy="2790"/>
            </a:xfrm>
            <a:prstGeom prst="straightConnector1">
              <a:avLst/>
            </a:prstGeom>
            <a:noFill/>
            <a:ln w="317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2050" name="AutoShape 2"/>
            <p:cNvSpPr>
              <a:spLocks noChangeShapeType="1"/>
            </p:cNvSpPr>
            <p:nvPr/>
          </p:nvSpPr>
          <p:spPr bwMode="auto">
            <a:xfrm flipH="1">
              <a:off x="6060" y="7095"/>
              <a:ext cx="5161" cy="1"/>
            </a:xfrm>
            <a:prstGeom prst="straightConnector1">
              <a:avLst/>
            </a:prstGeom>
            <a:noFill/>
            <a:ln w="317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00100" y="2786058"/>
            <a:ext cx="7615262" cy="1143000"/>
          </a:xfrm>
        </p:spPr>
        <p:txBody>
          <a:bodyPr>
            <a:normAutofit/>
          </a:bodyPr>
          <a:lstStyle/>
          <a:p>
            <a:r>
              <a:rPr lang="ar-DZ" sz="4000" b="1" dirty="0" smtClean="0">
                <a:solidFill>
                  <a:schemeClr val="bg1"/>
                </a:solidFill>
              </a:rPr>
              <a:t>المحور الأول : مدخل للتسويق الإلكتروني</a:t>
            </a:r>
            <a:endParaRPr lang="fr-FR" sz="4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7158" y="1571612"/>
            <a:ext cx="7429552" cy="5286388"/>
          </a:xfrm>
        </p:spPr>
        <p:txBody>
          <a:bodyPr>
            <a:normAutofit fontScale="90000"/>
          </a:bodyPr>
          <a:lstStyle/>
          <a:p>
            <a:pPr lvl="0" algn="r" rtl="1"/>
            <a:r>
              <a:rPr lang="ar-SA" sz="2800" dirty="0" smtClean="0">
                <a:solidFill>
                  <a:schemeClr val="bg1"/>
                </a:solidFill>
              </a:rPr>
              <a:t>يرمي </a:t>
            </a:r>
            <a:r>
              <a:rPr lang="ar-DZ" sz="2800" dirty="0" smtClean="0">
                <a:solidFill>
                  <a:schemeClr val="bg1"/>
                </a:solidFill>
              </a:rPr>
              <a:t>مفهوم </a:t>
            </a:r>
            <a:r>
              <a:rPr lang="ar-SA" sz="2800" dirty="0" smtClean="0">
                <a:solidFill>
                  <a:schemeClr val="bg1"/>
                </a:solidFill>
              </a:rPr>
              <a:t>التسويق الإلكتروني </a:t>
            </a:r>
            <a:r>
              <a:rPr lang="ar-DZ" sz="2800" dirty="0" smtClean="0">
                <a:solidFill>
                  <a:schemeClr val="bg1"/>
                </a:solidFill>
              </a:rPr>
              <a:t>إلى مدى تأثير </a:t>
            </a:r>
            <a:r>
              <a:rPr lang="ar-SA" sz="2800" dirty="0" smtClean="0">
                <a:solidFill>
                  <a:schemeClr val="bg1"/>
                </a:solidFill>
              </a:rPr>
              <a:t>التكنولوجيا الحديثة للمعلومات </a:t>
            </a:r>
            <a:r>
              <a:rPr lang="ar-SA" sz="2800" dirty="0" err="1" smtClean="0">
                <a:solidFill>
                  <a:schemeClr val="bg1"/>
                </a:solidFill>
              </a:rPr>
              <a:t>و</a:t>
            </a:r>
            <a:r>
              <a:rPr lang="ar-SA" sz="2800" dirty="0" smtClean="0">
                <a:solidFill>
                  <a:schemeClr val="bg1"/>
                </a:solidFill>
              </a:rPr>
              <a:t> </a:t>
            </a:r>
            <a:r>
              <a:rPr lang="ar-SA" sz="2800" dirty="0" err="1" smtClean="0">
                <a:solidFill>
                  <a:schemeClr val="bg1"/>
                </a:solidFill>
              </a:rPr>
              <a:t>الإتصال</a:t>
            </a:r>
            <a:r>
              <a:rPr lang="ar-SA" sz="2800" dirty="0" smtClean="0">
                <a:solidFill>
                  <a:schemeClr val="bg1"/>
                </a:solidFill>
              </a:rPr>
              <a:t> </a:t>
            </a:r>
            <a:r>
              <a:rPr lang="ar-DZ" sz="2800" dirty="0" smtClean="0">
                <a:solidFill>
                  <a:schemeClr val="bg1"/>
                </a:solidFill>
              </a:rPr>
              <a:t>على:</a:t>
            </a:r>
            <a:r>
              <a:rPr lang="ar-SA" sz="2800" dirty="0" smtClean="0">
                <a:solidFill>
                  <a:schemeClr val="bg1"/>
                </a:solidFill>
              </a:rPr>
              <a:t/>
            </a:r>
            <a:br>
              <a:rPr lang="ar-SA" sz="2800" dirty="0" smtClean="0">
                <a:solidFill>
                  <a:schemeClr val="bg1"/>
                </a:solidFill>
              </a:rPr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ar-SA" sz="3100" dirty="0" smtClean="0">
                <a:solidFill>
                  <a:schemeClr val="bg1"/>
                </a:solidFill>
              </a:rPr>
              <a:t>*</a:t>
            </a:r>
            <a:r>
              <a:rPr lang="ar-DZ" sz="3100" b="0" dirty="0" smtClean="0">
                <a:solidFill>
                  <a:schemeClr val="bg1"/>
                </a:solidFill>
              </a:rPr>
              <a:t>عناصر المزيج التسويقي (</a:t>
            </a:r>
            <a:r>
              <a:rPr lang="fr-FR" sz="3100" b="0" dirty="0" smtClean="0">
                <a:solidFill>
                  <a:schemeClr val="bg1"/>
                </a:solidFill>
              </a:rPr>
              <a:t>Les 4 P</a:t>
            </a:r>
            <a:r>
              <a:rPr lang="ar-DZ" sz="3100" b="0" dirty="0" smtClean="0">
                <a:solidFill>
                  <a:schemeClr val="bg1"/>
                </a:solidFill>
              </a:rPr>
              <a:t>)</a:t>
            </a:r>
            <a:br>
              <a:rPr lang="ar-DZ" sz="3100" b="0" dirty="0" smtClean="0">
                <a:solidFill>
                  <a:schemeClr val="bg1"/>
                </a:solidFill>
              </a:rPr>
            </a:br>
            <a:r>
              <a:rPr lang="ar-SA" sz="3100" b="0" dirty="0" smtClean="0">
                <a:solidFill>
                  <a:schemeClr val="bg1"/>
                </a:solidFill>
              </a:rPr>
              <a:t/>
            </a:r>
            <a:br>
              <a:rPr lang="ar-SA" sz="3100" b="0" dirty="0" smtClean="0">
                <a:solidFill>
                  <a:schemeClr val="bg1"/>
                </a:solidFill>
              </a:rPr>
            </a:br>
            <a:r>
              <a:rPr lang="fr-FR" sz="3100" b="0" dirty="0" smtClean="0">
                <a:solidFill>
                  <a:schemeClr val="bg1"/>
                </a:solidFill>
              </a:rPr>
              <a:t/>
            </a:r>
            <a:br>
              <a:rPr lang="fr-FR" sz="3100" b="0" dirty="0" smtClean="0">
                <a:solidFill>
                  <a:schemeClr val="bg1"/>
                </a:solidFill>
              </a:rPr>
            </a:br>
            <a:r>
              <a:rPr lang="ar-SA" sz="3600" b="0" dirty="0" smtClean="0">
                <a:solidFill>
                  <a:schemeClr val="bg1"/>
                </a:solidFill>
              </a:rPr>
              <a:t>*</a:t>
            </a:r>
            <a:r>
              <a:rPr lang="ar-DZ" sz="3100" b="0" dirty="0" smtClean="0">
                <a:solidFill>
                  <a:schemeClr val="bg1"/>
                </a:solidFill>
              </a:rPr>
              <a:t>الوظائف التسويقية المختلفة (دراسة السوق – الأبحاث التسويقية</a:t>
            </a:r>
            <a:r>
              <a:rPr lang="ar-SA" sz="3100" b="0" dirty="0" smtClean="0">
                <a:solidFill>
                  <a:schemeClr val="bg1"/>
                </a:solidFill>
              </a:rPr>
              <a:t> -</a:t>
            </a:r>
            <a:r>
              <a:rPr lang="ar-DZ" sz="3100" b="0" dirty="0" smtClean="0">
                <a:solidFill>
                  <a:schemeClr val="bg1"/>
                </a:solidFill>
              </a:rPr>
              <a:t>المبيعات </a:t>
            </a:r>
            <a:r>
              <a:rPr lang="ar-SA" sz="3100" b="0" dirty="0" smtClean="0">
                <a:solidFill>
                  <a:schemeClr val="bg1"/>
                </a:solidFill>
              </a:rPr>
              <a:t>-</a:t>
            </a:r>
            <a:r>
              <a:rPr lang="ar-DZ" sz="3100" b="0" dirty="0" smtClean="0">
                <a:solidFill>
                  <a:schemeClr val="bg1"/>
                </a:solidFill>
              </a:rPr>
              <a:t> خدمة العملاء...الخ </a:t>
            </a:r>
            <a:br>
              <a:rPr lang="ar-DZ" sz="3100" b="0" dirty="0" smtClean="0">
                <a:solidFill>
                  <a:schemeClr val="bg1"/>
                </a:solidFill>
              </a:rPr>
            </a:br>
            <a:r>
              <a:rPr lang="ar-SA" sz="3100" b="0" dirty="0" smtClean="0">
                <a:solidFill>
                  <a:schemeClr val="bg1"/>
                </a:solidFill>
              </a:rPr>
              <a:t/>
            </a:r>
            <a:br>
              <a:rPr lang="ar-SA" sz="3100" b="0" dirty="0" smtClean="0">
                <a:solidFill>
                  <a:schemeClr val="bg1"/>
                </a:solidFill>
              </a:rPr>
            </a:br>
            <a:r>
              <a:rPr lang="fr-FR" sz="3100" b="0" dirty="0" smtClean="0">
                <a:solidFill>
                  <a:schemeClr val="bg1"/>
                </a:solidFill>
              </a:rPr>
              <a:t/>
            </a:r>
            <a:br>
              <a:rPr lang="fr-FR" sz="3100" b="0" dirty="0" smtClean="0">
                <a:solidFill>
                  <a:schemeClr val="bg1"/>
                </a:solidFill>
              </a:rPr>
            </a:br>
            <a:r>
              <a:rPr lang="ar-SA" sz="3100" b="0" dirty="0" smtClean="0">
                <a:solidFill>
                  <a:schemeClr val="bg1"/>
                </a:solidFill>
              </a:rPr>
              <a:t>*</a:t>
            </a:r>
            <a:r>
              <a:rPr lang="ar-DZ" sz="3100" b="0" dirty="0" smtClean="0">
                <a:solidFill>
                  <a:schemeClr val="bg1"/>
                </a:solidFill>
              </a:rPr>
              <a:t>علاقة المؤسسة ببيئتها الداخلية والخارجي</a:t>
            </a:r>
            <a:r>
              <a:rPr lang="ar-SA" sz="3100" b="0" dirty="0" smtClean="0">
                <a:solidFill>
                  <a:schemeClr val="bg1"/>
                </a:solidFill>
              </a:rPr>
              <a:t>ة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ar-SA" dirty="0" smtClean="0"/>
              <a:t/>
            </a:r>
            <a:br>
              <a:rPr lang="ar-SA" dirty="0" smtClean="0"/>
            </a:b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42910" y="214290"/>
            <a:ext cx="7772400" cy="1500198"/>
          </a:xfrm>
        </p:spPr>
        <p:txBody>
          <a:bodyPr>
            <a:normAutofit lnSpcReduction="10000"/>
          </a:bodyPr>
          <a:lstStyle/>
          <a:p>
            <a:pPr marL="571500" lvl="0" indent="-571500" algn="r" rtl="1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ar-SA" sz="3600" b="1" dirty="0" smtClean="0">
                <a:solidFill>
                  <a:schemeClr val="bg1"/>
                </a:solidFill>
                <a:latin typeface="Cambria" pitchFamily="18" charset="0"/>
                <a:ea typeface="Calibri" pitchFamily="34" charset="0"/>
                <a:cs typeface="Arial" pitchFamily="34" charset="0"/>
              </a:rPr>
              <a:t> </a:t>
            </a:r>
            <a:r>
              <a:rPr lang="fr-FR" sz="3600" b="1" dirty="0" smtClean="0">
                <a:solidFill>
                  <a:schemeClr val="bg1"/>
                </a:solidFill>
                <a:latin typeface="Cambria" pitchFamily="18" charset="0"/>
                <a:ea typeface="Calibri" pitchFamily="34" charset="0"/>
                <a:cs typeface="Arial" pitchFamily="34" charset="0"/>
              </a:rPr>
              <a:t>I </a:t>
            </a:r>
            <a:r>
              <a:rPr lang="ar-SA" sz="3600" b="1" dirty="0" smtClean="0">
                <a:solidFill>
                  <a:schemeClr val="bg1"/>
                </a:solidFill>
                <a:latin typeface="Cambria" pitchFamily="18" charset="0"/>
                <a:ea typeface="Calibri" pitchFamily="34" charset="0"/>
                <a:cs typeface="Arial" pitchFamily="34" charset="0"/>
              </a:rPr>
              <a:t> ماهية التسويق الإلكتروني</a:t>
            </a:r>
            <a:endParaRPr lang="fr-FR" sz="16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lvl="0" algn="r" rtl="1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r-FR" sz="2800" b="1" dirty="0" smtClean="0">
                <a:solidFill>
                  <a:schemeClr val="bg1"/>
                </a:solidFill>
                <a:latin typeface="Cambria" pitchFamily="18" charset="0"/>
                <a:ea typeface="Calibri" pitchFamily="34" charset="0"/>
                <a:cs typeface="Arial" pitchFamily="34" charset="0"/>
              </a:rPr>
              <a:t>(1 </a:t>
            </a:r>
            <a:r>
              <a:rPr lang="ar-SA" sz="2800" b="1" dirty="0" smtClean="0">
                <a:solidFill>
                  <a:schemeClr val="bg1"/>
                </a:solidFill>
                <a:latin typeface="Cambria" pitchFamily="18" charset="0"/>
                <a:ea typeface="Calibri" pitchFamily="34" charset="0"/>
                <a:cs typeface="Arial" pitchFamily="34" charset="0"/>
              </a:rPr>
              <a:t>مفهوم التسويق الإلكتروني</a:t>
            </a:r>
            <a:endParaRPr lang="fr-FR" sz="1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2844" y="857232"/>
            <a:ext cx="8229600" cy="857248"/>
          </a:xfrm>
        </p:spPr>
        <p:txBody>
          <a:bodyPr>
            <a:normAutofit fontScale="90000"/>
          </a:bodyPr>
          <a:lstStyle/>
          <a:p>
            <a:pPr algn="r"/>
            <a:r>
              <a:rPr lang="ar-DZ" sz="4000" b="1" dirty="0" smtClean="0">
                <a:solidFill>
                  <a:schemeClr val="bg1"/>
                </a:solidFill>
              </a:rPr>
              <a:t>2) تعريف التسويق الالكتروني: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285852" y="1643050"/>
            <a:ext cx="7000892" cy="5214950"/>
          </a:xfrm>
        </p:spPr>
        <p:txBody>
          <a:bodyPr>
            <a:normAutofit lnSpcReduction="10000"/>
          </a:bodyPr>
          <a:lstStyle/>
          <a:p>
            <a:pPr algn="justLow" rtl="1">
              <a:lnSpc>
                <a:spcPct val="200000"/>
              </a:lnSpc>
              <a:buNone/>
            </a:pPr>
            <a:r>
              <a:rPr lang="ar-DZ" b="1" dirty="0" smtClean="0">
                <a:solidFill>
                  <a:schemeClr val="bg1"/>
                </a:solidFill>
              </a:rPr>
              <a:t>       </a:t>
            </a:r>
            <a:r>
              <a:rPr lang="ar-SA" b="1" dirty="0" smtClean="0">
                <a:solidFill>
                  <a:schemeClr val="bg1"/>
                </a:solidFill>
              </a:rPr>
              <a:t>التسويق الإلكتروني هو مختلف الأنشطة</a:t>
            </a:r>
            <a:r>
              <a:rPr lang="fr-FR" b="1" dirty="0" smtClean="0">
                <a:solidFill>
                  <a:schemeClr val="bg1"/>
                </a:solidFill>
              </a:rPr>
              <a:t> </a:t>
            </a:r>
            <a:r>
              <a:rPr lang="ar-DZ" b="1" dirty="0" smtClean="0">
                <a:solidFill>
                  <a:schemeClr val="bg1"/>
                </a:solidFill>
              </a:rPr>
              <a:t>و المهام</a:t>
            </a:r>
            <a:r>
              <a:rPr lang="ar-SA" b="1" dirty="0" smtClean="0">
                <a:solidFill>
                  <a:schemeClr val="bg1"/>
                </a:solidFill>
              </a:rPr>
              <a:t> التي تقوم </a:t>
            </a:r>
            <a:r>
              <a:rPr lang="ar-SA" b="1" dirty="0" err="1" smtClean="0">
                <a:solidFill>
                  <a:schemeClr val="bg1"/>
                </a:solidFill>
              </a:rPr>
              <a:t>بها</a:t>
            </a:r>
            <a:r>
              <a:rPr lang="ar-SA" b="1" dirty="0" smtClean="0">
                <a:solidFill>
                  <a:schemeClr val="bg1"/>
                </a:solidFill>
              </a:rPr>
              <a:t> المؤسسة من أجل جذب و الحفاظ على الزبائن </a:t>
            </a:r>
            <a:r>
              <a:rPr lang="ar-SA" b="1" dirty="0" err="1" smtClean="0">
                <a:solidFill>
                  <a:schemeClr val="bg1"/>
                </a:solidFill>
              </a:rPr>
              <a:t>ب</a:t>
            </a:r>
            <a:r>
              <a:rPr lang="ar-DZ" b="1" dirty="0" smtClean="0">
                <a:solidFill>
                  <a:schemeClr val="bg1"/>
                </a:solidFill>
              </a:rPr>
              <a:t>الاعتماد على</a:t>
            </a:r>
            <a:r>
              <a:rPr lang="ar-SA" b="1" dirty="0" smtClean="0">
                <a:solidFill>
                  <a:schemeClr val="bg1"/>
                </a:solidFill>
              </a:rPr>
              <a:t> </a:t>
            </a:r>
            <a:endParaRPr lang="ar-DZ" b="1" dirty="0" smtClean="0">
              <a:solidFill>
                <a:schemeClr val="bg1"/>
              </a:solidFill>
            </a:endParaRPr>
          </a:p>
          <a:p>
            <a:pPr algn="justLow" rtl="1">
              <a:lnSpc>
                <a:spcPct val="200000"/>
              </a:lnSpc>
              <a:buNone/>
            </a:pPr>
            <a:r>
              <a:rPr lang="ar-SA" b="1" u="sng" dirty="0" smtClean="0">
                <a:solidFill>
                  <a:schemeClr val="bg1"/>
                </a:solidFill>
              </a:rPr>
              <a:t>الوسائل الحديثة لتكنولوجيا المعلومات </a:t>
            </a:r>
            <a:r>
              <a:rPr lang="ar-SA" b="1" u="sng" dirty="0" err="1" smtClean="0">
                <a:solidFill>
                  <a:schemeClr val="bg1"/>
                </a:solidFill>
              </a:rPr>
              <a:t>و</a:t>
            </a:r>
            <a:r>
              <a:rPr lang="ar-SA" b="1" u="sng" dirty="0" smtClean="0">
                <a:solidFill>
                  <a:schemeClr val="bg1"/>
                </a:solidFill>
              </a:rPr>
              <a:t> </a:t>
            </a:r>
            <a:r>
              <a:rPr lang="ar-SA" b="1" u="sng" dirty="0" err="1" smtClean="0">
                <a:solidFill>
                  <a:schemeClr val="bg1"/>
                </a:solidFill>
              </a:rPr>
              <a:t>الإتصال</a:t>
            </a:r>
            <a:r>
              <a:rPr lang="ar-SA" b="1" dirty="0" smtClean="0">
                <a:solidFill>
                  <a:schemeClr val="bg1"/>
                </a:solidFill>
              </a:rPr>
              <a:t> </a:t>
            </a:r>
          </a:p>
          <a:p>
            <a:pPr algn="justLow" rtl="1">
              <a:buNone/>
            </a:pPr>
            <a:endParaRPr lang="fr-FR" b="1" dirty="0" smtClean="0">
              <a:solidFill>
                <a:schemeClr val="bg1"/>
              </a:solidFill>
            </a:endParaRPr>
          </a:p>
          <a:p>
            <a:pPr algn="r">
              <a:buNone/>
            </a:pPr>
            <a:r>
              <a:rPr lang="ar-DZ" sz="3300" dirty="0" smtClean="0">
                <a:solidFill>
                  <a:schemeClr val="bg1"/>
                </a:solidFill>
              </a:rPr>
              <a:t> </a:t>
            </a:r>
            <a:endParaRPr lang="fr-FR" sz="3300" dirty="0" smtClean="0">
              <a:solidFill>
                <a:schemeClr val="bg1"/>
              </a:solidFill>
            </a:endParaRP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85728"/>
            <a:ext cx="9144000" cy="5786478"/>
          </a:xfrm>
        </p:spPr>
        <p:txBody>
          <a:bodyPr>
            <a:normAutofit/>
          </a:bodyPr>
          <a:lstStyle/>
          <a:p>
            <a:pPr rtl="1"/>
            <a:r>
              <a:rPr lang="fr-FR" sz="4800" b="1" dirty="0" smtClean="0">
                <a:solidFill>
                  <a:schemeClr val="bg1"/>
                </a:solidFill>
              </a:rPr>
              <a:t> II</a:t>
            </a:r>
            <a:r>
              <a:rPr lang="fr-FR" sz="4800" b="1" dirty="0" smtClean="0"/>
              <a:t> </a:t>
            </a:r>
            <a:r>
              <a:rPr lang="ar-DZ" b="1" dirty="0" smtClean="0">
                <a:solidFill>
                  <a:schemeClr val="bg1"/>
                </a:solidFill>
              </a:rPr>
              <a:t>التكنولوجيا</a:t>
            </a:r>
            <a:r>
              <a:rPr lang="ar-SA" b="1" dirty="0" smtClean="0">
                <a:solidFill>
                  <a:schemeClr val="bg1"/>
                </a:solidFill>
              </a:rPr>
              <a:t>ت</a:t>
            </a:r>
            <a:r>
              <a:rPr lang="ar-DZ" b="1" dirty="0" smtClean="0">
                <a:solidFill>
                  <a:schemeClr val="bg1"/>
                </a:solidFill>
              </a:rPr>
              <a:t> الحديثة للمعلومات والاتصال</a:t>
            </a:r>
            <a:r>
              <a:rPr lang="fr-FR" b="1" dirty="0" smtClean="0">
                <a:solidFill>
                  <a:schemeClr val="bg1"/>
                </a:solidFill>
              </a:rPr>
              <a:t/>
            </a:r>
            <a:br>
              <a:rPr lang="fr-FR" b="1" dirty="0" smtClean="0">
                <a:solidFill>
                  <a:schemeClr val="bg1"/>
                </a:solidFill>
              </a:rPr>
            </a:br>
            <a:r>
              <a:rPr lang="fr-FR" b="1" dirty="0" smtClean="0">
                <a:solidFill>
                  <a:schemeClr val="bg1"/>
                </a:solidFill>
              </a:rPr>
              <a:t> </a:t>
            </a:r>
            <a:r>
              <a:rPr lang="fr-FR" sz="4800" b="1" dirty="0" smtClean="0">
                <a:solidFill>
                  <a:schemeClr val="bg1"/>
                </a:solidFill>
              </a:rPr>
              <a:t>(NTIC)</a:t>
            </a:r>
            <a:r>
              <a:rPr lang="fr-FR" sz="4800" b="1" dirty="0" smtClean="0"/>
              <a:t> </a:t>
            </a:r>
            <a:br>
              <a:rPr lang="fr-FR" sz="4800" b="1" dirty="0" smtClean="0"/>
            </a:br>
            <a:r>
              <a:rPr lang="fr-FR" sz="4800" dirty="0" smtClean="0"/>
              <a:t/>
            </a:r>
            <a:br>
              <a:rPr lang="fr-FR" sz="4800" dirty="0" smtClean="0"/>
            </a:br>
            <a:r>
              <a:rPr lang="en-US" sz="3200" b="1" u="sng" dirty="0" smtClean="0">
                <a:solidFill>
                  <a:schemeClr val="bg1"/>
                </a:solidFill>
              </a:rPr>
              <a:t>N</a:t>
            </a:r>
            <a:r>
              <a:rPr lang="en-US" sz="2800" dirty="0" smtClean="0">
                <a:solidFill>
                  <a:schemeClr val="bg1"/>
                </a:solidFill>
              </a:rPr>
              <a:t>ew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u="sng" dirty="0" smtClean="0">
                <a:solidFill>
                  <a:schemeClr val="bg1"/>
                </a:solidFill>
              </a:rPr>
              <a:t>T</a:t>
            </a:r>
            <a:r>
              <a:rPr lang="en-US" sz="2800" dirty="0" smtClean="0">
                <a:solidFill>
                  <a:schemeClr val="bg1"/>
                </a:solidFill>
              </a:rPr>
              <a:t>echnologies of </a:t>
            </a:r>
            <a:r>
              <a:rPr lang="en-US" sz="3200" b="1" u="sng" dirty="0" smtClean="0">
                <a:solidFill>
                  <a:schemeClr val="bg1"/>
                </a:solidFill>
              </a:rPr>
              <a:t>I</a:t>
            </a:r>
            <a:r>
              <a:rPr lang="en-US" sz="2800" dirty="0" smtClean="0">
                <a:solidFill>
                  <a:schemeClr val="bg1"/>
                </a:solidFill>
              </a:rPr>
              <a:t>nformation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2800" dirty="0" smtClean="0">
                <a:solidFill>
                  <a:schemeClr val="bg1"/>
                </a:solidFill>
              </a:rPr>
              <a:t>and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u="sng" dirty="0" smtClean="0">
                <a:solidFill>
                  <a:schemeClr val="bg1"/>
                </a:solidFill>
              </a:rPr>
              <a:t>C</a:t>
            </a:r>
            <a:r>
              <a:rPr lang="en-US" sz="2800" dirty="0" smtClean="0">
                <a:solidFill>
                  <a:schemeClr val="bg1"/>
                </a:solidFill>
              </a:rPr>
              <a:t>ommunication</a:t>
            </a:r>
            <a:br>
              <a:rPr lang="en-US" sz="2800" dirty="0" smtClean="0">
                <a:solidFill>
                  <a:schemeClr val="bg1"/>
                </a:solidFill>
              </a:rPr>
            </a:br>
            <a:r>
              <a:rPr lang="en-US" sz="3200" b="1" dirty="0" smtClean="0">
                <a:solidFill>
                  <a:schemeClr val="bg1"/>
                </a:solidFill>
              </a:rPr>
              <a:t> 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sz="2800" b="1" u="sng" dirty="0" smtClean="0">
                <a:solidFill>
                  <a:schemeClr val="bg1"/>
                </a:solidFill>
              </a:rPr>
              <a:t>N</a:t>
            </a:r>
            <a:r>
              <a:rPr lang="fr-FR" sz="2400" dirty="0" smtClean="0">
                <a:solidFill>
                  <a:schemeClr val="bg1"/>
                </a:solidFill>
              </a:rPr>
              <a:t>ouvelle</a:t>
            </a:r>
            <a:r>
              <a:rPr lang="fr-FR" sz="2800" b="1" dirty="0" smtClean="0">
                <a:solidFill>
                  <a:schemeClr val="bg1"/>
                </a:solidFill>
              </a:rPr>
              <a:t>  </a:t>
            </a:r>
            <a:r>
              <a:rPr lang="fr-FR" sz="2800" b="1" u="sng" dirty="0" smtClean="0">
                <a:solidFill>
                  <a:schemeClr val="bg1"/>
                </a:solidFill>
              </a:rPr>
              <a:t>T</a:t>
            </a:r>
            <a:r>
              <a:rPr lang="fr-FR" sz="2400" dirty="0" smtClean="0">
                <a:solidFill>
                  <a:schemeClr val="bg1"/>
                </a:solidFill>
              </a:rPr>
              <a:t>echnologie</a:t>
            </a:r>
            <a:r>
              <a:rPr lang="fr-FR" sz="2800" b="1" dirty="0" smtClean="0">
                <a:solidFill>
                  <a:schemeClr val="bg1"/>
                </a:solidFill>
              </a:rPr>
              <a:t> </a:t>
            </a:r>
            <a:r>
              <a:rPr lang="fr-FR" sz="2400" dirty="0" smtClean="0">
                <a:solidFill>
                  <a:schemeClr val="bg1"/>
                </a:solidFill>
              </a:rPr>
              <a:t>de</a:t>
            </a:r>
            <a:r>
              <a:rPr lang="fr-FR" sz="2800" b="1" dirty="0" smtClean="0">
                <a:solidFill>
                  <a:schemeClr val="bg1"/>
                </a:solidFill>
              </a:rPr>
              <a:t> </a:t>
            </a:r>
            <a:r>
              <a:rPr lang="fr-FR" sz="2400" u="sng" dirty="0" smtClean="0">
                <a:solidFill>
                  <a:schemeClr val="bg1"/>
                </a:solidFill>
              </a:rPr>
              <a:t>l</a:t>
            </a:r>
            <a:r>
              <a:rPr lang="fr-FR" sz="2800" b="1" dirty="0" smtClean="0">
                <a:solidFill>
                  <a:schemeClr val="bg1"/>
                </a:solidFill>
              </a:rPr>
              <a:t>’</a:t>
            </a:r>
            <a:r>
              <a:rPr lang="fr-FR" sz="2800" b="1" u="sng" dirty="0" smtClean="0">
                <a:solidFill>
                  <a:schemeClr val="bg1"/>
                </a:solidFill>
              </a:rPr>
              <a:t>I</a:t>
            </a:r>
            <a:r>
              <a:rPr lang="fr-FR" sz="2400" dirty="0" smtClean="0">
                <a:solidFill>
                  <a:schemeClr val="bg1"/>
                </a:solidFill>
              </a:rPr>
              <a:t>nformation</a:t>
            </a:r>
            <a:r>
              <a:rPr lang="fr-FR" sz="2800" b="1" dirty="0" smtClean="0">
                <a:solidFill>
                  <a:schemeClr val="bg1"/>
                </a:solidFill>
              </a:rPr>
              <a:t> et </a:t>
            </a:r>
            <a:r>
              <a:rPr lang="fr-FR" sz="2400" dirty="0" smtClean="0">
                <a:solidFill>
                  <a:schemeClr val="bg1"/>
                </a:solidFill>
              </a:rPr>
              <a:t>de la </a:t>
            </a:r>
            <a:r>
              <a:rPr lang="fr-FR" sz="2800" b="1" u="sng" dirty="0" smtClean="0">
                <a:solidFill>
                  <a:schemeClr val="bg1"/>
                </a:solidFill>
              </a:rPr>
              <a:t>C</a:t>
            </a:r>
            <a:r>
              <a:rPr lang="fr-FR" sz="2400" dirty="0" smtClean="0">
                <a:solidFill>
                  <a:schemeClr val="bg1"/>
                </a:solidFill>
              </a:rPr>
              <a:t>ommunication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428728" y="214290"/>
            <a:ext cx="6500858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3600" b="1" dirty="0" smtClean="0"/>
              <a:t>التكنولوجيا الحديثة للمعلومات </a:t>
            </a:r>
            <a:r>
              <a:rPr lang="ar-DZ" sz="3600" b="1" dirty="0" err="1" smtClean="0"/>
              <a:t>و</a:t>
            </a:r>
            <a:r>
              <a:rPr lang="ar-DZ" sz="3600" b="1" dirty="0" smtClean="0"/>
              <a:t> الاتصال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4786314" y="2285992"/>
            <a:ext cx="41434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3600" b="1" u="sng" dirty="0" smtClean="0"/>
              <a:t>المعلومات</a:t>
            </a:r>
            <a:endParaRPr lang="fr-FR" sz="3600" u="sng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428596" y="2285992"/>
            <a:ext cx="3929090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r>
              <a:rPr lang="ar-DZ" sz="3600" b="1" u="sng" dirty="0" smtClean="0"/>
              <a:t>الاتصال</a:t>
            </a:r>
            <a:endParaRPr lang="fr-FR" sz="3600" u="sng" dirty="0"/>
          </a:p>
        </p:txBody>
      </p:sp>
      <p:cxnSp>
        <p:nvCxnSpPr>
          <p:cNvPr id="7" name="Connecteur droit avec flèche 6"/>
          <p:cNvCxnSpPr/>
          <p:nvPr/>
        </p:nvCxnSpPr>
        <p:spPr>
          <a:xfrm rot="16200000" flipH="1">
            <a:off x="4964909" y="1250141"/>
            <a:ext cx="928694" cy="428628"/>
          </a:xfrm>
          <a:prstGeom prst="straightConnector1">
            <a:avLst/>
          </a:prstGeom>
          <a:ln w="254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avec flèche 7"/>
          <p:cNvCxnSpPr/>
          <p:nvPr/>
        </p:nvCxnSpPr>
        <p:spPr>
          <a:xfrm rot="5400000">
            <a:off x="3071802" y="1285860"/>
            <a:ext cx="928694" cy="357190"/>
          </a:xfrm>
          <a:prstGeom prst="straightConnector1">
            <a:avLst/>
          </a:prstGeom>
          <a:ln w="254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4714876" y="3714752"/>
            <a:ext cx="4143404" cy="2286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fr-FR" sz="3200" b="1" u="sng" dirty="0" smtClean="0"/>
          </a:p>
          <a:p>
            <a:pPr algn="ctr" rtl="1"/>
            <a:endParaRPr lang="fr-FR" sz="2800" b="1" u="sng" dirty="0" smtClean="0"/>
          </a:p>
          <a:p>
            <a:pPr algn="justLow" rtl="1"/>
            <a:r>
              <a:rPr lang="ar-DZ" sz="2800" b="1" dirty="0" smtClean="0"/>
              <a:t>هي بيانات خضعت للمعالجة </a:t>
            </a:r>
            <a:r>
              <a:rPr lang="ar-DZ" sz="2800" b="1" dirty="0" err="1" smtClean="0"/>
              <a:t>و</a:t>
            </a:r>
            <a:r>
              <a:rPr lang="ar-DZ" sz="2800" b="1" dirty="0" smtClean="0"/>
              <a:t> أصبح لديها معنى .</a:t>
            </a:r>
            <a:endParaRPr lang="fr-FR" sz="2800" b="1" dirty="0" smtClean="0"/>
          </a:p>
          <a:p>
            <a:pPr algn="justLow"/>
            <a:endParaRPr lang="fr-FR" sz="2800" b="1" dirty="0"/>
          </a:p>
        </p:txBody>
      </p:sp>
      <p:sp>
        <p:nvSpPr>
          <p:cNvPr id="12" name="Rectangle 11"/>
          <p:cNvSpPr/>
          <p:nvPr/>
        </p:nvSpPr>
        <p:spPr>
          <a:xfrm>
            <a:off x="357158" y="3714752"/>
            <a:ext cx="4143404" cy="23574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Low" rtl="1"/>
            <a:r>
              <a:rPr lang="ar-DZ" sz="2800" b="1" dirty="0" smtClean="0"/>
              <a:t>هو عملية نقل </a:t>
            </a:r>
            <a:r>
              <a:rPr lang="ar-DZ" sz="2800" b="1" dirty="0" err="1" smtClean="0"/>
              <a:t>و</a:t>
            </a:r>
            <a:r>
              <a:rPr lang="ar-DZ" sz="2800" b="1" dirty="0" smtClean="0"/>
              <a:t> تلقي المعلومات الخاصة بالمؤسسة </a:t>
            </a:r>
            <a:r>
              <a:rPr lang="ar-DZ" sz="2800" b="1" dirty="0" err="1" smtClean="0"/>
              <a:t>و</a:t>
            </a:r>
            <a:r>
              <a:rPr lang="ar-DZ" sz="2800" b="1" dirty="0" smtClean="0"/>
              <a:t> بيئتها من أجل التأثير في سلوك الطرف المتلقي </a:t>
            </a:r>
            <a:r>
              <a:rPr lang="ar-DZ" sz="2800" b="1" dirty="0" err="1" smtClean="0"/>
              <a:t>و</a:t>
            </a:r>
            <a:r>
              <a:rPr lang="ar-DZ" sz="2800" b="1" dirty="0" smtClean="0"/>
              <a:t> تغييره </a:t>
            </a:r>
            <a:r>
              <a:rPr lang="ar-DZ" sz="2400" b="1" dirty="0" smtClean="0"/>
              <a:t>حسب رغبة محددة.</a:t>
            </a:r>
            <a:endParaRPr lang="fr-FR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11" grpId="0" animBg="1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-285776"/>
            <a:ext cx="9144000" cy="7143776"/>
          </a:xfrm>
        </p:spPr>
        <p:txBody>
          <a:bodyPr>
            <a:noAutofit/>
          </a:bodyPr>
          <a:lstStyle/>
          <a:p>
            <a:pPr marL="514350" indent="-514350" algn="justLow" rtl="1">
              <a:lnSpc>
                <a:spcPct val="200000"/>
              </a:lnSpc>
            </a:pPr>
            <a:r>
              <a:rPr lang="ar-DZ" sz="4000" b="1" dirty="0" smtClean="0">
                <a:solidFill>
                  <a:schemeClr val="bg1"/>
                </a:solidFill>
              </a:rPr>
              <a:t>1) تعريف التكنولوجيا الحديثة للمعلومات </a:t>
            </a:r>
            <a:r>
              <a:rPr lang="ar-DZ" sz="4000" b="1" dirty="0" err="1" smtClean="0">
                <a:solidFill>
                  <a:schemeClr val="bg1"/>
                </a:solidFill>
              </a:rPr>
              <a:t>و</a:t>
            </a:r>
            <a:r>
              <a:rPr lang="ar-DZ" sz="4000" b="1" dirty="0" smtClean="0">
                <a:solidFill>
                  <a:schemeClr val="bg1"/>
                </a:solidFill>
              </a:rPr>
              <a:t> الاتصال :</a:t>
            </a:r>
            <a:br>
              <a:rPr lang="ar-DZ" sz="4000" b="1" dirty="0" smtClean="0">
                <a:solidFill>
                  <a:schemeClr val="bg1"/>
                </a:solidFill>
              </a:rPr>
            </a:br>
            <a:r>
              <a:rPr lang="ar-DZ" sz="4000" b="1" dirty="0" smtClean="0">
                <a:solidFill>
                  <a:schemeClr val="bg1"/>
                </a:solidFill>
              </a:rPr>
              <a:t> </a:t>
            </a:r>
            <a:br>
              <a:rPr lang="ar-DZ" sz="4000" b="1" dirty="0" smtClean="0">
                <a:solidFill>
                  <a:schemeClr val="bg1"/>
                </a:solidFill>
              </a:rPr>
            </a:br>
            <a:r>
              <a:rPr lang="ar-DZ" sz="2800" b="1" dirty="0" smtClean="0">
                <a:solidFill>
                  <a:schemeClr val="bg1"/>
                </a:solidFill>
              </a:rPr>
              <a:t>   هي مجموعة الوسائل التي تساعد على جمع </a:t>
            </a:r>
            <a:r>
              <a:rPr lang="ar-DZ" sz="2800" b="1" dirty="0" err="1" smtClean="0">
                <a:solidFill>
                  <a:schemeClr val="bg1"/>
                </a:solidFill>
              </a:rPr>
              <a:t>و</a:t>
            </a:r>
            <a:r>
              <a:rPr lang="ar-DZ" sz="2800" b="1" dirty="0" smtClean="0">
                <a:solidFill>
                  <a:schemeClr val="bg1"/>
                </a:solidFill>
              </a:rPr>
              <a:t> تحليل البيانات والمعطيات وتخزين مضامينها من اجل إتاحتها بالشكل المرغوب، في الوقت المناسب وبالسرعة اللازمة، وكذا إيصالها إلى أي مكان في العالم ، أو استقبالها من أي مكان في العالم.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2079</TotalTime>
  <Words>799</Words>
  <Application>Microsoft Office PowerPoint</Application>
  <PresentationFormat>Affichage à l'écran (4:3)</PresentationFormat>
  <Paragraphs>183</Paragraphs>
  <Slides>23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23</vt:i4>
      </vt:variant>
    </vt:vector>
  </HeadingPairs>
  <TitlesOfParts>
    <vt:vector size="24" baseType="lpstr">
      <vt:lpstr>Thème Office</vt:lpstr>
      <vt:lpstr>Diapositive 1</vt:lpstr>
      <vt:lpstr>Diapositive 2</vt:lpstr>
      <vt:lpstr>Diapositive 3</vt:lpstr>
      <vt:lpstr>المحور الأول : مدخل للتسويق الإلكتروني</vt:lpstr>
      <vt:lpstr>يرمي مفهوم التسويق الإلكتروني إلى مدى تأثير التكنولوجيا الحديثة للمعلومات و الإتصال على:  *عناصر المزيج التسويقي (Les 4 P)   *الوظائف التسويقية المختلفة (دراسة السوق – الأبحاث التسويقية -المبيعات - خدمة العملاء...الخ    *علاقة المؤسسة ببيئتها الداخلية والخارجية  </vt:lpstr>
      <vt:lpstr>2) تعريف التسويق الالكتروني: </vt:lpstr>
      <vt:lpstr> II التكنولوجيات الحديثة للمعلومات والاتصال  (NTIC)   New Technologies of Information and Communication    Nouvelle  Technologie de l’Information et de la Communication</vt:lpstr>
      <vt:lpstr>الاتصال</vt:lpstr>
      <vt:lpstr>1) تعريف التكنولوجيا الحديثة للمعلومات و الاتصال :      هي مجموعة الوسائل التي تساعد على جمع و تحليل البيانات والمعطيات وتخزين مضامينها من اجل إتاحتها بالشكل المرغوب، في الوقت المناسب وبالسرعة اللازمة، وكذا إيصالها إلى أي مكان في العالم ، أو استقبالها من أي مكان في العالم.</vt:lpstr>
      <vt:lpstr>2) وسائلها: </vt:lpstr>
      <vt:lpstr>1)  الشبكات الثلاث  ( الأنترانت – الإكسترانت – الأنترنت ) </vt:lpstr>
      <vt:lpstr>Diapositive 12</vt:lpstr>
      <vt:lpstr>Diapositive 13</vt:lpstr>
      <vt:lpstr>Diapositive 14</vt:lpstr>
      <vt:lpstr>3)خصائصها</vt:lpstr>
      <vt:lpstr>مجال التسويق الإلكتروني III </vt:lpstr>
      <vt:lpstr>Diapositive 17</vt:lpstr>
      <vt:lpstr>Diapositive 18</vt:lpstr>
      <vt:lpstr>التحديات التي تواجهها المؤسسات التي تتبنى التسويق الإلكتروني : </vt:lpstr>
      <vt:lpstr>Diapositive 20</vt:lpstr>
      <vt:lpstr>Diapositive 21</vt:lpstr>
      <vt:lpstr>Diapositive 22</vt:lpstr>
      <vt:lpstr>Diapositive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hjvg</dc:title>
  <dc:creator>e</dc:creator>
  <cp:lastModifiedBy>Utilisateur Windows</cp:lastModifiedBy>
  <cp:revision>207</cp:revision>
  <dcterms:created xsi:type="dcterms:W3CDTF">2012-02-08T10:17:33Z</dcterms:created>
  <dcterms:modified xsi:type="dcterms:W3CDTF">2021-04-26T05:05:39Z</dcterms:modified>
</cp:coreProperties>
</file>