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59" r:id="rId6"/>
    <p:sldId id="260" r:id="rId7"/>
    <p:sldId id="263"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2" autoAdjust="0"/>
  </p:normalViewPr>
  <p:slideViewPr>
    <p:cSldViewPr>
      <p:cViewPr varScale="1">
        <p:scale>
          <a:sx n="74" d="100"/>
          <a:sy n="74" d="100"/>
        </p:scale>
        <p:origin x="-1272" y="-90"/>
      </p:cViewPr>
      <p:guideLst>
        <p:guide orient="horz" pos="2160"/>
        <p:guide pos="2880"/>
      </p:guideLst>
    </p:cSldViewPr>
  </p:slideViewPr>
  <p:outlineViewPr>
    <p:cViewPr>
      <p:scale>
        <a:sx n="33" d="100"/>
        <a:sy n="33" d="100"/>
      </p:scale>
      <p:origin x="18" y="66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66E7739D-194D-4E4C-86D0-FFF74F74E53A}" type="slidenum">
              <a:rPr lang="fr-FR" smtClean="0"/>
              <a:t>‹#›</a:t>
            </a:fld>
            <a:endParaRPr lang="fr-F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66E7739D-194D-4E4C-86D0-FFF74F74E53A}"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66E7739D-194D-4E4C-86D0-FFF74F74E53A}"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66E7739D-194D-4E4C-86D0-FFF74F74E53A}"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B296587-2B4E-41E7-8513-7A10A738A65B}"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66E7739D-194D-4E4C-86D0-FFF74F74E53A}"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B296587-2B4E-41E7-8513-7A10A738A65B}" type="datetimeFigureOut">
              <a:rPr lang="fr-FR" smtClean="0"/>
              <a:t>29/12/2023</a:t>
            </a:fld>
            <a:endParaRPr lang="fr-F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E7739D-194D-4E4C-86D0-FFF74F74E53A}"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628800"/>
            <a:ext cx="7488832" cy="3168352"/>
          </a:xfrm>
        </p:spPr>
        <p:txBody>
          <a:bodyPr>
            <a:normAutofit/>
          </a:bodyPr>
          <a:lstStyle/>
          <a:p>
            <a:pPr algn="ctr" rtl="1"/>
            <a:r>
              <a:rPr lang="ar-DZ" sz="8800" b="1"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المحاضرة </a:t>
            </a:r>
            <a:r>
              <a:rPr lang="ar-DZ" sz="8800" b="1"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السابعة </a:t>
            </a:r>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ctr" rtl="1"/>
            <a:r>
              <a:rPr lang="ar-DZ" sz="8800" b="1"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الإتصال الجسدي</a:t>
            </a:r>
            <a:endParaRPr lang="fr-FR" sz="8800" b="1"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24992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980728"/>
            <a:ext cx="7694672" cy="4608512"/>
          </a:xfrm>
        </p:spPr>
        <p:txBody>
          <a:bodyPr>
            <a:normAutofit lnSpcReduction="10000"/>
          </a:bodyPr>
          <a:lstStyle/>
          <a:p>
            <a:pPr algn="ctr" rtl="1"/>
            <a:endParaRPr lang="ar-DZ" sz="3600" b="1" u="sng" dirty="0" smtClean="0">
              <a:solidFill>
                <a:schemeClr val="tx1"/>
              </a:solidFill>
              <a:latin typeface="Traditional Arabic" pitchFamily="18" charset="-78"/>
              <a:cs typeface="Traditional Arabic" pitchFamily="18" charset="-78"/>
            </a:endParaRPr>
          </a:p>
          <a:p>
            <a:pPr algn="ctr" rtl="1"/>
            <a:r>
              <a:rPr lang="ar-SA"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أولا</a:t>
            </a:r>
            <a:r>
              <a:rPr lang="ar-SA" sz="40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 مفهوم لغة الجسد</a:t>
            </a:r>
            <a:r>
              <a:rPr lang="fr-FR" sz="40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 (Body Language) </a:t>
            </a:r>
            <a:r>
              <a:rPr lang="ar-SA" sz="40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a:t>
            </a:r>
            <a:r>
              <a:rPr lang="ar-SA" sz="4000" b="1"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 </a:t>
            </a:r>
            <a:endParaRPr lang="ar-DZ" sz="4000" b="1"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ctr" rtl="1"/>
            <a:r>
              <a:rPr lang="ar-SA" sz="4400" dirty="0" smtClean="0">
                <a:solidFill>
                  <a:schemeClr val="tx1"/>
                </a:solidFill>
                <a:latin typeface="Traditional Arabic" pitchFamily="18" charset="-78"/>
                <a:cs typeface="Traditional Arabic" pitchFamily="18" charset="-78"/>
              </a:rPr>
              <a:t>هي </a:t>
            </a:r>
            <a:r>
              <a:rPr lang="ar-SA" sz="4400" dirty="0">
                <a:solidFill>
                  <a:schemeClr val="tx1"/>
                </a:solidFill>
                <a:latin typeface="Traditional Arabic" pitchFamily="18" charset="-78"/>
                <a:cs typeface="Traditional Arabic" pitchFamily="18" charset="-78"/>
              </a:rPr>
              <a:t>تلك اللغة التي تشمل الحركات و الإيحاءات التي يقوم بها المرء عند حديثه بالإضافة إلى أدق التفاصيل و التعابير على </a:t>
            </a:r>
            <a:r>
              <a:rPr lang="ar-SA" sz="4400" dirty="0" smtClean="0">
                <a:solidFill>
                  <a:schemeClr val="tx1"/>
                </a:solidFill>
                <a:latin typeface="Traditional Arabic" pitchFamily="18" charset="-78"/>
                <a:cs typeface="Traditional Arabic" pitchFamily="18" charset="-78"/>
              </a:rPr>
              <a:t>وجهه</a:t>
            </a:r>
            <a:r>
              <a:rPr lang="ar-DZ" sz="4400" dirty="0" smtClean="0">
                <a:solidFill>
                  <a:schemeClr val="tx1"/>
                </a:solidFill>
                <a:latin typeface="Traditional Arabic" pitchFamily="18" charset="-78"/>
                <a:cs typeface="Traditional Arabic" pitchFamily="18" charset="-78"/>
              </a:rPr>
              <a:t>.</a:t>
            </a:r>
            <a:endParaRPr lang="fr-FR" sz="4400" dirty="0" smtClean="0">
              <a:solidFill>
                <a:schemeClr val="tx1"/>
              </a:solidFill>
              <a:latin typeface="Traditional Arabic" pitchFamily="18" charset="-78"/>
              <a:cs typeface="Traditional Arabic" pitchFamily="18" charset="-78"/>
            </a:endParaRPr>
          </a:p>
          <a:p>
            <a:pPr algn="ctr" rtl="1"/>
            <a:r>
              <a:rPr lang="ar-SA" sz="4400" dirty="0">
                <a:solidFill>
                  <a:schemeClr val="tx1"/>
                </a:solidFill>
                <a:latin typeface="Traditional Arabic" pitchFamily="18" charset="-78"/>
                <a:cs typeface="Traditional Arabic" pitchFamily="18" charset="-78"/>
              </a:rPr>
              <a:t>يتم </a:t>
            </a:r>
            <a:r>
              <a:rPr lang="ar-SA" sz="4400" dirty="0" smtClean="0">
                <a:solidFill>
                  <a:schemeClr val="tx1"/>
                </a:solidFill>
                <a:latin typeface="Traditional Arabic" pitchFamily="18" charset="-78"/>
                <a:cs typeface="Traditional Arabic" pitchFamily="18" charset="-78"/>
              </a:rPr>
              <a:t>تواصلنا بحركات </a:t>
            </a:r>
            <a:r>
              <a:rPr lang="ar-SA" sz="4400" dirty="0">
                <a:solidFill>
                  <a:schemeClr val="tx1"/>
                </a:solidFill>
                <a:latin typeface="Traditional Arabic" pitchFamily="18" charset="-78"/>
                <a:cs typeface="Traditional Arabic" pitchFamily="18" charset="-78"/>
              </a:rPr>
              <a:t>أجسادنا بدلاً من الكلمات، هذا التعبير بالجسد أصبح لغة كاملة قائمة بذاتها.</a:t>
            </a:r>
            <a:endParaRPr lang="fr-FR" sz="4400" dirty="0">
              <a:solidFill>
                <a:schemeClr val="tx1"/>
              </a:solidFill>
              <a:latin typeface="Traditional Arabic" pitchFamily="18" charset="-78"/>
              <a:cs typeface="Traditional Arabic" pitchFamily="18" charset="-78"/>
            </a:endParaRPr>
          </a:p>
          <a:p>
            <a:pPr algn="r" rtl="1"/>
            <a:endParaRPr lang="fr-FR" dirty="0">
              <a:latin typeface="Traditional Arabic" pitchFamily="18" charset="-78"/>
              <a:cs typeface="Traditional Arabic" pitchFamily="18" charset="-78"/>
            </a:endParaRPr>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94672" cy="6192688"/>
          </a:xfrm>
        </p:spPr>
        <p:txBody>
          <a:bodyPr>
            <a:normAutofit/>
          </a:bodyPr>
          <a:lstStyle/>
          <a:p>
            <a:pPr algn="ctr" rtl="1"/>
            <a:r>
              <a:rPr lang="ar-SA" sz="40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ثانيا: حقائق علمية حول </a:t>
            </a:r>
            <a:r>
              <a:rPr lang="ar-DZ"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الإتصال </a:t>
            </a:r>
            <a:r>
              <a:rPr lang="ar-SA"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الجسد</a:t>
            </a:r>
            <a:r>
              <a:rPr lang="ar-DZ"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ي</a:t>
            </a:r>
            <a:r>
              <a:rPr lang="ar-SA"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a:t>
            </a:r>
            <a:endParaRPr lang="fr-FR" sz="4000" b="1"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marL="541782" lvl="0" indent="-514350" algn="just" rtl="1">
              <a:buFont typeface="+mj-lt"/>
              <a:buAutoNum type="arabicParenR"/>
            </a:pPr>
            <a:r>
              <a:rPr lang="ar-SA" sz="3200" b="1" dirty="0">
                <a:solidFill>
                  <a:schemeClr val="tx1"/>
                </a:solidFill>
                <a:latin typeface="Traditional Arabic" pitchFamily="18" charset="-78"/>
                <a:cs typeface="Traditional Arabic" pitchFamily="18" charset="-78"/>
              </a:rPr>
              <a:t>نسبة 55 % من التواصل بين الناس يعتمد على لغة الجسد: </a:t>
            </a:r>
            <a:r>
              <a:rPr lang="ar-SA" sz="3200" dirty="0">
                <a:solidFill>
                  <a:schemeClr val="tx1"/>
                </a:solidFill>
                <a:latin typeface="Traditional Arabic" pitchFamily="18" charset="-78"/>
                <a:cs typeface="Traditional Arabic" pitchFamily="18" charset="-78"/>
              </a:rPr>
              <a:t>يعتقد بَعضُنَا أو أغلبنا بشكل خاطئ أن الكلمات و الجمل تمثل الجزء الأكبر و الأساسي من طرق تواصل الأفراد فيما بينهم.</a:t>
            </a:r>
            <a:endParaRPr lang="fr-FR" sz="3200" b="1" dirty="0">
              <a:solidFill>
                <a:schemeClr val="tx1"/>
              </a:solidFill>
              <a:latin typeface="Traditional Arabic" pitchFamily="18" charset="-78"/>
              <a:cs typeface="Traditional Arabic" pitchFamily="18" charset="-78"/>
            </a:endParaRPr>
          </a:p>
          <a:p>
            <a:pPr marL="541782" lvl="0" indent="-514350" algn="just" rtl="1">
              <a:buFont typeface="+mj-lt"/>
              <a:buAutoNum type="arabicParenR"/>
            </a:pPr>
            <a:r>
              <a:rPr lang="ar-SA" sz="3200" dirty="0">
                <a:solidFill>
                  <a:schemeClr val="tx1"/>
                </a:solidFill>
                <a:latin typeface="Traditional Arabic" pitchFamily="18" charset="-78"/>
                <a:cs typeface="Traditional Arabic" pitchFamily="18" charset="-78"/>
              </a:rPr>
              <a:t>لغة الجسد تسمى «</a:t>
            </a:r>
            <a:r>
              <a:rPr lang="ar-SA" sz="3200" b="1" dirty="0">
                <a:solidFill>
                  <a:schemeClr val="tx1"/>
                </a:solidFill>
                <a:latin typeface="Traditional Arabic" pitchFamily="18" charset="-78"/>
                <a:cs typeface="Traditional Arabic" pitchFamily="18" charset="-78"/>
              </a:rPr>
              <a:t>كينيزيكس</a:t>
            </a:r>
            <a:r>
              <a:rPr lang="ar-SA" sz="3200" dirty="0">
                <a:solidFill>
                  <a:schemeClr val="tx1"/>
                </a:solidFill>
                <a:latin typeface="Traditional Arabic" pitchFamily="18" charset="-78"/>
                <a:cs typeface="Traditional Arabic" pitchFamily="18" charset="-78"/>
              </a:rPr>
              <a:t>» وهو علم حديث جداً، حيث إنَّ العلماء لم ينكبوا على دراسة التعابير، الجسدية للإنسان إلّا في السنوات الأخيرة.</a:t>
            </a:r>
            <a:endParaRPr lang="fr-FR" sz="3200" dirty="0">
              <a:solidFill>
                <a:schemeClr val="tx1"/>
              </a:solidFill>
              <a:latin typeface="Traditional Arabic" pitchFamily="18" charset="-78"/>
              <a:cs typeface="Traditional Arabic" pitchFamily="18" charset="-78"/>
            </a:endParaRPr>
          </a:p>
          <a:p>
            <a:pPr marL="541782" lvl="0" indent="-514350" algn="just" rtl="1">
              <a:buFont typeface="+mj-lt"/>
              <a:buAutoNum type="arabicParenR"/>
            </a:pPr>
            <a:r>
              <a:rPr lang="ar-SA" sz="3200" dirty="0">
                <a:solidFill>
                  <a:schemeClr val="tx1"/>
                </a:solidFill>
                <a:latin typeface="Traditional Arabic" pitchFamily="18" charset="-78"/>
                <a:cs typeface="Traditional Arabic" pitchFamily="18" charset="-78"/>
              </a:rPr>
              <a:t>لغة الجسد هي لغة كونيّة، وهي ليست لغة مشتركة فقط لدى البشر، ولكن أيضاً لدى الحيوانات. فالقردة مثلاً، لديها لغة تعبيرية تعتمد فيها على حركات جسدها، كأن تغطي وجهها عندما تشعر بالحَرَج، وأن تفرك بطنها لتُعبِّر على أنها تشعر بالجوع. </a:t>
            </a:r>
            <a:endParaRPr lang="fr-FR" sz="3200" dirty="0">
              <a:solidFill>
                <a:schemeClr val="tx1"/>
              </a:solidFill>
              <a:latin typeface="Traditional Arabic" pitchFamily="18" charset="-78"/>
              <a:cs typeface="Traditional Arabic" pitchFamily="18" charset="-78"/>
            </a:endParaRPr>
          </a:p>
          <a:p>
            <a:pPr algn="just" rtl="1"/>
            <a:endParaRPr lang="fr-FR" dirty="0">
              <a:solidFill>
                <a:schemeClr val="tx1"/>
              </a:solidFill>
            </a:endParaRPr>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94672" cy="6192688"/>
          </a:xfrm>
        </p:spPr>
        <p:txBody>
          <a:bodyPr>
            <a:normAutofit lnSpcReduction="10000"/>
          </a:bodyPr>
          <a:lstStyle/>
          <a:p>
            <a:pPr marL="770382" lvl="0" indent="-742950" algn="just" rtl="1">
              <a:buFont typeface="+mj-lt"/>
              <a:buAutoNum type="arabicPeriod" startAt="4"/>
            </a:pPr>
            <a:r>
              <a:rPr lang="ar-SA" sz="3600" b="1" dirty="0">
                <a:solidFill>
                  <a:schemeClr val="tx1"/>
                </a:solidFill>
                <a:latin typeface="Traditional Arabic" pitchFamily="18" charset="-78"/>
                <a:cs typeface="Traditional Arabic" pitchFamily="18" charset="-78"/>
              </a:rPr>
              <a:t>لغة الجسد تختلف من شخص إلى آخر:</a:t>
            </a:r>
            <a:r>
              <a:rPr lang="ar-SA" sz="3600" dirty="0">
                <a:solidFill>
                  <a:schemeClr val="tx1"/>
                </a:solidFill>
                <a:latin typeface="Traditional Arabic" pitchFamily="18" charset="-78"/>
                <a:cs typeface="Traditional Arabic" pitchFamily="18" charset="-78"/>
              </a:rPr>
              <a:t> رغم وجود بعض الإيماءات المتعارف عليها إلا أن لغة الجسد تختلف من شخص إلى آخر، فكل جسد يمتلك لغته الخاصة و هي ما يطلق عليها اسم “</a:t>
            </a:r>
            <a:r>
              <a:rPr lang="ar-SA" sz="3600" b="1" dirty="0">
                <a:solidFill>
                  <a:schemeClr val="tx1"/>
                </a:solidFill>
                <a:latin typeface="Traditional Arabic" pitchFamily="18" charset="-78"/>
                <a:cs typeface="Traditional Arabic" pitchFamily="18" charset="-78"/>
              </a:rPr>
              <a:t>المعيار</a:t>
            </a:r>
            <a:r>
              <a:rPr lang="ar-SA" sz="3600" dirty="0">
                <a:solidFill>
                  <a:schemeClr val="tx1"/>
                </a:solidFill>
                <a:latin typeface="Traditional Arabic" pitchFamily="18" charset="-78"/>
                <a:cs typeface="Traditional Arabic" pitchFamily="18" charset="-78"/>
              </a:rPr>
              <a:t>”     و هي ببساطة حالة الشخص الطبيعية التي يكون عليها بعيدا عن أي نوع من الضغط أو الخوف، القلق، الحزن و كل العوامل التي قد تدفعه إلى إخفاء حقيقة أو مشاعر معينة، </a:t>
            </a:r>
            <a:endParaRPr lang="ar-DZ" sz="3600" dirty="0">
              <a:solidFill>
                <a:schemeClr val="tx1"/>
              </a:solidFill>
              <a:latin typeface="Traditional Arabic" pitchFamily="18" charset="-78"/>
              <a:cs typeface="Traditional Arabic" pitchFamily="18" charset="-78"/>
            </a:endParaRPr>
          </a:p>
          <a:p>
            <a:pPr marL="770382" lvl="0" indent="-742950" algn="just" rtl="1">
              <a:buFont typeface="+mj-lt"/>
              <a:buAutoNum type="arabicPeriod" startAt="4"/>
            </a:pPr>
            <a:r>
              <a:rPr lang="ar-SA" sz="3600" dirty="0">
                <a:solidFill>
                  <a:schemeClr val="tx1"/>
                </a:solidFill>
                <a:latin typeface="Traditional Arabic" pitchFamily="18" charset="-78"/>
                <a:cs typeface="Traditional Arabic" pitchFamily="18" charset="-78"/>
              </a:rPr>
              <a:t>تؤكد الدراسات أن هذه اللغة أصدق خمس مرات من استخدام اللغات العادية.</a:t>
            </a:r>
            <a:endParaRPr lang="fr-FR" sz="3600" dirty="0">
              <a:solidFill>
                <a:schemeClr val="tx1"/>
              </a:solidFill>
              <a:latin typeface="Traditional Arabic" pitchFamily="18" charset="-78"/>
              <a:cs typeface="Traditional Arabic" pitchFamily="18" charset="-78"/>
            </a:endParaRPr>
          </a:p>
          <a:p>
            <a:pPr marL="770382" lvl="0" indent="-742950" algn="just" rtl="1">
              <a:buFont typeface="+mj-lt"/>
              <a:buAutoNum type="arabicPeriod" startAt="4"/>
            </a:pPr>
            <a:r>
              <a:rPr lang="ar-SA" sz="3600" dirty="0">
                <a:solidFill>
                  <a:schemeClr val="tx1"/>
                </a:solidFill>
                <a:latin typeface="Traditional Arabic" pitchFamily="18" charset="-78"/>
                <a:cs typeface="Traditional Arabic" pitchFamily="18" charset="-78"/>
              </a:rPr>
              <a:t>تتكون لغة الجسد من تعابير وحركات عدّة، البعض منها يكون مقصوداً والبعض الآخر يأتي عن غير قصد</a:t>
            </a:r>
            <a:endParaRPr lang="fr-FR" sz="3600" dirty="0">
              <a:solidFill>
                <a:schemeClr val="tx1"/>
              </a:solidFill>
              <a:latin typeface="Traditional Arabic" pitchFamily="18" charset="-78"/>
              <a:cs typeface="Traditional Arabic" pitchFamily="18" charset="-78"/>
            </a:endParaRPr>
          </a:p>
          <a:p>
            <a:pPr marL="484632" indent="-457200" algn="r" rtl="1">
              <a:buFont typeface="Arial" pitchFamily="34" charset="0"/>
              <a:buChar char="•"/>
            </a:pPr>
            <a:endParaRPr lang="fr-FR" dirty="0"/>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94672" cy="6192688"/>
          </a:xfrm>
        </p:spPr>
        <p:txBody>
          <a:bodyPr>
            <a:normAutofit fontScale="92500" lnSpcReduction="20000"/>
          </a:bodyPr>
          <a:lstStyle/>
          <a:p>
            <a:pPr algn="ctr" rtl="1"/>
            <a:r>
              <a:rPr lang="ar-SA" sz="43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ثالثا: أسباب اللجوء إلى إستخدام لغة الجسد: </a:t>
            </a:r>
            <a:endParaRPr lang="fr-FR" sz="4300" b="1"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marL="770382" lvl="0" indent="-742950" algn="just" rtl="1">
              <a:buFont typeface="+mj-lt"/>
              <a:buAutoNum type="arabicPeriod"/>
            </a:pPr>
            <a:r>
              <a:rPr lang="ar-SA" sz="3900" dirty="0">
                <a:latin typeface="Traditional Arabic" pitchFamily="18" charset="-78"/>
                <a:cs typeface="Traditional Arabic" pitchFamily="18" charset="-78"/>
              </a:rPr>
              <a:t>يتجه الشخص إلى استخدام لغة الجسد في حالة عدم التيقن من صدق من يحدثه.</a:t>
            </a:r>
            <a:endParaRPr lang="fr-FR" sz="3900" dirty="0">
              <a:latin typeface="Traditional Arabic" pitchFamily="18" charset="-78"/>
              <a:cs typeface="Traditional Arabic" pitchFamily="18" charset="-78"/>
            </a:endParaRPr>
          </a:p>
          <a:p>
            <a:pPr marL="770382" lvl="0" indent="-742950" algn="just" rtl="1">
              <a:buFont typeface="+mj-lt"/>
              <a:buAutoNum type="arabicPeriod"/>
            </a:pPr>
            <a:r>
              <a:rPr lang="ar-SA" sz="3900" dirty="0">
                <a:latin typeface="Traditional Arabic" pitchFamily="18" charset="-78"/>
                <a:cs typeface="Traditional Arabic" pitchFamily="18" charset="-78"/>
              </a:rPr>
              <a:t>عندما يسعى لمعرفة دوافعه ومدى اهتمامه وشكل اتجاهه نحو الرسالة الموجه إليه.</a:t>
            </a:r>
            <a:endParaRPr lang="fr-FR" sz="3900" dirty="0">
              <a:latin typeface="Traditional Arabic" pitchFamily="18" charset="-78"/>
              <a:cs typeface="Traditional Arabic" pitchFamily="18" charset="-78"/>
            </a:endParaRPr>
          </a:p>
          <a:p>
            <a:pPr marL="770382" lvl="0" indent="-742950" algn="just" rtl="1">
              <a:buFont typeface="+mj-lt"/>
              <a:buAutoNum type="arabicPeriod"/>
            </a:pPr>
            <a:r>
              <a:rPr lang="ar-SA" sz="3900" dirty="0">
                <a:latin typeface="Traditional Arabic" pitchFamily="18" charset="-78"/>
                <a:cs typeface="Traditional Arabic" pitchFamily="18" charset="-78"/>
              </a:rPr>
              <a:t>لأنها تساعد في تسهيل عملية الفهم للآخر من الحديث والحوار.</a:t>
            </a:r>
            <a:endParaRPr lang="fr-FR" sz="3900" dirty="0">
              <a:latin typeface="Traditional Arabic" pitchFamily="18" charset="-78"/>
              <a:cs typeface="Traditional Arabic" pitchFamily="18" charset="-78"/>
            </a:endParaRPr>
          </a:p>
          <a:p>
            <a:pPr marL="770382" lvl="0" indent="-742950" algn="just" rtl="1">
              <a:buFont typeface="+mj-lt"/>
              <a:buAutoNum type="arabicPeriod"/>
            </a:pPr>
            <a:r>
              <a:rPr lang="ar-SA" sz="3900" dirty="0">
                <a:latin typeface="Traditional Arabic" pitchFamily="18" charset="-78"/>
                <a:cs typeface="Traditional Arabic" pitchFamily="18" charset="-78"/>
              </a:rPr>
              <a:t>تساعد أيضا في التحكم في الحوار للوصول إلى علاقة أفضل مع الآخرين من خلال إرسال إيماءات ورسالات توحي بذلك.</a:t>
            </a:r>
            <a:endParaRPr lang="fr-FR" sz="3900" dirty="0">
              <a:latin typeface="Traditional Arabic" pitchFamily="18" charset="-78"/>
              <a:cs typeface="Traditional Arabic" pitchFamily="18" charset="-78"/>
            </a:endParaRPr>
          </a:p>
          <a:p>
            <a:pPr marL="770382" lvl="0" indent="-742950" algn="just" rtl="1">
              <a:buFont typeface="+mj-lt"/>
              <a:buAutoNum type="arabicPeriod"/>
            </a:pPr>
            <a:r>
              <a:rPr lang="ar-SA" sz="3900" dirty="0" smtClean="0">
                <a:latin typeface="Traditional Arabic" pitchFamily="18" charset="-78"/>
                <a:cs typeface="Traditional Arabic" pitchFamily="18" charset="-78"/>
              </a:rPr>
              <a:t>الابتعاد </a:t>
            </a:r>
            <a:r>
              <a:rPr lang="ar-SA" sz="3900" dirty="0">
                <a:latin typeface="Traditional Arabic" pitchFamily="18" charset="-78"/>
                <a:cs typeface="Traditional Arabic" pitchFamily="18" charset="-78"/>
              </a:rPr>
              <a:t>عن الحركات والإيحاءات التي تضر بالتواصل مع الآخر.</a:t>
            </a:r>
            <a:endParaRPr lang="fr-FR" sz="3900" dirty="0">
              <a:latin typeface="Traditional Arabic" pitchFamily="18" charset="-78"/>
              <a:cs typeface="Traditional Arabic" pitchFamily="18" charset="-78"/>
            </a:endParaRPr>
          </a:p>
          <a:p>
            <a:pPr algn="r" rtl="1"/>
            <a:endParaRPr lang="fr-FR" sz="36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188640"/>
            <a:ext cx="7838688" cy="6336704"/>
          </a:xfrm>
        </p:spPr>
        <p:txBody>
          <a:bodyPr>
            <a:normAutofit/>
          </a:bodyPr>
          <a:lstStyle/>
          <a:p>
            <a:pPr algn="ctr" rtl="1"/>
            <a:r>
              <a:rPr lang="ar-SA" sz="4000" b="1" u="sng"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رابعا: أهمية لغة الجسد في </a:t>
            </a:r>
            <a:r>
              <a:rPr lang="ar-SA" sz="4000" b="1" u="sng"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الاتصال</a:t>
            </a:r>
            <a:endParaRPr lang="fr-FR" sz="3200"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marL="770382" lvl="0" indent="-742950" algn="just" rtl="1">
              <a:buFont typeface="+mj-lt"/>
              <a:buAutoNum type="arabicParenR"/>
            </a:pPr>
            <a:r>
              <a:rPr lang="ar-SA" sz="3600" dirty="0" smtClean="0">
                <a:latin typeface="Traditional Arabic" pitchFamily="18" charset="-78"/>
                <a:cs typeface="Traditional Arabic" pitchFamily="18" charset="-78"/>
              </a:rPr>
              <a:t>تعبّر </a:t>
            </a:r>
            <a:r>
              <a:rPr lang="ar-SA" sz="3600" dirty="0">
                <a:latin typeface="Traditional Arabic" pitchFamily="18" charset="-78"/>
                <a:cs typeface="Traditional Arabic" pitchFamily="18" charset="-78"/>
              </a:rPr>
              <a:t>عن الحالة الحقيقية التي يشعر بها الإنسان، مثل الكره والحب والرفض والموافقة والغضب والثقة وغيرها من المشاعر الإنسانية</a:t>
            </a:r>
            <a:r>
              <a:rPr lang="fr-FR" sz="3600" dirty="0">
                <a:latin typeface="Traditional Arabic" pitchFamily="18" charset="-78"/>
                <a:cs typeface="Traditional Arabic" pitchFamily="18" charset="-78"/>
              </a:rPr>
              <a:t>.</a:t>
            </a:r>
          </a:p>
          <a:p>
            <a:pPr marL="770382" lvl="0" indent="-742950" algn="just" rtl="1">
              <a:buFont typeface="+mj-lt"/>
              <a:buAutoNum type="arabicParenR"/>
            </a:pPr>
            <a:r>
              <a:rPr lang="ar-SA" sz="3600" dirty="0">
                <a:latin typeface="Traditional Arabic" pitchFamily="18" charset="-78"/>
                <a:cs typeface="Traditional Arabic" pitchFamily="18" charset="-78"/>
              </a:rPr>
              <a:t>تساعد لغة الجسد على تفسير الكلام المنطوق الذي نسمعه، مثل نبرة الصوت أو تعابير الوجه</a:t>
            </a:r>
            <a:r>
              <a:rPr lang="fr-FR" sz="3600" dirty="0">
                <a:latin typeface="Traditional Arabic" pitchFamily="18" charset="-78"/>
                <a:cs typeface="Traditional Arabic" pitchFamily="18" charset="-78"/>
              </a:rPr>
              <a:t>.</a:t>
            </a:r>
          </a:p>
          <a:p>
            <a:pPr marL="770382" lvl="0" indent="-742950" algn="just" rtl="1">
              <a:buFont typeface="+mj-lt"/>
              <a:buAutoNum type="arabicParenR"/>
            </a:pPr>
            <a:r>
              <a:rPr lang="ar-SA" sz="3600" dirty="0">
                <a:latin typeface="Traditional Arabic" pitchFamily="18" charset="-78"/>
                <a:cs typeface="Traditional Arabic" pitchFamily="18" charset="-78"/>
              </a:rPr>
              <a:t>تمتاز لغة الجسد بأنها صادقة جداً، بالكثير من الناس يحتاج إلى أكثر من مجرد الكلام حتى يثق بالآخرين</a:t>
            </a:r>
            <a:r>
              <a:rPr lang="fr-FR" sz="3600" dirty="0">
                <a:latin typeface="Traditional Arabic" pitchFamily="18" charset="-78"/>
                <a:cs typeface="Traditional Arabic" pitchFamily="18" charset="-78"/>
              </a:rPr>
              <a:t>.</a:t>
            </a:r>
          </a:p>
          <a:p>
            <a:pPr marL="770382" lvl="0" indent="-742950" algn="just" rtl="1">
              <a:buFont typeface="+mj-lt"/>
              <a:buAutoNum type="arabicParenR"/>
            </a:pPr>
            <a:r>
              <a:rPr lang="ar-SA" sz="3600" dirty="0">
                <a:latin typeface="Traditional Arabic" pitchFamily="18" charset="-78"/>
                <a:cs typeface="Traditional Arabic" pitchFamily="18" charset="-78"/>
              </a:rPr>
              <a:t>تساعد لغة الجسد على كمالية عملية الاتصال من خلال تأثيرها وصدقها ووضوحها للآخرين</a:t>
            </a:r>
            <a:r>
              <a:rPr lang="fr-FR" sz="3600" dirty="0" smtClean="0">
                <a:latin typeface="Traditional Arabic" pitchFamily="18" charset="-78"/>
                <a:cs typeface="Traditional Arabic" pitchFamily="18" charset="-78"/>
              </a:rPr>
              <a:t>.</a:t>
            </a:r>
            <a:endParaRPr lang="ar-DZ" sz="3600" dirty="0" smtClean="0">
              <a:latin typeface="Traditional Arabic" pitchFamily="18" charset="-78"/>
              <a:cs typeface="Traditional Arabic" pitchFamily="18" charset="-78"/>
            </a:endParaRPr>
          </a:p>
          <a:p>
            <a:pPr lvl="0" algn="just" rtl="1"/>
            <a:endParaRPr lang="fr-FR" dirty="0"/>
          </a:p>
          <a:p>
            <a:pPr algn="just" rtl="1"/>
            <a:endParaRPr lang="fr-FR" dirty="0"/>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94672" cy="6192688"/>
          </a:xfrm>
        </p:spPr>
        <p:txBody>
          <a:bodyPr>
            <a:normAutofit lnSpcReduction="10000"/>
          </a:bodyPr>
          <a:lstStyle/>
          <a:p>
            <a:pPr marL="770382" lvl="0" indent="-742950" algn="just" rtl="1">
              <a:buFont typeface="+mj-lt"/>
              <a:buAutoNum type="arabicParenR" startAt="5"/>
            </a:pPr>
            <a:r>
              <a:rPr lang="ar-SA" sz="3600" dirty="0">
                <a:latin typeface="Traditional Arabic" pitchFamily="18" charset="-78"/>
                <a:cs typeface="Traditional Arabic" pitchFamily="18" charset="-78"/>
              </a:rPr>
              <a:t>تحسن لغة الاتصال الخاصة بالشخص، التي يستخدمها في التواصل مع الأشخاص الآخرين، عن طريق أسلوب التواصل غير اللفظي مثل استخدام لغة العيون</a:t>
            </a:r>
            <a:r>
              <a:rPr lang="fr-FR" sz="3600" dirty="0">
                <a:latin typeface="Traditional Arabic" pitchFamily="18" charset="-78"/>
                <a:cs typeface="Traditional Arabic" pitchFamily="18" charset="-78"/>
              </a:rPr>
              <a:t>.</a:t>
            </a:r>
          </a:p>
          <a:p>
            <a:pPr marL="770382" lvl="0" indent="-742950" algn="just" rtl="1">
              <a:buFont typeface="+mj-lt"/>
              <a:buAutoNum type="arabicParenR" startAt="5"/>
            </a:pPr>
            <a:r>
              <a:rPr lang="ar-SA" sz="3600" dirty="0">
                <a:latin typeface="Traditional Arabic" pitchFamily="18" charset="-78"/>
                <a:cs typeface="Traditional Arabic" pitchFamily="18" charset="-78"/>
              </a:rPr>
              <a:t>طريقة يعبر بها الفرد عمّا بداخله من مشاعر وأحاسيس، حيث إن ما يُحسّ به الفرد من المؤكد أنه سينعكس على تصرفاته وسلوكياته ويؤثر فيها</a:t>
            </a:r>
            <a:r>
              <a:rPr lang="fr-FR" sz="3600" dirty="0">
                <a:latin typeface="Traditional Arabic" pitchFamily="18" charset="-78"/>
                <a:cs typeface="Traditional Arabic" pitchFamily="18" charset="-78"/>
              </a:rPr>
              <a:t>.</a:t>
            </a:r>
          </a:p>
          <a:p>
            <a:pPr marL="770382" lvl="0" indent="-742950" algn="just" rtl="1">
              <a:buFont typeface="+mj-lt"/>
              <a:buAutoNum type="arabicParenR" startAt="5"/>
            </a:pPr>
            <a:r>
              <a:rPr lang="ar-SA" sz="3600" dirty="0">
                <a:latin typeface="Traditional Arabic" pitchFamily="18" charset="-78"/>
                <a:cs typeface="Traditional Arabic" pitchFamily="18" charset="-78"/>
              </a:rPr>
              <a:t>إبراز طبيعة شخصية الفرد، حيث يصعُب عليه التصنع أو تمثيلها</a:t>
            </a:r>
            <a:r>
              <a:rPr lang="fr-FR" sz="3600" dirty="0">
                <a:latin typeface="Traditional Arabic" pitchFamily="18" charset="-78"/>
                <a:cs typeface="Traditional Arabic" pitchFamily="18" charset="-78"/>
              </a:rPr>
              <a:t>.</a:t>
            </a:r>
          </a:p>
          <a:p>
            <a:pPr marL="770382" lvl="0" indent="-742950" algn="just" rtl="1">
              <a:buFont typeface="+mj-lt"/>
              <a:buAutoNum type="arabicParenR" startAt="5"/>
            </a:pPr>
            <a:r>
              <a:rPr lang="ar-SA" sz="3600" dirty="0">
                <a:latin typeface="Traditional Arabic" pitchFamily="18" charset="-78"/>
                <a:cs typeface="Traditional Arabic" pitchFamily="18" charset="-78"/>
              </a:rPr>
              <a:t>اكتشاف الأشخاص الذين قد يحاولون خداع الشخص أو الكذب عليه عن طريق قراءة حركاتهم ولغة الجسد الخاصة بهم، فلغة الجسد هي لغة صادقة من الصعب الكذب فيها</a:t>
            </a:r>
            <a:r>
              <a:rPr lang="fr-FR" sz="3600" dirty="0">
                <a:latin typeface="Traditional Arabic" pitchFamily="18" charset="-78"/>
                <a:cs typeface="Traditional Arabic" pitchFamily="18" charset="-78"/>
              </a:rPr>
              <a:t>.</a:t>
            </a:r>
          </a:p>
          <a:p>
            <a:pPr algn="r" rtl="1"/>
            <a:endParaRPr lang="fr-FR" dirty="0"/>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76672"/>
            <a:ext cx="7694672" cy="5976664"/>
          </a:xfrm>
        </p:spPr>
        <p:txBody>
          <a:bodyPr>
            <a:noAutofit/>
          </a:bodyPr>
          <a:lstStyle/>
          <a:p>
            <a:pPr marL="770382" lvl="0" indent="-742950" algn="just" rtl="1">
              <a:buFont typeface="+mj-lt"/>
              <a:buAutoNum type="arabicParenR" startAt="9"/>
            </a:pPr>
            <a:r>
              <a:rPr lang="ar-SA" sz="3600" dirty="0" smtClean="0">
                <a:latin typeface="Traditional Arabic" pitchFamily="18" charset="-78"/>
                <a:cs typeface="Traditional Arabic" pitchFamily="18" charset="-78"/>
              </a:rPr>
              <a:t>تساعد </a:t>
            </a:r>
            <a:r>
              <a:rPr lang="ar-SA" sz="3600" dirty="0">
                <a:latin typeface="Traditional Arabic" pitchFamily="18" charset="-78"/>
                <a:cs typeface="Traditional Arabic" pitchFamily="18" charset="-78"/>
              </a:rPr>
              <a:t>لغة الجسد على ترك انطباع أولي للأشخاص الآخرين، وأخذ انطباع عنهم</a:t>
            </a:r>
            <a:r>
              <a:rPr lang="fr-FR" sz="3600" dirty="0">
                <a:latin typeface="Traditional Arabic" pitchFamily="18" charset="-78"/>
                <a:cs typeface="Traditional Arabic" pitchFamily="18" charset="-78"/>
              </a:rPr>
              <a:t>.</a:t>
            </a:r>
          </a:p>
          <a:p>
            <a:pPr marL="770382" lvl="0" indent="-742950" algn="just" rtl="1">
              <a:buFont typeface="+mj-lt"/>
              <a:buAutoNum type="arabicParenR" startAt="9"/>
            </a:pPr>
            <a:r>
              <a:rPr lang="ar-SA" sz="3600" dirty="0">
                <a:latin typeface="Traditional Arabic" pitchFamily="18" charset="-78"/>
                <a:cs typeface="Traditional Arabic" pitchFamily="18" charset="-78"/>
              </a:rPr>
              <a:t>تتميز لغة الجسد بأنها لغة عالمية، أي إنه بالإمكان أن تخمن المعنى المقصود من الحركات والإيماءات للعديد من الأشخاص من جميع أنحاء العالم، فلا تحتاج إلى مترجم لتعبيرات الوجه والعيون، وهذا ما قد يمكننا من التعرف على الثقافات الأخرى حول العالم</a:t>
            </a:r>
            <a:r>
              <a:rPr lang="fr-FR" sz="3600" dirty="0">
                <a:latin typeface="Traditional Arabic" pitchFamily="18" charset="-78"/>
                <a:cs typeface="Traditional Arabic" pitchFamily="18" charset="-78"/>
              </a:rPr>
              <a:t>.</a:t>
            </a:r>
          </a:p>
          <a:p>
            <a:pPr marL="770382" lvl="0" indent="-742950" algn="just" rtl="1">
              <a:buFont typeface="+mj-lt"/>
              <a:buAutoNum type="arabicParenR" startAt="9"/>
            </a:pPr>
            <a:r>
              <a:rPr lang="ar-SA" sz="3600" dirty="0">
                <a:latin typeface="Traditional Arabic" pitchFamily="18" charset="-78"/>
                <a:cs typeface="Traditional Arabic" pitchFamily="18" charset="-78"/>
              </a:rPr>
              <a:t>قد تساعد لغة الجسد على تسهيل التواصل مع الحيوانات الأليفة التي يقوم البعض بتربيتها في منازلهم وتحسين قدرتهم في التعامل معها</a:t>
            </a:r>
            <a:r>
              <a:rPr lang="fr-FR" sz="3600" dirty="0">
                <a:latin typeface="Traditional Arabic" pitchFamily="18" charset="-78"/>
                <a:cs typeface="Traditional Arabic" pitchFamily="18" charset="-78"/>
              </a:rPr>
              <a:t>.</a:t>
            </a:r>
          </a:p>
          <a:p>
            <a:pPr algn="just" rtl="1"/>
            <a:endParaRPr lang="fr-FR"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3963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88</TotalTime>
  <Words>604</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9</cp:revision>
  <dcterms:created xsi:type="dcterms:W3CDTF">2022-12-04T20:20:05Z</dcterms:created>
  <dcterms:modified xsi:type="dcterms:W3CDTF">2023-12-29T20:56:52Z</dcterms:modified>
</cp:coreProperties>
</file>