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323" r:id="rId3"/>
    <p:sldId id="304" r:id="rId4"/>
    <p:sldId id="327" r:id="rId5"/>
    <p:sldId id="326" r:id="rId6"/>
    <p:sldId id="328" r:id="rId7"/>
    <p:sldId id="306" r:id="rId8"/>
    <p:sldId id="307" r:id="rId9"/>
    <p:sldId id="322" r:id="rId10"/>
    <p:sldId id="310" r:id="rId11"/>
    <p:sldId id="312" r:id="rId12"/>
    <p:sldId id="313" r:id="rId13"/>
    <p:sldId id="315" r:id="rId14"/>
    <p:sldId id="316" r:id="rId15"/>
    <p:sldId id="318" r:id="rId16"/>
    <p:sldId id="320" r:id="rId17"/>
    <p:sldId id="321" r:id="rId18"/>
    <p:sldId id="329" r:id="rId19"/>
    <p:sldId id="331" r:id="rId20"/>
    <p:sldId id="332" r:id="rId21"/>
    <p:sldId id="333" r:id="rId22"/>
    <p:sldId id="334" r:id="rId23"/>
    <p:sldId id="335" r:id="rId24"/>
    <p:sldId id="336" r:id="rId25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13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D7834-D3DB-4A1E-8718-16DA69D3F1AE}" type="datetimeFigureOut">
              <a:rPr lang="fr-FR" smtClean="0"/>
              <a:pPr/>
              <a:t>01/11/2024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BCFC1-B0DE-490D-90B3-706CAF06406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020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0A5FE-378E-4D0B-8CD5-CAE1B3508174}" type="datetimeFigureOut">
              <a:rPr lang="fr-FR" smtClean="0"/>
              <a:pPr/>
              <a:t>01/11/2024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01B14-FF3F-403C-8064-6B37B8500BB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20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01B14-FF3F-403C-8064-6B37B8500BB1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31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284B-C70B-481D-AD96-94DFEF6E2C43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DD63-FDA0-4841-BB38-B5309D340231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0DF35-2C04-4045-BBA3-7CA5E2AB1145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F736-DCD6-480C-AB0E-9206790AE6C4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B36EA-2CFE-4CFB-8DB8-8D2938C0333C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4B1D-253B-4EB1-8E04-495497C88211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03D37-B177-440A-9205-BE388EAA694B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51E3-C289-46DB-9044-E1CA5E1595B7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CC05-9B13-4F4A-A312-94A4A18C2143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5FBE-A57E-4758-BADE-1E220700B47B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B2B45-6D41-465F-8435-82DE7F7D457F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FB5F55-A374-4003-9233-72A4739B4796}" type="datetime1">
              <a:rPr lang="fr-FR" smtClean="0"/>
              <a:pPr/>
              <a:t>01/11/2024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08C8FB-F802-4652-80DF-ED723D4B4C0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728" y="1505930"/>
            <a:ext cx="7258072" cy="1470025"/>
          </a:xfrm>
        </p:spPr>
        <p:txBody>
          <a:bodyPr>
            <a:noAutofit/>
          </a:bodyPr>
          <a:lstStyle/>
          <a:p>
            <a:pPr rtl="1"/>
            <a:r>
              <a:rPr lang="ar-DZ" sz="5400" b="1" dirty="0" smtClean="0">
                <a:latin typeface="Traditional Arabic" pitchFamily="18" charset="-78"/>
                <a:cs typeface="Traditional Arabic" pitchFamily="18" charset="-78"/>
              </a:rPr>
              <a:t>الفائدة المركبة</a:t>
            </a:r>
            <a:endParaRPr lang="fr-FR" sz="54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034" y="357166"/>
            <a:ext cx="39290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6600" b="1" dirty="0" smtClean="0">
                <a:latin typeface="Traditional Arabic" pitchFamily="18" charset="-78"/>
                <a:cs typeface="Traditional Arabic" pitchFamily="18" charset="-78"/>
              </a:rPr>
              <a:t>المحاضرة </a:t>
            </a:r>
            <a:r>
              <a:rPr lang="fr-FR" sz="6600" b="1" smtClean="0">
                <a:latin typeface="Traditional Arabic" pitchFamily="18" charset="-78"/>
                <a:cs typeface="Traditional Arabic" pitchFamily="18" charset="-78"/>
              </a:rPr>
              <a:t>06</a:t>
            </a:r>
            <a:endParaRPr lang="fr-FR" sz="6600" b="1" dirty="0"/>
          </a:p>
        </p:txBody>
      </p:sp>
      <p:sp>
        <p:nvSpPr>
          <p:cNvPr id="5" name="Rectangle 4"/>
          <p:cNvSpPr/>
          <p:nvPr/>
        </p:nvSpPr>
        <p:spPr>
          <a:xfrm>
            <a:off x="0" y="242886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r-FR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Intérêts composés  </a:t>
            </a:r>
            <a:endParaRPr lang="fr-FR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4348" y="1428736"/>
            <a:ext cx="79801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sz="2400" b="1" dirty="0" smtClean="0">
                <a:solidFill>
                  <a:schemeClr val="accent2"/>
                </a:solidFill>
              </a:rPr>
              <a:t>3. حساب القيمة المحصلة </a:t>
            </a:r>
            <a:r>
              <a:rPr lang="ar-DZ" sz="2400" b="1" dirty="0" err="1" smtClean="0">
                <a:solidFill>
                  <a:schemeClr val="accent2"/>
                </a:solidFill>
              </a:rPr>
              <a:t>ل</a:t>
            </a:r>
            <a:r>
              <a:rPr lang="ar-DZ" sz="2400" b="1" dirty="0" smtClean="0">
                <a:solidFill>
                  <a:schemeClr val="accent2"/>
                </a:solidFill>
              </a:rPr>
              <a:t> 06  سنوات </a:t>
            </a:r>
            <a:r>
              <a:rPr lang="ar-DZ" sz="2400" b="1" dirty="0" err="1" smtClean="0">
                <a:solidFill>
                  <a:schemeClr val="accent2"/>
                </a:solidFill>
              </a:rPr>
              <a:t>و</a:t>
            </a:r>
            <a:r>
              <a:rPr lang="ar-DZ" sz="2400" b="1" dirty="0" smtClean="0">
                <a:solidFill>
                  <a:schemeClr val="accent2"/>
                </a:solidFill>
              </a:rPr>
              <a:t> 05 أشهر  بالفائدة المركبة</a:t>
            </a: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5984" y="2428868"/>
            <a:ext cx="2039341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000" b="1" dirty="0" smtClean="0"/>
              <a:t>6</a:t>
            </a:r>
            <a:r>
              <a:rPr lang="fr-FR" sz="2800" b="1" dirty="0" smtClean="0"/>
              <a:t>= </a:t>
            </a:r>
            <a:r>
              <a:rPr lang="ar-DZ" sz="2800" b="1" dirty="0" smtClean="0"/>
              <a:t>19740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3504" y="2143116"/>
            <a:ext cx="171451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i</a:t>
            </a:r>
            <a:r>
              <a:rPr lang="ar-DZ" sz="2800" b="1" dirty="0" smtClean="0"/>
              <a:t>5</a:t>
            </a:r>
            <a:r>
              <a:rPr lang="fr-FR" sz="2800" b="1" dirty="0" smtClean="0"/>
              <a:t>=</a:t>
            </a:r>
            <a:r>
              <a:rPr lang="ar-DZ" sz="2800" b="1" dirty="0" smtClean="0"/>
              <a:t>987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4348" y="3429000"/>
            <a:ext cx="6500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200" b="1" dirty="0" smtClean="0"/>
              <a:t>Cm</a:t>
            </a:r>
            <a:r>
              <a:rPr lang="ar-DZ" sz="2000" b="1" dirty="0" smtClean="0"/>
              <a:t>6</a:t>
            </a:r>
            <a:r>
              <a:rPr lang="fr-FR" sz="2000" b="1" dirty="0" smtClean="0"/>
              <a:t>+5/12</a:t>
            </a:r>
            <a:r>
              <a:rPr lang="fr-FR" sz="3200" b="1" dirty="0" smtClean="0"/>
              <a:t>=     </a:t>
            </a:r>
            <a:r>
              <a:rPr lang="ar-DZ" sz="3200" b="1" dirty="0" smtClean="0"/>
              <a:t>19740</a:t>
            </a:r>
            <a:r>
              <a:rPr lang="fr-FR" sz="3200" b="1" dirty="0" smtClean="0"/>
              <a:t>    +      987</a:t>
            </a:r>
            <a:endParaRPr lang="ar-DZ" sz="32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2357422" y="4929198"/>
            <a:ext cx="4145687" cy="938719"/>
          </a:xfrm>
          <a:prstGeom prst="rect">
            <a:avLst/>
          </a:prstGeom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Cm(</a:t>
            </a:r>
            <a:r>
              <a:rPr lang="ar-DZ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+5/12)</a:t>
            </a: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20727</a:t>
            </a:r>
            <a:endParaRPr lang="ar-DZ" sz="4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rot="5400000">
            <a:off x="5429256" y="328612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rot="5400000">
            <a:off x="3286910" y="328533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29322" y="1357298"/>
            <a:ext cx="28328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600" b="1" dirty="0" smtClean="0">
                <a:solidFill>
                  <a:srgbClr val="9B2D1F"/>
                </a:solidFill>
              </a:rPr>
              <a:t>نأخذ نفس المثال السابق: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42910" y="2428868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+5/12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Cm</a:t>
            </a:r>
            <a:r>
              <a:rPr lang="ar-D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</a:t>
            </a:r>
            <a:r>
              <a:rPr lang="fr-FR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fr-FR" sz="2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ar-D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5/12</a:t>
            </a:r>
            <a:endParaRPr lang="ar-DZ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914400" y="274638"/>
            <a:ext cx="7772400" cy="7969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n-cs"/>
              </a:rPr>
              <a:t>الحل بالطريقة الثانية :الاستقطاب الخطي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sz="4400" dirty="0" err="1" smtClean="0">
                <a:solidFill>
                  <a:schemeClr val="accent2"/>
                </a:solidFill>
              </a:rPr>
              <a:t>Cm</a:t>
            </a:r>
            <a:r>
              <a:rPr lang="fr-FR" sz="3600" dirty="0" err="1" smtClean="0">
                <a:solidFill>
                  <a:schemeClr val="accent2"/>
                </a:solidFill>
              </a:rPr>
              <a:t>7</a:t>
            </a:r>
            <a:endParaRPr lang="fr-FR" sz="4400" dirty="0">
              <a:solidFill>
                <a:schemeClr val="accent2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fr-FR" sz="4400" dirty="0" smtClean="0">
                <a:solidFill>
                  <a:schemeClr val="accent2"/>
                </a:solidFill>
              </a:rPr>
              <a:t>Cm</a:t>
            </a:r>
            <a:r>
              <a:rPr lang="ar-DZ" sz="3600" dirty="0" smtClean="0">
                <a:solidFill>
                  <a:schemeClr val="accent2"/>
                </a:solidFill>
              </a:rPr>
              <a:t>6</a:t>
            </a:r>
            <a:endParaRPr lang="fr-FR" sz="4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Friha Linda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>
          <a:xfrm>
            <a:off x="914400" y="2571744"/>
            <a:ext cx="3733800" cy="35623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200" b="1" dirty="0" err="1" smtClean="0"/>
              <a:t>Cm</a:t>
            </a:r>
            <a:r>
              <a:rPr lang="fr-FR" sz="2000" b="1" dirty="0" err="1" smtClean="0"/>
              <a:t>7</a:t>
            </a:r>
            <a:r>
              <a:rPr lang="fr-FR" sz="3200" b="1" dirty="0" smtClean="0"/>
              <a:t>= </a:t>
            </a:r>
            <a:r>
              <a:rPr lang="ar-DZ" sz="3200" b="1" dirty="0" smtClean="0"/>
              <a:t>10000</a:t>
            </a:r>
            <a:r>
              <a:rPr lang="fr-FR" sz="3200" b="1" dirty="0" smtClean="0"/>
              <a:t>(1.12)</a:t>
            </a:r>
            <a:r>
              <a:rPr lang="fr-FR" sz="3200" b="1" baseline="30000" dirty="0" smtClean="0"/>
              <a:t>7</a:t>
            </a:r>
            <a:endParaRPr lang="ar-DZ" sz="3200" b="1" baseline="30000" dirty="0" smtClean="0"/>
          </a:p>
          <a:p>
            <a:pPr>
              <a:lnSpc>
                <a:spcPct val="150000"/>
              </a:lnSpc>
              <a:buNone/>
            </a:pPr>
            <a:r>
              <a:rPr lang="fr-FR" sz="3200" b="1" dirty="0" err="1" smtClean="0"/>
              <a:t>Cm</a:t>
            </a:r>
            <a:r>
              <a:rPr lang="fr-FR" sz="2000" b="1" dirty="0" err="1" smtClean="0"/>
              <a:t>7</a:t>
            </a:r>
            <a:r>
              <a:rPr lang="fr-FR" sz="3200" b="1" dirty="0" smtClean="0"/>
              <a:t>=10000*2.2112</a:t>
            </a:r>
            <a:endParaRPr lang="ar-DZ" sz="3200" b="1" baseline="30000" dirty="0" smtClean="0"/>
          </a:p>
          <a:p>
            <a:pPr>
              <a:lnSpc>
                <a:spcPct val="150000"/>
              </a:lnSpc>
              <a:buNone/>
            </a:pPr>
            <a:endParaRPr lang="fr-FR" sz="2800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FR" sz="3200" b="1" dirty="0" smtClean="0"/>
              <a:t>Cm</a:t>
            </a:r>
            <a:r>
              <a:rPr lang="ar-DZ" sz="2400" b="1" dirty="0" smtClean="0"/>
              <a:t>6</a:t>
            </a:r>
            <a:r>
              <a:rPr lang="fr-FR" sz="3200" b="1" dirty="0" smtClean="0"/>
              <a:t>= </a:t>
            </a:r>
            <a:r>
              <a:rPr lang="ar-DZ" sz="3200" b="1" dirty="0" smtClean="0"/>
              <a:t>10000</a:t>
            </a:r>
            <a:r>
              <a:rPr lang="fr-FR" sz="3200" b="1" dirty="0" smtClean="0"/>
              <a:t>(1.12)</a:t>
            </a:r>
            <a:r>
              <a:rPr lang="fr-FR" sz="3200" b="1" baseline="30000" dirty="0" smtClean="0"/>
              <a:t>6</a:t>
            </a:r>
            <a:endParaRPr lang="ar-DZ" sz="3200" b="1" baseline="30000" dirty="0" smtClean="0"/>
          </a:p>
          <a:p>
            <a:pPr algn="ctr">
              <a:lnSpc>
                <a:spcPct val="150000"/>
              </a:lnSpc>
              <a:buNone/>
            </a:pPr>
            <a:r>
              <a:rPr lang="fr-FR" sz="3200" b="1" dirty="0" smtClean="0"/>
              <a:t>Cm</a:t>
            </a:r>
            <a:r>
              <a:rPr lang="ar-DZ" sz="2400" b="1" dirty="0" smtClean="0"/>
              <a:t>6</a:t>
            </a:r>
            <a:r>
              <a:rPr lang="fr-FR" sz="3200" b="1" dirty="0" smtClean="0"/>
              <a:t>= </a:t>
            </a:r>
            <a:r>
              <a:rPr lang="ar-DZ" sz="3200" b="1" dirty="0" smtClean="0"/>
              <a:t>10000</a:t>
            </a:r>
            <a:r>
              <a:rPr lang="fr-FR" sz="3200" b="1" dirty="0" smtClean="0"/>
              <a:t>(</a:t>
            </a:r>
            <a:r>
              <a:rPr lang="ar-DZ" sz="3200" b="1" dirty="0" smtClean="0"/>
              <a:t>1.974</a:t>
            </a:r>
            <a:r>
              <a:rPr lang="fr-FR" sz="3200" b="1" dirty="0" smtClean="0"/>
              <a:t>)</a:t>
            </a:r>
            <a:endParaRPr lang="ar-DZ" sz="3200" b="1" dirty="0" smtClean="0"/>
          </a:p>
          <a:p>
            <a:pPr algn="ctr"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chemeClr val="accent2"/>
                </a:solidFill>
              </a:rPr>
              <a:t>Cm</a:t>
            </a:r>
            <a:r>
              <a:rPr lang="ar-DZ" sz="2400" b="1" dirty="0" smtClean="0">
                <a:solidFill>
                  <a:schemeClr val="accent2"/>
                </a:solidFill>
              </a:rPr>
              <a:t>6</a:t>
            </a:r>
            <a:r>
              <a:rPr lang="fr-FR" sz="3200" b="1" dirty="0" smtClean="0">
                <a:solidFill>
                  <a:schemeClr val="accent2"/>
                </a:solidFill>
              </a:rPr>
              <a:t>= </a:t>
            </a:r>
            <a:r>
              <a:rPr lang="ar-DZ" sz="3200" b="1" dirty="0" smtClean="0">
                <a:solidFill>
                  <a:schemeClr val="accent2"/>
                </a:solidFill>
              </a:rPr>
              <a:t>19740</a:t>
            </a:r>
          </a:p>
          <a:p>
            <a:pPr algn="ctr">
              <a:lnSpc>
                <a:spcPct val="150000"/>
              </a:lnSpc>
              <a:buNone/>
            </a:pPr>
            <a:endParaRPr lang="ar-DZ" sz="3200" b="1" dirty="0" smtClean="0"/>
          </a:p>
          <a:p>
            <a:pPr algn="ctr">
              <a:lnSpc>
                <a:spcPct val="150000"/>
              </a:lnSpc>
              <a:buNone/>
            </a:pPr>
            <a:endParaRPr lang="ar-DZ" sz="32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357290" y="4214818"/>
            <a:ext cx="2473947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fr-FR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=22110</a:t>
            </a:r>
            <a:endParaRPr lang="ar-DZ" sz="3600" b="1" baseline="30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0034" y="357166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+5/12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Cm</a:t>
            </a:r>
            <a:r>
              <a:rPr lang="ar-DZ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</a:t>
            </a:r>
            <a:r>
              <a:rPr lang="fr-FR" sz="40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fr-FR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)* 5/12</a:t>
            </a:r>
            <a:endParaRPr lang="ar-DZ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928802"/>
            <a:ext cx="8786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Cm</a:t>
            </a:r>
            <a:r>
              <a:rPr lang="ar-DZ" sz="3200" b="1" dirty="0" smtClean="0"/>
              <a:t>6) </a:t>
            </a:r>
            <a:r>
              <a:rPr lang="fr-FR" sz="3200" b="1" dirty="0" smtClean="0"/>
              <a:t>+5/12</a:t>
            </a:r>
            <a:r>
              <a:rPr lang="ar-DZ" sz="3200" b="1" dirty="0" smtClean="0"/>
              <a:t>(</a:t>
            </a:r>
            <a:r>
              <a:rPr lang="fr-FR" sz="4000" b="1" dirty="0" smtClean="0"/>
              <a:t>= </a:t>
            </a:r>
            <a:r>
              <a:rPr lang="ar-DZ" sz="4000" b="1" dirty="0" smtClean="0"/>
              <a:t>19740</a:t>
            </a:r>
            <a:r>
              <a:rPr lang="fr-FR" sz="3200" b="1" dirty="0" smtClean="0"/>
              <a:t>+ (</a:t>
            </a:r>
            <a:r>
              <a:rPr lang="ar-DZ" sz="4000" b="1" dirty="0" smtClean="0"/>
              <a:t>22110</a:t>
            </a:r>
            <a:r>
              <a:rPr lang="fr-FR" sz="3200" b="1" dirty="0" smtClean="0"/>
              <a:t>- </a:t>
            </a:r>
            <a:r>
              <a:rPr lang="ar-DZ" sz="4000" b="1" dirty="0" smtClean="0"/>
              <a:t>19740</a:t>
            </a:r>
            <a:r>
              <a:rPr lang="fr-FR" sz="3200" b="1" dirty="0" smtClean="0"/>
              <a:t>)* 5/12</a:t>
            </a:r>
            <a:endParaRPr lang="ar-DZ" sz="4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2928934"/>
            <a:ext cx="857256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Cm</a:t>
            </a:r>
            <a:r>
              <a:rPr lang="ar-DZ" sz="3600" b="1" dirty="0" smtClean="0"/>
              <a:t>6) </a:t>
            </a:r>
            <a:r>
              <a:rPr lang="fr-FR" sz="3600" b="1" dirty="0" smtClean="0"/>
              <a:t>+5/12</a:t>
            </a:r>
            <a:r>
              <a:rPr lang="ar-DZ" sz="3600" b="1" dirty="0" smtClean="0"/>
              <a:t>(</a:t>
            </a:r>
            <a:r>
              <a:rPr lang="fr-FR" sz="3600" b="1" dirty="0" smtClean="0"/>
              <a:t>= </a:t>
            </a:r>
            <a:r>
              <a:rPr lang="ar-DZ" sz="3600" b="1" dirty="0" smtClean="0"/>
              <a:t>19740</a:t>
            </a:r>
            <a:r>
              <a:rPr lang="fr-FR" sz="3600" b="1" dirty="0" smtClean="0"/>
              <a:t>+ </a:t>
            </a:r>
            <a:r>
              <a:rPr lang="ar-DZ" sz="3600" b="1" dirty="0" smtClean="0"/>
              <a:t>987.5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4214818"/>
            <a:ext cx="857256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Cm</a:t>
            </a:r>
            <a:r>
              <a:rPr lang="ar-DZ" sz="3600" b="1" dirty="0" smtClean="0"/>
              <a:t> 6) </a:t>
            </a:r>
            <a:r>
              <a:rPr lang="fr-FR" sz="3600" b="1" dirty="0" smtClean="0"/>
              <a:t>+5/12 </a:t>
            </a:r>
            <a:r>
              <a:rPr lang="ar-DZ" sz="3600" b="1" dirty="0" smtClean="0"/>
              <a:t>(</a:t>
            </a:r>
            <a:r>
              <a:rPr lang="fr-FR" sz="3600" b="1" dirty="0" smtClean="0"/>
              <a:t>= </a:t>
            </a:r>
            <a:r>
              <a:rPr lang="ar-DZ" sz="3600" b="1" dirty="0" smtClean="0"/>
              <a:t>19740</a:t>
            </a:r>
            <a:r>
              <a:rPr lang="fr-FR" sz="3600" b="1" dirty="0" smtClean="0"/>
              <a:t>+ </a:t>
            </a:r>
            <a:r>
              <a:rPr lang="ar-DZ" sz="3600" b="1" dirty="0" smtClean="0"/>
              <a:t>987.5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00298" y="5357826"/>
            <a:ext cx="4514377" cy="938719"/>
          </a:xfrm>
          <a:prstGeom prst="rect">
            <a:avLst/>
          </a:prstGeom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Cm(</a:t>
            </a:r>
            <a:r>
              <a:rPr lang="ar-DZ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fr-F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+5/12)</a:t>
            </a: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20727.5</a:t>
            </a:r>
            <a:endParaRPr lang="ar-DZ" sz="4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rot="5400000">
            <a:off x="2536017" y="167876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>
            <a:off x="4322761" y="1677975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6200000" flipH="1">
            <a:off x="5536413" y="1321579"/>
            <a:ext cx="114300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858016" y="1142984"/>
            <a:ext cx="1357322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914400" y="274638"/>
            <a:ext cx="7772400" cy="7969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n-cs"/>
              </a:rPr>
              <a:t>الحل بالطريقة الثالثة :الرسملة المستمرة 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0364" y="1142984"/>
            <a:ext cx="37305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 smtClean="0">
                <a:solidFill>
                  <a:schemeClr val="accent2"/>
                </a:solidFill>
              </a:rPr>
              <a:t>نستخدم اللوغاريتم العشري</a:t>
            </a:r>
            <a:endParaRPr lang="fr-FR" sz="2400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3108" y="5429264"/>
            <a:ext cx="50006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b="1" dirty="0" smtClean="0">
                <a:solidFill>
                  <a:srgbClr val="C00000"/>
                </a:solidFill>
              </a:rPr>
              <a:t>log x + n log y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786578" y="2285992"/>
            <a:ext cx="2000264" cy="8572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600" b="1" dirty="0" smtClean="0"/>
              <a:t>تذكير</a:t>
            </a:r>
            <a:endParaRPr lang="fr-FR" sz="3600" b="1" dirty="0"/>
          </a:p>
        </p:txBody>
      </p:sp>
      <p:sp>
        <p:nvSpPr>
          <p:cNvPr id="8" name="Pensées 7"/>
          <p:cNvSpPr/>
          <p:nvPr/>
        </p:nvSpPr>
        <p:spPr>
          <a:xfrm>
            <a:off x="107504" y="2071678"/>
            <a:ext cx="7508477" cy="2500330"/>
          </a:xfrm>
          <a:prstGeom prst="cloud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dirty="0" smtClean="0">
                <a:solidFill>
                  <a:srgbClr val="0070C0"/>
                </a:solidFill>
              </a:rPr>
              <a:t>log x </a:t>
            </a:r>
            <a:r>
              <a:rPr lang="fr-FR" sz="6000" b="1" dirty="0" err="1" smtClean="0">
                <a:solidFill>
                  <a:srgbClr val="0070C0"/>
                </a:solidFill>
              </a:rPr>
              <a:t>y</a:t>
            </a:r>
            <a:r>
              <a:rPr lang="fr-FR" sz="6000" b="1" baseline="30000" dirty="0" err="1" smtClean="0">
                <a:solidFill>
                  <a:srgbClr val="0070C0"/>
                </a:solidFill>
              </a:rPr>
              <a:t>n</a:t>
            </a:r>
            <a:r>
              <a:rPr lang="fr-FR" sz="6000" b="1" dirty="0" smtClean="0">
                <a:solidFill>
                  <a:srgbClr val="0070C0"/>
                </a:solidFill>
              </a:rPr>
              <a:t>=</a:t>
            </a:r>
            <a:r>
              <a:rPr lang="ar-DZ" sz="6000" b="1" dirty="0" smtClean="0">
                <a:solidFill>
                  <a:srgbClr val="0070C0"/>
                </a:solidFill>
              </a:rPr>
              <a:t>؟</a:t>
            </a:r>
            <a:r>
              <a:rPr lang="fr-FR" sz="6000" b="1" dirty="0" smtClean="0">
                <a:solidFill>
                  <a:srgbClr val="0070C0"/>
                </a:solidFill>
              </a:rPr>
              <a:t> </a:t>
            </a:r>
            <a:endParaRPr lang="fr-FR" sz="6000" dirty="0"/>
          </a:p>
        </p:txBody>
      </p:sp>
      <p:sp>
        <p:nvSpPr>
          <p:cNvPr id="9" name="Égal 8"/>
          <p:cNvSpPr/>
          <p:nvPr/>
        </p:nvSpPr>
        <p:spPr>
          <a:xfrm>
            <a:off x="1571604" y="4643446"/>
            <a:ext cx="1285884" cy="8572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585906" y="1776410"/>
            <a:ext cx="8258204" cy="544832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28596" y="642894"/>
            <a:ext cx="8429684" cy="62151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fr-FR" sz="3600" b="1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714356"/>
            <a:ext cx="85725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Cm(</a:t>
            </a:r>
            <a:r>
              <a:rPr lang="ar-DZ" sz="3200" b="1" dirty="0" smtClean="0"/>
              <a:t>6</a:t>
            </a:r>
            <a:r>
              <a:rPr lang="fr-FR" sz="3200" b="1" dirty="0" smtClean="0"/>
              <a:t>+5/12)</a:t>
            </a:r>
            <a:r>
              <a:rPr lang="fr-FR" sz="4000" b="1" dirty="0" smtClean="0"/>
              <a:t>= 10000</a:t>
            </a:r>
            <a:r>
              <a:rPr lang="fr-FR" sz="3200" b="1" dirty="0" smtClean="0"/>
              <a:t> (</a:t>
            </a:r>
            <a:r>
              <a:rPr lang="fr-FR" sz="4000" b="1" dirty="0" smtClean="0"/>
              <a:t>1.12</a:t>
            </a:r>
            <a:r>
              <a:rPr lang="fr-FR" sz="3200" b="1" dirty="0" smtClean="0"/>
              <a:t>)</a:t>
            </a:r>
            <a:r>
              <a:rPr lang="ar-DZ" sz="3200" b="1" baseline="30000" dirty="0" smtClean="0"/>
              <a:t>5/12</a:t>
            </a:r>
            <a:r>
              <a:rPr lang="fr-FR" sz="3200" b="1" baseline="30000" dirty="0" smtClean="0"/>
              <a:t>+6</a:t>
            </a:r>
            <a:endParaRPr lang="ar-DZ" sz="4000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3946743" y="1857364"/>
            <a:ext cx="51972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 smtClean="0"/>
              <a:t>ندخل اللوغاريتم العشري على الطرفين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571440" y="2643182"/>
            <a:ext cx="8572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 log Cm</a:t>
            </a:r>
            <a:r>
              <a:rPr lang="fr-FR" sz="2400" b="1" dirty="0" smtClean="0"/>
              <a:t>(</a:t>
            </a:r>
            <a:r>
              <a:rPr lang="ar-DZ" sz="2000" b="1" dirty="0" smtClean="0"/>
              <a:t>6</a:t>
            </a:r>
            <a:r>
              <a:rPr lang="fr-FR" sz="2000" b="1" dirty="0" smtClean="0"/>
              <a:t>+5/12)</a:t>
            </a:r>
            <a:r>
              <a:rPr lang="fr-FR" sz="4000" b="1" dirty="0" smtClean="0"/>
              <a:t>=</a:t>
            </a:r>
            <a:r>
              <a:rPr lang="fr-FR" sz="4000" b="1" dirty="0" smtClean="0">
                <a:solidFill>
                  <a:schemeClr val="accent2"/>
                </a:solidFill>
              </a:rPr>
              <a:t>log  </a:t>
            </a:r>
            <a:r>
              <a:rPr lang="fr-FR" sz="4000" b="1" dirty="0" smtClean="0">
                <a:solidFill>
                  <a:srgbClr val="0070C0"/>
                </a:solidFill>
              </a:rPr>
              <a:t>10000</a:t>
            </a:r>
            <a:r>
              <a:rPr lang="fr-FR" sz="3200" b="1" dirty="0" smtClean="0">
                <a:solidFill>
                  <a:schemeClr val="accent2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(</a:t>
            </a:r>
            <a:r>
              <a:rPr lang="fr-FR" sz="4000" b="1" dirty="0" smtClean="0">
                <a:solidFill>
                  <a:srgbClr val="FF0000"/>
                </a:solidFill>
              </a:rPr>
              <a:t>1.12</a:t>
            </a:r>
            <a:r>
              <a:rPr lang="fr-FR" sz="3200" b="1" dirty="0" smtClean="0">
                <a:solidFill>
                  <a:srgbClr val="FF0000"/>
                </a:solidFill>
              </a:rPr>
              <a:t>)</a:t>
            </a:r>
            <a:r>
              <a:rPr lang="ar-DZ" sz="3200" b="1" baseline="30000" dirty="0" smtClean="0">
                <a:solidFill>
                  <a:srgbClr val="7030A0"/>
                </a:solidFill>
              </a:rPr>
              <a:t>6+5/12</a:t>
            </a:r>
            <a:endParaRPr lang="ar-DZ" sz="4000" b="1" dirty="0" smtClean="0">
              <a:solidFill>
                <a:srgbClr val="7030A0"/>
              </a:solidFill>
            </a:endParaRPr>
          </a:p>
        </p:txBody>
      </p:sp>
      <p:sp>
        <p:nvSpPr>
          <p:cNvPr id="12" name="Flèche courbée vers la droite 11"/>
          <p:cNvSpPr/>
          <p:nvPr/>
        </p:nvSpPr>
        <p:spPr>
          <a:xfrm>
            <a:off x="3643306" y="3571876"/>
            <a:ext cx="857256" cy="10001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Flèche courbée vers la droite 12"/>
          <p:cNvSpPr/>
          <p:nvPr/>
        </p:nvSpPr>
        <p:spPr>
          <a:xfrm>
            <a:off x="5715008" y="3571876"/>
            <a:ext cx="785818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85720" y="4714884"/>
            <a:ext cx="9144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log Cm</a:t>
            </a:r>
            <a:r>
              <a:rPr lang="ar-DZ" b="1" dirty="0" smtClean="0"/>
              <a:t>6</a:t>
            </a:r>
            <a:r>
              <a:rPr lang="fr-FR" b="1" dirty="0" smtClean="0"/>
              <a:t>+5/12</a:t>
            </a:r>
            <a:r>
              <a:rPr lang="fr-FR" sz="3600" b="1" dirty="0" smtClean="0"/>
              <a:t>=</a:t>
            </a:r>
            <a:r>
              <a:rPr lang="fr-FR" sz="3600" b="1" dirty="0" smtClean="0">
                <a:solidFill>
                  <a:srgbClr val="0070C0"/>
                </a:solidFill>
              </a:rPr>
              <a:t>log  10000</a:t>
            </a:r>
            <a:r>
              <a:rPr lang="fr-FR" sz="3600" b="1" dirty="0" smtClean="0">
                <a:solidFill>
                  <a:schemeClr val="accent2"/>
                </a:solidFill>
              </a:rPr>
              <a:t>+</a:t>
            </a:r>
            <a:r>
              <a:rPr lang="fr-FR" sz="3600" b="1" dirty="0" smtClean="0">
                <a:solidFill>
                  <a:srgbClr val="7030A0"/>
                </a:solidFill>
              </a:rPr>
              <a:t>(6+5/12)</a:t>
            </a:r>
            <a:r>
              <a:rPr lang="fr-FR" sz="3600" b="1" dirty="0" smtClean="0">
                <a:solidFill>
                  <a:srgbClr val="FF0000"/>
                </a:solidFill>
              </a:rPr>
              <a:t>log</a:t>
            </a:r>
            <a:r>
              <a:rPr lang="ar-DZ" sz="36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 (</a:t>
            </a:r>
            <a:r>
              <a:rPr lang="fr-FR" sz="3600" b="1" dirty="0" smtClean="0">
                <a:solidFill>
                  <a:srgbClr val="FF0000"/>
                </a:solidFill>
              </a:rPr>
              <a:t>1.12</a:t>
            </a:r>
            <a:r>
              <a:rPr lang="fr-FR" sz="2800" b="1" dirty="0" smtClean="0">
                <a:solidFill>
                  <a:srgbClr val="FF0000"/>
                </a:solidFill>
              </a:rPr>
              <a:t>)</a:t>
            </a:r>
            <a:endParaRPr lang="ar-DZ" sz="3600" b="1" dirty="0" smtClean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29322" y="357166"/>
            <a:ext cx="28328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600" b="1" dirty="0" smtClean="0">
                <a:solidFill>
                  <a:srgbClr val="9B2D1F"/>
                </a:solidFill>
              </a:rPr>
              <a:t>نأخذ نفس المثال السابق: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28670"/>
            <a:ext cx="9144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log Cm</a:t>
            </a:r>
            <a:r>
              <a:rPr lang="ar-DZ" b="1" dirty="0" smtClean="0"/>
              <a:t>6</a:t>
            </a:r>
            <a:r>
              <a:rPr lang="fr-FR" b="1" dirty="0" smtClean="0"/>
              <a:t>+5/12</a:t>
            </a:r>
            <a:r>
              <a:rPr lang="fr-FR" sz="3600" b="1" dirty="0" smtClean="0"/>
              <a:t>=log  10000+(6+5/12)log</a:t>
            </a:r>
            <a:r>
              <a:rPr lang="ar-DZ" sz="3600" b="1" dirty="0" smtClean="0"/>
              <a:t> </a:t>
            </a:r>
            <a:r>
              <a:rPr lang="fr-FR" sz="2800" b="1" dirty="0" smtClean="0"/>
              <a:t> (</a:t>
            </a:r>
            <a:r>
              <a:rPr lang="fr-FR" sz="3600" b="1" dirty="0" smtClean="0"/>
              <a:t>1.12</a:t>
            </a:r>
            <a:r>
              <a:rPr lang="fr-FR" sz="2800" b="1" dirty="0" smtClean="0"/>
              <a:t>)</a:t>
            </a:r>
            <a:endParaRPr lang="ar-DZ" sz="3600" b="1" dirty="0" smtClean="0"/>
          </a:p>
        </p:txBody>
      </p:sp>
      <p:sp>
        <p:nvSpPr>
          <p:cNvPr id="5" name="Flèche courbée vers la droite 4"/>
          <p:cNvSpPr/>
          <p:nvPr/>
        </p:nvSpPr>
        <p:spPr>
          <a:xfrm>
            <a:off x="2500298" y="1857364"/>
            <a:ext cx="1071570" cy="15716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a droite 5"/>
          <p:cNvSpPr/>
          <p:nvPr/>
        </p:nvSpPr>
        <p:spPr>
          <a:xfrm>
            <a:off x="6715140" y="1643050"/>
            <a:ext cx="785818" cy="15716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5074" y="3286124"/>
            <a:ext cx="2428892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0.0492</a:t>
            </a:r>
            <a:endParaRPr lang="fr-FR" sz="4000" dirty="0"/>
          </a:p>
        </p:txBody>
      </p:sp>
      <p:sp>
        <p:nvSpPr>
          <p:cNvPr id="8" name="Rectangle 7"/>
          <p:cNvSpPr/>
          <p:nvPr/>
        </p:nvSpPr>
        <p:spPr>
          <a:xfrm>
            <a:off x="2000232" y="3357562"/>
            <a:ext cx="2428892" cy="7143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4</a:t>
            </a:r>
            <a:endParaRPr lang="fr-FR" sz="4000" dirty="0"/>
          </a:p>
        </p:txBody>
      </p:sp>
      <p:sp>
        <p:nvSpPr>
          <p:cNvPr id="9" name="Rectangle 8"/>
          <p:cNvSpPr/>
          <p:nvPr/>
        </p:nvSpPr>
        <p:spPr>
          <a:xfrm>
            <a:off x="0" y="428625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log Cm</a:t>
            </a:r>
            <a:r>
              <a:rPr lang="ar-DZ" b="1" dirty="0" smtClean="0"/>
              <a:t>6</a:t>
            </a:r>
            <a:r>
              <a:rPr lang="fr-FR" b="1" dirty="0" smtClean="0"/>
              <a:t>+5/12</a:t>
            </a:r>
            <a:r>
              <a:rPr lang="fr-FR" sz="3600" b="1" dirty="0" smtClean="0"/>
              <a:t>=</a:t>
            </a:r>
            <a:r>
              <a:rPr lang="ar-DZ" sz="3600" b="1" dirty="0" smtClean="0"/>
              <a:t>   </a:t>
            </a:r>
            <a:r>
              <a:rPr lang="fr-FR" sz="3600" b="1" dirty="0" smtClean="0"/>
              <a:t>4+</a:t>
            </a:r>
            <a:r>
              <a:rPr lang="ar-DZ" sz="3600" b="1" dirty="0" smtClean="0"/>
              <a:t>              </a:t>
            </a:r>
            <a:r>
              <a:rPr lang="fr-FR" sz="3600" b="1" dirty="0" smtClean="0"/>
              <a:t>(6.41) * 0.0492</a:t>
            </a:r>
            <a:endParaRPr lang="ar-DZ" sz="3600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857488" y="5429264"/>
            <a:ext cx="4929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>
                <a:solidFill>
                  <a:srgbClr val="0070C0"/>
                </a:solidFill>
              </a:rPr>
              <a:t> log Cm</a:t>
            </a:r>
            <a:r>
              <a:rPr lang="ar-DZ" b="1" dirty="0" smtClean="0">
                <a:solidFill>
                  <a:srgbClr val="0070C0"/>
                </a:solidFill>
              </a:rPr>
              <a:t>6</a:t>
            </a:r>
            <a:r>
              <a:rPr lang="fr-FR" b="1" dirty="0" smtClean="0">
                <a:solidFill>
                  <a:srgbClr val="0070C0"/>
                </a:solidFill>
              </a:rPr>
              <a:t>+5/12</a:t>
            </a:r>
            <a:r>
              <a:rPr lang="fr-FR" sz="3600" b="1" dirty="0" smtClean="0">
                <a:solidFill>
                  <a:srgbClr val="0070C0"/>
                </a:solidFill>
              </a:rPr>
              <a:t>= 4.</a:t>
            </a:r>
            <a:r>
              <a:rPr lang="ar-DZ" sz="3600" b="1" dirty="0" smtClean="0">
                <a:solidFill>
                  <a:srgbClr val="0070C0"/>
                </a:solidFill>
              </a:rPr>
              <a:t>3158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772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</a:t>
            </a:r>
            <a:r>
              <a:rPr lang="fr-FR" sz="4400" b="1" dirty="0" smtClean="0">
                <a:solidFill>
                  <a:srgbClr val="0070C0"/>
                </a:solidFill>
              </a:rPr>
              <a:t>log</a:t>
            </a:r>
            <a:r>
              <a:rPr lang="fr-FR" sz="3600" b="1" dirty="0" smtClean="0"/>
              <a:t> Cm</a:t>
            </a:r>
            <a:r>
              <a:rPr lang="ar-DZ" b="1" dirty="0" smtClean="0"/>
              <a:t>6</a:t>
            </a:r>
            <a:r>
              <a:rPr lang="fr-FR" b="1" dirty="0" smtClean="0"/>
              <a:t>+5/12</a:t>
            </a:r>
            <a:r>
              <a:rPr lang="fr-FR" sz="3600" b="1" dirty="0" smtClean="0"/>
              <a:t>= </a:t>
            </a:r>
            <a:r>
              <a:rPr lang="ar-DZ" sz="3600" b="1" dirty="0" smtClean="0"/>
              <a:t>4.3158</a:t>
            </a:r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214282" y="1857364"/>
            <a:ext cx="8643998" cy="199093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marL="274320" lvl="0" indent="-274320" algn="justLow" rtl="1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ملاحظة هامة: عندما</a:t>
            </a:r>
            <a:r>
              <a:rPr kumimoji="0" lang="ar-DZ" sz="2800" b="1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4000" b="1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ننزع </a:t>
            </a:r>
            <a:r>
              <a:rPr lang="fr-FR" sz="4000" b="1" dirty="0" smtClean="0">
                <a:solidFill>
                  <a:schemeClr val="accent2"/>
                </a:solidFill>
              </a:rPr>
              <a:t>log </a:t>
            </a:r>
            <a:r>
              <a:rPr lang="ar-DZ" sz="2800" b="1" dirty="0" smtClean="0">
                <a:solidFill>
                  <a:schemeClr val="accent2"/>
                </a:solidFill>
              </a:rPr>
              <a:t>من الطرف الأول نضع الطرف الثاني </a:t>
            </a:r>
            <a:r>
              <a:rPr lang="ar-DZ" sz="4800" b="1" u="sng" dirty="0" smtClean="0">
                <a:solidFill>
                  <a:srgbClr val="0070C0"/>
                </a:solidFill>
              </a:rPr>
              <a:t>أسا</a:t>
            </a:r>
            <a:r>
              <a:rPr lang="ar-DZ" sz="4800" b="1" dirty="0" smtClean="0">
                <a:solidFill>
                  <a:schemeClr val="accent2"/>
                </a:solidFill>
              </a:rPr>
              <a:t> </a:t>
            </a:r>
            <a:r>
              <a:rPr lang="ar-DZ" sz="3600" b="1" dirty="0" smtClean="0">
                <a:solidFill>
                  <a:schemeClr val="accent2"/>
                </a:solidFill>
              </a:rPr>
              <a:t>للعدد</a:t>
            </a:r>
            <a:r>
              <a:rPr lang="ar-DZ" sz="3600" b="1" u="sng" dirty="0" smtClean="0">
                <a:solidFill>
                  <a:srgbClr val="0070C0"/>
                </a:solidFill>
              </a:rPr>
              <a:t> 10</a:t>
            </a:r>
            <a:endParaRPr kumimoji="0" lang="ar-DZ" sz="280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500034" y="3786190"/>
            <a:ext cx="7772400" cy="1189493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+5/12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5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lang="ar-DZ" sz="4400" b="1" baseline="26000" dirty="0" smtClean="0"/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3071802" y="5286388"/>
            <a:ext cx="3857652" cy="854080"/>
          </a:xfrm>
          <a:prstGeom prst="rect">
            <a:avLst/>
          </a:prstGeom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>
            <a:spAutoFit/>
          </a:bodyPr>
          <a:lstStyle/>
          <a:p>
            <a:pPr marL="274320" indent="-274320" algn="ctr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Cm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+5/12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36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20692</a:t>
            </a:r>
            <a:endParaRPr lang="ar-DZ" sz="4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3071802" y="4000504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600" b="1" baseline="26000" dirty="0" smtClean="0">
                <a:solidFill>
                  <a:prstClr val="black"/>
                </a:solidFill>
              </a:rPr>
              <a:t>4.3158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914400" y="2492896"/>
            <a:ext cx="7772400" cy="3526904"/>
          </a:xfrm>
        </p:spPr>
        <p:txBody>
          <a:bodyPr/>
          <a:lstStyle/>
          <a:p>
            <a:pPr marL="0" indent="0" algn="r" rtl="1">
              <a:buNone/>
            </a:pPr>
            <a:r>
              <a:rPr lang="ar-DZ" dirty="0" smtClean="0">
                <a:solidFill>
                  <a:srgbClr val="FF0000"/>
                </a:solidFill>
              </a:rPr>
              <a:t>تمرين 01:</a:t>
            </a:r>
          </a:p>
          <a:p>
            <a:pPr marL="0" indent="0" algn="r" rtl="1">
              <a:buNone/>
            </a:pPr>
            <a:r>
              <a:rPr lang="ar-DZ" dirty="0" smtClean="0">
                <a:latin typeface="Arial" panose="020B0604020202020204" pitchFamily="34" charset="0"/>
                <a:cs typeface="Arial" panose="020B0604020202020204" pitchFamily="34" charset="0"/>
              </a:rPr>
              <a:t>احسب جملة رأسمال قدره </a:t>
            </a:r>
            <a:r>
              <a:rPr lang="ar-D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50000دج</a:t>
            </a:r>
            <a:r>
              <a:rPr lang="ar-DZ" dirty="0" smtClean="0">
                <a:latin typeface="Arial" panose="020B0604020202020204" pitchFamily="34" charset="0"/>
                <a:cs typeface="Arial" panose="020B0604020202020204" pitchFamily="34" charset="0"/>
              </a:rPr>
              <a:t> وظف بمعدل 6 </a:t>
            </a:r>
            <a:r>
              <a:rPr lang="ar-D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%</a:t>
            </a:r>
            <a:r>
              <a:rPr lang="ar-DZ" dirty="0" smtClean="0">
                <a:latin typeface="Arial" panose="020B0604020202020204" pitchFamily="34" charset="0"/>
                <a:cs typeface="Arial" panose="020B0604020202020204" pitchFamily="34" charset="0"/>
              </a:rPr>
              <a:t>سنويا خلال 08 سنوات و 9 اشهر؟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39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357158" y="1000108"/>
            <a:ext cx="3786214" cy="714380"/>
          </a:xfrm>
        </p:spPr>
        <p:txBody>
          <a:bodyPr/>
          <a:lstStyle/>
          <a:p>
            <a:pPr algn="justLow" rtl="1"/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حساب الفائدة البسطة ل </a:t>
            </a:r>
            <a:r>
              <a:rPr lang="ar-DZ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09أشهر</a:t>
            </a:r>
            <a:endParaRPr lang="fr-FR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half" idx="3"/>
          </p:nvPr>
        </p:nvSpPr>
        <p:spPr>
          <a:xfrm>
            <a:off x="4929190" y="500042"/>
            <a:ext cx="3733800" cy="1643074"/>
          </a:xfrm>
        </p:spPr>
        <p:txBody>
          <a:bodyPr/>
          <a:lstStyle/>
          <a:p>
            <a:pPr algn="justLow" rtl="1"/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حساب القيمة المحصلة ل 08  سنوات بالفائدة المركبة</a:t>
            </a:r>
            <a:endParaRPr lang="fr-FR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4"/>
          </p:nvPr>
        </p:nvSpPr>
        <p:spPr>
          <a:xfrm>
            <a:off x="5500694" y="2571744"/>
            <a:ext cx="3257544" cy="38862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000" b="1" dirty="0" smtClean="0"/>
              <a:t>8</a:t>
            </a:r>
            <a:r>
              <a:rPr lang="fr-FR" sz="2800" b="1" dirty="0" smtClean="0"/>
              <a:t>= </a:t>
            </a:r>
            <a:r>
              <a:rPr lang="ar-DZ" sz="2800" b="1" dirty="0" smtClean="0"/>
              <a:t>50000</a:t>
            </a:r>
            <a:r>
              <a:rPr lang="fr-FR" sz="2800" b="1" dirty="0" smtClean="0"/>
              <a:t>(1.</a:t>
            </a:r>
            <a:r>
              <a:rPr lang="ar-DZ" sz="2800" b="1" dirty="0" smtClean="0"/>
              <a:t>06</a:t>
            </a:r>
            <a:r>
              <a:rPr lang="fr-FR" sz="2800" b="1" dirty="0" smtClean="0"/>
              <a:t>)</a:t>
            </a:r>
            <a:r>
              <a:rPr lang="ar-DZ" sz="2800" b="1" baseline="30000" dirty="0" smtClean="0"/>
              <a:t>8</a:t>
            </a:r>
          </a:p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000" b="1" dirty="0" smtClean="0"/>
              <a:t>8</a:t>
            </a:r>
            <a:r>
              <a:rPr lang="fr-FR" sz="2800" b="1" dirty="0" smtClean="0"/>
              <a:t>= </a:t>
            </a:r>
            <a:r>
              <a:rPr lang="ar-DZ" sz="2800" b="1" dirty="0" smtClean="0"/>
              <a:t>50000</a:t>
            </a:r>
            <a:r>
              <a:rPr lang="fr-FR" sz="2800" b="1" dirty="0" smtClean="0"/>
              <a:t>(</a:t>
            </a:r>
            <a:r>
              <a:rPr lang="ar-DZ" sz="2800" b="1" dirty="0" smtClean="0"/>
              <a:t>1.594</a:t>
            </a:r>
            <a:r>
              <a:rPr lang="fr-FR" sz="2800" b="1" dirty="0" smtClean="0"/>
              <a:t>)</a:t>
            </a:r>
            <a:endParaRPr lang="ar-DZ" sz="2800" b="1" dirty="0" smtClean="0"/>
          </a:p>
          <a:p>
            <a:pPr>
              <a:lnSpc>
                <a:spcPct val="150000"/>
              </a:lnSpc>
              <a:buNone/>
            </a:pPr>
            <a:r>
              <a:rPr lang="fr-FR" sz="2800" b="1" dirty="0" smtClean="0">
                <a:solidFill>
                  <a:schemeClr val="accent2"/>
                </a:solidFill>
              </a:rPr>
              <a:t>Cm</a:t>
            </a:r>
            <a:r>
              <a:rPr lang="ar-DZ" sz="2000" b="1" dirty="0" smtClean="0">
                <a:solidFill>
                  <a:schemeClr val="accent2"/>
                </a:solidFill>
              </a:rPr>
              <a:t>8</a:t>
            </a:r>
            <a:r>
              <a:rPr lang="fr-FR" sz="2800" b="1" dirty="0" smtClean="0">
                <a:solidFill>
                  <a:schemeClr val="accent2"/>
                </a:solidFill>
              </a:rPr>
              <a:t>= </a:t>
            </a:r>
            <a:r>
              <a:rPr lang="ar-DZ" sz="2800" b="1" dirty="0" smtClean="0">
                <a:solidFill>
                  <a:schemeClr val="accent2"/>
                </a:solidFill>
              </a:rPr>
              <a:t>79700</a:t>
            </a:r>
          </a:p>
          <a:p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0" y="2571744"/>
            <a:ext cx="4143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400" b="1" dirty="0" smtClean="0"/>
              <a:t>i</a:t>
            </a:r>
            <a:r>
              <a:rPr lang="ar-DZ" sz="2000" b="1" dirty="0" smtClean="0"/>
              <a:t>9</a:t>
            </a:r>
            <a:r>
              <a:rPr lang="fr-FR" sz="2800" b="1" dirty="0" smtClean="0"/>
              <a:t>= </a:t>
            </a:r>
            <a:r>
              <a:rPr lang="ar-DZ" sz="2800" b="1" dirty="0" smtClean="0"/>
              <a:t>79700</a:t>
            </a:r>
            <a:r>
              <a:rPr lang="fr-FR" sz="2800" b="1" dirty="0" smtClean="0"/>
              <a:t>(0.</a:t>
            </a:r>
            <a:r>
              <a:rPr lang="ar-DZ" sz="2800" b="1" dirty="0" smtClean="0"/>
              <a:t>06</a:t>
            </a:r>
            <a:r>
              <a:rPr lang="fr-FR" sz="2800" b="1" dirty="0" smtClean="0"/>
              <a:t>) </a:t>
            </a:r>
            <a:r>
              <a:rPr lang="ar-DZ" sz="2800" b="1" dirty="0" smtClean="0"/>
              <a:t>)</a:t>
            </a:r>
            <a:r>
              <a:rPr lang="fr-FR" sz="2800" b="1" dirty="0" smtClean="0"/>
              <a:t> </a:t>
            </a:r>
            <a:r>
              <a:rPr lang="ar-DZ" sz="2800" b="1" dirty="0" smtClean="0"/>
              <a:t>9</a:t>
            </a:r>
            <a:r>
              <a:rPr lang="fr-FR" sz="2800" b="1" dirty="0" smtClean="0"/>
              <a:t>/12</a:t>
            </a:r>
            <a:r>
              <a:rPr lang="ar-DZ" sz="2800" b="1" dirty="0" smtClean="0"/>
              <a:t>(</a:t>
            </a:r>
            <a:endParaRPr lang="ar-DZ" sz="2800" b="1" baseline="30000" dirty="0" smtClean="0"/>
          </a:p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chemeClr val="accent2"/>
                </a:solidFill>
              </a:rPr>
              <a:t>i</a:t>
            </a:r>
            <a:r>
              <a:rPr lang="ar-DZ" b="1" dirty="0" smtClean="0">
                <a:solidFill>
                  <a:schemeClr val="accent2"/>
                </a:solidFill>
              </a:rPr>
              <a:t>9</a:t>
            </a:r>
            <a:r>
              <a:rPr lang="fr-FR" sz="2400" b="1" dirty="0" smtClean="0">
                <a:solidFill>
                  <a:schemeClr val="accent2"/>
                </a:solidFill>
              </a:rPr>
              <a:t>=</a:t>
            </a:r>
            <a:r>
              <a:rPr lang="ar-DZ" sz="2400" b="1" dirty="0" smtClean="0">
                <a:solidFill>
                  <a:schemeClr val="accent2"/>
                </a:solidFill>
              </a:rPr>
              <a:t>3586,5</a:t>
            </a:r>
            <a:endParaRPr lang="ar-DZ" sz="4000" b="1" dirty="0" smtClean="0">
              <a:solidFill>
                <a:schemeClr val="accent2"/>
              </a:solidFill>
            </a:endParaRPr>
          </a:p>
        </p:txBody>
      </p:sp>
      <p:sp>
        <p:nvSpPr>
          <p:cNvPr id="27" name="Flèche courbée vers le bas 26"/>
          <p:cNvSpPr/>
          <p:nvPr/>
        </p:nvSpPr>
        <p:spPr>
          <a:xfrm>
            <a:off x="6072198" y="1643050"/>
            <a:ext cx="1571636" cy="7143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Flèche courbée vers le bas 27"/>
          <p:cNvSpPr/>
          <p:nvPr/>
        </p:nvSpPr>
        <p:spPr>
          <a:xfrm>
            <a:off x="500034" y="1500174"/>
            <a:ext cx="1785950" cy="8572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5357" y="4660035"/>
            <a:ext cx="65008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200" b="1" dirty="0" smtClean="0"/>
              <a:t>Cm</a:t>
            </a:r>
            <a:r>
              <a:rPr lang="ar-DZ" sz="2000" b="1" dirty="0" smtClean="0"/>
              <a:t>8</a:t>
            </a:r>
            <a:r>
              <a:rPr lang="fr-FR" sz="2000" b="1" dirty="0" smtClean="0"/>
              <a:t>+</a:t>
            </a:r>
            <a:r>
              <a:rPr lang="ar-DZ" sz="2000" b="1" dirty="0" smtClean="0"/>
              <a:t>9</a:t>
            </a:r>
            <a:r>
              <a:rPr lang="fr-FR" sz="2000" b="1" dirty="0" smtClean="0"/>
              <a:t>/12</a:t>
            </a:r>
            <a:r>
              <a:rPr lang="fr-FR" sz="3200" b="1" dirty="0" smtClean="0"/>
              <a:t>=     </a:t>
            </a:r>
            <a:r>
              <a:rPr lang="ar-DZ" sz="3200" b="1" dirty="0" smtClean="0"/>
              <a:t>79700</a:t>
            </a:r>
            <a:r>
              <a:rPr lang="fr-FR" sz="3200" b="1" dirty="0" smtClean="0"/>
              <a:t>+      </a:t>
            </a:r>
            <a:r>
              <a:rPr lang="ar-DZ" sz="3200" b="1" dirty="0" smtClean="0"/>
              <a:t>3586,5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71604" y="5486442"/>
            <a:ext cx="65008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200" b="1" dirty="0" smtClean="0">
                <a:solidFill>
                  <a:srgbClr val="7030A0"/>
                </a:solidFill>
              </a:rPr>
              <a:t>Cm</a:t>
            </a:r>
            <a:r>
              <a:rPr lang="ar-DZ" sz="2000" b="1" dirty="0" smtClean="0">
                <a:solidFill>
                  <a:srgbClr val="7030A0"/>
                </a:solidFill>
              </a:rPr>
              <a:t>8</a:t>
            </a:r>
            <a:r>
              <a:rPr lang="fr-FR" sz="2000" b="1" dirty="0" smtClean="0">
                <a:solidFill>
                  <a:srgbClr val="7030A0"/>
                </a:solidFill>
              </a:rPr>
              <a:t>+</a:t>
            </a:r>
            <a:r>
              <a:rPr lang="ar-DZ" sz="2000" b="1" dirty="0" smtClean="0">
                <a:solidFill>
                  <a:srgbClr val="7030A0"/>
                </a:solidFill>
              </a:rPr>
              <a:t>9</a:t>
            </a:r>
            <a:r>
              <a:rPr lang="fr-FR" sz="2000" b="1" dirty="0" smtClean="0">
                <a:solidFill>
                  <a:srgbClr val="7030A0"/>
                </a:solidFill>
              </a:rPr>
              <a:t>/12</a:t>
            </a:r>
            <a:r>
              <a:rPr lang="fr-FR" sz="3200" b="1" dirty="0" smtClean="0">
                <a:solidFill>
                  <a:srgbClr val="7030A0"/>
                </a:solidFill>
              </a:rPr>
              <a:t>=</a:t>
            </a:r>
            <a:r>
              <a:rPr lang="ar-DZ" sz="3200" b="1" dirty="0" smtClean="0">
                <a:solidFill>
                  <a:srgbClr val="7030A0"/>
                </a:solidFill>
              </a:rPr>
              <a:t>83286,5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64425" y="122981"/>
            <a:ext cx="35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غير المستمرة</a:t>
            </a:r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Titre 1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عناصر</a:t>
            </a:r>
            <a:r>
              <a:rPr kumimoji="0" lang="ar-DZ" sz="6600" b="1" i="0" u="none" strike="noStrike" kern="1200" cap="all" spc="0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raditional Arabic" pitchFamily="18" charset="-78"/>
                <a:ea typeface="+mj-ea"/>
                <a:cs typeface="Traditional Arabic" pitchFamily="18" charset="-78"/>
              </a:rPr>
              <a:t> المحاضرة</a:t>
            </a:r>
            <a:endParaRPr kumimoji="0" lang="fr-FR" sz="660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raditional Arabic" pitchFamily="18" charset="-78"/>
              <a:ea typeface="+mj-ea"/>
              <a:cs typeface="Traditional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2639" y="3210580"/>
            <a:ext cx="8286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4. </a:t>
            </a:r>
            <a:r>
              <a:rPr lang="fr-FR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D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حساب القيمة المحصلة عندما المدة على شكل فترات غير صحيحة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822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165025" y="1086586"/>
            <a:ext cx="3733800" cy="762000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Cm</a:t>
            </a:r>
            <a:r>
              <a:rPr lang="ar-DZ" dirty="0" smtClean="0">
                <a:solidFill>
                  <a:schemeClr val="accent2"/>
                </a:solidFill>
              </a:rPr>
              <a:t>9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>
          <a:xfrm>
            <a:off x="4966772" y="1206892"/>
            <a:ext cx="3733800" cy="762000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2"/>
                </a:solidFill>
              </a:rPr>
              <a:t>Cm</a:t>
            </a:r>
            <a:r>
              <a:rPr lang="ar-DZ" dirty="0" smtClean="0">
                <a:solidFill>
                  <a:schemeClr val="accent2"/>
                </a:solidFill>
              </a:rPr>
              <a:t>8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>
          <a:xfrm>
            <a:off x="369581" y="1881116"/>
            <a:ext cx="3733800" cy="35623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800" b="1" dirty="0" smtClean="0"/>
              <a:t>9</a:t>
            </a:r>
            <a:r>
              <a:rPr lang="fr-FR" sz="2800" b="1" dirty="0" smtClean="0"/>
              <a:t>= </a:t>
            </a:r>
            <a:r>
              <a:rPr lang="ar-DZ" sz="2800" b="1" dirty="0" smtClean="0"/>
              <a:t>50000</a:t>
            </a:r>
            <a:r>
              <a:rPr lang="fr-FR" sz="2800" b="1" dirty="0" smtClean="0"/>
              <a:t>(1.</a:t>
            </a:r>
            <a:r>
              <a:rPr lang="ar-DZ" sz="2800" b="1" dirty="0" smtClean="0"/>
              <a:t>06</a:t>
            </a:r>
            <a:r>
              <a:rPr lang="fr-FR" sz="2800" b="1" dirty="0" smtClean="0"/>
              <a:t>)</a:t>
            </a:r>
            <a:r>
              <a:rPr lang="ar-DZ" sz="2800" b="1" baseline="30000" dirty="0" smtClean="0"/>
              <a:t>9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4"/>
          </p:nvPr>
        </p:nvSpPr>
        <p:spPr>
          <a:xfrm>
            <a:off x="4966379" y="1881116"/>
            <a:ext cx="3733800" cy="153529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800" b="1" dirty="0" smtClean="0"/>
              <a:t>8</a:t>
            </a:r>
            <a:r>
              <a:rPr lang="fr-FR" sz="2800" b="1" dirty="0" smtClean="0"/>
              <a:t>= </a:t>
            </a:r>
            <a:r>
              <a:rPr lang="ar-DZ" sz="2800" b="1" dirty="0" smtClean="0"/>
              <a:t>50000</a:t>
            </a:r>
            <a:r>
              <a:rPr lang="fr-FR" sz="2800" b="1" dirty="0" smtClean="0"/>
              <a:t>(1.</a:t>
            </a:r>
            <a:r>
              <a:rPr lang="ar-DZ" sz="2800" b="1" dirty="0" smtClean="0"/>
              <a:t>06</a:t>
            </a:r>
            <a:r>
              <a:rPr lang="fr-FR" sz="2800" b="1" dirty="0" smtClean="0"/>
              <a:t>)</a:t>
            </a:r>
            <a:r>
              <a:rPr lang="ar-DZ" sz="2800" b="1" baseline="30000" dirty="0" smtClean="0"/>
              <a:t>8</a:t>
            </a:r>
          </a:p>
          <a:p>
            <a:pPr>
              <a:lnSpc>
                <a:spcPct val="150000"/>
              </a:lnSpc>
              <a:buNone/>
            </a:pPr>
            <a:r>
              <a:rPr lang="fr-FR" sz="2800" b="1" dirty="0">
                <a:solidFill>
                  <a:schemeClr val="accent2"/>
                </a:solidFill>
              </a:rPr>
              <a:t>Cm</a:t>
            </a:r>
            <a:r>
              <a:rPr lang="ar-DZ" sz="2000" b="1" dirty="0">
                <a:solidFill>
                  <a:schemeClr val="accent2"/>
                </a:solidFill>
              </a:rPr>
              <a:t>8</a:t>
            </a:r>
            <a:r>
              <a:rPr lang="fr-FR" sz="2800" b="1" dirty="0">
                <a:solidFill>
                  <a:schemeClr val="accent2"/>
                </a:solidFill>
              </a:rPr>
              <a:t>= </a:t>
            </a:r>
            <a:r>
              <a:rPr lang="ar-DZ" sz="2800" b="1" dirty="0">
                <a:solidFill>
                  <a:schemeClr val="accent2"/>
                </a:solidFill>
              </a:rPr>
              <a:t>79700</a:t>
            </a:r>
          </a:p>
          <a:p>
            <a:pPr algn="ctr">
              <a:lnSpc>
                <a:spcPct val="150000"/>
              </a:lnSpc>
              <a:buNone/>
            </a:pPr>
            <a:endParaRPr lang="ar-DZ" sz="2800" b="1" dirty="0" smtClean="0"/>
          </a:p>
          <a:p>
            <a:pPr algn="ctr">
              <a:lnSpc>
                <a:spcPct val="150000"/>
              </a:lnSpc>
              <a:buNone/>
            </a:pPr>
            <a:endParaRPr lang="ar-DZ" sz="28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78424" y="2481148"/>
            <a:ext cx="24994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ar-DZ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84450</a:t>
            </a:r>
            <a:endParaRPr lang="ar-DZ" sz="3600" b="1" baseline="30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71369" y="404664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D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الاستقطاب الخطي</a:t>
            </a:r>
            <a:endParaRPr lang="fr-F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3658" y="3470037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ar-D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Cm</a:t>
            </a:r>
            <a:r>
              <a:rPr lang="ar-DZ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)* </a:t>
            </a:r>
            <a:r>
              <a:rPr lang="ar-D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endParaRPr lang="ar-DZ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3658" y="4409728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79700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84450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79700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)* </a:t>
            </a:r>
            <a:r>
              <a:rPr lang="ar-D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2975" y="5297215"/>
            <a:ext cx="828680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</a:t>
            </a:r>
            <a:r>
              <a:rPr lang="ar-DZ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fr-F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ar-DZ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fr-F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r>
              <a:rPr lang="fr-FR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ar-DZ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83286,5</a:t>
            </a:r>
          </a:p>
        </p:txBody>
      </p:sp>
    </p:spTree>
    <p:extLst>
      <p:ext uri="{BB962C8B-B14F-4D97-AF65-F5344CB8AC3E}">
        <p14:creationId xmlns:p14="http://schemas.microsoft.com/office/powerpoint/2010/main" val="34925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10" name="Titre 1"/>
          <p:cNvSpPr txBox="1">
            <a:spLocks noGrp="1"/>
          </p:cNvSpPr>
          <p:nvPr>
            <p:ph type="title"/>
          </p:nvPr>
        </p:nvSpPr>
        <p:spPr>
          <a:xfrm>
            <a:off x="914400" y="-1714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n-cs"/>
              </a:rPr>
              <a:t>الرسملة المستمرة 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5720" y="714356"/>
            <a:ext cx="85725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Cm(</a:t>
            </a:r>
            <a:r>
              <a:rPr lang="ar-DZ" sz="3200" b="1" dirty="0"/>
              <a:t>8</a:t>
            </a:r>
            <a:r>
              <a:rPr lang="fr-FR" sz="3200" b="1" dirty="0" smtClean="0"/>
              <a:t>+</a:t>
            </a:r>
            <a:r>
              <a:rPr lang="ar-DZ" sz="3200" b="1" dirty="0" smtClean="0"/>
              <a:t>9</a:t>
            </a:r>
            <a:r>
              <a:rPr lang="fr-FR" sz="3200" b="1" dirty="0" smtClean="0"/>
              <a:t>/12)</a:t>
            </a:r>
            <a:r>
              <a:rPr lang="fr-FR" sz="4000" b="1" dirty="0" smtClean="0"/>
              <a:t>= </a:t>
            </a:r>
            <a:r>
              <a:rPr lang="ar-DZ" sz="4000" b="1" dirty="0" smtClean="0"/>
              <a:t>50000</a:t>
            </a:r>
            <a:r>
              <a:rPr lang="fr-FR" sz="3200" b="1" dirty="0" smtClean="0"/>
              <a:t>(</a:t>
            </a:r>
            <a:r>
              <a:rPr lang="fr-FR" sz="4000" b="1" dirty="0" smtClean="0"/>
              <a:t>1.</a:t>
            </a:r>
            <a:r>
              <a:rPr lang="ar-DZ" sz="4000" b="1" dirty="0" smtClean="0"/>
              <a:t>06</a:t>
            </a:r>
            <a:r>
              <a:rPr lang="fr-FR" sz="3200" b="1" dirty="0" smtClean="0"/>
              <a:t>)</a:t>
            </a:r>
            <a:r>
              <a:rPr lang="ar-DZ" sz="3200" b="1" baseline="30000" dirty="0" smtClean="0"/>
              <a:t>9/12</a:t>
            </a:r>
            <a:r>
              <a:rPr lang="fr-FR" sz="3200" b="1" baseline="30000" dirty="0" smtClean="0"/>
              <a:t>+</a:t>
            </a:r>
            <a:r>
              <a:rPr lang="ar-DZ" sz="3200" b="1" baseline="30000" dirty="0" smtClean="0"/>
              <a:t>8</a:t>
            </a:r>
            <a:endParaRPr lang="ar-DZ" sz="4000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285720" y="1680407"/>
            <a:ext cx="85725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000" b="1" dirty="0" smtClean="0"/>
              <a:t> log Cm</a:t>
            </a:r>
            <a:r>
              <a:rPr lang="fr-FR" sz="2400" b="1" dirty="0" smtClean="0"/>
              <a:t>(</a:t>
            </a:r>
            <a:r>
              <a:rPr lang="ar-DZ" sz="2000" b="1" dirty="0" smtClean="0"/>
              <a:t>8</a:t>
            </a:r>
            <a:r>
              <a:rPr lang="fr-FR" sz="2000" b="1" dirty="0" smtClean="0"/>
              <a:t>+</a:t>
            </a:r>
            <a:r>
              <a:rPr lang="ar-DZ" sz="2000" b="1" dirty="0" smtClean="0"/>
              <a:t>9</a:t>
            </a:r>
            <a:r>
              <a:rPr lang="fr-FR" sz="2000" b="1" dirty="0" smtClean="0"/>
              <a:t>/12)</a:t>
            </a:r>
            <a:r>
              <a:rPr lang="fr-FR" sz="4000" b="1" dirty="0" smtClean="0"/>
              <a:t>=</a:t>
            </a:r>
            <a:r>
              <a:rPr lang="fr-FR" sz="4000" b="1" dirty="0" smtClean="0">
                <a:solidFill>
                  <a:schemeClr val="accent2"/>
                </a:solidFill>
              </a:rPr>
              <a:t>log  </a:t>
            </a:r>
            <a:r>
              <a:rPr lang="ar-DZ" sz="4000" b="1" dirty="0" smtClean="0">
                <a:solidFill>
                  <a:srgbClr val="0070C0"/>
                </a:solidFill>
              </a:rPr>
              <a:t>50000</a:t>
            </a:r>
            <a:r>
              <a:rPr lang="fr-FR" sz="3200" b="1" dirty="0" smtClean="0">
                <a:solidFill>
                  <a:srgbClr val="FF0000"/>
                </a:solidFill>
              </a:rPr>
              <a:t>(</a:t>
            </a:r>
            <a:r>
              <a:rPr lang="fr-FR" sz="4000" b="1" dirty="0" smtClean="0">
                <a:solidFill>
                  <a:srgbClr val="FF0000"/>
                </a:solidFill>
              </a:rPr>
              <a:t>1.</a:t>
            </a:r>
            <a:r>
              <a:rPr lang="ar-DZ" sz="4000" b="1" dirty="0" smtClean="0">
                <a:solidFill>
                  <a:srgbClr val="FF0000"/>
                </a:solidFill>
              </a:rPr>
              <a:t>06</a:t>
            </a:r>
            <a:r>
              <a:rPr lang="fr-FR" sz="3200" b="1" dirty="0" smtClean="0">
                <a:solidFill>
                  <a:srgbClr val="FF0000"/>
                </a:solidFill>
              </a:rPr>
              <a:t>)</a:t>
            </a:r>
            <a:r>
              <a:rPr lang="ar-DZ" sz="3200" b="1" baseline="30000" dirty="0" smtClean="0">
                <a:solidFill>
                  <a:srgbClr val="7030A0"/>
                </a:solidFill>
              </a:rPr>
              <a:t>8+9/12</a:t>
            </a:r>
            <a:endParaRPr lang="ar-DZ" sz="4000" b="1" dirty="0" smtClean="0">
              <a:solidFill>
                <a:srgbClr val="7030A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18846" y="2646458"/>
            <a:ext cx="9144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log Cm</a:t>
            </a:r>
            <a:r>
              <a:rPr lang="ar-DZ" b="1" dirty="0" smtClean="0"/>
              <a:t>8</a:t>
            </a:r>
            <a:r>
              <a:rPr lang="fr-FR" b="1" dirty="0" smtClean="0"/>
              <a:t>+</a:t>
            </a:r>
            <a:r>
              <a:rPr lang="ar-DZ" b="1" dirty="0" smtClean="0"/>
              <a:t>9</a:t>
            </a:r>
            <a:r>
              <a:rPr lang="fr-FR" b="1" dirty="0" smtClean="0"/>
              <a:t>/12</a:t>
            </a:r>
            <a:r>
              <a:rPr lang="fr-FR" sz="3600" b="1" dirty="0" smtClean="0"/>
              <a:t>=</a:t>
            </a:r>
            <a:r>
              <a:rPr lang="fr-FR" sz="3600" b="1" dirty="0" smtClean="0">
                <a:solidFill>
                  <a:srgbClr val="0070C0"/>
                </a:solidFill>
              </a:rPr>
              <a:t>log  </a:t>
            </a:r>
            <a:r>
              <a:rPr lang="ar-DZ" sz="3600" b="1" dirty="0" smtClean="0">
                <a:solidFill>
                  <a:srgbClr val="0070C0"/>
                </a:solidFill>
              </a:rPr>
              <a:t>50000</a:t>
            </a:r>
            <a:r>
              <a:rPr lang="fr-FR" sz="3600" b="1" dirty="0" smtClean="0">
                <a:solidFill>
                  <a:schemeClr val="accent2"/>
                </a:solidFill>
              </a:rPr>
              <a:t>+</a:t>
            </a:r>
            <a:r>
              <a:rPr lang="fr-FR" sz="3600" b="1" dirty="0" smtClean="0">
                <a:solidFill>
                  <a:srgbClr val="7030A0"/>
                </a:solidFill>
              </a:rPr>
              <a:t>(</a:t>
            </a:r>
            <a:r>
              <a:rPr lang="ar-DZ" sz="3600" b="1" dirty="0" smtClean="0">
                <a:solidFill>
                  <a:srgbClr val="7030A0"/>
                </a:solidFill>
              </a:rPr>
              <a:t>8</a:t>
            </a:r>
            <a:r>
              <a:rPr lang="fr-FR" sz="3600" b="1" dirty="0" smtClean="0">
                <a:solidFill>
                  <a:srgbClr val="7030A0"/>
                </a:solidFill>
              </a:rPr>
              <a:t>+</a:t>
            </a:r>
            <a:r>
              <a:rPr lang="ar-DZ" sz="3600" b="1" dirty="0" smtClean="0">
                <a:solidFill>
                  <a:srgbClr val="7030A0"/>
                </a:solidFill>
              </a:rPr>
              <a:t>9</a:t>
            </a:r>
            <a:r>
              <a:rPr lang="fr-FR" sz="3600" b="1" dirty="0" smtClean="0">
                <a:solidFill>
                  <a:srgbClr val="7030A0"/>
                </a:solidFill>
              </a:rPr>
              <a:t>/12)</a:t>
            </a:r>
            <a:r>
              <a:rPr lang="fr-FR" sz="3600" b="1" dirty="0" smtClean="0">
                <a:solidFill>
                  <a:srgbClr val="FF0000"/>
                </a:solidFill>
              </a:rPr>
              <a:t>log</a:t>
            </a:r>
            <a:r>
              <a:rPr lang="ar-DZ" sz="36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 (</a:t>
            </a:r>
            <a:r>
              <a:rPr lang="fr-FR" sz="3600" b="1" dirty="0" smtClean="0">
                <a:solidFill>
                  <a:srgbClr val="FF0000"/>
                </a:solidFill>
              </a:rPr>
              <a:t>1.</a:t>
            </a:r>
            <a:r>
              <a:rPr lang="ar-DZ" sz="3600" b="1" dirty="0" smtClean="0">
                <a:solidFill>
                  <a:srgbClr val="FF0000"/>
                </a:solidFill>
              </a:rPr>
              <a:t>06</a:t>
            </a:r>
            <a:r>
              <a:rPr lang="fr-FR" sz="2800" b="1" dirty="0" smtClean="0">
                <a:solidFill>
                  <a:srgbClr val="FF0000"/>
                </a:solidFill>
              </a:rPr>
              <a:t>)</a:t>
            </a:r>
            <a:endParaRPr lang="ar-DZ" sz="3600" b="1" dirty="0" smtClean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6304" y="35318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/>
              <a:t> log Cm</a:t>
            </a:r>
            <a:r>
              <a:rPr lang="ar-DZ" b="1" dirty="0" smtClean="0"/>
              <a:t>8</a:t>
            </a:r>
            <a:r>
              <a:rPr lang="fr-FR" b="1" dirty="0" smtClean="0"/>
              <a:t>+</a:t>
            </a:r>
            <a:r>
              <a:rPr lang="ar-DZ" b="1" dirty="0" smtClean="0"/>
              <a:t>9</a:t>
            </a:r>
            <a:r>
              <a:rPr lang="fr-FR" b="1" dirty="0" smtClean="0"/>
              <a:t>/12</a:t>
            </a:r>
            <a:r>
              <a:rPr lang="fr-FR" sz="3600" b="1" dirty="0" smtClean="0"/>
              <a:t>=</a:t>
            </a:r>
            <a:r>
              <a:rPr lang="ar-DZ" sz="3600" b="1" dirty="0" smtClean="0"/>
              <a:t>   </a:t>
            </a:r>
            <a:r>
              <a:rPr lang="fr-FR" sz="3600" b="1" dirty="0" smtClean="0"/>
              <a:t>4</a:t>
            </a:r>
            <a:r>
              <a:rPr lang="ar-DZ" sz="3600" b="1" dirty="0" smtClean="0"/>
              <a:t>,</a:t>
            </a:r>
            <a:r>
              <a:rPr lang="en-US" sz="3600" b="1" dirty="0" smtClean="0"/>
              <a:t> </a:t>
            </a:r>
            <a:r>
              <a:rPr lang="ar-DZ" sz="3600" b="1" dirty="0" smtClean="0"/>
              <a:t>698</a:t>
            </a:r>
            <a:r>
              <a:rPr lang="fr-FR" sz="3600" b="1" dirty="0" smtClean="0"/>
              <a:t>+</a:t>
            </a:r>
            <a:r>
              <a:rPr lang="ar-DZ" sz="3600" b="1" dirty="0" smtClean="0"/>
              <a:t>              </a:t>
            </a:r>
            <a:r>
              <a:rPr lang="fr-FR" sz="3600" b="1" dirty="0" smtClean="0"/>
              <a:t>(</a:t>
            </a:r>
            <a:r>
              <a:rPr lang="ar-DZ" sz="3600" b="1" dirty="0" smtClean="0"/>
              <a:t>8,75</a:t>
            </a:r>
            <a:r>
              <a:rPr lang="fr-FR" sz="3600" b="1" dirty="0" smtClean="0"/>
              <a:t>) * </a:t>
            </a:r>
            <a:r>
              <a:rPr lang="ar-DZ" sz="3600" b="1" dirty="0" smtClean="0"/>
              <a:t>0,0253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0921" y="4421410"/>
            <a:ext cx="914400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3600" b="1" dirty="0" smtClean="0">
                <a:solidFill>
                  <a:schemeClr val="accent1"/>
                </a:solidFill>
              </a:rPr>
              <a:t> log Cm</a:t>
            </a:r>
            <a:r>
              <a:rPr lang="ar-DZ" b="1" dirty="0" smtClean="0">
                <a:solidFill>
                  <a:schemeClr val="accent1"/>
                </a:solidFill>
              </a:rPr>
              <a:t>8</a:t>
            </a:r>
            <a:r>
              <a:rPr lang="fr-FR" b="1" dirty="0" smtClean="0">
                <a:solidFill>
                  <a:schemeClr val="accent1"/>
                </a:solidFill>
              </a:rPr>
              <a:t>+</a:t>
            </a:r>
            <a:r>
              <a:rPr lang="ar-DZ" b="1" dirty="0" smtClean="0">
                <a:solidFill>
                  <a:schemeClr val="accent1"/>
                </a:solidFill>
              </a:rPr>
              <a:t>9</a:t>
            </a:r>
            <a:r>
              <a:rPr lang="fr-FR" b="1" dirty="0" smtClean="0">
                <a:solidFill>
                  <a:schemeClr val="accent1"/>
                </a:solidFill>
              </a:rPr>
              <a:t>/12</a:t>
            </a:r>
            <a:r>
              <a:rPr lang="fr-FR" sz="3600" b="1" dirty="0" smtClean="0">
                <a:solidFill>
                  <a:schemeClr val="accent1"/>
                </a:solidFill>
              </a:rPr>
              <a:t>=</a:t>
            </a:r>
            <a:r>
              <a:rPr lang="ar-DZ" sz="3600" b="1" dirty="0" smtClean="0">
                <a:solidFill>
                  <a:schemeClr val="accent1"/>
                </a:solidFill>
              </a:rPr>
              <a:t>   4,919375</a:t>
            </a:r>
          </a:p>
        </p:txBody>
      </p:sp>
      <p:sp>
        <p:nvSpPr>
          <p:cNvPr id="17" name="Espace réservé du contenu 3"/>
          <p:cNvSpPr txBox="1">
            <a:spLocks/>
          </p:cNvSpPr>
          <p:nvPr/>
        </p:nvSpPr>
        <p:spPr>
          <a:xfrm>
            <a:off x="57140" y="5461786"/>
            <a:ext cx="7772400" cy="1189493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marL="27432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ar-D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/12</a:t>
            </a: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r>
              <a:rPr kumimoji="0" lang="ar-DZ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54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10</a:t>
            </a:r>
            <a:endParaRPr lang="ar-DZ" sz="4400" b="1" baseline="26000" dirty="0" smtClean="0">
              <a:solidFill>
                <a:srgbClr val="7030A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39752" y="5563969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3600" b="1" baseline="26000" dirty="0" smtClean="0">
                <a:solidFill>
                  <a:srgbClr val="7030A0"/>
                </a:solidFill>
              </a:rPr>
              <a:t>4.919375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24469" y="6061514"/>
            <a:ext cx="2688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7030A0"/>
                </a:solidFill>
                <a:latin typeface="Roboto-Regular"/>
              </a:rPr>
              <a:t>83056.7627716</a:t>
            </a:r>
            <a:endParaRPr lang="fr-FR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القيمة الحالية</a:t>
            </a:r>
            <a:endParaRPr lang="fr-FR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التقييم الحالي او التحيين هو عكس الرسملة، فاذا كانت الرسملة هي تحديد قيمة راس المال في المستقبل بإضافة الفوائد المركبة الى المبلغ الأصلي,</a:t>
            </a:r>
          </a:p>
          <a:p>
            <a:pPr algn="just" rtl="1"/>
            <a:r>
              <a:rPr lang="ar-DZ" dirty="0" smtClean="0"/>
              <a:t>فان التحيين هو تحديد القيمة الحالية لرأسمال يستحق في المستقبل بطرح الفوائد المركبة منه ,</a:t>
            </a:r>
          </a:p>
          <a:p>
            <a:pPr algn="just" rtl="1"/>
            <a:r>
              <a:rPr lang="ar-DZ" dirty="0" smtClean="0"/>
              <a:t>و اذا كان التحيين عند تاريخ الصفر فان القيمة الحالية هي الرأسمال الأصلي,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2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قانون القيمة الحالية</a:t>
            </a:r>
            <a:endParaRPr lang="fr-FR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23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u contenu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2339752" y="1628800"/>
                <a:ext cx="6188224" cy="667603"/>
              </a:xfrm>
            </p:spPr>
            <p:txBody>
              <a:bodyPr>
                <a:normAutofit/>
              </a:bodyPr>
              <a:lstStyle/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𝑷𝑽</m:t>
                      </m:r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e>
                        <m:sup>
                          <m: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fr-FR" sz="36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" name="Espace réservé du contenu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339752" y="1628800"/>
                <a:ext cx="6188224" cy="66760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8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143000"/>
          </a:xfrm>
        </p:spPr>
        <p:txBody>
          <a:bodyPr>
            <a:normAutofit/>
          </a:bodyPr>
          <a:lstStyle/>
          <a:p>
            <a:pPr algn="r" rtl="1"/>
            <a:r>
              <a:rPr lang="ar-DZ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مثال تطبيقي:</a:t>
            </a:r>
            <a:endParaRPr lang="fr-FR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467544" y="1650219"/>
            <a:ext cx="8219256" cy="4572000"/>
          </a:xfrm>
        </p:spPr>
        <p:txBody>
          <a:bodyPr/>
          <a:lstStyle/>
          <a:p>
            <a:pPr algn="r" rtl="1"/>
            <a:r>
              <a:rPr lang="ar-DZ" dirty="0" smtClean="0"/>
              <a:t>دين يستحق بعد 10 سنوات  بمعدل فائدة مركبة 06</a:t>
            </a:r>
            <a:r>
              <a:rPr lang="ar-D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% </a:t>
            </a:r>
            <a:r>
              <a:rPr lang="ar-DZ" dirty="0" smtClean="0"/>
              <a:t>بقيمة 450000 دج اذا أراد المدين التخلص منه بعد 03 سنوات قبل تاريخ الاستحقاق، فما هي القيمة التي سيدفعها؟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4"/>
              <p:cNvSpPr txBox="1">
                <a:spLocks/>
              </p:cNvSpPr>
              <p:nvPr/>
            </p:nvSpPr>
            <p:spPr>
              <a:xfrm>
                <a:off x="1706488" y="3068960"/>
                <a:ext cx="6188224" cy="66760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𝑷𝑽</m:t>
                      </m:r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3600" b="1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d>
                        </m:e>
                        <m:sup>
                          <m: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fr-FR" sz="3600" b="1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488" y="3068960"/>
                <a:ext cx="6188224" cy="6676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4"/>
              <p:cNvSpPr txBox="1">
                <a:spLocks/>
              </p:cNvSpPr>
              <p:nvPr/>
            </p:nvSpPr>
            <p:spPr>
              <a:xfrm>
                <a:off x="1706488" y="4015956"/>
                <a:ext cx="6188224" cy="66760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𝑷𝑽</m:t>
                      </m:r>
                      <m:r>
                        <a:rPr lang="fr-FR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DZ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𝟒𝟓𝟎𝟎𝟎𝟎</m:t>
                      </m:r>
                      <m:sSup>
                        <m:sSupPr>
                          <m:ctrlPr>
                            <a:rPr lang="fr-FR" sz="3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ar-DZ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ar-DZ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ar-DZ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𝟎𝟔</m:t>
                              </m:r>
                            </m:e>
                          </m:d>
                        </m:e>
                        <m:sup>
                          <m:r>
                            <a:rPr lang="fr-FR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ar-DZ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fr-FR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488" y="4015956"/>
                <a:ext cx="6188224" cy="6676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4"/>
              <p:cNvSpPr txBox="1">
                <a:spLocks/>
              </p:cNvSpPr>
              <p:nvPr/>
            </p:nvSpPr>
            <p:spPr>
              <a:xfrm>
                <a:off x="1782688" y="4693083"/>
                <a:ext cx="6188224" cy="667603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𝑷𝑽</m:t>
                    </m:r>
                    <m:r>
                      <a:rPr lang="fr-FR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3600" b="1" dirty="0" smtClean="0">
                    <a:solidFill>
                      <a:schemeClr val="tx1"/>
                    </a:solidFill>
                  </a:rPr>
                  <a:t>377828,67</a:t>
                </a:r>
                <a:endParaRPr lang="fr-FR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Espace réservé du conten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688" y="4693083"/>
                <a:ext cx="6188224" cy="667603"/>
              </a:xfrm>
              <a:prstGeom prst="rect">
                <a:avLst/>
              </a:prstGeom>
              <a:blipFill rotWithShape="0">
                <a:blip r:embed="rId4"/>
                <a:stretch>
                  <a:fillRect t="-13761" b="-3211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22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72560" cy="868346"/>
          </a:xfrm>
        </p:spPr>
        <p:txBody>
          <a:bodyPr>
            <a:normAutofit fontScale="90000"/>
          </a:bodyPr>
          <a:lstStyle/>
          <a:p>
            <a:pPr algn="ctr" rtl="1"/>
            <a:r>
              <a:rPr lang="fr-F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.4</a:t>
            </a:r>
            <a:r>
              <a:rPr lang="ar-D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حساب القيمة المحصلة عندما المدة على شكل فترات غير صحيحة</a:t>
            </a:r>
            <a:endParaRPr lang="fr-FR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necteur droit avec flèche 4"/>
          <p:cNvCxnSpPr>
            <a:stCxn id="4" idx="2"/>
            <a:endCxn id="9" idx="0"/>
          </p:cNvCxnSpPr>
          <p:nvPr/>
        </p:nvCxnSpPr>
        <p:spPr>
          <a:xfrm>
            <a:off x="4643438" y="1296950"/>
            <a:ext cx="2616008" cy="11701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>
            <a:stCxn id="4" idx="2"/>
            <a:endCxn id="10" idx="0"/>
          </p:cNvCxnSpPr>
          <p:nvPr/>
        </p:nvCxnSpPr>
        <p:spPr>
          <a:xfrm rot="16200000" flipH="1">
            <a:off x="2650509" y="3289879"/>
            <a:ext cx="4060876" cy="750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67128" y="2467121"/>
            <a:ext cx="35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غير المستمرة</a:t>
            </a:r>
            <a:endParaRPr lang="fr-FR" sz="2800" dirty="0"/>
          </a:p>
        </p:txBody>
      </p:sp>
      <p:sp>
        <p:nvSpPr>
          <p:cNvPr id="10" name="Rectangle 9"/>
          <p:cNvSpPr/>
          <p:nvPr/>
        </p:nvSpPr>
        <p:spPr>
          <a:xfrm>
            <a:off x="3214678" y="5357826"/>
            <a:ext cx="3007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الاستقطاب الخطي</a:t>
            </a:r>
            <a:endParaRPr lang="fr-FR" sz="2800" dirty="0"/>
          </a:p>
        </p:txBody>
      </p:sp>
      <p:cxnSp>
        <p:nvCxnSpPr>
          <p:cNvPr id="11" name="Connecteur droit avec flèche 10"/>
          <p:cNvCxnSpPr>
            <a:stCxn id="4" idx="2"/>
          </p:cNvCxnSpPr>
          <p:nvPr/>
        </p:nvCxnSpPr>
        <p:spPr>
          <a:xfrm rot="5400000">
            <a:off x="2821769" y="1189793"/>
            <a:ext cx="1714512" cy="19288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4904" y="3065778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المستمرة</a:t>
            </a:r>
            <a:endParaRPr lang="fr-FR" sz="2800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4" name="Groupe 3"/>
          <p:cNvGrpSpPr/>
          <p:nvPr/>
        </p:nvGrpSpPr>
        <p:grpSpPr>
          <a:xfrm>
            <a:off x="539552" y="2492896"/>
            <a:ext cx="7457193" cy="3023666"/>
            <a:chOff x="5572132" y="2786058"/>
            <a:chExt cx="5440969" cy="1738796"/>
          </a:xfrm>
        </p:grpSpPr>
        <p:sp>
          <p:nvSpPr>
            <p:cNvPr id="5" name="Rectangle 4"/>
            <p:cNvSpPr/>
            <p:nvPr/>
          </p:nvSpPr>
          <p:spPr>
            <a:xfrm>
              <a:off x="5572132" y="2786058"/>
              <a:ext cx="4098040" cy="884953"/>
            </a:xfrm>
            <a:prstGeom prst="rect">
              <a:avLst/>
            </a:prstGeom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274320" lvl="0" indent="-274320" algn="r" rtl="1">
                <a:spcBef>
                  <a:spcPts val="580"/>
                </a:spcBef>
                <a:buClr>
                  <a:schemeClr val="accent1"/>
                </a:buClr>
                <a:buSzPct val="85000"/>
                <a:defRPr/>
              </a:pPr>
              <a:r>
                <a:rPr lang="ar-DZ" sz="2800" b="1" dirty="0" smtClean="0"/>
                <a:t>نطبق :</a:t>
              </a:r>
            </a:p>
            <a:p>
              <a:pPr marL="274320" lvl="0" indent="-274320" algn="r" rtl="1">
                <a:spcBef>
                  <a:spcPts val="580"/>
                </a:spcBef>
                <a:buClr>
                  <a:schemeClr val="accent1"/>
                </a:buClr>
                <a:buSzPct val="85000"/>
                <a:buFontTx/>
                <a:buChar char="-"/>
                <a:defRPr/>
              </a:pPr>
              <a:r>
                <a:rPr lang="ar-DZ" sz="2800" b="1" dirty="0" smtClean="0"/>
                <a:t>أسلوب الفائدة المركبة </a:t>
              </a:r>
              <a:r>
                <a:rPr lang="ar-DZ" sz="2800" b="1" dirty="0" err="1" smtClean="0"/>
                <a:t>ل</a:t>
              </a:r>
              <a:r>
                <a:rPr lang="fr-FR" sz="2800" b="1" dirty="0" smtClean="0"/>
                <a:t>n</a:t>
              </a:r>
              <a:r>
                <a:rPr lang="ar-DZ" sz="2800" b="1" dirty="0" smtClean="0"/>
                <a:t>  سنوات</a:t>
              </a:r>
            </a:p>
            <a:p>
              <a:pPr marL="274320" lvl="0" indent="-274320" algn="r" rtl="1">
                <a:spcBef>
                  <a:spcPts val="580"/>
                </a:spcBef>
                <a:buClr>
                  <a:schemeClr val="accent1"/>
                </a:buClr>
                <a:buSzPct val="85000"/>
                <a:buFontTx/>
                <a:buChar char="-"/>
                <a:defRPr/>
              </a:pPr>
              <a:r>
                <a:rPr lang="ar-DZ" sz="2800" b="1" dirty="0" smtClean="0"/>
                <a:t>أسلوب  الفائدة البسيطة </a:t>
              </a:r>
              <a:r>
                <a:rPr lang="ar-DZ" sz="2800" b="1" dirty="0" err="1" smtClean="0"/>
                <a:t>ل</a:t>
              </a:r>
              <a:r>
                <a:rPr lang="ar-DZ" sz="2800" b="1" dirty="0" smtClean="0"/>
                <a:t> </a:t>
              </a:r>
              <a:r>
                <a:rPr lang="fr-FR" sz="2800" b="1" dirty="0" smtClean="0"/>
                <a:t>m</a:t>
              </a:r>
              <a:r>
                <a:rPr lang="ar-DZ" sz="2800" b="1" dirty="0" smtClean="0"/>
                <a:t> أشهر</a:t>
              </a:r>
              <a:endParaRPr lang="fr-FR" sz="28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873553" y="3786190"/>
              <a:ext cx="5139548" cy="738664"/>
            </a:xfrm>
            <a:prstGeom prst="rect">
              <a:avLst/>
            </a:prstGeom>
            <a:ln w="3810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buNone/>
              </a:pPr>
              <a:r>
                <a:rPr lang="fr-FR" sz="2800" b="1" dirty="0" smtClean="0"/>
                <a:t>Cm(n+m/12)=     </a:t>
              </a:r>
              <a:r>
                <a:rPr lang="fr-FR" sz="2800" b="1" dirty="0" err="1" smtClean="0"/>
                <a:t>cmn</a:t>
              </a:r>
              <a:r>
                <a:rPr lang="fr-FR" sz="2800" b="1" dirty="0" smtClean="0"/>
                <a:t>    +  </a:t>
              </a:r>
              <a:r>
                <a:rPr lang="fr-FR" sz="2800" b="1" dirty="0" err="1" smtClean="0"/>
                <a:t>im</a:t>
              </a:r>
              <a:r>
                <a:rPr lang="fr-FR" sz="2800" b="1" dirty="0" smtClean="0"/>
                <a:t>/12</a:t>
              </a:r>
              <a:endParaRPr lang="ar-DZ" sz="2800" b="1" dirty="0" smtClean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2700102" y="1394358"/>
            <a:ext cx="35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غير المستمرة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089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03848" y="1556792"/>
            <a:ext cx="3007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الاستقطاب الخطي</a:t>
            </a:r>
            <a:endParaRPr lang="fr-FR" sz="2800" dirty="0"/>
          </a:p>
        </p:txBody>
      </p:sp>
      <p:sp>
        <p:nvSpPr>
          <p:cNvPr id="7" name="Rectangle 6"/>
          <p:cNvSpPr/>
          <p:nvPr/>
        </p:nvSpPr>
        <p:spPr>
          <a:xfrm>
            <a:off x="603504" y="2780928"/>
            <a:ext cx="7496888" cy="738664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Cm(n+m/12)=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Cmn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(Cm(n+1)-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Cmn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ar-D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m/12</a:t>
            </a:r>
            <a:endPara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18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987824" y="908720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المستمرة</a:t>
            </a:r>
            <a:endParaRPr lang="fr-FR" sz="2800" dirty="0"/>
          </a:p>
        </p:txBody>
      </p:sp>
      <p:grpSp>
        <p:nvGrpSpPr>
          <p:cNvPr id="12" name="Groupe 11"/>
          <p:cNvGrpSpPr/>
          <p:nvPr/>
        </p:nvGrpSpPr>
        <p:grpSpPr>
          <a:xfrm>
            <a:off x="1778290" y="2443954"/>
            <a:ext cx="6178085" cy="1136802"/>
            <a:chOff x="1778291" y="2443954"/>
            <a:chExt cx="4286280" cy="1136802"/>
          </a:xfrm>
        </p:grpSpPr>
        <p:grpSp>
          <p:nvGrpSpPr>
            <p:cNvPr id="6" name="Groupe 5"/>
            <p:cNvGrpSpPr/>
            <p:nvPr/>
          </p:nvGrpSpPr>
          <p:grpSpPr>
            <a:xfrm>
              <a:off x="2267968" y="2443954"/>
              <a:ext cx="3260648" cy="1129706"/>
              <a:chOff x="285720" y="3429000"/>
              <a:chExt cx="3260648" cy="1129706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85720" y="3429000"/>
                <a:ext cx="27860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 rtl="1"/>
                <a:r>
                  <a:rPr lang="ar-DZ" sz="2400" b="1" dirty="0" smtClean="0"/>
                  <a:t>نستخدم اللوغاريتم العشري</a:t>
                </a:r>
                <a:endParaRPr lang="fr-FR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10604" y="3789265"/>
                <a:ext cx="101181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  <a:buNone/>
                </a:pPr>
                <a:r>
                  <a:rPr lang="fr-FR" sz="2400" b="1" dirty="0" smtClean="0"/>
                  <a:t>(</a:t>
                </a:r>
                <a:r>
                  <a:rPr lang="fr-FR" sz="3200" b="1" dirty="0" smtClean="0"/>
                  <a:t>1+t</a:t>
                </a:r>
                <a:r>
                  <a:rPr lang="fr-FR" sz="2400" b="1" dirty="0" smtClean="0"/>
                  <a:t>)</a:t>
                </a:r>
                <a:endParaRPr lang="ar-DZ" sz="3200" b="1" dirty="0" smtClean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066476" y="3805428"/>
                <a:ext cx="1479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(n+m/12)</a:t>
                </a:r>
                <a:endParaRPr lang="fr-FR" sz="2400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778291" y="2811315"/>
              <a:ext cx="428628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None/>
              </a:pPr>
              <a:r>
                <a:rPr lang="fr-FR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Cm</a:t>
              </a:r>
              <a:r>
                <a:rPr lang="fr-F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(n+m/12)</a:t>
              </a:r>
              <a:r>
                <a:rPr lang="fr-FR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fr-F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</a:t>
              </a:r>
              <a:endParaRPr lang="ar-D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1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500034" y="1214422"/>
            <a:ext cx="8215370" cy="27860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ar-D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مثال تطبيقي: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10000 وظفت بفائدة مركبة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t=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12%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 =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6 سنوات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و05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أشهر</a:t>
            </a:r>
          </a:p>
          <a:p>
            <a:pPr marL="274320" marR="0" lvl="0" indent="-274320" algn="l" defTabSz="914400" rtl="1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3643314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/>
              <a:t>Cm=</a:t>
            </a:r>
            <a:r>
              <a:rPr lang="ar-DZ" sz="2400" b="1" dirty="0" smtClean="0"/>
              <a:t>؟ </a:t>
            </a:r>
            <a:endParaRPr lang="fr-FR" sz="24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2214554"/>
            <a:ext cx="7772400" cy="3805246"/>
          </a:xfrm>
        </p:spPr>
        <p:txBody>
          <a:bodyPr/>
          <a:lstStyle/>
          <a:p>
            <a:pPr algn="r" rtl="1">
              <a:buNone/>
            </a:pPr>
            <a:r>
              <a:rPr lang="ar-DZ" b="1" dirty="0" smtClean="0"/>
              <a:t>نطبق :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أسلوب الفائدة المركبة </a:t>
            </a:r>
            <a:r>
              <a:rPr lang="ar-DZ" b="1" dirty="0" err="1" smtClean="0"/>
              <a:t>ل06</a:t>
            </a:r>
            <a:r>
              <a:rPr lang="ar-DZ" b="1" dirty="0" smtClean="0"/>
              <a:t>  سنوات</a:t>
            </a:r>
          </a:p>
          <a:p>
            <a:pPr algn="r" rtl="1">
              <a:buFontTx/>
              <a:buChar char="-"/>
            </a:pPr>
            <a:r>
              <a:rPr lang="ar-DZ" b="1" dirty="0" smtClean="0"/>
              <a:t>أسلوب  الفائدة البسيطة </a:t>
            </a:r>
            <a:r>
              <a:rPr lang="ar-DZ" b="1" dirty="0" err="1" smtClean="0"/>
              <a:t>ل</a:t>
            </a:r>
            <a:r>
              <a:rPr lang="ar-DZ" b="1" dirty="0" smtClean="0"/>
              <a:t> 05 أشهر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5572132" y="1571612"/>
            <a:ext cx="3373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 بالطريقة  الأولى :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57158" y="3929066"/>
            <a:ext cx="7143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400" b="1" dirty="0" smtClean="0">
                <a:solidFill>
                  <a:schemeClr val="accent2"/>
                </a:solidFill>
              </a:rPr>
              <a:t>Cm</a:t>
            </a:r>
            <a:r>
              <a:rPr lang="ar-DZ" sz="3200" b="1" dirty="0" smtClean="0">
                <a:solidFill>
                  <a:schemeClr val="accent2"/>
                </a:solidFill>
              </a:rPr>
              <a:t> 6) </a:t>
            </a:r>
            <a:r>
              <a:rPr lang="fr-FR" sz="3200" b="1" dirty="0" smtClean="0">
                <a:solidFill>
                  <a:schemeClr val="accent2"/>
                </a:solidFill>
              </a:rPr>
              <a:t>+5/12</a:t>
            </a:r>
            <a:r>
              <a:rPr lang="ar-DZ" sz="4400" b="1" dirty="0" smtClean="0">
                <a:solidFill>
                  <a:schemeClr val="accent2"/>
                </a:solidFill>
              </a:rPr>
              <a:t>(</a:t>
            </a:r>
            <a:r>
              <a:rPr lang="fr-FR" sz="4400" b="1" dirty="0" smtClean="0">
                <a:solidFill>
                  <a:schemeClr val="accent2"/>
                </a:solidFill>
              </a:rPr>
              <a:t>=     </a:t>
            </a:r>
            <a:r>
              <a:rPr lang="fr-FR" sz="4400" b="1" dirty="0" err="1" smtClean="0">
                <a:solidFill>
                  <a:schemeClr val="accent2"/>
                </a:solidFill>
              </a:rPr>
              <a:t>cm</a:t>
            </a:r>
            <a:r>
              <a:rPr lang="fr-FR" sz="3200" b="1" dirty="0" err="1" smtClean="0">
                <a:solidFill>
                  <a:schemeClr val="accent2"/>
                </a:solidFill>
              </a:rPr>
              <a:t>6</a:t>
            </a:r>
            <a:r>
              <a:rPr lang="fr-FR" sz="4400" b="1" dirty="0" smtClean="0">
                <a:solidFill>
                  <a:schemeClr val="accent2"/>
                </a:solidFill>
              </a:rPr>
              <a:t>    +      i</a:t>
            </a:r>
            <a:r>
              <a:rPr lang="ar-DZ" sz="2800" b="1" dirty="0" smtClean="0">
                <a:solidFill>
                  <a:schemeClr val="accent2"/>
                </a:solidFill>
              </a:rPr>
              <a:t>5</a:t>
            </a:r>
            <a:r>
              <a:rPr lang="fr-FR" sz="2800" b="1" dirty="0" smtClean="0">
                <a:solidFill>
                  <a:schemeClr val="accent2"/>
                </a:solidFill>
              </a:rPr>
              <a:t>/12</a:t>
            </a:r>
            <a:endParaRPr lang="ar-DZ" sz="4400" b="1" dirty="0" smtClean="0">
              <a:solidFill>
                <a:schemeClr val="accent2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12" name="Groupe 4"/>
          <p:cNvGrpSpPr/>
          <p:nvPr/>
        </p:nvGrpSpPr>
        <p:grpSpPr>
          <a:xfrm>
            <a:off x="6000761" y="5500702"/>
            <a:ext cx="2857521" cy="642942"/>
            <a:chOff x="3357555" y="2928934"/>
            <a:chExt cx="4500564" cy="1071570"/>
          </a:xfrm>
        </p:grpSpPr>
        <p:grpSp>
          <p:nvGrpSpPr>
            <p:cNvPr id="13" name="Groupe 9"/>
            <p:cNvGrpSpPr/>
            <p:nvPr/>
          </p:nvGrpSpPr>
          <p:grpSpPr>
            <a:xfrm>
              <a:off x="3357555" y="2928934"/>
              <a:ext cx="4500564" cy="642942"/>
              <a:chOff x="1464449" y="2500306"/>
              <a:chExt cx="2893237" cy="642942"/>
            </a:xfrm>
            <a:noFill/>
          </p:grpSpPr>
          <p:sp>
            <p:nvSpPr>
              <p:cNvPr id="16" name="Rectangle 15"/>
              <p:cNvSpPr/>
              <p:nvPr/>
            </p:nvSpPr>
            <p:spPr>
              <a:xfrm>
                <a:off x="1464449" y="2643182"/>
                <a:ext cx="571504" cy="500066"/>
              </a:xfrm>
              <a:prstGeom prst="rect">
                <a:avLst/>
              </a:prstGeom>
              <a:grp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7030A0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rPr>
                  <a:t>i</a:t>
                </a:r>
                <a:endParaRPr lang="fr-FR" sz="32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187757" y="2738433"/>
                <a:ext cx="500066" cy="357190"/>
              </a:xfrm>
              <a:prstGeom prst="rect">
                <a:avLst/>
              </a:prstGeom>
              <a:grp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7030A0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rPr>
                  <a:t>=</a:t>
                </a:r>
                <a:endParaRPr lang="fr-FR" sz="32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2643174" y="2500306"/>
                <a:ext cx="1714512" cy="571504"/>
              </a:xfrm>
              <a:prstGeom prst="rect">
                <a:avLst/>
              </a:prstGeom>
              <a:grpFill/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3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7030A0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</a:rPr>
                  <a:t>c. t% .n</a:t>
                </a:r>
                <a:endParaRPr lang="fr-FR" sz="32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</p:grpSp>
        <p:cxnSp>
          <p:nvCxnSpPr>
            <p:cNvPr id="14" name="Connecteur droit 13"/>
            <p:cNvCxnSpPr/>
            <p:nvPr/>
          </p:nvCxnSpPr>
          <p:spPr>
            <a:xfrm>
              <a:off x="7072330" y="3500438"/>
              <a:ext cx="500066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7000892" y="3571876"/>
              <a:ext cx="785818" cy="428628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7030A0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12</a:t>
              </a:r>
              <a:endParaRPr lang="fr-F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0" name="Flèche courbée vers le bas 19"/>
          <p:cNvSpPr/>
          <p:nvPr/>
        </p:nvSpPr>
        <p:spPr>
          <a:xfrm>
            <a:off x="6500826" y="4857760"/>
            <a:ext cx="1071570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28794" y="1571612"/>
            <a:ext cx="35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طريقة </a:t>
            </a:r>
            <a:r>
              <a:rPr lang="ar-DZ" sz="28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الرسملة</a:t>
            </a:r>
            <a:r>
              <a:rPr lang="ar-DZ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غير المستمرة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357158" y="1000108"/>
            <a:ext cx="3786214" cy="714380"/>
          </a:xfrm>
        </p:spPr>
        <p:txBody>
          <a:bodyPr/>
          <a:lstStyle/>
          <a:p>
            <a:pPr algn="justLow" rtl="1"/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حساب الفائدة البسطة </a:t>
            </a:r>
            <a:r>
              <a:rPr lang="ar-DZ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05 أشهر</a:t>
            </a:r>
            <a:endParaRPr lang="fr-FR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half" idx="3"/>
          </p:nvPr>
        </p:nvSpPr>
        <p:spPr>
          <a:xfrm>
            <a:off x="4929190" y="500042"/>
            <a:ext cx="3733800" cy="1643074"/>
          </a:xfrm>
        </p:spPr>
        <p:txBody>
          <a:bodyPr/>
          <a:lstStyle/>
          <a:p>
            <a:pPr algn="justLow" rtl="1"/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حساب القيمة المحصلة </a:t>
            </a:r>
            <a:r>
              <a:rPr lang="ar-DZ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D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06  سنوات بالفائدة المركبة</a:t>
            </a:r>
            <a:endParaRPr lang="fr-FR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8C8FB-F802-4652-80DF-ED723D4B4C08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4"/>
          </p:nvPr>
        </p:nvSpPr>
        <p:spPr>
          <a:xfrm>
            <a:off x="5500694" y="2571744"/>
            <a:ext cx="3257544" cy="38862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000" b="1" dirty="0" smtClean="0"/>
              <a:t>6</a:t>
            </a:r>
            <a:r>
              <a:rPr lang="fr-FR" sz="2800" b="1" dirty="0" smtClean="0"/>
              <a:t>= </a:t>
            </a:r>
            <a:r>
              <a:rPr lang="ar-DZ" sz="2800" b="1" dirty="0" smtClean="0"/>
              <a:t>10000</a:t>
            </a:r>
            <a:r>
              <a:rPr lang="fr-FR" sz="2800" b="1" dirty="0" smtClean="0"/>
              <a:t>(1.12)</a:t>
            </a:r>
            <a:r>
              <a:rPr lang="fr-FR" sz="2800" b="1" baseline="30000" dirty="0" smtClean="0"/>
              <a:t>6</a:t>
            </a:r>
            <a:endParaRPr lang="ar-DZ" sz="2800" b="1" baseline="30000" dirty="0" smtClean="0"/>
          </a:p>
          <a:p>
            <a:pPr>
              <a:lnSpc>
                <a:spcPct val="150000"/>
              </a:lnSpc>
              <a:buNone/>
            </a:pPr>
            <a:r>
              <a:rPr lang="fr-FR" sz="2800" b="1" dirty="0" smtClean="0"/>
              <a:t>Cm</a:t>
            </a:r>
            <a:r>
              <a:rPr lang="ar-DZ" sz="2000" b="1" dirty="0" smtClean="0"/>
              <a:t>6</a:t>
            </a:r>
            <a:r>
              <a:rPr lang="fr-FR" sz="2800" b="1" dirty="0" smtClean="0"/>
              <a:t>= </a:t>
            </a:r>
            <a:r>
              <a:rPr lang="ar-DZ" sz="2800" b="1" dirty="0" smtClean="0"/>
              <a:t>10000</a:t>
            </a:r>
            <a:r>
              <a:rPr lang="fr-FR" sz="2800" b="1" dirty="0" smtClean="0"/>
              <a:t>(</a:t>
            </a:r>
            <a:r>
              <a:rPr lang="ar-DZ" sz="2800" b="1" dirty="0" smtClean="0"/>
              <a:t>1.974</a:t>
            </a:r>
            <a:r>
              <a:rPr lang="fr-FR" sz="2800" b="1" dirty="0" smtClean="0"/>
              <a:t>)</a:t>
            </a:r>
            <a:endParaRPr lang="ar-DZ" sz="2800" b="1" dirty="0" smtClean="0"/>
          </a:p>
          <a:p>
            <a:pPr>
              <a:lnSpc>
                <a:spcPct val="150000"/>
              </a:lnSpc>
              <a:buNone/>
            </a:pPr>
            <a:r>
              <a:rPr lang="fr-FR" sz="2800" b="1" dirty="0" smtClean="0">
                <a:solidFill>
                  <a:schemeClr val="accent2"/>
                </a:solidFill>
              </a:rPr>
              <a:t>Cm</a:t>
            </a:r>
            <a:r>
              <a:rPr lang="ar-DZ" sz="2000" b="1" dirty="0" smtClean="0">
                <a:solidFill>
                  <a:schemeClr val="accent2"/>
                </a:solidFill>
              </a:rPr>
              <a:t>6</a:t>
            </a:r>
            <a:r>
              <a:rPr lang="fr-FR" sz="2800" b="1" dirty="0" smtClean="0">
                <a:solidFill>
                  <a:schemeClr val="accent2"/>
                </a:solidFill>
              </a:rPr>
              <a:t>= </a:t>
            </a:r>
            <a:r>
              <a:rPr lang="ar-DZ" sz="2800" b="1" dirty="0" smtClean="0">
                <a:solidFill>
                  <a:schemeClr val="accent2"/>
                </a:solidFill>
              </a:rPr>
              <a:t>19740</a:t>
            </a:r>
          </a:p>
          <a:p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0" y="2571744"/>
            <a:ext cx="4143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4400" b="1" dirty="0" smtClean="0"/>
              <a:t>i</a:t>
            </a:r>
            <a:r>
              <a:rPr lang="ar-DZ" sz="2000" b="1" dirty="0" smtClean="0"/>
              <a:t>5</a:t>
            </a:r>
            <a:r>
              <a:rPr lang="fr-FR" sz="2800" b="1" dirty="0" smtClean="0"/>
              <a:t>= 19740(0.12) </a:t>
            </a:r>
            <a:r>
              <a:rPr lang="ar-DZ" sz="2800" b="1" dirty="0" smtClean="0"/>
              <a:t>)</a:t>
            </a:r>
            <a:r>
              <a:rPr lang="fr-FR" sz="2800" b="1" dirty="0" smtClean="0"/>
              <a:t>5/12</a:t>
            </a:r>
            <a:r>
              <a:rPr lang="ar-DZ" sz="2800" b="1" dirty="0" smtClean="0"/>
              <a:t>(</a:t>
            </a:r>
            <a:endParaRPr lang="ar-DZ" sz="2800" b="1" baseline="30000" dirty="0" smtClean="0"/>
          </a:p>
          <a:p>
            <a:pPr>
              <a:lnSpc>
                <a:spcPct val="150000"/>
              </a:lnSpc>
              <a:buNone/>
            </a:pPr>
            <a:r>
              <a:rPr lang="fr-FR" sz="4000" b="1" dirty="0" smtClean="0">
                <a:solidFill>
                  <a:schemeClr val="accent2"/>
                </a:solidFill>
              </a:rPr>
              <a:t>i</a:t>
            </a:r>
            <a:r>
              <a:rPr lang="ar-DZ" b="1" dirty="0" smtClean="0">
                <a:solidFill>
                  <a:schemeClr val="accent2"/>
                </a:solidFill>
              </a:rPr>
              <a:t>5</a:t>
            </a:r>
            <a:r>
              <a:rPr lang="fr-FR" sz="2400" b="1" dirty="0" smtClean="0">
                <a:solidFill>
                  <a:schemeClr val="accent2"/>
                </a:solidFill>
              </a:rPr>
              <a:t>=</a:t>
            </a:r>
            <a:r>
              <a:rPr lang="ar-DZ" sz="2400" b="1" dirty="0" smtClean="0">
                <a:solidFill>
                  <a:schemeClr val="accent2"/>
                </a:solidFill>
              </a:rPr>
              <a:t>987</a:t>
            </a:r>
            <a:endParaRPr lang="ar-DZ" sz="4000" b="1" dirty="0" smtClean="0">
              <a:solidFill>
                <a:schemeClr val="accent2"/>
              </a:solidFill>
            </a:endParaRPr>
          </a:p>
        </p:txBody>
      </p:sp>
      <p:sp>
        <p:nvSpPr>
          <p:cNvPr id="27" name="Flèche courbée vers le bas 26"/>
          <p:cNvSpPr/>
          <p:nvPr/>
        </p:nvSpPr>
        <p:spPr>
          <a:xfrm>
            <a:off x="6072198" y="1643050"/>
            <a:ext cx="1571636" cy="7143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Flèche courbée vers le bas 27"/>
          <p:cNvSpPr/>
          <p:nvPr/>
        </p:nvSpPr>
        <p:spPr>
          <a:xfrm>
            <a:off x="500034" y="1500174"/>
            <a:ext cx="1785950" cy="8572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18152</TotalTime>
  <Words>869</Words>
  <Application>Microsoft Office PowerPoint</Application>
  <PresentationFormat>Affichage à l'écran (4:3)</PresentationFormat>
  <Paragraphs>156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Capitaux</vt:lpstr>
      <vt:lpstr>الفائدة المركبة</vt:lpstr>
      <vt:lpstr>Présentation PowerPoint</vt:lpstr>
      <vt:lpstr>.4حساب القيمة المحصلة عندما المدة على شكل فترات غير صحيحة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الرسملة المستمرة </vt:lpstr>
      <vt:lpstr>القيمة الحالية</vt:lpstr>
      <vt:lpstr>قانون القيمة الحالية</vt:lpstr>
      <vt:lpstr>مثال تطبيقي: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الفائدة المركبة</dc:title>
  <dc:creator>SBI</dc:creator>
  <cp:lastModifiedBy>Dell</cp:lastModifiedBy>
  <cp:revision>245</cp:revision>
  <dcterms:created xsi:type="dcterms:W3CDTF">2016-03-20T14:48:36Z</dcterms:created>
  <dcterms:modified xsi:type="dcterms:W3CDTF">2024-11-01T17:41:24Z</dcterms:modified>
</cp:coreProperties>
</file>