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1" r:id="rId1"/>
  </p:sldMasterIdLst>
  <p:sldIdLst>
    <p:sldId id="257" r:id="rId2"/>
    <p:sldId id="264" r:id="rId3"/>
    <p:sldId id="258" r:id="rId4"/>
    <p:sldId id="259" r:id="rId5"/>
    <p:sldId id="265" r:id="rId6"/>
    <p:sldId id="256" r:id="rId7"/>
    <p:sldId id="280" r:id="rId8"/>
    <p:sldId id="283" r:id="rId9"/>
    <p:sldId id="266" r:id="rId10"/>
    <p:sldId id="279" r:id="rId11"/>
    <p:sldId id="267" r:id="rId12"/>
    <p:sldId id="268" r:id="rId13"/>
    <p:sldId id="263" r:id="rId14"/>
    <p:sldId id="260" r:id="rId15"/>
    <p:sldId id="269" r:id="rId16"/>
    <p:sldId id="270" r:id="rId17"/>
    <p:sldId id="271" r:id="rId18"/>
    <p:sldId id="285" r:id="rId19"/>
    <p:sldId id="272" r:id="rId20"/>
    <p:sldId id="273" r:id="rId21"/>
    <p:sldId id="274" r:id="rId22"/>
    <p:sldId id="275" r:id="rId23"/>
    <p:sldId id="276" r:id="rId24"/>
    <p:sldId id="277" r:id="rId25"/>
    <p:sldId id="282" r:id="rId26"/>
    <p:sldId id="284" r:id="rId27"/>
    <p:sldId id="281"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0" autoAdjust="0"/>
    <p:restoredTop sz="94660"/>
  </p:normalViewPr>
  <p:slideViewPr>
    <p:cSldViewPr snapToGrid="0">
      <p:cViewPr varScale="1">
        <p:scale>
          <a:sx n="74" d="100"/>
          <a:sy n="74" d="100"/>
        </p:scale>
        <p:origin x="630" y="5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3657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39429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199092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93256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3932535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41779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1188366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850213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756951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43247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15380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928882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49162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65740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70163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92296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85606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764DE79-268F-4C1A-8933-263129D2AF90}" type="datetimeFigureOut">
              <a:rPr lang="en-US" smtClean="0"/>
              <a:t>12/16/2024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237517803"/>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 id="2147483823" r:id="rId12"/>
    <p:sldLayoutId id="2147483824" r:id="rId13"/>
    <p:sldLayoutId id="2147483825" r:id="rId14"/>
    <p:sldLayoutId id="2147483826" r:id="rId15"/>
    <p:sldLayoutId id="2147483827" r:id="rId16"/>
    <p:sldLayoutId id="2147483828" r:id="rId17"/>
  </p:sldLayoutIdLs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912513" y="367834"/>
            <a:ext cx="1665012" cy="1184522"/>
          </a:xfrm>
          <a:prstGeom prst="rect">
            <a:avLst/>
          </a:prstGeom>
          <a:scene3d>
            <a:camera prst="orthographicFront"/>
            <a:lightRig rig="threePt" dir="t"/>
          </a:scene3d>
          <a:sp3d>
            <a:bevelT w="152400" h="50800" prst="softRound"/>
          </a:sp3d>
        </p:spPr>
      </p:pic>
      <p:sp>
        <p:nvSpPr>
          <p:cNvPr id="5" name="Rectangle 4"/>
          <p:cNvSpPr/>
          <p:nvPr/>
        </p:nvSpPr>
        <p:spPr>
          <a:xfrm>
            <a:off x="3135912" y="263168"/>
            <a:ext cx="6096000" cy="1323439"/>
          </a:xfrm>
          <a:prstGeom prst="rect">
            <a:avLst/>
          </a:prstGeom>
        </p:spPr>
        <p:txBody>
          <a:bodyPr>
            <a:spAutoFit/>
          </a:bodyPr>
          <a:lstStyle/>
          <a:p>
            <a:pPr algn="ctr"/>
            <a:r>
              <a:rPr lang="ar-DZ" sz="2000" dirty="0"/>
              <a:t>الجمهورية الجزائرية الديمقراطية الشعبية </a:t>
            </a:r>
            <a:br>
              <a:rPr lang="ar-DZ" sz="2000" dirty="0"/>
            </a:br>
            <a:r>
              <a:rPr lang="ar-DZ" sz="2000" dirty="0"/>
              <a:t>وزارة التعليم العالي والبحث العلمي </a:t>
            </a:r>
            <a:br>
              <a:rPr lang="ar-DZ" sz="2000" dirty="0"/>
            </a:br>
            <a:r>
              <a:rPr lang="ar-DZ" sz="2000" dirty="0"/>
              <a:t>جامعة قالمة 08 ماي 1945</a:t>
            </a:r>
            <a:br>
              <a:rPr lang="ar-DZ" sz="2000" dirty="0"/>
            </a:br>
            <a:r>
              <a:rPr lang="ar-DZ" sz="2000" dirty="0"/>
              <a:t>كلية العلوم الانسانية والاجتماعية </a:t>
            </a:r>
          </a:p>
        </p:txBody>
      </p:sp>
      <p:sp>
        <p:nvSpPr>
          <p:cNvPr id="6" name="Rectangle 5"/>
          <p:cNvSpPr/>
          <p:nvPr/>
        </p:nvSpPr>
        <p:spPr>
          <a:xfrm>
            <a:off x="9776012" y="4761136"/>
            <a:ext cx="2119481" cy="923330"/>
          </a:xfrm>
          <a:prstGeom prst="rect">
            <a:avLst/>
          </a:prstGeom>
        </p:spPr>
        <p:txBody>
          <a:bodyPr wrap="square">
            <a:spAutoFit/>
          </a:bodyPr>
          <a:lstStyle/>
          <a:p>
            <a:r>
              <a:rPr lang="ar-DZ" u="sng" dirty="0" smtClean="0">
                <a:solidFill>
                  <a:srgbClr val="FF0000"/>
                </a:solidFill>
              </a:rPr>
              <a:t>من </a:t>
            </a:r>
            <a:r>
              <a:rPr lang="ar-DZ" u="sng" dirty="0">
                <a:solidFill>
                  <a:srgbClr val="FF0000"/>
                </a:solidFill>
              </a:rPr>
              <a:t>اعداد الطالبتين </a:t>
            </a:r>
            <a:r>
              <a:rPr lang="ar-DZ" dirty="0" smtClean="0">
                <a:solidFill>
                  <a:srgbClr val="FF0000"/>
                </a:solidFill>
              </a:rPr>
              <a:t>:</a:t>
            </a:r>
          </a:p>
          <a:p>
            <a:pPr algn="ctr"/>
            <a:r>
              <a:rPr lang="ar-DZ" dirty="0" smtClean="0"/>
              <a:t>بوفكان سهير </a:t>
            </a:r>
          </a:p>
          <a:p>
            <a:pPr algn="ctr"/>
            <a:r>
              <a:rPr lang="ar-DZ" dirty="0" smtClean="0"/>
              <a:t>عجرود بشرى </a:t>
            </a:r>
            <a:endParaRPr lang="ar-DZ" dirty="0"/>
          </a:p>
        </p:txBody>
      </p:sp>
      <p:sp>
        <p:nvSpPr>
          <p:cNvPr id="7" name="Rectangle 6"/>
          <p:cNvSpPr/>
          <p:nvPr/>
        </p:nvSpPr>
        <p:spPr>
          <a:xfrm>
            <a:off x="9662601" y="2190277"/>
            <a:ext cx="2961067" cy="400110"/>
          </a:xfrm>
          <a:prstGeom prst="rect">
            <a:avLst/>
          </a:prstGeom>
        </p:spPr>
        <p:txBody>
          <a:bodyPr wrap="none">
            <a:spAutoFit/>
          </a:bodyPr>
          <a:lstStyle/>
          <a:p>
            <a:r>
              <a:rPr lang="ar-DZ" sz="2000" u="sng" dirty="0">
                <a:solidFill>
                  <a:srgbClr val="FF0000"/>
                </a:solidFill>
              </a:rPr>
              <a:t>تخصص</a:t>
            </a:r>
            <a:r>
              <a:rPr lang="ar-DZ" dirty="0"/>
              <a:t> : المشرق الاسلامي</a:t>
            </a:r>
          </a:p>
        </p:txBody>
      </p:sp>
      <p:sp>
        <p:nvSpPr>
          <p:cNvPr id="8" name="Rectangle 7"/>
          <p:cNvSpPr/>
          <p:nvPr/>
        </p:nvSpPr>
        <p:spPr>
          <a:xfrm>
            <a:off x="10603103" y="1783188"/>
            <a:ext cx="1366080" cy="461665"/>
          </a:xfrm>
          <a:prstGeom prst="rect">
            <a:avLst/>
          </a:prstGeom>
        </p:spPr>
        <p:txBody>
          <a:bodyPr wrap="none">
            <a:spAutoFit/>
          </a:bodyPr>
          <a:lstStyle/>
          <a:p>
            <a:r>
              <a:rPr lang="ar-DZ" sz="2400" u="sng" dirty="0">
                <a:solidFill>
                  <a:srgbClr val="FF0000"/>
                </a:solidFill>
              </a:rPr>
              <a:t>قسم</a:t>
            </a:r>
            <a:r>
              <a:rPr lang="ar-DZ" sz="2400" dirty="0"/>
              <a:t> :التاريخ</a:t>
            </a:r>
          </a:p>
        </p:txBody>
      </p:sp>
      <p:sp>
        <p:nvSpPr>
          <p:cNvPr id="9" name="Rectangle 8"/>
          <p:cNvSpPr/>
          <p:nvPr/>
        </p:nvSpPr>
        <p:spPr>
          <a:xfrm>
            <a:off x="4520484" y="6457890"/>
            <a:ext cx="3129446" cy="400110"/>
          </a:xfrm>
          <a:prstGeom prst="rect">
            <a:avLst/>
          </a:prstGeom>
        </p:spPr>
        <p:txBody>
          <a:bodyPr wrap="square">
            <a:spAutoFit/>
          </a:bodyPr>
          <a:lstStyle/>
          <a:p>
            <a:r>
              <a:rPr lang="ar-DZ" sz="2000" dirty="0"/>
              <a:t> </a:t>
            </a:r>
            <a:r>
              <a:rPr lang="ar-DZ" sz="2000" u="sng" dirty="0">
                <a:solidFill>
                  <a:srgbClr val="FF0000"/>
                </a:solidFill>
              </a:rPr>
              <a:t>السنة</a:t>
            </a:r>
            <a:r>
              <a:rPr lang="ar-DZ" sz="2000" u="sng" dirty="0"/>
              <a:t> </a:t>
            </a:r>
            <a:r>
              <a:rPr lang="ar-DZ" sz="2000" u="sng" dirty="0">
                <a:solidFill>
                  <a:srgbClr val="FF0000"/>
                </a:solidFill>
              </a:rPr>
              <a:t>الجامعية</a:t>
            </a:r>
            <a:r>
              <a:rPr lang="ar-DZ" sz="2000" u="sng" dirty="0"/>
              <a:t> </a:t>
            </a:r>
            <a:r>
              <a:rPr lang="ar-DZ" sz="2000" dirty="0"/>
              <a:t>: 2024/2025</a:t>
            </a:r>
          </a:p>
        </p:txBody>
      </p:sp>
      <p:sp>
        <p:nvSpPr>
          <p:cNvPr id="10" name="Rectangle 9"/>
          <p:cNvSpPr/>
          <p:nvPr/>
        </p:nvSpPr>
        <p:spPr>
          <a:xfrm>
            <a:off x="-303120" y="4761136"/>
            <a:ext cx="3756106" cy="646331"/>
          </a:xfrm>
          <a:prstGeom prst="rect">
            <a:avLst/>
          </a:prstGeom>
        </p:spPr>
        <p:txBody>
          <a:bodyPr wrap="square">
            <a:spAutoFit/>
          </a:bodyPr>
          <a:lstStyle/>
          <a:p>
            <a:pPr algn="ctr"/>
            <a:r>
              <a:rPr lang="ar-DZ" u="sng" dirty="0">
                <a:solidFill>
                  <a:srgbClr val="FF0000"/>
                </a:solidFill>
              </a:rPr>
              <a:t>تحت</a:t>
            </a:r>
            <a:r>
              <a:rPr lang="ar-DZ" u="sng" dirty="0"/>
              <a:t> </a:t>
            </a:r>
            <a:r>
              <a:rPr lang="ar-DZ" u="sng" dirty="0">
                <a:solidFill>
                  <a:srgbClr val="FF0000"/>
                </a:solidFill>
              </a:rPr>
              <a:t>اشراف</a:t>
            </a:r>
            <a:r>
              <a:rPr lang="ar-DZ" u="sng" dirty="0"/>
              <a:t> </a:t>
            </a:r>
            <a:r>
              <a:rPr lang="ar-DZ" u="sng" dirty="0" smtClean="0">
                <a:solidFill>
                  <a:srgbClr val="FF0000"/>
                </a:solidFill>
              </a:rPr>
              <a:t>الاستاذة</a:t>
            </a:r>
            <a:r>
              <a:rPr lang="ar-DZ" dirty="0" smtClean="0"/>
              <a:t>:</a:t>
            </a:r>
            <a:endParaRPr lang="ar-DZ" dirty="0"/>
          </a:p>
          <a:p>
            <a:pPr algn="ctr"/>
            <a:r>
              <a:rPr lang="ar-DZ" dirty="0"/>
              <a:t> </a:t>
            </a:r>
            <a:r>
              <a:rPr lang="ar-DZ" dirty="0" smtClean="0"/>
              <a:t>عطابي سناء</a:t>
            </a:r>
            <a:endParaRPr lang="ar-DZ" dirty="0"/>
          </a:p>
        </p:txBody>
      </p:sp>
      <p:sp>
        <p:nvSpPr>
          <p:cNvPr id="11" name="Rectangle 10"/>
          <p:cNvSpPr/>
          <p:nvPr/>
        </p:nvSpPr>
        <p:spPr>
          <a:xfrm>
            <a:off x="2940863" y="2852443"/>
            <a:ext cx="5936974" cy="1371828"/>
          </a:xfrm>
          <a:prstGeom prst="rect">
            <a:avLst/>
          </a:prstGeom>
          <a:ln>
            <a:noFill/>
          </a:ln>
          <a:effectLst>
            <a:outerShdw blurRad="57785" dist="33020" dir="3180000" algn="ctr">
              <a:srgbClr val="000000">
                <a:alpha val="30000"/>
              </a:srgbClr>
            </a:outerShdw>
            <a:reflection blurRad="6350" stA="50000" endA="300" endPos="55000" dir="5400000" sy="-100000" algn="bl" rotWithShape="0"/>
          </a:effectLst>
          <a:scene3d>
            <a:camera prst="orthographicFront">
              <a:rot lat="0" lon="0" rev="0"/>
            </a:camera>
            <a:lightRig rig="brightRoom" dir="t">
              <a:rot lat="0" lon="0" rev="600000"/>
            </a:lightRig>
          </a:scene3d>
          <a:sp3d prstMaterial="metal">
            <a:bevelT w="38100" h="57150" prst="angle"/>
          </a:sp3d>
        </p:spPr>
        <p:style>
          <a:lnRef idx="1">
            <a:schemeClr val="accent2"/>
          </a:lnRef>
          <a:fillRef idx="2">
            <a:schemeClr val="accent2"/>
          </a:fillRef>
          <a:effectRef idx="1">
            <a:schemeClr val="accent2"/>
          </a:effectRef>
          <a:fontRef idx="minor">
            <a:schemeClr val="dk1"/>
          </a:fontRef>
        </p:style>
        <p:txBody>
          <a:bodyPr rtlCol="1" anchor="ctr"/>
          <a:lstStyle/>
          <a:p>
            <a:pPr algn="ctr"/>
            <a:r>
              <a:rPr lang="ar-DZ" sz="2400" i="1" u="sng" dirty="0" smtClean="0"/>
              <a:t>كتب الرحلات واالجغرافيا نموذج كتاب البلدان لليعقوبي</a:t>
            </a:r>
            <a:endParaRPr lang="ar-DZ" sz="2400" i="1" u="sng" dirty="0"/>
          </a:p>
        </p:txBody>
      </p:sp>
      <p:sp>
        <p:nvSpPr>
          <p:cNvPr id="4" name="Rectangle 3"/>
          <p:cNvSpPr/>
          <p:nvPr/>
        </p:nvSpPr>
        <p:spPr>
          <a:xfrm>
            <a:off x="1059779" y="1873777"/>
            <a:ext cx="1030309" cy="400110"/>
          </a:xfrm>
          <a:prstGeom prst="rect">
            <a:avLst/>
          </a:prstGeom>
        </p:spPr>
        <p:txBody>
          <a:bodyPr wrap="square">
            <a:spAutoFit/>
          </a:bodyPr>
          <a:lstStyle/>
          <a:p>
            <a:r>
              <a:rPr lang="ar-DZ" sz="2000" u="sng" dirty="0">
                <a:solidFill>
                  <a:srgbClr val="FF0000"/>
                </a:solidFill>
              </a:rPr>
              <a:t>الفوج:</a:t>
            </a:r>
            <a:r>
              <a:rPr lang="ar-DZ" sz="2000" dirty="0"/>
              <a:t>01</a:t>
            </a:r>
          </a:p>
        </p:txBody>
      </p:sp>
      <p:pic>
        <p:nvPicPr>
          <p:cNvPr id="12" name="Picture 11"/>
          <p:cNvPicPr>
            <a:picLocks noChangeAspect="1"/>
          </p:cNvPicPr>
          <p:nvPr/>
        </p:nvPicPr>
        <p:blipFill>
          <a:blip r:embed="rId2"/>
          <a:stretch>
            <a:fillRect/>
          </a:stretch>
        </p:blipFill>
        <p:spPr>
          <a:xfrm>
            <a:off x="10003246" y="367834"/>
            <a:ext cx="1665012" cy="1184522"/>
          </a:xfrm>
          <a:prstGeom prst="rect">
            <a:avLst/>
          </a:prstGeom>
          <a:scene3d>
            <a:camera prst="orthographicFront"/>
            <a:lightRig rig="threePt" dir="t"/>
          </a:scene3d>
          <a:sp3d>
            <a:bevelT w="152400" h="50800" prst="softRound"/>
          </a:sp3d>
        </p:spPr>
      </p:pic>
    </p:spTree>
    <p:extLst>
      <p:ext uri="{BB962C8B-B14F-4D97-AF65-F5344CB8AC3E}">
        <p14:creationId xmlns:p14="http://schemas.microsoft.com/office/powerpoint/2010/main" val="7641948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75113" y="565329"/>
            <a:ext cx="3810000" cy="5753100"/>
          </a:xfrm>
          <a:prstGeom prst="rect">
            <a:avLst/>
          </a:prstGeom>
        </p:spPr>
      </p:pic>
      <p:sp>
        <p:nvSpPr>
          <p:cNvPr id="3" name="Rounded Rectangle 2"/>
          <p:cNvSpPr/>
          <p:nvPr/>
        </p:nvSpPr>
        <p:spPr>
          <a:xfrm>
            <a:off x="2550016" y="1561563"/>
            <a:ext cx="3618964" cy="3760631"/>
          </a:xfrm>
          <a:prstGeom prst="roundRect">
            <a:avLst/>
          </a:prstGeom>
          <a:solidFill>
            <a:schemeClr val="accent2">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dirty="0" smtClean="0">
                <a:solidFill>
                  <a:schemeClr val="tx1"/>
                </a:solidFill>
              </a:rPr>
              <a:t>مشكلة الناس لزمانهم : ياتي هذا الكتاب النادر بوصفه من نقائص التراث العربي في الفكر الاجتماعي ليبحث في تاريخ الافكار وتاثير ثقافة النخب على سلوك الناس في حياتهم اليومية</a:t>
            </a:r>
            <a:endParaRPr lang="ar-DZ" sz="2400" dirty="0">
              <a:solidFill>
                <a:schemeClr val="tx1"/>
              </a:solidFill>
            </a:endParaRPr>
          </a:p>
        </p:txBody>
      </p:sp>
    </p:spTree>
    <p:extLst>
      <p:ext uri="{BB962C8B-B14F-4D97-AF65-F5344CB8AC3E}">
        <p14:creationId xmlns:p14="http://schemas.microsoft.com/office/powerpoint/2010/main" val="5705206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28267630"/>
              </p:ext>
            </p:extLst>
          </p:nvPr>
        </p:nvGraphicFramePr>
        <p:xfrm>
          <a:off x="540913" y="1790165"/>
          <a:ext cx="11135932" cy="4262904"/>
        </p:xfrm>
        <a:graphic>
          <a:graphicData uri="http://schemas.openxmlformats.org/drawingml/2006/table">
            <a:tbl>
              <a:tblPr rtl="1" firstRow="1" bandRow="1">
                <a:tableStyleId>{5C22544A-7EE6-4342-B048-85BDC9FD1C3A}</a:tableStyleId>
              </a:tblPr>
              <a:tblGrid>
                <a:gridCol w="1833117"/>
                <a:gridCol w="4605335"/>
                <a:gridCol w="4697480"/>
              </a:tblGrid>
              <a:tr h="532863">
                <a:tc>
                  <a:txBody>
                    <a:bodyPr/>
                    <a:lstStyle/>
                    <a:p>
                      <a:pPr rtl="1"/>
                      <a:r>
                        <a:rPr lang="ar-DZ" sz="2400" dirty="0" smtClean="0">
                          <a:solidFill>
                            <a:schemeClr val="tx1"/>
                          </a:solidFill>
                        </a:rPr>
                        <a:t>الترتيب</a:t>
                      </a:r>
                      <a:r>
                        <a:rPr lang="ar-DZ" sz="2400" baseline="0" dirty="0" smtClean="0">
                          <a:solidFill>
                            <a:schemeClr val="tx1"/>
                          </a:solidFill>
                        </a:rPr>
                        <a:t> </a:t>
                      </a:r>
                      <a:endParaRPr lang="ar-DZ" sz="2400" dirty="0">
                        <a:solidFill>
                          <a:schemeClr val="tx1"/>
                        </a:solidFill>
                      </a:endParaRPr>
                    </a:p>
                  </a:txBody>
                  <a:tcPr>
                    <a:solidFill>
                      <a:schemeClr val="accent2">
                        <a:lumMod val="40000"/>
                        <a:lumOff val="60000"/>
                      </a:schemeClr>
                    </a:solidFill>
                  </a:tcPr>
                </a:tc>
                <a:tc>
                  <a:txBody>
                    <a:bodyPr/>
                    <a:lstStyle/>
                    <a:p>
                      <a:pPr algn="ctr" rtl="1"/>
                      <a:r>
                        <a:rPr lang="ar-DZ" sz="2400" dirty="0" smtClean="0">
                          <a:solidFill>
                            <a:schemeClr val="tx1"/>
                          </a:solidFill>
                        </a:rPr>
                        <a:t>اسم</a:t>
                      </a:r>
                      <a:r>
                        <a:rPr lang="ar-DZ" sz="2400" baseline="0" dirty="0" smtClean="0">
                          <a:solidFill>
                            <a:schemeClr val="tx1"/>
                          </a:solidFill>
                        </a:rPr>
                        <a:t> الكتاب </a:t>
                      </a:r>
                      <a:endParaRPr lang="ar-DZ" sz="2400" dirty="0">
                        <a:solidFill>
                          <a:schemeClr val="tx1"/>
                        </a:solidFill>
                      </a:endParaRPr>
                    </a:p>
                  </a:txBody>
                  <a:tcPr>
                    <a:solidFill>
                      <a:schemeClr val="accent2">
                        <a:lumMod val="40000"/>
                        <a:lumOff val="60000"/>
                      </a:schemeClr>
                    </a:solidFill>
                  </a:tcPr>
                </a:tc>
                <a:tc>
                  <a:txBody>
                    <a:bodyPr/>
                    <a:lstStyle/>
                    <a:p>
                      <a:pPr algn="ctr" rtl="1"/>
                      <a:r>
                        <a:rPr lang="ar-DZ" sz="2400" dirty="0" smtClean="0">
                          <a:solidFill>
                            <a:schemeClr val="tx1"/>
                          </a:solidFill>
                        </a:rPr>
                        <a:t>المؤلف </a:t>
                      </a:r>
                      <a:endParaRPr lang="ar-DZ" sz="2400" dirty="0">
                        <a:solidFill>
                          <a:schemeClr val="tx1"/>
                        </a:solidFill>
                      </a:endParaRPr>
                    </a:p>
                  </a:txBody>
                  <a:tcPr>
                    <a:solidFill>
                      <a:schemeClr val="accent2">
                        <a:lumMod val="40000"/>
                        <a:lumOff val="60000"/>
                      </a:schemeClr>
                    </a:solidFill>
                  </a:tcPr>
                </a:tc>
              </a:tr>
              <a:tr h="532863">
                <a:tc>
                  <a:txBody>
                    <a:bodyPr/>
                    <a:lstStyle/>
                    <a:p>
                      <a:pPr rtl="1"/>
                      <a:r>
                        <a:rPr lang="ar-DZ" dirty="0" smtClean="0"/>
                        <a:t>01</a:t>
                      </a:r>
                      <a:endParaRPr lang="ar-DZ" dirty="0"/>
                    </a:p>
                  </a:txBody>
                  <a:tcPr/>
                </a:tc>
                <a:tc>
                  <a:txBody>
                    <a:bodyPr/>
                    <a:lstStyle/>
                    <a:p>
                      <a:pPr rtl="1"/>
                      <a:r>
                        <a:rPr lang="ar-DZ" dirty="0" smtClean="0"/>
                        <a:t>التبصرة</a:t>
                      </a:r>
                      <a:r>
                        <a:rPr lang="ar-DZ" baseline="0" dirty="0" smtClean="0"/>
                        <a:t> بالتجارة </a:t>
                      </a:r>
                      <a:endParaRPr lang="ar-DZ" dirty="0"/>
                    </a:p>
                  </a:txBody>
                  <a:tcPr/>
                </a:tc>
                <a:tc>
                  <a:txBody>
                    <a:bodyPr/>
                    <a:lstStyle/>
                    <a:p>
                      <a:pPr rtl="1"/>
                      <a:r>
                        <a:rPr lang="ar-DZ" dirty="0" smtClean="0"/>
                        <a:t>الجاحظ</a:t>
                      </a:r>
                      <a:endParaRPr lang="ar-DZ" dirty="0"/>
                    </a:p>
                  </a:txBody>
                  <a:tcPr/>
                </a:tc>
              </a:tr>
              <a:tr h="532863">
                <a:tc>
                  <a:txBody>
                    <a:bodyPr/>
                    <a:lstStyle/>
                    <a:p>
                      <a:pPr rtl="1"/>
                      <a:r>
                        <a:rPr lang="ar-DZ" dirty="0" smtClean="0"/>
                        <a:t>02</a:t>
                      </a:r>
                      <a:endParaRPr lang="ar-DZ" dirty="0"/>
                    </a:p>
                  </a:txBody>
                  <a:tcPr/>
                </a:tc>
                <a:tc>
                  <a:txBody>
                    <a:bodyPr/>
                    <a:lstStyle/>
                    <a:p>
                      <a:pPr rtl="1"/>
                      <a:r>
                        <a:rPr lang="ar-DZ" dirty="0" smtClean="0"/>
                        <a:t>المسالك</a:t>
                      </a:r>
                      <a:r>
                        <a:rPr lang="ar-DZ" baseline="0" dirty="0" smtClean="0"/>
                        <a:t> والممالك لابن خرداذبه</a:t>
                      </a:r>
                      <a:endParaRPr lang="ar-DZ" dirty="0"/>
                    </a:p>
                  </a:txBody>
                  <a:tcPr/>
                </a:tc>
                <a:tc>
                  <a:txBody>
                    <a:bodyPr/>
                    <a:lstStyle/>
                    <a:p>
                      <a:pPr rtl="1"/>
                      <a:r>
                        <a:rPr lang="ar-DZ" dirty="0" smtClean="0"/>
                        <a:t>ابن خرداذبه</a:t>
                      </a:r>
                      <a:r>
                        <a:rPr lang="ar-DZ" baseline="0" dirty="0" smtClean="0"/>
                        <a:t> </a:t>
                      </a:r>
                      <a:endParaRPr lang="ar-DZ" dirty="0"/>
                    </a:p>
                  </a:txBody>
                  <a:tcPr/>
                </a:tc>
              </a:tr>
              <a:tr h="532863">
                <a:tc>
                  <a:txBody>
                    <a:bodyPr/>
                    <a:lstStyle/>
                    <a:p>
                      <a:pPr rtl="1"/>
                      <a:r>
                        <a:rPr lang="ar-DZ" dirty="0" smtClean="0"/>
                        <a:t>03</a:t>
                      </a:r>
                      <a:endParaRPr lang="ar-DZ" dirty="0"/>
                    </a:p>
                  </a:txBody>
                  <a:tcPr/>
                </a:tc>
                <a:tc>
                  <a:txBody>
                    <a:bodyPr/>
                    <a:lstStyle/>
                    <a:p>
                      <a:pPr rtl="1"/>
                      <a:r>
                        <a:rPr lang="ar-DZ" dirty="0" smtClean="0"/>
                        <a:t>المسالك</a:t>
                      </a:r>
                      <a:r>
                        <a:rPr lang="ar-DZ" baseline="0" dirty="0" smtClean="0"/>
                        <a:t> والممالك للاصطخري </a:t>
                      </a:r>
                      <a:endParaRPr lang="ar-DZ" dirty="0"/>
                    </a:p>
                  </a:txBody>
                  <a:tcPr/>
                </a:tc>
                <a:tc>
                  <a:txBody>
                    <a:bodyPr/>
                    <a:lstStyle/>
                    <a:p>
                      <a:pPr rtl="1"/>
                      <a:r>
                        <a:rPr lang="ar-DZ" dirty="0" smtClean="0"/>
                        <a:t>الاصطخري</a:t>
                      </a:r>
                      <a:r>
                        <a:rPr lang="ar-DZ" baseline="0" dirty="0" smtClean="0"/>
                        <a:t> </a:t>
                      </a:r>
                      <a:endParaRPr lang="ar-DZ" dirty="0"/>
                    </a:p>
                  </a:txBody>
                  <a:tcPr/>
                </a:tc>
              </a:tr>
              <a:tr h="532863">
                <a:tc>
                  <a:txBody>
                    <a:bodyPr/>
                    <a:lstStyle/>
                    <a:p>
                      <a:pPr rtl="1"/>
                      <a:r>
                        <a:rPr lang="ar-DZ" dirty="0" smtClean="0"/>
                        <a:t>04</a:t>
                      </a:r>
                      <a:endParaRPr lang="ar-DZ" dirty="0"/>
                    </a:p>
                  </a:txBody>
                  <a:tcPr/>
                </a:tc>
                <a:tc>
                  <a:txBody>
                    <a:bodyPr/>
                    <a:lstStyle/>
                    <a:p>
                      <a:pPr rtl="1"/>
                      <a:r>
                        <a:rPr lang="ar-DZ" dirty="0" smtClean="0"/>
                        <a:t>البلدان </a:t>
                      </a:r>
                      <a:endParaRPr lang="ar-DZ" dirty="0"/>
                    </a:p>
                  </a:txBody>
                  <a:tcPr/>
                </a:tc>
                <a:tc>
                  <a:txBody>
                    <a:bodyPr/>
                    <a:lstStyle/>
                    <a:p>
                      <a:pPr rtl="1"/>
                      <a:r>
                        <a:rPr lang="ar-DZ" dirty="0" smtClean="0"/>
                        <a:t>ابو العباس اليعقوبي</a:t>
                      </a:r>
                      <a:r>
                        <a:rPr lang="ar-DZ" baseline="0" dirty="0" smtClean="0"/>
                        <a:t> </a:t>
                      </a:r>
                      <a:endParaRPr lang="ar-DZ" dirty="0"/>
                    </a:p>
                  </a:txBody>
                  <a:tcPr/>
                </a:tc>
              </a:tr>
              <a:tr h="532863">
                <a:tc>
                  <a:txBody>
                    <a:bodyPr/>
                    <a:lstStyle/>
                    <a:p>
                      <a:pPr rtl="1"/>
                      <a:r>
                        <a:rPr lang="ar-DZ" dirty="0" smtClean="0"/>
                        <a:t>05</a:t>
                      </a:r>
                      <a:endParaRPr lang="ar-DZ" dirty="0"/>
                    </a:p>
                  </a:txBody>
                  <a:tcPr/>
                </a:tc>
                <a:tc>
                  <a:txBody>
                    <a:bodyPr/>
                    <a:lstStyle/>
                    <a:p>
                      <a:pPr rtl="1"/>
                      <a:r>
                        <a:rPr lang="ar-DZ" dirty="0" smtClean="0"/>
                        <a:t>البلدان</a:t>
                      </a:r>
                      <a:r>
                        <a:rPr lang="ar-DZ" baseline="0" dirty="0" smtClean="0"/>
                        <a:t> </a:t>
                      </a:r>
                      <a:endParaRPr lang="ar-DZ" dirty="0"/>
                    </a:p>
                  </a:txBody>
                  <a:tcPr/>
                </a:tc>
                <a:tc>
                  <a:txBody>
                    <a:bodyPr/>
                    <a:lstStyle/>
                    <a:p>
                      <a:pPr rtl="1"/>
                      <a:r>
                        <a:rPr lang="ar-DZ" dirty="0" smtClean="0"/>
                        <a:t>ابو</a:t>
                      </a:r>
                      <a:r>
                        <a:rPr lang="ar-DZ" baseline="0" dirty="0" smtClean="0"/>
                        <a:t> حنيفة الدينوري </a:t>
                      </a:r>
                      <a:endParaRPr lang="ar-DZ" dirty="0"/>
                    </a:p>
                  </a:txBody>
                  <a:tcPr/>
                </a:tc>
              </a:tr>
              <a:tr h="532863">
                <a:tc>
                  <a:txBody>
                    <a:bodyPr/>
                    <a:lstStyle/>
                    <a:p>
                      <a:pPr rtl="1"/>
                      <a:r>
                        <a:rPr lang="ar-DZ" dirty="0" smtClean="0"/>
                        <a:t>06</a:t>
                      </a:r>
                      <a:endParaRPr lang="ar-DZ" dirty="0"/>
                    </a:p>
                  </a:txBody>
                  <a:tcPr/>
                </a:tc>
                <a:tc>
                  <a:txBody>
                    <a:bodyPr/>
                    <a:lstStyle/>
                    <a:p>
                      <a:pPr rtl="1"/>
                      <a:r>
                        <a:rPr lang="ar-DZ" dirty="0" smtClean="0"/>
                        <a:t>معجم</a:t>
                      </a:r>
                      <a:r>
                        <a:rPr lang="ar-DZ" baseline="0" dirty="0" smtClean="0"/>
                        <a:t> البلدان</a:t>
                      </a:r>
                      <a:endParaRPr lang="ar-DZ" dirty="0"/>
                    </a:p>
                  </a:txBody>
                  <a:tcPr/>
                </a:tc>
                <a:tc>
                  <a:txBody>
                    <a:bodyPr/>
                    <a:lstStyle/>
                    <a:p>
                      <a:pPr rtl="1"/>
                      <a:r>
                        <a:rPr lang="ar-DZ" dirty="0" smtClean="0"/>
                        <a:t>ياقوت</a:t>
                      </a:r>
                      <a:r>
                        <a:rPr lang="ar-DZ" baseline="0" dirty="0" smtClean="0"/>
                        <a:t> الحموي </a:t>
                      </a:r>
                      <a:endParaRPr lang="ar-DZ" dirty="0"/>
                    </a:p>
                  </a:txBody>
                  <a:tcPr/>
                </a:tc>
              </a:tr>
              <a:tr h="532863">
                <a:tc>
                  <a:txBody>
                    <a:bodyPr/>
                    <a:lstStyle/>
                    <a:p>
                      <a:pPr rtl="1"/>
                      <a:r>
                        <a:rPr lang="ar-DZ" dirty="0" smtClean="0"/>
                        <a:t>07</a:t>
                      </a:r>
                      <a:endParaRPr lang="ar-DZ" dirty="0"/>
                    </a:p>
                  </a:txBody>
                  <a:tcPr/>
                </a:tc>
                <a:tc>
                  <a:txBody>
                    <a:bodyPr/>
                    <a:lstStyle/>
                    <a:p>
                      <a:pPr rtl="1"/>
                      <a:r>
                        <a:rPr lang="ar-DZ" dirty="0" smtClean="0"/>
                        <a:t>رسالة ابن فضلان</a:t>
                      </a:r>
                      <a:r>
                        <a:rPr lang="ar-DZ" baseline="0" dirty="0" smtClean="0"/>
                        <a:t> </a:t>
                      </a:r>
                      <a:endParaRPr lang="ar-DZ" dirty="0"/>
                    </a:p>
                  </a:txBody>
                  <a:tcPr/>
                </a:tc>
                <a:tc>
                  <a:txBody>
                    <a:bodyPr/>
                    <a:lstStyle/>
                    <a:p>
                      <a:pPr rtl="1"/>
                      <a:r>
                        <a:rPr lang="ar-DZ" dirty="0" smtClean="0"/>
                        <a:t>ابن</a:t>
                      </a:r>
                      <a:r>
                        <a:rPr lang="ar-DZ" baseline="0" dirty="0" smtClean="0"/>
                        <a:t> فضلان </a:t>
                      </a:r>
                      <a:endParaRPr lang="ar-DZ" dirty="0"/>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241628773"/>
              </p:ext>
            </p:extLst>
          </p:nvPr>
        </p:nvGraphicFramePr>
        <p:xfrm>
          <a:off x="540912" y="6053069"/>
          <a:ext cx="11135933" cy="605306"/>
        </p:xfrm>
        <a:graphic>
          <a:graphicData uri="http://schemas.openxmlformats.org/drawingml/2006/table">
            <a:tbl>
              <a:tblPr rtl="1" firstRow="1" bandRow="1">
                <a:tableStyleId>{5C22544A-7EE6-4342-B048-85BDC9FD1C3A}</a:tableStyleId>
              </a:tblPr>
              <a:tblGrid>
                <a:gridCol w="1815473"/>
                <a:gridCol w="4622980"/>
                <a:gridCol w="4697480"/>
              </a:tblGrid>
              <a:tr h="605306">
                <a:tc>
                  <a:txBody>
                    <a:bodyPr/>
                    <a:lstStyle/>
                    <a:p>
                      <a:pPr rtl="1"/>
                      <a:r>
                        <a:rPr lang="ar-DZ" dirty="0" smtClean="0">
                          <a:solidFill>
                            <a:schemeClr val="tx1"/>
                          </a:solidFill>
                        </a:rPr>
                        <a:t>08</a:t>
                      </a:r>
                      <a:endParaRPr lang="ar-DZ" dirty="0">
                        <a:solidFill>
                          <a:schemeClr val="tx1"/>
                        </a:solidFill>
                      </a:endParaRPr>
                    </a:p>
                  </a:txBody>
                  <a:tcPr>
                    <a:solidFill>
                      <a:schemeClr val="accent1">
                        <a:lumMod val="40000"/>
                        <a:lumOff val="60000"/>
                      </a:schemeClr>
                    </a:solidFill>
                  </a:tcPr>
                </a:tc>
                <a:tc>
                  <a:txBody>
                    <a:bodyPr/>
                    <a:lstStyle/>
                    <a:p>
                      <a:pPr rtl="1"/>
                      <a:r>
                        <a:rPr lang="ar-DZ" b="0" dirty="0" smtClean="0">
                          <a:solidFill>
                            <a:schemeClr val="tx1"/>
                          </a:solidFill>
                        </a:rPr>
                        <a:t>معجم</a:t>
                      </a:r>
                      <a:r>
                        <a:rPr lang="ar-DZ" b="0" baseline="0" dirty="0" smtClean="0">
                          <a:solidFill>
                            <a:schemeClr val="tx1"/>
                          </a:solidFill>
                        </a:rPr>
                        <a:t> ما استعجم من اسماء البلاد و المواضع </a:t>
                      </a:r>
                      <a:endParaRPr lang="ar-DZ" b="0" dirty="0">
                        <a:solidFill>
                          <a:schemeClr val="tx1"/>
                        </a:solidFill>
                      </a:endParaRPr>
                    </a:p>
                  </a:txBody>
                  <a:tcPr>
                    <a:solidFill>
                      <a:schemeClr val="accent1">
                        <a:lumMod val="40000"/>
                        <a:lumOff val="60000"/>
                      </a:schemeClr>
                    </a:solidFill>
                  </a:tcPr>
                </a:tc>
                <a:tc>
                  <a:txBody>
                    <a:bodyPr/>
                    <a:lstStyle/>
                    <a:p>
                      <a:pPr rtl="1"/>
                      <a:r>
                        <a:rPr lang="ar-DZ" b="0" dirty="0" smtClean="0">
                          <a:solidFill>
                            <a:schemeClr val="tx1"/>
                          </a:solidFill>
                        </a:rPr>
                        <a:t>ابو</a:t>
                      </a:r>
                      <a:r>
                        <a:rPr lang="ar-DZ" b="0" baseline="0" dirty="0" smtClean="0">
                          <a:solidFill>
                            <a:schemeClr val="tx1"/>
                          </a:solidFill>
                        </a:rPr>
                        <a:t> عبد البكري </a:t>
                      </a:r>
                      <a:endParaRPr lang="ar-DZ" b="0" dirty="0">
                        <a:solidFill>
                          <a:schemeClr val="tx1"/>
                        </a:solidFill>
                      </a:endParaRPr>
                    </a:p>
                  </a:txBody>
                  <a:tcPr>
                    <a:solidFill>
                      <a:schemeClr val="accent1">
                        <a:lumMod val="40000"/>
                        <a:lumOff val="60000"/>
                      </a:schemeClr>
                    </a:solidFill>
                  </a:tcPr>
                </a:tc>
              </a:tr>
            </a:tbl>
          </a:graphicData>
        </a:graphic>
      </p:graphicFrame>
      <p:sp>
        <p:nvSpPr>
          <p:cNvPr id="5" name="Flowchart: Alternate Process 4"/>
          <p:cNvSpPr/>
          <p:nvPr/>
        </p:nvSpPr>
        <p:spPr>
          <a:xfrm>
            <a:off x="4235003" y="643943"/>
            <a:ext cx="4468969" cy="811369"/>
          </a:xfrm>
          <a:prstGeom prst="flowChartAlternateProcess">
            <a:avLst/>
          </a:prstGeom>
          <a:solidFill>
            <a:schemeClr val="accent2">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b="1" dirty="0" smtClean="0">
                <a:solidFill>
                  <a:schemeClr val="tx1"/>
                </a:solidFill>
                <a:latin typeface="Bauhaus 93" panose="04030905020B02020C02" pitchFamily="82" charset="0"/>
              </a:rPr>
              <a:t>قائمة كتب الرحلات و الجغرافيا  </a:t>
            </a:r>
            <a:endParaRPr lang="ar-DZ" b="1" dirty="0">
              <a:solidFill>
                <a:schemeClr val="tx1"/>
              </a:solidFill>
              <a:latin typeface="Bauhaus 93" panose="04030905020B02020C02" pitchFamily="82" charset="0"/>
            </a:endParaRPr>
          </a:p>
        </p:txBody>
      </p:sp>
    </p:spTree>
    <p:extLst>
      <p:ext uri="{BB962C8B-B14F-4D97-AF65-F5344CB8AC3E}">
        <p14:creationId xmlns:p14="http://schemas.microsoft.com/office/powerpoint/2010/main" val="40363835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07771041"/>
              </p:ext>
            </p:extLst>
          </p:nvPr>
        </p:nvGraphicFramePr>
        <p:xfrm>
          <a:off x="334851" y="2369714"/>
          <a:ext cx="11548056" cy="2808332"/>
        </p:xfrm>
        <a:graphic>
          <a:graphicData uri="http://schemas.openxmlformats.org/drawingml/2006/table">
            <a:tbl>
              <a:tblPr rtl="1" firstRow="1" bandRow="1">
                <a:tableStyleId>{5C22544A-7EE6-4342-B048-85BDC9FD1C3A}</a:tableStyleId>
              </a:tblPr>
              <a:tblGrid>
                <a:gridCol w="3849352"/>
                <a:gridCol w="3849352"/>
                <a:gridCol w="3849352"/>
              </a:tblGrid>
              <a:tr h="702083">
                <a:tc>
                  <a:txBody>
                    <a:bodyPr/>
                    <a:lstStyle/>
                    <a:p>
                      <a:pPr rtl="1"/>
                      <a:r>
                        <a:rPr lang="fr-FR" b="0" dirty="0" smtClean="0">
                          <a:solidFill>
                            <a:schemeClr val="tx1"/>
                          </a:solidFill>
                        </a:rPr>
                        <a:t>09</a:t>
                      </a:r>
                      <a:endParaRPr lang="ar-DZ" b="0" dirty="0">
                        <a:solidFill>
                          <a:schemeClr val="tx1"/>
                        </a:solidFill>
                      </a:endParaRPr>
                    </a:p>
                  </a:txBody>
                  <a:tcPr>
                    <a:solidFill>
                      <a:schemeClr val="accent1">
                        <a:lumMod val="40000"/>
                        <a:lumOff val="60000"/>
                      </a:schemeClr>
                    </a:solidFill>
                  </a:tcPr>
                </a:tc>
                <a:tc>
                  <a:txBody>
                    <a:bodyPr/>
                    <a:lstStyle/>
                    <a:p>
                      <a:pPr rtl="1"/>
                      <a:r>
                        <a:rPr lang="ar-DZ" b="0" dirty="0" smtClean="0">
                          <a:solidFill>
                            <a:schemeClr val="tx1"/>
                          </a:solidFill>
                        </a:rPr>
                        <a:t>رحلات</a:t>
                      </a:r>
                      <a:r>
                        <a:rPr lang="ar-DZ" b="0" baseline="0" dirty="0" smtClean="0">
                          <a:solidFill>
                            <a:schemeClr val="tx1"/>
                          </a:solidFill>
                        </a:rPr>
                        <a:t> السيرافي </a:t>
                      </a:r>
                      <a:endParaRPr lang="ar-DZ" b="0" dirty="0">
                        <a:solidFill>
                          <a:schemeClr val="tx1"/>
                        </a:solidFill>
                      </a:endParaRPr>
                    </a:p>
                  </a:txBody>
                  <a:tcPr>
                    <a:solidFill>
                      <a:schemeClr val="accent1">
                        <a:lumMod val="40000"/>
                        <a:lumOff val="60000"/>
                      </a:schemeClr>
                    </a:solidFill>
                  </a:tcPr>
                </a:tc>
                <a:tc>
                  <a:txBody>
                    <a:bodyPr/>
                    <a:lstStyle/>
                    <a:p>
                      <a:pPr rtl="1"/>
                      <a:r>
                        <a:rPr lang="ar-DZ" b="0" dirty="0" smtClean="0">
                          <a:solidFill>
                            <a:schemeClr val="tx1"/>
                          </a:solidFill>
                        </a:rPr>
                        <a:t>ابو</a:t>
                      </a:r>
                      <a:r>
                        <a:rPr lang="ar-DZ" b="0" baseline="0" dirty="0" smtClean="0">
                          <a:solidFill>
                            <a:schemeClr val="tx1"/>
                          </a:solidFill>
                        </a:rPr>
                        <a:t> زيد السيرافي </a:t>
                      </a:r>
                      <a:endParaRPr lang="ar-DZ" b="0" dirty="0">
                        <a:solidFill>
                          <a:schemeClr val="tx1"/>
                        </a:solidFill>
                      </a:endParaRPr>
                    </a:p>
                  </a:txBody>
                  <a:tcPr>
                    <a:solidFill>
                      <a:schemeClr val="accent1">
                        <a:lumMod val="40000"/>
                        <a:lumOff val="60000"/>
                      </a:schemeClr>
                    </a:solidFill>
                  </a:tcPr>
                </a:tc>
              </a:tr>
              <a:tr h="702083">
                <a:tc>
                  <a:txBody>
                    <a:bodyPr/>
                    <a:lstStyle/>
                    <a:p>
                      <a:pPr rtl="1"/>
                      <a:r>
                        <a:rPr lang="fr-FR" dirty="0" smtClean="0"/>
                        <a:t>10</a:t>
                      </a:r>
                      <a:endParaRPr lang="ar-DZ" dirty="0"/>
                    </a:p>
                  </a:txBody>
                  <a:tcPr/>
                </a:tc>
                <a:tc>
                  <a:txBody>
                    <a:bodyPr/>
                    <a:lstStyle/>
                    <a:p>
                      <a:pPr rtl="1"/>
                      <a:r>
                        <a:rPr lang="ar-DZ" dirty="0" smtClean="0"/>
                        <a:t>صفة جزيرة</a:t>
                      </a:r>
                      <a:r>
                        <a:rPr lang="ar-DZ" baseline="0" dirty="0" smtClean="0"/>
                        <a:t> العرب </a:t>
                      </a:r>
                      <a:endParaRPr lang="ar-DZ" dirty="0"/>
                    </a:p>
                  </a:txBody>
                  <a:tcPr/>
                </a:tc>
                <a:tc>
                  <a:txBody>
                    <a:bodyPr/>
                    <a:lstStyle/>
                    <a:p>
                      <a:pPr rtl="1"/>
                      <a:r>
                        <a:rPr lang="ar-DZ" dirty="0" smtClean="0"/>
                        <a:t>ابو محمد</a:t>
                      </a:r>
                      <a:r>
                        <a:rPr lang="ar-DZ" baseline="0" dirty="0" smtClean="0"/>
                        <a:t> الهمداني </a:t>
                      </a:r>
                      <a:endParaRPr lang="ar-DZ" dirty="0"/>
                    </a:p>
                  </a:txBody>
                  <a:tcPr/>
                </a:tc>
              </a:tr>
              <a:tr h="702083">
                <a:tc>
                  <a:txBody>
                    <a:bodyPr/>
                    <a:lstStyle/>
                    <a:p>
                      <a:pPr rtl="1"/>
                      <a:r>
                        <a:rPr lang="fr-FR" dirty="0" smtClean="0"/>
                        <a:t>11</a:t>
                      </a:r>
                      <a:endParaRPr lang="ar-DZ" dirty="0"/>
                    </a:p>
                  </a:txBody>
                  <a:tcPr/>
                </a:tc>
                <a:tc>
                  <a:txBody>
                    <a:bodyPr/>
                    <a:lstStyle/>
                    <a:p>
                      <a:pPr rtl="1"/>
                      <a:r>
                        <a:rPr lang="ar-DZ" dirty="0" smtClean="0"/>
                        <a:t>صورة</a:t>
                      </a:r>
                      <a:r>
                        <a:rPr lang="ar-DZ" baseline="0" dirty="0" smtClean="0"/>
                        <a:t> الارض </a:t>
                      </a:r>
                      <a:endParaRPr lang="ar-DZ" dirty="0"/>
                    </a:p>
                  </a:txBody>
                  <a:tcPr/>
                </a:tc>
                <a:tc>
                  <a:txBody>
                    <a:bodyPr/>
                    <a:lstStyle/>
                    <a:p>
                      <a:pPr rtl="1"/>
                      <a:r>
                        <a:rPr lang="ar-DZ" dirty="0" smtClean="0"/>
                        <a:t>ابن حوقل </a:t>
                      </a:r>
                      <a:endParaRPr lang="ar-DZ" dirty="0"/>
                    </a:p>
                  </a:txBody>
                  <a:tcPr/>
                </a:tc>
              </a:tr>
              <a:tr h="702083">
                <a:tc>
                  <a:txBody>
                    <a:bodyPr/>
                    <a:lstStyle/>
                    <a:p>
                      <a:pPr rtl="1"/>
                      <a:r>
                        <a:rPr lang="fr-FR" dirty="0" smtClean="0"/>
                        <a:t>12</a:t>
                      </a:r>
                      <a:endParaRPr lang="ar-DZ" dirty="0"/>
                    </a:p>
                  </a:txBody>
                  <a:tcPr/>
                </a:tc>
                <a:tc>
                  <a:txBody>
                    <a:bodyPr/>
                    <a:lstStyle/>
                    <a:p>
                      <a:pPr rtl="1"/>
                      <a:r>
                        <a:rPr lang="ar-DZ" dirty="0" smtClean="0"/>
                        <a:t>الجبال</a:t>
                      </a:r>
                      <a:r>
                        <a:rPr lang="ar-DZ" baseline="0" dirty="0" smtClean="0"/>
                        <a:t> والامكنة المياه </a:t>
                      </a:r>
                      <a:endParaRPr lang="ar-DZ" dirty="0"/>
                    </a:p>
                  </a:txBody>
                  <a:tcPr/>
                </a:tc>
                <a:tc>
                  <a:txBody>
                    <a:bodyPr/>
                    <a:lstStyle/>
                    <a:p>
                      <a:pPr rtl="1"/>
                      <a:r>
                        <a:rPr lang="ar-DZ" dirty="0" smtClean="0"/>
                        <a:t>الزمخشري </a:t>
                      </a:r>
                      <a:endParaRPr lang="ar-DZ" dirty="0"/>
                    </a:p>
                  </a:txBody>
                  <a:tcPr/>
                </a:tc>
              </a:tr>
            </a:tbl>
          </a:graphicData>
        </a:graphic>
      </p:graphicFrame>
    </p:spTree>
    <p:extLst>
      <p:ext uri="{BB962C8B-B14F-4D97-AF65-F5344CB8AC3E}">
        <p14:creationId xmlns:p14="http://schemas.microsoft.com/office/powerpoint/2010/main" val="8472696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3944" y="1751528"/>
            <a:ext cx="10959922" cy="2308324"/>
          </a:xfrm>
          <a:prstGeom prst="rect">
            <a:avLst/>
          </a:prstGeom>
        </p:spPr>
        <p:txBody>
          <a:bodyPr wrap="square">
            <a:spAutoFit/>
          </a:bodyPr>
          <a:lstStyle/>
          <a:p>
            <a:pPr algn="r"/>
            <a:r>
              <a:rPr lang="ar-DZ" sz="2400" dirty="0" smtClean="0">
                <a:latin typeface="Segoe UI Historic" panose="020B0502040204020203" pitchFamily="34" charset="0"/>
              </a:rPr>
              <a:t>العلمية </a:t>
            </a:r>
            <a:r>
              <a:rPr lang="ar-DZ" sz="2400" dirty="0">
                <a:latin typeface="Segoe UI Historic" panose="020B0502040204020203" pitchFamily="34" charset="0"/>
              </a:rPr>
              <a:t>في عملية التدوين التاريخي بالنسبة للمؤرخين والباحثين في هذا المجال، نظرا لما تحمله بين صفحاتها من معلومات قيمة ونادرة قلما نجدها في كتب التاريخ الأخرى، فهي تصور لنا أماكن وأزمنة لم نكن لنحصل عليها دون مغامرات أولئك الرحالة والمسافرين عبر مناطق الكون. لكن مع ذلك وجب على مستعمليها أخذ الحيطة والحذر في عملية النقل منها كما ويجب إخضاعها للنقد التاريخي كون أن كتابات أصحابها غير دقيقة تماما يتخللها بعض الخيال وتسودها صبغة الذاتية، إضافة إلى عدم إتقان معظم مؤلفيها للغة العربية وغيرها من النقائص التي تشوبها. وعليه فإن كتب الرحلة لها ما لها وعليها ما عليها في عملية التوثيق التاريخي والكتابات </a:t>
            </a:r>
            <a:r>
              <a:rPr lang="ar-DZ" sz="2400" dirty="0" smtClean="0">
                <a:latin typeface="Segoe UI Historic" panose="020B0502040204020203" pitchFamily="34" charset="0"/>
              </a:rPr>
              <a:t>التاريخية. </a:t>
            </a:r>
            <a:endParaRPr lang="ar-DZ" sz="2400" dirty="0">
              <a:latin typeface="Segoe UI Historic" panose="020B0502040204020203" pitchFamily="34" charset="0"/>
            </a:endParaRPr>
          </a:p>
        </p:txBody>
      </p:sp>
      <p:sp>
        <p:nvSpPr>
          <p:cNvPr id="4" name="Rectangle 3"/>
          <p:cNvSpPr/>
          <p:nvPr/>
        </p:nvSpPr>
        <p:spPr>
          <a:xfrm>
            <a:off x="3293489" y="858976"/>
            <a:ext cx="5910593" cy="523220"/>
          </a:xfrm>
          <a:prstGeom prst="rect">
            <a:avLst/>
          </a:prstGeom>
        </p:spPr>
        <p:txBody>
          <a:bodyPr wrap="none">
            <a:spAutoFit/>
          </a:bodyPr>
          <a:lstStyle/>
          <a:p>
            <a:pPr algn="ctr"/>
            <a:r>
              <a:rPr lang="ar-DZ" sz="2800" dirty="0">
                <a:solidFill>
                  <a:schemeClr val="accent1">
                    <a:lumMod val="75000"/>
                  </a:schemeClr>
                </a:solidFill>
                <a:latin typeface="Segoe UI Historic" panose="020B0502040204020203" pitchFamily="34" charset="0"/>
              </a:rPr>
              <a:t>اهمية كتب الرحلات و الجغرافيا في كتابة التاريخ :</a:t>
            </a:r>
          </a:p>
        </p:txBody>
      </p:sp>
      <p:sp>
        <p:nvSpPr>
          <p:cNvPr id="5" name="Rectangle 4"/>
          <p:cNvSpPr/>
          <p:nvPr/>
        </p:nvSpPr>
        <p:spPr>
          <a:xfrm>
            <a:off x="7392473" y="4052322"/>
            <a:ext cx="4037527" cy="369332"/>
          </a:xfrm>
          <a:prstGeom prst="rect">
            <a:avLst/>
          </a:prstGeom>
        </p:spPr>
        <p:txBody>
          <a:bodyPr wrap="square">
            <a:spAutoFit/>
          </a:bodyPr>
          <a:lstStyle/>
          <a:p>
            <a:pPr algn="r"/>
            <a:r>
              <a:rPr lang="ar-DZ" dirty="0" smtClean="0">
                <a:solidFill>
                  <a:schemeClr val="accent1">
                    <a:lumMod val="75000"/>
                  </a:schemeClr>
                </a:solidFill>
                <a:latin typeface="Segoe UI Historic" panose="020B0502040204020203" pitchFamily="34" charset="0"/>
              </a:rPr>
              <a:t>كاتب صافي محمد ،اهمية كتب الرحلات كمصدر في</a:t>
            </a:r>
          </a:p>
        </p:txBody>
      </p:sp>
      <p:sp>
        <p:nvSpPr>
          <p:cNvPr id="6" name="Rectangle 5"/>
          <p:cNvSpPr/>
          <p:nvPr/>
        </p:nvSpPr>
        <p:spPr>
          <a:xfrm>
            <a:off x="11343068" y="4021544"/>
            <a:ext cx="347731" cy="400110"/>
          </a:xfrm>
          <a:prstGeom prst="rect">
            <a:avLst/>
          </a:prstGeom>
        </p:spPr>
        <p:txBody>
          <a:bodyPr wrap="square">
            <a:spAutoFit/>
          </a:bodyPr>
          <a:lstStyle/>
          <a:p>
            <a:r>
              <a:rPr lang="ar-DZ" sz="2000" dirty="0">
                <a:solidFill>
                  <a:schemeClr val="accent1">
                    <a:lumMod val="75000"/>
                  </a:schemeClr>
                </a:solidFill>
                <a:latin typeface="Segoe UI Historic" panose="020B0502040204020203" pitchFamily="34" charset="0"/>
              </a:rPr>
              <a:t>(</a:t>
            </a:r>
            <a:endParaRPr lang="ar-DZ" sz="2000" dirty="0">
              <a:solidFill>
                <a:schemeClr val="accent1">
                  <a:lumMod val="75000"/>
                </a:schemeClr>
              </a:solidFill>
            </a:endParaRPr>
          </a:p>
        </p:txBody>
      </p:sp>
      <p:sp>
        <p:nvSpPr>
          <p:cNvPr id="7" name="Rectangle 6"/>
          <p:cNvSpPr/>
          <p:nvPr/>
        </p:nvSpPr>
        <p:spPr>
          <a:xfrm>
            <a:off x="5861320" y="4059852"/>
            <a:ext cx="1683473" cy="369332"/>
          </a:xfrm>
          <a:prstGeom prst="rect">
            <a:avLst/>
          </a:prstGeom>
        </p:spPr>
        <p:txBody>
          <a:bodyPr wrap="none">
            <a:spAutoFit/>
          </a:bodyPr>
          <a:lstStyle/>
          <a:p>
            <a:pPr algn="r"/>
            <a:r>
              <a:rPr lang="ar-DZ" dirty="0">
                <a:solidFill>
                  <a:schemeClr val="accent1">
                    <a:lumMod val="75000"/>
                  </a:schemeClr>
                </a:solidFill>
                <a:latin typeface="Segoe UI Historic" panose="020B0502040204020203" pitchFamily="34" charset="0"/>
              </a:rPr>
              <a:t>تدوين التاريخ مقال</a:t>
            </a:r>
            <a:r>
              <a:rPr lang="ar-DZ" dirty="0">
                <a:solidFill>
                  <a:schemeClr val="accent6">
                    <a:lumMod val="75000"/>
                  </a:schemeClr>
                </a:solidFill>
                <a:latin typeface="Segoe UI Historic" panose="020B0502040204020203" pitchFamily="34" charset="0"/>
              </a:rPr>
              <a:t> </a:t>
            </a:r>
            <a:r>
              <a:rPr lang="ar-DZ" dirty="0">
                <a:solidFill>
                  <a:schemeClr val="accent1">
                    <a:lumMod val="75000"/>
                  </a:schemeClr>
                </a:solidFill>
                <a:latin typeface="Segoe UI Historic" panose="020B0502040204020203" pitchFamily="34" charset="0"/>
              </a:rPr>
              <a:t>)</a:t>
            </a:r>
            <a:endParaRPr lang="ar-DZ" dirty="0">
              <a:solidFill>
                <a:schemeClr val="accent1">
                  <a:lumMod val="75000"/>
                </a:schemeClr>
              </a:solidFill>
            </a:endParaRPr>
          </a:p>
        </p:txBody>
      </p:sp>
    </p:spTree>
    <p:extLst>
      <p:ext uri="{BB962C8B-B14F-4D97-AF65-F5344CB8AC3E}">
        <p14:creationId xmlns:p14="http://schemas.microsoft.com/office/powerpoint/2010/main" val="2347438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20689761"/>
              </p:ext>
            </p:extLst>
          </p:nvPr>
        </p:nvGraphicFramePr>
        <p:xfrm>
          <a:off x="450759" y="1300765"/>
          <a:ext cx="11578108" cy="5120640"/>
        </p:xfrm>
        <a:graphic>
          <a:graphicData uri="http://schemas.openxmlformats.org/drawingml/2006/table">
            <a:tbl>
              <a:tblPr rtl="1" firstRow="1" bandRow="1">
                <a:tableStyleId>{21E4AEA4-8DFA-4A89-87EB-49C32662AFE0}</a:tableStyleId>
              </a:tblPr>
              <a:tblGrid>
                <a:gridCol w="2276152"/>
                <a:gridCol w="3673888"/>
                <a:gridCol w="4062393"/>
                <a:gridCol w="1565675"/>
              </a:tblGrid>
              <a:tr h="443327">
                <a:tc>
                  <a:txBody>
                    <a:bodyPr/>
                    <a:lstStyle/>
                    <a:p>
                      <a:pPr algn="ctr" rtl="1"/>
                      <a:r>
                        <a:rPr lang="ar-DZ" sz="2800" dirty="0" smtClean="0">
                          <a:solidFill>
                            <a:schemeClr val="bg1"/>
                          </a:solidFill>
                        </a:rPr>
                        <a:t>الجانب</a:t>
                      </a:r>
                      <a:endParaRPr lang="ar-DZ" sz="2800" dirty="0">
                        <a:solidFill>
                          <a:schemeClr val="bg1"/>
                        </a:solidFill>
                      </a:endParaRPr>
                    </a:p>
                  </a:txBody>
                  <a:tcPr>
                    <a:solidFill>
                      <a:schemeClr val="tx1">
                        <a:lumMod val="85000"/>
                        <a:lumOff val="15000"/>
                      </a:schemeClr>
                    </a:solidFill>
                  </a:tcPr>
                </a:tc>
                <a:tc>
                  <a:txBody>
                    <a:bodyPr/>
                    <a:lstStyle/>
                    <a:p>
                      <a:pPr algn="ctr" rtl="1"/>
                      <a:r>
                        <a:rPr lang="ar-DZ" sz="2800" dirty="0" smtClean="0">
                          <a:solidFill>
                            <a:schemeClr val="bg1"/>
                          </a:solidFill>
                        </a:rPr>
                        <a:t>التفاصيل </a:t>
                      </a:r>
                      <a:endParaRPr lang="ar-DZ" sz="2800" dirty="0">
                        <a:solidFill>
                          <a:schemeClr val="bg1"/>
                        </a:solidFill>
                      </a:endParaRPr>
                    </a:p>
                  </a:txBody>
                  <a:tcPr>
                    <a:solidFill>
                      <a:schemeClr val="tx1">
                        <a:lumMod val="85000"/>
                        <a:lumOff val="15000"/>
                      </a:schemeClr>
                    </a:solidFill>
                  </a:tcPr>
                </a:tc>
                <a:tc>
                  <a:txBody>
                    <a:bodyPr/>
                    <a:lstStyle/>
                    <a:p>
                      <a:pPr algn="ctr" rtl="1"/>
                      <a:r>
                        <a:rPr lang="ar-DZ" sz="2800" dirty="0" smtClean="0">
                          <a:solidFill>
                            <a:schemeClr val="bg1"/>
                          </a:solidFill>
                        </a:rPr>
                        <a:t>مثال </a:t>
                      </a:r>
                      <a:endParaRPr lang="ar-DZ" sz="2800" dirty="0">
                        <a:solidFill>
                          <a:schemeClr val="bg1"/>
                        </a:solidFill>
                      </a:endParaRPr>
                    </a:p>
                  </a:txBody>
                  <a:tcPr>
                    <a:solidFill>
                      <a:schemeClr val="tx1">
                        <a:lumMod val="85000"/>
                        <a:lumOff val="15000"/>
                      </a:schemeClr>
                    </a:solidFill>
                  </a:tcPr>
                </a:tc>
                <a:tc>
                  <a:txBody>
                    <a:bodyPr/>
                    <a:lstStyle/>
                    <a:p>
                      <a:pPr algn="ctr" rtl="1"/>
                      <a:r>
                        <a:rPr lang="ar-DZ" sz="2800" dirty="0" smtClean="0">
                          <a:solidFill>
                            <a:schemeClr val="bg1"/>
                          </a:solidFill>
                        </a:rPr>
                        <a:t>الصفحة</a:t>
                      </a:r>
                      <a:endParaRPr lang="ar-DZ" sz="2800" dirty="0">
                        <a:solidFill>
                          <a:schemeClr val="bg1"/>
                        </a:solidFill>
                      </a:endParaRPr>
                    </a:p>
                  </a:txBody>
                  <a:tcPr>
                    <a:solidFill>
                      <a:schemeClr val="tx1">
                        <a:lumMod val="85000"/>
                        <a:lumOff val="15000"/>
                      </a:schemeClr>
                    </a:solidFill>
                  </a:tcPr>
                </a:tc>
              </a:tr>
              <a:tr h="3756686">
                <a:tc>
                  <a:txBody>
                    <a:bodyPr/>
                    <a:lstStyle/>
                    <a:p>
                      <a:pPr algn="ctr" rtl="1"/>
                      <a:r>
                        <a:rPr lang="ar-DZ" sz="3600" dirty="0" smtClean="0"/>
                        <a:t> </a:t>
                      </a:r>
                    </a:p>
                    <a:p>
                      <a:pPr algn="ctr" rtl="1"/>
                      <a:endParaRPr lang="ar-DZ" sz="3600" dirty="0" smtClean="0"/>
                    </a:p>
                    <a:p>
                      <a:pPr algn="ctr" rtl="1"/>
                      <a:r>
                        <a:rPr lang="ar-DZ" sz="3600" dirty="0" smtClean="0"/>
                        <a:t>الجانب</a:t>
                      </a:r>
                      <a:r>
                        <a:rPr lang="ar-DZ" sz="3600" baseline="0" dirty="0" smtClean="0"/>
                        <a:t> التاريخي </a:t>
                      </a:r>
                      <a:endParaRPr lang="ar-DZ" sz="3600" dirty="0" smtClean="0"/>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endParaRPr lang="ar-DZ" sz="20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r>
                        <a:rPr lang="ar-DZ" sz="2000" b="0" i="0" dirty="0" smtClean="0">
                          <a:solidFill>
                            <a:schemeClr val="tx1"/>
                          </a:solidFill>
                          <a:effectLst/>
                          <a:latin typeface="Segoe UI Historic" panose="020B0502040204020203" pitchFamily="34" charset="0"/>
                        </a:rPr>
                        <a:t>أوضح انها لم تكن في أيام العرب عندما جاء الاسلام لان العرب في بداية فتوحاتهم قد اختطوا مدينتا البصرة و الكوفة اللتين كانتا من اواءل المدن اللتي مصرت في الدولة العربية الإسلامية و التي كانت بداياتها كمعسكرات للجيش العربي الاسلامي.</a:t>
                      </a:r>
                      <a:r>
                        <a:rPr lang="ar-DZ" sz="2000" b="0" i="0" dirty="0" smtClean="0">
                          <a:solidFill>
                            <a:srgbClr val="FFFFFF"/>
                          </a:solidFill>
                          <a:effectLst/>
                          <a:latin typeface="Segoe UI Historic" panose="020B0502040204020203" pitchFamily="34" charset="0"/>
                        </a:rPr>
                        <a:t> </a:t>
                      </a:r>
                    </a:p>
                    <a:p>
                      <a:pPr marL="0" marR="0" lvl="0" indent="0" algn="r" defTabSz="457200" rtl="1" eaLnBrk="1" fontAlgn="auto" latinLnBrk="0" hangingPunct="1">
                        <a:lnSpc>
                          <a:spcPct val="100000"/>
                        </a:lnSpc>
                        <a:spcBef>
                          <a:spcPts val="0"/>
                        </a:spcBef>
                        <a:spcAft>
                          <a:spcPts val="0"/>
                        </a:spcAft>
                        <a:buClrTx/>
                        <a:buSzTx/>
                        <a:buFontTx/>
                        <a:buNone/>
                        <a:tabLst/>
                        <a:defRPr/>
                      </a:pPr>
                      <a:endParaRPr lang="ar-DZ" sz="2000" b="0" i="0" dirty="0" smtClean="0">
                        <a:solidFill>
                          <a:srgbClr val="FFFFFF"/>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endParaRPr lang="ar-DZ" sz="2400" b="0" i="0" dirty="0" smtClean="0">
                        <a:solidFill>
                          <a:srgbClr val="FFFFFF"/>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r>
                        <a:rPr lang="ar-DZ" sz="2400" b="0" i="0" dirty="0" smtClean="0">
                          <a:solidFill>
                            <a:schemeClr val="tx1"/>
                          </a:solidFill>
                          <a:effectLst/>
                          <a:latin typeface="Segoe UI Historic" panose="020B0502040204020203" pitchFamily="34" charset="0"/>
                        </a:rPr>
                        <a:t>تحدث عن اختطاط مدينة البصرة فذكر انها اختطت على يد عتبة بن غزوان.]</a:t>
                      </a:r>
                    </a:p>
                    <a:p>
                      <a:pPr marL="0" marR="0" lvl="0" indent="0" algn="r" defTabSz="457200" rtl="1" eaLnBrk="1" fontAlgn="auto" latinLnBrk="0" hangingPunct="1">
                        <a:lnSpc>
                          <a:spcPct val="100000"/>
                        </a:lnSpc>
                        <a:spcBef>
                          <a:spcPts val="0"/>
                        </a:spcBef>
                        <a:spcAft>
                          <a:spcPts val="0"/>
                        </a:spcAft>
                        <a:buClrTx/>
                        <a:buSzTx/>
                        <a:buFontTx/>
                        <a:buNone/>
                        <a:tabLst/>
                        <a:defRPr/>
                      </a:pPr>
                      <a:endParaRPr lang="ar-DZ" sz="2000" b="0" i="0" dirty="0" smtClean="0">
                        <a:solidFill>
                          <a:schemeClr val="tx1"/>
                        </a:solidFill>
                        <a:effectLst/>
                        <a:latin typeface="Segoe UI Historic" panose="020B0502040204020203" pitchFamily="34" charset="0"/>
                      </a:endParaRPr>
                    </a:p>
                  </a:txBody>
                  <a:tcPr>
                    <a:solidFill>
                      <a:schemeClr val="accent1">
                        <a:lumMod val="40000"/>
                        <a:lumOff val="60000"/>
                      </a:schemeClr>
                    </a:solidFill>
                  </a:tcPr>
                </a:tc>
                <a:tc>
                  <a:txBody>
                    <a:bodyPr/>
                    <a:lstStyle/>
                    <a:p>
                      <a:pPr rtl="1"/>
                      <a:endParaRPr lang="ar-DZ" sz="2400" b="0" i="0" dirty="0" smtClean="0">
                        <a:solidFill>
                          <a:schemeClr val="tx1"/>
                        </a:solidFill>
                        <a:effectLst/>
                        <a:latin typeface="Segoe UI Historic" panose="020B0502040204020203" pitchFamily="34" charset="0"/>
                      </a:endParaRPr>
                    </a:p>
                    <a:p>
                      <a:pPr rtl="1"/>
                      <a:r>
                        <a:rPr lang="ar-DZ" sz="2400" b="0" i="0" dirty="0" smtClean="0">
                          <a:solidFill>
                            <a:schemeClr val="tx1"/>
                          </a:solidFill>
                          <a:effectLst/>
                          <a:latin typeface="Segoe UI Historic" panose="020B0502040204020203" pitchFamily="34" charset="0"/>
                        </a:rPr>
                        <a:t>« و لم تكن ايضا بغداد ايام العرب لما جاء الاسلام لان العرب اختطت البصرت و الكوفة .........&gt;.</a:t>
                      </a:r>
                      <a:r>
                        <a:rPr lang="ar-DZ" sz="2400" b="0" i="0" dirty="0" smtClean="0">
                          <a:solidFill>
                            <a:srgbClr val="FFFFFF"/>
                          </a:solidFill>
                          <a:effectLst/>
                          <a:latin typeface="Segoe UI Historic" panose="020B0502040204020203" pitchFamily="34" charset="0"/>
                        </a:rPr>
                        <a:t> </a:t>
                      </a:r>
                    </a:p>
                    <a:p>
                      <a:pPr rtl="1"/>
                      <a:endParaRPr lang="ar-DZ" sz="2400" b="0" i="0" dirty="0" smtClean="0">
                        <a:solidFill>
                          <a:srgbClr val="FFFFFF"/>
                        </a:solidFill>
                        <a:effectLst/>
                        <a:latin typeface="Segoe UI Historic" panose="020B0502040204020203" pitchFamily="34" charset="0"/>
                      </a:endParaRPr>
                    </a:p>
                    <a:p>
                      <a:pPr rtl="1"/>
                      <a:endParaRPr lang="ar-DZ" sz="2400" b="0" i="0" dirty="0" smtClean="0">
                        <a:solidFill>
                          <a:srgbClr val="FFFFFF"/>
                        </a:solidFill>
                        <a:effectLst/>
                        <a:latin typeface="Segoe UI Historic" panose="020B0502040204020203" pitchFamily="34" charset="0"/>
                      </a:endParaRPr>
                    </a:p>
                    <a:p>
                      <a:pPr rtl="1"/>
                      <a:endParaRPr lang="ar-DZ" sz="2400" b="0" i="0" dirty="0" smtClean="0">
                        <a:solidFill>
                          <a:srgbClr val="FFFFFF"/>
                        </a:solidFill>
                        <a:effectLst/>
                        <a:latin typeface="Segoe UI Historic" panose="020B0502040204020203" pitchFamily="34" charset="0"/>
                      </a:endParaRPr>
                    </a:p>
                    <a:p>
                      <a:pPr rtl="1"/>
                      <a:endParaRPr lang="ar-DZ" sz="2400" b="0" i="0" dirty="0" smtClean="0">
                        <a:solidFill>
                          <a:srgbClr val="FFFFFF"/>
                        </a:solidFill>
                        <a:effectLst/>
                        <a:latin typeface="Segoe UI Historic" panose="020B0502040204020203" pitchFamily="34" charset="0"/>
                      </a:endParaRPr>
                    </a:p>
                    <a:p>
                      <a:pPr algn="r" rtl="1"/>
                      <a:r>
                        <a:rPr lang="ar-DZ" sz="2400" b="0" i="0" dirty="0" smtClean="0">
                          <a:solidFill>
                            <a:schemeClr val="tx1"/>
                          </a:solidFill>
                          <a:effectLst/>
                          <a:latin typeface="Segoe UI Historic" panose="020B0502040204020203" pitchFamily="34" charset="0"/>
                        </a:rPr>
                        <a:t>&lt;و اختط البصرة عتبة بن غزوان المازني........و هو عامل عمر بن الخطاب&gt;&gt; </a:t>
                      </a:r>
                    </a:p>
                  </a:txBody>
                  <a:tcPr>
                    <a:solidFill>
                      <a:schemeClr val="accent1">
                        <a:lumMod val="40000"/>
                        <a:lumOff val="60000"/>
                      </a:schemeClr>
                    </a:solidFill>
                  </a:tcPr>
                </a:tc>
                <a:tc>
                  <a:txBody>
                    <a:bodyPr/>
                    <a:lstStyle/>
                    <a:p>
                      <a:pPr rtl="1"/>
                      <a:r>
                        <a:rPr lang="ar-DZ" sz="2400" b="0" i="0" dirty="0" smtClean="0">
                          <a:solidFill>
                            <a:schemeClr val="tx1"/>
                          </a:solidFill>
                          <a:effectLst/>
                          <a:latin typeface="Segoe UI Historic" panose="020B0502040204020203" pitchFamily="34" charset="0"/>
                        </a:rPr>
                        <a:t>ص15</a:t>
                      </a:r>
                    </a:p>
                    <a:p>
                      <a:pPr rtl="1"/>
                      <a:endParaRPr lang="ar-DZ" sz="2400" b="0" i="0" dirty="0" smtClean="0">
                        <a:solidFill>
                          <a:schemeClr val="tx1"/>
                        </a:solidFill>
                        <a:effectLst/>
                        <a:latin typeface="Segoe UI Historic" panose="020B0502040204020203" pitchFamily="34" charset="0"/>
                      </a:endParaRPr>
                    </a:p>
                    <a:p>
                      <a:pPr rtl="1"/>
                      <a:endParaRPr lang="ar-DZ" sz="2400" b="0" i="0" dirty="0" smtClean="0">
                        <a:solidFill>
                          <a:schemeClr val="tx1"/>
                        </a:solidFill>
                        <a:effectLst/>
                        <a:latin typeface="Segoe UI Historic" panose="020B0502040204020203" pitchFamily="34" charset="0"/>
                      </a:endParaRPr>
                    </a:p>
                    <a:p>
                      <a:pPr rtl="1"/>
                      <a:endParaRPr lang="ar-DZ" sz="2400" b="0" i="0" dirty="0" smtClean="0">
                        <a:solidFill>
                          <a:schemeClr val="tx1"/>
                        </a:solidFill>
                        <a:effectLst/>
                        <a:latin typeface="Segoe UI Historic" panose="020B0502040204020203" pitchFamily="34" charset="0"/>
                      </a:endParaRPr>
                    </a:p>
                    <a:p>
                      <a:pPr rtl="1"/>
                      <a:endParaRPr lang="ar-DZ" sz="2400" b="0" i="0" dirty="0" smtClean="0">
                        <a:solidFill>
                          <a:schemeClr val="tx1"/>
                        </a:solidFill>
                        <a:effectLst/>
                        <a:latin typeface="Segoe UI Historic" panose="020B0502040204020203" pitchFamily="34" charset="0"/>
                      </a:endParaRPr>
                    </a:p>
                    <a:p>
                      <a:pPr rtl="1"/>
                      <a:endParaRPr lang="ar-DZ" sz="2400" b="0" i="0" dirty="0" smtClean="0">
                        <a:solidFill>
                          <a:schemeClr val="tx1"/>
                        </a:solidFill>
                        <a:effectLst/>
                        <a:latin typeface="Segoe UI Historic" panose="020B0502040204020203" pitchFamily="34" charset="0"/>
                      </a:endParaRPr>
                    </a:p>
                    <a:p>
                      <a:pPr rtl="1"/>
                      <a:endParaRPr lang="ar-DZ" sz="2400" b="0" i="0" dirty="0" smtClean="0">
                        <a:solidFill>
                          <a:schemeClr val="tx1"/>
                        </a:solidFill>
                        <a:effectLst/>
                        <a:latin typeface="Segoe UI Historic" panose="020B0502040204020203" pitchFamily="34" charset="0"/>
                      </a:endParaRPr>
                    </a:p>
                    <a:p>
                      <a:pPr rtl="1"/>
                      <a:endParaRPr lang="ar-DZ" sz="2400" b="0" i="0" dirty="0" smtClean="0">
                        <a:solidFill>
                          <a:schemeClr val="tx1"/>
                        </a:solidFill>
                        <a:effectLst/>
                        <a:latin typeface="Segoe UI Historic" panose="020B0502040204020203" pitchFamily="34" charset="0"/>
                      </a:endParaRPr>
                    </a:p>
                    <a:p>
                      <a:pPr rtl="1"/>
                      <a:endParaRPr lang="ar-DZ" sz="2400" b="0" i="0" dirty="0" smtClean="0">
                        <a:solidFill>
                          <a:schemeClr val="tx1"/>
                        </a:solidFill>
                        <a:effectLst/>
                        <a:latin typeface="Segoe UI Historic" panose="020B0502040204020203" pitchFamily="34" charset="0"/>
                      </a:endParaRPr>
                    </a:p>
                    <a:p>
                      <a:pPr rtl="1"/>
                      <a:r>
                        <a:rPr lang="ar-DZ" sz="2400" b="0" i="0" dirty="0" smtClean="0">
                          <a:solidFill>
                            <a:schemeClr val="tx1"/>
                          </a:solidFill>
                          <a:effectLst/>
                          <a:latin typeface="Segoe UI Historic" panose="020B0502040204020203" pitchFamily="34" charset="0"/>
                        </a:rPr>
                        <a:t>ص17.</a:t>
                      </a:r>
                    </a:p>
                  </a:txBody>
                  <a:tcPr>
                    <a:solidFill>
                      <a:schemeClr val="accent1">
                        <a:lumMod val="40000"/>
                        <a:lumOff val="60000"/>
                      </a:schemeClr>
                    </a:solidFill>
                  </a:tcPr>
                </a:tc>
              </a:tr>
            </a:tbl>
          </a:graphicData>
        </a:graphic>
      </p:graphicFrame>
      <p:sp>
        <p:nvSpPr>
          <p:cNvPr id="3" name="Rounded Rectangle 2"/>
          <p:cNvSpPr/>
          <p:nvPr/>
        </p:nvSpPr>
        <p:spPr>
          <a:xfrm>
            <a:off x="3760631" y="218940"/>
            <a:ext cx="4404574" cy="73409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b="1" i="1" dirty="0" smtClean="0">
                <a:solidFill>
                  <a:schemeClr val="tx1">
                    <a:lumMod val="95000"/>
                    <a:lumOff val="5000"/>
                  </a:schemeClr>
                </a:solidFill>
              </a:rPr>
              <a:t>الجانب</a:t>
            </a:r>
            <a:r>
              <a:rPr lang="ar-DZ" sz="2400" dirty="0" smtClean="0">
                <a:solidFill>
                  <a:schemeClr val="tx1">
                    <a:lumMod val="95000"/>
                    <a:lumOff val="5000"/>
                  </a:schemeClr>
                </a:solidFill>
              </a:rPr>
              <a:t> </a:t>
            </a:r>
            <a:r>
              <a:rPr lang="ar-DZ" sz="2400" b="1" dirty="0" smtClean="0">
                <a:solidFill>
                  <a:schemeClr val="tx1">
                    <a:lumMod val="95000"/>
                    <a:lumOff val="5000"/>
                  </a:schemeClr>
                </a:solidFill>
              </a:rPr>
              <a:t>التطبيقي</a:t>
            </a:r>
            <a:r>
              <a:rPr lang="ar-DZ" b="1" dirty="0" smtClean="0">
                <a:solidFill>
                  <a:schemeClr val="tx1">
                    <a:lumMod val="95000"/>
                    <a:lumOff val="5000"/>
                  </a:schemeClr>
                </a:solidFill>
              </a:rPr>
              <a:t> </a:t>
            </a:r>
            <a:endParaRPr lang="ar-DZ" b="1" dirty="0">
              <a:solidFill>
                <a:schemeClr val="tx1">
                  <a:lumMod val="95000"/>
                  <a:lumOff val="5000"/>
                </a:schemeClr>
              </a:solidFill>
            </a:endParaRPr>
          </a:p>
        </p:txBody>
      </p:sp>
    </p:spTree>
    <p:extLst>
      <p:ext uri="{BB962C8B-B14F-4D97-AF65-F5344CB8AC3E}">
        <p14:creationId xmlns:p14="http://schemas.microsoft.com/office/powerpoint/2010/main" val="37564007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961976761"/>
              </p:ext>
            </p:extLst>
          </p:nvPr>
        </p:nvGraphicFramePr>
        <p:xfrm>
          <a:off x="412126" y="180304"/>
          <a:ext cx="11449316" cy="6677696"/>
        </p:xfrm>
        <a:graphic>
          <a:graphicData uri="http://schemas.openxmlformats.org/drawingml/2006/table">
            <a:tbl>
              <a:tblPr rtl="1" firstRow="1" bandRow="1">
                <a:tableStyleId>{5C22544A-7EE6-4342-B048-85BDC9FD1C3A}</a:tableStyleId>
              </a:tblPr>
              <a:tblGrid>
                <a:gridCol w="1841679"/>
                <a:gridCol w="4005329"/>
                <a:gridCol w="4340180"/>
                <a:gridCol w="1262128"/>
              </a:tblGrid>
              <a:tr h="3338848">
                <a:tc>
                  <a:txBody>
                    <a:bodyPr/>
                    <a:lstStyle/>
                    <a:p>
                      <a:pPr rtl="1"/>
                      <a:endParaRPr lang="ar-DZ" dirty="0"/>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endParaRPr lang="ar-DZ" sz="18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endParaRPr lang="ar-DZ" sz="18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endParaRPr lang="ar-DZ" sz="24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r>
                        <a:rPr lang="ar-DZ" sz="2400" b="0" i="0" dirty="0" smtClean="0">
                          <a:solidFill>
                            <a:schemeClr val="tx1"/>
                          </a:solidFill>
                          <a:effectLst/>
                          <a:latin typeface="Segoe UI Historic" panose="020B0502040204020203" pitchFamily="34" charset="0"/>
                        </a:rPr>
                        <a:t>لما ولي ابو جعفر المنصور الخلافة بنى مدينة بين الكوفة و الحيرة و سماها الهاشمية، و اقام بها مدة الا ان عزم على توجيه ابنه محمد المهدي لغزو الصقلية</a:t>
                      </a:r>
                      <a:endParaRPr lang="ar-DZ" sz="2400" dirty="0" smtClean="0">
                        <a:solidFill>
                          <a:schemeClr val="tx1"/>
                        </a:solidFill>
                      </a:endParaRPr>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endParaRPr lang="ar-DZ" sz="18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endParaRPr lang="ar-DZ" sz="18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endParaRPr lang="ar-DZ" sz="18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r>
                        <a:rPr lang="ar-DZ" sz="2400" b="0" i="0" dirty="0" smtClean="0">
                          <a:solidFill>
                            <a:schemeClr val="tx1"/>
                          </a:solidFill>
                          <a:effectLst/>
                          <a:latin typeface="Segoe UI Historic" panose="020B0502040204020203" pitchFamily="34" charset="0"/>
                        </a:rPr>
                        <a:t>فلما ولي جعفر المنصور الخلافة........سماها الهاشمية و اقام بها مدة .......قال والله هذه المدينة التي اعلمني ابي محمدبن علي ان ابنيها .</a:t>
                      </a:r>
                      <a:endParaRPr lang="ar-DZ" sz="2400" dirty="0" smtClean="0">
                        <a:solidFill>
                          <a:schemeClr val="tx1"/>
                        </a:solidFill>
                      </a:endParaRPr>
                    </a:p>
                    <a:p>
                      <a:pPr rtl="1"/>
                      <a:endParaRPr lang="ar-DZ" dirty="0"/>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endParaRPr lang="ar-DZ" sz="18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endParaRPr lang="ar-DZ" sz="18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endParaRPr lang="ar-DZ" sz="18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r>
                        <a:rPr lang="ar-DZ" sz="1800" b="0" i="0" dirty="0" smtClean="0">
                          <a:solidFill>
                            <a:schemeClr val="tx1"/>
                          </a:solidFill>
                          <a:effectLst/>
                          <a:latin typeface="Segoe UI Historic" panose="020B0502040204020203" pitchFamily="34" charset="0"/>
                        </a:rPr>
                        <a:t>ص20-21</a:t>
                      </a:r>
                      <a:endParaRPr lang="ar-DZ" sz="1800" dirty="0" smtClean="0">
                        <a:solidFill>
                          <a:schemeClr val="tx1"/>
                        </a:solidFill>
                      </a:endParaRPr>
                    </a:p>
                    <a:p>
                      <a:pPr rtl="1"/>
                      <a:endParaRPr lang="ar-DZ" dirty="0"/>
                    </a:p>
                  </a:txBody>
                  <a:tcPr>
                    <a:solidFill>
                      <a:schemeClr val="accent1">
                        <a:lumMod val="40000"/>
                        <a:lumOff val="60000"/>
                      </a:schemeClr>
                    </a:solidFill>
                  </a:tcPr>
                </a:tc>
              </a:tr>
              <a:tr h="3338848">
                <a:tc>
                  <a:txBody>
                    <a:bodyPr/>
                    <a:lstStyle/>
                    <a:p>
                      <a:pPr rtl="1"/>
                      <a:endParaRPr lang="ar-DZ" dirty="0"/>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DZ" sz="2400" b="0" i="0" dirty="0" smtClean="0">
                          <a:solidFill>
                            <a:schemeClr val="tx1"/>
                          </a:solidFill>
                          <a:effectLst/>
                          <a:latin typeface="Segoe UI Historic" panose="020B0502040204020203" pitchFamily="34" charset="0"/>
                        </a:rPr>
                        <a:t>وضح ان بغداد كان فيها 7 خلفاء لم يمت بها الا واحد منهم و هو الأمين بن هارون الرشيد مقتول</a:t>
                      </a:r>
                      <a:endParaRPr lang="ar-DZ" sz="2400" dirty="0" smtClean="0">
                        <a:solidFill>
                          <a:schemeClr val="tx1"/>
                        </a:solidFill>
                      </a:endParaRPr>
                    </a:p>
                    <a:p>
                      <a:pPr rtl="1"/>
                      <a:endParaRPr lang="ar-DZ" sz="2400" dirty="0">
                        <a:solidFill>
                          <a:schemeClr val="tx1"/>
                        </a:solidFill>
                      </a:endParaRPr>
                    </a:p>
                  </a:txBody>
                  <a:tcPr>
                    <a:solidFill>
                      <a:schemeClr val="accent1">
                        <a:lumMod val="40000"/>
                        <a:lumOff val="60000"/>
                      </a:schemeClr>
                    </a:solidFill>
                  </a:tcPr>
                </a:tc>
                <a:tc>
                  <a:txBody>
                    <a:bodyPr/>
                    <a:lstStyle/>
                    <a:p>
                      <a:pPr rtl="1"/>
                      <a:r>
                        <a:rPr lang="ar-DZ" sz="2400" b="0" i="0" dirty="0" smtClean="0">
                          <a:solidFill>
                            <a:schemeClr val="tx1"/>
                          </a:solidFill>
                          <a:effectLst/>
                          <a:latin typeface="Segoe UI Historic" panose="020B0502040204020203" pitchFamily="34" charset="0"/>
                        </a:rPr>
                        <a:t>نزل بغداد 7 خلفاء المنصور و موسى و الهادي و هارون ........و قتل خارج باب الانبارعند بستان طاهر</a:t>
                      </a:r>
                      <a:endParaRPr lang="ar-DZ" sz="2400" dirty="0">
                        <a:solidFill>
                          <a:schemeClr val="tx1"/>
                        </a:solidFill>
                      </a:endParaRPr>
                    </a:p>
                  </a:txBody>
                  <a:tcPr>
                    <a:solidFill>
                      <a:schemeClr val="accent1">
                        <a:lumMod val="40000"/>
                        <a:lumOff val="60000"/>
                      </a:schemeClr>
                    </a:solidFill>
                  </a:tcPr>
                </a:tc>
                <a:tc>
                  <a:txBody>
                    <a:bodyPr/>
                    <a:lstStyle/>
                    <a:p>
                      <a:pPr rtl="1"/>
                      <a:r>
                        <a:rPr lang="ar-DZ" b="0" i="0" dirty="0" smtClean="0">
                          <a:solidFill>
                            <a:schemeClr val="tx1"/>
                          </a:solidFill>
                          <a:effectLst/>
                          <a:latin typeface="Segoe UI Historic" panose="020B0502040204020203" pitchFamily="34" charset="0"/>
                        </a:rPr>
                        <a:t>ص 50</a:t>
                      </a:r>
                      <a:endParaRPr lang="ar-DZ" dirty="0">
                        <a:solidFill>
                          <a:schemeClr val="tx1"/>
                        </a:solidFill>
                      </a:endParaRPr>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3762933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44870126"/>
              </p:ext>
            </p:extLst>
          </p:nvPr>
        </p:nvGraphicFramePr>
        <p:xfrm>
          <a:off x="373487" y="193184"/>
          <a:ext cx="11655381" cy="6568224"/>
        </p:xfrm>
        <a:graphic>
          <a:graphicData uri="http://schemas.openxmlformats.org/drawingml/2006/table">
            <a:tbl>
              <a:tblPr rtl="1" firstRow="1" bandRow="1">
                <a:tableStyleId>{5C22544A-7EE6-4342-B048-85BDC9FD1C3A}</a:tableStyleId>
              </a:tblPr>
              <a:tblGrid>
                <a:gridCol w="2073499"/>
                <a:gridCol w="3477296"/>
                <a:gridCol w="4456090"/>
                <a:gridCol w="1648496"/>
              </a:tblGrid>
              <a:tr h="3284112">
                <a:tc>
                  <a:txBody>
                    <a:bodyPr/>
                    <a:lstStyle/>
                    <a:p>
                      <a:pPr rtl="1"/>
                      <a:endParaRPr lang="ar-DZ" dirty="0"/>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endParaRPr lang="ar-DZ" sz="18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endParaRPr lang="ar-DZ" sz="18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r>
                        <a:rPr lang="ar-DZ" sz="2400" b="0" i="0" dirty="0" smtClean="0">
                          <a:solidFill>
                            <a:schemeClr val="tx1"/>
                          </a:solidFill>
                          <a:effectLst/>
                          <a:latin typeface="Segoe UI Historic" panose="020B0502040204020203" pitchFamily="34" charset="0"/>
                        </a:rPr>
                        <a:t>أشار فيما يخص اخبار الخلفاء ان الخليفة المعتصم بالله مات و ولي خلافة ابنه الواثق ان المعتصم</a:t>
                      </a:r>
                      <a:endParaRPr lang="ar-DZ" sz="2400" dirty="0" smtClean="0">
                        <a:solidFill>
                          <a:schemeClr val="tx1"/>
                        </a:solidFill>
                      </a:endParaRPr>
                    </a:p>
                    <a:p>
                      <a:pPr rtl="1"/>
                      <a:endParaRPr lang="ar-DZ" dirty="0">
                        <a:solidFill>
                          <a:schemeClr val="tx1"/>
                        </a:solidFill>
                      </a:endParaRPr>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endParaRPr lang="ar-DZ" sz="24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endParaRPr lang="ar-DZ" sz="24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r>
                        <a:rPr lang="ar-DZ" sz="2400" b="0" i="0" dirty="0" smtClean="0">
                          <a:solidFill>
                            <a:schemeClr val="tx1"/>
                          </a:solidFill>
                          <a:effectLst/>
                          <a:latin typeface="Segoe UI Historic" panose="020B0502040204020203" pitchFamily="34" charset="0"/>
                        </a:rPr>
                        <a:t>و تنافسوا في ذلك و بلغ الجريب من الأرض مالا كبيرا و مات المعتصم بالله سنة سبعة و عشرين و ماءتين &gt;&gt; </a:t>
                      </a:r>
                      <a:endParaRPr lang="ar-DZ" sz="2400" dirty="0" smtClean="0">
                        <a:solidFill>
                          <a:schemeClr val="tx1"/>
                        </a:solidFill>
                      </a:endParaRPr>
                    </a:p>
                    <a:p>
                      <a:pPr rtl="1"/>
                      <a:endParaRPr lang="ar-DZ" dirty="0"/>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endParaRPr lang="ar-DZ" sz="28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endParaRPr lang="ar-DZ" sz="28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r>
                        <a:rPr lang="ar-DZ" sz="2800" b="0" i="0" dirty="0" smtClean="0">
                          <a:solidFill>
                            <a:schemeClr val="tx1"/>
                          </a:solidFill>
                          <a:effectLst/>
                          <a:latin typeface="Segoe UI Historic" panose="020B0502040204020203" pitchFamily="34" charset="0"/>
                        </a:rPr>
                        <a:t>ص65</a:t>
                      </a:r>
                      <a:endParaRPr lang="ar-DZ" sz="2800" dirty="0" smtClean="0">
                        <a:solidFill>
                          <a:schemeClr val="tx1"/>
                        </a:solidFill>
                      </a:endParaRPr>
                    </a:p>
                    <a:p>
                      <a:pPr rtl="1"/>
                      <a:endParaRPr lang="ar-DZ" dirty="0"/>
                    </a:p>
                  </a:txBody>
                  <a:tcPr>
                    <a:solidFill>
                      <a:schemeClr val="accent1">
                        <a:lumMod val="40000"/>
                        <a:lumOff val="60000"/>
                      </a:schemeClr>
                    </a:solidFill>
                  </a:tcPr>
                </a:tc>
              </a:tr>
              <a:tr h="3284112">
                <a:tc>
                  <a:txBody>
                    <a:bodyPr/>
                    <a:lstStyle/>
                    <a:p>
                      <a:pPr rtl="1"/>
                      <a:endParaRPr lang="ar-DZ" dirty="0"/>
                    </a:p>
                  </a:txBody>
                  <a:tcPr>
                    <a:solidFill>
                      <a:schemeClr val="accent1">
                        <a:lumMod val="40000"/>
                        <a:lumOff val="60000"/>
                      </a:schemeClr>
                    </a:solidFill>
                  </a:tcPr>
                </a:tc>
                <a:tc>
                  <a:txBody>
                    <a:bodyPr/>
                    <a:lstStyle/>
                    <a:p>
                      <a:pPr algn="l"/>
                      <a:r>
                        <a:rPr lang="ar-DZ" dirty="0" smtClean="0"/>
                        <a:t/>
                      </a:r>
                      <a:br>
                        <a:rPr lang="ar-DZ" dirty="0" smtClean="0"/>
                      </a:br>
                      <a:r>
                        <a:rPr lang="ar-DZ" dirty="0" smtClean="0"/>
                        <a:t>اشار</a:t>
                      </a:r>
                      <a:r>
                        <a:rPr lang="ar-DZ" baseline="0" dirty="0" smtClean="0"/>
                        <a:t> ايضا الى </a:t>
                      </a:r>
                      <a:r>
                        <a:rPr lang="ar-DZ" b="0" i="0" baseline="0" dirty="0" smtClean="0">
                          <a:solidFill>
                            <a:srgbClr val="1C1E21"/>
                          </a:solidFill>
                          <a:effectLst/>
                          <a:latin typeface="inherit"/>
                        </a:rPr>
                        <a:t>الا</a:t>
                      </a:r>
                      <a:r>
                        <a:rPr lang="ar-DZ" b="0" i="0" dirty="0" smtClean="0">
                          <a:solidFill>
                            <a:srgbClr val="1C1E21"/>
                          </a:solidFill>
                          <a:effectLst/>
                          <a:latin typeface="inherit"/>
                        </a:rPr>
                        <a:t>حداث المتعلقة بخراسان في فترة مبكرة من التاريخ الإسلامي. حيث</a:t>
                      </a:r>
                      <a:r>
                        <a:rPr lang="ar-DZ" b="0" i="0" baseline="0" dirty="0" smtClean="0">
                          <a:solidFill>
                            <a:srgbClr val="1C1E21"/>
                          </a:solidFill>
                          <a:effectLst/>
                          <a:latin typeface="inherit"/>
                        </a:rPr>
                        <a:t> </a:t>
                      </a:r>
                      <a:r>
                        <a:rPr lang="ar-DZ" b="0" i="0" dirty="0" smtClean="0">
                          <a:solidFill>
                            <a:srgbClr val="1C1E21"/>
                          </a:solidFill>
                          <a:effectLst/>
                          <a:latin typeface="inherit"/>
                        </a:rPr>
                        <a:t>ركز على سلسلة الولاة الذين تعاقبوا على حكم المنطقة، والأحداث العسكرية والسياسية التي وقعت خلال فترة حكم كل منهم</a:t>
                      </a:r>
                    </a:p>
                    <a:p>
                      <a:pPr rtl="1"/>
                      <a:endParaRPr lang="ar-DZ" dirty="0"/>
                    </a:p>
                  </a:txBody>
                  <a:tcPr>
                    <a:solidFill>
                      <a:schemeClr val="accent1">
                        <a:lumMod val="40000"/>
                        <a:lumOff val="60000"/>
                      </a:schemeClr>
                    </a:solidFill>
                  </a:tcPr>
                </a:tc>
                <a:tc>
                  <a:txBody>
                    <a:bodyPr/>
                    <a:lstStyle/>
                    <a:p>
                      <a:pPr rtl="1"/>
                      <a:endParaRPr lang="ar-DZ" b="0" i="0" dirty="0" smtClean="0">
                        <a:solidFill>
                          <a:schemeClr val="tx1"/>
                        </a:solidFill>
                        <a:effectLst/>
                        <a:latin typeface="Segoe UI Historic" panose="020B0502040204020203" pitchFamily="34" charset="0"/>
                      </a:endParaRPr>
                    </a:p>
                    <a:p>
                      <a:pPr rtl="1"/>
                      <a:endParaRPr lang="ar-DZ" b="0" i="0" dirty="0" smtClean="0">
                        <a:solidFill>
                          <a:schemeClr val="tx1"/>
                        </a:solidFill>
                        <a:effectLst/>
                        <a:latin typeface="Segoe UI Historic" panose="020B0502040204020203" pitchFamily="34" charset="0"/>
                      </a:endParaRPr>
                    </a:p>
                    <a:p>
                      <a:pPr rtl="1"/>
                      <a:r>
                        <a:rPr lang="ar-DZ" b="0" i="0" dirty="0" smtClean="0">
                          <a:solidFill>
                            <a:schemeClr val="tx1"/>
                          </a:solidFill>
                          <a:effectLst/>
                          <a:latin typeface="Segoe UI Historic" panose="020B0502040204020203" pitchFamily="34" charset="0"/>
                        </a:rPr>
                        <a:t>« أول من دخل خرسان عبد الله بن عامر.......... بن عبد شمس. كتب إليه عثمان بن عفان..... فقال له : أنا أسبق بك على أن تملكني على نیسابور، فسبق به فكتب له كتاباً هو عند ولده إلى هذه الغاية......»</a:t>
                      </a:r>
                    </a:p>
                    <a:p>
                      <a:pPr rtl="1"/>
                      <a:endParaRPr lang="ar-DZ" b="0" i="0" dirty="0" smtClean="0">
                        <a:solidFill>
                          <a:srgbClr val="FFFFFF"/>
                        </a:solidFill>
                        <a:effectLst/>
                        <a:latin typeface="Segoe UI Historic" panose="020B0502040204020203" pitchFamily="34" charset="0"/>
                      </a:endParaRPr>
                    </a:p>
                    <a:p>
                      <a:pPr rtl="1"/>
                      <a:endParaRPr lang="ar-DZ" b="0" i="0" dirty="0" smtClean="0">
                        <a:solidFill>
                          <a:srgbClr val="FFFFFF"/>
                        </a:solidFill>
                        <a:effectLst/>
                        <a:latin typeface="Segoe UI Historic" panose="020B0502040204020203" pitchFamily="34" charset="0"/>
                      </a:endParaRPr>
                    </a:p>
                    <a:p>
                      <a:pPr rtl="1"/>
                      <a:endParaRPr lang="ar-DZ" dirty="0"/>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DZ" b="0" i="0" dirty="0" smtClean="0">
                          <a:solidFill>
                            <a:schemeClr val="tx1"/>
                          </a:solidFill>
                          <a:effectLst/>
                          <a:latin typeface="Segoe UI Historic" panose="020B0502040204020203" pitchFamily="34" charset="0"/>
                        </a:rPr>
                        <a:t>ص</a:t>
                      </a:r>
                      <a:r>
                        <a:rPr lang="ar-DZ" b="0" i="0" baseline="0" dirty="0" smtClean="0">
                          <a:solidFill>
                            <a:schemeClr val="tx1"/>
                          </a:solidFill>
                          <a:effectLst/>
                          <a:latin typeface="Segoe UI Historic" panose="020B0502040204020203" pitchFamily="34" charset="0"/>
                        </a:rPr>
                        <a:t> 128</a:t>
                      </a:r>
                    </a:p>
                    <a:p>
                      <a:pPr rtl="1"/>
                      <a:r>
                        <a:rPr lang="ar-DZ" dirty="0" smtClean="0"/>
                        <a:t>144</a:t>
                      </a:r>
                      <a:endParaRPr lang="ar-DZ" dirty="0"/>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3061873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45736975"/>
              </p:ext>
            </p:extLst>
          </p:nvPr>
        </p:nvGraphicFramePr>
        <p:xfrm>
          <a:off x="270454" y="270456"/>
          <a:ext cx="11681140" cy="6465194"/>
        </p:xfrm>
        <a:graphic>
          <a:graphicData uri="http://schemas.openxmlformats.org/drawingml/2006/table">
            <a:tbl>
              <a:tblPr rtl="1" firstRow="1" bandRow="1">
                <a:tableStyleId>{5C22544A-7EE6-4342-B048-85BDC9FD1C3A}</a:tableStyleId>
              </a:tblPr>
              <a:tblGrid>
                <a:gridCol w="2318197"/>
                <a:gridCol w="3709115"/>
                <a:gridCol w="4005330"/>
                <a:gridCol w="1648498"/>
              </a:tblGrid>
              <a:tr h="3232597">
                <a:tc>
                  <a:txBody>
                    <a:bodyPr/>
                    <a:lstStyle/>
                    <a:p>
                      <a:pPr rtl="1"/>
                      <a:endParaRPr lang="ar-DZ" sz="3600" dirty="0" smtClean="0">
                        <a:solidFill>
                          <a:schemeClr val="tx1"/>
                        </a:solidFill>
                      </a:endParaRPr>
                    </a:p>
                    <a:p>
                      <a:pPr rtl="1"/>
                      <a:r>
                        <a:rPr lang="ar-DZ" sz="3600" dirty="0" smtClean="0">
                          <a:solidFill>
                            <a:schemeClr val="tx1"/>
                          </a:solidFill>
                        </a:rPr>
                        <a:t>الجانب</a:t>
                      </a:r>
                      <a:r>
                        <a:rPr lang="ar-DZ" sz="3600" baseline="0" dirty="0" smtClean="0">
                          <a:solidFill>
                            <a:schemeClr val="tx1"/>
                          </a:solidFill>
                        </a:rPr>
                        <a:t> العمراني </a:t>
                      </a:r>
                      <a:endParaRPr lang="ar-DZ" sz="3600" dirty="0">
                        <a:solidFill>
                          <a:schemeClr val="tx1"/>
                        </a:solidFill>
                      </a:endParaRPr>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DZ" b="0" i="0" dirty="0" smtClean="0">
                          <a:solidFill>
                            <a:schemeClr val="tx1"/>
                          </a:solidFill>
                          <a:effectLst/>
                          <a:latin typeface="Segoe UI Historic" panose="020B0502040204020203" pitchFamily="34" charset="0"/>
                        </a:rPr>
                        <a:t>قرر الخليفة ابو جعفر المنصور بناء مدينة بغداد و احضار المهندسين و أهل المعرفة البناءين و التجار و الحفارين</a:t>
                      </a:r>
                      <a:endParaRPr lang="ar-DZ" dirty="0" smtClean="0">
                        <a:solidFill>
                          <a:schemeClr val="tx1"/>
                        </a:solidFill>
                      </a:endParaRPr>
                    </a:p>
                    <a:p>
                      <a:pPr rtl="1"/>
                      <a:endParaRPr lang="ar-DZ" dirty="0">
                        <a:solidFill>
                          <a:schemeClr val="tx1"/>
                        </a:solidFill>
                      </a:endParaRPr>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DZ" b="0" i="0" dirty="0" smtClean="0">
                          <a:solidFill>
                            <a:schemeClr val="tx1"/>
                          </a:solidFill>
                          <a:effectLst/>
                          <a:latin typeface="Segoe UI Historic" panose="020B0502040204020203" pitchFamily="34" charset="0"/>
                        </a:rPr>
                        <a:t>فبناها و هي الرافقة و لم يسمها و بني الملطية و بنى المنصور ثم وجه احضار المهندسين و أهل المعرفة بالبناء.....فحضره مائة الف من اصناف المهن و الصناعات&gt;&gt;</a:t>
                      </a:r>
                      <a:endParaRPr lang="ar-DZ" dirty="0" smtClean="0">
                        <a:solidFill>
                          <a:schemeClr val="tx1"/>
                        </a:solidFill>
                      </a:endParaRPr>
                    </a:p>
                    <a:p>
                      <a:pPr rtl="1"/>
                      <a:endParaRPr lang="ar-DZ" dirty="0"/>
                    </a:p>
                  </a:txBody>
                  <a:tcPr>
                    <a:solidFill>
                      <a:schemeClr val="accent1">
                        <a:lumMod val="40000"/>
                        <a:lumOff val="60000"/>
                      </a:schemeClr>
                    </a:solidFill>
                  </a:tcPr>
                </a:tc>
                <a:tc>
                  <a:txBody>
                    <a:bodyPr/>
                    <a:lstStyle/>
                    <a:p>
                      <a:pPr rtl="1"/>
                      <a:r>
                        <a:rPr lang="ar-DZ" b="0" i="0" dirty="0" smtClean="0">
                          <a:solidFill>
                            <a:schemeClr val="tx1"/>
                          </a:solidFill>
                          <a:effectLst/>
                          <a:latin typeface="Segoe UI Historic" panose="020B0502040204020203" pitchFamily="34" charset="0"/>
                        </a:rPr>
                        <a:t>ص41</a:t>
                      </a:r>
                      <a:endParaRPr lang="ar-DZ" dirty="0">
                        <a:solidFill>
                          <a:schemeClr val="tx1"/>
                        </a:solidFill>
                      </a:endParaRPr>
                    </a:p>
                  </a:txBody>
                  <a:tcPr>
                    <a:solidFill>
                      <a:schemeClr val="accent1">
                        <a:lumMod val="40000"/>
                        <a:lumOff val="60000"/>
                      </a:schemeClr>
                    </a:solidFill>
                  </a:tcPr>
                </a:tc>
              </a:tr>
              <a:tr h="3232597">
                <a:tc>
                  <a:txBody>
                    <a:bodyPr/>
                    <a:lstStyle/>
                    <a:p>
                      <a:pPr rtl="1"/>
                      <a:endParaRPr lang="ar-DZ"/>
                    </a:p>
                  </a:txBody>
                  <a:tcPr>
                    <a:solidFill>
                      <a:schemeClr val="accent1">
                        <a:lumMod val="40000"/>
                        <a:lumOff val="60000"/>
                      </a:schemeClr>
                    </a:solidFill>
                  </a:tcPr>
                </a:tc>
                <a:tc>
                  <a:txBody>
                    <a:bodyPr/>
                    <a:lstStyle/>
                    <a:p>
                      <a:pPr rtl="1"/>
                      <a:r>
                        <a:rPr lang="ar-DZ" b="0" i="0" dirty="0" smtClean="0">
                          <a:solidFill>
                            <a:schemeClr val="tx1"/>
                          </a:solidFill>
                          <a:effectLst/>
                          <a:latin typeface="Segoe UI Historic" panose="020B0502040204020203" pitchFamily="34" charset="0"/>
                        </a:rPr>
                        <a:t>صور الخليفة ابو جعفر الدهاليز التي كانت موجودة في المدينة و التي تدل على دقة التخطيط العمراني في علمها داخل المدينة ،ز جعل للمدينة اربعة دهاليز عظاما ازاجا طول كل دهليز ثمانون</a:t>
                      </a:r>
                      <a:r>
                        <a:rPr lang="ar-DZ" b="0" i="0" baseline="0" dirty="0" smtClean="0">
                          <a:solidFill>
                            <a:schemeClr val="tx1"/>
                          </a:solidFill>
                          <a:effectLst/>
                          <a:latin typeface="Segoe UI Historic" panose="020B0502040204020203" pitchFamily="34" charset="0"/>
                        </a:rPr>
                        <a:t> ذراع </a:t>
                      </a:r>
                      <a:endParaRPr lang="ar-DZ" dirty="0">
                        <a:solidFill>
                          <a:schemeClr val="tx1"/>
                        </a:solidFill>
                      </a:endParaRPr>
                    </a:p>
                  </a:txBody>
                  <a:tcPr>
                    <a:solidFill>
                      <a:schemeClr val="accent1">
                        <a:lumMod val="40000"/>
                        <a:lumOff val="60000"/>
                      </a:schemeClr>
                    </a:solidFill>
                  </a:tcPr>
                </a:tc>
                <a:tc>
                  <a:txBody>
                    <a:bodyPr/>
                    <a:lstStyle/>
                    <a:p>
                      <a:pPr rtl="1"/>
                      <a:r>
                        <a:rPr lang="ar-DZ" b="0" i="0" dirty="0" smtClean="0">
                          <a:solidFill>
                            <a:schemeClr val="tx1"/>
                          </a:solidFill>
                          <a:effectLst/>
                          <a:latin typeface="Segoe UI Historic" panose="020B0502040204020203" pitchFamily="34" charset="0"/>
                        </a:rPr>
                        <a:t>جعل للابواب المدينة اربعة دهاليز عظاما..... و بعضا باللبن العظام &gt;&gt;ون ذراع.</a:t>
                      </a:r>
                      <a:endParaRPr lang="ar-DZ" dirty="0">
                        <a:solidFill>
                          <a:schemeClr val="tx1"/>
                        </a:solidFill>
                      </a:endParaRPr>
                    </a:p>
                  </a:txBody>
                  <a:tcPr>
                    <a:solidFill>
                      <a:schemeClr val="accent1">
                        <a:lumMod val="40000"/>
                        <a:lumOff val="60000"/>
                      </a:schemeClr>
                    </a:solidFill>
                  </a:tcPr>
                </a:tc>
                <a:tc>
                  <a:txBody>
                    <a:bodyPr/>
                    <a:lstStyle/>
                    <a:p>
                      <a:pPr rtl="1"/>
                      <a:r>
                        <a:rPr lang="ar-DZ" b="0" i="0" dirty="0" smtClean="0">
                          <a:solidFill>
                            <a:schemeClr val="tx1"/>
                          </a:solidFill>
                          <a:effectLst/>
                          <a:latin typeface="Segoe UI Historic" panose="020B0502040204020203" pitchFamily="34" charset="0"/>
                        </a:rPr>
                        <a:t>ص25</a:t>
                      </a:r>
                      <a:endParaRPr lang="ar-DZ" dirty="0">
                        <a:solidFill>
                          <a:schemeClr val="tx1"/>
                        </a:solidFill>
                      </a:endParaRPr>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2061203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20029340"/>
              </p:ext>
            </p:extLst>
          </p:nvPr>
        </p:nvGraphicFramePr>
        <p:xfrm>
          <a:off x="553792" y="719664"/>
          <a:ext cx="11333408" cy="5694791"/>
        </p:xfrm>
        <a:graphic>
          <a:graphicData uri="http://schemas.openxmlformats.org/drawingml/2006/table">
            <a:tbl>
              <a:tblPr rtl="1" firstRow="1" bandRow="1">
                <a:tableStyleId>{5C22544A-7EE6-4342-B048-85BDC9FD1C3A}</a:tableStyleId>
              </a:tblPr>
              <a:tblGrid>
                <a:gridCol w="1674254"/>
                <a:gridCol w="3992450"/>
                <a:gridCol w="4108361"/>
                <a:gridCol w="1558343"/>
              </a:tblGrid>
              <a:tr h="2860663">
                <a:tc>
                  <a:txBody>
                    <a:bodyPr/>
                    <a:lstStyle/>
                    <a:p>
                      <a:pPr rtl="1"/>
                      <a:endParaRPr lang="ar-DZ" sz="3200" dirty="0" smtClean="0">
                        <a:solidFill>
                          <a:schemeClr val="tx1"/>
                        </a:solidFill>
                      </a:endParaRPr>
                    </a:p>
                    <a:p>
                      <a:pPr rtl="1"/>
                      <a:endParaRPr lang="ar-DZ" sz="3200" dirty="0">
                        <a:solidFill>
                          <a:schemeClr val="tx1"/>
                        </a:solidFill>
                      </a:endParaRPr>
                    </a:p>
                  </a:txBody>
                  <a:tcPr>
                    <a:solidFill>
                      <a:schemeClr val="accent1">
                        <a:lumMod val="40000"/>
                        <a:lumOff val="60000"/>
                      </a:schemeClr>
                    </a:solidFill>
                  </a:tcPr>
                </a:tc>
                <a:tc>
                  <a:txBody>
                    <a:bodyPr/>
                    <a:lstStyle/>
                    <a:p>
                      <a:pPr rtl="1"/>
                      <a:endParaRPr lang="ar-DZ" dirty="0" smtClean="0"/>
                    </a:p>
                    <a:p>
                      <a:pPr rtl="1"/>
                      <a:endParaRPr lang="ar-DZ" dirty="0" smtClean="0"/>
                    </a:p>
                  </a:txBody>
                  <a:tcPr>
                    <a:solidFill>
                      <a:schemeClr val="accent1">
                        <a:lumMod val="40000"/>
                        <a:lumOff val="60000"/>
                      </a:schemeClr>
                    </a:solidFill>
                  </a:tcPr>
                </a:tc>
                <a:tc>
                  <a:txBody>
                    <a:bodyPr/>
                    <a:lstStyle/>
                    <a:p>
                      <a:pPr rtl="1"/>
                      <a:endParaRPr lang="ar-DZ" dirty="0"/>
                    </a:p>
                  </a:txBody>
                  <a:tcPr>
                    <a:solidFill>
                      <a:schemeClr val="accent1">
                        <a:lumMod val="40000"/>
                        <a:lumOff val="60000"/>
                      </a:schemeClr>
                    </a:solidFill>
                  </a:tcPr>
                </a:tc>
                <a:tc>
                  <a:txBody>
                    <a:bodyPr/>
                    <a:lstStyle/>
                    <a:p>
                      <a:pPr rtl="1"/>
                      <a:endParaRPr lang="ar-DZ" dirty="0"/>
                    </a:p>
                  </a:txBody>
                  <a:tcPr>
                    <a:solidFill>
                      <a:schemeClr val="accent1">
                        <a:lumMod val="40000"/>
                        <a:lumOff val="60000"/>
                      </a:schemeClr>
                    </a:solidFill>
                  </a:tcPr>
                </a:tc>
              </a:tr>
              <a:tr h="2834128">
                <a:tc>
                  <a:txBody>
                    <a:bodyPr/>
                    <a:lstStyle/>
                    <a:p>
                      <a:pPr rtl="1"/>
                      <a:endParaRPr lang="ar-DZ" dirty="0"/>
                    </a:p>
                  </a:txBody>
                  <a:tcPr>
                    <a:solidFill>
                      <a:schemeClr val="accent1">
                        <a:lumMod val="40000"/>
                        <a:lumOff val="60000"/>
                      </a:schemeClr>
                    </a:solidFill>
                  </a:tcPr>
                </a:tc>
                <a:tc>
                  <a:txBody>
                    <a:bodyPr/>
                    <a:lstStyle/>
                    <a:p>
                      <a:pPr rtl="1"/>
                      <a:endParaRPr lang="ar-DZ" dirty="0"/>
                    </a:p>
                  </a:txBody>
                  <a:tcPr>
                    <a:solidFill>
                      <a:schemeClr val="accent1">
                        <a:lumMod val="40000"/>
                        <a:lumOff val="60000"/>
                      </a:schemeClr>
                    </a:solidFill>
                  </a:tcPr>
                </a:tc>
                <a:tc>
                  <a:txBody>
                    <a:bodyPr/>
                    <a:lstStyle/>
                    <a:p>
                      <a:pPr rtl="1"/>
                      <a:endParaRPr lang="ar-DZ" dirty="0"/>
                    </a:p>
                  </a:txBody>
                  <a:tcPr>
                    <a:solidFill>
                      <a:schemeClr val="accent1">
                        <a:lumMod val="40000"/>
                        <a:lumOff val="60000"/>
                      </a:schemeClr>
                    </a:solidFill>
                  </a:tcPr>
                </a:tc>
                <a:tc>
                  <a:txBody>
                    <a:bodyPr/>
                    <a:lstStyle/>
                    <a:p>
                      <a:pPr rtl="1"/>
                      <a:endParaRPr lang="ar-DZ" dirty="0"/>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3826717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71832422"/>
              </p:ext>
            </p:extLst>
          </p:nvPr>
        </p:nvGraphicFramePr>
        <p:xfrm>
          <a:off x="553790" y="270456"/>
          <a:ext cx="11397804" cy="6587544"/>
        </p:xfrm>
        <a:graphic>
          <a:graphicData uri="http://schemas.openxmlformats.org/drawingml/2006/table">
            <a:tbl>
              <a:tblPr rtl="1" firstRow="1" bandRow="1">
                <a:tableStyleId>{5C22544A-7EE6-4342-B048-85BDC9FD1C3A}</a:tableStyleId>
              </a:tblPr>
              <a:tblGrid>
                <a:gridCol w="1841679"/>
                <a:gridCol w="3857223"/>
                <a:gridCol w="2849451"/>
                <a:gridCol w="2849451"/>
              </a:tblGrid>
              <a:tr h="3293772">
                <a:tc>
                  <a:txBody>
                    <a:bodyPr/>
                    <a:lstStyle/>
                    <a:p>
                      <a:pPr rtl="1"/>
                      <a:endParaRPr lang="ar-DZ" dirty="0"/>
                    </a:p>
                  </a:txBody>
                  <a:tcPr>
                    <a:solidFill>
                      <a:schemeClr val="accent1">
                        <a:lumMod val="40000"/>
                        <a:lumOff val="60000"/>
                      </a:schemeClr>
                    </a:solidFill>
                  </a:tcPr>
                </a:tc>
                <a:tc>
                  <a:txBody>
                    <a:bodyPr/>
                    <a:lstStyle/>
                    <a:p>
                      <a:pPr rtl="1"/>
                      <a:r>
                        <a:rPr lang="ar-DZ" sz="2800" b="0" i="0" dirty="0" smtClean="0">
                          <a:solidFill>
                            <a:schemeClr val="tx1"/>
                          </a:solidFill>
                          <a:effectLst/>
                          <a:latin typeface="Segoe UI Historic" panose="020B0502040204020203" pitchFamily="34" charset="0"/>
                        </a:rPr>
                        <a:t>]تكلم عن معلم اخر من أبرز المعالم العمرانية اللتي ظهرت على عهد الخلافة العباسية من مدن خلفاء العباس الا و هي مدينة سر من رأى.]</a:t>
                      </a:r>
                      <a:endParaRPr lang="ar-DZ" sz="2800" dirty="0">
                        <a:solidFill>
                          <a:schemeClr val="tx1"/>
                        </a:solidFill>
                      </a:endParaRPr>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DZ" sz="2400" b="0" i="0" dirty="0" smtClean="0">
                          <a:solidFill>
                            <a:schemeClr val="tx1"/>
                          </a:solidFill>
                          <a:effectLst/>
                          <a:latin typeface="Segoe UI Historic" panose="020B0502040204020203" pitchFamily="34" charset="0"/>
                        </a:rPr>
                        <a:t>كانت سر من رأى في متقدم الايام صحراء من أرض الطيرهان لا عمارة بها ....... و كان معه خلق من الأتراك و هو يومئذ عجم&gt;&gt;</a:t>
                      </a:r>
                      <a:endParaRPr lang="ar-DZ" sz="2400" dirty="0" smtClean="0">
                        <a:solidFill>
                          <a:schemeClr val="tx1"/>
                        </a:solidFill>
                      </a:endParaRPr>
                    </a:p>
                    <a:p>
                      <a:pPr rtl="1"/>
                      <a:endParaRPr lang="ar-DZ" dirty="0"/>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DZ" sz="2400" b="0" i="0" dirty="0" smtClean="0">
                          <a:solidFill>
                            <a:schemeClr val="tx1"/>
                          </a:solidFill>
                          <a:effectLst/>
                          <a:latin typeface="Segoe UI Historic" panose="020B0502040204020203" pitchFamily="34" charset="0"/>
                        </a:rPr>
                        <a:t>ص54</a:t>
                      </a:r>
                      <a:endParaRPr lang="ar-DZ" sz="2400" dirty="0" smtClean="0">
                        <a:solidFill>
                          <a:schemeClr val="tx1"/>
                        </a:solidFill>
                      </a:endParaRPr>
                    </a:p>
                    <a:p>
                      <a:pPr rtl="1"/>
                      <a:endParaRPr lang="ar-DZ" dirty="0"/>
                    </a:p>
                  </a:txBody>
                  <a:tcPr>
                    <a:solidFill>
                      <a:schemeClr val="accent1">
                        <a:lumMod val="40000"/>
                        <a:lumOff val="60000"/>
                      </a:schemeClr>
                    </a:solidFill>
                  </a:tcPr>
                </a:tc>
              </a:tr>
              <a:tr h="3293772">
                <a:tc>
                  <a:txBody>
                    <a:bodyPr/>
                    <a:lstStyle/>
                    <a:p>
                      <a:pPr rtl="1"/>
                      <a:endParaRPr lang="ar-DZ" dirty="0"/>
                    </a:p>
                  </a:txBody>
                  <a:tcPr>
                    <a:solidFill>
                      <a:schemeClr val="accent1">
                        <a:lumMod val="40000"/>
                        <a:lumOff val="60000"/>
                      </a:schemeClr>
                    </a:solidFill>
                  </a:tcPr>
                </a:tc>
                <a:tc>
                  <a:txBody>
                    <a:bodyPr/>
                    <a:lstStyle/>
                    <a:p>
                      <a:pPr rtl="1"/>
                      <a:r>
                        <a:rPr lang="ar-DZ" sz="2800" b="0" i="0" dirty="0" smtClean="0">
                          <a:solidFill>
                            <a:schemeClr val="tx1"/>
                          </a:solidFill>
                          <a:effectLst/>
                          <a:latin typeface="Segoe UI Historic" panose="020B0502040204020203" pitchFamily="34" charset="0"/>
                        </a:rPr>
                        <a:t>بنى الواثق ابن المعتصم القصر المعروف بالهاروني على دجلة </a:t>
                      </a:r>
                      <a:endParaRPr lang="ar-DZ" sz="2800" dirty="0">
                        <a:solidFill>
                          <a:schemeClr val="tx1"/>
                        </a:solidFill>
                      </a:endParaRPr>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DZ" sz="2400" b="0" i="0" dirty="0" smtClean="0">
                          <a:solidFill>
                            <a:schemeClr val="tx1"/>
                          </a:solidFill>
                          <a:effectLst/>
                          <a:latin typeface="Segoe UI Historic" panose="020B0502040204020203" pitchFamily="34" charset="0"/>
                        </a:rPr>
                        <a:t>بنى الواثق القصر المعروف بالهاروني على دجلة و جهل فيه دكة شرقية و دكة غربية .........الموصل </a:t>
                      </a:r>
                      <a:endParaRPr lang="ar-DZ" sz="2400" dirty="0" smtClean="0">
                        <a:solidFill>
                          <a:schemeClr val="tx1"/>
                        </a:solidFill>
                      </a:endParaRPr>
                    </a:p>
                    <a:p>
                      <a:pPr rtl="1"/>
                      <a:endParaRPr lang="ar-DZ" sz="2400" dirty="0">
                        <a:solidFill>
                          <a:schemeClr val="tx1"/>
                        </a:solidFill>
                      </a:endParaRPr>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DZ" sz="2400" b="0" i="0" dirty="0" smtClean="0">
                          <a:solidFill>
                            <a:schemeClr val="tx1"/>
                          </a:solidFill>
                          <a:effectLst/>
                          <a:latin typeface="Segoe UI Historic" panose="020B0502040204020203" pitchFamily="34" charset="0"/>
                        </a:rPr>
                        <a:t>ص 65</a:t>
                      </a:r>
                      <a:endParaRPr lang="ar-DZ" sz="2400" dirty="0" smtClean="0">
                        <a:solidFill>
                          <a:schemeClr val="tx1"/>
                        </a:solidFill>
                      </a:endParaRPr>
                    </a:p>
                    <a:p>
                      <a:pPr rtl="1"/>
                      <a:endParaRPr lang="ar-DZ" dirty="0"/>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1480273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Ouvrir la photo"/>
          <p:cNvSpPr>
            <a:spLocks noChangeAspect="1" noChangeArrowheads="1"/>
          </p:cNvSpPr>
          <p:nvPr/>
        </p:nvSpPr>
        <p:spPr bwMode="auto">
          <a:xfrm>
            <a:off x="155575" y="-2697163"/>
            <a:ext cx="4210050" cy="5619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DZ"/>
          </a:p>
        </p:txBody>
      </p:sp>
      <p:sp>
        <p:nvSpPr>
          <p:cNvPr id="3" name="AutoShape 4" descr="Ouvrir la photo"/>
          <p:cNvSpPr>
            <a:spLocks noChangeAspect="1" noChangeArrowheads="1"/>
          </p:cNvSpPr>
          <p:nvPr/>
        </p:nvSpPr>
        <p:spPr bwMode="auto">
          <a:xfrm>
            <a:off x="307975" y="-2544763"/>
            <a:ext cx="4210050" cy="5619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DZ"/>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49308" y="760794"/>
            <a:ext cx="4210050" cy="5619750"/>
          </a:xfrm>
          <a:prstGeom prst="rect">
            <a:avLst/>
          </a:prstGeom>
        </p:spPr>
      </p:pic>
    </p:spTree>
    <p:extLst>
      <p:ext uri="{BB962C8B-B14F-4D97-AF65-F5344CB8AC3E}">
        <p14:creationId xmlns:p14="http://schemas.microsoft.com/office/powerpoint/2010/main" val="21911473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44456919"/>
              </p:ext>
            </p:extLst>
          </p:nvPr>
        </p:nvGraphicFramePr>
        <p:xfrm>
          <a:off x="296210" y="321972"/>
          <a:ext cx="11745536" cy="6439436"/>
        </p:xfrm>
        <a:graphic>
          <a:graphicData uri="http://schemas.openxmlformats.org/drawingml/2006/table">
            <a:tbl>
              <a:tblPr rtl="1" firstRow="1" bandRow="1">
                <a:tableStyleId>{5C22544A-7EE6-4342-B048-85BDC9FD1C3A}</a:tableStyleId>
              </a:tblPr>
              <a:tblGrid>
                <a:gridCol w="2936384"/>
                <a:gridCol w="3528810"/>
                <a:gridCol w="3876541"/>
                <a:gridCol w="1403801"/>
              </a:tblGrid>
              <a:tr h="3219718">
                <a:tc>
                  <a:txBody>
                    <a:bodyPr/>
                    <a:lstStyle/>
                    <a:p>
                      <a:pPr rtl="1"/>
                      <a:endParaRPr lang="ar-DZ" sz="3600" dirty="0" smtClean="0">
                        <a:solidFill>
                          <a:schemeClr val="tx1"/>
                        </a:solidFill>
                      </a:endParaRPr>
                    </a:p>
                    <a:p>
                      <a:pPr rtl="1"/>
                      <a:r>
                        <a:rPr lang="ar-DZ" sz="3600" dirty="0" smtClean="0">
                          <a:solidFill>
                            <a:schemeClr val="tx1"/>
                          </a:solidFill>
                        </a:rPr>
                        <a:t>الجانب</a:t>
                      </a:r>
                      <a:r>
                        <a:rPr lang="ar-DZ" sz="3600" baseline="0" dirty="0" smtClean="0">
                          <a:solidFill>
                            <a:schemeClr val="tx1"/>
                          </a:solidFill>
                        </a:rPr>
                        <a:t> المناخي</a:t>
                      </a:r>
                      <a:endParaRPr lang="ar-DZ" sz="3600" dirty="0">
                        <a:solidFill>
                          <a:schemeClr val="tx1"/>
                        </a:solidFill>
                      </a:endParaRPr>
                    </a:p>
                  </a:txBody>
                  <a:tcPr>
                    <a:solidFill>
                      <a:schemeClr val="accent1">
                        <a:lumMod val="40000"/>
                        <a:lumOff val="60000"/>
                      </a:schemeClr>
                    </a:solidFill>
                  </a:tcPr>
                </a:tc>
                <a:tc>
                  <a:txBody>
                    <a:bodyPr/>
                    <a:lstStyle/>
                    <a:p>
                      <a:pPr rtl="1"/>
                      <a:endParaRPr lang="ar-DZ" sz="2400" b="0" i="0" dirty="0" smtClean="0">
                        <a:solidFill>
                          <a:schemeClr val="tx1"/>
                        </a:solidFill>
                        <a:effectLst/>
                        <a:latin typeface="Segoe UI Historic" panose="020B0502040204020203" pitchFamily="34" charset="0"/>
                      </a:endParaRPr>
                    </a:p>
                    <a:p>
                      <a:pPr rtl="1"/>
                      <a:r>
                        <a:rPr lang="ar-DZ" sz="2400" b="0" i="0" dirty="0" smtClean="0">
                          <a:solidFill>
                            <a:schemeClr val="tx1"/>
                          </a:solidFill>
                          <a:effectLst/>
                          <a:latin typeface="Segoe UI Historic" panose="020B0502040204020203" pitchFamily="34" charset="0"/>
                        </a:rPr>
                        <a:t>تحدث عن مناخ بغداد ان الحر الشديد و البرد في أيام الشتاء و اعتدال في الفصل الخريف .</a:t>
                      </a:r>
                      <a:endParaRPr lang="ar-DZ" sz="2400" dirty="0">
                        <a:solidFill>
                          <a:schemeClr val="tx1"/>
                        </a:solidFill>
                      </a:endParaRPr>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endParaRPr lang="ar-DZ" sz="24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r>
                        <a:rPr lang="ar-DZ" sz="2400" b="0" i="0" dirty="0" smtClean="0">
                          <a:solidFill>
                            <a:schemeClr val="tx1"/>
                          </a:solidFill>
                          <a:effectLst/>
                          <a:latin typeface="Segoe UI Historic" panose="020B0502040204020203" pitchFamily="34" charset="0"/>
                        </a:rPr>
                        <a:t>كون الحر بها شديد ايام القيظو البرد في الشتاء و يعتدل فصلان الخريف و الربيع&gt;&gt;</a:t>
                      </a:r>
                      <a:endParaRPr lang="ar-DZ" sz="2400" dirty="0" smtClean="0">
                        <a:solidFill>
                          <a:schemeClr val="tx1"/>
                        </a:solidFill>
                      </a:endParaRPr>
                    </a:p>
                    <a:p>
                      <a:pPr rtl="1"/>
                      <a:endParaRPr lang="ar-DZ" dirty="0">
                        <a:solidFill>
                          <a:schemeClr val="tx1"/>
                        </a:solidFill>
                      </a:endParaRPr>
                    </a:p>
                  </a:txBody>
                  <a:tcPr>
                    <a:solidFill>
                      <a:schemeClr val="accent1">
                        <a:lumMod val="40000"/>
                        <a:lumOff val="60000"/>
                      </a:schemeClr>
                    </a:solidFill>
                  </a:tcPr>
                </a:tc>
                <a:tc>
                  <a:txBody>
                    <a:bodyPr/>
                    <a:lstStyle/>
                    <a:p>
                      <a:pPr rtl="1"/>
                      <a:endParaRPr lang="ar-DZ" sz="2400" b="0" i="0" dirty="0" smtClean="0">
                        <a:solidFill>
                          <a:schemeClr val="tx1"/>
                        </a:solidFill>
                        <a:effectLst/>
                        <a:latin typeface="Segoe UI Historic" panose="020B0502040204020203" pitchFamily="34" charset="0"/>
                      </a:endParaRPr>
                    </a:p>
                    <a:p>
                      <a:pPr rtl="1"/>
                      <a:r>
                        <a:rPr lang="ar-DZ" sz="2400" b="0" i="0" dirty="0" smtClean="0">
                          <a:solidFill>
                            <a:schemeClr val="tx1"/>
                          </a:solidFill>
                          <a:effectLst/>
                          <a:latin typeface="Segoe UI Historic" panose="020B0502040204020203" pitchFamily="34" charset="0"/>
                        </a:rPr>
                        <a:t>ص 14</a:t>
                      </a:r>
                      <a:r>
                        <a:rPr lang="ar-DZ" sz="2400" baseline="0" dirty="0" smtClean="0">
                          <a:solidFill>
                            <a:schemeClr val="tx1"/>
                          </a:solidFill>
                        </a:rPr>
                        <a:t> </a:t>
                      </a:r>
                      <a:endParaRPr lang="ar-DZ" sz="2400" dirty="0">
                        <a:solidFill>
                          <a:schemeClr val="tx1"/>
                        </a:solidFill>
                      </a:endParaRPr>
                    </a:p>
                  </a:txBody>
                  <a:tcPr>
                    <a:solidFill>
                      <a:schemeClr val="accent1">
                        <a:lumMod val="40000"/>
                        <a:lumOff val="60000"/>
                      </a:schemeClr>
                    </a:solidFill>
                  </a:tcPr>
                </a:tc>
              </a:tr>
              <a:tr h="3219718">
                <a:tc>
                  <a:txBody>
                    <a:bodyPr/>
                    <a:lstStyle/>
                    <a:p>
                      <a:pPr rtl="1"/>
                      <a:endParaRPr lang="ar-DZ" dirty="0"/>
                    </a:p>
                  </a:txBody>
                  <a:tcPr>
                    <a:solidFill>
                      <a:schemeClr val="accent1">
                        <a:lumMod val="40000"/>
                        <a:lumOff val="60000"/>
                      </a:schemeClr>
                    </a:solidFill>
                  </a:tcPr>
                </a:tc>
                <a:tc>
                  <a:txBody>
                    <a:bodyPr/>
                    <a:lstStyle/>
                    <a:p>
                      <a:pPr rtl="1"/>
                      <a:endParaRPr lang="ar-DZ"/>
                    </a:p>
                  </a:txBody>
                  <a:tcPr>
                    <a:solidFill>
                      <a:schemeClr val="accent1">
                        <a:lumMod val="40000"/>
                        <a:lumOff val="60000"/>
                      </a:schemeClr>
                    </a:solidFill>
                  </a:tcPr>
                </a:tc>
                <a:tc>
                  <a:txBody>
                    <a:bodyPr/>
                    <a:lstStyle/>
                    <a:p>
                      <a:pPr rtl="1"/>
                      <a:endParaRPr lang="ar-DZ" dirty="0"/>
                    </a:p>
                  </a:txBody>
                  <a:tcPr>
                    <a:solidFill>
                      <a:schemeClr val="accent1">
                        <a:lumMod val="40000"/>
                        <a:lumOff val="60000"/>
                      </a:schemeClr>
                    </a:solidFill>
                  </a:tcPr>
                </a:tc>
                <a:tc>
                  <a:txBody>
                    <a:bodyPr/>
                    <a:lstStyle/>
                    <a:p>
                      <a:pPr rtl="1"/>
                      <a:endParaRPr lang="ar-DZ" dirty="0"/>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3209045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07408301"/>
              </p:ext>
            </p:extLst>
          </p:nvPr>
        </p:nvGraphicFramePr>
        <p:xfrm>
          <a:off x="515157" y="309092"/>
          <a:ext cx="11178860" cy="6439438"/>
        </p:xfrm>
        <a:graphic>
          <a:graphicData uri="http://schemas.openxmlformats.org/drawingml/2006/table">
            <a:tbl>
              <a:tblPr rtl="1" firstRow="1" bandRow="1">
                <a:tableStyleId>{5C22544A-7EE6-4342-B048-85BDC9FD1C3A}</a:tableStyleId>
              </a:tblPr>
              <a:tblGrid>
                <a:gridCol w="2794715"/>
                <a:gridCol w="2794715"/>
                <a:gridCol w="3721995"/>
                <a:gridCol w="1867435"/>
              </a:tblGrid>
              <a:tr h="3219719">
                <a:tc>
                  <a:txBody>
                    <a:bodyPr/>
                    <a:lstStyle/>
                    <a:p>
                      <a:pPr rtl="1"/>
                      <a:endParaRPr lang="ar-DZ" sz="3600" dirty="0" smtClean="0">
                        <a:solidFill>
                          <a:schemeClr val="tx1"/>
                        </a:solidFill>
                      </a:endParaRPr>
                    </a:p>
                    <a:p>
                      <a:pPr rtl="1"/>
                      <a:r>
                        <a:rPr lang="ar-DZ" sz="3600" dirty="0" smtClean="0">
                          <a:solidFill>
                            <a:schemeClr val="tx1"/>
                          </a:solidFill>
                        </a:rPr>
                        <a:t>الجانب</a:t>
                      </a:r>
                      <a:r>
                        <a:rPr lang="ar-DZ" sz="3600" baseline="0" dirty="0" smtClean="0">
                          <a:solidFill>
                            <a:schemeClr val="tx1"/>
                          </a:solidFill>
                        </a:rPr>
                        <a:t> العلمي </a:t>
                      </a:r>
                      <a:endParaRPr lang="ar-DZ" sz="3600" dirty="0">
                        <a:solidFill>
                          <a:schemeClr val="tx1"/>
                        </a:solidFill>
                      </a:endParaRPr>
                    </a:p>
                  </a:txBody>
                  <a:tcPr>
                    <a:solidFill>
                      <a:schemeClr val="accent1">
                        <a:lumMod val="40000"/>
                        <a:lumOff val="60000"/>
                      </a:schemeClr>
                    </a:solidFill>
                  </a:tcPr>
                </a:tc>
                <a:tc>
                  <a:txBody>
                    <a:bodyPr/>
                    <a:lstStyle/>
                    <a:p>
                      <a:pPr rtl="1"/>
                      <a:endParaRPr lang="ar-DZ" sz="2400" b="0" i="0" dirty="0" smtClean="0">
                        <a:solidFill>
                          <a:schemeClr val="tx1"/>
                        </a:solidFill>
                        <a:effectLst/>
                        <a:latin typeface="Segoe UI Historic" panose="020B0502040204020203" pitchFamily="34" charset="0"/>
                      </a:endParaRPr>
                    </a:p>
                    <a:p>
                      <a:pPr rtl="1"/>
                      <a:r>
                        <a:rPr lang="ar-DZ" sz="2400" b="0" i="0" dirty="0" smtClean="0">
                          <a:solidFill>
                            <a:schemeClr val="tx1"/>
                          </a:solidFill>
                          <a:effectLst/>
                          <a:latin typeface="Segoe UI Historic" panose="020B0502040204020203" pitchFamily="34" charset="0"/>
                        </a:rPr>
                        <a:t>ان اهل بغداد كانوا افضل الناس في الفهم و الأدب و التجارة و الصناعة و العلماء و القراء .</a:t>
                      </a:r>
                      <a:endParaRPr lang="ar-DZ" sz="2400" dirty="0">
                        <a:solidFill>
                          <a:schemeClr val="tx1"/>
                        </a:solidFill>
                      </a:endParaRPr>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endParaRPr lang="ar-DZ" sz="24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r>
                        <a:rPr lang="ar-DZ" sz="2400" b="0" i="0" dirty="0" smtClean="0">
                          <a:solidFill>
                            <a:schemeClr val="tx1"/>
                          </a:solidFill>
                          <a:effectLst/>
                          <a:latin typeface="Segoe UI Historic" panose="020B0502040204020203" pitchFamily="34" charset="0"/>
                        </a:rPr>
                        <a:t>انفتقت اذهانهم حتى فضلواافضل الناسفي العلم ،و الفهم ، و الأدب ،و النظر ،.......&gt;&gt;</a:t>
                      </a:r>
                      <a:endParaRPr lang="ar-DZ" sz="2400" dirty="0" smtClean="0">
                        <a:solidFill>
                          <a:schemeClr val="tx1"/>
                        </a:solidFill>
                      </a:endParaRPr>
                    </a:p>
                    <a:p>
                      <a:pPr rtl="1"/>
                      <a:endParaRPr lang="ar-DZ" dirty="0">
                        <a:solidFill>
                          <a:schemeClr val="tx1"/>
                        </a:solidFill>
                      </a:endParaRPr>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endParaRPr lang="ar-DZ" sz="3200"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r>
                        <a:rPr lang="ar-DZ" sz="3200" b="0" i="0" dirty="0" smtClean="0">
                          <a:solidFill>
                            <a:schemeClr val="tx1"/>
                          </a:solidFill>
                          <a:effectLst/>
                          <a:latin typeface="Segoe UI Historic" panose="020B0502040204020203" pitchFamily="34" charset="0"/>
                        </a:rPr>
                        <a:t>ص 14</a:t>
                      </a:r>
                      <a:endParaRPr lang="ar-DZ" sz="3200" dirty="0" smtClean="0">
                        <a:solidFill>
                          <a:schemeClr val="tx1"/>
                        </a:solidFill>
                      </a:endParaRPr>
                    </a:p>
                    <a:p>
                      <a:pPr rtl="1"/>
                      <a:endParaRPr lang="ar-DZ" dirty="0"/>
                    </a:p>
                  </a:txBody>
                  <a:tcPr>
                    <a:solidFill>
                      <a:schemeClr val="accent1">
                        <a:lumMod val="40000"/>
                        <a:lumOff val="60000"/>
                      </a:schemeClr>
                    </a:solidFill>
                  </a:tcPr>
                </a:tc>
              </a:tr>
              <a:tr h="3219719">
                <a:tc>
                  <a:txBody>
                    <a:bodyPr/>
                    <a:lstStyle/>
                    <a:p>
                      <a:pPr rtl="1"/>
                      <a:endParaRPr lang="ar-DZ" dirty="0"/>
                    </a:p>
                  </a:txBody>
                  <a:tcPr>
                    <a:solidFill>
                      <a:schemeClr val="accent1">
                        <a:lumMod val="40000"/>
                        <a:lumOff val="60000"/>
                      </a:schemeClr>
                    </a:solidFill>
                  </a:tcPr>
                </a:tc>
                <a:tc>
                  <a:txBody>
                    <a:bodyPr/>
                    <a:lstStyle/>
                    <a:p>
                      <a:pPr rtl="1"/>
                      <a:endParaRPr lang="ar-DZ"/>
                    </a:p>
                  </a:txBody>
                  <a:tcPr>
                    <a:solidFill>
                      <a:schemeClr val="accent1">
                        <a:lumMod val="40000"/>
                        <a:lumOff val="60000"/>
                      </a:schemeClr>
                    </a:solidFill>
                  </a:tcPr>
                </a:tc>
                <a:tc>
                  <a:txBody>
                    <a:bodyPr/>
                    <a:lstStyle/>
                    <a:p>
                      <a:pPr rtl="1"/>
                      <a:endParaRPr lang="ar-DZ" dirty="0"/>
                    </a:p>
                  </a:txBody>
                  <a:tcPr>
                    <a:solidFill>
                      <a:schemeClr val="accent1">
                        <a:lumMod val="40000"/>
                        <a:lumOff val="60000"/>
                      </a:schemeClr>
                    </a:solidFill>
                  </a:tcPr>
                </a:tc>
                <a:tc>
                  <a:txBody>
                    <a:bodyPr/>
                    <a:lstStyle/>
                    <a:p>
                      <a:pPr rtl="1"/>
                      <a:endParaRPr lang="ar-DZ" dirty="0"/>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22195379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77214862"/>
              </p:ext>
            </p:extLst>
          </p:nvPr>
        </p:nvGraphicFramePr>
        <p:xfrm>
          <a:off x="914401" y="693909"/>
          <a:ext cx="10419008" cy="5732649"/>
        </p:xfrm>
        <a:graphic>
          <a:graphicData uri="http://schemas.openxmlformats.org/drawingml/2006/table">
            <a:tbl>
              <a:tblPr rtl="1" firstRow="1" bandRow="1">
                <a:tableStyleId>{5C22544A-7EE6-4342-B048-85BDC9FD1C3A}</a:tableStyleId>
              </a:tblPr>
              <a:tblGrid>
                <a:gridCol w="2279561"/>
                <a:gridCol w="3400022"/>
                <a:gridCol w="3631843"/>
                <a:gridCol w="1107582"/>
              </a:tblGrid>
              <a:tr h="5732649">
                <a:tc>
                  <a:txBody>
                    <a:bodyPr/>
                    <a:lstStyle/>
                    <a:p>
                      <a:pPr rtl="1"/>
                      <a:endParaRPr lang="ar-DZ" sz="2800" dirty="0" smtClean="0">
                        <a:solidFill>
                          <a:schemeClr val="tx1"/>
                        </a:solidFill>
                      </a:endParaRPr>
                    </a:p>
                    <a:p>
                      <a:pPr rtl="1"/>
                      <a:endParaRPr lang="ar-DZ" sz="2800" dirty="0" smtClean="0">
                        <a:solidFill>
                          <a:schemeClr val="tx1"/>
                        </a:solidFill>
                      </a:endParaRPr>
                    </a:p>
                    <a:p>
                      <a:pPr rtl="1"/>
                      <a:r>
                        <a:rPr lang="ar-DZ" sz="2800" dirty="0" smtClean="0">
                          <a:solidFill>
                            <a:schemeClr val="tx1"/>
                          </a:solidFill>
                        </a:rPr>
                        <a:t>الجانب</a:t>
                      </a:r>
                      <a:r>
                        <a:rPr lang="ar-DZ" sz="2800" baseline="0" dirty="0" smtClean="0">
                          <a:solidFill>
                            <a:schemeClr val="tx1"/>
                          </a:solidFill>
                        </a:rPr>
                        <a:t> الجغرافي</a:t>
                      </a:r>
                      <a:endParaRPr lang="ar-DZ" sz="2800" dirty="0">
                        <a:solidFill>
                          <a:schemeClr val="tx1"/>
                        </a:solidFill>
                      </a:endParaRPr>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endParaRPr lang="ar-DZ"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endParaRPr lang="ar-DZ"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r>
                        <a:rPr lang="ar-DZ" b="0" i="0" dirty="0" smtClean="0">
                          <a:solidFill>
                            <a:schemeClr val="tx1"/>
                          </a:solidFill>
                          <a:effectLst/>
                          <a:latin typeface="Segoe UI Historic" panose="020B0502040204020203" pitchFamily="34" charset="0"/>
                        </a:rPr>
                        <a:t>دراسة</a:t>
                      </a:r>
                      <a:r>
                        <a:rPr lang="ar-DZ" b="0" i="0" baseline="0" dirty="0" smtClean="0">
                          <a:solidFill>
                            <a:schemeClr val="tx1"/>
                          </a:solidFill>
                          <a:effectLst/>
                          <a:latin typeface="Segoe UI Historic" panose="020B0502040204020203" pitchFamily="34" charset="0"/>
                        </a:rPr>
                        <a:t> </a:t>
                      </a:r>
                      <a:r>
                        <a:rPr lang="ar-DZ" b="0" i="0" dirty="0" smtClean="0">
                          <a:solidFill>
                            <a:schemeClr val="tx1"/>
                          </a:solidFill>
                          <a:effectLst/>
                          <a:latin typeface="Segoe UI Historic" panose="020B0502040204020203" pitchFamily="34" charset="0"/>
                        </a:rPr>
                        <a:t>منطقة بوشنج و بادغيس وسجستان في فترة تاريخية معينة، قدم معلومات جغرافية عن المنطقة، مثل حدودهما، وطبيعة أراضيهما، ومدنها الرئيسية.</a:t>
                      </a:r>
                      <a:endParaRPr lang="ar-DZ" dirty="0" smtClean="0">
                        <a:solidFill>
                          <a:schemeClr val="tx1"/>
                        </a:solidFill>
                      </a:endParaRPr>
                    </a:p>
                    <a:p>
                      <a:pPr rtl="1"/>
                      <a:r>
                        <a:rPr lang="ar-DZ" b="0" i="0" dirty="0" smtClean="0">
                          <a:solidFill>
                            <a:schemeClr val="tx1"/>
                          </a:solidFill>
                          <a:effectLst/>
                          <a:latin typeface="Segoe UI Historic" panose="020B0502040204020203" pitchFamily="34" charset="0"/>
                        </a:rPr>
                        <a:t> وسرد أسماء بعض الشخصيات التاريخية التي ارتبطت بهذه المناطق</a:t>
                      </a:r>
                      <a:endParaRPr lang="ar-DZ" dirty="0">
                        <a:solidFill>
                          <a:schemeClr val="tx1"/>
                        </a:solidFill>
                      </a:endParaRPr>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endParaRPr lang="ar-DZ"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endParaRPr lang="ar-DZ" b="0" i="0" dirty="0" smtClean="0">
                        <a:solidFill>
                          <a:schemeClr val="tx1"/>
                        </a:solidFill>
                        <a:effectLst/>
                        <a:latin typeface="Segoe UI Historic" panose="020B0502040204020203" pitchFamily="34" charset="0"/>
                      </a:endParaRPr>
                    </a:p>
                    <a:p>
                      <a:pPr marL="0" marR="0" lvl="0" indent="0" algn="r" defTabSz="457200" rtl="1" eaLnBrk="1" fontAlgn="auto" latinLnBrk="0" hangingPunct="1">
                        <a:lnSpc>
                          <a:spcPct val="100000"/>
                        </a:lnSpc>
                        <a:spcBef>
                          <a:spcPts val="0"/>
                        </a:spcBef>
                        <a:spcAft>
                          <a:spcPts val="0"/>
                        </a:spcAft>
                        <a:buClrTx/>
                        <a:buSzTx/>
                        <a:buFontTx/>
                        <a:buNone/>
                        <a:tabLst/>
                        <a:defRPr/>
                      </a:pPr>
                      <a:r>
                        <a:rPr lang="ar-DZ" b="0" i="0" dirty="0" smtClean="0">
                          <a:solidFill>
                            <a:schemeClr val="tx1"/>
                          </a:solidFill>
                          <a:effectLst/>
                          <a:latin typeface="Segoe UI Historic" panose="020B0502040204020203" pitchFamily="34" charset="0"/>
                        </a:rPr>
                        <a:t>« ومن هراة إلى بوشنج..... افتتحها اوس بن ثعلبة التيمي......» » ومن بوشنج إلى باغديس...... افتتحها بادغيس عبد الرحمان.......» « ومن بوشنج إلى سجستان........ خمس مراحل..... وهو بلد جليل..... لها خمس ابواب... ونهر يشق في وسطها</a:t>
                      </a:r>
                      <a:r>
                        <a:rPr lang="ar-DZ" b="0" i="0" baseline="0" dirty="0" smtClean="0">
                          <a:solidFill>
                            <a:schemeClr val="tx1"/>
                          </a:solidFill>
                          <a:effectLst/>
                          <a:latin typeface="Segoe UI Historic" panose="020B0502040204020203" pitchFamily="34" charset="0"/>
                        </a:rPr>
                        <a:t>........</a:t>
                      </a:r>
                      <a:r>
                        <a:rPr lang="ar-DZ" baseline="0" dirty="0" smtClean="0">
                          <a:solidFill>
                            <a:schemeClr val="tx1"/>
                          </a:solidFill>
                        </a:rPr>
                        <a:t>  </a:t>
                      </a:r>
                      <a:endParaRPr lang="ar-DZ" dirty="0" smtClean="0">
                        <a:solidFill>
                          <a:schemeClr val="tx1"/>
                        </a:solidFill>
                      </a:endParaRPr>
                    </a:p>
                    <a:p>
                      <a:pPr rtl="1"/>
                      <a:endParaRPr lang="ar-DZ" dirty="0" smtClean="0">
                        <a:solidFill>
                          <a:schemeClr val="tx1"/>
                        </a:solidFill>
                      </a:endParaRPr>
                    </a:p>
                    <a:p>
                      <a:pPr rtl="1"/>
                      <a:endParaRPr lang="ar-DZ" dirty="0" smtClean="0"/>
                    </a:p>
                    <a:p>
                      <a:pPr rtl="1"/>
                      <a:endParaRPr lang="ar-DZ" dirty="0"/>
                    </a:p>
                  </a:txBody>
                  <a:tcPr>
                    <a:solidFill>
                      <a:schemeClr val="accent1">
                        <a:lumMod val="40000"/>
                        <a:lumOff val="60000"/>
                      </a:schemeClr>
                    </a:solidFill>
                  </a:tcPr>
                </a:tc>
                <a:tc>
                  <a:txBody>
                    <a:bodyPr/>
                    <a:lstStyle/>
                    <a:p>
                      <a:pPr rtl="1"/>
                      <a:endParaRPr lang="ar-DZ" dirty="0" smtClean="0"/>
                    </a:p>
                    <a:p>
                      <a:pPr rtl="1"/>
                      <a:endParaRPr lang="ar-DZ" dirty="0" smtClean="0"/>
                    </a:p>
                    <a:p>
                      <a:pPr rtl="1"/>
                      <a:endParaRPr lang="ar-DZ" dirty="0" smtClean="0"/>
                    </a:p>
                    <a:p>
                      <a:pPr rtl="1"/>
                      <a:endParaRPr lang="ar-DZ" dirty="0" smtClean="0">
                        <a:solidFill>
                          <a:schemeClr val="tx1"/>
                        </a:solidFill>
                      </a:endParaRPr>
                    </a:p>
                    <a:p>
                      <a:pPr rtl="1"/>
                      <a:r>
                        <a:rPr lang="ar-DZ" dirty="0" smtClean="0">
                          <a:solidFill>
                            <a:schemeClr val="tx1"/>
                          </a:solidFill>
                        </a:rPr>
                        <a:t>صفحة 100</a:t>
                      </a:r>
                    </a:p>
                    <a:p>
                      <a:pPr rtl="1"/>
                      <a:r>
                        <a:rPr lang="ar-DZ" dirty="0" smtClean="0">
                          <a:solidFill>
                            <a:schemeClr val="tx1"/>
                          </a:solidFill>
                        </a:rPr>
                        <a:t>101</a:t>
                      </a:r>
                    </a:p>
                    <a:p>
                      <a:pPr rtl="1"/>
                      <a:r>
                        <a:rPr lang="ar-DZ" dirty="0" smtClean="0">
                          <a:solidFill>
                            <a:schemeClr val="tx1"/>
                          </a:solidFill>
                        </a:rPr>
                        <a:t>102</a:t>
                      </a:r>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2901166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278587641"/>
              </p:ext>
            </p:extLst>
          </p:nvPr>
        </p:nvGraphicFramePr>
        <p:xfrm>
          <a:off x="1429556" y="719666"/>
          <a:ext cx="9852336" cy="5912954"/>
        </p:xfrm>
        <a:graphic>
          <a:graphicData uri="http://schemas.openxmlformats.org/drawingml/2006/table">
            <a:tbl>
              <a:tblPr rtl="1" firstRow="1" bandRow="1">
                <a:tableStyleId>{5C22544A-7EE6-4342-B048-85BDC9FD1C3A}</a:tableStyleId>
              </a:tblPr>
              <a:tblGrid>
                <a:gridCol w="1725768"/>
                <a:gridCol w="3181082"/>
                <a:gridCol w="3541690"/>
                <a:gridCol w="1403796"/>
              </a:tblGrid>
              <a:tr h="2956477">
                <a:tc>
                  <a:txBody>
                    <a:bodyPr/>
                    <a:lstStyle/>
                    <a:p>
                      <a:pPr rtl="1"/>
                      <a:endParaRPr lang="ar-DZ" dirty="0"/>
                    </a:p>
                  </a:txBody>
                  <a:tcPr>
                    <a:solidFill>
                      <a:schemeClr val="accent1">
                        <a:lumMod val="40000"/>
                        <a:lumOff val="60000"/>
                      </a:schemeClr>
                    </a:solidFill>
                  </a:tcPr>
                </a:tc>
                <a:tc>
                  <a:txBody>
                    <a:bodyPr/>
                    <a:lstStyle/>
                    <a:p>
                      <a:pPr rtl="1"/>
                      <a:r>
                        <a:rPr lang="ar-DZ" b="0" i="0" dirty="0" smtClean="0">
                          <a:solidFill>
                            <a:schemeClr val="tx1"/>
                          </a:solidFill>
                          <a:effectLst/>
                          <a:latin typeface="Segoe UI Historic" panose="020B0502040204020203" pitchFamily="34" charset="0"/>
                        </a:rPr>
                        <a:t>تحدث</a:t>
                      </a:r>
                      <a:r>
                        <a:rPr lang="ar-DZ" b="0" i="0" baseline="0" dirty="0" smtClean="0">
                          <a:solidFill>
                            <a:schemeClr val="tx1"/>
                          </a:solidFill>
                          <a:effectLst/>
                          <a:latin typeface="Segoe UI Historic" panose="020B0502040204020203" pitchFamily="34" charset="0"/>
                        </a:rPr>
                        <a:t> عن </a:t>
                      </a:r>
                      <a:r>
                        <a:rPr lang="ar-DZ" b="0" i="0" dirty="0" smtClean="0">
                          <a:solidFill>
                            <a:schemeClr val="tx1"/>
                          </a:solidFill>
                          <a:effectLst/>
                          <a:latin typeface="Segoe UI Historic" panose="020B0502040204020203" pitchFamily="34" charset="0"/>
                        </a:rPr>
                        <a:t>كرمان بأنها منطقة واسعة ذات طبيعة متنوعة، تشمل الجبال والوديان والسهول، وتشتهر بزراعة النخيل والحبوب. كما يذكر العديد من المدن والقلاع والقرى التي تتبع كرمان، مما يعطي صورة واضحة عن التنوع الجغرافي والسياسي للمنطقة.</a:t>
                      </a:r>
                      <a:endParaRPr lang="ar-DZ" dirty="0">
                        <a:solidFill>
                          <a:schemeClr val="tx1"/>
                        </a:solidFill>
                      </a:endParaRPr>
                    </a:p>
                  </a:txBody>
                  <a:tcPr>
                    <a:solidFill>
                      <a:schemeClr val="accent1">
                        <a:lumMod val="40000"/>
                        <a:lumOff val="60000"/>
                      </a:schemeClr>
                    </a:solidFill>
                  </a:tcPr>
                </a:tc>
                <a:tc>
                  <a:txBody>
                    <a:bodyPr/>
                    <a:lstStyle/>
                    <a:p>
                      <a:pPr rtl="1"/>
                      <a:r>
                        <a:rPr lang="ar-DZ" b="0" i="0" dirty="0" smtClean="0">
                          <a:solidFill>
                            <a:schemeClr val="tx1"/>
                          </a:solidFill>
                          <a:effectLst/>
                          <a:latin typeface="Segoe UI Historic" panose="020B0502040204020203" pitchFamily="34" charset="0"/>
                        </a:rPr>
                        <a:t>« كرمان العظمى وهي منيعة جليلة شجاعها بطل........ لها من المدن والقلاع بيمند ونخاب..... مياهها قليلة وبها نخل كثير...... أول مدينة من عمل مكران. »</a:t>
                      </a:r>
                      <a:endParaRPr lang="ar-DZ" dirty="0">
                        <a:solidFill>
                          <a:schemeClr val="tx1"/>
                        </a:solidFill>
                      </a:endParaRPr>
                    </a:p>
                  </a:txBody>
                  <a:tcPr>
                    <a:solidFill>
                      <a:schemeClr val="accent1">
                        <a:lumMod val="40000"/>
                        <a:lumOff val="60000"/>
                      </a:schemeClr>
                    </a:solidFill>
                  </a:tcPr>
                </a:tc>
                <a:tc>
                  <a:txBody>
                    <a:bodyPr/>
                    <a:lstStyle/>
                    <a:p>
                      <a:pPr rtl="1"/>
                      <a:r>
                        <a:rPr lang="ar-DZ" dirty="0" smtClean="0">
                          <a:solidFill>
                            <a:schemeClr val="tx1"/>
                          </a:solidFill>
                        </a:rPr>
                        <a:t>ص</a:t>
                      </a:r>
                      <a:r>
                        <a:rPr lang="ar-DZ" baseline="0" dirty="0" smtClean="0">
                          <a:solidFill>
                            <a:schemeClr val="tx1"/>
                          </a:solidFill>
                        </a:rPr>
                        <a:t> 114</a:t>
                      </a:r>
                      <a:endParaRPr lang="ar-DZ" dirty="0">
                        <a:solidFill>
                          <a:schemeClr val="tx1"/>
                        </a:solidFill>
                      </a:endParaRPr>
                    </a:p>
                  </a:txBody>
                  <a:tcPr>
                    <a:solidFill>
                      <a:schemeClr val="accent1">
                        <a:lumMod val="40000"/>
                        <a:lumOff val="60000"/>
                      </a:schemeClr>
                    </a:solidFill>
                  </a:tcPr>
                </a:tc>
              </a:tr>
              <a:tr h="2956477">
                <a:tc>
                  <a:txBody>
                    <a:bodyPr/>
                    <a:lstStyle/>
                    <a:p>
                      <a:pPr rtl="1"/>
                      <a:endParaRPr lang="ar-DZ" dirty="0"/>
                    </a:p>
                  </a:txBody>
                  <a:tcPr>
                    <a:solidFill>
                      <a:schemeClr val="accent1">
                        <a:lumMod val="40000"/>
                        <a:lumOff val="60000"/>
                      </a:schemeClr>
                    </a:solidFill>
                  </a:tcPr>
                </a:tc>
                <a:tc>
                  <a:txBody>
                    <a:bodyPr/>
                    <a:lstStyle/>
                    <a:p>
                      <a:pPr rtl="1"/>
                      <a:r>
                        <a:rPr lang="ar-DZ" b="0" i="0" dirty="0" smtClean="0">
                          <a:solidFill>
                            <a:schemeClr val="tx1"/>
                          </a:solidFill>
                          <a:effectLst/>
                          <a:latin typeface="Segoe UI Historic" panose="020B0502040204020203" pitchFamily="34" charset="0"/>
                        </a:rPr>
                        <a:t>تحدث</a:t>
                      </a:r>
                      <a:r>
                        <a:rPr lang="ar-DZ" b="0" i="0" baseline="0" dirty="0" smtClean="0">
                          <a:solidFill>
                            <a:schemeClr val="tx1"/>
                          </a:solidFill>
                          <a:effectLst/>
                          <a:latin typeface="Segoe UI Historic" panose="020B0502040204020203" pitchFamily="34" charset="0"/>
                        </a:rPr>
                        <a:t> عن</a:t>
                      </a:r>
                      <a:r>
                        <a:rPr lang="ar-DZ" b="0" i="0" dirty="0" smtClean="0">
                          <a:solidFill>
                            <a:schemeClr val="tx1"/>
                          </a:solidFill>
                          <a:effectLst/>
                          <a:latin typeface="Segoe UI Historic" panose="020B0502040204020203" pitchFamily="34" charset="0"/>
                        </a:rPr>
                        <a:t> الوصف الجغرافي لسمرقند، حيث يذكر موقعها، وأنهارها، وخصوبة أراضيها، ومدنها المجاورة. كما يذكر أهميتها كمركز تجاري وحضاري</a:t>
                      </a:r>
                      <a:endParaRPr lang="ar-DZ" dirty="0">
                        <a:solidFill>
                          <a:schemeClr val="tx1"/>
                        </a:solidFill>
                      </a:endParaRPr>
                    </a:p>
                  </a:txBody>
                  <a:tcPr>
                    <a:solidFill>
                      <a:schemeClr val="accent1">
                        <a:lumMod val="40000"/>
                        <a:lumOff val="60000"/>
                      </a:schemeClr>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DZ" b="0" i="0" dirty="0" smtClean="0">
                          <a:solidFill>
                            <a:schemeClr val="tx1"/>
                          </a:solidFill>
                          <a:effectLst/>
                          <a:latin typeface="Segoe UI Historic" panose="020B0502040204020203" pitchFamily="34" charset="0"/>
                        </a:rPr>
                        <a:t>« سمرقند أجمل البلدان واعظمها..... لها نهر عظيم يأتي من بلاد الترك كالفرات...... يقول له: باسف يجري في أرض سمرقند....وتوجد سبائك ذهب....</a:t>
                      </a:r>
                      <a:endParaRPr lang="ar-DZ" dirty="0" smtClean="0">
                        <a:solidFill>
                          <a:schemeClr val="tx1"/>
                        </a:solidFill>
                      </a:endParaRPr>
                    </a:p>
                    <a:p>
                      <a:pPr rtl="1"/>
                      <a:endParaRPr lang="ar-DZ" dirty="0">
                        <a:solidFill>
                          <a:schemeClr val="tx1"/>
                        </a:solidFill>
                      </a:endParaRPr>
                    </a:p>
                  </a:txBody>
                  <a:tcPr>
                    <a:solidFill>
                      <a:schemeClr val="accent1">
                        <a:lumMod val="40000"/>
                        <a:lumOff val="60000"/>
                      </a:schemeClr>
                    </a:solidFill>
                  </a:tcPr>
                </a:tc>
                <a:tc>
                  <a:txBody>
                    <a:bodyPr/>
                    <a:lstStyle/>
                    <a:p>
                      <a:pPr rtl="1"/>
                      <a:r>
                        <a:rPr lang="ar-DZ" dirty="0" smtClean="0"/>
                        <a:t>ص125</a:t>
                      </a:r>
                      <a:endParaRPr lang="ar-DZ" dirty="0"/>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1007594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43734799"/>
              </p:ext>
            </p:extLst>
          </p:nvPr>
        </p:nvGraphicFramePr>
        <p:xfrm>
          <a:off x="953038" y="719664"/>
          <a:ext cx="10728100" cy="5809924"/>
        </p:xfrm>
        <a:graphic>
          <a:graphicData uri="http://schemas.openxmlformats.org/drawingml/2006/table">
            <a:tbl>
              <a:tblPr rtl="1" firstRow="1" bandRow="1">
                <a:tableStyleId>{5C22544A-7EE6-4342-B048-85BDC9FD1C3A}</a:tableStyleId>
              </a:tblPr>
              <a:tblGrid>
                <a:gridCol w="1790163"/>
                <a:gridCol w="3631843"/>
                <a:gridCol w="3515932"/>
                <a:gridCol w="1790162"/>
              </a:tblGrid>
              <a:tr h="2904962">
                <a:tc>
                  <a:txBody>
                    <a:bodyPr/>
                    <a:lstStyle/>
                    <a:p>
                      <a:pPr rtl="1"/>
                      <a:endParaRPr lang="ar-DZ" dirty="0"/>
                    </a:p>
                  </a:txBody>
                  <a:tcPr>
                    <a:solidFill>
                      <a:schemeClr val="accent1">
                        <a:lumMod val="40000"/>
                        <a:lumOff val="60000"/>
                      </a:schemeClr>
                    </a:solidFill>
                  </a:tcPr>
                </a:tc>
                <a:tc>
                  <a:txBody>
                    <a:bodyPr/>
                    <a:lstStyle/>
                    <a:p>
                      <a:pPr algn="r"/>
                      <a:r>
                        <a:rPr lang="ar-DZ" b="0" i="0" dirty="0" smtClean="0">
                          <a:solidFill>
                            <a:srgbClr val="1C1E21"/>
                          </a:solidFill>
                          <a:effectLst/>
                          <a:latin typeface="inherit"/>
                        </a:rPr>
                        <a:t>يصف الطريق بدقة، ويذكر المسافات بين المدن، والأنهار، والقصور، والجسور، والأسواق، وغيرها من المعالم الجغرافية. </a:t>
                      </a:r>
                    </a:p>
                    <a:p>
                      <a:pPr algn="r"/>
                      <a:r>
                        <a:rPr lang="ar-DZ" b="0" i="0" dirty="0" smtClean="0">
                          <a:solidFill>
                            <a:srgbClr val="1C1E21"/>
                          </a:solidFill>
                          <a:effectLst/>
                          <a:latin typeface="inherit"/>
                        </a:rPr>
                        <a:t>ربط الأماكن الجغرافية بأحداث تاريخية وشخصيات تاريخية، مثل قصر ابن هبيرة وفتحه من قبل مروان بن محمد.</a:t>
                      </a:r>
                    </a:p>
                    <a:p>
                      <a:r>
                        <a:rPr lang="ar-DZ" b="0" i="0" u="none" strike="noStrike" dirty="0" smtClean="0">
                          <a:solidFill>
                            <a:srgbClr val="1C1E21"/>
                          </a:solidFill>
                          <a:effectLst/>
                          <a:latin typeface="inherit"/>
                        </a:rPr>
                        <a:t/>
                      </a:r>
                      <a:br>
                        <a:rPr lang="ar-DZ" b="0" i="0" u="none" strike="noStrike" dirty="0" smtClean="0">
                          <a:solidFill>
                            <a:srgbClr val="1C1E21"/>
                          </a:solidFill>
                          <a:effectLst/>
                          <a:latin typeface="inherit"/>
                        </a:rPr>
                      </a:br>
                      <a:endParaRPr lang="ar-DZ" dirty="0"/>
                    </a:p>
                  </a:txBody>
                  <a:tcPr>
                    <a:solidFill>
                      <a:schemeClr val="accent1">
                        <a:lumMod val="40000"/>
                        <a:lumOff val="60000"/>
                      </a:schemeClr>
                    </a:solidFill>
                  </a:tcPr>
                </a:tc>
                <a:tc>
                  <a:txBody>
                    <a:bodyPr/>
                    <a:lstStyle/>
                    <a:p>
                      <a:pPr rtl="1"/>
                      <a:r>
                        <a:rPr lang="ar-DZ" sz="2000" b="0" i="0" dirty="0" smtClean="0">
                          <a:solidFill>
                            <a:schemeClr val="tx1"/>
                          </a:solidFill>
                          <a:effectLst/>
                          <a:latin typeface="Segoe UI Historic" panose="020B0502040204020203" pitchFamily="34" charset="0"/>
                        </a:rPr>
                        <a:t>« من أراد من بغداد الى الكوفة.....والطائف، اولها قصر هبيرة اثني عشر فرسخا من بغداد.....» » وهي مدينة عامرة جليلة ينزلها العمال والولاة....... والكوفة مدينة العراق الكبرى.... وهي من اطيب البلدان وأفسحها......»</a:t>
                      </a:r>
                      <a:endParaRPr lang="ar-DZ" sz="2000" dirty="0">
                        <a:solidFill>
                          <a:schemeClr val="tx1"/>
                        </a:solidFill>
                      </a:endParaRPr>
                    </a:p>
                  </a:txBody>
                  <a:tcPr>
                    <a:solidFill>
                      <a:schemeClr val="accent1">
                        <a:lumMod val="40000"/>
                        <a:lumOff val="60000"/>
                      </a:schemeClr>
                    </a:solidFill>
                  </a:tcPr>
                </a:tc>
                <a:tc>
                  <a:txBody>
                    <a:bodyPr/>
                    <a:lstStyle/>
                    <a:p>
                      <a:pPr rtl="1"/>
                      <a:endParaRPr lang="ar-DZ" dirty="0" smtClean="0"/>
                    </a:p>
                    <a:p>
                      <a:pPr rtl="1"/>
                      <a:endParaRPr lang="ar-DZ" dirty="0" smtClean="0"/>
                    </a:p>
                    <a:p>
                      <a:pPr rtl="1"/>
                      <a:endParaRPr lang="ar-DZ" dirty="0" smtClean="0"/>
                    </a:p>
                    <a:p>
                      <a:pPr rtl="1"/>
                      <a:r>
                        <a:rPr lang="ar-DZ" dirty="0" smtClean="0">
                          <a:solidFill>
                            <a:schemeClr val="tx1"/>
                          </a:solidFill>
                        </a:rPr>
                        <a:t>ص149</a:t>
                      </a:r>
                      <a:endParaRPr lang="ar-DZ" dirty="0">
                        <a:solidFill>
                          <a:schemeClr val="tx1"/>
                        </a:solidFill>
                      </a:endParaRPr>
                    </a:p>
                  </a:txBody>
                  <a:tcPr>
                    <a:solidFill>
                      <a:schemeClr val="accent1">
                        <a:lumMod val="40000"/>
                        <a:lumOff val="60000"/>
                      </a:schemeClr>
                    </a:solidFill>
                  </a:tcPr>
                </a:tc>
              </a:tr>
              <a:tr h="2904962">
                <a:tc>
                  <a:txBody>
                    <a:bodyPr/>
                    <a:lstStyle/>
                    <a:p>
                      <a:pPr rtl="1"/>
                      <a:endParaRPr lang="ar-DZ"/>
                    </a:p>
                  </a:txBody>
                  <a:tcPr>
                    <a:solidFill>
                      <a:schemeClr val="accent1">
                        <a:lumMod val="40000"/>
                        <a:lumOff val="60000"/>
                      </a:schemeClr>
                    </a:solidFill>
                  </a:tcPr>
                </a:tc>
                <a:tc>
                  <a:txBody>
                    <a:bodyPr/>
                    <a:lstStyle/>
                    <a:p>
                      <a:pPr rtl="1"/>
                      <a:endParaRPr lang="ar-DZ"/>
                    </a:p>
                  </a:txBody>
                  <a:tcPr>
                    <a:solidFill>
                      <a:schemeClr val="accent1">
                        <a:lumMod val="40000"/>
                        <a:lumOff val="60000"/>
                      </a:schemeClr>
                    </a:solidFill>
                  </a:tcPr>
                </a:tc>
                <a:tc>
                  <a:txBody>
                    <a:bodyPr/>
                    <a:lstStyle/>
                    <a:p>
                      <a:pPr rtl="1"/>
                      <a:endParaRPr lang="ar-DZ" dirty="0"/>
                    </a:p>
                  </a:txBody>
                  <a:tcPr>
                    <a:solidFill>
                      <a:schemeClr val="accent1">
                        <a:lumMod val="40000"/>
                        <a:lumOff val="60000"/>
                      </a:schemeClr>
                    </a:solidFill>
                  </a:tcPr>
                </a:tc>
                <a:tc>
                  <a:txBody>
                    <a:bodyPr/>
                    <a:lstStyle/>
                    <a:p>
                      <a:pPr rtl="1"/>
                      <a:endParaRPr lang="ar-DZ" dirty="0"/>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2976657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2809011"/>
              </p:ext>
            </p:extLst>
          </p:nvPr>
        </p:nvGraphicFramePr>
        <p:xfrm>
          <a:off x="231818" y="719664"/>
          <a:ext cx="11616744" cy="5732650"/>
        </p:xfrm>
        <a:graphic>
          <a:graphicData uri="http://schemas.openxmlformats.org/drawingml/2006/table">
            <a:tbl>
              <a:tblPr rtl="1" firstRow="1" bandRow="1">
                <a:tableStyleId>{5C22544A-7EE6-4342-B048-85BDC9FD1C3A}</a:tableStyleId>
              </a:tblPr>
              <a:tblGrid>
                <a:gridCol w="1803041"/>
                <a:gridCol w="4018208"/>
                <a:gridCol w="4443212"/>
                <a:gridCol w="1352283"/>
              </a:tblGrid>
              <a:tr h="2866325">
                <a:tc>
                  <a:txBody>
                    <a:bodyPr/>
                    <a:lstStyle/>
                    <a:p>
                      <a:pPr rtl="1"/>
                      <a:endParaRPr lang="ar-DZ" dirty="0" smtClean="0">
                        <a:solidFill>
                          <a:schemeClr val="tx1"/>
                        </a:solidFill>
                      </a:endParaRPr>
                    </a:p>
                    <a:p>
                      <a:pPr rtl="1"/>
                      <a:endParaRPr lang="ar-DZ" dirty="0" smtClean="0">
                        <a:solidFill>
                          <a:schemeClr val="tx1"/>
                        </a:solidFill>
                      </a:endParaRPr>
                    </a:p>
                    <a:p>
                      <a:pPr rtl="1"/>
                      <a:endParaRPr lang="ar-DZ" dirty="0" smtClean="0">
                        <a:solidFill>
                          <a:schemeClr val="tx1"/>
                        </a:solidFill>
                      </a:endParaRPr>
                    </a:p>
                    <a:p>
                      <a:pPr rtl="1"/>
                      <a:r>
                        <a:rPr lang="ar-DZ" sz="3200" dirty="0" smtClean="0">
                          <a:solidFill>
                            <a:schemeClr val="tx1"/>
                          </a:solidFill>
                        </a:rPr>
                        <a:t>الجانب</a:t>
                      </a:r>
                      <a:r>
                        <a:rPr lang="ar-DZ" sz="3200" baseline="0" dirty="0" smtClean="0">
                          <a:solidFill>
                            <a:schemeClr val="tx1"/>
                          </a:solidFill>
                        </a:rPr>
                        <a:t> الديني </a:t>
                      </a:r>
                      <a:endParaRPr lang="ar-DZ" sz="3200" dirty="0">
                        <a:solidFill>
                          <a:schemeClr val="tx1"/>
                        </a:solidFill>
                      </a:endParaRPr>
                    </a:p>
                  </a:txBody>
                  <a:tcPr>
                    <a:solidFill>
                      <a:schemeClr val="accent1">
                        <a:lumMod val="40000"/>
                        <a:lumOff val="60000"/>
                      </a:schemeClr>
                    </a:solidFill>
                  </a:tcPr>
                </a:tc>
                <a:tc>
                  <a:txBody>
                    <a:bodyPr/>
                    <a:lstStyle/>
                    <a:p>
                      <a:pPr rtl="1"/>
                      <a:endParaRPr lang="ar-DZ" dirty="0"/>
                    </a:p>
                  </a:txBody>
                  <a:tcPr>
                    <a:solidFill>
                      <a:schemeClr val="accent1">
                        <a:lumMod val="40000"/>
                        <a:lumOff val="60000"/>
                      </a:schemeClr>
                    </a:solidFill>
                  </a:tcPr>
                </a:tc>
                <a:tc>
                  <a:txBody>
                    <a:bodyPr/>
                    <a:lstStyle/>
                    <a:p>
                      <a:pPr rtl="1"/>
                      <a:endParaRPr lang="ar-DZ"/>
                    </a:p>
                  </a:txBody>
                  <a:tcPr>
                    <a:solidFill>
                      <a:schemeClr val="accent1">
                        <a:lumMod val="40000"/>
                        <a:lumOff val="60000"/>
                      </a:schemeClr>
                    </a:solidFill>
                  </a:tcPr>
                </a:tc>
                <a:tc>
                  <a:txBody>
                    <a:bodyPr/>
                    <a:lstStyle/>
                    <a:p>
                      <a:pPr rtl="1"/>
                      <a:endParaRPr lang="ar-DZ" dirty="0"/>
                    </a:p>
                  </a:txBody>
                  <a:tcPr>
                    <a:solidFill>
                      <a:schemeClr val="accent1">
                        <a:lumMod val="40000"/>
                        <a:lumOff val="60000"/>
                      </a:schemeClr>
                    </a:solidFill>
                  </a:tcPr>
                </a:tc>
              </a:tr>
              <a:tr h="2866325">
                <a:tc>
                  <a:txBody>
                    <a:bodyPr/>
                    <a:lstStyle/>
                    <a:p>
                      <a:pPr rtl="1"/>
                      <a:endParaRPr lang="ar-DZ"/>
                    </a:p>
                  </a:txBody>
                  <a:tcPr>
                    <a:solidFill>
                      <a:schemeClr val="accent1">
                        <a:lumMod val="40000"/>
                        <a:lumOff val="60000"/>
                      </a:schemeClr>
                    </a:solidFill>
                  </a:tcPr>
                </a:tc>
                <a:tc>
                  <a:txBody>
                    <a:bodyPr/>
                    <a:lstStyle/>
                    <a:p>
                      <a:pPr rtl="1"/>
                      <a:endParaRPr lang="ar-DZ" dirty="0"/>
                    </a:p>
                  </a:txBody>
                  <a:tcPr>
                    <a:solidFill>
                      <a:schemeClr val="accent1">
                        <a:lumMod val="40000"/>
                        <a:lumOff val="60000"/>
                      </a:schemeClr>
                    </a:solidFill>
                  </a:tcPr>
                </a:tc>
                <a:tc>
                  <a:txBody>
                    <a:bodyPr/>
                    <a:lstStyle/>
                    <a:p>
                      <a:pPr rtl="1"/>
                      <a:endParaRPr lang="ar-DZ"/>
                    </a:p>
                  </a:txBody>
                  <a:tcPr>
                    <a:solidFill>
                      <a:schemeClr val="accent1">
                        <a:lumMod val="40000"/>
                        <a:lumOff val="60000"/>
                      </a:schemeClr>
                    </a:solidFill>
                  </a:tcPr>
                </a:tc>
                <a:tc>
                  <a:txBody>
                    <a:bodyPr/>
                    <a:lstStyle/>
                    <a:p>
                      <a:pPr rtl="1"/>
                      <a:endParaRPr lang="ar-DZ" dirty="0"/>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12539188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452102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3639" y="1339402"/>
            <a:ext cx="11552349" cy="5878532"/>
          </a:xfrm>
          <a:prstGeom prst="rect">
            <a:avLst/>
          </a:prstGeom>
        </p:spPr>
        <p:txBody>
          <a:bodyPr wrap="square">
            <a:spAutoFit/>
          </a:bodyPr>
          <a:lstStyle/>
          <a:p>
            <a:pPr algn="ctr"/>
            <a:r>
              <a:rPr lang="ar-DZ" sz="2000" dirty="0">
                <a:solidFill>
                  <a:srgbClr val="1C1E21"/>
                </a:solidFill>
                <a:latin typeface="inherit"/>
              </a:rPr>
              <a:t>بعد الانتهاء من البحث تم التوصل إلى نتائج كثيرة ومتنوعة يمكن إيجاز أبرزها ك</a:t>
            </a:r>
            <a:r>
              <a:rPr lang="ar-DZ" sz="2000" dirty="0" smtClean="0">
                <a:solidFill>
                  <a:srgbClr val="1C1E21"/>
                </a:solidFill>
                <a:latin typeface="inherit"/>
              </a:rPr>
              <a:t>الآتي : </a:t>
            </a:r>
            <a:endParaRPr lang="fr-FR" sz="2000" dirty="0" smtClean="0">
              <a:solidFill>
                <a:srgbClr val="1C1E21"/>
              </a:solidFill>
              <a:latin typeface="inherit"/>
            </a:endParaRPr>
          </a:p>
          <a:p>
            <a:pPr algn="ctr"/>
            <a:endParaRPr lang="ar-DZ" sz="2000" dirty="0" smtClean="0">
              <a:solidFill>
                <a:srgbClr val="1C1E21"/>
              </a:solidFill>
              <a:latin typeface="inherit"/>
            </a:endParaRPr>
          </a:p>
          <a:p>
            <a:pPr algn="ctr"/>
            <a:r>
              <a:rPr lang="ar-DZ" sz="2000" dirty="0" smtClean="0">
                <a:solidFill>
                  <a:srgbClr val="1C1E21"/>
                </a:solidFill>
                <a:latin typeface="inherit"/>
              </a:rPr>
              <a:t>أن </a:t>
            </a:r>
            <a:r>
              <a:rPr lang="ar-DZ" sz="2000" dirty="0">
                <a:solidFill>
                  <a:srgbClr val="1C1E21"/>
                </a:solidFill>
                <a:latin typeface="inherit"/>
              </a:rPr>
              <a:t>اليعقوبي مؤرخا وجغرافيا لديه رؤى واسعة اكتسبها من خلال كثرة الأسفار التي جاب بها مناطق كثيرة من العالم ، ولديه ثقافة كبيرة وعقلية علمية أهلته أن يؤلف في ميداني التاريخ </a:t>
            </a:r>
            <a:r>
              <a:rPr lang="ar-DZ" sz="2000" dirty="0" smtClean="0">
                <a:solidFill>
                  <a:srgbClr val="1C1E21"/>
                </a:solidFill>
                <a:latin typeface="inherit"/>
              </a:rPr>
              <a:t>والجغرافية.</a:t>
            </a:r>
          </a:p>
          <a:p>
            <a:pPr algn="ctr"/>
            <a:r>
              <a:rPr lang="ar-DZ" sz="2000" dirty="0" smtClean="0">
                <a:solidFill>
                  <a:srgbClr val="1C1E21"/>
                </a:solidFill>
                <a:latin typeface="inherit"/>
              </a:rPr>
              <a:t>أبرز </a:t>
            </a:r>
            <a:r>
              <a:rPr lang="ar-DZ" sz="2000" dirty="0">
                <a:solidFill>
                  <a:srgbClr val="1C1E21"/>
                </a:solidFill>
                <a:latin typeface="inherit"/>
              </a:rPr>
              <a:t>الجوتب العمرنية التي شهدتها الخلافة الإسلامية من خلال إنشاء المدن الإسلامية وإعطاء معلومات مهمة عن كيفية إنشائها وما احتاجته في البناء والخطط التي احتوتها تلك المدن، وكان أبرز تلك المدن بغداد وسامراء والتي أخذت حيزا كبيرا في كتاباته واللتان كانتا حواضر إسلامية على عهد الخلافة العباسية ، مبتدءا ببغداد لشدة تعلقه بها ، كما تطرق لى كثير من المدن الإسلامية كالمدينة المنورة ومكة والمدائن وواسط و الفسطاط وكور مصر وفلسطين كمعالم عمرانية مهمة أسهمت في بناء الحضارة العربية الإسلامية </a:t>
            </a:r>
            <a:r>
              <a:rPr lang="ar-DZ" sz="2000" dirty="0" smtClean="0">
                <a:solidFill>
                  <a:srgbClr val="1C1E21"/>
                </a:solidFill>
                <a:latin typeface="inherit"/>
              </a:rPr>
              <a:t>.</a:t>
            </a:r>
          </a:p>
          <a:p>
            <a:pPr algn="ctr"/>
            <a:r>
              <a:rPr lang="ar-DZ" sz="2000" dirty="0" smtClean="0">
                <a:solidFill>
                  <a:srgbClr val="1C1E21"/>
                </a:solidFill>
                <a:latin typeface="inherit"/>
              </a:rPr>
              <a:t>قدم </a:t>
            </a:r>
            <a:r>
              <a:rPr lang="ar-DZ" sz="2000" dirty="0">
                <a:solidFill>
                  <a:srgbClr val="1C1E21"/>
                </a:solidFill>
                <a:latin typeface="inherit"/>
              </a:rPr>
              <a:t>معلومات مهمة عن أخبار بعض الخلفاء وعلى نحو خاص الخلفاء العباسيون من خلال إسهاماتهم في الجانب العمراني وأخبار أخرى عنهم </a:t>
            </a:r>
            <a:r>
              <a:rPr lang="ar-DZ" sz="2000" dirty="0" smtClean="0">
                <a:solidFill>
                  <a:srgbClr val="1C1E21"/>
                </a:solidFill>
                <a:latin typeface="inherit"/>
              </a:rPr>
              <a:t>ووفياتهم</a:t>
            </a:r>
          </a:p>
          <a:p>
            <a:pPr algn="ctr"/>
            <a:r>
              <a:rPr lang="ar-DZ" sz="2000" dirty="0" smtClean="0">
                <a:solidFill>
                  <a:srgbClr val="1C1E21"/>
                </a:solidFill>
                <a:latin typeface="inherit"/>
              </a:rPr>
              <a:t> </a:t>
            </a:r>
            <a:r>
              <a:rPr lang="ar-DZ" sz="2000" dirty="0">
                <a:solidFill>
                  <a:srgbClr val="1C1E21"/>
                </a:solidFill>
                <a:latin typeface="inherit"/>
              </a:rPr>
              <a:t>أوضح حركة الفتوحات الإسلامية وإيران المدن التي فتحت وحررت في لعهد الإسلامي سواء في المشرق أم المغرب وكيفية فتح تلك المدن علوة أو صلحا ، وعلى يد أي قائد وفي أي سنة وفي عهد أي خليفة ، مركز بنحو خاص على مدن المشرق ، فذكر الكثير من تلك المدن ، إذ أنها تشكل أهمية كبيرة للدولة العربية الإسلامية </a:t>
            </a:r>
            <a:r>
              <a:rPr lang="ar-DZ" sz="2000" dirty="0" smtClean="0">
                <a:solidFill>
                  <a:srgbClr val="1C1E21"/>
                </a:solidFill>
                <a:latin typeface="inherit"/>
              </a:rPr>
              <a:t>، </a:t>
            </a:r>
            <a:r>
              <a:rPr lang="ar-DZ" sz="2000" dirty="0">
                <a:solidFill>
                  <a:srgbClr val="1C1E21"/>
                </a:solidFill>
                <a:latin typeface="inherit"/>
              </a:rPr>
              <a:t>وكذلك ذكر مدن الشام وكور فلسطين ومصر ومدن المغرب </a:t>
            </a:r>
            <a:r>
              <a:rPr lang="ar-DZ" sz="2000" dirty="0" smtClean="0">
                <a:solidFill>
                  <a:srgbClr val="1C1E21"/>
                </a:solidFill>
                <a:latin typeface="inherit"/>
              </a:rPr>
              <a:t>.</a:t>
            </a:r>
            <a:endParaRPr lang="fr-FR" sz="2000" dirty="0" smtClean="0">
              <a:solidFill>
                <a:srgbClr val="1C1E21"/>
              </a:solidFill>
              <a:latin typeface="inherit"/>
            </a:endParaRPr>
          </a:p>
          <a:p>
            <a:pPr algn="ctr"/>
            <a:r>
              <a:rPr lang="ar-DZ" sz="2000" dirty="0" smtClean="0">
                <a:solidFill>
                  <a:srgbClr val="1C1E21"/>
                </a:solidFill>
                <a:latin typeface="inherit"/>
              </a:rPr>
              <a:t>بين </a:t>
            </a:r>
            <a:r>
              <a:rPr lang="ar-DZ" sz="2000" dirty="0">
                <a:solidFill>
                  <a:srgbClr val="1C1E21"/>
                </a:solidFill>
                <a:latin typeface="inherit"/>
              </a:rPr>
              <a:t>ولاة الدولة العربية الإسلامية في إقليمي سجستان وخراسان، فكانوا بأعداد كبيرة جدا كانت ترسلهم الخلافة إلى تلك المناطق ومن مختلف القبائل ، وإيضاح أبرز الأحداث التاريخية التي حدثت في عهدهم ، سواء فيما يتعلق بشأن الولاية أم القضاء على حركات التمرد ضد الخلافة أو حركات خارجية استهدفت الإسلام وما في ذلك وعلى مر العصور الإسلامية ، إلا أن هذه الأخبار كانت قد وردت بأسلوب مقتضب وإلى حد كبير.</a:t>
            </a:r>
          </a:p>
          <a:p>
            <a:r>
              <a:rPr lang="ar-DZ" dirty="0"/>
              <a:t/>
            </a:r>
            <a:br>
              <a:rPr lang="ar-DZ" dirty="0"/>
            </a:br>
            <a:endParaRPr lang="ar-DZ" dirty="0"/>
          </a:p>
        </p:txBody>
      </p:sp>
      <p:sp>
        <p:nvSpPr>
          <p:cNvPr id="3" name="8-Point Star 2"/>
          <p:cNvSpPr/>
          <p:nvPr/>
        </p:nvSpPr>
        <p:spPr>
          <a:xfrm>
            <a:off x="4340180" y="218940"/>
            <a:ext cx="3490175" cy="953037"/>
          </a:xfrm>
          <a:prstGeom prst="star8">
            <a:avLst/>
          </a:prstGeom>
          <a:solidFill>
            <a:schemeClr val="accent2">
              <a:lumMod val="20000"/>
              <a:lumOff val="80000"/>
            </a:schemeClr>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dirty="0" smtClean="0">
                <a:solidFill>
                  <a:schemeClr val="tx1">
                    <a:lumMod val="95000"/>
                    <a:lumOff val="5000"/>
                  </a:schemeClr>
                </a:solidFill>
                <a:latin typeface="Arial Black" panose="020B0A04020102020204" pitchFamily="34" charset="0"/>
              </a:rPr>
              <a:t>الخاتمة</a:t>
            </a:r>
            <a:r>
              <a:rPr lang="ar-DZ" dirty="0" smtClean="0"/>
              <a:t> </a:t>
            </a:r>
            <a:endParaRPr lang="ar-DZ" dirty="0"/>
          </a:p>
        </p:txBody>
      </p:sp>
    </p:spTree>
    <p:extLst>
      <p:ext uri="{BB962C8B-B14F-4D97-AF65-F5344CB8AC3E}">
        <p14:creationId xmlns:p14="http://schemas.microsoft.com/office/powerpoint/2010/main" val="3206968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026813" y="1599405"/>
            <a:ext cx="8915400" cy="4930183"/>
          </a:xfrm>
          <a:scene3d>
            <a:camera prst="orthographicFront"/>
            <a:lightRig rig="threePt" dir="t"/>
          </a:scene3d>
          <a:sp3d>
            <a:bevelT prst="convex"/>
          </a:sp3d>
        </p:spPr>
        <p:txBody>
          <a:bodyPr>
            <a:normAutofit fontScale="77500" lnSpcReduction="20000"/>
          </a:bodyPr>
          <a:lstStyle/>
          <a:p>
            <a:pPr algn="ctr"/>
            <a:endParaRPr lang="ar-DZ" sz="2200" dirty="0" smtClean="0"/>
          </a:p>
          <a:p>
            <a:r>
              <a:rPr lang="ar-DZ" sz="2600" dirty="0"/>
              <a:t> </a:t>
            </a:r>
            <a:r>
              <a:rPr lang="ar-DZ" sz="2600" dirty="0" smtClean="0"/>
              <a:t>     تعد </a:t>
            </a:r>
            <a:r>
              <a:rPr lang="ar-DZ" sz="2600" dirty="0"/>
              <a:t>دراسة الكتب الجغرافية و استخلاص الجوانب التاريخية منها </a:t>
            </a:r>
            <a:r>
              <a:rPr lang="ar-DZ" sz="2600" dirty="0" smtClean="0"/>
              <a:t>من </a:t>
            </a:r>
            <a:r>
              <a:rPr lang="ar-DZ" sz="2600" dirty="0"/>
              <a:t>الموضوعات المهمة في تاريخ الاسلامي، إذا رفدت تلك المصادر حقل الدراسات التاريخية بمعلومات هامة جدا و كان خير مثال من تلك الدراسات المؤرخ و الجغرافي اليعقوبي. </a:t>
            </a:r>
            <a:endParaRPr lang="ar-DZ" sz="2600" dirty="0" smtClean="0"/>
          </a:p>
          <a:p>
            <a:r>
              <a:rPr lang="ar-DZ" sz="2600" dirty="0"/>
              <a:t> </a:t>
            </a:r>
            <a:r>
              <a:rPr lang="ar-DZ" sz="2600" dirty="0" smtClean="0"/>
              <a:t>   فالدراسات </a:t>
            </a:r>
            <a:r>
              <a:rPr lang="ar-DZ" sz="2600" dirty="0"/>
              <a:t>التاريخية على صلة و ارتباط وثيق مع الدراسات الأخرى لاسيما الدراسات الجغرافية ، و عند مراجعة الكثير من تلك الدراسات نجد كمختصين في الدراسات التاريخية و محاولة الاستفادة من تلك الدراسات لرفد دراساتنا معلومات هامة عن تاريخنا الاسلامي الحافل بالكثير من الأحداث المهمة و التي تحتاج الوقوف عندها. </a:t>
            </a:r>
            <a:endParaRPr lang="ar-DZ" sz="2600" dirty="0" smtClean="0"/>
          </a:p>
          <a:p>
            <a:r>
              <a:rPr lang="ar-DZ" sz="2600" dirty="0"/>
              <a:t> </a:t>
            </a:r>
            <a:r>
              <a:rPr lang="ar-DZ" sz="2600" dirty="0" smtClean="0"/>
              <a:t>    كتاب </a:t>
            </a:r>
            <a:r>
              <a:rPr lang="ar-DZ" sz="2600" dirty="0"/>
              <a:t>البلدان للمؤرخ الرحالة احمد بن أبي يعقوب الشهير باليعقوبي غني جدا بسعة، افاقه و اطلالته التاريخية على اسباب نشوء و تسمية البلدان و المدن و الامم و تاريخها . و نتيجة لما سبق و لحرصنا على ماحب الأمة فقد تناولها في دراسة بحثنا كتاب البلدان لليعقوبي،وقد اعتمدنا المنهج العلمي و التاريخي في تحليل الجوانب التاريخية </a:t>
            </a:r>
            <a:r>
              <a:rPr lang="ar-DZ" sz="2600" dirty="0" smtClean="0"/>
              <a:t>مع طرح الاشكالية التالية : ماهو دور كتب الرحلات والجغرافيا ؟ و ما الجانب الغالب الاكثر في الكتاب ؟ </a:t>
            </a:r>
          </a:p>
          <a:p>
            <a:pPr algn="ctr"/>
            <a:r>
              <a:rPr lang="ar-DZ" sz="2600" dirty="0" smtClean="0"/>
              <a:t>وقد قمنا </a:t>
            </a:r>
            <a:r>
              <a:rPr lang="ar-DZ" sz="2600" dirty="0"/>
              <a:t>بتقسيم البحث على النحو التالي:</a:t>
            </a:r>
          </a:p>
        </p:txBody>
      </p:sp>
      <p:sp>
        <p:nvSpPr>
          <p:cNvPr id="4" name="10-Point Star 3"/>
          <p:cNvSpPr/>
          <p:nvPr/>
        </p:nvSpPr>
        <p:spPr>
          <a:xfrm>
            <a:off x="4597760" y="266541"/>
            <a:ext cx="3554568" cy="963490"/>
          </a:xfrm>
          <a:prstGeom prst="star10">
            <a:avLst/>
          </a:prstGeom>
          <a:solidFill>
            <a:schemeClr val="accent2">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solidFill>
                  <a:schemeClr val="tx1"/>
                </a:solidFill>
              </a:rPr>
              <a:t>المقدمة</a:t>
            </a:r>
            <a:endParaRPr lang="ar-DZ" sz="2800" b="1" dirty="0">
              <a:solidFill>
                <a:schemeClr val="tx1"/>
              </a:solidFill>
            </a:endParaRPr>
          </a:p>
        </p:txBody>
      </p:sp>
      <p:sp>
        <p:nvSpPr>
          <p:cNvPr id="7" name="Double Bracket 6"/>
          <p:cNvSpPr/>
          <p:nvPr/>
        </p:nvSpPr>
        <p:spPr>
          <a:xfrm>
            <a:off x="1365162" y="1230031"/>
            <a:ext cx="9929612" cy="5479862"/>
          </a:xfrm>
          <a:prstGeom prst="bracketPair">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DZ"/>
          </a:p>
        </p:txBody>
      </p:sp>
    </p:spTree>
    <p:extLst>
      <p:ext uri="{BB962C8B-B14F-4D97-AF65-F5344CB8AC3E}">
        <p14:creationId xmlns:p14="http://schemas.microsoft.com/office/powerpoint/2010/main" val="2715544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63779" y="1944709"/>
            <a:ext cx="8915400" cy="3708935"/>
          </a:xfrm>
        </p:spPr>
        <p:txBody>
          <a:bodyPr>
            <a:normAutofit/>
          </a:bodyPr>
          <a:lstStyle/>
          <a:p>
            <a:pPr>
              <a:buFont typeface="Wingdings" panose="05000000000000000000" pitchFamily="2" charset="2"/>
              <a:buChar char="q"/>
            </a:pPr>
            <a:r>
              <a:rPr lang="ar-DZ" sz="2000" dirty="0" smtClean="0"/>
              <a:t>مبحث 01 : تعريف الجغرافيا </a:t>
            </a:r>
          </a:p>
          <a:p>
            <a:pPr>
              <a:buFont typeface="Wingdings" panose="05000000000000000000" pitchFamily="2" charset="2"/>
              <a:buChar char="q"/>
            </a:pPr>
            <a:r>
              <a:rPr lang="ar-DZ" sz="2000" dirty="0" smtClean="0"/>
              <a:t>مبحث 02 : تعريف الرحلة </a:t>
            </a:r>
          </a:p>
          <a:p>
            <a:pPr>
              <a:buFont typeface="Wingdings" panose="05000000000000000000" pitchFamily="2" charset="2"/>
              <a:buChar char="q"/>
            </a:pPr>
            <a:r>
              <a:rPr lang="ar-DZ" sz="2000" dirty="0" smtClean="0"/>
              <a:t>مبحث 03 : التعريف بالكتاب </a:t>
            </a:r>
          </a:p>
          <a:p>
            <a:pPr>
              <a:buFont typeface="Wingdings" panose="05000000000000000000" pitchFamily="2" charset="2"/>
              <a:buChar char="q"/>
            </a:pPr>
            <a:r>
              <a:rPr lang="ar-DZ" sz="2000" dirty="0" smtClean="0"/>
              <a:t>مبحث 04 : التعريف بالمؤلف </a:t>
            </a:r>
          </a:p>
          <a:p>
            <a:pPr>
              <a:buFont typeface="Wingdings" panose="05000000000000000000" pitchFamily="2" charset="2"/>
              <a:buChar char="q"/>
            </a:pPr>
            <a:r>
              <a:rPr lang="ar-DZ" sz="2000" dirty="0" smtClean="0"/>
              <a:t>مبحث 05 : اهم مؤلفاته </a:t>
            </a:r>
          </a:p>
          <a:p>
            <a:pPr>
              <a:buFont typeface="Wingdings" panose="05000000000000000000" pitchFamily="2" charset="2"/>
              <a:buChar char="q"/>
            </a:pPr>
            <a:r>
              <a:rPr lang="ar-DZ" sz="2000" dirty="0" smtClean="0"/>
              <a:t>مبحث 06 : كتب رحلات والجغرافيا </a:t>
            </a:r>
          </a:p>
          <a:p>
            <a:pPr>
              <a:buFont typeface="Wingdings" panose="05000000000000000000" pitchFamily="2" charset="2"/>
              <a:buChar char="q"/>
            </a:pPr>
            <a:r>
              <a:rPr lang="ar-DZ" sz="2000" dirty="0" smtClean="0"/>
              <a:t>مبحث 07 : اهمية كتب الرحلات والجغرافيا</a:t>
            </a:r>
            <a:endParaRPr lang="ar-DZ" sz="2000" dirty="0"/>
          </a:p>
        </p:txBody>
      </p:sp>
      <p:sp>
        <p:nvSpPr>
          <p:cNvPr id="5" name="Rectangle 4"/>
          <p:cNvSpPr/>
          <p:nvPr/>
        </p:nvSpPr>
        <p:spPr>
          <a:xfrm>
            <a:off x="6787166" y="711549"/>
            <a:ext cx="4392013" cy="487257"/>
          </a:xfrm>
          <a:prstGeom prst="rect">
            <a:avLst/>
          </a:prstGeom>
          <a:solidFill>
            <a:schemeClr val="accent2">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dirty="0" smtClean="0">
                <a:solidFill>
                  <a:schemeClr val="tx1"/>
                </a:solidFill>
              </a:rPr>
              <a:t>الفصل النظري </a:t>
            </a:r>
            <a:endParaRPr lang="ar-DZ" sz="2000" dirty="0">
              <a:solidFill>
                <a:schemeClr val="tx1"/>
              </a:solidFill>
            </a:endParaRPr>
          </a:p>
        </p:txBody>
      </p:sp>
      <p:sp>
        <p:nvSpPr>
          <p:cNvPr id="2" name="Rectangle 1"/>
          <p:cNvSpPr/>
          <p:nvPr/>
        </p:nvSpPr>
        <p:spPr>
          <a:xfrm>
            <a:off x="9311425" y="1519707"/>
            <a:ext cx="1622738" cy="42500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dirty="0" smtClean="0">
                <a:solidFill>
                  <a:schemeClr val="tx1"/>
                </a:solidFill>
              </a:rPr>
              <a:t>المقدمة</a:t>
            </a:r>
            <a:endParaRPr lang="ar-DZ" dirty="0">
              <a:solidFill>
                <a:schemeClr val="tx1"/>
              </a:solidFill>
            </a:endParaRPr>
          </a:p>
        </p:txBody>
      </p:sp>
      <p:sp>
        <p:nvSpPr>
          <p:cNvPr id="4" name="Rectangle 3"/>
          <p:cNvSpPr/>
          <p:nvPr/>
        </p:nvSpPr>
        <p:spPr>
          <a:xfrm>
            <a:off x="9311425" y="5447582"/>
            <a:ext cx="1596980" cy="4121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dirty="0" smtClean="0">
                <a:solidFill>
                  <a:schemeClr val="tx1"/>
                </a:solidFill>
              </a:rPr>
              <a:t>الخاتمة</a:t>
            </a:r>
            <a:r>
              <a:rPr lang="ar-DZ" dirty="0" smtClean="0"/>
              <a:t> </a:t>
            </a:r>
            <a:endParaRPr lang="ar-DZ" dirty="0"/>
          </a:p>
        </p:txBody>
      </p:sp>
    </p:spTree>
    <p:extLst>
      <p:ext uri="{BB962C8B-B14F-4D97-AF65-F5344CB8AC3E}">
        <p14:creationId xmlns:p14="http://schemas.microsoft.com/office/powerpoint/2010/main" val="1163963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918489" y="1816295"/>
            <a:ext cx="10328857" cy="1323439"/>
          </a:xfrm>
          <a:prstGeom prst="rect">
            <a:avLst/>
          </a:prstGeom>
        </p:spPr>
        <p:txBody>
          <a:bodyPr wrap="square">
            <a:spAutoFit/>
          </a:bodyPr>
          <a:lstStyle/>
          <a:p>
            <a:pPr algn="r"/>
            <a:r>
              <a:rPr lang="ar-DZ" dirty="0" smtClean="0">
                <a:latin typeface="Segoe UI Historic" panose="020B0502040204020203" pitchFamily="34" charset="0"/>
              </a:rPr>
              <a:t> </a:t>
            </a:r>
            <a:r>
              <a:rPr lang="ar-DZ" sz="2000" dirty="0">
                <a:latin typeface="Segoe UI Historic" panose="020B0502040204020203" pitchFamily="34" charset="0"/>
              </a:rPr>
              <a:t>لقد دون العلماء الأوائل ما يوحي بعلم الجغرافيا في كتب علم الفلك، فالانسان منذ الازال كان ينتقل لذا كان يكتب ما يعرفه عن ظواهر الارض من جبال و انهار و بحار و نبات و حيوان ز معادن و غيرها فالجغرافية كلمة يونانية تتكون من مقطعين هما </a:t>
            </a:r>
            <a:r>
              <a:rPr lang="ar-DZ" sz="2000" dirty="0" smtClean="0">
                <a:latin typeface="Segoe UI Historic" panose="020B0502040204020203" pitchFamily="34" charset="0"/>
              </a:rPr>
              <a:t>:</a:t>
            </a:r>
          </a:p>
          <a:p>
            <a:pPr algn="r"/>
            <a:r>
              <a:rPr lang="ar-DZ" sz="2000" dirty="0" smtClean="0">
                <a:latin typeface="Segoe UI Historic" panose="020B0502040204020203" pitchFamily="34" charset="0"/>
              </a:rPr>
              <a:t> )جيو :ومعناه الارض </a:t>
            </a:r>
            <a:r>
              <a:rPr lang="fr-FR" sz="2000" dirty="0" smtClean="0">
                <a:latin typeface="Segoe UI Historic" panose="020B0502040204020203" pitchFamily="34" charset="0"/>
              </a:rPr>
              <a:t>géo )</a:t>
            </a:r>
          </a:p>
          <a:p>
            <a:pPr algn="r"/>
            <a:r>
              <a:rPr lang="ar-DZ" sz="2000" dirty="0" smtClean="0">
                <a:latin typeface="Segoe UI Historic" panose="020B0502040204020203" pitchFamily="34" charset="0"/>
              </a:rPr>
              <a:t> ) غرافية معناه الوصف وبهذا تالفت كلمة جغرافيا.</a:t>
            </a:r>
            <a:r>
              <a:rPr lang="fr-FR" dirty="0" err="1" smtClean="0">
                <a:latin typeface="Segoe UI Historic" panose="020B0502040204020203" pitchFamily="34" charset="0"/>
              </a:rPr>
              <a:t>graphia</a:t>
            </a:r>
            <a:r>
              <a:rPr lang="fr-FR" dirty="0" smtClean="0">
                <a:latin typeface="Segoe UI Historic" panose="020B0502040204020203" pitchFamily="34" charset="0"/>
              </a:rPr>
              <a:t> )</a:t>
            </a:r>
            <a:endParaRPr lang="ar-DZ" dirty="0" smtClean="0">
              <a:latin typeface="Segoe UI Historic" panose="020B0502040204020203" pitchFamily="34" charset="0"/>
            </a:endParaRPr>
          </a:p>
        </p:txBody>
      </p:sp>
      <p:sp>
        <p:nvSpPr>
          <p:cNvPr id="10" name="Rectangle 9"/>
          <p:cNvSpPr/>
          <p:nvPr/>
        </p:nvSpPr>
        <p:spPr>
          <a:xfrm>
            <a:off x="888642" y="3213352"/>
            <a:ext cx="10328857" cy="1015663"/>
          </a:xfrm>
          <a:prstGeom prst="rect">
            <a:avLst/>
          </a:prstGeom>
        </p:spPr>
        <p:txBody>
          <a:bodyPr wrap="square">
            <a:spAutoFit/>
          </a:bodyPr>
          <a:lstStyle/>
          <a:p>
            <a:pPr algn="r"/>
            <a:r>
              <a:rPr lang="ar-DZ" sz="2000" dirty="0">
                <a:latin typeface="Segoe UI Historic" panose="020B0502040204020203" pitchFamily="34" charset="0"/>
              </a:rPr>
              <a:t>و تعتبر كلمة جغرافية في اللغة العربية حديثة بعض الشئ حيث استعمل العلماء العرب و المسلمين،"صورة الارض" ،"خريطة الأقاليم"،"مسالك و ممالك"،تقويم البلدان "،علم الطرق" وغيرها. فقد تفوق علماء العرب و المسلمين في علم الجغرافيا عن كل علماء العالم في تقديم معلومات صحيحة</a:t>
            </a:r>
            <a:r>
              <a:rPr lang="ar-DZ" dirty="0">
                <a:latin typeface="Segoe UI Historic" panose="020B0502040204020203" pitchFamily="34" charset="0"/>
              </a:rPr>
              <a:t> </a:t>
            </a:r>
            <a:r>
              <a:rPr lang="ar-DZ" dirty="0" smtClean="0">
                <a:latin typeface="Segoe UI Historic" panose="020B0502040204020203" pitchFamily="34" charset="0"/>
              </a:rPr>
              <a:t> </a:t>
            </a:r>
            <a:r>
              <a:rPr lang="ar-DZ" dirty="0" smtClean="0">
                <a:solidFill>
                  <a:srgbClr val="FF0000"/>
                </a:solidFill>
                <a:latin typeface="Segoe UI Historic" panose="020B0502040204020203" pitchFamily="34" charset="0"/>
              </a:rPr>
              <a:t>.(</a:t>
            </a:r>
            <a:endParaRPr lang="ar-DZ" dirty="0">
              <a:solidFill>
                <a:srgbClr val="FF0000"/>
              </a:solidFill>
            </a:endParaRPr>
          </a:p>
        </p:txBody>
      </p:sp>
      <p:sp>
        <p:nvSpPr>
          <p:cNvPr id="3" name="Left Brace 2"/>
          <p:cNvSpPr/>
          <p:nvPr/>
        </p:nvSpPr>
        <p:spPr>
          <a:xfrm>
            <a:off x="211514" y="986082"/>
            <a:ext cx="1120462" cy="5267303"/>
          </a:xfrm>
          <a:prstGeom prst="lef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DZ"/>
          </a:p>
        </p:txBody>
      </p:sp>
      <p:sp>
        <p:nvSpPr>
          <p:cNvPr id="4" name="Right Brace 3"/>
          <p:cNvSpPr/>
          <p:nvPr/>
        </p:nvSpPr>
        <p:spPr>
          <a:xfrm>
            <a:off x="10833858" y="986082"/>
            <a:ext cx="1056067" cy="5055830"/>
          </a:xfrm>
          <a:prstGeom prst="rightBrace">
            <a:avLst>
              <a:gd name="adj1" fmla="val 8333"/>
              <a:gd name="adj2" fmla="val 49491"/>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ar-DZ"/>
          </a:p>
        </p:txBody>
      </p:sp>
      <p:sp>
        <p:nvSpPr>
          <p:cNvPr id="5" name="10-Point Star 4"/>
          <p:cNvSpPr/>
          <p:nvPr/>
        </p:nvSpPr>
        <p:spPr>
          <a:xfrm>
            <a:off x="4241239" y="669701"/>
            <a:ext cx="3434570" cy="884295"/>
          </a:xfrm>
          <a:prstGeom prst="star10">
            <a:avLst/>
          </a:prstGeom>
          <a:solidFill>
            <a:schemeClr val="accent2">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dirty="0">
                <a:solidFill>
                  <a:schemeClr val="tx1">
                    <a:lumMod val="95000"/>
                    <a:lumOff val="5000"/>
                  </a:schemeClr>
                </a:solidFill>
                <a:latin typeface="Segoe UI Historic" panose="020B0502040204020203" pitchFamily="34" charset="0"/>
              </a:rPr>
              <a:t>علم </a:t>
            </a:r>
            <a:r>
              <a:rPr lang="ar-DZ" sz="2400" dirty="0" smtClean="0">
                <a:solidFill>
                  <a:schemeClr val="tx1">
                    <a:lumMod val="95000"/>
                    <a:lumOff val="5000"/>
                  </a:schemeClr>
                </a:solidFill>
                <a:latin typeface="Segoe UI Historic" panose="020B0502040204020203" pitchFamily="34" charset="0"/>
              </a:rPr>
              <a:t>الجغرافيا  </a:t>
            </a:r>
            <a:endParaRPr lang="ar-DZ" sz="2400" dirty="0">
              <a:solidFill>
                <a:schemeClr val="tx1">
                  <a:lumMod val="95000"/>
                  <a:lumOff val="5000"/>
                </a:schemeClr>
              </a:solidFill>
            </a:endParaRPr>
          </a:p>
        </p:txBody>
      </p:sp>
      <p:sp>
        <p:nvSpPr>
          <p:cNvPr id="6" name="Rectangle 5"/>
          <p:cNvSpPr/>
          <p:nvPr/>
        </p:nvSpPr>
        <p:spPr>
          <a:xfrm>
            <a:off x="4574726" y="3909984"/>
            <a:ext cx="4446430" cy="369332"/>
          </a:xfrm>
          <a:prstGeom prst="rect">
            <a:avLst/>
          </a:prstGeom>
        </p:spPr>
        <p:txBody>
          <a:bodyPr wrap="square">
            <a:spAutoFit/>
          </a:bodyPr>
          <a:lstStyle/>
          <a:p>
            <a:r>
              <a:rPr lang="ar-DZ" dirty="0" smtClean="0">
                <a:solidFill>
                  <a:schemeClr val="accent6">
                    <a:lumMod val="75000"/>
                  </a:schemeClr>
                </a:solidFill>
                <a:latin typeface="Segoe UI Historic" panose="020B0502040204020203" pitchFamily="34" charset="0"/>
              </a:rPr>
              <a:t>جمعية </a:t>
            </a:r>
            <a:r>
              <a:rPr lang="ar-DZ" dirty="0">
                <a:solidFill>
                  <a:schemeClr val="accent6">
                    <a:lumMod val="75000"/>
                  </a:schemeClr>
                </a:solidFill>
                <a:latin typeface="Segoe UI Historic" panose="020B0502040204020203" pitchFamily="34" charset="0"/>
              </a:rPr>
              <a:t>تاليف الكتب العربية ط1,ج1 </a:t>
            </a:r>
            <a:r>
              <a:rPr lang="ar-DZ" dirty="0" smtClean="0">
                <a:solidFill>
                  <a:schemeClr val="accent6">
                    <a:lumMod val="75000"/>
                  </a:schemeClr>
                </a:solidFill>
                <a:latin typeface="Segoe UI Historic" panose="020B0502040204020203" pitchFamily="34" charset="0"/>
              </a:rPr>
              <a:t>مطبعة</a:t>
            </a:r>
            <a:endParaRPr lang="ar-DZ" dirty="0">
              <a:solidFill>
                <a:schemeClr val="accent6">
                  <a:lumMod val="75000"/>
                </a:schemeClr>
              </a:solidFill>
              <a:latin typeface="Segoe UI Historic" panose="020B0502040204020203" pitchFamily="34" charset="0"/>
            </a:endParaRPr>
          </a:p>
        </p:txBody>
      </p:sp>
      <p:sp>
        <p:nvSpPr>
          <p:cNvPr id="7" name="Rectangle 6"/>
          <p:cNvSpPr/>
          <p:nvPr/>
        </p:nvSpPr>
        <p:spPr>
          <a:xfrm>
            <a:off x="2009104" y="3885105"/>
            <a:ext cx="3267241" cy="369332"/>
          </a:xfrm>
          <a:prstGeom prst="rect">
            <a:avLst/>
          </a:prstGeom>
        </p:spPr>
        <p:txBody>
          <a:bodyPr wrap="none">
            <a:spAutoFit/>
          </a:bodyPr>
          <a:lstStyle/>
          <a:p>
            <a:r>
              <a:rPr lang="ar-DZ" dirty="0">
                <a:solidFill>
                  <a:schemeClr val="accent6">
                    <a:lumMod val="75000"/>
                  </a:schemeClr>
                </a:solidFill>
                <a:latin typeface="Segoe UI Historic" panose="020B0502040204020203" pitchFamily="34" charset="0"/>
              </a:rPr>
              <a:t>ابي الهول ،القاهرة ،1911 </a:t>
            </a:r>
            <a:r>
              <a:rPr lang="ar-DZ" dirty="0" smtClean="0">
                <a:solidFill>
                  <a:schemeClr val="accent6">
                    <a:lumMod val="75000"/>
                  </a:schemeClr>
                </a:solidFill>
                <a:latin typeface="Segoe UI Historic" panose="020B0502040204020203" pitchFamily="34" charset="0"/>
              </a:rPr>
              <a:t>ص01</a:t>
            </a:r>
            <a:endParaRPr lang="ar-DZ" dirty="0">
              <a:solidFill>
                <a:schemeClr val="accent6">
                  <a:lumMod val="75000"/>
                </a:schemeClr>
              </a:solidFill>
              <a:latin typeface="Segoe UI Historic" panose="020B0502040204020203" pitchFamily="34" charset="0"/>
            </a:endParaRPr>
          </a:p>
        </p:txBody>
      </p:sp>
      <p:sp>
        <p:nvSpPr>
          <p:cNvPr id="9" name="Rectangle 8"/>
          <p:cNvSpPr/>
          <p:nvPr/>
        </p:nvSpPr>
        <p:spPr>
          <a:xfrm>
            <a:off x="1854979" y="3859683"/>
            <a:ext cx="308249" cy="369332"/>
          </a:xfrm>
          <a:prstGeom prst="rect">
            <a:avLst/>
          </a:prstGeom>
        </p:spPr>
        <p:txBody>
          <a:bodyPr wrap="square">
            <a:spAutoFit/>
          </a:bodyPr>
          <a:lstStyle/>
          <a:p>
            <a:r>
              <a:rPr lang="ar-DZ" dirty="0">
                <a:solidFill>
                  <a:srgbClr val="FF0000"/>
                </a:solidFill>
                <a:latin typeface="Segoe UI Historic" panose="020B0502040204020203" pitchFamily="34" charset="0"/>
              </a:rPr>
              <a:t>)</a:t>
            </a:r>
            <a:endParaRPr lang="ar-DZ" dirty="0">
              <a:solidFill>
                <a:srgbClr val="FF0000"/>
              </a:solidFill>
            </a:endParaRPr>
          </a:p>
        </p:txBody>
      </p:sp>
    </p:spTree>
    <p:extLst>
      <p:ext uri="{BB962C8B-B14F-4D97-AF65-F5344CB8AC3E}">
        <p14:creationId xmlns:p14="http://schemas.microsoft.com/office/powerpoint/2010/main" val="2329073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Point Star 3"/>
          <p:cNvSpPr/>
          <p:nvPr/>
        </p:nvSpPr>
        <p:spPr>
          <a:xfrm>
            <a:off x="4018208" y="103031"/>
            <a:ext cx="4121240" cy="1107583"/>
          </a:xfrm>
          <a:prstGeom prst="star8">
            <a:avLst/>
          </a:prstGeom>
          <a:solidFill>
            <a:schemeClr val="accent1">
              <a:lumMod val="60000"/>
              <a:lumOff val="40000"/>
            </a:schemeClr>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b="1" dirty="0" smtClean="0">
                <a:solidFill>
                  <a:schemeClr val="tx1"/>
                </a:solidFill>
              </a:rPr>
              <a:t>الرحلات</a:t>
            </a:r>
            <a:r>
              <a:rPr lang="ar-DZ" b="1" dirty="0" smtClean="0"/>
              <a:t> </a:t>
            </a:r>
            <a:endParaRPr lang="ar-DZ" b="1" dirty="0"/>
          </a:p>
        </p:txBody>
      </p:sp>
      <p:sp>
        <p:nvSpPr>
          <p:cNvPr id="5" name="Rectangle 4"/>
          <p:cNvSpPr/>
          <p:nvPr/>
        </p:nvSpPr>
        <p:spPr>
          <a:xfrm>
            <a:off x="1017432" y="1084388"/>
            <a:ext cx="10663707" cy="4862870"/>
          </a:xfrm>
          <a:prstGeom prst="rect">
            <a:avLst/>
          </a:prstGeom>
        </p:spPr>
        <p:txBody>
          <a:bodyPr wrap="square">
            <a:spAutoFit/>
          </a:bodyPr>
          <a:lstStyle/>
          <a:p>
            <a:pPr algn="r"/>
            <a:r>
              <a:rPr lang="ar-DZ" dirty="0"/>
              <a:t/>
            </a:r>
            <a:br>
              <a:rPr lang="ar-DZ" dirty="0"/>
            </a:br>
            <a:r>
              <a:rPr lang="ar-DZ" sz="2000" dirty="0">
                <a:solidFill>
                  <a:srgbClr val="FF0000"/>
                </a:solidFill>
                <a:latin typeface="Segoe UI Historic" panose="020B0502040204020203" pitchFamily="34" charset="0"/>
              </a:rPr>
              <a:t>1 - الرحلة في اللغة : </a:t>
            </a:r>
            <a:r>
              <a:rPr lang="ar-DZ" dirty="0">
                <a:latin typeface="Segoe UI Historic" panose="020B0502040204020203" pitchFamily="34" charset="0"/>
              </a:rPr>
              <a:t>عرف معجم الوسيط في مادة رحل ما يلي : رحل عن المكان رحلا و ترحالا و رحيلا ، الرحال : العرب الرحل الذين لا يستقرون في مكان و يجلبون بماشيتهم حيث يسقط الغيث و ينبت المرعى ، والرحلة : الإرتحال جمع رحل . و في قوله تعالى : الإيلاف قريش إيلافهم رحلة الشتاء و الصيف } 2 حيث حضت مادة الرحل بشرح واف في عديد من المعاجم العربية فقد جاء في لسان العرب الترحيل والرحالة بمعنى الأشخاص ويقال رحل إذا سار رحلته .. و في محيط الفيروز أبادي : ارتحل العبير أي سار و مضى و القوم عن المكان انتقلوا أو ترحلواة الإسم : الرحلة بالضم أو الكسر . فقد تعددت مفاهيم الرحلة غير أنها تصب في مفهوم واحد و هو الترحال أي الإنتقال من مكان إلى آخر فاللغة العربية بحر واسع و عميق بالمعارف والعلوم المختلفة و الترحل والترحال يقصد به الإنتقال و هو الرحلة اسم للإرتحال للمسيرة. </a:t>
            </a:r>
            <a:endParaRPr lang="ar-DZ" dirty="0" smtClean="0">
              <a:latin typeface="Segoe UI Historic" panose="020B0502040204020203" pitchFamily="34" charset="0"/>
            </a:endParaRPr>
          </a:p>
          <a:p>
            <a:pPr algn="r"/>
            <a:r>
              <a:rPr lang="ar-DZ" sz="2000" dirty="0" smtClean="0">
                <a:solidFill>
                  <a:srgbClr val="FF0000"/>
                </a:solidFill>
                <a:latin typeface="Segoe UI Historic" panose="020B0502040204020203" pitchFamily="34" charset="0"/>
              </a:rPr>
              <a:t>2- </a:t>
            </a:r>
            <a:r>
              <a:rPr lang="ar-DZ" sz="2000" dirty="0">
                <a:solidFill>
                  <a:srgbClr val="FF0000"/>
                </a:solidFill>
                <a:latin typeface="Segoe UI Historic" panose="020B0502040204020203" pitchFamily="34" charset="0"/>
              </a:rPr>
              <a:t>الرحلة في الاصطلاح : </a:t>
            </a:r>
            <a:r>
              <a:rPr lang="ar-DZ" dirty="0">
                <a:latin typeface="Segoe UI Historic" panose="020B0502040204020203" pitchFamily="34" charset="0"/>
              </a:rPr>
              <a:t>عرف حسين فهيم الرحلة مفادها أنها ساعدت على اكتشاف موطن الإنسان وأكدت للإنسان مدى انتشاره على سطح الأرض ويتم إنجازها من رجال دين و علم و طوافون من هواة السفر والترحال و آخرون استهوتهم المغامرة ودفعتهم الخاطرة إلى كشف النقاب عن المجهول من الأرض والناس ، و يشترك المفهومان اللغوي و الإصطلاحي للرحلة في الحركة على أنها لون أدبي ذو طابع قصصي يعمل فائدة للمؤرخ والباحث و الجغرافي و عالم الإجتماع و غيرهم و هي ضرب من السيرة الذاتية في مواجهة الظروف و الأوضاع و اكتشاف المعالم والأقطار ووصفها والحكم عليها فهي إذا وصف من كل ذلك سواء في ذهن الرحالة عبر مسار رحلته و في احتكاكه بالمحيط بتآزر في ذلك الواقع و الخيال و أسلوب القصص والحقائق العلمية والجغرافية والإجتماعية والنفسية و غيرها </a:t>
            </a:r>
            <a:r>
              <a:rPr lang="ar-DZ" dirty="0" smtClean="0">
                <a:latin typeface="Segoe UI Historic" panose="020B0502040204020203" pitchFamily="34" charset="0"/>
              </a:rPr>
              <a:t>.</a:t>
            </a:r>
            <a:r>
              <a:rPr lang="fr-FR" dirty="0" smtClean="0">
                <a:latin typeface="Segoe UI Historic" panose="020B0502040204020203" pitchFamily="34" charset="0"/>
              </a:rPr>
              <a:t>    </a:t>
            </a:r>
            <a:endParaRPr lang="ar-DZ" dirty="0"/>
          </a:p>
        </p:txBody>
      </p:sp>
      <p:sp>
        <p:nvSpPr>
          <p:cNvPr id="6" name="Rectangle 5"/>
          <p:cNvSpPr/>
          <p:nvPr/>
        </p:nvSpPr>
        <p:spPr>
          <a:xfrm>
            <a:off x="4018208" y="5577926"/>
            <a:ext cx="6400800" cy="369332"/>
          </a:xfrm>
          <a:prstGeom prst="rect">
            <a:avLst/>
          </a:prstGeom>
        </p:spPr>
        <p:txBody>
          <a:bodyPr wrap="square">
            <a:spAutoFit/>
          </a:bodyPr>
          <a:lstStyle/>
          <a:p>
            <a:r>
              <a:rPr lang="ar-DZ" dirty="0" smtClean="0">
                <a:solidFill>
                  <a:srgbClr val="FF0000"/>
                </a:solidFill>
                <a:latin typeface="Segoe UI Historic" panose="020B0502040204020203" pitchFamily="34" charset="0"/>
              </a:rPr>
              <a:t>( إبن </a:t>
            </a:r>
            <a:r>
              <a:rPr lang="ar-DZ" dirty="0">
                <a:solidFill>
                  <a:srgbClr val="FF0000"/>
                </a:solidFill>
                <a:latin typeface="Segoe UI Historic" panose="020B0502040204020203" pitchFamily="34" charset="0"/>
              </a:rPr>
              <a:t>المنظور لسان العرب ﺟ11 دار صادر، بيروت، </a:t>
            </a:r>
            <a:r>
              <a:rPr lang="ar-DZ" dirty="0" smtClean="0">
                <a:solidFill>
                  <a:srgbClr val="FF0000"/>
                </a:solidFill>
                <a:latin typeface="Segoe UI Historic" panose="020B0502040204020203" pitchFamily="34" charset="0"/>
              </a:rPr>
              <a:t>ص276،277</a:t>
            </a:r>
            <a:endParaRPr lang="ar-DZ" dirty="0">
              <a:solidFill>
                <a:srgbClr val="FF0000"/>
              </a:solidFill>
            </a:endParaRPr>
          </a:p>
        </p:txBody>
      </p:sp>
      <p:sp>
        <p:nvSpPr>
          <p:cNvPr id="7" name="Rectangle 6"/>
          <p:cNvSpPr/>
          <p:nvPr/>
        </p:nvSpPr>
        <p:spPr>
          <a:xfrm>
            <a:off x="1443464" y="5577926"/>
            <a:ext cx="2574744" cy="369332"/>
          </a:xfrm>
          <a:prstGeom prst="rect">
            <a:avLst/>
          </a:prstGeom>
        </p:spPr>
        <p:txBody>
          <a:bodyPr wrap="none">
            <a:spAutoFit/>
          </a:bodyPr>
          <a:lstStyle/>
          <a:p>
            <a:r>
              <a:rPr lang="ar-DZ" dirty="0">
                <a:solidFill>
                  <a:srgbClr val="FF0000"/>
                </a:solidFill>
                <a:latin typeface="Segoe UI Historic" panose="020B0502040204020203" pitchFamily="34" charset="0"/>
              </a:rPr>
              <a:t>سورة قريش الأية 01 _02</a:t>
            </a:r>
            <a:endParaRPr lang="ar-DZ" dirty="0">
              <a:solidFill>
                <a:srgbClr val="FF0000"/>
              </a:solidFill>
            </a:endParaRPr>
          </a:p>
        </p:txBody>
      </p:sp>
      <p:sp>
        <p:nvSpPr>
          <p:cNvPr id="8" name="Rectangle 7"/>
          <p:cNvSpPr/>
          <p:nvPr/>
        </p:nvSpPr>
        <p:spPr>
          <a:xfrm>
            <a:off x="1170633" y="5564938"/>
            <a:ext cx="272831" cy="369332"/>
          </a:xfrm>
          <a:prstGeom prst="rect">
            <a:avLst/>
          </a:prstGeom>
        </p:spPr>
        <p:txBody>
          <a:bodyPr wrap="none">
            <a:spAutoFit/>
          </a:bodyPr>
          <a:lstStyle/>
          <a:p>
            <a:pPr algn="r"/>
            <a:r>
              <a:rPr lang="ar-DZ" dirty="0">
                <a:solidFill>
                  <a:srgbClr val="FF0000"/>
                </a:solidFill>
                <a:latin typeface="Segoe UI Historic" panose="020B0502040204020203" pitchFamily="34" charset="0"/>
              </a:rPr>
              <a:t>)</a:t>
            </a:r>
            <a:endParaRPr lang="ar-DZ" dirty="0">
              <a:solidFill>
                <a:srgbClr val="FF0000"/>
              </a:solidFill>
            </a:endParaRPr>
          </a:p>
        </p:txBody>
      </p:sp>
    </p:spTree>
    <p:extLst>
      <p:ext uri="{BB962C8B-B14F-4D97-AF65-F5344CB8AC3E}">
        <p14:creationId xmlns:p14="http://schemas.microsoft.com/office/powerpoint/2010/main" val="3271361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576" y="1716610"/>
            <a:ext cx="11681138" cy="2677656"/>
          </a:xfrm>
          <a:prstGeom prst="rect">
            <a:avLst/>
          </a:prstGeom>
        </p:spPr>
        <p:txBody>
          <a:bodyPr wrap="square">
            <a:spAutoFit/>
          </a:bodyPr>
          <a:lstStyle/>
          <a:p>
            <a:pPr algn="r"/>
            <a:r>
              <a:rPr lang="ar-DZ" sz="2400" dirty="0">
                <a:solidFill>
                  <a:schemeClr val="tx1">
                    <a:lumMod val="95000"/>
                    <a:lumOff val="5000"/>
                  </a:schemeClr>
                </a:solidFill>
                <a:latin typeface="Segoe UI Historic" panose="020B0502040204020203" pitchFamily="34" charset="0"/>
              </a:rPr>
              <a:t>احتوى كتاب البلدان لليعقوبي ، الذي يعد أقده مصدر جغرافي عربي، على جوانب تاريخية مهمة مثلت واقداً عزيراً لرفد حقل الدراسات التاريخية بمعلومات تاريخية مهمة ، على الرغم من أن الكتاب جغر في لا أنه قده للمختص في ميدان البحث التاريخي في التاريخ الإسلامي معلومات متنوعة عن أحداث تاريخية مرت بها الدولة العربية الإسلامية ، إذ قام مؤلفه فيه بوصف بلدان كثيرة وحكام خراسان و سجستان والعراق وشبه جزيرة العرب والهند والصين ومصر وفريقية ، وقد ضاع جزء مهم من الكتاب وهو ما يتعلق بالبصرة والحجاز والهند والصين و خوزستان وفارس ، وكان يميل في تأليف كتابه إلى التحليل </a:t>
            </a:r>
            <a:r>
              <a:rPr lang="ar-DZ" sz="2400" dirty="0" smtClean="0">
                <a:solidFill>
                  <a:schemeClr val="tx1">
                    <a:lumMod val="95000"/>
                    <a:lumOff val="5000"/>
                  </a:schemeClr>
                </a:solidFill>
                <a:latin typeface="Segoe UI Historic" panose="020B0502040204020203" pitchFamily="34" charset="0"/>
              </a:rPr>
              <a:t>العقلي </a:t>
            </a:r>
            <a:endParaRPr lang="ar-DZ" sz="2400" dirty="0">
              <a:solidFill>
                <a:schemeClr val="tx1">
                  <a:lumMod val="95000"/>
                  <a:lumOff val="5000"/>
                </a:schemeClr>
              </a:solidFill>
            </a:endParaRPr>
          </a:p>
        </p:txBody>
      </p:sp>
      <p:sp>
        <p:nvSpPr>
          <p:cNvPr id="3" name="10-Point Star 2"/>
          <p:cNvSpPr/>
          <p:nvPr/>
        </p:nvSpPr>
        <p:spPr>
          <a:xfrm>
            <a:off x="3986009" y="516282"/>
            <a:ext cx="4224271" cy="1030310"/>
          </a:xfrm>
          <a:prstGeom prst="star10">
            <a:avLst/>
          </a:prstGeom>
          <a:solidFill>
            <a:schemeClr val="accent1">
              <a:lumMod val="60000"/>
              <a:lumOff val="40000"/>
            </a:schemeClr>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dirty="0" smtClean="0">
                <a:solidFill>
                  <a:schemeClr val="tx1">
                    <a:lumMod val="95000"/>
                    <a:lumOff val="5000"/>
                  </a:schemeClr>
                </a:solidFill>
                <a:latin typeface="Britannic Bold" panose="020B0903060703020204" pitchFamily="34" charset="0"/>
              </a:rPr>
              <a:t>التعريف بالكتاب</a:t>
            </a:r>
            <a:r>
              <a:rPr lang="ar-DZ" dirty="0" smtClean="0"/>
              <a:t> </a:t>
            </a:r>
            <a:endParaRPr lang="ar-DZ" dirty="0"/>
          </a:p>
        </p:txBody>
      </p:sp>
      <p:sp>
        <p:nvSpPr>
          <p:cNvPr id="4" name="Rectangle 3"/>
          <p:cNvSpPr/>
          <p:nvPr/>
        </p:nvSpPr>
        <p:spPr>
          <a:xfrm>
            <a:off x="151778" y="3618291"/>
            <a:ext cx="5913832" cy="400110"/>
          </a:xfrm>
          <a:prstGeom prst="rect">
            <a:avLst/>
          </a:prstGeom>
        </p:spPr>
        <p:txBody>
          <a:bodyPr wrap="square">
            <a:spAutoFit/>
          </a:bodyPr>
          <a:lstStyle/>
          <a:p>
            <a:pPr algn="r"/>
            <a:r>
              <a:rPr lang="ar-DZ" sz="2000" dirty="0">
                <a:solidFill>
                  <a:schemeClr val="accent6">
                    <a:lumMod val="75000"/>
                  </a:schemeClr>
                </a:solidFill>
                <a:latin typeface="Segoe UI Historic" panose="020B0502040204020203" pitchFamily="34" charset="0"/>
              </a:rPr>
              <a:t>د.عبد الجبار محمود شريمص الديلمي ،الجوانب</a:t>
            </a:r>
            <a:r>
              <a:rPr lang="ar-DZ" sz="2000" dirty="0">
                <a:solidFill>
                  <a:srgbClr val="FFFFFF"/>
                </a:solidFill>
                <a:latin typeface="Segoe UI Historic" panose="020B0502040204020203" pitchFamily="34" charset="0"/>
              </a:rPr>
              <a:t> </a:t>
            </a:r>
            <a:r>
              <a:rPr lang="ar-DZ" sz="2000" dirty="0">
                <a:solidFill>
                  <a:schemeClr val="accent6">
                    <a:lumMod val="75000"/>
                  </a:schemeClr>
                </a:solidFill>
                <a:latin typeface="Segoe UI Historic" panose="020B0502040204020203" pitchFamily="34" charset="0"/>
              </a:rPr>
              <a:t>العمرانية و العسكرية </a:t>
            </a:r>
            <a:r>
              <a:rPr lang="ar-DZ" sz="2000" dirty="0" smtClean="0">
                <a:solidFill>
                  <a:schemeClr val="accent6">
                    <a:lumMod val="75000"/>
                  </a:schemeClr>
                </a:solidFill>
                <a:latin typeface="Segoe UI Historic" panose="020B0502040204020203" pitchFamily="34" charset="0"/>
              </a:rPr>
              <a:t>  </a:t>
            </a:r>
            <a:endParaRPr lang="ar-DZ" sz="2000" dirty="0"/>
          </a:p>
        </p:txBody>
      </p:sp>
      <p:sp>
        <p:nvSpPr>
          <p:cNvPr id="5" name="Rectangle 4"/>
          <p:cNvSpPr/>
          <p:nvPr/>
        </p:nvSpPr>
        <p:spPr>
          <a:xfrm>
            <a:off x="6714185" y="3595146"/>
            <a:ext cx="2289409" cy="400110"/>
          </a:xfrm>
          <a:prstGeom prst="rect">
            <a:avLst/>
          </a:prstGeom>
        </p:spPr>
        <p:txBody>
          <a:bodyPr wrap="none">
            <a:spAutoFit/>
          </a:bodyPr>
          <a:lstStyle/>
          <a:p>
            <a:r>
              <a:rPr lang="ar-DZ" sz="2000" dirty="0">
                <a:solidFill>
                  <a:schemeClr val="accent6">
                    <a:lumMod val="75000"/>
                  </a:schemeClr>
                </a:solidFill>
                <a:latin typeface="Segoe UI Historic" panose="020B0502040204020203" pitchFamily="34" charset="0"/>
              </a:rPr>
              <a:t>(د .مظهر عبد علي جاسم</a:t>
            </a:r>
            <a:r>
              <a:rPr lang="ar-DZ" dirty="0">
                <a:solidFill>
                  <a:schemeClr val="accent6">
                    <a:lumMod val="75000"/>
                  </a:schemeClr>
                </a:solidFill>
                <a:latin typeface="Segoe UI Historic" panose="020B0502040204020203" pitchFamily="34" charset="0"/>
              </a:rPr>
              <a:t> </a:t>
            </a:r>
            <a:endParaRPr lang="ar-DZ" dirty="0">
              <a:solidFill>
                <a:schemeClr val="accent6">
                  <a:lumMod val="75000"/>
                </a:schemeClr>
              </a:solidFill>
            </a:endParaRPr>
          </a:p>
        </p:txBody>
      </p:sp>
      <p:sp>
        <p:nvSpPr>
          <p:cNvPr id="6" name="Rectangle 5"/>
          <p:cNvSpPr/>
          <p:nvPr/>
        </p:nvSpPr>
        <p:spPr>
          <a:xfrm>
            <a:off x="5959812" y="3618291"/>
            <a:ext cx="1085554" cy="400110"/>
          </a:xfrm>
          <a:prstGeom prst="rect">
            <a:avLst/>
          </a:prstGeom>
        </p:spPr>
        <p:txBody>
          <a:bodyPr wrap="square">
            <a:spAutoFit/>
          </a:bodyPr>
          <a:lstStyle/>
          <a:p>
            <a:r>
              <a:rPr lang="ar-DZ" sz="2000" dirty="0">
                <a:solidFill>
                  <a:schemeClr val="accent6">
                    <a:lumMod val="75000"/>
                  </a:schemeClr>
                </a:solidFill>
                <a:latin typeface="Segoe UI Historic" panose="020B0502040204020203" pitchFamily="34" charset="0"/>
              </a:rPr>
              <a:t>الجغيفي،</a:t>
            </a:r>
            <a:endParaRPr lang="ar-DZ" sz="2000" dirty="0">
              <a:solidFill>
                <a:schemeClr val="accent6">
                  <a:lumMod val="75000"/>
                </a:schemeClr>
              </a:solidFill>
            </a:endParaRPr>
          </a:p>
        </p:txBody>
      </p:sp>
      <p:sp>
        <p:nvSpPr>
          <p:cNvPr id="7" name="Rectangle 6"/>
          <p:cNvSpPr/>
          <p:nvPr/>
        </p:nvSpPr>
        <p:spPr>
          <a:xfrm>
            <a:off x="9567552" y="4018401"/>
            <a:ext cx="2371162" cy="400110"/>
          </a:xfrm>
          <a:prstGeom prst="rect">
            <a:avLst/>
          </a:prstGeom>
        </p:spPr>
        <p:txBody>
          <a:bodyPr wrap="none">
            <a:spAutoFit/>
          </a:bodyPr>
          <a:lstStyle/>
          <a:p>
            <a:r>
              <a:rPr lang="ar-DZ" sz="2000" dirty="0">
                <a:solidFill>
                  <a:schemeClr val="accent6">
                    <a:lumMod val="75000"/>
                  </a:schemeClr>
                </a:solidFill>
                <a:latin typeface="Segoe UI Historic" panose="020B0502040204020203" pitchFamily="34" charset="0"/>
              </a:rPr>
              <a:t>الإدارية للكتاب البلدان ص </a:t>
            </a:r>
            <a:endParaRPr lang="ar-DZ" sz="2000" dirty="0"/>
          </a:p>
        </p:txBody>
      </p:sp>
    </p:spTree>
    <p:extLst>
      <p:ext uri="{BB962C8B-B14F-4D97-AF65-F5344CB8AC3E}">
        <p14:creationId xmlns:p14="http://schemas.microsoft.com/office/powerpoint/2010/main" val="1450819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820" y="1539020"/>
            <a:ext cx="11612741" cy="3785652"/>
          </a:xfrm>
          <a:prstGeom prst="rect">
            <a:avLst/>
          </a:prstGeom>
        </p:spPr>
        <p:txBody>
          <a:bodyPr wrap="square">
            <a:spAutoFit/>
          </a:bodyPr>
          <a:lstStyle/>
          <a:p>
            <a:pPr algn="r"/>
            <a:r>
              <a:rPr lang="fr-FR" sz="2000" b="1" dirty="0">
                <a:solidFill>
                  <a:srgbClr val="1C1E21"/>
                </a:solidFill>
                <a:latin typeface="inherit"/>
              </a:rPr>
              <a:t/>
            </a:r>
            <a:br>
              <a:rPr lang="fr-FR" sz="2000" b="1" dirty="0">
                <a:solidFill>
                  <a:srgbClr val="1C1E21"/>
                </a:solidFill>
                <a:latin typeface="inherit"/>
              </a:rPr>
            </a:br>
            <a:r>
              <a:rPr lang="ar-DZ" sz="2000" dirty="0" smtClean="0">
                <a:solidFill>
                  <a:srgbClr val="1C1E21"/>
                </a:solidFill>
                <a:latin typeface="inherit"/>
              </a:rPr>
              <a:t>هو </a:t>
            </a:r>
            <a:r>
              <a:rPr lang="ar-DZ" sz="2000" dirty="0">
                <a:solidFill>
                  <a:srgbClr val="1C1E21"/>
                </a:solidFill>
                <a:latin typeface="inherit"/>
              </a:rPr>
              <a:t>أحمد بن أبي يعقوب إسحاق بن جعفر بن وهب بن واضح ، لقب باليعقوبي والكاتب والمصري والاخباري . </a:t>
            </a:r>
            <a:r>
              <a:rPr lang="ar-DZ" sz="2000" dirty="0" smtClean="0">
                <a:solidFill>
                  <a:srgbClr val="1C1E21"/>
                </a:solidFill>
                <a:latin typeface="inherit"/>
              </a:rPr>
              <a:t>وهذه </a:t>
            </a:r>
            <a:r>
              <a:rPr lang="ar-DZ" sz="2000" dirty="0">
                <a:solidFill>
                  <a:srgbClr val="1C1E21"/>
                </a:solidFill>
                <a:latin typeface="inherit"/>
              </a:rPr>
              <a:t>الألقاب التى تلقب بها اما. من مهنته التي اشتهر بها أو من نسبة إلى قطر كمصر .. ما لقيه باليعقوبي الذي اشتهر به فإن أصل اللقب نسبة إلى يعقوب وهو اسم لجد بعض المنتسبين إليه، أما الإخباري فنسبة إلى الأخبار ويطلق لمن يروي الروايات والقصص والحكايات بالإخباري واشتهر بهذه التسمية جماعة ، أما نسبه فقد حمل نسب العباسي نسبة إلى البيت العباسي الحاكم انذاك وجاء عن جده واضح، إذ كان من موالي الخليفة أبو جعفر المنصور ومن المقربين إليه ، تقلد مناصب إدارية كبيرة فقد عين حاكما على أرمينية وأذربيجان في عهد المنصور </a:t>
            </a:r>
            <a:r>
              <a:rPr lang="ar-DZ" sz="2000" dirty="0" smtClean="0">
                <a:solidFill>
                  <a:srgbClr val="1C1E21"/>
                </a:solidFill>
                <a:latin typeface="inherit"/>
              </a:rPr>
              <a:t>وحاكما </a:t>
            </a:r>
            <a:r>
              <a:rPr lang="ar-DZ" sz="2000" dirty="0">
                <a:solidFill>
                  <a:srgbClr val="1C1E21"/>
                </a:solidFill>
                <a:latin typeface="inherit"/>
              </a:rPr>
              <a:t>على مصر في عهد المهدي ثم فصل عن إدارة مصر لشكوى قدمها أهالي مصر ضده وأعاد تعيينه الخليفة على بريدها ، أما وفاته فقد أشار إلى ما كان عليه ابن طولون في ليلة عيد الفطر من سنة </a:t>
            </a:r>
            <a:r>
              <a:rPr lang="ar-DZ" sz="2000" dirty="0" smtClean="0">
                <a:solidFill>
                  <a:srgbClr val="1C1E21"/>
                </a:solidFill>
                <a:latin typeface="inherit"/>
              </a:rPr>
              <a:t>292هـ </a:t>
            </a:r>
            <a:r>
              <a:rPr lang="ar-DZ" sz="2000" dirty="0">
                <a:solidFill>
                  <a:srgbClr val="1C1E21"/>
                </a:solidFill>
                <a:latin typeface="inherit"/>
              </a:rPr>
              <a:t>/ </a:t>
            </a:r>
            <a:r>
              <a:rPr lang="ar-DZ" sz="2000" dirty="0" smtClean="0">
                <a:solidFill>
                  <a:srgbClr val="1C1E21"/>
                </a:solidFill>
                <a:latin typeface="inherit"/>
              </a:rPr>
              <a:t>904 </a:t>
            </a:r>
            <a:r>
              <a:rPr lang="ar-DZ" sz="2000" dirty="0">
                <a:solidFill>
                  <a:srgbClr val="1C1E21"/>
                </a:solidFill>
                <a:latin typeface="inherit"/>
              </a:rPr>
              <a:t>م من مظاهر البهجة والفرح ، مما يؤكد أنه كان حيا في شوال من تلك السنة ) </a:t>
            </a:r>
            <a:r>
              <a:rPr lang="ar-DZ" sz="2000" dirty="0" smtClean="0">
                <a:solidFill>
                  <a:srgbClr val="1C1E21"/>
                </a:solidFill>
                <a:latin typeface="inherit"/>
              </a:rPr>
              <a:t>أما </a:t>
            </a:r>
            <a:r>
              <a:rPr lang="ar-DZ" sz="2000" dirty="0">
                <a:solidFill>
                  <a:srgbClr val="1C1E21"/>
                </a:solidFill>
                <a:latin typeface="inherit"/>
              </a:rPr>
              <a:t>آثاره العلمية فقد كان مؤرخ جغرافي كثير الأسفار من أهل بغداد، رحل إلى المغرب وأقام مدة في أرمينية ودخل الهند ، وزار الأقاليم الإسلامية ، وكان لعقليته العلمية الرفيعة واطلاعه المتنوع وثقافته الواسعة الأثر البارز في أن يزودنا بنتاج علمي واسع أسهم بنحو مباشر في وضع اللبنات الأولى للكتابة في حفل الدراسات التاريخية ، ومن مؤلفاته كتاب التاريخ انتهى به إلى خلافة المعتمد على الله العباسي، وكتاب البلدان، وأخبار الأمم السالفة صغير، ومشاكلة الناس لزمانهم رسالة</a:t>
            </a:r>
            <a:endParaRPr lang="ar-DZ" sz="2000" b="0" i="0" dirty="0">
              <a:solidFill>
                <a:srgbClr val="1C1E21"/>
              </a:solidFill>
              <a:effectLst/>
              <a:latin typeface="inherit"/>
            </a:endParaRPr>
          </a:p>
        </p:txBody>
      </p:sp>
      <p:sp>
        <p:nvSpPr>
          <p:cNvPr id="4" name="10-Point Star 3"/>
          <p:cNvSpPr/>
          <p:nvPr/>
        </p:nvSpPr>
        <p:spPr>
          <a:xfrm>
            <a:off x="4309981" y="753409"/>
            <a:ext cx="3464417" cy="785611"/>
          </a:xfrm>
          <a:prstGeom prst="star10">
            <a:avLst/>
          </a:prstGeom>
          <a:solidFill>
            <a:schemeClr val="accent1">
              <a:lumMod val="60000"/>
              <a:lumOff val="40000"/>
            </a:schemeClr>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dirty="0" smtClean="0">
                <a:solidFill>
                  <a:schemeClr val="tx1"/>
                </a:solidFill>
              </a:rPr>
              <a:t>التعريف بالملؤلف </a:t>
            </a:r>
            <a:endParaRPr lang="ar-DZ" sz="2400" dirty="0">
              <a:solidFill>
                <a:schemeClr val="tx1"/>
              </a:solidFill>
            </a:endParaRPr>
          </a:p>
        </p:txBody>
      </p:sp>
    </p:spTree>
    <p:extLst>
      <p:ext uri="{BB962C8B-B14F-4D97-AF65-F5344CB8AC3E}">
        <p14:creationId xmlns:p14="http://schemas.microsoft.com/office/powerpoint/2010/main" val="1349361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190020" y="181166"/>
            <a:ext cx="6568225" cy="850005"/>
          </a:xfrm>
          <a:prstGeom prst="roundRect">
            <a:avLst/>
          </a:prstGeom>
          <a:solidFill>
            <a:schemeClr val="accent2">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dirty="0" smtClean="0">
                <a:solidFill>
                  <a:schemeClr val="tx1"/>
                </a:solidFill>
              </a:rPr>
              <a:t>ا</a:t>
            </a:r>
            <a:r>
              <a:rPr lang="ar-DZ" sz="2400" dirty="0" smtClean="0">
                <a:solidFill>
                  <a:schemeClr val="tx1"/>
                </a:solidFill>
              </a:rPr>
              <a:t>هم المؤلقات</a:t>
            </a:r>
            <a:r>
              <a:rPr lang="ar-DZ" dirty="0" smtClean="0">
                <a:solidFill>
                  <a:schemeClr val="tx1"/>
                </a:solidFill>
              </a:rPr>
              <a:t> </a:t>
            </a:r>
            <a:endParaRPr lang="ar-DZ" dirty="0">
              <a:solidFill>
                <a:schemeClr val="tx1"/>
              </a:solidFill>
            </a:endParaRPr>
          </a:p>
        </p:txBody>
      </p:sp>
      <p:sp>
        <p:nvSpPr>
          <p:cNvPr id="3" name="AutoShape 2" descr="Ouvrir la photo"/>
          <p:cNvSpPr>
            <a:spLocks noChangeAspect="1" noChangeArrowheads="1"/>
          </p:cNvSpPr>
          <p:nvPr/>
        </p:nvSpPr>
        <p:spPr bwMode="auto">
          <a:xfrm>
            <a:off x="155575" y="-6735763"/>
            <a:ext cx="10287000" cy="14039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DZ"/>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4133" y="1235657"/>
            <a:ext cx="5022056" cy="5177307"/>
          </a:xfrm>
          <a:prstGeom prst="rect">
            <a:avLst/>
          </a:prstGeom>
        </p:spPr>
      </p:pic>
      <p:sp>
        <p:nvSpPr>
          <p:cNvPr id="10" name="Rounded Rectangle 9"/>
          <p:cNvSpPr/>
          <p:nvPr/>
        </p:nvSpPr>
        <p:spPr>
          <a:xfrm>
            <a:off x="1564201" y="1961885"/>
            <a:ext cx="4167005" cy="3724852"/>
          </a:xfrm>
          <a:prstGeom prst="roundRect">
            <a:avLst/>
          </a:prstGeom>
          <a:solidFill>
            <a:schemeClr val="accent2">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1" name="Rectangle 10"/>
          <p:cNvSpPr/>
          <p:nvPr/>
        </p:nvSpPr>
        <p:spPr>
          <a:xfrm>
            <a:off x="1719544" y="2973308"/>
            <a:ext cx="3856318" cy="1200329"/>
          </a:xfrm>
          <a:prstGeom prst="rect">
            <a:avLst/>
          </a:prstGeom>
        </p:spPr>
        <p:txBody>
          <a:bodyPr wrap="square">
            <a:spAutoFit/>
          </a:bodyPr>
          <a:lstStyle/>
          <a:p>
            <a:pPr algn="ctr"/>
            <a:r>
              <a:rPr lang="ar-DZ" dirty="0">
                <a:latin typeface="Segoe UI Historic" panose="020B0502040204020203" pitchFamily="34" charset="0"/>
              </a:rPr>
              <a:t>تاريخ اليعقوبي:موسوعة تاريخية تتناول تاريخ العام منذ الخلق حتى عام 872م و يعتبر من اواءل الكتب الموسوعية في التاريخ الاسلامي.</a:t>
            </a:r>
            <a:endParaRPr lang="ar-DZ" dirty="0"/>
          </a:p>
        </p:txBody>
      </p:sp>
    </p:spTree>
    <p:extLst>
      <p:ext uri="{BB962C8B-B14F-4D97-AF65-F5344CB8AC3E}">
        <p14:creationId xmlns:p14="http://schemas.microsoft.com/office/powerpoint/2010/main" val="641763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834</TotalTime>
  <Words>1944</Words>
  <Application>Microsoft Office PowerPoint</Application>
  <PresentationFormat>Widescreen</PresentationFormat>
  <Paragraphs>233</Paragraphs>
  <Slides>27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Arial</vt:lpstr>
      <vt:lpstr>Arial Black</vt:lpstr>
      <vt:lpstr>Bauhaus 93</vt:lpstr>
      <vt:lpstr>Britannic Bold</vt:lpstr>
      <vt:lpstr>inherit</vt:lpstr>
      <vt:lpstr>Segoe UI Historic</vt:lpstr>
      <vt:lpstr>Tw Cen MT</vt:lpstr>
      <vt:lpstr>Wingdings</vt:lpstr>
      <vt:lpstr>Droplet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75</cp:revision>
  <dcterms:created xsi:type="dcterms:W3CDTF">2024-12-04T10:32:45Z</dcterms:created>
  <dcterms:modified xsi:type="dcterms:W3CDTF">2024-12-16T13:04:31Z</dcterms:modified>
</cp:coreProperties>
</file>