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65" r:id="rId4"/>
    <p:sldId id="274" r:id="rId5"/>
    <p:sldId id="273" r:id="rId6"/>
    <p:sldId id="275" r:id="rId7"/>
    <p:sldId id="277" r:id="rId8"/>
    <p:sldId id="261" r:id="rId9"/>
    <p:sldId id="262" r:id="rId10"/>
    <p:sldId id="278" r:id="rId11"/>
    <p:sldId id="266" r:id="rId12"/>
    <p:sldId id="267" r:id="rId13"/>
    <p:sldId id="280" r:id="rId14"/>
    <p:sldId id="281" r:id="rId15"/>
    <p:sldId id="263" r:id="rId16"/>
    <p:sldId id="271" r:id="rId17"/>
    <p:sldId id="270" r:id="rId18"/>
    <p:sldId id="264" r:id="rId19"/>
    <p:sldId id="272" r:id="rId20"/>
    <p:sldId id="315" r:id="rId21"/>
    <p:sldId id="314" r:id="rId22"/>
    <p:sldId id="313" r:id="rId23"/>
    <p:sldId id="316" r:id="rId24"/>
    <p:sldId id="317" r:id="rId25"/>
    <p:sldId id="320" r:id="rId26"/>
    <p:sldId id="319" r:id="rId27"/>
    <p:sldId id="341" r:id="rId28"/>
    <p:sldId id="342" r:id="rId29"/>
    <p:sldId id="343" r:id="rId30"/>
    <p:sldId id="322" r:id="rId31"/>
    <p:sldId id="323" r:id="rId32"/>
    <p:sldId id="321" r:id="rId33"/>
    <p:sldId id="318" r:id="rId34"/>
    <p:sldId id="324" r:id="rId35"/>
    <p:sldId id="326" r:id="rId36"/>
    <p:sldId id="336" r:id="rId37"/>
    <p:sldId id="334" r:id="rId38"/>
    <p:sldId id="330" r:id="rId39"/>
    <p:sldId id="345" r:id="rId40"/>
    <p:sldId id="337" r:id="rId41"/>
    <p:sldId id="335" r:id="rId42"/>
    <p:sldId id="327" r:id="rId43"/>
    <p:sldId id="338" r:id="rId44"/>
    <p:sldId id="331" r:id="rId45"/>
    <p:sldId id="339" r:id="rId46"/>
    <p:sldId id="340" r:id="rId47"/>
    <p:sldId id="283" r:id="rId48"/>
    <p:sldId id="284" r:id="rId49"/>
    <p:sldId id="285" r:id="rId50"/>
    <p:sldId id="286" r:id="rId51"/>
    <p:sldId id="287" r:id="rId52"/>
    <p:sldId id="288" r:id="rId53"/>
    <p:sldId id="289" r:id="rId54"/>
    <p:sldId id="290" r:id="rId55"/>
    <p:sldId id="291" r:id="rId56"/>
    <p:sldId id="292" r:id="rId57"/>
    <p:sldId id="293" r:id="rId58"/>
    <p:sldId id="296" r:id="rId59"/>
    <p:sldId id="294" r:id="rId60"/>
    <p:sldId id="297" r:id="rId61"/>
    <p:sldId id="298" r:id="rId62"/>
    <p:sldId id="333" r:id="rId63"/>
    <p:sldId id="300" r:id="rId64"/>
    <p:sldId id="311" r:id="rId65"/>
    <p:sldId id="301" r:id="rId66"/>
    <p:sldId id="302" r:id="rId67"/>
    <p:sldId id="303" r:id="rId68"/>
    <p:sldId id="304" r:id="rId69"/>
    <p:sldId id="305" r:id="rId70"/>
    <p:sldId id="306" r:id="rId71"/>
    <p:sldId id="307" r:id="rId72"/>
    <p:sldId id="308" r:id="rId73"/>
    <p:sldId id="309" r:id="rId74"/>
    <p:sldId id="310" r:id="rId75"/>
    <p:sldId id="312" r:id="rId76"/>
    <p:sldId id="344" r:id="rId77"/>
  </p:sldIdLst>
  <p:sldSz cx="9144000" cy="6858000" type="screen4x3"/>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71E4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AAE6C4-00B0-4EE0-9BA9-108EDFB3DC2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FR"/>
        </a:p>
      </dgm:t>
    </dgm:pt>
    <dgm:pt modelId="{91FF9875-0CDA-40ED-ACD2-018CCA866B26}">
      <dgm:prSet phldrT="[Texte]" custT="1"/>
      <dgm:spPr>
        <a:solidFill>
          <a:srgbClr val="00B0F0"/>
        </a:solidFill>
      </dgm:spPr>
      <dgm:t>
        <a:bodyPr/>
        <a:lstStyle/>
        <a:p>
          <a:pPr rtl="1"/>
          <a:r>
            <a:rPr lang="ar-DZ" sz="3200" b="1" dirty="0" smtClean="0">
              <a:solidFill>
                <a:srgbClr val="006600"/>
              </a:solidFill>
            </a:rPr>
            <a:t>النقدية المتولدة من النشاط</a:t>
          </a:r>
          <a:endParaRPr lang="fr-FR" sz="3200" b="1" dirty="0">
            <a:solidFill>
              <a:srgbClr val="006600"/>
            </a:solidFill>
          </a:endParaRPr>
        </a:p>
      </dgm:t>
    </dgm:pt>
    <dgm:pt modelId="{7488A144-DD36-4FED-9742-E6A5B5BB4DDE}" type="parTrans" cxnId="{D80DBABA-1E10-446C-8F72-4E7CCC77722B}">
      <dgm:prSet/>
      <dgm:spPr/>
      <dgm:t>
        <a:bodyPr/>
        <a:lstStyle/>
        <a:p>
          <a:endParaRPr lang="fr-FR"/>
        </a:p>
      </dgm:t>
    </dgm:pt>
    <dgm:pt modelId="{B4F7BEC4-792C-451A-8577-4C99F1E94099}" type="sibTrans" cxnId="{D80DBABA-1E10-446C-8F72-4E7CCC77722B}">
      <dgm:prSet/>
      <dgm:spPr/>
      <dgm:t>
        <a:bodyPr/>
        <a:lstStyle/>
        <a:p>
          <a:endParaRPr lang="fr-FR"/>
        </a:p>
      </dgm:t>
    </dgm:pt>
    <dgm:pt modelId="{5362089C-B24A-43A9-80A7-319BBD683B14}">
      <dgm:prSet phldrT="[Texte]" custT="1"/>
      <dgm:spPr>
        <a:solidFill>
          <a:srgbClr val="00B0F0"/>
        </a:solidFill>
      </dgm:spPr>
      <dgm:t>
        <a:bodyPr/>
        <a:lstStyle/>
        <a:p>
          <a:pPr rtl="1"/>
          <a:r>
            <a:rPr lang="ar-DZ" sz="3200" b="1" dirty="0" smtClean="0">
              <a:solidFill>
                <a:srgbClr val="006600"/>
              </a:solidFill>
            </a:rPr>
            <a:t>النقدية المتولدة من النشاط</a:t>
          </a:r>
          <a:endParaRPr lang="fr-FR" sz="3200" b="1" dirty="0">
            <a:solidFill>
              <a:srgbClr val="006600"/>
            </a:solidFill>
          </a:endParaRPr>
        </a:p>
      </dgm:t>
    </dgm:pt>
    <dgm:pt modelId="{00D88A06-7EF1-42F6-8326-178D4D0696C4}" type="parTrans" cxnId="{FF0D2966-CC10-450D-B2EB-7300275644F9}">
      <dgm:prSet/>
      <dgm:spPr/>
      <dgm:t>
        <a:bodyPr/>
        <a:lstStyle/>
        <a:p>
          <a:endParaRPr lang="fr-FR"/>
        </a:p>
      </dgm:t>
    </dgm:pt>
    <dgm:pt modelId="{7D97F2C7-CB12-47BD-B826-C07CAF8E75FC}" type="sibTrans" cxnId="{FF0D2966-CC10-450D-B2EB-7300275644F9}">
      <dgm:prSet/>
      <dgm:spPr/>
      <dgm:t>
        <a:bodyPr/>
        <a:lstStyle/>
        <a:p>
          <a:endParaRPr lang="fr-FR"/>
        </a:p>
      </dgm:t>
    </dgm:pt>
    <dgm:pt modelId="{73D38ECA-2C3D-4DCB-8D67-23EFF3CAF59F}">
      <dgm:prSet phldrT="[Texte]" custT="1"/>
      <dgm:spPr>
        <a:solidFill>
          <a:srgbClr val="00B0F0"/>
        </a:solidFill>
      </dgm:spPr>
      <dgm:t>
        <a:bodyPr/>
        <a:lstStyle/>
        <a:p>
          <a:pPr rtl="1"/>
          <a:r>
            <a:rPr lang="ar-DZ" sz="3200" b="1" dirty="0" smtClean="0">
              <a:solidFill>
                <a:srgbClr val="006600"/>
              </a:solidFill>
            </a:rPr>
            <a:t>النقدية المتولدة من النشاط</a:t>
          </a:r>
          <a:endParaRPr lang="fr-FR" sz="3200" b="1" dirty="0">
            <a:solidFill>
              <a:srgbClr val="006600"/>
            </a:solidFill>
          </a:endParaRPr>
        </a:p>
      </dgm:t>
    </dgm:pt>
    <dgm:pt modelId="{F1CB468A-9F54-4242-937B-CAF9EE2DA308}" type="parTrans" cxnId="{43CB2B32-F8A3-4FFF-83EC-828E5878ECE8}">
      <dgm:prSet/>
      <dgm:spPr/>
      <dgm:t>
        <a:bodyPr/>
        <a:lstStyle/>
        <a:p>
          <a:endParaRPr lang="fr-FR"/>
        </a:p>
      </dgm:t>
    </dgm:pt>
    <dgm:pt modelId="{D14A1B7B-0D6F-4F75-9A80-096A1A2E579F}" type="sibTrans" cxnId="{43CB2B32-F8A3-4FFF-83EC-828E5878ECE8}">
      <dgm:prSet/>
      <dgm:spPr/>
      <dgm:t>
        <a:bodyPr/>
        <a:lstStyle/>
        <a:p>
          <a:endParaRPr lang="fr-FR"/>
        </a:p>
      </dgm:t>
    </dgm:pt>
    <dgm:pt modelId="{BDFD4196-BFA3-427A-842D-E0B506BD284F}" type="pres">
      <dgm:prSet presAssocID="{55AAE6C4-00B0-4EE0-9BA9-108EDFB3DC26}" presName="hierChild1" presStyleCnt="0">
        <dgm:presLayoutVars>
          <dgm:orgChart val="1"/>
          <dgm:chPref val="1"/>
          <dgm:dir/>
          <dgm:animOne val="branch"/>
          <dgm:animLvl val="lvl"/>
          <dgm:resizeHandles/>
        </dgm:presLayoutVars>
      </dgm:prSet>
      <dgm:spPr/>
      <dgm:t>
        <a:bodyPr/>
        <a:lstStyle/>
        <a:p>
          <a:endParaRPr lang="fr-FR"/>
        </a:p>
      </dgm:t>
    </dgm:pt>
    <dgm:pt modelId="{C7821C75-771A-4058-8080-990872693B6F}" type="pres">
      <dgm:prSet presAssocID="{91FF9875-0CDA-40ED-ACD2-018CCA866B26}" presName="hierRoot1" presStyleCnt="0">
        <dgm:presLayoutVars>
          <dgm:hierBranch val="init"/>
        </dgm:presLayoutVars>
      </dgm:prSet>
      <dgm:spPr/>
    </dgm:pt>
    <dgm:pt modelId="{F23CB2FA-44BC-4EBE-A079-92C1528DE537}" type="pres">
      <dgm:prSet presAssocID="{91FF9875-0CDA-40ED-ACD2-018CCA866B26}" presName="rootComposite1" presStyleCnt="0"/>
      <dgm:spPr/>
    </dgm:pt>
    <dgm:pt modelId="{BBC99E86-3E50-43C8-B142-648C5F8CF90C}" type="pres">
      <dgm:prSet presAssocID="{91FF9875-0CDA-40ED-ACD2-018CCA866B26}" presName="rootText1" presStyleLbl="node0" presStyleIdx="0" presStyleCnt="1" custScaleX="154420" custLinFactNeighborX="24004">
        <dgm:presLayoutVars>
          <dgm:chPref val="3"/>
        </dgm:presLayoutVars>
      </dgm:prSet>
      <dgm:spPr/>
      <dgm:t>
        <a:bodyPr/>
        <a:lstStyle/>
        <a:p>
          <a:endParaRPr lang="fr-FR"/>
        </a:p>
      </dgm:t>
    </dgm:pt>
    <dgm:pt modelId="{982907F8-7965-4C9C-B0F3-405F3C390CED}" type="pres">
      <dgm:prSet presAssocID="{91FF9875-0CDA-40ED-ACD2-018CCA866B26}" presName="rootConnector1" presStyleLbl="node1" presStyleIdx="0" presStyleCnt="0"/>
      <dgm:spPr/>
      <dgm:t>
        <a:bodyPr/>
        <a:lstStyle/>
        <a:p>
          <a:endParaRPr lang="fr-FR"/>
        </a:p>
      </dgm:t>
    </dgm:pt>
    <dgm:pt modelId="{27F0EFFA-16F2-4F27-BE83-F16E8B1C61B0}" type="pres">
      <dgm:prSet presAssocID="{91FF9875-0CDA-40ED-ACD2-018CCA866B26}" presName="hierChild2" presStyleCnt="0"/>
      <dgm:spPr/>
    </dgm:pt>
    <dgm:pt modelId="{2E246E1B-CC59-4A09-8BA4-58DFF3883F06}" type="pres">
      <dgm:prSet presAssocID="{00D88A06-7EF1-42F6-8326-178D4D0696C4}" presName="Name37" presStyleLbl="parChTrans1D2" presStyleIdx="0" presStyleCnt="2"/>
      <dgm:spPr/>
      <dgm:t>
        <a:bodyPr/>
        <a:lstStyle/>
        <a:p>
          <a:endParaRPr lang="fr-FR"/>
        </a:p>
      </dgm:t>
    </dgm:pt>
    <dgm:pt modelId="{55E9BD61-2AAB-4C85-BBA3-720443787975}" type="pres">
      <dgm:prSet presAssocID="{5362089C-B24A-43A9-80A7-319BBD683B14}" presName="hierRoot2" presStyleCnt="0">
        <dgm:presLayoutVars>
          <dgm:hierBranch val="init"/>
        </dgm:presLayoutVars>
      </dgm:prSet>
      <dgm:spPr/>
    </dgm:pt>
    <dgm:pt modelId="{B4FAECC4-0161-425B-B4EB-D7FD510B53B9}" type="pres">
      <dgm:prSet presAssocID="{5362089C-B24A-43A9-80A7-319BBD683B14}" presName="rootComposite" presStyleCnt="0"/>
      <dgm:spPr/>
    </dgm:pt>
    <dgm:pt modelId="{6BFF2311-993E-4F79-BD72-3BE186FAD2A4}" type="pres">
      <dgm:prSet presAssocID="{5362089C-B24A-43A9-80A7-319BBD683B14}" presName="rootText" presStyleLbl="node2" presStyleIdx="0" presStyleCnt="2" custScaleX="214173" custLinFactNeighborX="-12955">
        <dgm:presLayoutVars>
          <dgm:chPref val="3"/>
        </dgm:presLayoutVars>
      </dgm:prSet>
      <dgm:spPr/>
      <dgm:t>
        <a:bodyPr/>
        <a:lstStyle/>
        <a:p>
          <a:endParaRPr lang="fr-FR"/>
        </a:p>
      </dgm:t>
    </dgm:pt>
    <dgm:pt modelId="{35B30CEC-B3EB-4277-85B8-4FB75EEA77D9}" type="pres">
      <dgm:prSet presAssocID="{5362089C-B24A-43A9-80A7-319BBD683B14}" presName="rootConnector" presStyleLbl="node2" presStyleIdx="0" presStyleCnt="2"/>
      <dgm:spPr/>
      <dgm:t>
        <a:bodyPr/>
        <a:lstStyle/>
        <a:p>
          <a:endParaRPr lang="fr-FR"/>
        </a:p>
      </dgm:t>
    </dgm:pt>
    <dgm:pt modelId="{F440E9F0-B250-47D8-8C5D-2A1861FE7E12}" type="pres">
      <dgm:prSet presAssocID="{5362089C-B24A-43A9-80A7-319BBD683B14}" presName="hierChild4" presStyleCnt="0"/>
      <dgm:spPr/>
    </dgm:pt>
    <dgm:pt modelId="{273C575B-5BA0-4D20-B465-AB2DCE620F53}" type="pres">
      <dgm:prSet presAssocID="{5362089C-B24A-43A9-80A7-319BBD683B14}" presName="hierChild5" presStyleCnt="0"/>
      <dgm:spPr/>
    </dgm:pt>
    <dgm:pt modelId="{E69BF8CE-25A8-475A-A392-7F3014E4DA31}" type="pres">
      <dgm:prSet presAssocID="{F1CB468A-9F54-4242-937B-CAF9EE2DA308}" presName="Name37" presStyleLbl="parChTrans1D2" presStyleIdx="1" presStyleCnt="2"/>
      <dgm:spPr/>
      <dgm:t>
        <a:bodyPr/>
        <a:lstStyle/>
        <a:p>
          <a:endParaRPr lang="fr-FR"/>
        </a:p>
      </dgm:t>
    </dgm:pt>
    <dgm:pt modelId="{85532886-8BEC-4963-82E1-2E003EDEC9F3}" type="pres">
      <dgm:prSet presAssocID="{73D38ECA-2C3D-4DCB-8D67-23EFF3CAF59F}" presName="hierRoot2" presStyleCnt="0">
        <dgm:presLayoutVars>
          <dgm:hierBranch val="init"/>
        </dgm:presLayoutVars>
      </dgm:prSet>
      <dgm:spPr/>
    </dgm:pt>
    <dgm:pt modelId="{AFFAFD04-6F71-4191-AFEB-9FFB994E547C}" type="pres">
      <dgm:prSet presAssocID="{73D38ECA-2C3D-4DCB-8D67-23EFF3CAF59F}" presName="rootComposite" presStyleCnt="0"/>
      <dgm:spPr/>
    </dgm:pt>
    <dgm:pt modelId="{21804AC5-D908-4C54-98B9-F6B032C73357}" type="pres">
      <dgm:prSet presAssocID="{73D38ECA-2C3D-4DCB-8D67-23EFF3CAF59F}" presName="rootText" presStyleLbl="node2" presStyleIdx="1" presStyleCnt="2" custScaleX="111393" custLinFactNeighborX="-20953">
        <dgm:presLayoutVars>
          <dgm:chPref val="3"/>
        </dgm:presLayoutVars>
      </dgm:prSet>
      <dgm:spPr/>
      <dgm:t>
        <a:bodyPr/>
        <a:lstStyle/>
        <a:p>
          <a:endParaRPr lang="fr-FR"/>
        </a:p>
      </dgm:t>
    </dgm:pt>
    <dgm:pt modelId="{57C0EC43-5975-4CE8-9091-FDBF0E4F4337}" type="pres">
      <dgm:prSet presAssocID="{73D38ECA-2C3D-4DCB-8D67-23EFF3CAF59F}" presName="rootConnector" presStyleLbl="node2" presStyleIdx="1" presStyleCnt="2"/>
      <dgm:spPr/>
      <dgm:t>
        <a:bodyPr/>
        <a:lstStyle/>
        <a:p>
          <a:endParaRPr lang="fr-FR"/>
        </a:p>
      </dgm:t>
    </dgm:pt>
    <dgm:pt modelId="{98303515-D9E2-4CEB-AC69-F468BC093C7A}" type="pres">
      <dgm:prSet presAssocID="{73D38ECA-2C3D-4DCB-8D67-23EFF3CAF59F}" presName="hierChild4" presStyleCnt="0"/>
      <dgm:spPr/>
    </dgm:pt>
    <dgm:pt modelId="{EFAF1C13-81CA-4336-A59D-602DBA3126BA}" type="pres">
      <dgm:prSet presAssocID="{73D38ECA-2C3D-4DCB-8D67-23EFF3CAF59F}" presName="hierChild5" presStyleCnt="0"/>
      <dgm:spPr/>
    </dgm:pt>
    <dgm:pt modelId="{711A7B3B-A6A8-42FF-AD04-6226250C9BB9}" type="pres">
      <dgm:prSet presAssocID="{91FF9875-0CDA-40ED-ACD2-018CCA866B26}" presName="hierChild3" presStyleCnt="0"/>
      <dgm:spPr/>
    </dgm:pt>
  </dgm:ptLst>
  <dgm:cxnLst>
    <dgm:cxn modelId="{3C83EFC4-3A82-4D6B-8192-4B4F4E8DB95E}" type="presOf" srcId="{73D38ECA-2C3D-4DCB-8D67-23EFF3CAF59F}" destId="{21804AC5-D908-4C54-98B9-F6B032C73357}" srcOrd="0" destOrd="0" presId="urn:microsoft.com/office/officeart/2005/8/layout/orgChart1"/>
    <dgm:cxn modelId="{81207FC6-66A8-41E7-8A1C-4F9D4F90F196}" type="presOf" srcId="{00D88A06-7EF1-42F6-8326-178D4D0696C4}" destId="{2E246E1B-CC59-4A09-8BA4-58DFF3883F06}" srcOrd="0" destOrd="0" presId="urn:microsoft.com/office/officeart/2005/8/layout/orgChart1"/>
    <dgm:cxn modelId="{15F873D4-E39D-46DC-960E-4D712287782B}" type="presOf" srcId="{55AAE6C4-00B0-4EE0-9BA9-108EDFB3DC26}" destId="{BDFD4196-BFA3-427A-842D-E0B506BD284F}" srcOrd="0" destOrd="0" presId="urn:microsoft.com/office/officeart/2005/8/layout/orgChart1"/>
    <dgm:cxn modelId="{2DC125D5-950A-4081-8209-8F2B57B37F5D}" type="presOf" srcId="{F1CB468A-9F54-4242-937B-CAF9EE2DA308}" destId="{E69BF8CE-25A8-475A-A392-7F3014E4DA31}" srcOrd="0" destOrd="0" presId="urn:microsoft.com/office/officeart/2005/8/layout/orgChart1"/>
    <dgm:cxn modelId="{F0CB82D4-D490-46AC-9AF7-862B51322D5F}" type="presOf" srcId="{73D38ECA-2C3D-4DCB-8D67-23EFF3CAF59F}" destId="{57C0EC43-5975-4CE8-9091-FDBF0E4F4337}" srcOrd="1" destOrd="0" presId="urn:microsoft.com/office/officeart/2005/8/layout/orgChart1"/>
    <dgm:cxn modelId="{7E0B1A38-BB64-4706-863F-65573782D0C4}" type="presOf" srcId="{91FF9875-0CDA-40ED-ACD2-018CCA866B26}" destId="{BBC99E86-3E50-43C8-B142-648C5F8CF90C}" srcOrd="0" destOrd="0" presId="urn:microsoft.com/office/officeart/2005/8/layout/orgChart1"/>
    <dgm:cxn modelId="{FF0D2966-CC10-450D-B2EB-7300275644F9}" srcId="{91FF9875-0CDA-40ED-ACD2-018CCA866B26}" destId="{5362089C-B24A-43A9-80A7-319BBD683B14}" srcOrd="0" destOrd="0" parTransId="{00D88A06-7EF1-42F6-8326-178D4D0696C4}" sibTransId="{7D97F2C7-CB12-47BD-B826-C07CAF8E75FC}"/>
    <dgm:cxn modelId="{DB572674-267E-4B49-A230-BAD7C6E91BDB}" type="presOf" srcId="{5362089C-B24A-43A9-80A7-319BBD683B14}" destId="{6BFF2311-993E-4F79-BD72-3BE186FAD2A4}" srcOrd="0" destOrd="0" presId="urn:microsoft.com/office/officeart/2005/8/layout/orgChart1"/>
    <dgm:cxn modelId="{AC57C659-CD96-4799-B094-80C19B95895C}" type="presOf" srcId="{91FF9875-0CDA-40ED-ACD2-018CCA866B26}" destId="{982907F8-7965-4C9C-B0F3-405F3C390CED}" srcOrd="1" destOrd="0" presId="urn:microsoft.com/office/officeart/2005/8/layout/orgChart1"/>
    <dgm:cxn modelId="{202E9337-BBA6-49F2-9758-65CDAD334B4D}" type="presOf" srcId="{5362089C-B24A-43A9-80A7-319BBD683B14}" destId="{35B30CEC-B3EB-4277-85B8-4FB75EEA77D9}" srcOrd="1" destOrd="0" presId="urn:microsoft.com/office/officeart/2005/8/layout/orgChart1"/>
    <dgm:cxn modelId="{D80DBABA-1E10-446C-8F72-4E7CCC77722B}" srcId="{55AAE6C4-00B0-4EE0-9BA9-108EDFB3DC26}" destId="{91FF9875-0CDA-40ED-ACD2-018CCA866B26}" srcOrd="0" destOrd="0" parTransId="{7488A144-DD36-4FED-9742-E6A5B5BB4DDE}" sibTransId="{B4F7BEC4-792C-451A-8577-4C99F1E94099}"/>
    <dgm:cxn modelId="{43CB2B32-F8A3-4FFF-83EC-828E5878ECE8}" srcId="{91FF9875-0CDA-40ED-ACD2-018CCA866B26}" destId="{73D38ECA-2C3D-4DCB-8D67-23EFF3CAF59F}" srcOrd="1" destOrd="0" parTransId="{F1CB468A-9F54-4242-937B-CAF9EE2DA308}" sibTransId="{D14A1B7B-0D6F-4F75-9A80-096A1A2E579F}"/>
    <dgm:cxn modelId="{82B8B457-B1DD-41A9-B47E-60B540A214B3}" type="presParOf" srcId="{BDFD4196-BFA3-427A-842D-E0B506BD284F}" destId="{C7821C75-771A-4058-8080-990872693B6F}" srcOrd="0" destOrd="0" presId="urn:microsoft.com/office/officeart/2005/8/layout/orgChart1"/>
    <dgm:cxn modelId="{5999005A-90AE-4752-858D-74EE688C0400}" type="presParOf" srcId="{C7821C75-771A-4058-8080-990872693B6F}" destId="{F23CB2FA-44BC-4EBE-A079-92C1528DE537}" srcOrd="0" destOrd="0" presId="urn:microsoft.com/office/officeart/2005/8/layout/orgChart1"/>
    <dgm:cxn modelId="{4814B4A7-D5E1-4EFC-9546-B742AE2299ED}" type="presParOf" srcId="{F23CB2FA-44BC-4EBE-A079-92C1528DE537}" destId="{BBC99E86-3E50-43C8-B142-648C5F8CF90C}" srcOrd="0" destOrd="0" presId="urn:microsoft.com/office/officeart/2005/8/layout/orgChart1"/>
    <dgm:cxn modelId="{3F86A64E-02E1-414C-BF7C-93A479191025}" type="presParOf" srcId="{F23CB2FA-44BC-4EBE-A079-92C1528DE537}" destId="{982907F8-7965-4C9C-B0F3-405F3C390CED}" srcOrd="1" destOrd="0" presId="urn:microsoft.com/office/officeart/2005/8/layout/orgChart1"/>
    <dgm:cxn modelId="{270DC79B-BE08-47AF-9254-6321B75328A4}" type="presParOf" srcId="{C7821C75-771A-4058-8080-990872693B6F}" destId="{27F0EFFA-16F2-4F27-BE83-F16E8B1C61B0}" srcOrd="1" destOrd="0" presId="urn:microsoft.com/office/officeart/2005/8/layout/orgChart1"/>
    <dgm:cxn modelId="{8304A712-B792-4147-B761-2197EC7E4F1F}" type="presParOf" srcId="{27F0EFFA-16F2-4F27-BE83-F16E8B1C61B0}" destId="{2E246E1B-CC59-4A09-8BA4-58DFF3883F06}" srcOrd="0" destOrd="0" presId="urn:microsoft.com/office/officeart/2005/8/layout/orgChart1"/>
    <dgm:cxn modelId="{B7A19761-7464-461A-8342-D51FCAB05A15}" type="presParOf" srcId="{27F0EFFA-16F2-4F27-BE83-F16E8B1C61B0}" destId="{55E9BD61-2AAB-4C85-BBA3-720443787975}" srcOrd="1" destOrd="0" presId="urn:microsoft.com/office/officeart/2005/8/layout/orgChart1"/>
    <dgm:cxn modelId="{A9983826-C266-4C8C-A005-66A0F3728955}" type="presParOf" srcId="{55E9BD61-2AAB-4C85-BBA3-720443787975}" destId="{B4FAECC4-0161-425B-B4EB-D7FD510B53B9}" srcOrd="0" destOrd="0" presId="urn:microsoft.com/office/officeart/2005/8/layout/orgChart1"/>
    <dgm:cxn modelId="{C786FD30-16C6-46FA-85A4-FE0BE8388745}" type="presParOf" srcId="{B4FAECC4-0161-425B-B4EB-D7FD510B53B9}" destId="{6BFF2311-993E-4F79-BD72-3BE186FAD2A4}" srcOrd="0" destOrd="0" presId="urn:microsoft.com/office/officeart/2005/8/layout/orgChart1"/>
    <dgm:cxn modelId="{9D635F53-1BE4-4319-A637-CDFE2F25A471}" type="presParOf" srcId="{B4FAECC4-0161-425B-B4EB-D7FD510B53B9}" destId="{35B30CEC-B3EB-4277-85B8-4FB75EEA77D9}" srcOrd="1" destOrd="0" presId="urn:microsoft.com/office/officeart/2005/8/layout/orgChart1"/>
    <dgm:cxn modelId="{6578D133-1B72-41C2-8A7F-FC1D27B1A247}" type="presParOf" srcId="{55E9BD61-2AAB-4C85-BBA3-720443787975}" destId="{F440E9F0-B250-47D8-8C5D-2A1861FE7E12}" srcOrd="1" destOrd="0" presId="urn:microsoft.com/office/officeart/2005/8/layout/orgChart1"/>
    <dgm:cxn modelId="{B3EA9B92-415E-4B1D-9773-38C2F984D360}" type="presParOf" srcId="{55E9BD61-2AAB-4C85-BBA3-720443787975}" destId="{273C575B-5BA0-4D20-B465-AB2DCE620F53}" srcOrd="2" destOrd="0" presId="urn:microsoft.com/office/officeart/2005/8/layout/orgChart1"/>
    <dgm:cxn modelId="{87B1F8DD-D47F-444F-ABCB-F9872740668C}" type="presParOf" srcId="{27F0EFFA-16F2-4F27-BE83-F16E8B1C61B0}" destId="{E69BF8CE-25A8-475A-A392-7F3014E4DA31}" srcOrd="2" destOrd="0" presId="urn:microsoft.com/office/officeart/2005/8/layout/orgChart1"/>
    <dgm:cxn modelId="{D6BD8DF6-5F4F-426B-8402-E089F9598A14}" type="presParOf" srcId="{27F0EFFA-16F2-4F27-BE83-F16E8B1C61B0}" destId="{85532886-8BEC-4963-82E1-2E003EDEC9F3}" srcOrd="3" destOrd="0" presId="urn:microsoft.com/office/officeart/2005/8/layout/orgChart1"/>
    <dgm:cxn modelId="{DC497BFB-C13C-47A7-87CE-08F8D99E3176}" type="presParOf" srcId="{85532886-8BEC-4963-82E1-2E003EDEC9F3}" destId="{AFFAFD04-6F71-4191-AFEB-9FFB994E547C}" srcOrd="0" destOrd="0" presId="urn:microsoft.com/office/officeart/2005/8/layout/orgChart1"/>
    <dgm:cxn modelId="{6537FDD3-20C2-48B9-B0D7-6BE4A4191DCA}" type="presParOf" srcId="{AFFAFD04-6F71-4191-AFEB-9FFB994E547C}" destId="{21804AC5-D908-4C54-98B9-F6B032C73357}" srcOrd="0" destOrd="0" presId="urn:microsoft.com/office/officeart/2005/8/layout/orgChart1"/>
    <dgm:cxn modelId="{C3CC611E-E71B-4D04-A609-6A52C5E8B9E6}" type="presParOf" srcId="{AFFAFD04-6F71-4191-AFEB-9FFB994E547C}" destId="{57C0EC43-5975-4CE8-9091-FDBF0E4F4337}" srcOrd="1" destOrd="0" presId="urn:microsoft.com/office/officeart/2005/8/layout/orgChart1"/>
    <dgm:cxn modelId="{3BEE0744-AE9D-47DE-8BE1-7EFD964FBA29}" type="presParOf" srcId="{85532886-8BEC-4963-82E1-2E003EDEC9F3}" destId="{98303515-D9E2-4CEB-AC69-F468BC093C7A}" srcOrd="1" destOrd="0" presId="urn:microsoft.com/office/officeart/2005/8/layout/orgChart1"/>
    <dgm:cxn modelId="{A75F5972-80D7-4B6D-ABB6-9A25CE295608}" type="presParOf" srcId="{85532886-8BEC-4963-82E1-2E003EDEC9F3}" destId="{EFAF1C13-81CA-4336-A59D-602DBA3126BA}" srcOrd="2" destOrd="0" presId="urn:microsoft.com/office/officeart/2005/8/layout/orgChart1"/>
    <dgm:cxn modelId="{C0F878B6-E5D5-44F4-A765-E04606625E6E}" type="presParOf" srcId="{C7821C75-771A-4058-8080-990872693B6F}" destId="{711A7B3B-A6A8-42FF-AD04-6226250C9BB9}"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E32EC5-AB85-4678-BA5D-F8DD284ACBFF}" type="doc">
      <dgm:prSet loTypeId="urn:microsoft.com/office/officeart/2005/8/layout/orgChart1" loCatId="hierarchy" qsTypeId="urn:microsoft.com/office/officeart/2005/8/quickstyle/3d2" qsCatId="3D" csTypeId="urn:microsoft.com/office/officeart/2005/8/colors/accent1_1" csCatId="accent1" phldr="1"/>
      <dgm:spPr/>
      <dgm:t>
        <a:bodyPr/>
        <a:lstStyle/>
        <a:p>
          <a:endParaRPr lang="fr-FR"/>
        </a:p>
      </dgm:t>
    </dgm:pt>
    <dgm:pt modelId="{24D8F5BE-92C5-4CA6-B083-FDFFE1B6A81A}">
      <dgm:prSet phldrT="[Texte]" custT="1"/>
      <dgm:spPr/>
      <dgm:t>
        <a:bodyPr/>
        <a:lstStyle/>
        <a:p>
          <a:r>
            <a:rPr lang="ar-DZ" sz="3600" b="1" dirty="0" smtClean="0"/>
            <a:t>معايير الاختيار</a:t>
          </a:r>
          <a:endParaRPr lang="fr-FR" sz="3600" b="1" dirty="0"/>
        </a:p>
      </dgm:t>
    </dgm:pt>
    <dgm:pt modelId="{6665B391-8EE4-4D16-9D45-7D6AC312D169}" type="parTrans" cxnId="{1029A214-D6E5-4258-BA12-D2A275797850}">
      <dgm:prSet/>
      <dgm:spPr/>
      <dgm:t>
        <a:bodyPr/>
        <a:lstStyle/>
        <a:p>
          <a:endParaRPr lang="fr-FR" sz="3200" b="1"/>
        </a:p>
      </dgm:t>
    </dgm:pt>
    <dgm:pt modelId="{7F87AC61-2D77-4719-857C-F3E02AB597EC}" type="sibTrans" cxnId="{1029A214-D6E5-4258-BA12-D2A275797850}">
      <dgm:prSet/>
      <dgm:spPr/>
      <dgm:t>
        <a:bodyPr/>
        <a:lstStyle/>
        <a:p>
          <a:endParaRPr lang="fr-FR" sz="3200" b="1"/>
        </a:p>
      </dgm:t>
    </dgm:pt>
    <dgm:pt modelId="{A2FA12BB-70F7-4494-B02E-7747B6C31C4C}">
      <dgm:prSet phldrT="[Texte]" custT="1"/>
      <dgm:spPr/>
      <dgm:t>
        <a:bodyPr/>
        <a:lstStyle/>
        <a:p>
          <a:r>
            <a:rPr lang="ar-DZ" sz="3200" b="1" dirty="0" smtClean="0"/>
            <a:t>معايير أخرى</a:t>
          </a:r>
          <a:endParaRPr lang="fr-FR" sz="3200" b="1" dirty="0"/>
        </a:p>
      </dgm:t>
    </dgm:pt>
    <dgm:pt modelId="{6B0ADA5C-4901-416A-BA27-B5CC10498885}" type="parTrans" cxnId="{13F0CDE5-7FCB-4428-B7EE-76BD80E0EB02}">
      <dgm:prSet/>
      <dgm:spPr/>
      <dgm:t>
        <a:bodyPr/>
        <a:lstStyle/>
        <a:p>
          <a:endParaRPr lang="fr-FR" sz="3200" b="1"/>
        </a:p>
      </dgm:t>
    </dgm:pt>
    <dgm:pt modelId="{C26A6B42-C03F-4338-BEA5-185DF5D78C61}" type="sibTrans" cxnId="{13F0CDE5-7FCB-4428-B7EE-76BD80E0EB02}">
      <dgm:prSet/>
      <dgm:spPr/>
      <dgm:t>
        <a:bodyPr/>
        <a:lstStyle/>
        <a:p>
          <a:endParaRPr lang="fr-FR" sz="3200" b="1"/>
        </a:p>
      </dgm:t>
    </dgm:pt>
    <dgm:pt modelId="{CC8F64FC-863B-40DE-AC8F-E729468BEE0B}">
      <dgm:prSet phldrT="[Texte]" custT="1"/>
      <dgm:spPr/>
      <dgm:t>
        <a:bodyPr/>
        <a:lstStyle/>
        <a:p>
          <a:r>
            <a:rPr lang="ar-DZ" sz="3200" b="1" dirty="0" smtClean="0"/>
            <a:t>تكلفة التمويل</a:t>
          </a:r>
          <a:endParaRPr lang="fr-FR" sz="3200" b="1" dirty="0"/>
        </a:p>
      </dgm:t>
    </dgm:pt>
    <dgm:pt modelId="{8BFD4AE1-626C-4C60-9125-6FA0BC215DA7}" type="parTrans" cxnId="{943840A7-7CA9-40BC-B50C-E40980CE455E}">
      <dgm:prSet/>
      <dgm:spPr/>
      <dgm:t>
        <a:bodyPr/>
        <a:lstStyle/>
        <a:p>
          <a:endParaRPr lang="fr-FR" sz="3200" b="1"/>
        </a:p>
      </dgm:t>
    </dgm:pt>
    <dgm:pt modelId="{85BC7F68-6DD5-4EFF-9AC0-F4BC22AA614E}" type="sibTrans" cxnId="{943840A7-7CA9-40BC-B50C-E40980CE455E}">
      <dgm:prSet/>
      <dgm:spPr/>
      <dgm:t>
        <a:bodyPr/>
        <a:lstStyle/>
        <a:p>
          <a:endParaRPr lang="fr-FR" sz="3200" b="1"/>
        </a:p>
      </dgm:t>
    </dgm:pt>
    <dgm:pt modelId="{8FEF1CD5-541F-4F22-8508-A903497C09B2}">
      <dgm:prSet phldrT="[Texte]" custT="1"/>
      <dgm:spPr/>
      <dgm:t>
        <a:bodyPr/>
        <a:lstStyle/>
        <a:p>
          <a:r>
            <a:rPr lang="ar-DZ" sz="3200" b="1" dirty="0" smtClean="0"/>
            <a:t>العائد والمخاطرة</a:t>
          </a:r>
          <a:endParaRPr lang="fr-FR" sz="3200" b="1" dirty="0"/>
        </a:p>
      </dgm:t>
    </dgm:pt>
    <dgm:pt modelId="{4DD9085D-51C5-497E-A9F0-90AD29BA1E37}" type="parTrans" cxnId="{DDC39A7B-55BE-47AC-99E6-7DD50582ACD3}">
      <dgm:prSet/>
      <dgm:spPr/>
      <dgm:t>
        <a:bodyPr/>
        <a:lstStyle/>
        <a:p>
          <a:endParaRPr lang="fr-FR" sz="3200" b="1"/>
        </a:p>
      </dgm:t>
    </dgm:pt>
    <dgm:pt modelId="{A3DB9DE1-784B-44F4-9E6F-E265506DF4E0}" type="sibTrans" cxnId="{DDC39A7B-55BE-47AC-99E6-7DD50582ACD3}">
      <dgm:prSet/>
      <dgm:spPr/>
      <dgm:t>
        <a:bodyPr/>
        <a:lstStyle/>
        <a:p>
          <a:endParaRPr lang="fr-FR" sz="3200" b="1"/>
        </a:p>
      </dgm:t>
    </dgm:pt>
    <dgm:pt modelId="{6F650D50-5420-4801-AA9C-3AB63ADA0011}" type="pres">
      <dgm:prSet presAssocID="{F7E32EC5-AB85-4678-BA5D-F8DD284ACBFF}" presName="hierChild1" presStyleCnt="0">
        <dgm:presLayoutVars>
          <dgm:orgChart val="1"/>
          <dgm:chPref val="1"/>
          <dgm:dir/>
          <dgm:animOne val="branch"/>
          <dgm:animLvl val="lvl"/>
          <dgm:resizeHandles/>
        </dgm:presLayoutVars>
      </dgm:prSet>
      <dgm:spPr/>
      <dgm:t>
        <a:bodyPr/>
        <a:lstStyle/>
        <a:p>
          <a:endParaRPr lang="fr-FR"/>
        </a:p>
      </dgm:t>
    </dgm:pt>
    <dgm:pt modelId="{A276120C-9F3C-44A9-8AB2-280704CE29D6}" type="pres">
      <dgm:prSet presAssocID="{24D8F5BE-92C5-4CA6-B083-FDFFE1B6A81A}" presName="hierRoot1" presStyleCnt="0">
        <dgm:presLayoutVars>
          <dgm:hierBranch val="init"/>
        </dgm:presLayoutVars>
      </dgm:prSet>
      <dgm:spPr/>
    </dgm:pt>
    <dgm:pt modelId="{CA4B95C7-468E-406A-9E41-54EDBDC62533}" type="pres">
      <dgm:prSet presAssocID="{24D8F5BE-92C5-4CA6-B083-FDFFE1B6A81A}" presName="rootComposite1" presStyleCnt="0"/>
      <dgm:spPr/>
    </dgm:pt>
    <dgm:pt modelId="{7E497D16-2D83-4F36-82B7-AC763E1451F3}" type="pres">
      <dgm:prSet presAssocID="{24D8F5BE-92C5-4CA6-B083-FDFFE1B6A81A}" presName="rootText1" presStyleLbl="node0" presStyleIdx="0" presStyleCnt="1">
        <dgm:presLayoutVars>
          <dgm:chPref val="3"/>
        </dgm:presLayoutVars>
      </dgm:prSet>
      <dgm:spPr/>
      <dgm:t>
        <a:bodyPr/>
        <a:lstStyle/>
        <a:p>
          <a:endParaRPr lang="fr-FR"/>
        </a:p>
      </dgm:t>
    </dgm:pt>
    <dgm:pt modelId="{BA8DA3F9-168B-4A76-99E0-C4E8611DD07D}" type="pres">
      <dgm:prSet presAssocID="{24D8F5BE-92C5-4CA6-B083-FDFFE1B6A81A}" presName="rootConnector1" presStyleLbl="node1" presStyleIdx="0" presStyleCnt="0"/>
      <dgm:spPr/>
      <dgm:t>
        <a:bodyPr/>
        <a:lstStyle/>
        <a:p>
          <a:endParaRPr lang="fr-FR"/>
        </a:p>
      </dgm:t>
    </dgm:pt>
    <dgm:pt modelId="{7B852D7E-85E1-4417-B285-7DF73898BA5E}" type="pres">
      <dgm:prSet presAssocID="{24D8F5BE-92C5-4CA6-B083-FDFFE1B6A81A}" presName="hierChild2" presStyleCnt="0"/>
      <dgm:spPr/>
    </dgm:pt>
    <dgm:pt modelId="{02BE6414-3589-43B2-BAAB-D0EC509733A4}" type="pres">
      <dgm:prSet presAssocID="{6B0ADA5C-4901-416A-BA27-B5CC10498885}" presName="Name37" presStyleLbl="parChTrans1D2" presStyleIdx="0" presStyleCnt="3"/>
      <dgm:spPr/>
      <dgm:t>
        <a:bodyPr/>
        <a:lstStyle/>
        <a:p>
          <a:endParaRPr lang="fr-FR"/>
        </a:p>
      </dgm:t>
    </dgm:pt>
    <dgm:pt modelId="{3C346FB8-81E3-428E-8BCF-0677ECCCA4DC}" type="pres">
      <dgm:prSet presAssocID="{A2FA12BB-70F7-4494-B02E-7747B6C31C4C}" presName="hierRoot2" presStyleCnt="0">
        <dgm:presLayoutVars>
          <dgm:hierBranch val="init"/>
        </dgm:presLayoutVars>
      </dgm:prSet>
      <dgm:spPr/>
    </dgm:pt>
    <dgm:pt modelId="{332B37BF-897F-429C-BFF1-AD2718BE539E}" type="pres">
      <dgm:prSet presAssocID="{A2FA12BB-70F7-4494-B02E-7747B6C31C4C}" presName="rootComposite" presStyleCnt="0"/>
      <dgm:spPr/>
    </dgm:pt>
    <dgm:pt modelId="{E768BC39-623C-4797-ADC6-80E2A3D81185}" type="pres">
      <dgm:prSet presAssocID="{A2FA12BB-70F7-4494-B02E-7747B6C31C4C}" presName="rootText" presStyleLbl="node2" presStyleIdx="0" presStyleCnt="3">
        <dgm:presLayoutVars>
          <dgm:chPref val="3"/>
        </dgm:presLayoutVars>
      </dgm:prSet>
      <dgm:spPr/>
      <dgm:t>
        <a:bodyPr/>
        <a:lstStyle/>
        <a:p>
          <a:endParaRPr lang="fr-FR"/>
        </a:p>
      </dgm:t>
    </dgm:pt>
    <dgm:pt modelId="{6DCFBF69-7A1D-45F4-8AF5-AE3B0F662443}" type="pres">
      <dgm:prSet presAssocID="{A2FA12BB-70F7-4494-B02E-7747B6C31C4C}" presName="rootConnector" presStyleLbl="node2" presStyleIdx="0" presStyleCnt="3"/>
      <dgm:spPr/>
      <dgm:t>
        <a:bodyPr/>
        <a:lstStyle/>
        <a:p>
          <a:endParaRPr lang="fr-FR"/>
        </a:p>
      </dgm:t>
    </dgm:pt>
    <dgm:pt modelId="{2E142A51-182C-4DA5-AE76-D5F2169A103F}" type="pres">
      <dgm:prSet presAssocID="{A2FA12BB-70F7-4494-B02E-7747B6C31C4C}" presName="hierChild4" presStyleCnt="0"/>
      <dgm:spPr/>
    </dgm:pt>
    <dgm:pt modelId="{7B5BA4AE-AC17-43C3-97C9-427CF71976CE}" type="pres">
      <dgm:prSet presAssocID="{A2FA12BB-70F7-4494-B02E-7747B6C31C4C}" presName="hierChild5" presStyleCnt="0"/>
      <dgm:spPr/>
    </dgm:pt>
    <dgm:pt modelId="{81D26255-764D-40C2-A787-5B98C433D0AC}" type="pres">
      <dgm:prSet presAssocID="{8BFD4AE1-626C-4C60-9125-6FA0BC215DA7}" presName="Name37" presStyleLbl="parChTrans1D2" presStyleIdx="1" presStyleCnt="3"/>
      <dgm:spPr/>
      <dgm:t>
        <a:bodyPr/>
        <a:lstStyle/>
        <a:p>
          <a:endParaRPr lang="fr-FR"/>
        </a:p>
      </dgm:t>
    </dgm:pt>
    <dgm:pt modelId="{DA001C27-3F79-427E-A53D-A9A82610FCF5}" type="pres">
      <dgm:prSet presAssocID="{CC8F64FC-863B-40DE-AC8F-E729468BEE0B}" presName="hierRoot2" presStyleCnt="0">
        <dgm:presLayoutVars>
          <dgm:hierBranch val="init"/>
        </dgm:presLayoutVars>
      </dgm:prSet>
      <dgm:spPr/>
    </dgm:pt>
    <dgm:pt modelId="{83D46274-513A-44DA-B973-C2E5774C32C1}" type="pres">
      <dgm:prSet presAssocID="{CC8F64FC-863B-40DE-AC8F-E729468BEE0B}" presName="rootComposite" presStyleCnt="0"/>
      <dgm:spPr/>
    </dgm:pt>
    <dgm:pt modelId="{F0939BB9-78B8-4B98-8E51-FF3C00EC0EE6}" type="pres">
      <dgm:prSet presAssocID="{CC8F64FC-863B-40DE-AC8F-E729468BEE0B}" presName="rootText" presStyleLbl="node2" presStyleIdx="1" presStyleCnt="3">
        <dgm:presLayoutVars>
          <dgm:chPref val="3"/>
        </dgm:presLayoutVars>
      </dgm:prSet>
      <dgm:spPr/>
      <dgm:t>
        <a:bodyPr/>
        <a:lstStyle/>
        <a:p>
          <a:endParaRPr lang="fr-FR"/>
        </a:p>
      </dgm:t>
    </dgm:pt>
    <dgm:pt modelId="{B0CEBFE2-A267-46A2-80EB-E59204B4F2F5}" type="pres">
      <dgm:prSet presAssocID="{CC8F64FC-863B-40DE-AC8F-E729468BEE0B}" presName="rootConnector" presStyleLbl="node2" presStyleIdx="1" presStyleCnt="3"/>
      <dgm:spPr/>
      <dgm:t>
        <a:bodyPr/>
        <a:lstStyle/>
        <a:p>
          <a:endParaRPr lang="fr-FR"/>
        </a:p>
      </dgm:t>
    </dgm:pt>
    <dgm:pt modelId="{AA5452DC-ED7F-40B7-B02C-155A6429763E}" type="pres">
      <dgm:prSet presAssocID="{CC8F64FC-863B-40DE-AC8F-E729468BEE0B}" presName="hierChild4" presStyleCnt="0"/>
      <dgm:spPr/>
    </dgm:pt>
    <dgm:pt modelId="{51210A4C-BA62-402B-A7EC-6409B1A39C70}" type="pres">
      <dgm:prSet presAssocID="{CC8F64FC-863B-40DE-AC8F-E729468BEE0B}" presName="hierChild5" presStyleCnt="0"/>
      <dgm:spPr/>
    </dgm:pt>
    <dgm:pt modelId="{2FB8A40C-2F7D-4161-B759-A886FB0010C6}" type="pres">
      <dgm:prSet presAssocID="{4DD9085D-51C5-497E-A9F0-90AD29BA1E37}" presName="Name37" presStyleLbl="parChTrans1D2" presStyleIdx="2" presStyleCnt="3"/>
      <dgm:spPr/>
      <dgm:t>
        <a:bodyPr/>
        <a:lstStyle/>
        <a:p>
          <a:endParaRPr lang="fr-FR"/>
        </a:p>
      </dgm:t>
    </dgm:pt>
    <dgm:pt modelId="{48186B28-1149-488B-92B2-96C151279959}" type="pres">
      <dgm:prSet presAssocID="{8FEF1CD5-541F-4F22-8508-A903497C09B2}" presName="hierRoot2" presStyleCnt="0">
        <dgm:presLayoutVars>
          <dgm:hierBranch val="init"/>
        </dgm:presLayoutVars>
      </dgm:prSet>
      <dgm:spPr/>
    </dgm:pt>
    <dgm:pt modelId="{67324A26-0E8D-4922-A8B7-745F470ADB85}" type="pres">
      <dgm:prSet presAssocID="{8FEF1CD5-541F-4F22-8508-A903497C09B2}" presName="rootComposite" presStyleCnt="0"/>
      <dgm:spPr/>
    </dgm:pt>
    <dgm:pt modelId="{23D9187B-23E7-445E-9D5C-E81AAB676320}" type="pres">
      <dgm:prSet presAssocID="{8FEF1CD5-541F-4F22-8508-A903497C09B2}" presName="rootText" presStyleLbl="node2" presStyleIdx="2" presStyleCnt="3">
        <dgm:presLayoutVars>
          <dgm:chPref val="3"/>
        </dgm:presLayoutVars>
      </dgm:prSet>
      <dgm:spPr/>
      <dgm:t>
        <a:bodyPr/>
        <a:lstStyle/>
        <a:p>
          <a:endParaRPr lang="fr-FR"/>
        </a:p>
      </dgm:t>
    </dgm:pt>
    <dgm:pt modelId="{799C896F-D506-4D63-A305-E786B385A103}" type="pres">
      <dgm:prSet presAssocID="{8FEF1CD5-541F-4F22-8508-A903497C09B2}" presName="rootConnector" presStyleLbl="node2" presStyleIdx="2" presStyleCnt="3"/>
      <dgm:spPr/>
      <dgm:t>
        <a:bodyPr/>
        <a:lstStyle/>
        <a:p>
          <a:endParaRPr lang="fr-FR"/>
        </a:p>
      </dgm:t>
    </dgm:pt>
    <dgm:pt modelId="{B528EDC3-7486-4D8E-9049-F18EC1F3C2E3}" type="pres">
      <dgm:prSet presAssocID="{8FEF1CD5-541F-4F22-8508-A903497C09B2}" presName="hierChild4" presStyleCnt="0"/>
      <dgm:spPr/>
    </dgm:pt>
    <dgm:pt modelId="{89C9D283-5460-43AC-973C-16F1E5EED28E}" type="pres">
      <dgm:prSet presAssocID="{8FEF1CD5-541F-4F22-8508-A903497C09B2}" presName="hierChild5" presStyleCnt="0"/>
      <dgm:spPr/>
    </dgm:pt>
    <dgm:pt modelId="{DE6AFBDD-86C7-48B0-9C6A-525B7B9F14CC}" type="pres">
      <dgm:prSet presAssocID="{24D8F5BE-92C5-4CA6-B083-FDFFE1B6A81A}" presName="hierChild3" presStyleCnt="0"/>
      <dgm:spPr/>
    </dgm:pt>
  </dgm:ptLst>
  <dgm:cxnLst>
    <dgm:cxn modelId="{943840A7-7CA9-40BC-B50C-E40980CE455E}" srcId="{24D8F5BE-92C5-4CA6-B083-FDFFE1B6A81A}" destId="{CC8F64FC-863B-40DE-AC8F-E729468BEE0B}" srcOrd="1" destOrd="0" parTransId="{8BFD4AE1-626C-4C60-9125-6FA0BC215DA7}" sibTransId="{85BC7F68-6DD5-4EFF-9AC0-F4BC22AA614E}"/>
    <dgm:cxn modelId="{939C62D9-1474-4AF1-AF71-331D3B091712}" type="presOf" srcId="{24D8F5BE-92C5-4CA6-B083-FDFFE1B6A81A}" destId="{7E497D16-2D83-4F36-82B7-AC763E1451F3}" srcOrd="0" destOrd="0" presId="urn:microsoft.com/office/officeart/2005/8/layout/orgChart1"/>
    <dgm:cxn modelId="{FCE4F5A1-4E6B-4453-B59B-6287A3226F48}" type="presOf" srcId="{CC8F64FC-863B-40DE-AC8F-E729468BEE0B}" destId="{F0939BB9-78B8-4B98-8E51-FF3C00EC0EE6}" srcOrd="0" destOrd="0" presId="urn:microsoft.com/office/officeart/2005/8/layout/orgChart1"/>
    <dgm:cxn modelId="{8223194F-E1BB-423C-B7DB-30B5E9B9BF0C}" type="presOf" srcId="{F7E32EC5-AB85-4678-BA5D-F8DD284ACBFF}" destId="{6F650D50-5420-4801-AA9C-3AB63ADA0011}" srcOrd="0" destOrd="0" presId="urn:microsoft.com/office/officeart/2005/8/layout/orgChart1"/>
    <dgm:cxn modelId="{DAD32C1E-EFC8-4222-992D-FECA892205BF}" type="presOf" srcId="{24D8F5BE-92C5-4CA6-B083-FDFFE1B6A81A}" destId="{BA8DA3F9-168B-4A76-99E0-C4E8611DD07D}" srcOrd="1" destOrd="0" presId="urn:microsoft.com/office/officeart/2005/8/layout/orgChart1"/>
    <dgm:cxn modelId="{826B91D2-4F3A-431C-9A61-D9F5E8C3E7E2}" type="presOf" srcId="{6B0ADA5C-4901-416A-BA27-B5CC10498885}" destId="{02BE6414-3589-43B2-BAAB-D0EC509733A4}" srcOrd="0" destOrd="0" presId="urn:microsoft.com/office/officeart/2005/8/layout/orgChart1"/>
    <dgm:cxn modelId="{1683288A-E7D8-41DF-A326-58F099484A9C}" type="presOf" srcId="{8BFD4AE1-626C-4C60-9125-6FA0BC215DA7}" destId="{81D26255-764D-40C2-A787-5B98C433D0AC}" srcOrd="0" destOrd="0" presId="urn:microsoft.com/office/officeart/2005/8/layout/orgChart1"/>
    <dgm:cxn modelId="{1029A214-D6E5-4258-BA12-D2A275797850}" srcId="{F7E32EC5-AB85-4678-BA5D-F8DD284ACBFF}" destId="{24D8F5BE-92C5-4CA6-B083-FDFFE1B6A81A}" srcOrd="0" destOrd="0" parTransId="{6665B391-8EE4-4D16-9D45-7D6AC312D169}" sibTransId="{7F87AC61-2D77-4719-857C-F3E02AB597EC}"/>
    <dgm:cxn modelId="{13F0CDE5-7FCB-4428-B7EE-76BD80E0EB02}" srcId="{24D8F5BE-92C5-4CA6-B083-FDFFE1B6A81A}" destId="{A2FA12BB-70F7-4494-B02E-7747B6C31C4C}" srcOrd="0" destOrd="0" parTransId="{6B0ADA5C-4901-416A-BA27-B5CC10498885}" sibTransId="{C26A6B42-C03F-4338-BEA5-185DF5D78C61}"/>
    <dgm:cxn modelId="{DDC39A7B-55BE-47AC-99E6-7DD50582ACD3}" srcId="{24D8F5BE-92C5-4CA6-B083-FDFFE1B6A81A}" destId="{8FEF1CD5-541F-4F22-8508-A903497C09B2}" srcOrd="2" destOrd="0" parTransId="{4DD9085D-51C5-497E-A9F0-90AD29BA1E37}" sibTransId="{A3DB9DE1-784B-44F4-9E6F-E265506DF4E0}"/>
    <dgm:cxn modelId="{8ECD796B-A96A-4220-A27E-0CC7F27A42B5}" type="presOf" srcId="{8FEF1CD5-541F-4F22-8508-A903497C09B2}" destId="{799C896F-D506-4D63-A305-E786B385A103}" srcOrd="1" destOrd="0" presId="urn:microsoft.com/office/officeart/2005/8/layout/orgChart1"/>
    <dgm:cxn modelId="{BBA0BF49-0DFC-4875-A656-68B25652B127}" type="presOf" srcId="{A2FA12BB-70F7-4494-B02E-7747B6C31C4C}" destId="{6DCFBF69-7A1D-45F4-8AF5-AE3B0F662443}" srcOrd="1" destOrd="0" presId="urn:microsoft.com/office/officeart/2005/8/layout/orgChart1"/>
    <dgm:cxn modelId="{CC1233C2-C1B6-4691-834E-270CFFBAD53D}" type="presOf" srcId="{8FEF1CD5-541F-4F22-8508-A903497C09B2}" destId="{23D9187B-23E7-445E-9D5C-E81AAB676320}" srcOrd="0" destOrd="0" presId="urn:microsoft.com/office/officeart/2005/8/layout/orgChart1"/>
    <dgm:cxn modelId="{39BBABE9-E252-4B29-A000-97531C838F9D}" type="presOf" srcId="{4DD9085D-51C5-497E-A9F0-90AD29BA1E37}" destId="{2FB8A40C-2F7D-4161-B759-A886FB0010C6}" srcOrd="0" destOrd="0" presId="urn:microsoft.com/office/officeart/2005/8/layout/orgChart1"/>
    <dgm:cxn modelId="{209E01EB-4273-4B2C-98F2-A273F2F4D8EB}" type="presOf" srcId="{CC8F64FC-863B-40DE-AC8F-E729468BEE0B}" destId="{B0CEBFE2-A267-46A2-80EB-E59204B4F2F5}" srcOrd="1" destOrd="0" presId="urn:microsoft.com/office/officeart/2005/8/layout/orgChart1"/>
    <dgm:cxn modelId="{9272F932-8A09-49DC-BA48-586CFA065E20}" type="presOf" srcId="{A2FA12BB-70F7-4494-B02E-7747B6C31C4C}" destId="{E768BC39-623C-4797-ADC6-80E2A3D81185}" srcOrd="0" destOrd="0" presId="urn:microsoft.com/office/officeart/2005/8/layout/orgChart1"/>
    <dgm:cxn modelId="{9A88425E-21C8-4755-8252-7A462B9A2A22}" type="presParOf" srcId="{6F650D50-5420-4801-AA9C-3AB63ADA0011}" destId="{A276120C-9F3C-44A9-8AB2-280704CE29D6}" srcOrd="0" destOrd="0" presId="urn:microsoft.com/office/officeart/2005/8/layout/orgChart1"/>
    <dgm:cxn modelId="{E131C63A-E237-4401-9A87-D5A869B4BA50}" type="presParOf" srcId="{A276120C-9F3C-44A9-8AB2-280704CE29D6}" destId="{CA4B95C7-468E-406A-9E41-54EDBDC62533}" srcOrd="0" destOrd="0" presId="urn:microsoft.com/office/officeart/2005/8/layout/orgChart1"/>
    <dgm:cxn modelId="{928F48A3-E8A6-40E5-B7EF-6075510954A6}" type="presParOf" srcId="{CA4B95C7-468E-406A-9E41-54EDBDC62533}" destId="{7E497D16-2D83-4F36-82B7-AC763E1451F3}" srcOrd="0" destOrd="0" presId="urn:microsoft.com/office/officeart/2005/8/layout/orgChart1"/>
    <dgm:cxn modelId="{6622D9CA-1B8E-4AF2-A87A-4962F2EBF8E1}" type="presParOf" srcId="{CA4B95C7-468E-406A-9E41-54EDBDC62533}" destId="{BA8DA3F9-168B-4A76-99E0-C4E8611DD07D}" srcOrd="1" destOrd="0" presId="urn:microsoft.com/office/officeart/2005/8/layout/orgChart1"/>
    <dgm:cxn modelId="{A89EC5DB-B36A-4D6C-AA6C-9BE0594B50CB}" type="presParOf" srcId="{A276120C-9F3C-44A9-8AB2-280704CE29D6}" destId="{7B852D7E-85E1-4417-B285-7DF73898BA5E}" srcOrd="1" destOrd="0" presId="urn:microsoft.com/office/officeart/2005/8/layout/orgChart1"/>
    <dgm:cxn modelId="{8AEF0D54-CCFD-4E16-95C2-2F9B530B0646}" type="presParOf" srcId="{7B852D7E-85E1-4417-B285-7DF73898BA5E}" destId="{02BE6414-3589-43B2-BAAB-D0EC509733A4}" srcOrd="0" destOrd="0" presId="urn:microsoft.com/office/officeart/2005/8/layout/orgChart1"/>
    <dgm:cxn modelId="{543F55C3-DDB6-4D6D-BCCE-F8B4F75E7E66}" type="presParOf" srcId="{7B852D7E-85E1-4417-B285-7DF73898BA5E}" destId="{3C346FB8-81E3-428E-8BCF-0677ECCCA4DC}" srcOrd="1" destOrd="0" presId="urn:microsoft.com/office/officeart/2005/8/layout/orgChart1"/>
    <dgm:cxn modelId="{10E1499C-FBF7-47CB-B52A-B4E5F3C8A3E7}" type="presParOf" srcId="{3C346FB8-81E3-428E-8BCF-0677ECCCA4DC}" destId="{332B37BF-897F-429C-BFF1-AD2718BE539E}" srcOrd="0" destOrd="0" presId="urn:microsoft.com/office/officeart/2005/8/layout/orgChart1"/>
    <dgm:cxn modelId="{71C88D15-5BE5-4388-8480-8D65F0D53949}" type="presParOf" srcId="{332B37BF-897F-429C-BFF1-AD2718BE539E}" destId="{E768BC39-623C-4797-ADC6-80E2A3D81185}" srcOrd="0" destOrd="0" presId="urn:microsoft.com/office/officeart/2005/8/layout/orgChart1"/>
    <dgm:cxn modelId="{511418C7-88F4-413E-9237-B5E062FA4861}" type="presParOf" srcId="{332B37BF-897F-429C-BFF1-AD2718BE539E}" destId="{6DCFBF69-7A1D-45F4-8AF5-AE3B0F662443}" srcOrd="1" destOrd="0" presId="urn:microsoft.com/office/officeart/2005/8/layout/orgChart1"/>
    <dgm:cxn modelId="{8AB1ABAD-C8DD-4C7A-A8E5-92DE25007782}" type="presParOf" srcId="{3C346FB8-81E3-428E-8BCF-0677ECCCA4DC}" destId="{2E142A51-182C-4DA5-AE76-D5F2169A103F}" srcOrd="1" destOrd="0" presId="urn:microsoft.com/office/officeart/2005/8/layout/orgChart1"/>
    <dgm:cxn modelId="{140615A2-4C77-4F63-868D-9F9BD099BB6A}" type="presParOf" srcId="{3C346FB8-81E3-428E-8BCF-0677ECCCA4DC}" destId="{7B5BA4AE-AC17-43C3-97C9-427CF71976CE}" srcOrd="2" destOrd="0" presId="urn:microsoft.com/office/officeart/2005/8/layout/orgChart1"/>
    <dgm:cxn modelId="{5C4B5F79-FEE6-4A63-957C-9F94C095C32D}" type="presParOf" srcId="{7B852D7E-85E1-4417-B285-7DF73898BA5E}" destId="{81D26255-764D-40C2-A787-5B98C433D0AC}" srcOrd="2" destOrd="0" presId="urn:microsoft.com/office/officeart/2005/8/layout/orgChart1"/>
    <dgm:cxn modelId="{1DD4422A-3C85-45DD-89EF-1D2E02B2D2EF}" type="presParOf" srcId="{7B852D7E-85E1-4417-B285-7DF73898BA5E}" destId="{DA001C27-3F79-427E-A53D-A9A82610FCF5}" srcOrd="3" destOrd="0" presId="urn:microsoft.com/office/officeart/2005/8/layout/orgChart1"/>
    <dgm:cxn modelId="{D1129E87-2BE0-4F66-8CDB-85AC3955CE41}" type="presParOf" srcId="{DA001C27-3F79-427E-A53D-A9A82610FCF5}" destId="{83D46274-513A-44DA-B973-C2E5774C32C1}" srcOrd="0" destOrd="0" presId="urn:microsoft.com/office/officeart/2005/8/layout/orgChart1"/>
    <dgm:cxn modelId="{63A665D5-A518-4B89-B753-5AE42DE645CD}" type="presParOf" srcId="{83D46274-513A-44DA-B973-C2E5774C32C1}" destId="{F0939BB9-78B8-4B98-8E51-FF3C00EC0EE6}" srcOrd="0" destOrd="0" presId="urn:microsoft.com/office/officeart/2005/8/layout/orgChart1"/>
    <dgm:cxn modelId="{EB46B7C2-4B53-4D3F-BAE3-AAC397A40CD4}" type="presParOf" srcId="{83D46274-513A-44DA-B973-C2E5774C32C1}" destId="{B0CEBFE2-A267-46A2-80EB-E59204B4F2F5}" srcOrd="1" destOrd="0" presId="urn:microsoft.com/office/officeart/2005/8/layout/orgChart1"/>
    <dgm:cxn modelId="{A47A4333-0F6B-48B1-AD7B-2C4BB784227B}" type="presParOf" srcId="{DA001C27-3F79-427E-A53D-A9A82610FCF5}" destId="{AA5452DC-ED7F-40B7-B02C-155A6429763E}" srcOrd="1" destOrd="0" presId="urn:microsoft.com/office/officeart/2005/8/layout/orgChart1"/>
    <dgm:cxn modelId="{DC1DDD88-3998-4AAF-B552-4AC30891DD76}" type="presParOf" srcId="{DA001C27-3F79-427E-A53D-A9A82610FCF5}" destId="{51210A4C-BA62-402B-A7EC-6409B1A39C70}" srcOrd="2" destOrd="0" presId="urn:microsoft.com/office/officeart/2005/8/layout/orgChart1"/>
    <dgm:cxn modelId="{ADBE1CF2-30E0-4E25-92E4-00AD3E654593}" type="presParOf" srcId="{7B852D7E-85E1-4417-B285-7DF73898BA5E}" destId="{2FB8A40C-2F7D-4161-B759-A886FB0010C6}" srcOrd="4" destOrd="0" presId="urn:microsoft.com/office/officeart/2005/8/layout/orgChart1"/>
    <dgm:cxn modelId="{6485E940-39A0-42F6-9BD6-ED5B7982191E}" type="presParOf" srcId="{7B852D7E-85E1-4417-B285-7DF73898BA5E}" destId="{48186B28-1149-488B-92B2-96C151279959}" srcOrd="5" destOrd="0" presId="urn:microsoft.com/office/officeart/2005/8/layout/orgChart1"/>
    <dgm:cxn modelId="{397E925E-1DE1-40F6-8FA5-16536D50F453}" type="presParOf" srcId="{48186B28-1149-488B-92B2-96C151279959}" destId="{67324A26-0E8D-4922-A8B7-745F470ADB85}" srcOrd="0" destOrd="0" presId="urn:microsoft.com/office/officeart/2005/8/layout/orgChart1"/>
    <dgm:cxn modelId="{1C6912B1-9155-49AD-8707-4A029168AC70}" type="presParOf" srcId="{67324A26-0E8D-4922-A8B7-745F470ADB85}" destId="{23D9187B-23E7-445E-9D5C-E81AAB676320}" srcOrd="0" destOrd="0" presId="urn:microsoft.com/office/officeart/2005/8/layout/orgChart1"/>
    <dgm:cxn modelId="{95BCD7DA-0AE9-4A1C-AF1E-E9D8CFF81937}" type="presParOf" srcId="{67324A26-0E8D-4922-A8B7-745F470ADB85}" destId="{799C896F-D506-4D63-A305-E786B385A103}" srcOrd="1" destOrd="0" presId="urn:microsoft.com/office/officeart/2005/8/layout/orgChart1"/>
    <dgm:cxn modelId="{AF38DD51-71A9-4C70-BCFF-723638E09F11}" type="presParOf" srcId="{48186B28-1149-488B-92B2-96C151279959}" destId="{B528EDC3-7486-4D8E-9049-F18EC1F3C2E3}" srcOrd="1" destOrd="0" presId="urn:microsoft.com/office/officeart/2005/8/layout/orgChart1"/>
    <dgm:cxn modelId="{6DF4FCC4-5FB1-49D4-9AF2-E88917C6759C}" type="presParOf" srcId="{48186B28-1149-488B-92B2-96C151279959}" destId="{89C9D283-5460-43AC-973C-16F1E5EED28E}" srcOrd="2" destOrd="0" presId="urn:microsoft.com/office/officeart/2005/8/layout/orgChart1"/>
    <dgm:cxn modelId="{64E4F823-CC64-406D-8000-6566C7319C70}" type="presParOf" srcId="{A276120C-9F3C-44A9-8AB2-280704CE29D6}" destId="{DE6AFBDD-86C7-48B0-9C6A-525B7B9F14CC}"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9BF8CE-25A8-475A-A392-7F3014E4DA31}">
      <dsp:nvSpPr>
        <dsp:cNvPr id="0" name=""/>
        <dsp:cNvSpPr/>
      </dsp:nvSpPr>
      <dsp:spPr>
        <a:xfrm>
          <a:off x="4091881" y="987306"/>
          <a:ext cx="1433835" cy="414577"/>
        </a:xfrm>
        <a:custGeom>
          <a:avLst/>
          <a:gdLst/>
          <a:ahLst/>
          <a:cxnLst/>
          <a:rect l="0" t="0" r="0" b="0"/>
          <a:pathLst>
            <a:path>
              <a:moveTo>
                <a:pt x="0" y="0"/>
              </a:moveTo>
              <a:lnTo>
                <a:pt x="0" y="207288"/>
              </a:lnTo>
              <a:lnTo>
                <a:pt x="1433835" y="207288"/>
              </a:lnTo>
              <a:lnTo>
                <a:pt x="1433835" y="4145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246E1B-CC59-4A09-8BA4-58DFF3883F06}">
      <dsp:nvSpPr>
        <dsp:cNvPr id="0" name=""/>
        <dsp:cNvSpPr/>
      </dsp:nvSpPr>
      <dsp:spPr>
        <a:xfrm>
          <a:off x="2114077" y="987306"/>
          <a:ext cx="1977804" cy="414577"/>
        </a:xfrm>
        <a:custGeom>
          <a:avLst/>
          <a:gdLst/>
          <a:ahLst/>
          <a:cxnLst/>
          <a:rect l="0" t="0" r="0" b="0"/>
          <a:pathLst>
            <a:path>
              <a:moveTo>
                <a:pt x="1977804" y="0"/>
              </a:moveTo>
              <a:lnTo>
                <a:pt x="1977804" y="207288"/>
              </a:lnTo>
              <a:lnTo>
                <a:pt x="0" y="207288"/>
              </a:lnTo>
              <a:lnTo>
                <a:pt x="0" y="4145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C99E86-3E50-43C8-B142-648C5F8CF90C}">
      <dsp:nvSpPr>
        <dsp:cNvPr id="0" name=""/>
        <dsp:cNvSpPr/>
      </dsp:nvSpPr>
      <dsp:spPr>
        <a:xfrm>
          <a:off x="2567619" y="217"/>
          <a:ext cx="3048524" cy="987088"/>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ar-DZ" sz="3200" b="1" kern="1200" dirty="0" smtClean="0">
              <a:solidFill>
                <a:srgbClr val="006600"/>
              </a:solidFill>
            </a:rPr>
            <a:t>النقدية المتولدة من النشاط</a:t>
          </a:r>
          <a:endParaRPr lang="fr-FR" sz="3200" b="1" kern="1200" dirty="0">
            <a:solidFill>
              <a:srgbClr val="006600"/>
            </a:solidFill>
          </a:endParaRPr>
        </a:p>
      </dsp:txBody>
      <dsp:txXfrm>
        <a:off x="2567619" y="217"/>
        <a:ext cx="3048524" cy="987088"/>
      </dsp:txXfrm>
    </dsp:sp>
    <dsp:sp modelId="{6BFF2311-993E-4F79-BD72-3BE186FAD2A4}">
      <dsp:nvSpPr>
        <dsp:cNvPr id="0" name=""/>
        <dsp:cNvSpPr/>
      </dsp:nvSpPr>
      <dsp:spPr>
        <a:xfrm>
          <a:off x="0" y="1401883"/>
          <a:ext cx="4228154" cy="987088"/>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ar-DZ" sz="3200" b="1" kern="1200" dirty="0" smtClean="0">
              <a:solidFill>
                <a:srgbClr val="006600"/>
              </a:solidFill>
            </a:rPr>
            <a:t>النقدية المتولدة من النشاط</a:t>
          </a:r>
          <a:endParaRPr lang="fr-FR" sz="3200" b="1" kern="1200" dirty="0">
            <a:solidFill>
              <a:srgbClr val="006600"/>
            </a:solidFill>
          </a:endParaRPr>
        </a:p>
      </dsp:txBody>
      <dsp:txXfrm>
        <a:off x="0" y="1401883"/>
        <a:ext cx="4228154" cy="987088"/>
      </dsp:txXfrm>
    </dsp:sp>
    <dsp:sp modelId="{21804AC5-D908-4C54-98B9-F6B032C73357}">
      <dsp:nvSpPr>
        <dsp:cNvPr id="0" name=""/>
        <dsp:cNvSpPr/>
      </dsp:nvSpPr>
      <dsp:spPr>
        <a:xfrm>
          <a:off x="4426168" y="1401883"/>
          <a:ext cx="2199095" cy="987088"/>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ar-DZ" sz="3200" b="1" kern="1200" dirty="0" smtClean="0">
              <a:solidFill>
                <a:srgbClr val="006600"/>
              </a:solidFill>
            </a:rPr>
            <a:t>النقدية المتولدة من النشاط</a:t>
          </a:r>
          <a:endParaRPr lang="fr-FR" sz="3200" b="1" kern="1200" dirty="0">
            <a:solidFill>
              <a:srgbClr val="006600"/>
            </a:solidFill>
          </a:endParaRPr>
        </a:p>
      </dsp:txBody>
      <dsp:txXfrm>
        <a:off x="4426168" y="1401883"/>
        <a:ext cx="2199095" cy="98708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B8A40C-2F7D-4161-B759-A886FB0010C6}">
      <dsp:nvSpPr>
        <dsp:cNvPr id="0" name=""/>
        <dsp:cNvSpPr/>
      </dsp:nvSpPr>
      <dsp:spPr>
        <a:xfrm>
          <a:off x="4114799" y="2010352"/>
          <a:ext cx="2911251" cy="505258"/>
        </a:xfrm>
        <a:custGeom>
          <a:avLst/>
          <a:gdLst/>
          <a:ahLst/>
          <a:cxnLst/>
          <a:rect l="0" t="0" r="0" b="0"/>
          <a:pathLst>
            <a:path>
              <a:moveTo>
                <a:pt x="0" y="0"/>
              </a:moveTo>
              <a:lnTo>
                <a:pt x="0" y="252629"/>
              </a:lnTo>
              <a:lnTo>
                <a:pt x="2911251" y="252629"/>
              </a:lnTo>
              <a:lnTo>
                <a:pt x="2911251" y="50525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1D26255-764D-40C2-A787-5B98C433D0AC}">
      <dsp:nvSpPr>
        <dsp:cNvPr id="0" name=""/>
        <dsp:cNvSpPr/>
      </dsp:nvSpPr>
      <dsp:spPr>
        <a:xfrm>
          <a:off x="4069079" y="2010352"/>
          <a:ext cx="91440" cy="505258"/>
        </a:xfrm>
        <a:custGeom>
          <a:avLst/>
          <a:gdLst/>
          <a:ahLst/>
          <a:cxnLst/>
          <a:rect l="0" t="0" r="0" b="0"/>
          <a:pathLst>
            <a:path>
              <a:moveTo>
                <a:pt x="45720" y="0"/>
              </a:moveTo>
              <a:lnTo>
                <a:pt x="45720" y="50525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2BE6414-3589-43B2-BAAB-D0EC509733A4}">
      <dsp:nvSpPr>
        <dsp:cNvPr id="0" name=""/>
        <dsp:cNvSpPr/>
      </dsp:nvSpPr>
      <dsp:spPr>
        <a:xfrm>
          <a:off x="1203548" y="2010352"/>
          <a:ext cx="2911251" cy="505258"/>
        </a:xfrm>
        <a:custGeom>
          <a:avLst/>
          <a:gdLst/>
          <a:ahLst/>
          <a:cxnLst/>
          <a:rect l="0" t="0" r="0" b="0"/>
          <a:pathLst>
            <a:path>
              <a:moveTo>
                <a:pt x="2911251" y="0"/>
              </a:moveTo>
              <a:lnTo>
                <a:pt x="2911251" y="252629"/>
              </a:lnTo>
              <a:lnTo>
                <a:pt x="0" y="252629"/>
              </a:lnTo>
              <a:lnTo>
                <a:pt x="0" y="50525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E497D16-2D83-4F36-82B7-AC763E1451F3}">
      <dsp:nvSpPr>
        <dsp:cNvPr id="0" name=""/>
        <dsp:cNvSpPr/>
      </dsp:nvSpPr>
      <dsp:spPr>
        <a:xfrm>
          <a:off x="2911803" y="807355"/>
          <a:ext cx="2405992" cy="120299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ar-DZ" sz="3600" b="1" kern="1200" dirty="0" smtClean="0"/>
            <a:t>معايير الاختيار</a:t>
          </a:r>
          <a:endParaRPr lang="fr-FR" sz="3600" b="1" kern="1200" dirty="0"/>
        </a:p>
      </dsp:txBody>
      <dsp:txXfrm>
        <a:off x="2911803" y="807355"/>
        <a:ext cx="2405992" cy="1202996"/>
      </dsp:txXfrm>
    </dsp:sp>
    <dsp:sp modelId="{E768BC39-623C-4797-ADC6-80E2A3D81185}">
      <dsp:nvSpPr>
        <dsp:cNvPr id="0" name=""/>
        <dsp:cNvSpPr/>
      </dsp:nvSpPr>
      <dsp:spPr>
        <a:xfrm>
          <a:off x="552" y="2515610"/>
          <a:ext cx="2405992" cy="120299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ar-DZ" sz="3200" b="1" kern="1200" dirty="0" smtClean="0"/>
            <a:t>معايير أخرى</a:t>
          </a:r>
          <a:endParaRPr lang="fr-FR" sz="3200" b="1" kern="1200" dirty="0"/>
        </a:p>
      </dsp:txBody>
      <dsp:txXfrm>
        <a:off x="552" y="2515610"/>
        <a:ext cx="2405992" cy="1202996"/>
      </dsp:txXfrm>
    </dsp:sp>
    <dsp:sp modelId="{F0939BB9-78B8-4B98-8E51-FF3C00EC0EE6}">
      <dsp:nvSpPr>
        <dsp:cNvPr id="0" name=""/>
        <dsp:cNvSpPr/>
      </dsp:nvSpPr>
      <dsp:spPr>
        <a:xfrm>
          <a:off x="2911803" y="2515610"/>
          <a:ext cx="2405992" cy="120299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ar-DZ" sz="3200" b="1" kern="1200" dirty="0" smtClean="0"/>
            <a:t>تكلفة التمويل</a:t>
          </a:r>
          <a:endParaRPr lang="fr-FR" sz="3200" b="1" kern="1200" dirty="0"/>
        </a:p>
      </dsp:txBody>
      <dsp:txXfrm>
        <a:off x="2911803" y="2515610"/>
        <a:ext cx="2405992" cy="1202996"/>
      </dsp:txXfrm>
    </dsp:sp>
    <dsp:sp modelId="{23D9187B-23E7-445E-9D5C-E81AAB676320}">
      <dsp:nvSpPr>
        <dsp:cNvPr id="0" name=""/>
        <dsp:cNvSpPr/>
      </dsp:nvSpPr>
      <dsp:spPr>
        <a:xfrm>
          <a:off x="5823054" y="2515610"/>
          <a:ext cx="2405992" cy="120299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ar-DZ" sz="3200" b="1" kern="1200" dirty="0" smtClean="0"/>
            <a:t>العائد والمخاطرة</a:t>
          </a:r>
          <a:endParaRPr lang="fr-FR" sz="3200" b="1" kern="1200" dirty="0"/>
        </a:p>
      </dsp:txBody>
      <dsp:txXfrm>
        <a:off x="5823054" y="2515610"/>
        <a:ext cx="2405992" cy="120299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E6CF49D-A8D1-44CF-BFD3-36D43D5F1B41}" type="datetimeFigureOut">
              <a:rPr lang="fr-FR" smtClean="0"/>
              <a:t>17/04/2024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3EEE8E8-728C-4AAA-AF69-89A5E5B8AC2E}"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E6CF49D-A8D1-44CF-BFD3-36D43D5F1B41}" type="datetimeFigureOut">
              <a:rPr lang="fr-FR" smtClean="0"/>
              <a:t>17/04/2024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3EEE8E8-728C-4AAA-AF69-89A5E5B8AC2E}"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E6CF49D-A8D1-44CF-BFD3-36D43D5F1B41}" type="datetimeFigureOut">
              <a:rPr lang="fr-FR" smtClean="0"/>
              <a:t>17/04/2024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3EEE8E8-728C-4AAA-AF69-89A5E5B8AC2E}"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E6CF49D-A8D1-44CF-BFD3-36D43D5F1B41}" type="datetimeFigureOut">
              <a:rPr lang="fr-FR" smtClean="0"/>
              <a:t>17/04/2024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3EEE8E8-728C-4AAA-AF69-89A5E5B8AC2E}"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E6CF49D-A8D1-44CF-BFD3-36D43D5F1B41}" type="datetimeFigureOut">
              <a:rPr lang="fr-FR" smtClean="0"/>
              <a:t>17/04/2024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3EEE8E8-728C-4AAA-AF69-89A5E5B8AC2E}"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E6CF49D-A8D1-44CF-BFD3-36D43D5F1B41}" type="datetimeFigureOut">
              <a:rPr lang="fr-FR" smtClean="0"/>
              <a:t>17/04/2024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3EEE8E8-728C-4AAA-AF69-89A5E5B8AC2E}"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E6CF49D-A8D1-44CF-BFD3-36D43D5F1B41}" type="datetimeFigureOut">
              <a:rPr lang="fr-FR" smtClean="0"/>
              <a:t>17/04/2024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3EEE8E8-728C-4AAA-AF69-89A5E5B8AC2E}"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7E6CF49D-A8D1-44CF-BFD3-36D43D5F1B41}" type="datetimeFigureOut">
              <a:rPr lang="fr-FR" smtClean="0"/>
              <a:t>17/04/2024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3EEE8E8-728C-4AAA-AF69-89A5E5B8AC2E}"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E6CF49D-A8D1-44CF-BFD3-36D43D5F1B41}" type="datetimeFigureOut">
              <a:rPr lang="fr-FR" smtClean="0"/>
              <a:t>17/04/2024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3EEE8E8-728C-4AAA-AF69-89A5E5B8AC2E}"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E6CF49D-A8D1-44CF-BFD3-36D43D5F1B41}" type="datetimeFigureOut">
              <a:rPr lang="fr-FR" smtClean="0"/>
              <a:t>17/04/2024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3EEE8E8-728C-4AAA-AF69-89A5E5B8AC2E}"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E6CF49D-A8D1-44CF-BFD3-36D43D5F1B41}" type="datetimeFigureOut">
              <a:rPr lang="fr-FR" smtClean="0"/>
              <a:t>17/04/2024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3EEE8E8-728C-4AAA-AF69-89A5E5B8AC2E}"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6CF49D-A8D1-44CF-BFD3-36D43D5F1B41}" type="datetimeFigureOut">
              <a:rPr lang="fr-FR" smtClean="0"/>
              <a:t>17/04/2024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EEE8E8-728C-4AAA-AF69-89A5E5B8AC2E}"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7.bin"/></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10.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oins"/>
          <p:cNvPicPr>
            <a:picLocks noChangeAspect="1" noChangeArrowheads="1"/>
          </p:cNvPicPr>
          <p:nvPr/>
        </p:nvPicPr>
        <p:blipFill>
          <a:blip r:embed="rId2" cstate="print"/>
          <a:srcRect/>
          <a:stretch>
            <a:fillRect/>
          </a:stretch>
        </p:blipFill>
        <p:spPr bwMode="auto">
          <a:xfrm>
            <a:off x="1617441" y="218444"/>
            <a:ext cx="6408711" cy="6381328"/>
          </a:xfrm>
          <a:prstGeom prst="rect">
            <a:avLst/>
          </a:prstGeom>
          <a:noFill/>
          <a:ln w="9525">
            <a:noFill/>
            <a:miter lim="800000"/>
            <a:headEnd/>
            <a:tailEnd/>
          </a:ln>
        </p:spPr>
      </p:pic>
      <p:sp>
        <p:nvSpPr>
          <p:cNvPr id="3" name="Sous-titre 2"/>
          <p:cNvSpPr>
            <a:spLocks noGrp="1"/>
          </p:cNvSpPr>
          <p:nvPr>
            <p:ph type="subTitle" idx="1"/>
          </p:nvPr>
        </p:nvSpPr>
        <p:spPr>
          <a:xfrm>
            <a:off x="1043608" y="3886200"/>
            <a:ext cx="7128792" cy="1752600"/>
          </a:xfrm>
        </p:spPr>
        <p:txBody>
          <a:bodyPr>
            <a:noAutofit/>
          </a:bodyPr>
          <a:lstStyle/>
          <a:p>
            <a:pPr algn="r" rtl="1">
              <a:buFont typeface="Wingdings" pitchFamily="2" charset="2"/>
              <a:buChar char="q"/>
            </a:pPr>
            <a:r>
              <a:rPr lang="ar-DZ" sz="4000" b="1" dirty="0" smtClean="0">
                <a:solidFill>
                  <a:srgbClr val="FF0000"/>
                </a:solidFill>
              </a:rPr>
              <a:t> مفهوم </a:t>
            </a:r>
            <a:r>
              <a:rPr lang="ar-DZ" sz="4000" b="1" dirty="0">
                <a:solidFill>
                  <a:srgbClr val="FF0000"/>
                </a:solidFill>
              </a:rPr>
              <a:t>دورة </a:t>
            </a:r>
            <a:r>
              <a:rPr lang="ar-DZ" sz="4000" b="1" dirty="0" smtClean="0">
                <a:solidFill>
                  <a:srgbClr val="FF0000"/>
                </a:solidFill>
              </a:rPr>
              <a:t>التمويل وسياسة </a:t>
            </a:r>
            <a:r>
              <a:rPr lang="ar-DZ" sz="4000" b="1" dirty="0" err="1" smtClean="0">
                <a:solidFill>
                  <a:srgbClr val="FF0000"/>
                </a:solidFill>
              </a:rPr>
              <a:t>التمويل؛</a:t>
            </a:r>
            <a:endParaRPr lang="ar-DZ" sz="4000" b="1" dirty="0" smtClean="0">
              <a:solidFill>
                <a:srgbClr val="FF0000"/>
              </a:solidFill>
            </a:endParaRPr>
          </a:p>
          <a:p>
            <a:pPr algn="r" rtl="1">
              <a:buFont typeface="Wingdings" pitchFamily="2" charset="2"/>
              <a:buChar char="q"/>
            </a:pPr>
            <a:r>
              <a:rPr lang="ar-DZ" sz="4000" b="1" dirty="0" smtClean="0">
                <a:solidFill>
                  <a:srgbClr val="FF0000"/>
                </a:solidFill>
              </a:rPr>
              <a:t> مصادر التمويل التقليدية </a:t>
            </a:r>
            <a:r>
              <a:rPr lang="ar-DZ" sz="4000" b="1" dirty="0" err="1" smtClean="0">
                <a:solidFill>
                  <a:srgbClr val="FF0000"/>
                </a:solidFill>
              </a:rPr>
              <a:t>و</a:t>
            </a:r>
            <a:r>
              <a:rPr lang="ar-DZ" sz="4000" b="1" dirty="0" err="1" smtClean="0">
                <a:solidFill>
                  <a:srgbClr val="FF0000"/>
                </a:solidFill>
              </a:rPr>
              <a:t>المستحدثة</a:t>
            </a:r>
            <a:r>
              <a:rPr lang="ar-DZ" sz="4000" b="1" dirty="0" err="1" smtClean="0">
                <a:solidFill>
                  <a:srgbClr val="FF0000"/>
                </a:solidFill>
              </a:rPr>
              <a:t>؛</a:t>
            </a:r>
            <a:endParaRPr lang="ar-DZ" sz="4000" b="1" dirty="0" smtClean="0">
              <a:solidFill>
                <a:srgbClr val="FF0000"/>
              </a:solidFill>
            </a:endParaRPr>
          </a:p>
          <a:p>
            <a:pPr algn="r" rtl="1">
              <a:buFont typeface="Wingdings" pitchFamily="2" charset="2"/>
              <a:buChar char="q"/>
            </a:pPr>
            <a:r>
              <a:rPr lang="ar-DZ" sz="4000" b="1" dirty="0" smtClean="0">
                <a:solidFill>
                  <a:srgbClr val="FF0000"/>
                </a:solidFill>
              </a:rPr>
              <a:t> تكلفة مصادر التمويل.</a:t>
            </a:r>
          </a:p>
        </p:txBody>
      </p:sp>
      <p:sp>
        <p:nvSpPr>
          <p:cNvPr id="5" name="Titre 1"/>
          <p:cNvSpPr txBox="1">
            <a:spLocks/>
          </p:cNvSpPr>
          <p:nvPr/>
        </p:nvSpPr>
        <p:spPr>
          <a:xfrm>
            <a:off x="683568" y="2132845"/>
            <a:ext cx="7772400" cy="1470025"/>
          </a:xfrm>
          <a:prstGeom prst="rect">
            <a:avLst/>
          </a:prstGeom>
        </p:spPr>
        <p:txBody>
          <a:bodyPr vert="horz" lIns="91440" tIns="45720" rIns="91440" bIns="45720" rtlCol="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DZ" sz="6600" b="1" i="0" u="none" strike="noStrike" kern="1200" cap="none" spc="0" normalizeH="0" baseline="0" noProof="0" dirty="0" smtClean="0">
                <a:ln>
                  <a:noFill/>
                </a:ln>
                <a:solidFill>
                  <a:srgbClr val="FF0000"/>
                </a:solidFill>
                <a:effectLst/>
                <a:uLnTx/>
                <a:uFillTx/>
                <a:latin typeface="+mj-lt"/>
                <a:ea typeface="+mj-ea"/>
                <a:cs typeface="+mj-cs"/>
              </a:rPr>
              <a:t>المحور الثامن: دورة التمويل</a:t>
            </a:r>
            <a:endParaRPr kumimoji="0" lang="fr-FR" sz="6600" b="1"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288704" y="1244402"/>
          <a:ext cx="7236000" cy="2389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6914464" y="2665048"/>
            <a:ext cx="1944000" cy="93662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DZ" sz="3200" b="1" dirty="0" smtClean="0">
                <a:solidFill>
                  <a:srgbClr val="0000FF"/>
                </a:solidFill>
              </a:rPr>
              <a:t>التدفق النقدي الحر</a:t>
            </a:r>
            <a:r>
              <a:rPr lang="fr-FR" sz="3200" dirty="0" smtClean="0">
                <a:solidFill>
                  <a:srgbClr val="0000FF"/>
                </a:solidFill>
              </a:rPr>
              <a:t>0&gt;</a:t>
            </a:r>
            <a:endParaRPr lang="fr-FR" sz="3200" dirty="0">
              <a:solidFill>
                <a:srgbClr val="0000FF"/>
              </a:solidFill>
            </a:endParaRPr>
          </a:p>
        </p:txBody>
      </p:sp>
      <p:sp>
        <p:nvSpPr>
          <p:cNvPr id="4" name="Rectangle 3"/>
          <p:cNvSpPr/>
          <p:nvPr/>
        </p:nvSpPr>
        <p:spPr>
          <a:xfrm>
            <a:off x="2613194" y="3741373"/>
            <a:ext cx="2000264" cy="935037"/>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DZ" sz="3200" b="1" dirty="0" smtClean="0">
                <a:solidFill>
                  <a:srgbClr val="FF0000"/>
                </a:solidFill>
              </a:rPr>
              <a:t>التدفق النقدي الحر</a:t>
            </a:r>
            <a:r>
              <a:rPr lang="fr-FR" sz="3200" dirty="0" smtClean="0">
                <a:solidFill>
                  <a:sysClr val="windowText" lastClr="000000"/>
                </a:solidFill>
              </a:rPr>
              <a:t>0</a:t>
            </a:r>
            <a:r>
              <a:rPr lang="fr-FR" sz="3200" dirty="0">
                <a:solidFill>
                  <a:schemeClr val="tx1"/>
                </a:solidFill>
              </a:rPr>
              <a:t>˂</a:t>
            </a:r>
            <a:endParaRPr lang="fr-FR" sz="3200" dirty="0">
              <a:solidFill>
                <a:sysClr val="windowText" lastClr="000000"/>
              </a:solidFill>
            </a:endParaRPr>
          </a:p>
        </p:txBody>
      </p:sp>
      <p:sp>
        <p:nvSpPr>
          <p:cNvPr id="5" name="Rectangle 4"/>
          <p:cNvSpPr/>
          <p:nvPr/>
        </p:nvSpPr>
        <p:spPr>
          <a:xfrm>
            <a:off x="296863" y="3741373"/>
            <a:ext cx="2304000" cy="9350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spcBef>
                <a:spcPct val="50000"/>
              </a:spcBef>
            </a:pPr>
            <a:r>
              <a:rPr lang="ar-DZ" sz="3200" b="1" dirty="0" err="1" smtClean="0">
                <a:solidFill>
                  <a:srgbClr val="0000FF"/>
                </a:solidFill>
              </a:rPr>
              <a:t>إحتياج</a:t>
            </a:r>
            <a:r>
              <a:rPr lang="ar-DZ" sz="3200" b="1" dirty="0" smtClean="0">
                <a:solidFill>
                  <a:srgbClr val="0000FF"/>
                </a:solidFill>
              </a:rPr>
              <a:t> </a:t>
            </a:r>
            <a:r>
              <a:rPr lang="ar-DZ" sz="3200" b="1" dirty="0">
                <a:solidFill>
                  <a:srgbClr val="0000FF"/>
                </a:solidFill>
              </a:rPr>
              <a:t>تمويل </a:t>
            </a:r>
            <a:r>
              <a:rPr lang="ar-DZ" sz="3200" b="1" dirty="0" smtClean="0">
                <a:solidFill>
                  <a:srgbClr val="0000FF"/>
                </a:solidFill>
              </a:rPr>
              <a:t>الاستثمار</a:t>
            </a:r>
            <a:endParaRPr lang="fr-FR" sz="3200" b="1" dirty="0">
              <a:solidFill>
                <a:srgbClr val="0000FF"/>
              </a:solidFill>
            </a:endParaRPr>
          </a:p>
        </p:txBody>
      </p:sp>
      <p:sp>
        <p:nvSpPr>
          <p:cNvPr id="6" name="Rectangle 5"/>
          <p:cNvSpPr/>
          <p:nvPr/>
        </p:nvSpPr>
        <p:spPr>
          <a:xfrm>
            <a:off x="4786314" y="3755660"/>
            <a:ext cx="4068000" cy="9366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spcBef>
                <a:spcPct val="50000"/>
              </a:spcBef>
            </a:pPr>
            <a:r>
              <a:rPr lang="ar-DZ" sz="3200" b="1" dirty="0" err="1" smtClean="0">
                <a:solidFill>
                  <a:srgbClr val="0000FF"/>
                </a:solidFill>
              </a:rPr>
              <a:t>إحتياج</a:t>
            </a:r>
            <a:r>
              <a:rPr lang="ar-DZ" sz="3200" b="1" dirty="0" smtClean="0">
                <a:solidFill>
                  <a:srgbClr val="0000FF"/>
                </a:solidFill>
              </a:rPr>
              <a:t> </a:t>
            </a:r>
            <a:r>
              <a:rPr lang="ar-DZ" sz="3200" b="1" dirty="0">
                <a:solidFill>
                  <a:srgbClr val="0000FF"/>
                </a:solidFill>
              </a:rPr>
              <a:t>تمويل </a:t>
            </a:r>
            <a:r>
              <a:rPr lang="ar-DZ" sz="3200" b="1" dirty="0" smtClean="0">
                <a:solidFill>
                  <a:srgbClr val="0000FF"/>
                </a:solidFill>
              </a:rPr>
              <a:t>الاستثمار</a:t>
            </a:r>
            <a:endParaRPr lang="fr-FR" sz="3200" b="1" dirty="0">
              <a:solidFill>
                <a:srgbClr val="0000FF"/>
              </a:solidFill>
            </a:endParaRPr>
          </a:p>
        </p:txBody>
      </p:sp>
      <p:sp>
        <p:nvSpPr>
          <p:cNvPr id="7" name="Rectangle 6"/>
          <p:cNvSpPr/>
          <p:nvPr/>
        </p:nvSpPr>
        <p:spPr>
          <a:xfrm>
            <a:off x="500063" y="5434856"/>
            <a:ext cx="3816350" cy="1295400"/>
          </a:xfrm>
          <a:prstGeom prst="rect">
            <a:avLst/>
          </a:prstGeom>
          <a:solidFill>
            <a:srgbClr val="71E4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DZ" sz="3200" b="1" dirty="0">
                <a:solidFill>
                  <a:srgbClr val="000000"/>
                </a:solidFill>
                <a:latin typeface="Times New Roman" pitchFamily="18" charset="0"/>
                <a:cs typeface="Times New Roman" pitchFamily="18" charset="0"/>
              </a:rPr>
              <a:t>سداد ديون مالية </a:t>
            </a:r>
            <a:r>
              <a:rPr lang="ar-DZ" sz="3200" b="1" dirty="0" err="1">
                <a:solidFill>
                  <a:srgbClr val="000000"/>
                </a:solidFill>
                <a:latin typeface="Times New Roman" pitchFamily="18" charset="0"/>
                <a:cs typeface="Times New Roman" pitchFamily="18" charset="0"/>
              </a:rPr>
              <a:t>و</a:t>
            </a:r>
            <a:r>
              <a:rPr lang="ar-DZ" sz="3200" b="1" dirty="0">
                <a:solidFill>
                  <a:srgbClr val="000000"/>
                </a:solidFill>
                <a:latin typeface="Times New Roman" pitchFamily="18" charset="0"/>
                <a:cs typeface="Times New Roman" pitchFamily="18" charset="0"/>
              </a:rPr>
              <a:t>/أو تقديم توزيعات</a:t>
            </a:r>
            <a:endParaRPr lang="fr-FR" sz="3200" b="1" dirty="0">
              <a:solidFill>
                <a:srgbClr val="000000"/>
              </a:solidFill>
              <a:latin typeface="Times New Roman" pitchFamily="18" charset="0"/>
              <a:cs typeface="Times New Roman" pitchFamily="18" charset="0"/>
            </a:endParaRPr>
          </a:p>
        </p:txBody>
      </p:sp>
      <p:sp>
        <p:nvSpPr>
          <p:cNvPr id="8" name="Rectangle 7"/>
          <p:cNvSpPr/>
          <p:nvPr/>
        </p:nvSpPr>
        <p:spPr>
          <a:xfrm>
            <a:off x="5046663" y="5409456"/>
            <a:ext cx="3851275" cy="13319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DZ" sz="3200" b="1">
                <a:solidFill>
                  <a:schemeClr val="tx1"/>
                </a:solidFill>
                <a:latin typeface="Times New Roman" pitchFamily="18" charset="0"/>
                <a:cs typeface="Times New Roman" pitchFamily="18" charset="0"/>
              </a:rPr>
              <a:t>التوسع في الاستدانة المالية أو رفع رأس المال</a:t>
            </a:r>
            <a:endParaRPr lang="fr-FR" sz="3200" b="1">
              <a:solidFill>
                <a:schemeClr val="tx1"/>
              </a:solidFill>
            </a:endParaRPr>
          </a:p>
        </p:txBody>
      </p:sp>
      <p:sp>
        <p:nvSpPr>
          <p:cNvPr id="9" name="Rectangle 8"/>
          <p:cNvSpPr/>
          <p:nvPr/>
        </p:nvSpPr>
        <p:spPr>
          <a:xfrm>
            <a:off x="642910" y="1266825"/>
            <a:ext cx="2214578" cy="9366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DZ" sz="3200" b="1" dirty="0" smtClean="0">
                <a:solidFill>
                  <a:schemeClr val="tx1"/>
                </a:solidFill>
                <a:latin typeface="Calibri"/>
              </a:rPr>
              <a:t>إ</a:t>
            </a:r>
            <a:r>
              <a:rPr lang="ar-DZ" sz="800" b="1" dirty="0" smtClean="0">
                <a:solidFill>
                  <a:schemeClr val="tx1"/>
                </a:solidFill>
                <a:latin typeface="Calibri"/>
              </a:rPr>
              <a:t> </a:t>
            </a:r>
            <a:r>
              <a:rPr lang="ar-DZ" sz="3200" b="1" dirty="0" err="1" smtClean="0">
                <a:solidFill>
                  <a:schemeClr val="tx1"/>
                </a:solidFill>
                <a:latin typeface="Calibri"/>
              </a:rPr>
              <a:t>حتياج</a:t>
            </a:r>
            <a:r>
              <a:rPr lang="ar-DZ" sz="3200" b="1" dirty="0" smtClean="0">
                <a:solidFill>
                  <a:schemeClr val="tx1"/>
                </a:solidFill>
                <a:latin typeface="Calibri"/>
              </a:rPr>
              <a:t> تمويل </a:t>
            </a:r>
            <a:r>
              <a:rPr lang="ar-DZ" sz="3200" b="1" dirty="0" err="1" smtClean="0">
                <a:solidFill>
                  <a:schemeClr val="tx1"/>
                </a:solidFill>
                <a:latin typeface="Calibri"/>
              </a:rPr>
              <a:t>الإستغلال</a:t>
            </a:r>
            <a:endParaRPr lang="fr-FR" sz="3200" b="1" dirty="0">
              <a:solidFill>
                <a:schemeClr val="tx1"/>
              </a:solidFill>
            </a:endParaRPr>
          </a:p>
        </p:txBody>
      </p:sp>
      <p:sp>
        <p:nvSpPr>
          <p:cNvPr id="10" name="Rectangle 9"/>
          <p:cNvSpPr/>
          <p:nvPr/>
        </p:nvSpPr>
        <p:spPr>
          <a:xfrm>
            <a:off x="657927" y="214313"/>
            <a:ext cx="5256000" cy="900112"/>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DZ" sz="3200" b="1" dirty="0" smtClean="0">
                <a:solidFill>
                  <a:schemeClr val="tx1"/>
                </a:solidFill>
              </a:rPr>
              <a:t>قدرة التمويل الذاتي </a:t>
            </a:r>
            <a:r>
              <a:rPr lang="ar-DZ" sz="3200" b="1" dirty="0">
                <a:solidFill>
                  <a:schemeClr val="tx1"/>
                </a:solidFill>
              </a:rPr>
              <a:t>= </a:t>
            </a:r>
            <a:r>
              <a:rPr lang="ar-DZ" sz="3200" b="1" dirty="0" smtClean="0">
                <a:solidFill>
                  <a:schemeClr val="tx1"/>
                </a:solidFill>
              </a:rPr>
              <a:t>النتيجة الصافية </a:t>
            </a:r>
            <a:r>
              <a:rPr lang="ar-DZ" sz="3200" b="1" dirty="0">
                <a:solidFill>
                  <a:schemeClr val="tx1"/>
                </a:solidFill>
              </a:rPr>
              <a:t>+ مخصص </a:t>
            </a:r>
            <a:r>
              <a:rPr lang="ar-DZ" sz="3200" b="1" dirty="0" err="1">
                <a:solidFill>
                  <a:schemeClr val="tx1"/>
                </a:solidFill>
              </a:rPr>
              <a:t>الاهتلاك</a:t>
            </a:r>
            <a:endParaRPr lang="fr-FR" sz="3200" b="1" dirty="0">
              <a:solidFill>
                <a:schemeClr val="tx1"/>
              </a:solidFill>
            </a:endParaRPr>
          </a:p>
        </p:txBody>
      </p:sp>
      <p:sp>
        <p:nvSpPr>
          <p:cNvPr id="11" name="Flèche vers le bas 10"/>
          <p:cNvSpPr/>
          <p:nvPr/>
        </p:nvSpPr>
        <p:spPr>
          <a:xfrm>
            <a:off x="8358188" y="3661998"/>
            <a:ext cx="285750" cy="1908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fr-FR"/>
          </a:p>
        </p:txBody>
      </p:sp>
      <p:sp>
        <p:nvSpPr>
          <p:cNvPr id="12" name="Flèche vers le bas 11"/>
          <p:cNvSpPr/>
          <p:nvPr/>
        </p:nvSpPr>
        <p:spPr>
          <a:xfrm>
            <a:off x="3643313" y="4733559"/>
            <a:ext cx="285750" cy="648000"/>
          </a:xfrm>
          <a:prstGeom prst="down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fr-FR"/>
          </a:p>
        </p:txBody>
      </p:sp>
      <p:sp>
        <p:nvSpPr>
          <p:cNvPr id="13" name="Rectangle 20"/>
          <p:cNvSpPr>
            <a:spLocks noChangeArrowheads="1"/>
          </p:cNvSpPr>
          <p:nvPr/>
        </p:nvSpPr>
        <p:spPr bwMode="auto">
          <a:xfrm>
            <a:off x="5044584" y="4753280"/>
            <a:ext cx="3816000" cy="575606"/>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3200" b="1" i="0" u="none" strike="noStrike" cap="none" normalizeH="0" baseline="0" dirty="0" smtClean="0">
                <a:ln>
                  <a:noFill/>
                </a:ln>
                <a:solidFill>
                  <a:schemeClr val="tx1"/>
                </a:solidFill>
                <a:effectLst/>
                <a:latin typeface="Arial" pitchFamily="34" charset="0"/>
                <a:ea typeface="Arial" pitchFamily="34" charset="0"/>
                <a:cs typeface="Arial" pitchFamily="34" charset="0"/>
              </a:rPr>
              <a:t>حاجة </a:t>
            </a:r>
            <a:r>
              <a:rPr kumimoji="0" lang="ar-DZ" sz="3200" b="1" i="0" u="none" strike="noStrike" cap="none" normalizeH="0" baseline="0" dirty="0" smtClean="0">
                <a:ln>
                  <a:noFill/>
                </a:ln>
                <a:solidFill>
                  <a:schemeClr val="tx1"/>
                </a:solidFill>
                <a:effectLst/>
                <a:latin typeface="Arial" pitchFamily="34" charset="0"/>
                <a:ea typeface="Arial" pitchFamily="34" charset="0"/>
                <a:cs typeface="Arial" pitchFamily="34" charset="0"/>
              </a:rPr>
              <a:t>إلى </a:t>
            </a:r>
            <a:r>
              <a:rPr kumimoji="0" lang="ar-DZ" sz="32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التمويل الخارجي</a:t>
            </a: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0" presetClass="entr" presetSubtype="0" fill="hold" grpId="0" nodeType="clickEffect">
                                  <p:stCondLst>
                                    <p:cond delay="0"/>
                                  </p:stCondLst>
                                  <p:iterate type="lt">
                                    <p:tmPct val="10000"/>
                                  </p:iterate>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1"/>
                                          </p:val>
                                        </p:tav>
                                        <p:tav tm="100000">
                                          <p:val>
                                            <p:strVal val="#ppt_x"/>
                                          </p:val>
                                        </p:tav>
                                      </p:tavLst>
                                    </p:anim>
                                    <p:anim calcmode="lin" valueType="num">
                                      <p:cBhvr>
                                        <p:cTn id="3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40" presetClass="entr" presetSubtype="0" fill="hold" grpId="0" nodeType="clickEffect">
                                  <p:stCondLst>
                                    <p:cond delay="0"/>
                                  </p:stCondLst>
                                  <p:iterate type="lt">
                                    <p:tmPct val="10000"/>
                                  </p:iterate>
                                  <p:childTnLst>
                                    <p:set>
                                      <p:cBhvr>
                                        <p:cTn id="44" dur="1" fill="hold">
                                          <p:stCondLst>
                                            <p:cond delay="0"/>
                                          </p:stCondLst>
                                        </p:cTn>
                                        <p:tgtEl>
                                          <p:spTgt spid="3"/>
                                        </p:tgtEl>
                                        <p:attrNameLst>
                                          <p:attrName>style.visibility</p:attrName>
                                        </p:attrNameLst>
                                      </p:cBhvr>
                                      <p:to>
                                        <p:strVal val="visible"/>
                                      </p:to>
                                    </p:set>
                                    <p:animEffect transition="in" filter="fade">
                                      <p:cBhvr>
                                        <p:cTn id="45" dur="1000"/>
                                        <p:tgtEl>
                                          <p:spTgt spid="3"/>
                                        </p:tgtEl>
                                      </p:cBhvr>
                                    </p:animEffect>
                                    <p:anim calcmode="lin" valueType="num">
                                      <p:cBhvr>
                                        <p:cTn id="46" dur="1000" fill="hold"/>
                                        <p:tgtEl>
                                          <p:spTgt spid="3"/>
                                        </p:tgtEl>
                                        <p:attrNameLst>
                                          <p:attrName>ppt_x</p:attrName>
                                        </p:attrNameLst>
                                      </p:cBhvr>
                                      <p:tavLst>
                                        <p:tav tm="0">
                                          <p:val>
                                            <p:strVal val="#ppt_x-.1"/>
                                          </p:val>
                                        </p:tav>
                                        <p:tav tm="100000">
                                          <p:val>
                                            <p:strVal val="#ppt_x"/>
                                          </p:val>
                                        </p:tav>
                                      </p:tavLst>
                                    </p:anim>
                                    <p:anim calcmode="lin" valueType="num">
                                      <p:cBhvr>
                                        <p:cTn id="47"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1000"/>
                                        <p:tgtEl>
                                          <p:spTgt spid="11"/>
                                        </p:tgtEl>
                                      </p:cBhvr>
                                    </p:animEffect>
                                    <p:anim calcmode="lin" valueType="num">
                                      <p:cBhvr>
                                        <p:cTn id="60" dur="1000" fill="hold"/>
                                        <p:tgtEl>
                                          <p:spTgt spid="11"/>
                                        </p:tgtEl>
                                        <p:attrNameLst>
                                          <p:attrName>ppt_x</p:attrName>
                                        </p:attrNameLst>
                                      </p:cBhvr>
                                      <p:tavLst>
                                        <p:tav tm="0">
                                          <p:val>
                                            <p:strVal val="#ppt_x"/>
                                          </p:val>
                                        </p:tav>
                                        <p:tav tm="100000">
                                          <p:val>
                                            <p:strVal val="#ppt_x"/>
                                          </p:val>
                                        </p:tav>
                                      </p:tavLst>
                                    </p:anim>
                                    <p:anim calcmode="lin" valueType="num">
                                      <p:cBhvr>
                                        <p:cTn id="6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0" presetClass="entr" presetSubtype="0" fill="hold" grpId="0" nodeType="clickEffect">
                                  <p:stCondLst>
                                    <p:cond delay="0"/>
                                  </p:stCondLst>
                                  <p:iterate type="lt">
                                    <p:tmPct val="10000"/>
                                  </p:iterate>
                                  <p:childTnLst>
                                    <p:set>
                                      <p:cBhvr>
                                        <p:cTn id="65" dur="1" fill="hold">
                                          <p:stCondLst>
                                            <p:cond delay="0"/>
                                          </p:stCondLst>
                                        </p:cTn>
                                        <p:tgtEl>
                                          <p:spTgt spid="8"/>
                                        </p:tgtEl>
                                        <p:attrNameLst>
                                          <p:attrName>style.visibility</p:attrName>
                                        </p:attrNameLst>
                                      </p:cBhvr>
                                      <p:to>
                                        <p:strVal val="visible"/>
                                      </p:to>
                                    </p:set>
                                    <p:animEffect transition="in" filter="fade">
                                      <p:cBhvr>
                                        <p:cTn id="66" dur="1000"/>
                                        <p:tgtEl>
                                          <p:spTgt spid="8"/>
                                        </p:tgtEl>
                                      </p:cBhvr>
                                    </p:animEffect>
                                    <p:anim calcmode="lin" valueType="num">
                                      <p:cBhvr>
                                        <p:cTn id="67" dur="1000" fill="hold"/>
                                        <p:tgtEl>
                                          <p:spTgt spid="8"/>
                                        </p:tgtEl>
                                        <p:attrNameLst>
                                          <p:attrName>ppt_x</p:attrName>
                                        </p:attrNameLst>
                                      </p:cBhvr>
                                      <p:tavLst>
                                        <p:tav tm="0">
                                          <p:val>
                                            <p:strVal val="#ppt_x-.1"/>
                                          </p:val>
                                        </p:tav>
                                        <p:tav tm="100000">
                                          <p:val>
                                            <p:strVal val="#ppt_x"/>
                                          </p:val>
                                        </p:tav>
                                      </p:tavLst>
                                    </p:anim>
                                    <p:anim calcmode="lin" valueType="num">
                                      <p:cBhvr>
                                        <p:cTn id="6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P spid="4" grpId="0" animBg="1"/>
      <p:bldP spid="5" grpId="0" animBg="1"/>
      <p:bldP spid="6" grpId="0" animBg="1"/>
      <p:bldP spid="7" grpId="0" animBg="1"/>
      <p:bldP spid="8"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r" rtl="1">
              <a:buNone/>
            </a:pPr>
            <a:r>
              <a:rPr lang="ar-SA" b="1" dirty="0" smtClean="0"/>
              <a:t>دورة التمويل </a:t>
            </a:r>
            <a:r>
              <a:rPr lang="ar-DZ" b="1" dirty="0" smtClean="0"/>
              <a:t>و</a:t>
            </a:r>
            <a:r>
              <a:rPr lang="ar-SA" b="1" dirty="0" smtClean="0"/>
              <a:t>هي </a:t>
            </a:r>
            <a:r>
              <a:rPr lang="ar-DZ" b="1" dirty="0" smtClean="0"/>
              <a:t>تتفاعل مع مختلف أ</a:t>
            </a:r>
            <a:r>
              <a:rPr lang="ar-SA" b="1" dirty="0" smtClean="0"/>
              <a:t>نشط</a:t>
            </a:r>
            <a:r>
              <a:rPr lang="ar-DZ" b="1" dirty="0" smtClean="0"/>
              <a:t>ة</a:t>
            </a:r>
            <a:r>
              <a:rPr lang="ar-SA" b="1" dirty="0" smtClean="0"/>
              <a:t> ال</a:t>
            </a:r>
            <a:r>
              <a:rPr lang="ar-DZ" b="1" dirty="0" smtClean="0"/>
              <a:t>مؤسس</a:t>
            </a:r>
            <a:r>
              <a:rPr lang="ar-SA" b="1" dirty="0" smtClean="0"/>
              <a:t>ة</a:t>
            </a:r>
            <a:r>
              <a:rPr lang="ar-DZ" b="1" dirty="0" smtClean="0"/>
              <a:t> (إما عطاء أو أخذا) ف</a:t>
            </a:r>
            <a:r>
              <a:rPr lang="ar-SA" b="1" dirty="0" smtClean="0"/>
              <a:t>إنها</a:t>
            </a:r>
            <a:r>
              <a:rPr lang="ar-DZ" b="1" dirty="0" smtClean="0"/>
              <a:t> تعد بمثابة</a:t>
            </a:r>
            <a:r>
              <a:rPr lang="ar-SA" b="1" dirty="0" smtClean="0"/>
              <a:t> النظير</a:t>
            </a:r>
            <a:r>
              <a:rPr lang="ar-DZ" b="1" dirty="0" smtClean="0"/>
              <a:t> (الوجه المقابل</a:t>
            </a:r>
            <a:r>
              <a:rPr lang="ar-DZ" b="1" dirty="0" err="1" smtClean="0"/>
              <a:t>)</a:t>
            </a:r>
            <a:r>
              <a:rPr lang="ar-SA" b="1" dirty="0" smtClean="0"/>
              <a:t> لدورتي التشغيل والاستثمار</a:t>
            </a:r>
            <a:r>
              <a:rPr lang="ar-DZ" b="1" dirty="0" err="1" smtClean="0"/>
              <a:t>،</a:t>
            </a:r>
            <a:r>
              <a:rPr lang="ar-SA" b="1" dirty="0" smtClean="0"/>
              <a:t> حيث</a:t>
            </a:r>
            <a:r>
              <a:rPr lang="ar-DZ" b="1" dirty="0" smtClean="0"/>
              <a:t> أن كل تدفق داخل لدورة </a:t>
            </a:r>
            <a:r>
              <a:rPr lang="ar-DZ" b="1" dirty="0" err="1" smtClean="0"/>
              <a:t>الإستثمار</a:t>
            </a:r>
            <a:r>
              <a:rPr lang="ar-DZ" b="1" dirty="0" smtClean="0"/>
              <a:t> أو دورة التشغيل هو تدفق خارج من دورة التمويل والعكس صحيح.</a:t>
            </a:r>
            <a:endParaRPr lang="fr-FR" b="1" dirty="0" smtClean="0"/>
          </a:p>
          <a:p>
            <a:pPr algn="r" rtl="1">
              <a:buNone/>
            </a:pP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toile à 7 branches 1"/>
          <p:cNvSpPr/>
          <p:nvPr/>
        </p:nvSpPr>
        <p:spPr>
          <a:xfrm>
            <a:off x="2411760" y="1916832"/>
            <a:ext cx="1656184" cy="1512168"/>
          </a:xfrm>
          <a:prstGeom prst="star7">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Rectangle 2"/>
          <p:cNvSpPr>
            <a:spLocks noChangeArrowheads="1"/>
          </p:cNvSpPr>
          <p:nvPr/>
        </p:nvSpPr>
        <p:spPr bwMode="auto">
          <a:xfrm>
            <a:off x="2567672" y="2382221"/>
            <a:ext cx="1298753" cy="646331"/>
          </a:xfrm>
          <a:prstGeom prst="rect">
            <a:avLst/>
          </a:prstGeom>
          <a:noFill/>
          <a:ln w="9525">
            <a:noFill/>
            <a:miter lim="800000"/>
            <a:headEnd/>
            <a:tailEnd/>
          </a:ln>
        </p:spPr>
        <p:txBody>
          <a:bodyPr wrap="none">
            <a:spAutoFit/>
          </a:bodyPr>
          <a:lstStyle/>
          <a:p>
            <a:pPr algn="ctr" rtl="1"/>
            <a:r>
              <a:rPr lang="ar-DZ" sz="3600" b="1" dirty="0" smtClean="0">
                <a:solidFill>
                  <a:srgbClr val="C00000"/>
                </a:solidFill>
                <a:effectLst>
                  <a:outerShdw blurRad="38100" dist="38100" dir="2700000" algn="tl">
                    <a:srgbClr val="000000">
                      <a:alpha val="43137"/>
                    </a:srgbClr>
                  </a:outerShdw>
                </a:effectLst>
              </a:rPr>
              <a:t>التشغيل</a:t>
            </a:r>
            <a:endParaRPr lang="fr-FR" sz="3200" b="1" dirty="0">
              <a:solidFill>
                <a:srgbClr val="C00000"/>
              </a:solidFill>
              <a:effectLst>
                <a:outerShdw blurRad="38100" dist="38100" dir="2700000" algn="tl">
                  <a:srgbClr val="000000">
                    <a:alpha val="43137"/>
                  </a:srgbClr>
                </a:outerShdw>
              </a:effectLst>
            </a:endParaRPr>
          </a:p>
        </p:txBody>
      </p:sp>
      <p:sp>
        <p:nvSpPr>
          <p:cNvPr id="4" name="Rectangle 3"/>
          <p:cNvSpPr>
            <a:spLocks noChangeArrowheads="1"/>
          </p:cNvSpPr>
          <p:nvPr/>
        </p:nvSpPr>
        <p:spPr bwMode="auto">
          <a:xfrm>
            <a:off x="7556354" y="1529738"/>
            <a:ext cx="1091966" cy="1077218"/>
          </a:xfrm>
          <a:prstGeom prst="rect">
            <a:avLst/>
          </a:prstGeom>
          <a:noFill/>
          <a:ln w="9525">
            <a:noFill/>
            <a:miter lim="800000"/>
            <a:headEnd/>
            <a:tailEnd/>
          </a:ln>
        </p:spPr>
        <p:txBody>
          <a:bodyPr wrap="none">
            <a:spAutoFit/>
          </a:bodyPr>
          <a:lstStyle/>
          <a:p>
            <a:pPr algn="ctr" rtl="1"/>
            <a:r>
              <a:rPr lang="ar-DZ" sz="3200" b="1" dirty="0" smtClean="0">
                <a:solidFill>
                  <a:srgbClr val="C00000"/>
                </a:solidFill>
              </a:rPr>
              <a:t>أصول</a:t>
            </a:r>
          </a:p>
          <a:p>
            <a:pPr algn="ctr" rtl="1"/>
            <a:r>
              <a:rPr lang="ar-DZ" sz="3200" b="1" dirty="0" smtClean="0">
                <a:solidFill>
                  <a:srgbClr val="C00000"/>
                </a:solidFill>
              </a:rPr>
              <a:t>إنتاجية</a:t>
            </a:r>
            <a:endParaRPr lang="fr-FR" sz="3200" b="1" dirty="0">
              <a:solidFill>
                <a:srgbClr val="C00000"/>
              </a:solidFill>
            </a:endParaRPr>
          </a:p>
        </p:txBody>
      </p:sp>
      <p:sp>
        <p:nvSpPr>
          <p:cNvPr id="5" name="Rectangle 20"/>
          <p:cNvSpPr>
            <a:spLocks noChangeArrowheads="1"/>
          </p:cNvSpPr>
          <p:nvPr/>
        </p:nvSpPr>
        <p:spPr bwMode="auto">
          <a:xfrm>
            <a:off x="273636" y="5587420"/>
            <a:ext cx="1620000" cy="1008000"/>
          </a:xfrm>
          <a:prstGeom prst="rect">
            <a:avLst/>
          </a:prstGeom>
          <a:solidFill>
            <a:srgbClr val="41F828"/>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Virage 5"/>
          <p:cNvSpPr/>
          <p:nvPr/>
        </p:nvSpPr>
        <p:spPr>
          <a:xfrm rot="10800000">
            <a:off x="1907871" y="5415268"/>
            <a:ext cx="1512000" cy="93610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Virage 6"/>
          <p:cNvSpPr/>
          <p:nvPr/>
        </p:nvSpPr>
        <p:spPr>
          <a:xfrm>
            <a:off x="971601" y="4623180"/>
            <a:ext cx="1692000" cy="9000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Ellipse 7"/>
          <p:cNvSpPr/>
          <p:nvPr/>
        </p:nvSpPr>
        <p:spPr>
          <a:xfrm>
            <a:off x="2734252" y="3975260"/>
            <a:ext cx="1116000" cy="13680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p:cNvSpPr>
            <a:spLocks noChangeArrowheads="1"/>
          </p:cNvSpPr>
          <p:nvPr/>
        </p:nvSpPr>
        <p:spPr bwMode="auto">
          <a:xfrm>
            <a:off x="2762388" y="4363436"/>
            <a:ext cx="1039067" cy="584775"/>
          </a:xfrm>
          <a:prstGeom prst="rect">
            <a:avLst/>
          </a:prstGeom>
          <a:noFill/>
          <a:ln w="9525">
            <a:noFill/>
            <a:miter lim="800000"/>
            <a:headEnd/>
            <a:tailEnd/>
          </a:ln>
        </p:spPr>
        <p:txBody>
          <a:bodyPr wrap="none">
            <a:spAutoFit/>
          </a:bodyPr>
          <a:lstStyle/>
          <a:p>
            <a:pPr algn="ctr" rtl="1"/>
            <a:r>
              <a:rPr lang="ar-DZ" sz="3200" b="1" dirty="0" smtClean="0">
                <a:solidFill>
                  <a:schemeClr val="bg1"/>
                </a:solidFill>
              </a:rPr>
              <a:t>النقدية</a:t>
            </a:r>
            <a:endParaRPr lang="fr-FR" sz="3200" b="1" dirty="0">
              <a:solidFill>
                <a:schemeClr val="bg1"/>
              </a:solidFill>
            </a:endParaRPr>
          </a:p>
        </p:txBody>
      </p:sp>
      <p:sp>
        <p:nvSpPr>
          <p:cNvPr id="10" name="Rectangle à coins arrondis 9"/>
          <p:cNvSpPr/>
          <p:nvPr/>
        </p:nvSpPr>
        <p:spPr>
          <a:xfrm>
            <a:off x="6660232" y="4839204"/>
            <a:ext cx="1620000" cy="10080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a:spLocks noChangeArrowheads="1"/>
          </p:cNvSpPr>
          <p:nvPr/>
        </p:nvSpPr>
        <p:spPr bwMode="auto">
          <a:xfrm>
            <a:off x="6675466" y="4995620"/>
            <a:ext cx="1540806" cy="646331"/>
          </a:xfrm>
          <a:prstGeom prst="rect">
            <a:avLst/>
          </a:prstGeom>
          <a:noFill/>
          <a:ln w="9525">
            <a:noFill/>
            <a:miter lim="800000"/>
            <a:headEnd/>
            <a:tailEnd/>
          </a:ln>
        </p:spPr>
        <p:txBody>
          <a:bodyPr wrap="none">
            <a:spAutoFit/>
          </a:bodyPr>
          <a:lstStyle/>
          <a:p>
            <a:pPr algn="ctr" rtl="1"/>
            <a:r>
              <a:rPr lang="ar-DZ" sz="3600" b="1" dirty="0" err="1" smtClean="0">
                <a:solidFill>
                  <a:srgbClr val="C00000"/>
                </a:solidFill>
                <a:effectLst>
                  <a:outerShdw blurRad="38100" dist="38100" dir="2700000" algn="tl">
                    <a:srgbClr val="000000">
                      <a:alpha val="43137"/>
                    </a:srgbClr>
                  </a:outerShdw>
                </a:effectLst>
              </a:rPr>
              <a:t>الإستثمار</a:t>
            </a:r>
            <a:endParaRPr lang="fr-FR" sz="3600" b="1" dirty="0">
              <a:solidFill>
                <a:srgbClr val="C00000"/>
              </a:solidFill>
              <a:effectLst>
                <a:outerShdw blurRad="38100" dist="38100" dir="2700000" algn="tl">
                  <a:srgbClr val="000000">
                    <a:alpha val="43137"/>
                  </a:srgbClr>
                </a:outerShdw>
              </a:effectLst>
            </a:endParaRPr>
          </a:p>
        </p:txBody>
      </p:sp>
      <p:sp>
        <p:nvSpPr>
          <p:cNvPr id="12" name="Ellipse 11"/>
          <p:cNvSpPr/>
          <p:nvPr/>
        </p:nvSpPr>
        <p:spPr>
          <a:xfrm>
            <a:off x="1223752" y="3039156"/>
            <a:ext cx="1116000" cy="1368000"/>
          </a:xfrm>
          <a:prstGeom prst="ellipse">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Ellipse 12"/>
          <p:cNvSpPr/>
          <p:nvPr/>
        </p:nvSpPr>
        <p:spPr>
          <a:xfrm>
            <a:off x="1135310" y="1094788"/>
            <a:ext cx="1116000" cy="1368000"/>
          </a:xfrm>
          <a:prstGeom prst="ellipse">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Ellipse 13"/>
          <p:cNvSpPr/>
          <p:nvPr/>
        </p:nvSpPr>
        <p:spPr>
          <a:xfrm>
            <a:off x="4176080" y="2981216"/>
            <a:ext cx="1116000" cy="1368000"/>
          </a:xfrm>
          <a:prstGeom prst="ellipse">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Ellipse 14"/>
          <p:cNvSpPr/>
          <p:nvPr/>
        </p:nvSpPr>
        <p:spPr>
          <a:xfrm>
            <a:off x="4139952" y="1094788"/>
            <a:ext cx="1116000" cy="1368000"/>
          </a:xfrm>
          <a:prstGeom prst="ellipse">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Ellipse 15"/>
          <p:cNvSpPr/>
          <p:nvPr/>
        </p:nvSpPr>
        <p:spPr>
          <a:xfrm>
            <a:off x="2663912" y="230844"/>
            <a:ext cx="1116000" cy="1368000"/>
          </a:xfrm>
          <a:prstGeom prst="ellipse">
            <a:avLst/>
          </a:prstGeom>
          <a:solidFill>
            <a:schemeClr val="accent1">
              <a:lumMod val="40000"/>
              <a:lumOff val="60000"/>
            </a:schemeClr>
          </a:solidFill>
          <a:ln>
            <a:noFill/>
          </a:ln>
          <a:effectLst>
            <a:outerShdw blurRad="63500" sx="102000" sy="102000" algn="ctr" rotWithShape="0">
              <a:prstClr val="black">
                <a:alpha val="40000"/>
              </a:prstClr>
            </a:outerShdw>
            <a:softEdge rad="3175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p:cNvSpPr>
            <a:spLocks noChangeArrowheads="1"/>
          </p:cNvSpPr>
          <p:nvPr/>
        </p:nvSpPr>
        <p:spPr bwMode="auto">
          <a:xfrm>
            <a:off x="2825677" y="582173"/>
            <a:ext cx="832279" cy="584775"/>
          </a:xfrm>
          <a:prstGeom prst="rect">
            <a:avLst/>
          </a:prstGeom>
          <a:noFill/>
          <a:ln w="9525">
            <a:noFill/>
            <a:miter lim="800000"/>
            <a:headEnd/>
            <a:tailEnd/>
          </a:ln>
        </p:spPr>
        <p:txBody>
          <a:bodyPr wrap="none">
            <a:spAutoFit/>
          </a:bodyPr>
          <a:lstStyle/>
          <a:p>
            <a:pPr algn="ctr" rtl="1"/>
            <a:r>
              <a:rPr lang="ar-DZ" sz="3200" b="1" dirty="0" smtClean="0">
                <a:solidFill>
                  <a:srgbClr val="C00000"/>
                </a:solidFill>
              </a:rPr>
              <a:t>انتاج</a:t>
            </a:r>
            <a:endParaRPr lang="fr-FR" sz="3200" b="1" dirty="0">
              <a:solidFill>
                <a:srgbClr val="C00000"/>
              </a:solidFill>
            </a:endParaRPr>
          </a:p>
        </p:txBody>
      </p:sp>
      <p:sp>
        <p:nvSpPr>
          <p:cNvPr id="18" name="Rectangle 17"/>
          <p:cNvSpPr>
            <a:spLocks noChangeArrowheads="1"/>
          </p:cNvSpPr>
          <p:nvPr/>
        </p:nvSpPr>
        <p:spPr bwMode="auto">
          <a:xfrm>
            <a:off x="4259425" y="1209000"/>
            <a:ext cx="838691" cy="1077218"/>
          </a:xfrm>
          <a:prstGeom prst="rect">
            <a:avLst/>
          </a:prstGeom>
          <a:noFill/>
          <a:ln w="9525">
            <a:noFill/>
            <a:miter lim="800000"/>
            <a:headEnd/>
            <a:tailEnd/>
          </a:ln>
        </p:spPr>
        <p:txBody>
          <a:bodyPr wrap="none">
            <a:spAutoFit/>
          </a:bodyPr>
          <a:lstStyle/>
          <a:p>
            <a:pPr algn="ctr" rtl="1"/>
            <a:r>
              <a:rPr lang="ar-DZ" sz="3200" b="1" dirty="0" smtClean="0">
                <a:solidFill>
                  <a:srgbClr val="C00000"/>
                </a:solidFill>
              </a:rPr>
              <a:t>مادة</a:t>
            </a:r>
          </a:p>
          <a:p>
            <a:pPr algn="ctr" rtl="1"/>
            <a:r>
              <a:rPr lang="ar-DZ" sz="3200" b="1" dirty="0" smtClean="0">
                <a:solidFill>
                  <a:srgbClr val="C00000"/>
                </a:solidFill>
              </a:rPr>
              <a:t>أولية</a:t>
            </a:r>
            <a:endParaRPr lang="fr-FR" sz="3200" b="1" dirty="0">
              <a:solidFill>
                <a:srgbClr val="C00000"/>
              </a:solidFill>
            </a:endParaRPr>
          </a:p>
        </p:txBody>
      </p:sp>
      <p:sp>
        <p:nvSpPr>
          <p:cNvPr id="19" name="Rectangle 18"/>
          <p:cNvSpPr>
            <a:spLocks noChangeArrowheads="1"/>
          </p:cNvSpPr>
          <p:nvPr/>
        </p:nvSpPr>
        <p:spPr bwMode="auto">
          <a:xfrm>
            <a:off x="4273659" y="3332545"/>
            <a:ext cx="894797" cy="584775"/>
          </a:xfrm>
          <a:prstGeom prst="rect">
            <a:avLst/>
          </a:prstGeom>
          <a:noFill/>
          <a:ln w="9525">
            <a:noFill/>
            <a:miter lim="800000"/>
            <a:headEnd/>
            <a:tailEnd/>
          </a:ln>
        </p:spPr>
        <p:txBody>
          <a:bodyPr wrap="none">
            <a:spAutoFit/>
          </a:bodyPr>
          <a:lstStyle/>
          <a:p>
            <a:pPr algn="ctr" rtl="1"/>
            <a:r>
              <a:rPr lang="ar-DZ" sz="3200" b="1" dirty="0" smtClean="0">
                <a:solidFill>
                  <a:schemeClr val="bg1"/>
                </a:solidFill>
              </a:rPr>
              <a:t>شراء</a:t>
            </a:r>
            <a:endParaRPr lang="fr-FR" sz="3200" b="1" dirty="0">
              <a:solidFill>
                <a:schemeClr val="bg1"/>
              </a:solidFill>
            </a:endParaRPr>
          </a:p>
        </p:txBody>
      </p:sp>
      <p:sp>
        <p:nvSpPr>
          <p:cNvPr id="20" name="Rectangle 19"/>
          <p:cNvSpPr>
            <a:spLocks noChangeArrowheads="1"/>
          </p:cNvSpPr>
          <p:nvPr/>
        </p:nvSpPr>
        <p:spPr bwMode="auto">
          <a:xfrm>
            <a:off x="1439776" y="3385128"/>
            <a:ext cx="601448" cy="584775"/>
          </a:xfrm>
          <a:prstGeom prst="rect">
            <a:avLst/>
          </a:prstGeom>
          <a:noFill/>
          <a:ln w="9525">
            <a:noFill/>
            <a:miter lim="800000"/>
            <a:headEnd/>
            <a:tailEnd/>
          </a:ln>
        </p:spPr>
        <p:txBody>
          <a:bodyPr wrap="none">
            <a:spAutoFit/>
          </a:bodyPr>
          <a:lstStyle/>
          <a:p>
            <a:pPr algn="ctr" rtl="1"/>
            <a:r>
              <a:rPr lang="ar-DZ" sz="3200" b="1" dirty="0" smtClean="0">
                <a:solidFill>
                  <a:schemeClr val="bg1"/>
                </a:solidFill>
              </a:rPr>
              <a:t>بيع</a:t>
            </a:r>
            <a:endParaRPr lang="fr-FR" sz="3200" b="1" dirty="0">
              <a:solidFill>
                <a:schemeClr val="bg1"/>
              </a:solidFill>
            </a:endParaRPr>
          </a:p>
        </p:txBody>
      </p:sp>
      <p:sp>
        <p:nvSpPr>
          <p:cNvPr id="21" name="Rectangle 20"/>
          <p:cNvSpPr>
            <a:spLocks noChangeArrowheads="1"/>
          </p:cNvSpPr>
          <p:nvPr/>
        </p:nvSpPr>
        <p:spPr bwMode="auto">
          <a:xfrm>
            <a:off x="1115616" y="1279340"/>
            <a:ext cx="1156086" cy="1077218"/>
          </a:xfrm>
          <a:prstGeom prst="rect">
            <a:avLst/>
          </a:prstGeom>
          <a:noFill/>
          <a:ln w="9525">
            <a:noFill/>
            <a:miter lim="800000"/>
            <a:headEnd/>
            <a:tailEnd/>
          </a:ln>
        </p:spPr>
        <p:txBody>
          <a:bodyPr wrap="none">
            <a:spAutoFit/>
          </a:bodyPr>
          <a:lstStyle/>
          <a:p>
            <a:pPr algn="ctr" rtl="1"/>
            <a:r>
              <a:rPr lang="ar-DZ" sz="3200" b="1" dirty="0" smtClean="0">
                <a:solidFill>
                  <a:srgbClr val="C00000"/>
                </a:solidFill>
              </a:rPr>
              <a:t>منتجات</a:t>
            </a:r>
          </a:p>
          <a:p>
            <a:pPr algn="ctr" rtl="1"/>
            <a:r>
              <a:rPr lang="ar-DZ" sz="3200" b="1" dirty="0" smtClean="0">
                <a:solidFill>
                  <a:srgbClr val="C00000"/>
                </a:solidFill>
              </a:rPr>
              <a:t>تامة</a:t>
            </a:r>
            <a:endParaRPr lang="fr-FR" sz="3200" b="1" dirty="0">
              <a:solidFill>
                <a:srgbClr val="C00000"/>
              </a:solidFill>
            </a:endParaRPr>
          </a:p>
        </p:txBody>
      </p:sp>
      <p:sp>
        <p:nvSpPr>
          <p:cNvPr id="22" name="Rectangle 21"/>
          <p:cNvSpPr>
            <a:spLocks noChangeArrowheads="1"/>
          </p:cNvSpPr>
          <p:nvPr/>
        </p:nvSpPr>
        <p:spPr bwMode="auto">
          <a:xfrm>
            <a:off x="439182" y="5796401"/>
            <a:ext cx="1252267" cy="646331"/>
          </a:xfrm>
          <a:prstGeom prst="rect">
            <a:avLst/>
          </a:prstGeom>
          <a:noFill/>
          <a:ln w="9525">
            <a:noFill/>
            <a:miter lim="800000"/>
            <a:headEnd/>
            <a:tailEnd/>
          </a:ln>
        </p:spPr>
        <p:txBody>
          <a:bodyPr wrap="none">
            <a:spAutoFit/>
          </a:bodyPr>
          <a:lstStyle/>
          <a:p>
            <a:pPr algn="ctr" rtl="1"/>
            <a:r>
              <a:rPr lang="ar-DZ" sz="3600" b="1" dirty="0" smtClean="0">
                <a:solidFill>
                  <a:srgbClr val="C00000"/>
                </a:solidFill>
                <a:effectLst>
                  <a:outerShdw blurRad="38100" dist="38100" dir="2700000" algn="tl">
                    <a:srgbClr val="000000">
                      <a:alpha val="43137"/>
                    </a:srgbClr>
                  </a:outerShdw>
                </a:effectLst>
              </a:rPr>
              <a:t>التمويل</a:t>
            </a:r>
            <a:endParaRPr lang="fr-FR" sz="3600" b="1" dirty="0">
              <a:solidFill>
                <a:srgbClr val="C00000"/>
              </a:solidFill>
              <a:effectLst>
                <a:outerShdw blurRad="38100" dist="38100" dir="2700000" algn="tl">
                  <a:srgbClr val="000000">
                    <a:alpha val="43137"/>
                  </a:srgbClr>
                </a:outerShdw>
              </a:effectLst>
            </a:endParaRPr>
          </a:p>
        </p:txBody>
      </p:sp>
      <p:sp>
        <p:nvSpPr>
          <p:cNvPr id="23" name="Rectangle à coins arrondis 22"/>
          <p:cNvSpPr/>
          <p:nvPr/>
        </p:nvSpPr>
        <p:spPr>
          <a:xfrm>
            <a:off x="7236296" y="1529738"/>
            <a:ext cx="1620000" cy="10080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à coins arrondis 23"/>
          <p:cNvSpPr/>
          <p:nvPr/>
        </p:nvSpPr>
        <p:spPr>
          <a:xfrm>
            <a:off x="5976336" y="2822980"/>
            <a:ext cx="1620000" cy="10080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b="1" dirty="0" smtClean="0">
                <a:solidFill>
                  <a:srgbClr val="C00000"/>
                </a:solidFill>
              </a:rPr>
              <a:t>أصول</a:t>
            </a:r>
          </a:p>
          <a:p>
            <a:pPr algn="ctr" rtl="1"/>
            <a:r>
              <a:rPr lang="ar-DZ" sz="3200" b="1" dirty="0" smtClean="0">
                <a:solidFill>
                  <a:srgbClr val="C00000"/>
                </a:solidFill>
              </a:rPr>
              <a:t>أخرى</a:t>
            </a:r>
            <a:endParaRPr lang="fr-FR" sz="3200" b="1" dirty="0" smtClean="0">
              <a:solidFill>
                <a:srgbClr val="C00000"/>
              </a:solidFill>
            </a:endParaRPr>
          </a:p>
        </p:txBody>
      </p:sp>
      <p:sp>
        <p:nvSpPr>
          <p:cNvPr id="25" name="Flèche vers le bas 24"/>
          <p:cNvSpPr/>
          <p:nvPr/>
        </p:nvSpPr>
        <p:spPr>
          <a:xfrm>
            <a:off x="1439776" y="2534948"/>
            <a:ext cx="432000" cy="43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Flèche à angle droit 25"/>
          <p:cNvSpPr/>
          <p:nvPr/>
        </p:nvSpPr>
        <p:spPr>
          <a:xfrm rot="16200000">
            <a:off x="5543921" y="-1137173"/>
            <a:ext cx="900000" cy="42840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Virage 26"/>
          <p:cNvSpPr/>
          <p:nvPr/>
        </p:nvSpPr>
        <p:spPr>
          <a:xfrm rot="10800000">
            <a:off x="3960216" y="3939203"/>
            <a:ext cx="2556000" cy="9000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8" name="Flèche vers le haut 27"/>
          <p:cNvSpPr/>
          <p:nvPr/>
        </p:nvSpPr>
        <p:spPr>
          <a:xfrm>
            <a:off x="7812360" y="2571196"/>
            <a:ext cx="432048" cy="2196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Flèche vers le haut 28"/>
          <p:cNvSpPr/>
          <p:nvPr/>
        </p:nvSpPr>
        <p:spPr>
          <a:xfrm>
            <a:off x="6948264" y="3859332"/>
            <a:ext cx="432048" cy="900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Flèche vers le haut 29"/>
          <p:cNvSpPr/>
          <p:nvPr/>
        </p:nvSpPr>
        <p:spPr>
          <a:xfrm>
            <a:off x="4515728" y="2477008"/>
            <a:ext cx="432048" cy="432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Flèche droite 30"/>
          <p:cNvSpPr/>
          <p:nvPr/>
        </p:nvSpPr>
        <p:spPr>
          <a:xfrm rot="1564259">
            <a:off x="2268698" y="4118183"/>
            <a:ext cx="43200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Flèche droite 31"/>
          <p:cNvSpPr/>
          <p:nvPr/>
        </p:nvSpPr>
        <p:spPr>
          <a:xfrm rot="19819890">
            <a:off x="3786515" y="3909688"/>
            <a:ext cx="43200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lèche gauche 32"/>
          <p:cNvSpPr/>
          <p:nvPr/>
        </p:nvSpPr>
        <p:spPr>
          <a:xfrm rot="1549208">
            <a:off x="3766361" y="1036344"/>
            <a:ext cx="432000"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Flèche gauche 33"/>
          <p:cNvSpPr/>
          <p:nvPr/>
        </p:nvSpPr>
        <p:spPr>
          <a:xfrm rot="19280156">
            <a:off x="2139340" y="1007188"/>
            <a:ext cx="432000"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Flèche droite 34"/>
          <p:cNvSpPr/>
          <p:nvPr/>
        </p:nvSpPr>
        <p:spPr>
          <a:xfrm>
            <a:off x="3909860" y="4911212"/>
            <a:ext cx="266400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1"/>
                                          </p:val>
                                        </p:tav>
                                        <p:tav tm="100000">
                                          <p:val>
                                            <p:strVal val="#ppt_x"/>
                                          </p:val>
                                        </p:tav>
                                      </p:tavLst>
                                    </p:anim>
                                    <p:anim calcmode="lin" valueType="num">
                                      <p:cBhvr>
                                        <p:cTn id="9" dur="1000" fill="hold"/>
                                        <p:tgtEl>
                                          <p:spTgt spid="17"/>
                                        </p:tgtEl>
                                        <p:attrNameLst>
                                          <p:attrName>ppt_y</p:attrName>
                                        </p:attrNameLst>
                                      </p:cBhvr>
                                      <p:tavLst>
                                        <p:tav tm="0">
                                          <p:val>
                                            <p:strVal val="#ppt_y"/>
                                          </p:val>
                                        </p:tav>
                                        <p:tav tm="100000">
                                          <p:val>
                                            <p:strVal val="#ppt_y"/>
                                          </p:val>
                                        </p:tav>
                                      </p:tavLst>
                                    </p:anim>
                                  </p:childTnLst>
                                </p:cTn>
                              </p:par>
                              <p:par>
                                <p:cTn id="10" presetID="4"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i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40" presetClass="entr" presetSubtype="0" fill="hold" grpId="0" nodeType="click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1"/>
                                          </p:val>
                                        </p:tav>
                                        <p:tav tm="100000">
                                          <p:val>
                                            <p:strVal val="#ppt_x"/>
                                          </p:val>
                                        </p:tav>
                                      </p:tavLst>
                                    </p:anim>
                                    <p:anim calcmode="lin" valueType="num">
                                      <p:cBhvr>
                                        <p:cTn id="19" dur="1000" fill="hold"/>
                                        <p:tgtEl>
                                          <p:spTgt spid="11"/>
                                        </p:tgtEl>
                                        <p:attrNameLst>
                                          <p:attrName>ppt_y</p:attrName>
                                        </p:attrNameLst>
                                      </p:cBhvr>
                                      <p:tavLst>
                                        <p:tav tm="0">
                                          <p:val>
                                            <p:strVal val="#ppt_y"/>
                                          </p:val>
                                        </p:tav>
                                        <p:tav tm="100000">
                                          <p:val>
                                            <p:strVal val="#ppt_y"/>
                                          </p:val>
                                        </p:tav>
                                      </p:tavLst>
                                    </p:anim>
                                  </p:childTnLst>
                                </p:cTn>
                              </p:par>
                              <p:par>
                                <p:cTn id="20" presetID="5"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childTnLst>
                          </p:cTn>
                        </p:par>
                        <p:par>
                          <p:cTn id="30" fill="hold">
                            <p:stCondLst>
                              <p:cond delay="500"/>
                            </p:stCondLst>
                            <p:childTnLst>
                              <p:par>
                                <p:cTn id="31" presetID="4" presetClass="entr" presetSubtype="16"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ox(in)">
                                      <p:cBhvr>
                                        <p:cTn id="33" dur="500"/>
                                        <p:tgtEl>
                                          <p:spTgt spid="4"/>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ox(in)">
                                      <p:cBhvr>
                                        <p:cTn id="36" dur="500"/>
                                        <p:tgtEl>
                                          <p:spTgt spid="23"/>
                                        </p:tgtEl>
                                      </p:cBhvr>
                                    </p:animEffect>
                                  </p:childTnLst>
                                </p:cTn>
                              </p:par>
                            </p:childTnLst>
                          </p:cTn>
                        </p:par>
                        <p:par>
                          <p:cTn id="37" fill="hold">
                            <p:stCondLst>
                              <p:cond delay="1000"/>
                            </p:stCondLst>
                            <p:childTnLst>
                              <p:par>
                                <p:cTn id="38" presetID="4" presetClass="entr" presetSubtype="16"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ox(in)">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blinds(horizontal)">
                                      <p:cBhvr>
                                        <p:cTn id="45" dur="500"/>
                                        <p:tgtEl>
                                          <p:spTgt spid="34"/>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box(in)">
                                      <p:cBhvr>
                                        <p:cTn id="50" dur="500"/>
                                        <p:tgtEl>
                                          <p:spTgt spid="21"/>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box(in)">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8" presetClass="entr" presetSubtype="16"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diamond(in)">
                                      <p:cBhvr>
                                        <p:cTn id="58" dur="20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box(in)">
                                      <p:cBhvr>
                                        <p:cTn id="63" dur="500"/>
                                        <p:tgtEl>
                                          <p:spTgt spid="20"/>
                                        </p:tgtEl>
                                      </p:cBhvr>
                                    </p:animEffect>
                                  </p:childTnLst>
                                </p:cTn>
                              </p:par>
                              <p:par>
                                <p:cTn id="64" presetID="4" presetClass="entr" presetSubtype="16" fill="hold" grpId="0"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box(in)">
                                      <p:cBhvr>
                                        <p:cTn id="66" dur="5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5" presetClass="entr" presetSubtype="1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checkerboard(across)">
                                      <p:cBhvr>
                                        <p:cTn id="71" dur="500"/>
                                        <p:tgtEl>
                                          <p:spTgt spid="31"/>
                                        </p:tgtEl>
                                      </p:cBhvr>
                                    </p:animEffect>
                                  </p:childTnLst>
                                </p:cTn>
                              </p:par>
                            </p:childTnLst>
                          </p:cTn>
                        </p:par>
                      </p:childTnLst>
                    </p:cTn>
                  </p:par>
                  <p:par>
                    <p:cTn id="72" fill="hold">
                      <p:stCondLst>
                        <p:cond delay="indefinite"/>
                      </p:stCondLst>
                      <p:childTnLst>
                        <p:par>
                          <p:cTn id="73" fill="hold">
                            <p:stCondLst>
                              <p:cond delay="0"/>
                            </p:stCondLst>
                            <p:childTnLst>
                              <p:par>
                                <p:cTn id="74" presetID="40" presetClass="entr" presetSubtype="0" fill="hold" grpId="0" nodeType="clickEffect">
                                  <p:stCondLst>
                                    <p:cond delay="0"/>
                                  </p:stCondLst>
                                  <p:iterate type="lt">
                                    <p:tmPct val="10000"/>
                                  </p:iterate>
                                  <p:childTnLst>
                                    <p:set>
                                      <p:cBhvr>
                                        <p:cTn id="75" dur="1" fill="hold">
                                          <p:stCondLst>
                                            <p:cond delay="0"/>
                                          </p:stCondLst>
                                        </p:cTn>
                                        <p:tgtEl>
                                          <p:spTgt spid="9"/>
                                        </p:tgtEl>
                                        <p:attrNameLst>
                                          <p:attrName>style.visibility</p:attrName>
                                        </p:attrNameLst>
                                      </p:cBhvr>
                                      <p:to>
                                        <p:strVal val="visible"/>
                                      </p:to>
                                    </p:set>
                                    <p:animEffect transition="in" filter="fade">
                                      <p:cBhvr>
                                        <p:cTn id="76" dur="1000"/>
                                        <p:tgtEl>
                                          <p:spTgt spid="9"/>
                                        </p:tgtEl>
                                      </p:cBhvr>
                                    </p:animEffect>
                                    <p:anim calcmode="lin" valueType="num">
                                      <p:cBhvr>
                                        <p:cTn id="77" dur="1000" fill="hold"/>
                                        <p:tgtEl>
                                          <p:spTgt spid="9"/>
                                        </p:tgtEl>
                                        <p:attrNameLst>
                                          <p:attrName>ppt_x</p:attrName>
                                        </p:attrNameLst>
                                      </p:cBhvr>
                                      <p:tavLst>
                                        <p:tav tm="0">
                                          <p:val>
                                            <p:strVal val="#ppt_x-.1"/>
                                          </p:val>
                                        </p:tav>
                                        <p:tav tm="100000">
                                          <p:val>
                                            <p:strVal val="#ppt_x"/>
                                          </p:val>
                                        </p:tav>
                                      </p:tavLst>
                                    </p:anim>
                                    <p:anim calcmode="lin" valueType="num">
                                      <p:cBhvr>
                                        <p:cTn id="78" dur="1000" fill="hold"/>
                                        <p:tgtEl>
                                          <p:spTgt spid="9"/>
                                        </p:tgtEl>
                                        <p:attrNameLst>
                                          <p:attrName>ppt_y</p:attrName>
                                        </p:attrNameLst>
                                      </p:cBhvr>
                                      <p:tavLst>
                                        <p:tav tm="0">
                                          <p:val>
                                            <p:strVal val="#ppt_y"/>
                                          </p:val>
                                        </p:tav>
                                        <p:tav tm="100000">
                                          <p:val>
                                            <p:strVal val="#ppt_y"/>
                                          </p:val>
                                        </p:tav>
                                      </p:tavLst>
                                    </p:anim>
                                  </p:childTnLst>
                                </p:cTn>
                              </p:par>
                              <p:par>
                                <p:cTn id="79" presetID="5" presetClass="entr" presetSubtype="10" fill="hold" grpId="0"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checkerboard(across)">
                                      <p:cBhvr>
                                        <p:cTn id="81" dur="500"/>
                                        <p:tgtEl>
                                          <p:spTgt spid="8"/>
                                        </p:tgtEl>
                                      </p:cBhvr>
                                    </p:animEffect>
                                  </p:childTnLst>
                                </p:cTn>
                              </p:par>
                            </p:childTnLst>
                          </p:cTn>
                        </p:par>
                      </p:childTnLst>
                    </p:cTn>
                  </p:par>
                  <p:par>
                    <p:cTn id="82" fill="hold">
                      <p:stCondLst>
                        <p:cond delay="indefinite"/>
                      </p:stCondLst>
                      <p:childTnLst>
                        <p:par>
                          <p:cTn id="83" fill="hold">
                            <p:stCondLst>
                              <p:cond delay="0"/>
                            </p:stCondLst>
                            <p:childTnLst>
                              <p:par>
                                <p:cTn id="84" presetID="5" presetClass="entr" presetSubtype="10" fill="hold" grpId="0" nodeType="click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checkerboard(across)">
                                      <p:cBhvr>
                                        <p:cTn id="86" dur="500"/>
                                        <p:tgtEl>
                                          <p:spTgt spid="32"/>
                                        </p:tgtEl>
                                      </p:cBhvr>
                                    </p:animEffect>
                                  </p:childTnLst>
                                </p:cTn>
                              </p:par>
                            </p:childTnLst>
                          </p:cTn>
                        </p:par>
                      </p:childTnLst>
                    </p:cTn>
                  </p:par>
                  <p:par>
                    <p:cTn id="87" fill="hold">
                      <p:stCondLst>
                        <p:cond delay="indefinite"/>
                      </p:stCondLst>
                      <p:childTnLst>
                        <p:par>
                          <p:cTn id="88" fill="hold">
                            <p:stCondLst>
                              <p:cond delay="0"/>
                            </p:stCondLst>
                            <p:childTnLst>
                              <p:par>
                                <p:cTn id="89" presetID="40" presetClass="entr" presetSubtype="0" fill="hold" grpId="0" nodeType="clickEffect">
                                  <p:stCondLst>
                                    <p:cond delay="0"/>
                                  </p:stCondLst>
                                  <p:iterate type="lt">
                                    <p:tmPct val="10000"/>
                                  </p:iterate>
                                  <p:childTnLst>
                                    <p:set>
                                      <p:cBhvr>
                                        <p:cTn id="90" dur="1" fill="hold">
                                          <p:stCondLst>
                                            <p:cond delay="0"/>
                                          </p:stCondLst>
                                        </p:cTn>
                                        <p:tgtEl>
                                          <p:spTgt spid="19"/>
                                        </p:tgtEl>
                                        <p:attrNameLst>
                                          <p:attrName>style.visibility</p:attrName>
                                        </p:attrNameLst>
                                      </p:cBhvr>
                                      <p:to>
                                        <p:strVal val="visible"/>
                                      </p:to>
                                    </p:set>
                                    <p:animEffect transition="in" filter="fade">
                                      <p:cBhvr>
                                        <p:cTn id="91" dur="1000"/>
                                        <p:tgtEl>
                                          <p:spTgt spid="19"/>
                                        </p:tgtEl>
                                      </p:cBhvr>
                                    </p:animEffect>
                                    <p:anim calcmode="lin" valueType="num">
                                      <p:cBhvr>
                                        <p:cTn id="92" dur="1000" fill="hold"/>
                                        <p:tgtEl>
                                          <p:spTgt spid="19"/>
                                        </p:tgtEl>
                                        <p:attrNameLst>
                                          <p:attrName>ppt_x</p:attrName>
                                        </p:attrNameLst>
                                      </p:cBhvr>
                                      <p:tavLst>
                                        <p:tav tm="0">
                                          <p:val>
                                            <p:strVal val="#ppt_x-.1"/>
                                          </p:val>
                                        </p:tav>
                                        <p:tav tm="100000">
                                          <p:val>
                                            <p:strVal val="#ppt_x"/>
                                          </p:val>
                                        </p:tav>
                                      </p:tavLst>
                                    </p:anim>
                                    <p:anim calcmode="lin" valueType="num">
                                      <p:cBhvr>
                                        <p:cTn id="93" dur="1000" fill="hold"/>
                                        <p:tgtEl>
                                          <p:spTgt spid="19"/>
                                        </p:tgtEl>
                                        <p:attrNameLst>
                                          <p:attrName>ppt_y</p:attrName>
                                        </p:attrNameLst>
                                      </p:cBhvr>
                                      <p:tavLst>
                                        <p:tav tm="0">
                                          <p:val>
                                            <p:strVal val="#ppt_y"/>
                                          </p:val>
                                        </p:tav>
                                        <p:tav tm="100000">
                                          <p:val>
                                            <p:strVal val="#ppt_y"/>
                                          </p:val>
                                        </p:tav>
                                      </p:tavLst>
                                    </p:anim>
                                  </p:childTnLst>
                                </p:cTn>
                              </p:par>
                              <p:par>
                                <p:cTn id="94" presetID="4" presetClass="entr" presetSubtype="16" fill="hold" grpId="0" nodeType="with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box(in)">
                                      <p:cBhvr>
                                        <p:cTn id="96" dur="500"/>
                                        <p:tgtEl>
                                          <p:spTgt spid="14"/>
                                        </p:tgtEl>
                                      </p:cBhvr>
                                    </p:animEffect>
                                  </p:childTnLst>
                                </p:cTn>
                              </p:par>
                            </p:childTnLst>
                          </p:cTn>
                        </p:par>
                      </p:childTnLst>
                    </p:cTn>
                  </p:par>
                  <p:par>
                    <p:cTn id="97" fill="hold">
                      <p:stCondLst>
                        <p:cond delay="indefinite"/>
                      </p:stCondLst>
                      <p:childTnLst>
                        <p:par>
                          <p:cTn id="98" fill="hold">
                            <p:stCondLst>
                              <p:cond delay="0"/>
                            </p:stCondLst>
                            <p:childTnLst>
                              <p:par>
                                <p:cTn id="99" presetID="5" presetClass="entr" presetSubtype="10" fill="hold" grpId="0" nodeType="click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checkerboard(across)">
                                      <p:cBhvr>
                                        <p:cTn id="101" dur="500"/>
                                        <p:tgtEl>
                                          <p:spTgt spid="30"/>
                                        </p:tgtEl>
                                      </p:cBhvr>
                                    </p:animEffect>
                                  </p:childTnLst>
                                </p:cTn>
                              </p:par>
                            </p:childTnLst>
                          </p:cTn>
                        </p:par>
                      </p:childTnLst>
                    </p:cTn>
                  </p:par>
                  <p:par>
                    <p:cTn id="102" fill="hold">
                      <p:stCondLst>
                        <p:cond delay="indefinite"/>
                      </p:stCondLst>
                      <p:childTnLst>
                        <p:par>
                          <p:cTn id="103" fill="hold">
                            <p:stCondLst>
                              <p:cond delay="0"/>
                            </p:stCondLst>
                            <p:childTnLst>
                              <p:par>
                                <p:cTn id="104" presetID="40" presetClass="entr" presetSubtype="0" fill="hold" grpId="0" nodeType="clickEffect">
                                  <p:stCondLst>
                                    <p:cond delay="0"/>
                                  </p:stCondLst>
                                  <p:iterate type="lt">
                                    <p:tmPct val="10000"/>
                                  </p:iterate>
                                  <p:childTnLst>
                                    <p:set>
                                      <p:cBhvr>
                                        <p:cTn id="105" dur="1" fill="hold">
                                          <p:stCondLst>
                                            <p:cond delay="0"/>
                                          </p:stCondLst>
                                        </p:cTn>
                                        <p:tgtEl>
                                          <p:spTgt spid="18"/>
                                        </p:tgtEl>
                                        <p:attrNameLst>
                                          <p:attrName>style.visibility</p:attrName>
                                        </p:attrNameLst>
                                      </p:cBhvr>
                                      <p:to>
                                        <p:strVal val="visible"/>
                                      </p:to>
                                    </p:set>
                                    <p:animEffect transition="in" filter="fade">
                                      <p:cBhvr>
                                        <p:cTn id="106" dur="1000"/>
                                        <p:tgtEl>
                                          <p:spTgt spid="18"/>
                                        </p:tgtEl>
                                      </p:cBhvr>
                                    </p:animEffect>
                                    <p:anim calcmode="lin" valueType="num">
                                      <p:cBhvr>
                                        <p:cTn id="107" dur="1000" fill="hold"/>
                                        <p:tgtEl>
                                          <p:spTgt spid="18"/>
                                        </p:tgtEl>
                                        <p:attrNameLst>
                                          <p:attrName>ppt_x</p:attrName>
                                        </p:attrNameLst>
                                      </p:cBhvr>
                                      <p:tavLst>
                                        <p:tav tm="0">
                                          <p:val>
                                            <p:strVal val="#ppt_x-.1"/>
                                          </p:val>
                                        </p:tav>
                                        <p:tav tm="100000">
                                          <p:val>
                                            <p:strVal val="#ppt_x"/>
                                          </p:val>
                                        </p:tav>
                                      </p:tavLst>
                                    </p:anim>
                                    <p:anim calcmode="lin" valueType="num">
                                      <p:cBhvr>
                                        <p:cTn id="108" dur="1000" fill="hold"/>
                                        <p:tgtEl>
                                          <p:spTgt spid="18"/>
                                        </p:tgtEl>
                                        <p:attrNameLst>
                                          <p:attrName>ppt_y</p:attrName>
                                        </p:attrNameLst>
                                      </p:cBhvr>
                                      <p:tavLst>
                                        <p:tav tm="0">
                                          <p:val>
                                            <p:strVal val="#ppt_y"/>
                                          </p:val>
                                        </p:tav>
                                        <p:tav tm="100000">
                                          <p:val>
                                            <p:strVal val="#ppt_y"/>
                                          </p:val>
                                        </p:tav>
                                      </p:tavLst>
                                    </p:anim>
                                  </p:childTnLst>
                                </p:cTn>
                              </p:par>
                              <p:par>
                                <p:cTn id="109" presetID="4" presetClass="entr" presetSubtype="16" fill="hold" grpId="0" nodeType="withEffect">
                                  <p:stCondLst>
                                    <p:cond delay="0"/>
                                  </p:stCondLst>
                                  <p:childTnLst>
                                    <p:set>
                                      <p:cBhvr>
                                        <p:cTn id="110" dur="1" fill="hold">
                                          <p:stCondLst>
                                            <p:cond delay="0"/>
                                          </p:stCondLst>
                                        </p:cTn>
                                        <p:tgtEl>
                                          <p:spTgt spid="15"/>
                                        </p:tgtEl>
                                        <p:attrNameLst>
                                          <p:attrName>style.visibility</p:attrName>
                                        </p:attrNameLst>
                                      </p:cBhvr>
                                      <p:to>
                                        <p:strVal val="visible"/>
                                      </p:to>
                                    </p:set>
                                    <p:animEffect transition="in" filter="box(in)">
                                      <p:cBhvr>
                                        <p:cTn id="111" dur="500"/>
                                        <p:tgtEl>
                                          <p:spTgt spid="15"/>
                                        </p:tgtEl>
                                      </p:cBhvr>
                                    </p:animEffect>
                                  </p:childTnLst>
                                </p:cTn>
                              </p:par>
                            </p:childTnLst>
                          </p:cTn>
                        </p:par>
                      </p:childTnLst>
                    </p:cTn>
                  </p:par>
                  <p:par>
                    <p:cTn id="112" fill="hold">
                      <p:stCondLst>
                        <p:cond delay="indefinite"/>
                      </p:stCondLst>
                      <p:childTnLst>
                        <p:par>
                          <p:cTn id="113" fill="hold">
                            <p:stCondLst>
                              <p:cond delay="0"/>
                            </p:stCondLst>
                            <p:childTnLst>
                              <p:par>
                                <p:cTn id="114" presetID="5" presetClass="entr" presetSubtype="10" fill="hold" grpId="0" nodeType="clickEffect">
                                  <p:stCondLst>
                                    <p:cond delay="0"/>
                                  </p:stCondLst>
                                  <p:childTnLst>
                                    <p:set>
                                      <p:cBhvr>
                                        <p:cTn id="115" dur="1" fill="hold">
                                          <p:stCondLst>
                                            <p:cond delay="0"/>
                                          </p:stCondLst>
                                        </p:cTn>
                                        <p:tgtEl>
                                          <p:spTgt spid="33"/>
                                        </p:tgtEl>
                                        <p:attrNameLst>
                                          <p:attrName>style.visibility</p:attrName>
                                        </p:attrNameLst>
                                      </p:cBhvr>
                                      <p:to>
                                        <p:strVal val="visible"/>
                                      </p:to>
                                    </p:set>
                                    <p:animEffect transition="in" filter="checkerboard(across)">
                                      <p:cBhvr>
                                        <p:cTn id="116" dur="500"/>
                                        <p:tgtEl>
                                          <p:spTgt spid="33"/>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0" fill="hold" grpId="0" nodeType="clickEffect">
                                  <p:stCondLst>
                                    <p:cond delay="0"/>
                                  </p:stCondLst>
                                  <p:childTnLst>
                                    <p:set>
                                      <p:cBhvr>
                                        <p:cTn id="120" dur="1" fill="hold">
                                          <p:stCondLst>
                                            <p:cond delay="0"/>
                                          </p:stCondLst>
                                        </p:cTn>
                                        <p:tgtEl>
                                          <p:spTgt spid="29"/>
                                        </p:tgtEl>
                                        <p:attrNameLst>
                                          <p:attrName>style.visibility</p:attrName>
                                        </p:attrNameLst>
                                      </p:cBhvr>
                                      <p:to>
                                        <p:strVal val="visible"/>
                                      </p:to>
                                    </p:set>
                                    <p:anim calcmode="lin" valueType="num">
                                      <p:cBhvr>
                                        <p:cTn id="121" dur="500" fill="hold"/>
                                        <p:tgtEl>
                                          <p:spTgt spid="29"/>
                                        </p:tgtEl>
                                        <p:attrNameLst>
                                          <p:attrName>ppt_w</p:attrName>
                                        </p:attrNameLst>
                                      </p:cBhvr>
                                      <p:tavLst>
                                        <p:tav tm="0">
                                          <p:val>
                                            <p:fltVal val="0"/>
                                          </p:val>
                                        </p:tav>
                                        <p:tav tm="100000">
                                          <p:val>
                                            <p:strVal val="#ppt_w"/>
                                          </p:val>
                                        </p:tav>
                                      </p:tavLst>
                                    </p:anim>
                                    <p:anim calcmode="lin" valueType="num">
                                      <p:cBhvr>
                                        <p:cTn id="122" dur="500" fill="hold"/>
                                        <p:tgtEl>
                                          <p:spTgt spid="29"/>
                                        </p:tgtEl>
                                        <p:attrNameLst>
                                          <p:attrName>ppt_h</p:attrName>
                                        </p:attrNameLst>
                                      </p:cBhvr>
                                      <p:tavLst>
                                        <p:tav tm="0">
                                          <p:val>
                                            <p:fltVal val="0"/>
                                          </p:val>
                                        </p:tav>
                                        <p:tav tm="100000">
                                          <p:val>
                                            <p:strVal val="#ppt_h"/>
                                          </p:val>
                                        </p:tav>
                                      </p:tavLst>
                                    </p:anim>
                                    <p:animEffect transition="in" filter="fade">
                                      <p:cBhvr>
                                        <p:cTn id="123" dur="500"/>
                                        <p:tgtEl>
                                          <p:spTgt spid="29"/>
                                        </p:tgtEl>
                                      </p:cBhvr>
                                    </p:animEffect>
                                  </p:childTnLst>
                                </p:cTn>
                              </p:par>
                            </p:childTnLst>
                          </p:cTn>
                        </p:par>
                      </p:childTnLst>
                    </p:cTn>
                  </p:par>
                  <p:par>
                    <p:cTn id="124" fill="hold">
                      <p:stCondLst>
                        <p:cond delay="indefinite"/>
                      </p:stCondLst>
                      <p:childTnLst>
                        <p:par>
                          <p:cTn id="125" fill="hold">
                            <p:stCondLst>
                              <p:cond delay="0"/>
                            </p:stCondLst>
                            <p:childTnLst>
                              <p:par>
                                <p:cTn id="126" presetID="40" presetClass="entr" presetSubtype="0" fill="hold" grpId="0" nodeType="clickEffect">
                                  <p:stCondLst>
                                    <p:cond delay="0"/>
                                  </p:stCondLst>
                                  <p:iterate type="lt">
                                    <p:tmPct val="10000"/>
                                  </p:iterate>
                                  <p:childTnLst>
                                    <p:set>
                                      <p:cBhvr>
                                        <p:cTn id="127" dur="1" fill="hold">
                                          <p:stCondLst>
                                            <p:cond delay="0"/>
                                          </p:stCondLst>
                                        </p:cTn>
                                        <p:tgtEl>
                                          <p:spTgt spid="24"/>
                                        </p:tgtEl>
                                        <p:attrNameLst>
                                          <p:attrName>style.visibility</p:attrName>
                                        </p:attrNameLst>
                                      </p:cBhvr>
                                      <p:to>
                                        <p:strVal val="visible"/>
                                      </p:to>
                                    </p:set>
                                    <p:animEffect transition="in" filter="fade">
                                      <p:cBhvr>
                                        <p:cTn id="128" dur="1000"/>
                                        <p:tgtEl>
                                          <p:spTgt spid="24"/>
                                        </p:tgtEl>
                                      </p:cBhvr>
                                    </p:animEffect>
                                    <p:anim calcmode="lin" valueType="num">
                                      <p:cBhvr>
                                        <p:cTn id="129" dur="1000" fill="hold"/>
                                        <p:tgtEl>
                                          <p:spTgt spid="24"/>
                                        </p:tgtEl>
                                        <p:attrNameLst>
                                          <p:attrName>ppt_x</p:attrName>
                                        </p:attrNameLst>
                                      </p:cBhvr>
                                      <p:tavLst>
                                        <p:tav tm="0">
                                          <p:val>
                                            <p:strVal val="#ppt_x-.1"/>
                                          </p:val>
                                        </p:tav>
                                        <p:tav tm="100000">
                                          <p:val>
                                            <p:strVal val="#ppt_x"/>
                                          </p:val>
                                        </p:tav>
                                      </p:tavLst>
                                    </p:anim>
                                    <p:anim calcmode="lin" valueType="num">
                                      <p:cBhvr>
                                        <p:cTn id="130" dur="1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4" presetClass="entr" presetSubtype="16" fill="hold" grpId="0" nodeType="clickEffect">
                                  <p:stCondLst>
                                    <p:cond delay="0"/>
                                  </p:stCondLst>
                                  <p:childTnLst>
                                    <p:set>
                                      <p:cBhvr>
                                        <p:cTn id="134" dur="1" fill="hold">
                                          <p:stCondLst>
                                            <p:cond delay="0"/>
                                          </p:stCondLst>
                                        </p:cTn>
                                        <p:tgtEl>
                                          <p:spTgt spid="27"/>
                                        </p:tgtEl>
                                        <p:attrNameLst>
                                          <p:attrName>style.visibility</p:attrName>
                                        </p:attrNameLst>
                                      </p:cBhvr>
                                      <p:to>
                                        <p:strVal val="visible"/>
                                      </p:to>
                                    </p:set>
                                    <p:animEffect transition="in" filter="box(in)">
                                      <p:cBhvr>
                                        <p:cTn id="135" dur="500"/>
                                        <p:tgtEl>
                                          <p:spTgt spid="27"/>
                                        </p:tgtEl>
                                      </p:cBhvr>
                                    </p:animEffect>
                                  </p:childTnLst>
                                </p:cTn>
                              </p:par>
                            </p:childTnLst>
                          </p:cTn>
                        </p:par>
                      </p:childTnLst>
                    </p:cTn>
                  </p:par>
                  <p:par>
                    <p:cTn id="136" fill="hold">
                      <p:stCondLst>
                        <p:cond delay="indefinite"/>
                      </p:stCondLst>
                      <p:childTnLst>
                        <p:par>
                          <p:cTn id="137" fill="hold">
                            <p:stCondLst>
                              <p:cond delay="0"/>
                            </p:stCondLst>
                            <p:childTnLst>
                              <p:par>
                                <p:cTn id="138" presetID="40" presetClass="entr" presetSubtype="0" fill="hold" grpId="0" nodeType="clickEffect">
                                  <p:stCondLst>
                                    <p:cond delay="0"/>
                                  </p:stCondLst>
                                  <p:iterate type="lt">
                                    <p:tmPct val="10000"/>
                                  </p:iterate>
                                  <p:childTnLst>
                                    <p:set>
                                      <p:cBhvr>
                                        <p:cTn id="139" dur="1" fill="hold">
                                          <p:stCondLst>
                                            <p:cond delay="0"/>
                                          </p:stCondLst>
                                        </p:cTn>
                                        <p:tgtEl>
                                          <p:spTgt spid="22"/>
                                        </p:tgtEl>
                                        <p:attrNameLst>
                                          <p:attrName>style.visibility</p:attrName>
                                        </p:attrNameLst>
                                      </p:cBhvr>
                                      <p:to>
                                        <p:strVal val="visible"/>
                                      </p:to>
                                    </p:set>
                                    <p:animEffect transition="in" filter="fade">
                                      <p:cBhvr>
                                        <p:cTn id="140" dur="1000"/>
                                        <p:tgtEl>
                                          <p:spTgt spid="22"/>
                                        </p:tgtEl>
                                      </p:cBhvr>
                                    </p:animEffect>
                                    <p:anim calcmode="lin" valueType="num">
                                      <p:cBhvr>
                                        <p:cTn id="141" dur="1000" fill="hold"/>
                                        <p:tgtEl>
                                          <p:spTgt spid="22"/>
                                        </p:tgtEl>
                                        <p:attrNameLst>
                                          <p:attrName>ppt_x</p:attrName>
                                        </p:attrNameLst>
                                      </p:cBhvr>
                                      <p:tavLst>
                                        <p:tav tm="0">
                                          <p:val>
                                            <p:strVal val="#ppt_x-.1"/>
                                          </p:val>
                                        </p:tav>
                                        <p:tav tm="100000">
                                          <p:val>
                                            <p:strVal val="#ppt_x"/>
                                          </p:val>
                                        </p:tav>
                                      </p:tavLst>
                                    </p:anim>
                                    <p:anim calcmode="lin" valueType="num">
                                      <p:cBhvr>
                                        <p:cTn id="142" dur="1000" fill="hold"/>
                                        <p:tgtEl>
                                          <p:spTgt spid="22"/>
                                        </p:tgtEl>
                                        <p:attrNameLst>
                                          <p:attrName>ppt_y</p:attrName>
                                        </p:attrNameLst>
                                      </p:cBhvr>
                                      <p:tavLst>
                                        <p:tav tm="0">
                                          <p:val>
                                            <p:strVal val="#ppt_y"/>
                                          </p:val>
                                        </p:tav>
                                        <p:tav tm="100000">
                                          <p:val>
                                            <p:strVal val="#ppt_y"/>
                                          </p:val>
                                        </p:tav>
                                      </p:tavLst>
                                    </p:anim>
                                  </p:childTnLst>
                                </p:cTn>
                              </p:par>
                              <p:par>
                                <p:cTn id="143" presetID="4" presetClass="entr" presetSubtype="16" fill="hold" grpId="0" nodeType="withEffect">
                                  <p:stCondLst>
                                    <p:cond delay="0"/>
                                  </p:stCondLst>
                                  <p:childTnLst>
                                    <p:set>
                                      <p:cBhvr>
                                        <p:cTn id="144" dur="1" fill="hold">
                                          <p:stCondLst>
                                            <p:cond delay="0"/>
                                          </p:stCondLst>
                                        </p:cTn>
                                        <p:tgtEl>
                                          <p:spTgt spid="5"/>
                                        </p:tgtEl>
                                        <p:attrNameLst>
                                          <p:attrName>style.visibility</p:attrName>
                                        </p:attrNameLst>
                                      </p:cBhvr>
                                      <p:to>
                                        <p:strVal val="visible"/>
                                      </p:to>
                                    </p:set>
                                    <p:animEffect transition="in" filter="box(in)">
                                      <p:cBhvr>
                                        <p:cTn id="145" dur="500"/>
                                        <p:tgtEl>
                                          <p:spTgt spid="5"/>
                                        </p:tgtEl>
                                      </p:cBhvr>
                                    </p:animEffect>
                                  </p:childTnLst>
                                </p:cTn>
                              </p:par>
                            </p:childTnLst>
                          </p:cTn>
                        </p:par>
                      </p:childTnLst>
                    </p:cTn>
                  </p:par>
                  <p:par>
                    <p:cTn id="146" fill="hold">
                      <p:stCondLst>
                        <p:cond delay="indefinite"/>
                      </p:stCondLst>
                      <p:childTnLst>
                        <p:par>
                          <p:cTn id="147" fill="hold">
                            <p:stCondLst>
                              <p:cond delay="0"/>
                            </p:stCondLst>
                            <p:childTnLst>
                              <p:par>
                                <p:cTn id="148" presetID="4" presetClass="entr" presetSubtype="16" fill="hold" grpId="0" nodeType="clickEffect">
                                  <p:stCondLst>
                                    <p:cond delay="0"/>
                                  </p:stCondLst>
                                  <p:childTnLst>
                                    <p:set>
                                      <p:cBhvr>
                                        <p:cTn id="149" dur="1" fill="hold">
                                          <p:stCondLst>
                                            <p:cond delay="0"/>
                                          </p:stCondLst>
                                        </p:cTn>
                                        <p:tgtEl>
                                          <p:spTgt spid="7"/>
                                        </p:tgtEl>
                                        <p:attrNameLst>
                                          <p:attrName>style.visibility</p:attrName>
                                        </p:attrNameLst>
                                      </p:cBhvr>
                                      <p:to>
                                        <p:strVal val="visible"/>
                                      </p:to>
                                    </p:set>
                                    <p:animEffect transition="in" filter="box(in)">
                                      <p:cBhvr>
                                        <p:cTn id="150" dur="500"/>
                                        <p:tgtEl>
                                          <p:spTgt spid="7"/>
                                        </p:tgtEl>
                                      </p:cBhvr>
                                    </p:animEffect>
                                  </p:childTnLst>
                                </p:cTn>
                              </p:par>
                            </p:childTnLst>
                          </p:cTn>
                        </p:par>
                      </p:childTnLst>
                    </p:cTn>
                  </p:par>
                  <p:par>
                    <p:cTn id="151" fill="hold">
                      <p:stCondLst>
                        <p:cond delay="indefinite"/>
                      </p:stCondLst>
                      <p:childTnLst>
                        <p:par>
                          <p:cTn id="152" fill="hold">
                            <p:stCondLst>
                              <p:cond delay="0"/>
                            </p:stCondLst>
                            <p:childTnLst>
                              <p:par>
                                <p:cTn id="153" presetID="53" presetClass="entr" presetSubtype="0" fill="hold" grpId="0" nodeType="clickEffect">
                                  <p:stCondLst>
                                    <p:cond delay="0"/>
                                  </p:stCondLst>
                                  <p:childTnLst>
                                    <p:set>
                                      <p:cBhvr>
                                        <p:cTn id="154" dur="1" fill="hold">
                                          <p:stCondLst>
                                            <p:cond delay="0"/>
                                          </p:stCondLst>
                                        </p:cTn>
                                        <p:tgtEl>
                                          <p:spTgt spid="35"/>
                                        </p:tgtEl>
                                        <p:attrNameLst>
                                          <p:attrName>style.visibility</p:attrName>
                                        </p:attrNameLst>
                                      </p:cBhvr>
                                      <p:to>
                                        <p:strVal val="visible"/>
                                      </p:to>
                                    </p:set>
                                    <p:anim calcmode="lin" valueType="num">
                                      <p:cBhvr>
                                        <p:cTn id="155" dur="500" fill="hold"/>
                                        <p:tgtEl>
                                          <p:spTgt spid="35"/>
                                        </p:tgtEl>
                                        <p:attrNameLst>
                                          <p:attrName>ppt_w</p:attrName>
                                        </p:attrNameLst>
                                      </p:cBhvr>
                                      <p:tavLst>
                                        <p:tav tm="0">
                                          <p:val>
                                            <p:fltVal val="0"/>
                                          </p:val>
                                        </p:tav>
                                        <p:tav tm="100000">
                                          <p:val>
                                            <p:strVal val="#ppt_w"/>
                                          </p:val>
                                        </p:tav>
                                      </p:tavLst>
                                    </p:anim>
                                    <p:anim calcmode="lin" valueType="num">
                                      <p:cBhvr>
                                        <p:cTn id="156" dur="500" fill="hold"/>
                                        <p:tgtEl>
                                          <p:spTgt spid="35"/>
                                        </p:tgtEl>
                                        <p:attrNameLst>
                                          <p:attrName>ppt_h</p:attrName>
                                        </p:attrNameLst>
                                      </p:cBhvr>
                                      <p:tavLst>
                                        <p:tav tm="0">
                                          <p:val>
                                            <p:fltVal val="0"/>
                                          </p:val>
                                        </p:tav>
                                        <p:tav tm="100000">
                                          <p:val>
                                            <p:strVal val="#ppt_h"/>
                                          </p:val>
                                        </p:tav>
                                      </p:tavLst>
                                    </p:anim>
                                    <p:animEffect transition="in" filter="fade">
                                      <p:cBhvr>
                                        <p:cTn id="157" dur="500"/>
                                        <p:tgtEl>
                                          <p:spTgt spid="35"/>
                                        </p:tgtEl>
                                      </p:cBhvr>
                                    </p:animEffect>
                                  </p:childTnLst>
                                </p:cTn>
                              </p:par>
                            </p:childTnLst>
                          </p:cTn>
                        </p:par>
                      </p:childTnLst>
                    </p:cTn>
                  </p:par>
                  <p:par>
                    <p:cTn id="158" fill="hold">
                      <p:stCondLst>
                        <p:cond delay="indefinite"/>
                      </p:stCondLst>
                      <p:childTnLst>
                        <p:par>
                          <p:cTn id="159" fill="hold">
                            <p:stCondLst>
                              <p:cond delay="0"/>
                            </p:stCondLst>
                            <p:childTnLst>
                              <p:par>
                                <p:cTn id="160" presetID="53" presetClass="entr" presetSubtype="0" fill="hold" grpId="0" nodeType="clickEffect">
                                  <p:stCondLst>
                                    <p:cond delay="0"/>
                                  </p:stCondLst>
                                  <p:childTnLst>
                                    <p:set>
                                      <p:cBhvr>
                                        <p:cTn id="161" dur="1" fill="hold">
                                          <p:stCondLst>
                                            <p:cond delay="0"/>
                                          </p:stCondLst>
                                        </p:cTn>
                                        <p:tgtEl>
                                          <p:spTgt spid="6"/>
                                        </p:tgtEl>
                                        <p:attrNameLst>
                                          <p:attrName>style.visibility</p:attrName>
                                        </p:attrNameLst>
                                      </p:cBhvr>
                                      <p:to>
                                        <p:strVal val="visible"/>
                                      </p:to>
                                    </p:set>
                                    <p:anim calcmode="lin" valueType="num">
                                      <p:cBhvr>
                                        <p:cTn id="162" dur="500" fill="hold"/>
                                        <p:tgtEl>
                                          <p:spTgt spid="6"/>
                                        </p:tgtEl>
                                        <p:attrNameLst>
                                          <p:attrName>ppt_w</p:attrName>
                                        </p:attrNameLst>
                                      </p:cBhvr>
                                      <p:tavLst>
                                        <p:tav tm="0">
                                          <p:val>
                                            <p:fltVal val="0"/>
                                          </p:val>
                                        </p:tav>
                                        <p:tav tm="100000">
                                          <p:val>
                                            <p:strVal val="#ppt_w"/>
                                          </p:val>
                                        </p:tav>
                                      </p:tavLst>
                                    </p:anim>
                                    <p:anim calcmode="lin" valueType="num">
                                      <p:cBhvr>
                                        <p:cTn id="163" dur="500" fill="hold"/>
                                        <p:tgtEl>
                                          <p:spTgt spid="6"/>
                                        </p:tgtEl>
                                        <p:attrNameLst>
                                          <p:attrName>ppt_h</p:attrName>
                                        </p:attrNameLst>
                                      </p:cBhvr>
                                      <p:tavLst>
                                        <p:tav tm="0">
                                          <p:val>
                                            <p:fltVal val="0"/>
                                          </p:val>
                                        </p:tav>
                                        <p:tav tm="100000">
                                          <p:val>
                                            <p:strVal val="#ppt_h"/>
                                          </p:val>
                                        </p:tav>
                                      </p:tavLst>
                                    </p:anim>
                                    <p:animEffect transition="in" filter="fade">
                                      <p:cBhvr>
                                        <p:cTn id="16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p:bldP spid="10" grpId="0" animBg="1"/>
      <p:bldP spid="11" grpId="0"/>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rtl="1"/>
            <a:r>
              <a:rPr lang="ar-DZ" b="1" dirty="0">
                <a:solidFill>
                  <a:srgbClr val="FF0000"/>
                </a:solidFill>
              </a:rPr>
              <a:t>ثانيا: </a:t>
            </a:r>
            <a:r>
              <a:rPr lang="ar-DZ" b="1" dirty="0" smtClean="0">
                <a:solidFill>
                  <a:srgbClr val="FF0000"/>
                </a:solidFill>
              </a:rPr>
              <a:t>مصادر التمويل التقليدية والمستحدثة</a:t>
            </a:r>
            <a:endParaRPr lang="fr-FR" dirty="0"/>
          </a:p>
        </p:txBody>
      </p:sp>
      <p:sp>
        <p:nvSpPr>
          <p:cNvPr id="3" name="Espace réservé du contenu 2"/>
          <p:cNvSpPr>
            <a:spLocks noGrp="1"/>
          </p:cNvSpPr>
          <p:nvPr>
            <p:ph idx="1"/>
          </p:nvPr>
        </p:nvSpPr>
        <p:spPr/>
        <p:txBody>
          <a:bodyPr/>
          <a:lstStyle/>
          <a:p>
            <a:pPr algn="r" rtl="1">
              <a:buNone/>
            </a:pPr>
            <a:r>
              <a:rPr lang="ar-DZ" b="1" dirty="0" smtClean="0"/>
              <a:t>مصادر التمويل مهما تنوعت وتعددت</a:t>
            </a:r>
            <a:r>
              <a:rPr lang="ar-SA" b="1" dirty="0" err="1" smtClean="0"/>
              <a:t>،</a:t>
            </a:r>
            <a:r>
              <a:rPr lang="ar-SA" b="1" dirty="0" smtClean="0"/>
              <a:t> </a:t>
            </a:r>
            <a:r>
              <a:rPr lang="ar-DZ" b="1" dirty="0" smtClean="0"/>
              <a:t>تجمع في</a:t>
            </a:r>
            <a:r>
              <a:rPr lang="ar-SA" b="1" dirty="0" smtClean="0"/>
              <a:t> مصدرين </a:t>
            </a:r>
            <a:r>
              <a:rPr lang="ar-DZ" b="1" dirty="0" smtClean="0"/>
              <a:t>رئي</a:t>
            </a:r>
            <a:r>
              <a:rPr lang="ar-SA" b="1" dirty="0" err="1" smtClean="0"/>
              <a:t>سيين:</a:t>
            </a:r>
            <a:r>
              <a:rPr lang="ar-SA" b="1" dirty="0" smtClean="0"/>
              <a:t> </a:t>
            </a:r>
            <a:r>
              <a:rPr lang="ar-DZ" b="1" dirty="0" smtClean="0"/>
              <a:t>ال</a:t>
            </a:r>
            <a:r>
              <a:rPr lang="ar-SA" b="1" dirty="0" smtClean="0"/>
              <a:t>أموال</a:t>
            </a:r>
            <a:r>
              <a:rPr lang="ar-DZ" b="1" dirty="0" smtClean="0"/>
              <a:t> الخاصة </a:t>
            </a:r>
            <a:r>
              <a:rPr lang="ar-SA" b="1" dirty="0" smtClean="0"/>
              <a:t>و</a:t>
            </a:r>
            <a:r>
              <a:rPr lang="ar-DZ" b="1" dirty="0" smtClean="0"/>
              <a:t>الديون </a:t>
            </a:r>
            <a:r>
              <a:rPr lang="ar-DZ" b="1" dirty="0" err="1" smtClean="0"/>
              <a:t>المالية.</a:t>
            </a:r>
            <a:r>
              <a:rPr lang="ar-DZ" b="1" dirty="0" smtClean="0"/>
              <a:t> </a:t>
            </a:r>
            <a:r>
              <a:rPr lang="ar-SA" b="1" dirty="0" smtClean="0"/>
              <a:t>يشمل المصدر الأول</a:t>
            </a:r>
            <a:r>
              <a:rPr lang="ar-DZ" b="1" dirty="0" smtClean="0"/>
              <a:t> رأس المال </a:t>
            </a:r>
            <a:r>
              <a:rPr lang="ar-DZ" b="1" dirty="0" err="1" smtClean="0"/>
              <a:t>العادي (</a:t>
            </a:r>
            <a:r>
              <a:rPr lang="ar-SA" b="1" dirty="0" smtClean="0"/>
              <a:t>الأسهم العادية</a:t>
            </a:r>
            <a:r>
              <a:rPr lang="ar-DZ" b="1" dirty="0" err="1" smtClean="0"/>
              <a:t>)</a:t>
            </a:r>
            <a:r>
              <a:rPr lang="ar-DZ" b="1" dirty="0" smtClean="0"/>
              <a:t> </a:t>
            </a:r>
            <a:r>
              <a:rPr lang="ar-SA" b="1" dirty="0" smtClean="0"/>
              <a:t>و</a:t>
            </a:r>
            <a:r>
              <a:rPr lang="ar-DZ" b="1" dirty="0" smtClean="0"/>
              <a:t>التمويل الذاتي</a:t>
            </a:r>
            <a:r>
              <a:rPr lang="ar-SA" b="1" dirty="0" smtClean="0"/>
              <a:t> </a:t>
            </a:r>
            <a:r>
              <a:rPr lang="ar-DZ" b="1" dirty="0" smtClean="0"/>
              <a:t>في صورة </a:t>
            </a:r>
            <a:r>
              <a:rPr lang="ar-SA" b="1" dirty="0" smtClean="0"/>
              <a:t>أرباح</a:t>
            </a:r>
            <a:r>
              <a:rPr lang="ar-DZ" b="1" dirty="0" smtClean="0"/>
              <a:t> </a:t>
            </a:r>
            <a:r>
              <a:rPr lang="ar-SA" b="1" dirty="0" err="1" smtClean="0"/>
              <a:t>مح</a:t>
            </a:r>
            <a:r>
              <a:rPr lang="ar-DZ" b="1" dirty="0" smtClean="0"/>
              <a:t>ت</a:t>
            </a:r>
            <a:r>
              <a:rPr lang="ar-SA" b="1" dirty="0" err="1" smtClean="0"/>
              <a:t>جزة</a:t>
            </a:r>
            <a:r>
              <a:rPr lang="ar-DZ" b="1" dirty="0" smtClean="0"/>
              <a:t> و</a:t>
            </a:r>
            <a:r>
              <a:rPr lang="ar-SA" b="1" dirty="0" smtClean="0"/>
              <a:t>ا</a:t>
            </a:r>
            <a:r>
              <a:rPr lang="ar-DZ" b="1" dirty="0" smtClean="0"/>
              <a:t>ه</a:t>
            </a:r>
            <a:r>
              <a:rPr lang="ar-SA" b="1" dirty="0" smtClean="0"/>
              <a:t>ت</a:t>
            </a:r>
            <a:r>
              <a:rPr lang="ar-DZ" b="1" dirty="0" smtClean="0"/>
              <a:t>ل</a:t>
            </a:r>
            <a:r>
              <a:rPr lang="ar-SA" b="1" dirty="0" smtClean="0"/>
              <a:t>ا</a:t>
            </a:r>
            <a:r>
              <a:rPr lang="ar-DZ" b="1" dirty="0" smtClean="0"/>
              <a:t>ك</a:t>
            </a:r>
            <a:r>
              <a:rPr lang="ar-SA" b="1" dirty="0" smtClean="0"/>
              <a:t>ات</a:t>
            </a:r>
            <a:r>
              <a:rPr lang="ar-DZ" b="1" dirty="0" err="1" smtClean="0"/>
              <a:t>.</a:t>
            </a:r>
            <a:r>
              <a:rPr lang="ar-DZ" b="1" dirty="0" smtClean="0"/>
              <a:t> </a:t>
            </a:r>
            <a:r>
              <a:rPr lang="ar-SA" b="1" dirty="0" smtClean="0"/>
              <a:t>أما المصدر الثاني فيشمل القروض البنكية </a:t>
            </a:r>
            <a:r>
              <a:rPr lang="ar-DZ" b="1" dirty="0" smtClean="0"/>
              <a:t>مختلفة آجال </a:t>
            </a:r>
            <a:r>
              <a:rPr lang="ar-DZ" b="1" dirty="0" err="1" smtClean="0"/>
              <a:t>الإستحقاق</a:t>
            </a:r>
            <a:r>
              <a:rPr lang="ar-DZ" b="1" dirty="0" smtClean="0"/>
              <a:t> </a:t>
            </a:r>
            <a:r>
              <a:rPr lang="ar-SA" b="1" dirty="0" smtClean="0"/>
              <a:t>وإصدارات</a:t>
            </a:r>
            <a:r>
              <a:rPr lang="ar-DZ" b="1" dirty="0" smtClean="0"/>
              <a:t> </a:t>
            </a:r>
            <a:r>
              <a:rPr lang="ar-SA" b="1" dirty="0" smtClean="0"/>
              <a:t>سندات الدين</a:t>
            </a:r>
            <a:r>
              <a:rPr lang="ar-DZ" b="1" dirty="0" smtClean="0"/>
              <a:t> </a:t>
            </a:r>
            <a:r>
              <a:rPr lang="ar-DZ" b="1" dirty="0" err="1" smtClean="0"/>
              <a:t>والإستئجار</a:t>
            </a:r>
            <a:r>
              <a:rPr lang="ar-DZ" b="1" dirty="0" smtClean="0"/>
              <a:t> </a:t>
            </a:r>
            <a:r>
              <a:rPr lang="ar-DZ" b="1" dirty="0" err="1" smtClean="0"/>
              <a:t>المالي.</a:t>
            </a:r>
            <a:r>
              <a:rPr lang="ar-DZ" b="1" dirty="0" smtClean="0"/>
              <a:t> </a:t>
            </a:r>
            <a:r>
              <a:rPr lang="ar-SA" b="1" dirty="0" smtClean="0"/>
              <a:t>وهناك أيضًا، الأدوات</a:t>
            </a:r>
            <a:r>
              <a:rPr lang="ar-DZ" b="1" dirty="0" smtClean="0"/>
              <a:t> </a:t>
            </a:r>
            <a:r>
              <a:rPr lang="ar-SA" b="1" dirty="0" smtClean="0"/>
              <a:t>التمويلية الهجينة التي تحمل بعض صفات المصدرين السابقين كالأسهم الممتازة </a:t>
            </a:r>
            <a:r>
              <a:rPr lang="ar-DZ" b="1" dirty="0" smtClean="0"/>
              <a:t>و</a:t>
            </a:r>
            <a:r>
              <a:rPr lang="ar-SA" b="1" dirty="0" smtClean="0"/>
              <a:t>السندات</a:t>
            </a:r>
            <a:r>
              <a:rPr lang="ar-DZ" b="1" dirty="0" smtClean="0"/>
              <a:t> </a:t>
            </a:r>
            <a:r>
              <a:rPr lang="ar-SA" b="1" dirty="0" smtClean="0"/>
              <a:t>القابلة للتحويل إلى أسهم عادية بناء على رغبة حاملها</a:t>
            </a:r>
            <a:r>
              <a:rPr lang="ar-DZ" b="1" dirty="0" err="1" smtClean="0"/>
              <a:t>.</a:t>
            </a:r>
            <a:endParaRPr lang="fr-FR"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457200" y="6245225"/>
            <a:ext cx="2133600" cy="476250"/>
          </a:xfrm>
          <a:noFill/>
        </p:spPr>
        <p:txBody>
          <a:bodyPr/>
          <a:lstStyle/>
          <a:p>
            <a:fld id="{F9512C25-1C12-43AB-BA30-3E3F4A08D989}" type="slidenum">
              <a:rPr lang="en-US" sz="2400" smtClean="0"/>
              <a:pPr/>
              <a:t>14</a:t>
            </a:fld>
            <a:endParaRPr lang="en-US" sz="2400" smtClean="0"/>
          </a:p>
        </p:txBody>
      </p:sp>
      <p:sp>
        <p:nvSpPr>
          <p:cNvPr id="3" name="Accolade fermante 25"/>
          <p:cNvSpPr>
            <a:spLocks/>
          </p:cNvSpPr>
          <p:nvPr/>
        </p:nvSpPr>
        <p:spPr bwMode="auto">
          <a:xfrm>
            <a:off x="6858000" y="3214688"/>
            <a:ext cx="357188" cy="1285875"/>
          </a:xfrm>
          <a:prstGeom prst="rightBrace">
            <a:avLst>
              <a:gd name="adj1" fmla="val 8333"/>
              <a:gd name="adj2" fmla="val 50000"/>
            </a:avLst>
          </a:prstGeom>
          <a:solidFill>
            <a:schemeClr val="accent1"/>
          </a:solidFill>
          <a:ln w="38100" algn="ctr">
            <a:solidFill>
              <a:schemeClr val="tx1"/>
            </a:solidFill>
            <a:round/>
            <a:headEnd/>
            <a:tailEnd/>
          </a:ln>
        </p:spPr>
        <p:txBody>
          <a:bodyPr/>
          <a:lstStyle/>
          <a:p>
            <a:endParaRPr lang="ar-SA" sz="2400"/>
          </a:p>
        </p:txBody>
      </p:sp>
      <p:sp>
        <p:nvSpPr>
          <p:cNvPr id="4" name="Rectangle 6"/>
          <p:cNvSpPr>
            <a:spLocks noChangeArrowheads="1"/>
          </p:cNvSpPr>
          <p:nvPr/>
        </p:nvSpPr>
        <p:spPr bwMode="auto">
          <a:xfrm>
            <a:off x="1000125" y="142875"/>
            <a:ext cx="7000875" cy="461665"/>
          </a:xfrm>
          <a:prstGeom prst="rect">
            <a:avLst/>
          </a:prstGeom>
          <a:noFill/>
          <a:ln w="9525">
            <a:noFill/>
            <a:miter lim="800000"/>
            <a:headEnd/>
            <a:tailEnd/>
          </a:ln>
        </p:spPr>
        <p:txBody>
          <a:bodyPr>
            <a:spAutoFit/>
          </a:bodyPr>
          <a:lstStyle/>
          <a:p>
            <a:r>
              <a:rPr lang="fr-FR" sz="2400" b="1" u="sng"/>
              <a:t>Les alternatives du financement dans l’entreprise</a:t>
            </a:r>
            <a:endParaRPr lang="en-US" sz="2400" b="1" u="sng"/>
          </a:p>
        </p:txBody>
      </p:sp>
      <p:cxnSp>
        <p:nvCxnSpPr>
          <p:cNvPr id="5" name="Connecteur droit avec flèche 4"/>
          <p:cNvCxnSpPr>
            <a:cxnSpLocks noChangeShapeType="1"/>
          </p:cNvCxnSpPr>
          <p:nvPr/>
        </p:nvCxnSpPr>
        <p:spPr bwMode="auto">
          <a:xfrm rot="5400000" flipH="1" flipV="1">
            <a:off x="354807" y="2832894"/>
            <a:ext cx="1223962" cy="647700"/>
          </a:xfrm>
          <a:prstGeom prst="straightConnector1">
            <a:avLst/>
          </a:prstGeom>
          <a:noFill/>
          <a:ln w="38100" algn="ctr">
            <a:solidFill>
              <a:schemeClr val="tx1"/>
            </a:solidFill>
            <a:round/>
            <a:headEnd/>
            <a:tailEnd type="arrow" w="med" len="med"/>
          </a:ln>
        </p:spPr>
      </p:cxnSp>
      <p:cxnSp>
        <p:nvCxnSpPr>
          <p:cNvPr id="6" name="Connecteur droit avec flèche 6"/>
          <p:cNvCxnSpPr>
            <a:cxnSpLocks noChangeShapeType="1"/>
          </p:cNvCxnSpPr>
          <p:nvPr/>
        </p:nvCxnSpPr>
        <p:spPr bwMode="auto">
          <a:xfrm>
            <a:off x="642938" y="3776663"/>
            <a:ext cx="647700" cy="1223962"/>
          </a:xfrm>
          <a:prstGeom prst="straightConnector1">
            <a:avLst/>
          </a:prstGeom>
          <a:noFill/>
          <a:ln w="38100" algn="ctr">
            <a:solidFill>
              <a:schemeClr val="tx1"/>
            </a:solidFill>
            <a:round/>
            <a:headEnd/>
            <a:tailEnd type="arrow" w="med" len="med"/>
          </a:ln>
        </p:spPr>
      </p:cxnSp>
      <p:sp>
        <p:nvSpPr>
          <p:cNvPr id="7" name="ZoneTexte 8"/>
          <p:cNvSpPr txBox="1">
            <a:spLocks noChangeArrowheads="1"/>
          </p:cNvSpPr>
          <p:nvPr/>
        </p:nvSpPr>
        <p:spPr bwMode="auto">
          <a:xfrm>
            <a:off x="1262063" y="1927225"/>
            <a:ext cx="1908175" cy="830997"/>
          </a:xfrm>
          <a:prstGeom prst="rect">
            <a:avLst/>
          </a:prstGeom>
          <a:noFill/>
          <a:ln w="9525">
            <a:noFill/>
            <a:miter lim="800000"/>
            <a:headEnd/>
            <a:tailEnd/>
          </a:ln>
        </p:spPr>
        <p:txBody>
          <a:bodyPr>
            <a:spAutoFit/>
          </a:bodyPr>
          <a:lstStyle/>
          <a:p>
            <a:r>
              <a:rPr lang="fr-FR" sz="2400" b="1"/>
              <a:t>Financement interne</a:t>
            </a:r>
            <a:endParaRPr lang="ar-SA" sz="2400" b="1"/>
          </a:p>
        </p:txBody>
      </p:sp>
      <p:sp>
        <p:nvSpPr>
          <p:cNvPr id="8" name="ZoneTexte 9"/>
          <p:cNvSpPr txBox="1">
            <a:spLocks noChangeArrowheads="1"/>
          </p:cNvSpPr>
          <p:nvPr/>
        </p:nvSpPr>
        <p:spPr bwMode="auto">
          <a:xfrm>
            <a:off x="1241425" y="4829175"/>
            <a:ext cx="1908175" cy="830997"/>
          </a:xfrm>
          <a:prstGeom prst="rect">
            <a:avLst/>
          </a:prstGeom>
          <a:noFill/>
          <a:ln w="9525">
            <a:noFill/>
            <a:miter lim="800000"/>
            <a:headEnd/>
            <a:tailEnd/>
          </a:ln>
        </p:spPr>
        <p:txBody>
          <a:bodyPr>
            <a:spAutoFit/>
          </a:bodyPr>
          <a:lstStyle/>
          <a:p>
            <a:r>
              <a:rPr lang="fr-FR" sz="2400" b="1"/>
              <a:t>Financement externe</a:t>
            </a:r>
            <a:endParaRPr lang="ar-SA" sz="2400" b="1"/>
          </a:p>
        </p:txBody>
      </p:sp>
      <p:cxnSp>
        <p:nvCxnSpPr>
          <p:cNvPr id="9" name="Connecteur droit avec flèche 10"/>
          <p:cNvCxnSpPr>
            <a:cxnSpLocks noChangeShapeType="1"/>
          </p:cNvCxnSpPr>
          <p:nvPr/>
        </p:nvCxnSpPr>
        <p:spPr bwMode="auto">
          <a:xfrm rot="5400000" flipH="1" flipV="1">
            <a:off x="2936082" y="1553369"/>
            <a:ext cx="900112" cy="647700"/>
          </a:xfrm>
          <a:prstGeom prst="straightConnector1">
            <a:avLst/>
          </a:prstGeom>
          <a:noFill/>
          <a:ln w="38100" algn="ctr">
            <a:solidFill>
              <a:schemeClr val="tx1"/>
            </a:solidFill>
            <a:round/>
            <a:headEnd/>
            <a:tailEnd type="arrow" w="med" len="med"/>
          </a:ln>
        </p:spPr>
      </p:cxnSp>
      <p:cxnSp>
        <p:nvCxnSpPr>
          <p:cNvPr id="10" name="Connecteur droit avec flèche 11"/>
          <p:cNvCxnSpPr>
            <a:cxnSpLocks noChangeShapeType="1"/>
          </p:cNvCxnSpPr>
          <p:nvPr/>
        </p:nvCxnSpPr>
        <p:spPr bwMode="auto">
          <a:xfrm rot="16200000" flipH="1">
            <a:off x="2936081" y="2466182"/>
            <a:ext cx="900113" cy="647700"/>
          </a:xfrm>
          <a:prstGeom prst="straightConnector1">
            <a:avLst/>
          </a:prstGeom>
          <a:noFill/>
          <a:ln w="38100" algn="ctr">
            <a:solidFill>
              <a:schemeClr val="tx1"/>
            </a:solidFill>
            <a:round/>
            <a:headEnd/>
            <a:tailEnd type="arrow" w="med" len="med"/>
          </a:ln>
        </p:spPr>
      </p:cxnSp>
      <p:cxnSp>
        <p:nvCxnSpPr>
          <p:cNvPr id="11" name="Connecteur droit avec flèche 14"/>
          <p:cNvCxnSpPr>
            <a:cxnSpLocks noChangeShapeType="1"/>
          </p:cNvCxnSpPr>
          <p:nvPr/>
        </p:nvCxnSpPr>
        <p:spPr bwMode="auto">
          <a:xfrm>
            <a:off x="3049588" y="2343150"/>
            <a:ext cx="647700" cy="0"/>
          </a:xfrm>
          <a:prstGeom prst="straightConnector1">
            <a:avLst/>
          </a:prstGeom>
          <a:noFill/>
          <a:ln w="38100" algn="ctr">
            <a:solidFill>
              <a:schemeClr val="tx1"/>
            </a:solidFill>
            <a:round/>
            <a:headEnd/>
            <a:tailEnd type="arrow" w="med" len="med"/>
          </a:ln>
        </p:spPr>
      </p:cxnSp>
      <p:sp>
        <p:nvSpPr>
          <p:cNvPr id="12" name="ZoneTexte 16"/>
          <p:cNvSpPr txBox="1">
            <a:spLocks noChangeArrowheads="1"/>
          </p:cNvSpPr>
          <p:nvPr/>
        </p:nvSpPr>
        <p:spPr bwMode="auto">
          <a:xfrm>
            <a:off x="3648075" y="1143000"/>
            <a:ext cx="3995738" cy="461665"/>
          </a:xfrm>
          <a:prstGeom prst="rect">
            <a:avLst/>
          </a:prstGeom>
          <a:noFill/>
          <a:ln w="9525">
            <a:noFill/>
            <a:miter lim="800000"/>
            <a:headEnd/>
            <a:tailEnd/>
          </a:ln>
        </p:spPr>
        <p:txBody>
          <a:bodyPr>
            <a:spAutoFit/>
          </a:bodyPr>
          <a:lstStyle/>
          <a:p>
            <a:r>
              <a:rPr lang="fr-FR" sz="2400" b="1"/>
              <a:t>Cessions d’actifs immobilisés</a:t>
            </a:r>
            <a:endParaRPr lang="ar-SA" sz="2400" b="1"/>
          </a:p>
        </p:txBody>
      </p:sp>
      <p:sp>
        <p:nvSpPr>
          <p:cNvPr id="13" name="ZoneTexte 17"/>
          <p:cNvSpPr txBox="1">
            <a:spLocks noChangeArrowheads="1"/>
          </p:cNvSpPr>
          <p:nvPr/>
        </p:nvSpPr>
        <p:spPr bwMode="auto">
          <a:xfrm>
            <a:off x="3648075" y="2071688"/>
            <a:ext cx="3563938" cy="461665"/>
          </a:xfrm>
          <a:prstGeom prst="rect">
            <a:avLst/>
          </a:prstGeom>
          <a:noFill/>
          <a:ln w="9525">
            <a:noFill/>
            <a:miter lim="800000"/>
            <a:headEnd/>
            <a:tailEnd/>
          </a:ln>
        </p:spPr>
        <p:txBody>
          <a:bodyPr>
            <a:spAutoFit/>
          </a:bodyPr>
          <a:lstStyle/>
          <a:p>
            <a:r>
              <a:rPr lang="fr-FR" sz="2400" b="1"/>
              <a:t>Cessions-bail (lease-back)</a:t>
            </a:r>
            <a:endParaRPr lang="ar-SA" sz="2400" b="1"/>
          </a:p>
        </p:txBody>
      </p:sp>
      <p:sp>
        <p:nvSpPr>
          <p:cNvPr id="14" name="Rectangle 18"/>
          <p:cNvSpPr>
            <a:spLocks noChangeArrowheads="1"/>
          </p:cNvSpPr>
          <p:nvPr/>
        </p:nvSpPr>
        <p:spPr bwMode="auto">
          <a:xfrm>
            <a:off x="3668713" y="2997200"/>
            <a:ext cx="2419765" cy="461665"/>
          </a:xfrm>
          <a:prstGeom prst="rect">
            <a:avLst/>
          </a:prstGeom>
          <a:noFill/>
          <a:ln w="9525">
            <a:noFill/>
            <a:miter lim="800000"/>
            <a:headEnd/>
            <a:tailEnd/>
          </a:ln>
        </p:spPr>
        <p:txBody>
          <a:bodyPr wrap="none">
            <a:spAutoFit/>
          </a:bodyPr>
          <a:lstStyle/>
          <a:p>
            <a:r>
              <a:rPr lang="fr-FR" sz="2400" b="1"/>
              <a:t>Autofinancement</a:t>
            </a:r>
            <a:endParaRPr lang="ar-SA" sz="2400" b="1"/>
          </a:p>
        </p:txBody>
      </p:sp>
      <p:sp>
        <p:nvSpPr>
          <p:cNvPr id="15" name="ZoneTexte 19"/>
          <p:cNvSpPr txBox="1">
            <a:spLocks noChangeArrowheads="1"/>
          </p:cNvSpPr>
          <p:nvPr/>
        </p:nvSpPr>
        <p:spPr bwMode="auto">
          <a:xfrm>
            <a:off x="3643313" y="4087813"/>
            <a:ext cx="3995737" cy="461665"/>
          </a:xfrm>
          <a:prstGeom prst="rect">
            <a:avLst/>
          </a:prstGeom>
          <a:noFill/>
          <a:ln w="9525">
            <a:noFill/>
            <a:miter lim="800000"/>
            <a:headEnd/>
            <a:tailEnd/>
          </a:ln>
        </p:spPr>
        <p:txBody>
          <a:bodyPr>
            <a:spAutoFit/>
          </a:bodyPr>
          <a:lstStyle/>
          <a:p>
            <a:r>
              <a:rPr lang="fr-FR" sz="2400" b="1"/>
              <a:t>Augmentation du capital</a:t>
            </a:r>
            <a:endParaRPr lang="ar-SA" sz="2400" b="1"/>
          </a:p>
        </p:txBody>
      </p:sp>
      <p:cxnSp>
        <p:nvCxnSpPr>
          <p:cNvPr id="16" name="Connecteur droit avec flèche 20"/>
          <p:cNvCxnSpPr>
            <a:cxnSpLocks noChangeShapeType="1"/>
          </p:cNvCxnSpPr>
          <p:nvPr/>
        </p:nvCxnSpPr>
        <p:spPr bwMode="auto">
          <a:xfrm rot="5400000" flipH="1" flipV="1">
            <a:off x="2917825" y="4456113"/>
            <a:ext cx="898525" cy="647700"/>
          </a:xfrm>
          <a:prstGeom prst="straightConnector1">
            <a:avLst/>
          </a:prstGeom>
          <a:noFill/>
          <a:ln w="38100" algn="ctr">
            <a:solidFill>
              <a:schemeClr val="tx1"/>
            </a:solidFill>
            <a:round/>
            <a:headEnd/>
            <a:tailEnd type="arrow" w="med" len="med"/>
          </a:ln>
        </p:spPr>
      </p:cxnSp>
      <p:cxnSp>
        <p:nvCxnSpPr>
          <p:cNvPr id="17" name="Connecteur droit avec flèche 21"/>
          <p:cNvCxnSpPr>
            <a:cxnSpLocks noChangeShapeType="1"/>
          </p:cNvCxnSpPr>
          <p:nvPr/>
        </p:nvCxnSpPr>
        <p:spPr bwMode="auto">
          <a:xfrm rot="16200000" flipH="1">
            <a:off x="2917032" y="5369719"/>
            <a:ext cx="900112" cy="647700"/>
          </a:xfrm>
          <a:prstGeom prst="straightConnector1">
            <a:avLst/>
          </a:prstGeom>
          <a:noFill/>
          <a:ln w="38100" algn="ctr">
            <a:solidFill>
              <a:schemeClr val="tx1"/>
            </a:solidFill>
            <a:round/>
            <a:headEnd/>
            <a:tailEnd type="arrow" w="med" len="med"/>
          </a:ln>
        </p:spPr>
      </p:cxnSp>
      <p:cxnSp>
        <p:nvCxnSpPr>
          <p:cNvPr id="18" name="Connecteur droit avec flèche 22"/>
          <p:cNvCxnSpPr>
            <a:cxnSpLocks noChangeShapeType="1"/>
          </p:cNvCxnSpPr>
          <p:nvPr/>
        </p:nvCxnSpPr>
        <p:spPr bwMode="auto">
          <a:xfrm>
            <a:off x="3030538" y="5245100"/>
            <a:ext cx="647700" cy="0"/>
          </a:xfrm>
          <a:prstGeom prst="straightConnector1">
            <a:avLst/>
          </a:prstGeom>
          <a:noFill/>
          <a:ln w="38100" algn="ctr">
            <a:solidFill>
              <a:schemeClr val="tx1"/>
            </a:solidFill>
            <a:round/>
            <a:headEnd/>
            <a:tailEnd type="arrow" w="med" len="med"/>
          </a:ln>
        </p:spPr>
      </p:cxnSp>
      <p:sp>
        <p:nvSpPr>
          <p:cNvPr id="19" name="Rectangle 23"/>
          <p:cNvSpPr>
            <a:spLocks noChangeArrowheads="1"/>
          </p:cNvSpPr>
          <p:nvPr/>
        </p:nvSpPr>
        <p:spPr bwMode="auto">
          <a:xfrm>
            <a:off x="3651250" y="4986338"/>
            <a:ext cx="2886881" cy="461665"/>
          </a:xfrm>
          <a:prstGeom prst="rect">
            <a:avLst/>
          </a:prstGeom>
          <a:noFill/>
          <a:ln w="9525">
            <a:noFill/>
            <a:miter lim="800000"/>
            <a:headEnd/>
            <a:tailEnd/>
          </a:ln>
        </p:spPr>
        <p:txBody>
          <a:bodyPr wrap="none">
            <a:spAutoFit/>
          </a:bodyPr>
          <a:lstStyle/>
          <a:p>
            <a:r>
              <a:rPr lang="fr-FR" sz="2400" b="1"/>
              <a:t>Financement hybride</a:t>
            </a:r>
            <a:endParaRPr lang="ar-SA" sz="2400"/>
          </a:p>
        </p:txBody>
      </p:sp>
      <p:sp>
        <p:nvSpPr>
          <p:cNvPr id="20" name="Rectangle 24"/>
          <p:cNvSpPr>
            <a:spLocks noChangeArrowheads="1"/>
          </p:cNvSpPr>
          <p:nvPr/>
        </p:nvSpPr>
        <p:spPr bwMode="auto">
          <a:xfrm>
            <a:off x="3657600" y="5895975"/>
            <a:ext cx="989502" cy="461665"/>
          </a:xfrm>
          <a:prstGeom prst="rect">
            <a:avLst/>
          </a:prstGeom>
          <a:noFill/>
          <a:ln w="9525">
            <a:noFill/>
            <a:miter lim="800000"/>
            <a:headEnd/>
            <a:tailEnd/>
          </a:ln>
        </p:spPr>
        <p:txBody>
          <a:bodyPr wrap="none">
            <a:spAutoFit/>
          </a:bodyPr>
          <a:lstStyle/>
          <a:p>
            <a:r>
              <a:rPr lang="fr-FR" sz="2400" b="1"/>
              <a:t>dettes</a:t>
            </a:r>
            <a:endParaRPr lang="ar-SA" sz="2400"/>
          </a:p>
        </p:txBody>
      </p:sp>
      <p:sp>
        <p:nvSpPr>
          <p:cNvPr id="21" name="Rectangle 26"/>
          <p:cNvSpPr>
            <a:spLocks noChangeArrowheads="1"/>
          </p:cNvSpPr>
          <p:nvPr/>
        </p:nvSpPr>
        <p:spPr bwMode="auto">
          <a:xfrm>
            <a:off x="7304088" y="3430588"/>
            <a:ext cx="1169679" cy="830997"/>
          </a:xfrm>
          <a:prstGeom prst="rect">
            <a:avLst/>
          </a:prstGeom>
          <a:noFill/>
          <a:ln w="9525">
            <a:noFill/>
            <a:miter lim="800000"/>
            <a:headEnd/>
            <a:tailEnd/>
          </a:ln>
        </p:spPr>
        <p:txBody>
          <a:bodyPr wrap="none">
            <a:spAutoFit/>
          </a:bodyPr>
          <a:lstStyle/>
          <a:p>
            <a:r>
              <a:rPr lang="fr-FR" sz="2400" b="1"/>
              <a:t>Fonds</a:t>
            </a:r>
          </a:p>
          <a:p>
            <a:r>
              <a:rPr lang="fr-FR" sz="2400" b="1"/>
              <a:t>propres</a:t>
            </a:r>
            <a:endParaRPr lang="ar-SA" sz="2400"/>
          </a:p>
        </p:txBody>
      </p:sp>
      <p:sp>
        <p:nvSpPr>
          <p:cNvPr id="22" name="Rectangle 27"/>
          <p:cNvSpPr>
            <a:spLocks noChangeArrowheads="1"/>
          </p:cNvSpPr>
          <p:nvPr/>
        </p:nvSpPr>
        <p:spPr bwMode="auto">
          <a:xfrm>
            <a:off x="7304088" y="4813300"/>
            <a:ext cx="1718868" cy="830997"/>
          </a:xfrm>
          <a:prstGeom prst="rect">
            <a:avLst/>
          </a:prstGeom>
          <a:noFill/>
          <a:ln w="9525">
            <a:noFill/>
            <a:miter lim="800000"/>
            <a:headEnd/>
            <a:tailEnd/>
          </a:ln>
        </p:spPr>
        <p:txBody>
          <a:bodyPr wrap="none">
            <a:spAutoFit/>
          </a:bodyPr>
          <a:lstStyle/>
          <a:p>
            <a:r>
              <a:rPr lang="fr-FR" sz="2400" b="1"/>
              <a:t>Quasi-fonds</a:t>
            </a:r>
          </a:p>
          <a:p>
            <a:r>
              <a:rPr lang="fr-FR" sz="2400" b="1"/>
              <a:t>propres</a:t>
            </a:r>
            <a:endParaRPr lang="ar-SA" sz="2400"/>
          </a:p>
        </p:txBody>
      </p:sp>
      <p:cxnSp>
        <p:nvCxnSpPr>
          <p:cNvPr id="23" name="Connecteur droit avec flèche 28"/>
          <p:cNvCxnSpPr>
            <a:cxnSpLocks noChangeShapeType="1"/>
          </p:cNvCxnSpPr>
          <p:nvPr/>
        </p:nvCxnSpPr>
        <p:spPr bwMode="auto">
          <a:xfrm>
            <a:off x="6643688" y="5241925"/>
            <a:ext cx="647700" cy="0"/>
          </a:xfrm>
          <a:prstGeom prst="straightConnector1">
            <a:avLst/>
          </a:prstGeom>
          <a:noFill/>
          <a:ln w="38100" algn="ctr">
            <a:solidFill>
              <a:schemeClr val="tx1"/>
            </a:solidFill>
            <a:round/>
            <a:headEnd/>
            <a:tailEnd type="arrow" w="med" len="med"/>
          </a:ln>
        </p:spPr>
      </p:cxnSp>
      <p:sp>
        <p:nvSpPr>
          <p:cNvPr id="24" name="ZoneTexte 29"/>
          <p:cNvSpPr txBox="1">
            <a:spLocks noChangeArrowheads="1"/>
          </p:cNvSpPr>
          <p:nvPr/>
        </p:nvSpPr>
        <p:spPr bwMode="auto">
          <a:xfrm>
            <a:off x="5130800" y="5895975"/>
            <a:ext cx="3960813" cy="830997"/>
          </a:xfrm>
          <a:prstGeom prst="rect">
            <a:avLst/>
          </a:prstGeom>
          <a:noFill/>
          <a:ln w="9525">
            <a:noFill/>
            <a:miter lim="800000"/>
            <a:headEnd/>
            <a:tailEnd/>
          </a:ln>
        </p:spPr>
        <p:txBody>
          <a:bodyPr>
            <a:spAutoFit/>
          </a:bodyPr>
          <a:lstStyle/>
          <a:p>
            <a:r>
              <a:rPr lang="fr-FR" sz="2400" b="1"/>
              <a:t>Emprunts et quasi-emprunts</a:t>
            </a:r>
          </a:p>
          <a:p>
            <a:pPr algn="ctr"/>
            <a:r>
              <a:rPr lang="fr-FR" sz="2400" b="1"/>
              <a:t>(</a:t>
            </a:r>
            <a:r>
              <a:rPr lang="fr-FR" sz="2400" b="1">
                <a:solidFill>
                  <a:srgbClr val="003366"/>
                </a:solidFill>
              </a:rPr>
              <a:t>crédit-bail</a:t>
            </a:r>
            <a:r>
              <a:rPr lang="fr-FR" sz="2400" b="1"/>
              <a:t>)</a:t>
            </a:r>
            <a:endParaRPr lang="fr-FR" sz="2400">
              <a:solidFill>
                <a:srgbClr val="003366"/>
              </a:solidFill>
            </a:endParaRPr>
          </a:p>
        </p:txBody>
      </p:sp>
      <p:cxnSp>
        <p:nvCxnSpPr>
          <p:cNvPr id="25" name="Connecteur droit avec flèche 30"/>
          <p:cNvCxnSpPr>
            <a:cxnSpLocks noChangeShapeType="1"/>
          </p:cNvCxnSpPr>
          <p:nvPr/>
        </p:nvCxnSpPr>
        <p:spPr bwMode="auto">
          <a:xfrm>
            <a:off x="4541838" y="6161088"/>
            <a:ext cx="647700" cy="0"/>
          </a:xfrm>
          <a:prstGeom prst="straightConnector1">
            <a:avLst/>
          </a:prstGeom>
          <a:noFill/>
          <a:ln w="38100" algn="ctr">
            <a:solidFill>
              <a:schemeClr val="tx1"/>
            </a:solidFill>
            <a:round/>
            <a:headEnd/>
            <a:tailEnd type="arrow" w="med" len="med"/>
          </a:ln>
        </p:spPr>
      </p:cxnSp>
      <p:sp>
        <p:nvSpPr>
          <p:cNvPr id="26" name="Rectangle 33"/>
          <p:cNvSpPr>
            <a:spLocks noChangeArrowheads="1"/>
          </p:cNvSpPr>
          <p:nvPr/>
        </p:nvSpPr>
        <p:spPr bwMode="auto">
          <a:xfrm rot="16200000">
            <a:off x="-1864386" y="3539481"/>
            <a:ext cx="4417748" cy="461665"/>
          </a:xfrm>
          <a:prstGeom prst="rect">
            <a:avLst/>
          </a:prstGeom>
          <a:noFill/>
          <a:ln w="9525">
            <a:noFill/>
            <a:miter lim="800000"/>
            <a:headEnd/>
            <a:tailEnd/>
          </a:ln>
        </p:spPr>
        <p:txBody>
          <a:bodyPr wrap="none">
            <a:spAutoFit/>
          </a:bodyPr>
          <a:lstStyle/>
          <a:p>
            <a:r>
              <a:rPr lang="fr-FR" sz="2400" b="1">
                <a:solidFill>
                  <a:srgbClr val="003366"/>
                </a:solidFill>
              </a:rPr>
              <a:t>Financement de L'investissement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èche à quatre pointes 1"/>
          <p:cNvSpPr/>
          <p:nvPr/>
        </p:nvSpPr>
        <p:spPr>
          <a:xfrm>
            <a:off x="2728336" y="1658604"/>
            <a:ext cx="3672000" cy="3816000"/>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dirty="0" smtClean="0"/>
              <a:t>تختار المؤسسة ما بين:</a:t>
            </a:r>
            <a:endParaRPr lang="fr-FR" sz="3200" b="1" dirty="0"/>
          </a:p>
        </p:txBody>
      </p:sp>
      <p:sp>
        <p:nvSpPr>
          <p:cNvPr id="3" name="Rectangle 20"/>
          <p:cNvSpPr>
            <a:spLocks noChangeArrowheads="1"/>
          </p:cNvSpPr>
          <p:nvPr/>
        </p:nvSpPr>
        <p:spPr bwMode="auto">
          <a:xfrm>
            <a:off x="3347864" y="405743"/>
            <a:ext cx="2340000" cy="1224000"/>
          </a:xfrm>
          <a:prstGeom prst="rect">
            <a:avLst/>
          </a:prstGeom>
          <a:solidFill>
            <a:srgbClr val="41F828"/>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a:spLocks noChangeArrowheads="1"/>
          </p:cNvSpPr>
          <p:nvPr/>
        </p:nvSpPr>
        <p:spPr bwMode="auto">
          <a:xfrm>
            <a:off x="3409910" y="404664"/>
            <a:ext cx="2116284" cy="1077218"/>
          </a:xfrm>
          <a:prstGeom prst="rect">
            <a:avLst/>
          </a:prstGeom>
          <a:noFill/>
          <a:ln w="9525">
            <a:noFill/>
            <a:miter lim="800000"/>
            <a:headEnd/>
            <a:tailEnd/>
          </a:ln>
        </p:spPr>
        <p:txBody>
          <a:bodyPr wrap="none">
            <a:spAutoFit/>
          </a:bodyPr>
          <a:lstStyle/>
          <a:p>
            <a:pPr algn="ctr" rtl="1"/>
            <a:r>
              <a:rPr lang="ar-DZ" sz="3200" b="1" dirty="0" smtClean="0">
                <a:solidFill>
                  <a:srgbClr val="C00000"/>
                </a:solidFill>
                <a:effectLst>
                  <a:outerShdw blurRad="38100" dist="38100" dir="2700000" algn="tl">
                    <a:srgbClr val="000000">
                      <a:alpha val="43137"/>
                    </a:srgbClr>
                  </a:outerShdw>
                </a:effectLst>
              </a:rPr>
              <a:t>تمويل ذاتي</a:t>
            </a:r>
          </a:p>
          <a:p>
            <a:pPr algn="ctr" rtl="1"/>
            <a:r>
              <a:rPr lang="ar-DZ" sz="3200" b="1" dirty="0" smtClean="0">
                <a:solidFill>
                  <a:srgbClr val="C00000"/>
                </a:solidFill>
                <a:effectLst>
                  <a:outerShdw blurRad="38100" dist="38100" dir="2700000" algn="tl">
                    <a:srgbClr val="000000">
                      <a:alpha val="43137"/>
                    </a:srgbClr>
                  </a:outerShdw>
                </a:effectLst>
              </a:rPr>
              <a:t>(تمويل داخلي</a:t>
            </a:r>
            <a:r>
              <a:rPr lang="ar-DZ" sz="3200" b="1" dirty="0" err="1" smtClean="0">
                <a:solidFill>
                  <a:srgbClr val="C00000"/>
                </a:solidFill>
                <a:effectLst>
                  <a:outerShdw blurRad="38100" dist="38100" dir="2700000" algn="tl">
                    <a:srgbClr val="000000">
                      <a:alpha val="43137"/>
                    </a:srgbClr>
                  </a:outerShdw>
                </a:effectLst>
              </a:rPr>
              <a:t>)</a:t>
            </a:r>
            <a:endParaRPr lang="fr-FR" sz="3200" b="1" dirty="0">
              <a:solidFill>
                <a:srgbClr val="C00000"/>
              </a:solidFill>
              <a:effectLst>
                <a:outerShdw blurRad="38100" dist="38100" dir="2700000" algn="tl">
                  <a:srgbClr val="000000">
                    <a:alpha val="43137"/>
                  </a:srgbClr>
                </a:outerShdw>
              </a:effectLst>
            </a:endParaRPr>
          </a:p>
        </p:txBody>
      </p:sp>
      <p:sp>
        <p:nvSpPr>
          <p:cNvPr id="5" name="Rectangle 20"/>
          <p:cNvSpPr>
            <a:spLocks noChangeArrowheads="1"/>
          </p:cNvSpPr>
          <p:nvPr/>
        </p:nvSpPr>
        <p:spPr bwMode="auto">
          <a:xfrm>
            <a:off x="6444440" y="2846836"/>
            <a:ext cx="2664000" cy="1224000"/>
          </a:xfrm>
          <a:prstGeom prst="rect">
            <a:avLst/>
          </a:prstGeom>
          <a:solidFill>
            <a:srgbClr val="FFC000"/>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lang="ar-DZ" sz="3200" b="1" dirty="0" smtClean="0">
                <a:solidFill>
                  <a:schemeClr val="tx1"/>
                </a:solidFill>
                <a:latin typeface="Arial" pitchFamily="34" charset="0"/>
                <a:cs typeface="Arial" pitchFamily="34" charset="0"/>
              </a:rPr>
              <a:t>اقتراض من البنوك</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3200" b="1" i="0" u="none" strike="noStrike" cap="none" normalizeH="0" baseline="0" dirty="0" smtClean="0">
                <a:ln>
                  <a:noFill/>
                </a:ln>
                <a:solidFill>
                  <a:srgbClr val="7030A0"/>
                </a:solidFill>
                <a:effectLst/>
                <a:latin typeface="Arial" pitchFamily="34" charset="0"/>
                <a:cs typeface="Arial" pitchFamily="34" charset="0"/>
              </a:rPr>
              <a:t>(تمويل خارجي</a:t>
            </a:r>
            <a:r>
              <a:rPr kumimoji="0" lang="ar-DZ" sz="3200" b="1" i="0" u="none" strike="noStrike" cap="none" normalizeH="0" baseline="0" dirty="0" err="1" smtClean="0">
                <a:ln>
                  <a:noFill/>
                </a:ln>
                <a:solidFill>
                  <a:srgbClr val="7030A0"/>
                </a:solidFill>
                <a:effectLst/>
                <a:latin typeface="Arial" pitchFamily="34" charset="0"/>
                <a:cs typeface="Arial" pitchFamily="34" charset="0"/>
              </a:rPr>
              <a:t>)</a:t>
            </a:r>
            <a:endParaRPr kumimoji="0" lang="fr-FR" sz="3200" b="1" i="0" u="none" strike="noStrike" cap="none" normalizeH="0" baseline="0" dirty="0" smtClean="0">
              <a:ln>
                <a:noFill/>
              </a:ln>
              <a:solidFill>
                <a:srgbClr val="7030A0"/>
              </a:solidFill>
              <a:effectLst/>
              <a:latin typeface="Arial" pitchFamily="34" charset="0"/>
              <a:cs typeface="Arial" pitchFamily="34" charset="0"/>
            </a:endParaRPr>
          </a:p>
        </p:txBody>
      </p:sp>
      <p:sp>
        <p:nvSpPr>
          <p:cNvPr id="6" name="Rectangle 20"/>
          <p:cNvSpPr>
            <a:spLocks noChangeArrowheads="1"/>
          </p:cNvSpPr>
          <p:nvPr/>
        </p:nvSpPr>
        <p:spPr bwMode="auto">
          <a:xfrm>
            <a:off x="35496" y="2999236"/>
            <a:ext cx="2664000" cy="1224000"/>
          </a:xfrm>
          <a:prstGeom prst="rect">
            <a:avLst/>
          </a:prstGeom>
          <a:solidFill>
            <a:srgbClr val="4FBD4F"/>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lang="ar-DZ" sz="3200" b="1" dirty="0" smtClean="0">
                <a:solidFill>
                  <a:schemeClr val="tx1"/>
                </a:solidFill>
                <a:latin typeface="Arial" pitchFamily="34" charset="0"/>
                <a:cs typeface="Arial" pitchFamily="34" charset="0"/>
              </a:rPr>
              <a:t>إصدار أسهم جديدة</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3200" b="1" i="0" u="none" strike="noStrike" cap="none" normalizeH="0" baseline="0" dirty="0" smtClean="0">
                <a:ln>
                  <a:noFill/>
                </a:ln>
                <a:solidFill>
                  <a:srgbClr val="7030A0"/>
                </a:solidFill>
                <a:effectLst/>
                <a:latin typeface="Arial" pitchFamily="34" charset="0"/>
                <a:cs typeface="Arial" pitchFamily="34" charset="0"/>
              </a:rPr>
              <a:t>(تمويل خارجي</a:t>
            </a:r>
            <a:r>
              <a:rPr kumimoji="0" lang="ar-DZ" sz="3200" b="1" i="0" u="none" strike="noStrike" cap="none" normalizeH="0" baseline="0" dirty="0" err="1" smtClean="0">
                <a:ln>
                  <a:noFill/>
                </a:ln>
                <a:solidFill>
                  <a:srgbClr val="7030A0"/>
                </a:solidFill>
                <a:effectLst/>
                <a:latin typeface="Arial" pitchFamily="34" charset="0"/>
                <a:cs typeface="Arial" pitchFamily="34" charset="0"/>
              </a:rPr>
              <a:t>)</a:t>
            </a:r>
            <a:endParaRPr kumimoji="0" lang="fr-FR" sz="3200" b="1" i="0" u="none" strike="noStrike" cap="none" normalizeH="0" baseline="0" dirty="0" smtClean="0">
              <a:ln>
                <a:noFill/>
              </a:ln>
              <a:solidFill>
                <a:srgbClr val="7030A0"/>
              </a:solidFill>
              <a:effectLst/>
              <a:latin typeface="Arial" pitchFamily="34" charset="0"/>
              <a:cs typeface="Arial" pitchFamily="34" charset="0"/>
            </a:endParaRPr>
          </a:p>
        </p:txBody>
      </p:sp>
      <p:sp>
        <p:nvSpPr>
          <p:cNvPr id="7" name="Rectangle 20"/>
          <p:cNvSpPr>
            <a:spLocks noChangeArrowheads="1"/>
          </p:cNvSpPr>
          <p:nvPr/>
        </p:nvSpPr>
        <p:spPr bwMode="auto">
          <a:xfrm>
            <a:off x="3347864" y="5517232"/>
            <a:ext cx="2664000" cy="1224000"/>
          </a:xfrm>
          <a:prstGeom prst="rect">
            <a:avLst/>
          </a:prstGeom>
          <a:solidFill>
            <a:srgbClr val="FFFF00"/>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lang="ar-DZ" sz="3200" b="1" dirty="0" smtClean="0">
                <a:solidFill>
                  <a:schemeClr val="tx1"/>
                </a:solidFill>
                <a:latin typeface="Arial" pitchFamily="34" charset="0"/>
                <a:cs typeface="Arial" pitchFamily="34" charset="0"/>
              </a:rPr>
              <a:t>إصدار سندات دين</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3200" b="1" i="0" u="none" strike="noStrike" cap="none" normalizeH="0" baseline="0" dirty="0" smtClean="0">
                <a:ln>
                  <a:noFill/>
                </a:ln>
                <a:solidFill>
                  <a:srgbClr val="7030A0"/>
                </a:solidFill>
                <a:effectLst/>
                <a:latin typeface="Arial" pitchFamily="34" charset="0"/>
                <a:cs typeface="Arial" pitchFamily="34" charset="0"/>
              </a:rPr>
              <a:t>(تمويل خارجي</a:t>
            </a:r>
            <a:r>
              <a:rPr kumimoji="0" lang="ar-DZ" sz="3200" b="1" i="0" u="none" strike="noStrike" cap="none" normalizeH="0" baseline="0" dirty="0" err="1" smtClean="0">
                <a:ln>
                  <a:noFill/>
                </a:ln>
                <a:solidFill>
                  <a:srgbClr val="7030A0"/>
                </a:solidFill>
                <a:effectLst/>
                <a:latin typeface="Arial" pitchFamily="34" charset="0"/>
                <a:cs typeface="Arial" pitchFamily="34" charset="0"/>
              </a:rPr>
              <a:t>)</a:t>
            </a:r>
            <a:endParaRPr kumimoji="0" lang="fr-FR" sz="3200" b="1" i="0" u="none" strike="noStrike" cap="none" normalizeH="0" baseline="0" dirty="0" smtClean="0">
              <a:ln>
                <a:noFill/>
              </a:ln>
              <a:solidFill>
                <a:srgbClr val="7030A0"/>
              </a:solidFill>
              <a:effectLst/>
              <a:latin typeface="Arial" pitchFamily="34" charset="0"/>
              <a:cs typeface="Arial" pitchFamily="34" charset="0"/>
            </a:endParaRPr>
          </a:p>
        </p:txBody>
      </p:sp>
      <p:sp>
        <p:nvSpPr>
          <p:cNvPr id="8" name="Lune 7"/>
          <p:cNvSpPr/>
          <p:nvPr/>
        </p:nvSpPr>
        <p:spPr>
          <a:xfrm rot="2242672">
            <a:off x="420956" y="-96107"/>
            <a:ext cx="2448272" cy="3600400"/>
          </a:xfrm>
          <a:prstGeom prst="moon">
            <a:avLst/>
          </a:prstGeom>
          <a:no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DZ" sz="3200" b="1" dirty="0" smtClean="0">
                <a:solidFill>
                  <a:srgbClr val="FF0000"/>
                </a:solidFill>
              </a:rPr>
              <a:t>من دون استدانة</a:t>
            </a:r>
            <a:endParaRPr lang="fr-FR" sz="3200" b="1" dirty="0">
              <a:solidFill>
                <a:srgbClr val="FF0000"/>
              </a:solidFill>
            </a:endParaRPr>
          </a:p>
        </p:txBody>
      </p:sp>
      <p:sp>
        <p:nvSpPr>
          <p:cNvPr id="9" name="Lune 8"/>
          <p:cNvSpPr/>
          <p:nvPr/>
        </p:nvSpPr>
        <p:spPr>
          <a:xfrm rot="12588067">
            <a:off x="6143457" y="3418721"/>
            <a:ext cx="2448272" cy="3600400"/>
          </a:xfrm>
          <a:prstGeom prst="moon">
            <a:avLst/>
          </a:prstGeom>
          <a:no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ar-DZ" sz="3200" b="1" dirty="0" smtClean="0">
                <a:solidFill>
                  <a:srgbClr val="FF0000"/>
                </a:solidFill>
              </a:rPr>
              <a:t>باللجوء إلى الاستدانة</a:t>
            </a:r>
            <a:endParaRPr lang="fr-FR"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1"/>
                                          </p:val>
                                        </p:tav>
                                        <p:tav tm="100000">
                                          <p:val>
                                            <p:strVal val="#ppt_x"/>
                                          </p:val>
                                        </p:tav>
                                      </p:tavLst>
                                    </p:anim>
                                    <p:anim calcmode="lin" valueType="num">
                                      <p:cBhvr>
                                        <p:cTn id="14"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0" presetClass="entr" presetSubtype="0" fill="hold" grpId="0" nodeType="click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1"/>
                                          </p:val>
                                        </p:tav>
                                        <p:tav tm="100000">
                                          <p:val>
                                            <p:strVal val="#ppt_x"/>
                                          </p:val>
                                        </p:tav>
                                      </p:tavLst>
                                    </p:anim>
                                    <p:anim calcmode="lin" valueType="num">
                                      <p:cBhvr>
                                        <p:cTn id="21"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0" presetClass="entr" presetSubtype="0" fill="hold" grpId="0" nodeType="clickEffect">
                                  <p:stCondLst>
                                    <p:cond delay="0"/>
                                  </p:stCondLst>
                                  <p:iterate type="lt">
                                    <p:tmPct val="10000"/>
                                  </p:iterate>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1"/>
                                          </p:val>
                                        </p:tav>
                                        <p:tav tm="100000">
                                          <p:val>
                                            <p:strVal val="#ppt_x"/>
                                          </p:val>
                                        </p:tav>
                                      </p:tavLst>
                                    </p:anim>
                                    <p:anim calcmode="lin" valueType="num">
                                      <p:cBhvr>
                                        <p:cTn id="2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0" presetClass="entr" presetSubtype="0" fill="hold" grpId="0" nodeType="clickEffect">
                                  <p:stCondLst>
                                    <p:cond delay="0"/>
                                  </p:stCondLst>
                                  <p:iterate type="lt">
                                    <p:tmPct val="10000"/>
                                  </p:iterate>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1"/>
                                          </p:val>
                                        </p:tav>
                                        <p:tav tm="100000">
                                          <p:val>
                                            <p:strVal val="#ppt_x"/>
                                          </p:val>
                                        </p:tav>
                                      </p:tavLst>
                                    </p:anim>
                                    <p:anim calcmode="lin" valueType="num">
                                      <p:cBhvr>
                                        <p:cTn id="35"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0" presetClass="entr" presetSubtype="0" fill="hold" grpId="0" nodeType="clickEffect">
                                  <p:stCondLst>
                                    <p:cond delay="0"/>
                                  </p:stCondLst>
                                  <p:iterate type="lt">
                                    <p:tmPct val="10000"/>
                                  </p:iterate>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1"/>
                                          </p:val>
                                        </p:tav>
                                        <p:tav tm="100000">
                                          <p:val>
                                            <p:strVal val="#ppt_x"/>
                                          </p:val>
                                        </p:tav>
                                      </p:tavLst>
                                    </p:anim>
                                    <p:anim calcmode="lin" valueType="num">
                                      <p:cBhvr>
                                        <p:cTn id="4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Autofit/>
          </a:bodyPr>
          <a:lstStyle/>
          <a:p>
            <a:pPr algn="r" rtl="1">
              <a:buNone/>
            </a:pPr>
            <a:r>
              <a:rPr lang="ar-SA" b="1" dirty="0" smtClean="0"/>
              <a:t>استنادًا إلى </a:t>
            </a:r>
            <a:r>
              <a:rPr lang="ar-DZ" b="1" dirty="0" smtClean="0"/>
              <a:t>نظرية</a:t>
            </a:r>
            <a:r>
              <a:rPr lang="ar-SA" b="1" dirty="0" smtClean="0"/>
              <a:t> تسلسل </a:t>
            </a:r>
            <a:r>
              <a:rPr lang="ar-DZ" b="1" dirty="0" smtClean="0"/>
              <a:t>اختيار</a:t>
            </a:r>
            <a:r>
              <a:rPr lang="ar-SA" b="1" dirty="0" smtClean="0"/>
              <a:t> مصادر </a:t>
            </a:r>
            <a:r>
              <a:rPr lang="ar-JO" b="1" dirty="0" smtClean="0"/>
              <a:t>ا</a:t>
            </a:r>
            <a:r>
              <a:rPr lang="ar-SA" b="1" dirty="0" smtClean="0"/>
              <a:t>لتمويل </a:t>
            </a:r>
            <a:r>
              <a:rPr lang="fr-FR" sz="2800" b="1" dirty="0" smtClean="0"/>
              <a:t>The </a:t>
            </a:r>
            <a:r>
              <a:rPr lang="fr-FR" sz="2800" b="1" dirty="0" err="1" smtClean="0"/>
              <a:t>Pecking</a:t>
            </a:r>
            <a:r>
              <a:rPr lang="fr-FR" sz="2800" b="1" dirty="0" smtClean="0"/>
              <a:t>-</a:t>
            </a:r>
            <a:r>
              <a:rPr lang="fr-FR" sz="2800" b="1" dirty="0" err="1" smtClean="0"/>
              <a:t>Order</a:t>
            </a:r>
            <a:r>
              <a:rPr lang="fr-FR" sz="2800" b="1" dirty="0" smtClean="0"/>
              <a:t> </a:t>
            </a:r>
            <a:r>
              <a:rPr lang="fr-FR" sz="2800" b="1" dirty="0" err="1" smtClean="0"/>
              <a:t>Theory</a:t>
            </a:r>
            <a:r>
              <a:rPr lang="ar-DZ" sz="2800" b="1" dirty="0" smtClean="0"/>
              <a:t> </a:t>
            </a:r>
            <a:r>
              <a:rPr lang="ar-SA" b="1" dirty="0" smtClean="0"/>
              <a:t>ال</a:t>
            </a:r>
            <a:r>
              <a:rPr lang="ar-DZ" b="1" dirty="0" smtClean="0"/>
              <a:t>ت</a:t>
            </a:r>
            <a:r>
              <a:rPr lang="ar-SA" b="1" dirty="0" smtClean="0"/>
              <a:t>ي قدمه</a:t>
            </a:r>
            <a:r>
              <a:rPr lang="ar-DZ" b="1" dirty="0" smtClean="0"/>
              <a:t>ا</a:t>
            </a:r>
            <a:r>
              <a:rPr lang="ar-SA" b="1" dirty="0" smtClean="0"/>
              <a:t> </a:t>
            </a:r>
            <a:r>
              <a:rPr lang="en-US" b="1" cap="all" dirty="0" smtClean="0"/>
              <a:t>(</a:t>
            </a:r>
            <a:r>
              <a:rPr lang="en-US" sz="2800" b="1" cap="all" dirty="0" err="1" smtClean="0"/>
              <a:t>Mayers</a:t>
            </a:r>
            <a:r>
              <a:rPr lang="en-US" sz="2800" b="1" cap="all" dirty="0" smtClean="0"/>
              <a:t> &amp; </a:t>
            </a:r>
            <a:r>
              <a:rPr lang="en-US" sz="2800" b="1" cap="all" dirty="0" err="1" smtClean="0"/>
              <a:t>Hajful</a:t>
            </a:r>
            <a:r>
              <a:rPr lang="en-US" sz="2800" b="1" cap="all" dirty="0" smtClean="0"/>
              <a:t>, 1984</a:t>
            </a:r>
            <a:r>
              <a:rPr lang="en-US" b="1" cap="all" dirty="0" smtClean="0"/>
              <a:t>)</a:t>
            </a:r>
            <a:r>
              <a:rPr lang="ar-SA" b="1" dirty="0" smtClean="0"/>
              <a:t> فإن ترتيب التمويل طويل الأجل حسب أفضليته </a:t>
            </a:r>
            <a:r>
              <a:rPr lang="ar-SA" b="1" dirty="0" err="1" smtClean="0"/>
              <a:t>لل</a:t>
            </a:r>
            <a:r>
              <a:rPr lang="ar-DZ" b="1" dirty="0" smtClean="0"/>
              <a:t>مؤسس</a:t>
            </a:r>
            <a:r>
              <a:rPr lang="ar-SA" b="1" dirty="0" smtClean="0"/>
              <a:t>ات يكون على النحو التالي</a:t>
            </a:r>
            <a:r>
              <a:rPr lang="ar-DZ" b="1" dirty="0" err="1" smtClean="0"/>
              <a:t>:</a:t>
            </a:r>
            <a:r>
              <a:rPr lang="ar-DZ" b="1" dirty="0" smtClean="0"/>
              <a:t> </a:t>
            </a:r>
            <a:r>
              <a:rPr lang="ar-SA" b="1" dirty="0" smtClean="0"/>
              <a:t>أول </a:t>
            </a:r>
            <a:r>
              <a:rPr lang="ar-DZ" b="1" dirty="0" smtClean="0"/>
              <a:t>مصدر ل</a:t>
            </a:r>
            <a:r>
              <a:rPr lang="ar-SA" b="1" dirty="0" smtClean="0"/>
              <a:t>تمويل عمليات المؤسسة واستثماراتها هو رأس المال الذي يتم توليده </a:t>
            </a:r>
            <a:r>
              <a:rPr lang="ar-JO" b="1" dirty="0" smtClean="0"/>
              <a:t>من مصادر داخلية</a:t>
            </a:r>
            <a:r>
              <a:rPr lang="ar-DZ" b="1" dirty="0" smtClean="0"/>
              <a:t> (التمويل الذاتي المكون من ال</a:t>
            </a:r>
            <a:r>
              <a:rPr lang="ar-SA" b="1" dirty="0" smtClean="0"/>
              <a:t>أرباح </a:t>
            </a:r>
            <a:r>
              <a:rPr lang="ar-DZ" b="1" dirty="0" smtClean="0"/>
              <a:t>ال</a:t>
            </a:r>
            <a:r>
              <a:rPr lang="ar-SA" b="1" dirty="0" err="1" smtClean="0"/>
              <a:t>مح</a:t>
            </a:r>
            <a:r>
              <a:rPr lang="ar-DZ" b="1" dirty="0" smtClean="0"/>
              <a:t>ت</a:t>
            </a:r>
            <a:r>
              <a:rPr lang="ar-SA" b="1" dirty="0" err="1" smtClean="0"/>
              <a:t>جزة</a:t>
            </a:r>
            <a:r>
              <a:rPr lang="ar-DZ" b="1" dirty="0" smtClean="0"/>
              <a:t> </a:t>
            </a:r>
            <a:r>
              <a:rPr lang="ar-DZ" b="1" dirty="0" err="1" smtClean="0"/>
              <a:t>والاهتلاك)</a:t>
            </a:r>
            <a:r>
              <a:rPr lang="ar-SA" b="1" dirty="0" smtClean="0"/>
              <a:t>، وإذا لم </a:t>
            </a:r>
            <a:r>
              <a:rPr lang="ar-DZ" b="1" dirty="0" smtClean="0"/>
              <a:t>ي</a:t>
            </a:r>
            <a:r>
              <a:rPr lang="ar-SA" b="1" dirty="0" smtClean="0"/>
              <a:t>كن </a:t>
            </a:r>
            <a:r>
              <a:rPr lang="ar-DZ" b="1" dirty="0" smtClean="0"/>
              <a:t>هذا المصدر </a:t>
            </a:r>
            <a:r>
              <a:rPr lang="ar-SA" b="1" dirty="0" smtClean="0"/>
              <a:t>كافي</a:t>
            </a:r>
            <a:r>
              <a:rPr lang="ar-DZ" b="1" dirty="0" smtClean="0"/>
              <a:t>ا</a:t>
            </a:r>
            <a:r>
              <a:rPr lang="ar-SA" b="1" dirty="0" smtClean="0"/>
              <a:t>، فإن المؤسسة تسعى إلى استخدام الديون ال</a:t>
            </a:r>
            <a:r>
              <a:rPr lang="ar-DZ" b="1" dirty="0" smtClean="0"/>
              <a:t>م</a:t>
            </a:r>
            <a:r>
              <a:rPr lang="ar-SA" b="1" dirty="0" smtClean="0"/>
              <a:t>ا</a:t>
            </a:r>
            <a:r>
              <a:rPr lang="ar-DZ" b="1" dirty="0" smtClean="0"/>
              <a:t>ل</a:t>
            </a:r>
            <a:r>
              <a:rPr lang="ar-SA" b="1" dirty="0" err="1" smtClean="0"/>
              <a:t>ية</a:t>
            </a:r>
            <a:r>
              <a:rPr lang="ar-SA" b="1" dirty="0" smtClean="0"/>
              <a:t>، يليها بعد ذلك إصدار حقوق الملكية بوصفها آخر مصدر تمويلي تلجأ إليه المؤسسة.</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ndir un rectangle avec un coin du même côté 1"/>
          <p:cNvSpPr/>
          <p:nvPr/>
        </p:nvSpPr>
        <p:spPr>
          <a:xfrm>
            <a:off x="1835696" y="44624"/>
            <a:ext cx="2664296" cy="792000"/>
          </a:xfrm>
          <a:prstGeom prst="round2Same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DZ" sz="3600" b="1" dirty="0" smtClean="0">
                <a:effectLst>
                  <a:outerShdw blurRad="38100" dist="38100" dir="2700000" algn="tl">
                    <a:srgbClr val="000000">
                      <a:alpha val="43137"/>
                    </a:srgbClr>
                  </a:outerShdw>
                </a:effectLst>
              </a:rPr>
              <a:t>البدائل التمويلية</a:t>
            </a:r>
            <a:endParaRPr lang="fr-FR" sz="3200" b="1" dirty="0">
              <a:effectLst>
                <a:outerShdw blurRad="38100" dist="38100" dir="2700000" algn="tl">
                  <a:srgbClr val="000000">
                    <a:alpha val="43137"/>
                  </a:srgbClr>
                </a:outerShdw>
              </a:effectLst>
            </a:endParaRPr>
          </a:p>
        </p:txBody>
      </p:sp>
      <p:sp>
        <p:nvSpPr>
          <p:cNvPr id="3" name="Rectangle 20"/>
          <p:cNvSpPr>
            <a:spLocks noChangeArrowheads="1"/>
          </p:cNvSpPr>
          <p:nvPr/>
        </p:nvSpPr>
        <p:spPr bwMode="auto">
          <a:xfrm>
            <a:off x="3909860" y="1052736"/>
            <a:ext cx="2016000" cy="1008000"/>
          </a:xfrm>
          <a:prstGeom prst="rect">
            <a:avLst/>
          </a:prstGeom>
          <a:solidFill>
            <a:srgbClr val="FFC000"/>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algn="ctr" rtl="1" fontAlgn="base">
              <a:spcBef>
                <a:spcPct val="0"/>
              </a:spcBef>
              <a:spcAft>
                <a:spcPts val="1000"/>
              </a:spcAft>
            </a:pPr>
            <a:r>
              <a:rPr lang="ar-DZ" sz="3200" b="1" dirty="0" smtClean="0">
                <a:solidFill>
                  <a:srgbClr val="7030A0"/>
                </a:solidFill>
                <a:effectLst>
                  <a:outerShdw blurRad="38100" dist="38100" dir="2700000" algn="tl">
                    <a:srgbClr val="000000">
                      <a:alpha val="43137"/>
                    </a:srgbClr>
                  </a:outerShdw>
                </a:effectLst>
              </a:rPr>
              <a:t>تمويل خارجي</a:t>
            </a:r>
            <a:endParaRPr lang="fr-FR" sz="3200" b="1" dirty="0" smtClean="0">
              <a:solidFill>
                <a:srgbClr val="7030A0"/>
              </a:solidFill>
              <a:effectLst>
                <a:outerShdw blurRad="38100" dist="38100" dir="2700000" algn="tl">
                  <a:srgbClr val="000000">
                    <a:alpha val="43137"/>
                  </a:srgbClr>
                </a:outerShdw>
              </a:effectLst>
            </a:endParaRPr>
          </a:p>
        </p:txBody>
      </p:sp>
      <p:sp>
        <p:nvSpPr>
          <p:cNvPr id="4" name="Rectangle 20"/>
          <p:cNvSpPr>
            <a:spLocks noChangeArrowheads="1"/>
          </p:cNvSpPr>
          <p:nvPr/>
        </p:nvSpPr>
        <p:spPr bwMode="auto">
          <a:xfrm>
            <a:off x="467544" y="1052736"/>
            <a:ext cx="1980000" cy="1008000"/>
          </a:xfrm>
          <a:prstGeom prst="rect">
            <a:avLst/>
          </a:prstGeom>
          <a:solidFill>
            <a:srgbClr val="41F828"/>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endParaRPr kumimoji="0" lang="fr-FR" sz="3200" b="1" i="0" u="none" strike="noStrike" cap="none" normalizeH="0" baseline="0" dirty="0" smtClean="0">
              <a:ln>
                <a:noFill/>
              </a:ln>
              <a:solidFill>
                <a:srgbClr val="41F828"/>
              </a:solidFill>
              <a:effectLst/>
              <a:latin typeface="Arial" pitchFamily="34" charset="0"/>
              <a:cs typeface="Arial" pitchFamily="34" charset="0"/>
            </a:endParaRPr>
          </a:p>
        </p:txBody>
      </p:sp>
      <p:sp>
        <p:nvSpPr>
          <p:cNvPr id="5" name="Rectangle 4"/>
          <p:cNvSpPr>
            <a:spLocks noChangeArrowheads="1"/>
          </p:cNvSpPr>
          <p:nvPr/>
        </p:nvSpPr>
        <p:spPr bwMode="auto">
          <a:xfrm>
            <a:off x="494705" y="983630"/>
            <a:ext cx="1917513" cy="1077218"/>
          </a:xfrm>
          <a:prstGeom prst="rect">
            <a:avLst/>
          </a:prstGeom>
          <a:noFill/>
          <a:ln w="9525">
            <a:noFill/>
            <a:miter lim="800000"/>
            <a:headEnd/>
            <a:tailEnd/>
          </a:ln>
        </p:spPr>
        <p:txBody>
          <a:bodyPr wrap="none">
            <a:spAutoFit/>
          </a:bodyPr>
          <a:lstStyle/>
          <a:p>
            <a:pPr algn="ctr" rtl="1"/>
            <a:r>
              <a:rPr lang="ar-DZ" sz="3200" b="1" dirty="0" smtClean="0">
                <a:solidFill>
                  <a:srgbClr val="C00000"/>
                </a:solidFill>
              </a:rPr>
              <a:t>تمويل داخلي</a:t>
            </a:r>
          </a:p>
          <a:p>
            <a:pPr algn="ctr" rtl="1"/>
            <a:r>
              <a:rPr lang="ar-DZ" sz="3200" b="1" dirty="0" smtClean="0">
                <a:solidFill>
                  <a:srgbClr val="C00000"/>
                </a:solidFill>
              </a:rPr>
              <a:t>(تمويل ذاتي</a:t>
            </a:r>
            <a:r>
              <a:rPr lang="ar-DZ" sz="3200" b="1" dirty="0" err="1" smtClean="0">
                <a:solidFill>
                  <a:srgbClr val="C00000"/>
                </a:solidFill>
              </a:rPr>
              <a:t>)</a:t>
            </a:r>
            <a:endParaRPr lang="fr-FR" sz="3200" b="1" dirty="0">
              <a:solidFill>
                <a:srgbClr val="C00000"/>
              </a:solidFill>
            </a:endParaRPr>
          </a:p>
        </p:txBody>
      </p:sp>
      <p:sp>
        <p:nvSpPr>
          <p:cNvPr id="6" name="Rectangle à coins arrondis 5"/>
          <p:cNvSpPr/>
          <p:nvPr/>
        </p:nvSpPr>
        <p:spPr>
          <a:xfrm>
            <a:off x="4118236" y="4279140"/>
            <a:ext cx="1980000" cy="1008000"/>
          </a:xfrm>
          <a:prstGeom prst="round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b="1" dirty="0" err="1" smtClean="0">
                <a:solidFill>
                  <a:srgbClr val="7030A0"/>
                </a:solidFill>
              </a:rPr>
              <a:t>إقتراض</a:t>
            </a:r>
            <a:endParaRPr lang="fr-FR" sz="3200" b="1" dirty="0" smtClean="0">
              <a:solidFill>
                <a:srgbClr val="7030A0"/>
              </a:solidFill>
            </a:endParaRPr>
          </a:p>
        </p:txBody>
      </p:sp>
      <p:sp>
        <p:nvSpPr>
          <p:cNvPr id="7" name="Rectangle 20"/>
          <p:cNvSpPr>
            <a:spLocks noChangeArrowheads="1"/>
          </p:cNvSpPr>
          <p:nvPr/>
        </p:nvSpPr>
        <p:spPr bwMode="auto">
          <a:xfrm>
            <a:off x="7128504" y="4279140"/>
            <a:ext cx="1980000" cy="1008000"/>
          </a:xfrm>
          <a:prstGeom prst="rect">
            <a:avLst/>
          </a:prstGeom>
          <a:solidFill>
            <a:srgbClr val="4FBD4F"/>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3200" b="1" i="0" u="none" strike="noStrike" cap="none" normalizeH="0" baseline="0" dirty="0" err="1" smtClean="0">
                <a:ln>
                  <a:noFill/>
                </a:ln>
                <a:solidFill>
                  <a:srgbClr val="7030A0"/>
                </a:solidFill>
                <a:effectLst/>
                <a:latin typeface="Arial" pitchFamily="34" charset="0"/>
                <a:cs typeface="Arial" pitchFamily="34" charset="0"/>
              </a:rPr>
              <a:t>إستئجار</a:t>
            </a:r>
            <a:r>
              <a:rPr kumimoji="0" lang="ar-DZ" sz="3200" b="1" i="0" u="none" strike="noStrike" cap="none" normalizeH="0" baseline="0" dirty="0" smtClean="0">
                <a:ln>
                  <a:noFill/>
                </a:ln>
                <a:solidFill>
                  <a:srgbClr val="7030A0"/>
                </a:solidFill>
                <a:effectLst/>
                <a:latin typeface="Arial" pitchFamily="34" charset="0"/>
                <a:cs typeface="Arial" pitchFamily="34" charset="0"/>
              </a:rPr>
              <a:t> مالي</a:t>
            </a:r>
            <a:endParaRPr kumimoji="0" lang="fr-FR" sz="3200" b="1" i="0" u="none" strike="noStrike" cap="none" normalizeH="0" baseline="0" dirty="0" smtClean="0">
              <a:ln>
                <a:noFill/>
              </a:ln>
              <a:solidFill>
                <a:srgbClr val="7030A0"/>
              </a:solidFill>
              <a:effectLst/>
              <a:latin typeface="Arial" pitchFamily="34" charset="0"/>
              <a:cs typeface="Arial" pitchFamily="34" charset="0"/>
            </a:endParaRPr>
          </a:p>
        </p:txBody>
      </p:sp>
      <p:sp>
        <p:nvSpPr>
          <p:cNvPr id="8" name="Rectangle 20"/>
          <p:cNvSpPr>
            <a:spLocks noChangeArrowheads="1"/>
          </p:cNvSpPr>
          <p:nvPr/>
        </p:nvSpPr>
        <p:spPr bwMode="auto">
          <a:xfrm>
            <a:off x="2641852" y="5819532"/>
            <a:ext cx="1980000" cy="1008000"/>
          </a:xfrm>
          <a:prstGeom prst="rect">
            <a:avLst/>
          </a:prstGeom>
          <a:solidFill>
            <a:srgbClr val="FFFF00"/>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lang="ar-DZ" sz="3200" b="1" dirty="0" smtClean="0">
                <a:solidFill>
                  <a:schemeClr val="tx1"/>
                </a:solidFill>
                <a:latin typeface="Arial" pitchFamily="34" charset="0"/>
                <a:cs typeface="Arial" pitchFamily="34" charset="0"/>
              </a:rPr>
              <a:t>إصدار سندات</a:t>
            </a:r>
            <a:endParaRPr kumimoji="0" lang="fr-FR" sz="3200" b="1" i="0" u="none" strike="noStrike" cap="none" normalizeH="0" baseline="0" dirty="0" smtClean="0">
              <a:ln>
                <a:noFill/>
              </a:ln>
              <a:solidFill>
                <a:srgbClr val="7030A0"/>
              </a:solidFill>
              <a:effectLst/>
              <a:latin typeface="Arial" pitchFamily="34" charset="0"/>
              <a:cs typeface="Arial" pitchFamily="34" charset="0"/>
            </a:endParaRPr>
          </a:p>
        </p:txBody>
      </p:sp>
      <p:sp>
        <p:nvSpPr>
          <p:cNvPr id="9" name="Forme libre 8"/>
          <p:cNvSpPr/>
          <p:nvPr/>
        </p:nvSpPr>
        <p:spPr>
          <a:xfrm>
            <a:off x="3160360" y="2334812"/>
            <a:ext cx="3456000" cy="379828"/>
          </a:xfrm>
          <a:custGeom>
            <a:avLst/>
            <a:gdLst>
              <a:gd name="connsiteX0" fmla="*/ 0 w 4445391"/>
              <a:gd name="connsiteY0" fmla="*/ 379828 h 379828"/>
              <a:gd name="connsiteX1" fmla="*/ 0 w 4445391"/>
              <a:gd name="connsiteY1" fmla="*/ 0 h 379828"/>
              <a:gd name="connsiteX2" fmla="*/ 4445391 w 4445391"/>
              <a:gd name="connsiteY2" fmla="*/ 0 h 379828"/>
              <a:gd name="connsiteX3" fmla="*/ 4445391 w 4445391"/>
              <a:gd name="connsiteY3" fmla="*/ 351692 h 379828"/>
            </a:gdLst>
            <a:ahLst/>
            <a:cxnLst>
              <a:cxn ang="0">
                <a:pos x="connsiteX0" y="connsiteY0"/>
              </a:cxn>
              <a:cxn ang="0">
                <a:pos x="connsiteX1" y="connsiteY1"/>
              </a:cxn>
              <a:cxn ang="0">
                <a:pos x="connsiteX2" y="connsiteY2"/>
              </a:cxn>
              <a:cxn ang="0">
                <a:pos x="connsiteX3" y="connsiteY3"/>
              </a:cxn>
            </a:cxnLst>
            <a:rect l="l" t="t" r="r" b="b"/>
            <a:pathLst>
              <a:path w="4445391" h="379828">
                <a:moveTo>
                  <a:pt x="0" y="379828"/>
                </a:moveTo>
                <a:lnTo>
                  <a:pt x="0" y="0"/>
                </a:lnTo>
                <a:lnTo>
                  <a:pt x="4445391" y="0"/>
                </a:lnTo>
                <a:lnTo>
                  <a:pt x="4445391" y="351692"/>
                </a:lnTo>
              </a:path>
            </a:pathLst>
          </a:cu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rtl="1"/>
            <a:endParaRPr lang="fr-FR"/>
          </a:p>
        </p:txBody>
      </p:sp>
      <p:cxnSp>
        <p:nvCxnSpPr>
          <p:cNvPr id="10" name="Connecteur droit 9"/>
          <p:cNvCxnSpPr/>
          <p:nvPr/>
        </p:nvCxnSpPr>
        <p:spPr>
          <a:xfrm>
            <a:off x="4902236" y="2060960"/>
            <a:ext cx="0" cy="2520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Forme libre 10"/>
          <p:cNvSpPr/>
          <p:nvPr/>
        </p:nvSpPr>
        <p:spPr>
          <a:xfrm>
            <a:off x="4499992" y="434429"/>
            <a:ext cx="396000" cy="648000"/>
          </a:xfrm>
          <a:custGeom>
            <a:avLst/>
            <a:gdLst>
              <a:gd name="connsiteX0" fmla="*/ 0 w 689317"/>
              <a:gd name="connsiteY0" fmla="*/ 0 h 998806"/>
              <a:gd name="connsiteX1" fmla="*/ 689317 w 689317"/>
              <a:gd name="connsiteY1" fmla="*/ 0 h 998806"/>
              <a:gd name="connsiteX2" fmla="*/ 689317 w 689317"/>
              <a:gd name="connsiteY2" fmla="*/ 998806 h 998806"/>
            </a:gdLst>
            <a:ahLst/>
            <a:cxnLst>
              <a:cxn ang="0">
                <a:pos x="connsiteX0" y="connsiteY0"/>
              </a:cxn>
              <a:cxn ang="0">
                <a:pos x="connsiteX1" y="connsiteY1"/>
              </a:cxn>
              <a:cxn ang="0">
                <a:pos x="connsiteX2" y="connsiteY2"/>
              </a:cxn>
            </a:cxnLst>
            <a:rect l="l" t="t" r="r" b="b"/>
            <a:pathLst>
              <a:path w="689317" h="998806">
                <a:moveTo>
                  <a:pt x="0" y="0"/>
                </a:moveTo>
                <a:lnTo>
                  <a:pt x="689317" y="0"/>
                </a:lnTo>
                <a:lnTo>
                  <a:pt x="689317" y="998806"/>
                </a:lnTo>
              </a:path>
            </a:pathLst>
          </a:cu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rtl="1"/>
            <a:endParaRPr lang="fr-FR"/>
          </a:p>
        </p:txBody>
      </p:sp>
      <p:sp>
        <p:nvSpPr>
          <p:cNvPr id="12" name="Forme libre 11"/>
          <p:cNvSpPr/>
          <p:nvPr/>
        </p:nvSpPr>
        <p:spPr>
          <a:xfrm>
            <a:off x="1439432" y="434429"/>
            <a:ext cx="396000" cy="648000"/>
          </a:xfrm>
          <a:custGeom>
            <a:avLst/>
            <a:gdLst>
              <a:gd name="connsiteX0" fmla="*/ 1041010 w 1041010"/>
              <a:gd name="connsiteY0" fmla="*/ 0 h 675249"/>
              <a:gd name="connsiteX1" fmla="*/ 0 w 1041010"/>
              <a:gd name="connsiteY1" fmla="*/ 0 h 675249"/>
              <a:gd name="connsiteX2" fmla="*/ 0 w 1041010"/>
              <a:gd name="connsiteY2" fmla="*/ 675249 h 675249"/>
            </a:gdLst>
            <a:ahLst/>
            <a:cxnLst>
              <a:cxn ang="0">
                <a:pos x="connsiteX0" y="connsiteY0"/>
              </a:cxn>
              <a:cxn ang="0">
                <a:pos x="connsiteX1" y="connsiteY1"/>
              </a:cxn>
              <a:cxn ang="0">
                <a:pos x="connsiteX2" y="connsiteY2"/>
              </a:cxn>
            </a:cxnLst>
            <a:rect l="l" t="t" r="r" b="b"/>
            <a:pathLst>
              <a:path w="1041010" h="675249">
                <a:moveTo>
                  <a:pt x="1041010" y="0"/>
                </a:moveTo>
                <a:lnTo>
                  <a:pt x="0" y="0"/>
                </a:lnTo>
                <a:lnTo>
                  <a:pt x="0" y="675249"/>
                </a:lnTo>
              </a:path>
            </a:pathLst>
          </a:cu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rtl="1"/>
            <a:endParaRPr lang="fr-FR"/>
          </a:p>
        </p:txBody>
      </p:sp>
      <p:sp>
        <p:nvSpPr>
          <p:cNvPr id="13" name="Forme libre 12"/>
          <p:cNvSpPr/>
          <p:nvPr/>
        </p:nvSpPr>
        <p:spPr>
          <a:xfrm>
            <a:off x="5112392" y="3899200"/>
            <a:ext cx="2988000" cy="379828"/>
          </a:xfrm>
          <a:custGeom>
            <a:avLst/>
            <a:gdLst>
              <a:gd name="connsiteX0" fmla="*/ 0 w 4445391"/>
              <a:gd name="connsiteY0" fmla="*/ 379828 h 379828"/>
              <a:gd name="connsiteX1" fmla="*/ 0 w 4445391"/>
              <a:gd name="connsiteY1" fmla="*/ 0 h 379828"/>
              <a:gd name="connsiteX2" fmla="*/ 4445391 w 4445391"/>
              <a:gd name="connsiteY2" fmla="*/ 0 h 379828"/>
              <a:gd name="connsiteX3" fmla="*/ 4445391 w 4445391"/>
              <a:gd name="connsiteY3" fmla="*/ 351692 h 379828"/>
            </a:gdLst>
            <a:ahLst/>
            <a:cxnLst>
              <a:cxn ang="0">
                <a:pos x="connsiteX0" y="connsiteY0"/>
              </a:cxn>
              <a:cxn ang="0">
                <a:pos x="connsiteX1" y="connsiteY1"/>
              </a:cxn>
              <a:cxn ang="0">
                <a:pos x="connsiteX2" y="connsiteY2"/>
              </a:cxn>
              <a:cxn ang="0">
                <a:pos x="connsiteX3" y="connsiteY3"/>
              </a:cxn>
            </a:cxnLst>
            <a:rect l="l" t="t" r="r" b="b"/>
            <a:pathLst>
              <a:path w="4445391" h="379828">
                <a:moveTo>
                  <a:pt x="0" y="379828"/>
                </a:moveTo>
                <a:lnTo>
                  <a:pt x="0" y="0"/>
                </a:lnTo>
                <a:lnTo>
                  <a:pt x="4445391" y="0"/>
                </a:lnTo>
                <a:lnTo>
                  <a:pt x="4445391" y="351692"/>
                </a:lnTo>
              </a:path>
            </a:pathLst>
          </a:cu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rtl="1"/>
            <a:endParaRPr lang="fr-FR"/>
          </a:p>
        </p:txBody>
      </p:sp>
      <p:cxnSp>
        <p:nvCxnSpPr>
          <p:cNvPr id="14" name="Connecteur droit 13"/>
          <p:cNvCxnSpPr/>
          <p:nvPr/>
        </p:nvCxnSpPr>
        <p:spPr>
          <a:xfrm>
            <a:off x="6610394" y="3630956"/>
            <a:ext cx="0" cy="2520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5" name="Rectangle à coins arrondis 14"/>
          <p:cNvSpPr/>
          <p:nvPr/>
        </p:nvSpPr>
        <p:spPr>
          <a:xfrm>
            <a:off x="5472320" y="5833512"/>
            <a:ext cx="1980000" cy="10080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b="1" dirty="0" smtClean="0">
                <a:solidFill>
                  <a:srgbClr val="C00000"/>
                </a:solidFill>
              </a:rPr>
              <a:t>قروض بنكية</a:t>
            </a:r>
            <a:endParaRPr lang="fr-FR" sz="3200" b="1" dirty="0">
              <a:solidFill>
                <a:srgbClr val="C00000"/>
              </a:solidFill>
            </a:endParaRPr>
          </a:p>
        </p:txBody>
      </p:sp>
      <p:sp>
        <p:nvSpPr>
          <p:cNvPr id="16" name="Rectangle à coins arrondis 15"/>
          <p:cNvSpPr/>
          <p:nvPr/>
        </p:nvSpPr>
        <p:spPr>
          <a:xfrm>
            <a:off x="2174020" y="2636912"/>
            <a:ext cx="1980000" cy="10080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DZ" sz="3200" b="1" dirty="0" smtClean="0">
                <a:solidFill>
                  <a:schemeClr val="tx1"/>
                </a:solidFill>
                <a:latin typeface="Arial" pitchFamily="34" charset="0"/>
                <a:cs typeface="Arial" pitchFamily="34" charset="0"/>
              </a:rPr>
              <a:t>إصدار أسهم</a:t>
            </a:r>
            <a:endParaRPr lang="fr-FR" sz="3200" b="1" dirty="0" smtClean="0">
              <a:solidFill>
                <a:srgbClr val="7030A0"/>
              </a:solidFill>
              <a:latin typeface="Arial" pitchFamily="34" charset="0"/>
              <a:cs typeface="Arial" pitchFamily="34" charset="0"/>
            </a:endParaRPr>
          </a:p>
        </p:txBody>
      </p:sp>
      <p:sp>
        <p:nvSpPr>
          <p:cNvPr id="17" name="Parchemin vertical 16"/>
          <p:cNvSpPr/>
          <p:nvPr/>
        </p:nvSpPr>
        <p:spPr>
          <a:xfrm>
            <a:off x="-22444" y="44624"/>
            <a:ext cx="1354084" cy="1440160"/>
          </a:xfrm>
          <a:prstGeom prst="verticalScroll">
            <a:avLst/>
          </a:prstGeom>
          <a:solidFill>
            <a:srgbClr val="06E5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b="1" dirty="0" smtClean="0">
                <a:solidFill>
                  <a:schemeClr val="tx1"/>
                </a:solidFill>
              </a:rPr>
              <a:t>مصدر أول</a:t>
            </a:r>
            <a:endParaRPr lang="fr-FR" sz="3200" b="1" dirty="0">
              <a:solidFill>
                <a:schemeClr val="tx1"/>
              </a:solidFill>
            </a:endParaRPr>
          </a:p>
        </p:txBody>
      </p:sp>
      <p:sp>
        <p:nvSpPr>
          <p:cNvPr id="18" name="Rectangle à coins arrondis 17"/>
          <p:cNvSpPr/>
          <p:nvPr/>
        </p:nvSpPr>
        <p:spPr>
          <a:xfrm>
            <a:off x="5644912" y="2636912"/>
            <a:ext cx="1980000" cy="1008000"/>
          </a:xfrm>
          <a:prstGeom prst="roundRect">
            <a:avLst/>
          </a:prstGeom>
          <a:solidFill>
            <a:srgbClr val="99FF33"/>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b="1" dirty="0" smtClean="0">
                <a:solidFill>
                  <a:srgbClr val="7030A0"/>
                </a:solidFill>
              </a:rPr>
              <a:t>تمويل بالدين</a:t>
            </a:r>
            <a:endParaRPr lang="fr-FR" sz="3200" b="1" dirty="0" smtClean="0">
              <a:solidFill>
                <a:srgbClr val="7030A0"/>
              </a:solidFill>
            </a:endParaRPr>
          </a:p>
        </p:txBody>
      </p:sp>
      <p:sp>
        <p:nvSpPr>
          <p:cNvPr id="19" name="Forme libre 18"/>
          <p:cNvSpPr/>
          <p:nvPr/>
        </p:nvSpPr>
        <p:spPr>
          <a:xfrm>
            <a:off x="3888256" y="5497444"/>
            <a:ext cx="2988000" cy="379828"/>
          </a:xfrm>
          <a:custGeom>
            <a:avLst/>
            <a:gdLst>
              <a:gd name="connsiteX0" fmla="*/ 0 w 4445391"/>
              <a:gd name="connsiteY0" fmla="*/ 379828 h 379828"/>
              <a:gd name="connsiteX1" fmla="*/ 0 w 4445391"/>
              <a:gd name="connsiteY1" fmla="*/ 0 h 379828"/>
              <a:gd name="connsiteX2" fmla="*/ 4445391 w 4445391"/>
              <a:gd name="connsiteY2" fmla="*/ 0 h 379828"/>
              <a:gd name="connsiteX3" fmla="*/ 4445391 w 4445391"/>
              <a:gd name="connsiteY3" fmla="*/ 351692 h 379828"/>
            </a:gdLst>
            <a:ahLst/>
            <a:cxnLst>
              <a:cxn ang="0">
                <a:pos x="connsiteX0" y="connsiteY0"/>
              </a:cxn>
              <a:cxn ang="0">
                <a:pos x="connsiteX1" y="connsiteY1"/>
              </a:cxn>
              <a:cxn ang="0">
                <a:pos x="connsiteX2" y="connsiteY2"/>
              </a:cxn>
              <a:cxn ang="0">
                <a:pos x="connsiteX3" y="connsiteY3"/>
              </a:cxn>
            </a:cxnLst>
            <a:rect l="l" t="t" r="r" b="b"/>
            <a:pathLst>
              <a:path w="4445391" h="379828">
                <a:moveTo>
                  <a:pt x="0" y="379828"/>
                </a:moveTo>
                <a:lnTo>
                  <a:pt x="0" y="0"/>
                </a:lnTo>
                <a:lnTo>
                  <a:pt x="4445391" y="0"/>
                </a:lnTo>
                <a:lnTo>
                  <a:pt x="4445391" y="351692"/>
                </a:lnTo>
              </a:path>
            </a:pathLst>
          </a:cu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rtl="1"/>
            <a:endParaRPr lang="fr-FR"/>
          </a:p>
        </p:txBody>
      </p:sp>
      <p:cxnSp>
        <p:nvCxnSpPr>
          <p:cNvPr id="20" name="Connecteur droit 19"/>
          <p:cNvCxnSpPr/>
          <p:nvPr/>
        </p:nvCxnSpPr>
        <p:spPr>
          <a:xfrm>
            <a:off x="5098226" y="5229200"/>
            <a:ext cx="0" cy="2520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1" name="Parchemin vertical 20"/>
          <p:cNvSpPr/>
          <p:nvPr/>
        </p:nvSpPr>
        <p:spPr>
          <a:xfrm>
            <a:off x="7034340" y="1484784"/>
            <a:ext cx="1354084" cy="1440160"/>
          </a:xfrm>
          <a:prstGeom prst="verticalScroll">
            <a:avLst/>
          </a:prstGeom>
          <a:solidFill>
            <a:srgbClr val="06E5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b="1" dirty="0" smtClean="0">
                <a:solidFill>
                  <a:schemeClr val="tx1"/>
                </a:solidFill>
              </a:rPr>
              <a:t>مصدر ثاني</a:t>
            </a:r>
            <a:endParaRPr lang="fr-FR" sz="3200" b="1" dirty="0">
              <a:solidFill>
                <a:schemeClr val="tx1"/>
              </a:solidFill>
            </a:endParaRPr>
          </a:p>
        </p:txBody>
      </p:sp>
      <p:sp>
        <p:nvSpPr>
          <p:cNvPr id="22" name="Parchemin vertical 21"/>
          <p:cNvSpPr/>
          <p:nvPr/>
        </p:nvSpPr>
        <p:spPr>
          <a:xfrm>
            <a:off x="899592" y="2276872"/>
            <a:ext cx="1354084" cy="1440160"/>
          </a:xfrm>
          <a:prstGeom prst="verticalScroll">
            <a:avLst/>
          </a:prstGeom>
          <a:solidFill>
            <a:srgbClr val="06E5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b="1" dirty="0" smtClean="0">
                <a:solidFill>
                  <a:schemeClr val="tx1"/>
                </a:solidFill>
              </a:rPr>
              <a:t>مصدر ثالث</a:t>
            </a:r>
            <a:endParaRPr lang="fr-FR" sz="3200" b="1" dirty="0">
              <a:solidFill>
                <a:schemeClr val="tx1"/>
              </a:solidFill>
            </a:endParaRPr>
          </a:p>
        </p:txBody>
      </p:sp>
      <p:sp>
        <p:nvSpPr>
          <p:cNvPr id="23" name="Rectangle 22"/>
          <p:cNvSpPr/>
          <p:nvPr/>
        </p:nvSpPr>
        <p:spPr>
          <a:xfrm>
            <a:off x="4777068" y="5301208"/>
            <a:ext cx="587020" cy="1446550"/>
          </a:xfrm>
          <a:prstGeom prst="rect">
            <a:avLst/>
          </a:prstGeom>
        </p:spPr>
        <p:txBody>
          <a:bodyPr wrap="none">
            <a:spAutoFit/>
          </a:bodyPr>
          <a:lstStyle/>
          <a:p>
            <a:r>
              <a:rPr lang="ar-DZ" sz="8800" b="1" dirty="0" err="1" smtClean="0"/>
              <a:t>؟</a:t>
            </a:r>
            <a:endParaRPr lang="fr-FR" sz="8800" dirty="0"/>
          </a:p>
        </p:txBody>
      </p:sp>
      <p:sp>
        <p:nvSpPr>
          <p:cNvPr id="24" name="Rectangle 23"/>
          <p:cNvSpPr/>
          <p:nvPr/>
        </p:nvSpPr>
        <p:spPr>
          <a:xfrm>
            <a:off x="7740352" y="5157192"/>
            <a:ext cx="587020" cy="1446550"/>
          </a:xfrm>
          <a:prstGeom prst="rect">
            <a:avLst/>
          </a:prstGeom>
        </p:spPr>
        <p:txBody>
          <a:bodyPr wrap="none">
            <a:spAutoFit/>
          </a:bodyPr>
          <a:lstStyle/>
          <a:p>
            <a:r>
              <a:rPr lang="ar-DZ" sz="8800" b="1" dirty="0" err="1" smtClean="0"/>
              <a:t>؟</a:t>
            </a:r>
            <a:endParaRPr lang="fr-FR" sz="8800" dirty="0"/>
          </a:p>
        </p:txBody>
      </p:sp>
      <p:sp>
        <p:nvSpPr>
          <p:cNvPr id="25" name="Double flèche horizontale 24"/>
          <p:cNvSpPr/>
          <p:nvPr/>
        </p:nvSpPr>
        <p:spPr>
          <a:xfrm>
            <a:off x="4744152" y="6221576"/>
            <a:ext cx="648072" cy="476672"/>
          </a:xfrm>
          <a:prstGeom prst="leftRightArrow">
            <a:avLst/>
          </a:prstGeom>
          <a:solidFill>
            <a:srgbClr val="06E5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Flèche angle droit à deux pointes 25"/>
          <p:cNvSpPr/>
          <p:nvPr/>
        </p:nvSpPr>
        <p:spPr>
          <a:xfrm>
            <a:off x="7596336" y="5472608"/>
            <a:ext cx="1152128" cy="1196752"/>
          </a:xfrm>
          <a:prstGeom prst="leftUpArrow">
            <a:avLst/>
          </a:prstGeom>
          <a:solidFill>
            <a:srgbClr val="06E5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7" name="Group 14"/>
          <p:cNvGrpSpPr>
            <a:grpSpLocks/>
          </p:cNvGrpSpPr>
          <p:nvPr/>
        </p:nvGrpSpPr>
        <p:grpSpPr bwMode="auto">
          <a:xfrm rot="5400000">
            <a:off x="5544108" y="1088742"/>
            <a:ext cx="3600401" cy="3240359"/>
            <a:chOff x="2238" y="1752"/>
            <a:chExt cx="1818" cy="1722"/>
          </a:xfrm>
        </p:grpSpPr>
        <p:grpSp>
          <p:nvGrpSpPr>
            <p:cNvPr id="28" name="Group 15"/>
            <p:cNvGrpSpPr>
              <a:grpSpLocks/>
            </p:cNvGrpSpPr>
            <p:nvPr/>
          </p:nvGrpSpPr>
          <p:grpSpPr bwMode="auto">
            <a:xfrm>
              <a:off x="2238" y="1752"/>
              <a:ext cx="1326" cy="1290"/>
              <a:chOff x="2238" y="1752"/>
              <a:chExt cx="1326" cy="1290"/>
            </a:xfrm>
          </p:grpSpPr>
          <p:grpSp>
            <p:nvGrpSpPr>
              <p:cNvPr id="75" name="Group 16"/>
              <p:cNvGrpSpPr>
                <a:grpSpLocks/>
              </p:cNvGrpSpPr>
              <p:nvPr/>
            </p:nvGrpSpPr>
            <p:grpSpPr bwMode="auto">
              <a:xfrm>
                <a:off x="2322" y="1836"/>
                <a:ext cx="1176" cy="1140"/>
                <a:chOff x="2322" y="1836"/>
                <a:chExt cx="1176" cy="1140"/>
              </a:xfrm>
            </p:grpSpPr>
            <p:grpSp>
              <p:nvGrpSpPr>
                <p:cNvPr id="81" name="Group 17"/>
                <p:cNvGrpSpPr>
                  <a:grpSpLocks/>
                </p:cNvGrpSpPr>
                <p:nvPr/>
              </p:nvGrpSpPr>
              <p:grpSpPr bwMode="auto">
                <a:xfrm>
                  <a:off x="2322" y="1836"/>
                  <a:ext cx="1176" cy="1140"/>
                  <a:chOff x="2322" y="1836"/>
                  <a:chExt cx="1176" cy="1140"/>
                </a:xfrm>
              </p:grpSpPr>
              <p:sp>
                <p:nvSpPr>
                  <p:cNvPr id="87" name="Freeform 18"/>
                  <p:cNvSpPr>
                    <a:spLocks/>
                  </p:cNvSpPr>
                  <p:nvPr/>
                </p:nvSpPr>
                <p:spPr bwMode="auto">
                  <a:xfrm>
                    <a:off x="2322" y="1836"/>
                    <a:ext cx="870" cy="822"/>
                  </a:xfrm>
                  <a:custGeom>
                    <a:avLst/>
                    <a:gdLst>
                      <a:gd name="T0" fmla="*/ 90 w 870"/>
                      <a:gd name="T1" fmla="*/ 822 h 822"/>
                      <a:gd name="T2" fmla="*/ 48 w 870"/>
                      <a:gd name="T3" fmla="*/ 750 h 822"/>
                      <a:gd name="T4" fmla="*/ 24 w 870"/>
                      <a:gd name="T5" fmla="*/ 678 h 822"/>
                      <a:gd name="T6" fmla="*/ 6 w 870"/>
                      <a:gd name="T7" fmla="*/ 630 h 822"/>
                      <a:gd name="T8" fmla="*/ 0 w 870"/>
                      <a:gd name="T9" fmla="*/ 582 h 822"/>
                      <a:gd name="T10" fmla="*/ 0 w 870"/>
                      <a:gd name="T11" fmla="*/ 522 h 822"/>
                      <a:gd name="T12" fmla="*/ 6 w 870"/>
                      <a:gd name="T13" fmla="*/ 468 h 822"/>
                      <a:gd name="T14" fmla="*/ 18 w 870"/>
                      <a:gd name="T15" fmla="*/ 408 h 822"/>
                      <a:gd name="T16" fmla="*/ 30 w 870"/>
                      <a:gd name="T17" fmla="*/ 354 h 822"/>
                      <a:gd name="T18" fmla="*/ 54 w 870"/>
                      <a:gd name="T19" fmla="*/ 300 h 822"/>
                      <a:gd name="T20" fmla="*/ 78 w 870"/>
                      <a:gd name="T21" fmla="*/ 252 h 822"/>
                      <a:gd name="T22" fmla="*/ 108 w 870"/>
                      <a:gd name="T23" fmla="*/ 210 h 822"/>
                      <a:gd name="T24" fmla="*/ 144 w 870"/>
                      <a:gd name="T25" fmla="*/ 174 h 822"/>
                      <a:gd name="T26" fmla="*/ 186 w 870"/>
                      <a:gd name="T27" fmla="*/ 132 h 822"/>
                      <a:gd name="T28" fmla="*/ 240 w 870"/>
                      <a:gd name="T29" fmla="*/ 96 h 822"/>
                      <a:gd name="T30" fmla="*/ 288 w 870"/>
                      <a:gd name="T31" fmla="*/ 66 h 822"/>
                      <a:gd name="T32" fmla="*/ 342 w 870"/>
                      <a:gd name="T33" fmla="*/ 36 h 822"/>
                      <a:gd name="T34" fmla="*/ 420 w 870"/>
                      <a:gd name="T35" fmla="*/ 12 h 822"/>
                      <a:gd name="T36" fmla="*/ 486 w 870"/>
                      <a:gd name="T37" fmla="*/ 6 h 822"/>
                      <a:gd name="T38" fmla="*/ 558 w 870"/>
                      <a:gd name="T39" fmla="*/ 0 h 822"/>
                      <a:gd name="T40" fmla="*/ 642 w 870"/>
                      <a:gd name="T41" fmla="*/ 6 h 822"/>
                      <a:gd name="T42" fmla="*/ 714 w 870"/>
                      <a:gd name="T43" fmla="*/ 24 h 822"/>
                      <a:gd name="T44" fmla="*/ 768 w 870"/>
                      <a:gd name="T45" fmla="*/ 48 h 822"/>
                      <a:gd name="T46" fmla="*/ 822 w 870"/>
                      <a:gd name="T47" fmla="*/ 72 h 822"/>
                      <a:gd name="T48" fmla="*/ 870 w 870"/>
                      <a:gd name="T49" fmla="*/ 108 h 822"/>
                      <a:gd name="T50" fmla="*/ 756 w 870"/>
                      <a:gd name="T51" fmla="*/ 66 h 822"/>
                      <a:gd name="T52" fmla="*/ 702 w 870"/>
                      <a:gd name="T53" fmla="*/ 54 h 822"/>
                      <a:gd name="T54" fmla="*/ 642 w 870"/>
                      <a:gd name="T55" fmla="*/ 54 h 822"/>
                      <a:gd name="T56" fmla="*/ 576 w 870"/>
                      <a:gd name="T57" fmla="*/ 54 h 822"/>
                      <a:gd name="T58" fmla="*/ 510 w 870"/>
                      <a:gd name="T59" fmla="*/ 66 h 822"/>
                      <a:gd name="T60" fmla="*/ 444 w 870"/>
                      <a:gd name="T61" fmla="*/ 84 h 822"/>
                      <a:gd name="T62" fmla="*/ 390 w 870"/>
                      <a:gd name="T63" fmla="*/ 102 h 822"/>
                      <a:gd name="T64" fmla="*/ 342 w 870"/>
                      <a:gd name="T65" fmla="*/ 126 h 822"/>
                      <a:gd name="T66" fmla="*/ 294 w 870"/>
                      <a:gd name="T67" fmla="*/ 156 h 822"/>
                      <a:gd name="T68" fmla="*/ 246 w 870"/>
                      <a:gd name="T69" fmla="*/ 192 h 822"/>
                      <a:gd name="T70" fmla="*/ 204 w 870"/>
                      <a:gd name="T71" fmla="*/ 234 h 822"/>
                      <a:gd name="T72" fmla="*/ 168 w 870"/>
                      <a:gd name="T73" fmla="*/ 276 h 822"/>
                      <a:gd name="T74" fmla="*/ 138 w 870"/>
                      <a:gd name="T75" fmla="*/ 318 h 822"/>
                      <a:gd name="T76" fmla="*/ 108 w 870"/>
                      <a:gd name="T77" fmla="*/ 366 h 822"/>
                      <a:gd name="T78" fmla="*/ 84 w 870"/>
                      <a:gd name="T79" fmla="*/ 408 h 822"/>
                      <a:gd name="T80" fmla="*/ 72 w 870"/>
                      <a:gd name="T81" fmla="*/ 474 h 822"/>
                      <a:gd name="T82" fmla="*/ 54 w 870"/>
                      <a:gd name="T83" fmla="*/ 534 h 822"/>
                      <a:gd name="T84" fmla="*/ 54 w 870"/>
                      <a:gd name="T85" fmla="*/ 594 h 822"/>
                      <a:gd name="T86" fmla="*/ 54 w 870"/>
                      <a:gd name="T87" fmla="*/ 654 h 822"/>
                      <a:gd name="T88" fmla="*/ 66 w 870"/>
                      <a:gd name="T89" fmla="*/ 732 h 822"/>
                      <a:gd name="T90" fmla="*/ 90 w 870"/>
                      <a:gd name="T91" fmla="*/ 822 h 8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70"/>
                      <a:gd name="T139" fmla="*/ 0 h 822"/>
                      <a:gd name="T140" fmla="*/ 870 w 870"/>
                      <a:gd name="T141" fmla="*/ 822 h 8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70" h="822">
                        <a:moveTo>
                          <a:pt x="90" y="822"/>
                        </a:moveTo>
                        <a:lnTo>
                          <a:pt x="48" y="750"/>
                        </a:lnTo>
                        <a:lnTo>
                          <a:pt x="24" y="678"/>
                        </a:lnTo>
                        <a:lnTo>
                          <a:pt x="6" y="630"/>
                        </a:lnTo>
                        <a:lnTo>
                          <a:pt x="0" y="582"/>
                        </a:lnTo>
                        <a:lnTo>
                          <a:pt x="0" y="522"/>
                        </a:lnTo>
                        <a:lnTo>
                          <a:pt x="6" y="468"/>
                        </a:lnTo>
                        <a:lnTo>
                          <a:pt x="18" y="408"/>
                        </a:lnTo>
                        <a:lnTo>
                          <a:pt x="30" y="354"/>
                        </a:lnTo>
                        <a:lnTo>
                          <a:pt x="54" y="300"/>
                        </a:lnTo>
                        <a:lnTo>
                          <a:pt x="78" y="252"/>
                        </a:lnTo>
                        <a:lnTo>
                          <a:pt x="108" y="210"/>
                        </a:lnTo>
                        <a:lnTo>
                          <a:pt x="144" y="174"/>
                        </a:lnTo>
                        <a:lnTo>
                          <a:pt x="186" y="132"/>
                        </a:lnTo>
                        <a:lnTo>
                          <a:pt x="240" y="96"/>
                        </a:lnTo>
                        <a:lnTo>
                          <a:pt x="288" y="66"/>
                        </a:lnTo>
                        <a:lnTo>
                          <a:pt x="342" y="36"/>
                        </a:lnTo>
                        <a:lnTo>
                          <a:pt x="420" y="12"/>
                        </a:lnTo>
                        <a:lnTo>
                          <a:pt x="486" y="6"/>
                        </a:lnTo>
                        <a:lnTo>
                          <a:pt x="558" y="0"/>
                        </a:lnTo>
                        <a:lnTo>
                          <a:pt x="642" y="6"/>
                        </a:lnTo>
                        <a:lnTo>
                          <a:pt x="714" y="24"/>
                        </a:lnTo>
                        <a:lnTo>
                          <a:pt x="768" y="48"/>
                        </a:lnTo>
                        <a:lnTo>
                          <a:pt x="822" y="72"/>
                        </a:lnTo>
                        <a:lnTo>
                          <a:pt x="870" y="108"/>
                        </a:lnTo>
                        <a:lnTo>
                          <a:pt x="756" y="66"/>
                        </a:lnTo>
                        <a:lnTo>
                          <a:pt x="702" y="54"/>
                        </a:lnTo>
                        <a:lnTo>
                          <a:pt x="642" y="54"/>
                        </a:lnTo>
                        <a:lnTo>
                          <a:pt x="576" y="54"/>
                        </a:lnTo>
                        <a:lnTo>
                          <a:pt x="510" y="66"/>
                        </a:lnTo>
                        <a:lnTo>
                          <a:pt x="444" y="84"/>
                        </a:lnTo>
                        <a:lnTo>
                          <a:pt x="390" y="102"/>
                        </a:lnTo>
                        <a:lnTo>
                          <a:pt x="342" y="126"/>
                        </a:lnTo>
                        <a:lnTo>
                          <a:pt x="294" y="156"/>
                        </a:lnTo>
                        <a:lnTo>
                          <a:pt x="246" y="192"/>
                        </a:lnTo>
                        <a:lnTo>
                          <a:pt x="204" y="234"/>
                        </a:lnTo>
                        <a:lnTo>
                          <a:pt x="168" y="276"/>
                        </a:lnTo>
                        <a:lnTo>
                          <a:pt x="138" y="318"/>
                        </a:lnTo>
                        <a:lnTo>
                          <a:pt x="108" y="366"/>
                        </a:lnTo>
                        <a:lnTo>
                          <a:pt x="84" y="408"/>
                        </a:lnTo>
                        <a:lnTo>
                          <a:pt x="72" y="474"/>
                        </a:lnTo>
                        <a:lnTo>
                          <a:pt x="54" y="534"/>
                        </a:lnTo>
                        <a:lnTo>
                          <a:pt x="54" y="594"/>
                        </a:lnTo>
                        <a:lnTo>
                          <a:pt x="54" y="654"/>
                        </a:lnTo>
                        <a:lnTo>
                          <a:pt x="66" y="732"/>
                        </a:lnTo>
                        <a:lnTo>
                          <a:pt x="90" y="822"/>
                        </a:lnTo>
                        <a:close/>
                      </a:path>
                    </a:pathLst>
                  </a:custGeom>
                  <a:solidFill>
                    <a:srgbClr val="C0C0C0"/>
                  </a:solidFill>
                  <a:ln w="9525">
                    <a:noFill/>
                    <a:round/>
                    <a:headEnd/>
                    <a:tailEnd/>
                  </a:ln>
                </p:spPr>
                <p:txBody>
                  <a:bodyPr/>
                  <a:lstStyle/>
                  <a:p>
                    <a:endParaRPr lang="fr-FR"/>
                  </a:p>
                </p:txBody>
              </p:sp>
              <p:sp>
                <p:nvSpPr>
                  <p:cNvPr id="88" name="Freeform 19"/>
                  <p:cNvSpPr>
                    <a:spLocks/>
                  </p:cNvSpPr>
                  <p:nvPr/>
                </p:nvSpPr>
                <p:spPr bwMode="auto">
                  <a:xfrm>
                    <a:off x="2508" y="2016"/>
                    <a:ext cx="990" cy="960"/>
                  </a:xfrm>
                  <a:custGeom>
                    <a:avLst/>
                    <a:gdLst>
                      <a:gd name="T0" fmla="*/ 0 w 990"/>
                      <a:gd name="T1" fmla="*/ 780 h 960"/>
                      <a:gd name="T2" fmla="*/ 84 w 990"/>
                      <a:gd name="T3" fmla="*/ 828 h 960"/>
                      <a:gd name="T4" fmla="*/ 162 w 990"/>
                      <a:gd name="T5" fmla="*/ 864 h 960"/>
                      <a:gd name="T6" fmla="*/ 234 w 990"/>
                      <a:gd name="T7" fmla="*/ 882 h 960"/>
                      <a:gd name="T8" fmla="*/ 330 w 990"/>
                      <a:gd name="T9" fmla="*/ 888 h 960"/>
                      <a:gd name="T10" fmla="*/ 402 w 990"/>
                      <a:gd name="T11" fmla="*/ 888 h 960"/>
                      <a:gd name="T12" fmla="*/ 468 w 990"/>
                      <a:gd name="T13" fmla="*/ 876 h 960"/>
                      <a:gd name="T14" fmla="*/ 540 w 990"/>
                      <a:gd name="T15" fmla="*/ 852 h 960"/>
                      <a:gd name="T16" fmla="*/ 594 w 990"/>
                      <a:gd name="T17" fmla="*/ 834 h 960"/>
                      <a:gd name="T18" fmla="*/ 654 w 990"/>
                      <a:gd name="T19" fmla="*/ 798 h 960"/>
                      <a:gd name="T20" fmla="*/ 708 w 990"/>
                      <a:gd name="T21" fmla="*/ 762 h 960"/>
                      <a:gd name="T22" fmla="*/ 756 w 990"/>
                      <a:gd name="T23" fmla="*/ 714 h 960"/>
                      <a:gd name="T24" fmla="*/ 798 w 990"/>
                      <a:gd name="T25" fmla="*/ 666 h 960"/>
                      <a:gd name="T26" fmla="*/ 828 w 990"/>
                      <a:gd name="T27" fmla="*/ 624 h 960"/>
                      <a:gd name="T28" fmla="*/ 864 w 990"/>
                      <a:gd name="T29" fmla="*/ 564 h 960"/>
                      <a:gd name="T30" fmla="*/ 888 w 990"/>
                      <a:gd name="T31" fmla="*/ 498 h 960"/>
                      <a:gd name="T32" fmla="*/ 906 w 990"/>
                      <a:gd name="T33" fmla="*/ 444 h 960"/>
                      <a:gd name="T34" fmla="*/ 912 w 990"/>
                      <a:gd name="T35" fmla="*/ 390 h 960"/>
                      <a:gd name="T36" fmla="*/ 912 w 990"/>
                      <a:gd name="T37" fmla="*/ 306 h 960"/>
                      <a:gd name="T38" fmla="*/ 906 w 990"/>
                      <a:gd name="T39" fmla="*/ 222 h 960"/>
                      <a:gd name="T40" fmla="*/ 888 w 990"/>
                      <a:gd name="T41" fmla="*/ 150 h 960"/>
                      <a:gd name="T42" fmla="*/ 852 w 990"/>
                      <a:gd name="T43" fmla="*/ 78 h 960"/>
                      <a:gd name="T44" fmla="*/ 798 w 990"/>
                      <a:gd name="T45" fmla="*/ 0 h 960"/>
                      <a:gd name="T46" fmla="*/ 840 w 990"/>
                      <a:gd name="T47" fmla="*/ 36 h 960"/>
                      <a:gd name="T48" fmla="*/ 888 w 990"/>
                      <a:gd name="T49" fmla="*/ 96 h 960"/>
                      <a:gd name="T50" fmla="*/ 918 w 990"/>
                      <a:gd name="T51" fmla="*/ 150 h 960"/>
                      <a:gd name="T52" fmla="*/ 954 w 990"/>
                      <a:gd name="T53" fmla="*/ 198 h 960"/>
                      <a:gd name="T54" fmla="*/ 966 w 990"/>
                      <a:gd name="T55" fmla="*/ 246 h 960"/>
                      <a:gd name="T56" fmla="*/ 984 w 990"/>
                      <a:gd name="T57" fmla="*/ 312 h 960"/>
                      <a:gd name="T58" fmla="*/ 990 w 990"/>
                      <a:gd name="T59" fmla="*/ 450 h 960"/>
                      <a:gd name="T60" fmla="*/ 978 w 990"/>
                      <a:gd name="T61" fmla="*/ 528 h 960"/>
                      <a:gd name="T62" fmla="*/ 954 w 990"/>
                      <a:gd name="T63" fmla="*/ 600 h 960"/>
                      <a:gd name="T64" fmla="*/ 924 w 990"/>
                      <a:gd name="T65" fmla="*/ 660 h 960"/>
                      <a:gd name="T66" fmla="*/ 888 w 990"/>
                      <a:gd name="T67" fmla="*/ 714 h 960"/>
                      <a:gd name="T68" fmla="*/ 840 w 990"/>
                      <a:gd name="T69" fmla="*/ 774 h 960"/>
                      <a:gd name="T70" fmla="*/ 786 w 990"/>
                      <a:gd name="T71" fmla="*/ 822 h 960"/>
                      <a:gd name="T72" fmla="*/ 738 w 990"/>
                      <a:gd name="T73" fmla="*/ 858 h 960"/>
                      <a:gd name="T74" fmla="*/ 666 w 990"/>
                      <a:gd name="T75" fmla="*/ 906 h 960"/>
                      <a:gd name="T76" fmla="*/ 612 w 990"/>
                      <a:gd name="T77" fmla="*/ 924 h 960"/>
                      <a:gd name="T78" fmla="*/ 552 w 990"/>
                      <a:gd name="T79" fmla="*/ 942 h 960"/>
                      <a:gd name="T80" fmla="*/ 486 w 990"/>
                      <a:gd name="T81" fmla="*/ 954 h 960"/>
                      <a:gd name="T82" fmla="*/ 414 w 990"/>
                      <a:gd name="T83" fmla="*/ 960 h 960"/>
                      <a:gd name="T84" fmla="*/ 366 w 990"/>
                      <a:gd name="T85" fmla="*/ 960 h 960"/>
                      <a:gd name="T86" fmla="*/ 294 w 990"/>
                      <a:gd name="T87" fmla="*/ 948 h 960"/>
                      <a:gd name="T88" fmla="*/ 234 w 990"/>
                      <a:gd name="T89" fmla="*/ 936 h 960"/>
                      <a:gd name="T90" fmla="*/ 174 w 990"/>
                      <a:gd name="T91" fmla="*/ 912 h 960"/>
                      <a:gd name="T92" fmla="*/ 108 w 990"/>
                      <a:gd name="T93" fmla="*/ 870 h 960"/>
                      <a:gd name="T94" fmla="*/ 42 w 990"/>
                      <a:gd name="T95" fmla="*/ 822 h 960"/>
                      <a:gd name="T96" fmla="*/ 0 w 990"/>
                      <a:gd name="T97" fmla="*/ 780 h 9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0"/>
                      <a:gd name="T148" fmla="*/ 0 h 960"/>
                      <a:gd name="T149" fmla="*/ 990 w 990"/>
                      <a:gd name="T150" fmla="*/ 960 h 9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0" h="960">
                        <a:moveTo>
                          <a:pt x="0" y="780"/>
                        </a:moveTo>
                        <a:lnTo>
                          <a:pt x="84" y="828"/>
                        </a:lnTo>
                        <a:lnTo>
                          <a:pt x="162" y="864"/>
                        </a:lnTo>
                        <a:lnTo>
                          <a:pt x="234" y="882"/>
                        </a:lnTo>
                        <a:lnTo>
                          <a:pt x="330" y="888"/>
                        </a:lnTo>
                        <a:lnTo>
                          <a:pt x="402" y="888"/>
                        </a:lnTo>
                        <a:lnTo>
                          <a:pt x="468" y="876"/>
                        </a:lnTo>
                        <a:lnTo>
                          <a:pt x="540" y="852"/>
                        </a:lnTo>
                        <a:lnTo>
                          <a:pt x="594" y="834"/>
                        </a:lnTo>
                        <a:lnTo>
                          <a:pt x="654" y="798"/>
                        </a:lnTo>
                        <a:lnTo>
                          <a:pt x="708" y="762"/>
                        </a:lnTo>
                        <a:lnTo>
                          <a:pt x="756" y="714"/>
                        </a:lnTo>
                        <a:lnTo>
                          <a:pt x="798" y="666"/>
                        </a:lnTo>
                        <a:lnTo>
                          <a:pt x="828" y="624"/>
                        </a:lnTo>
                        <a:lnTo>
                          <a:pt x="864" y="564"/>
                        </a:lnTo>
                        <a:lnTo>
                          <a:pt x="888" y="498"/>
                        </a:lnTo>
                        <a:lnTo>
                          <a:pt x="906" y="444"/>
                        </a:lnTo>
                        <a:lnTo>
                          <a:pt x="912" y="390"/>
                        </a:lnTo>
                        <a:lnTo>
                          <a:pt x="912" y="306"/>
                        </a:lnTo>
                        <a:lnTo>
                          <a:pt x="906" y="222"/>
                        </a:lnTo>
                        <a:lnTo>
                          <a:pt x="888" y="150"/>
                        </a:lnTo>
                        <a:lnTo>
                          <a:pt x="852" y="78"/>
                        </a:lnTo>
                        <a:lnTo>
                          <a:pt x="798" y="0"/>
                        </a:lnTo>
                        <a:lnTo>
                          <a:pt x="840" y="36"/>
                        </a:lnTo>
                        <a:lnTo>
                          <a:pt x="888" y="96"/>
                        </a:lnTo>
                        <a:lnTo>
                          <a:pt x="918" y="150"/>
                        </a:lnTo>
                        <a:lnTo>
                          <a:pt x="954" y="198"/>
                        </a:lnTo>
                        <a:lnTo>
                          <a:pt x="966" y="246"/>
                        </a:lnTo>
                        <a:lnTo>
                          <a:pt x="984" y="312"/>
                        </a:lnTo>
                        <a:lnTo>
                          <a:pt x="990" y="450"/>
                        </a:lnTo>
                        <a:lnTo>
                          <a:pt x="978" y="528"/>
                        </a:lnTo>
                        <a:lnTo>
                          <a:pt x="954" y="600"/>
                        </a:lnTo>
                        <a:lnTo>
                          <a:pt x="924" y="660"/>
                        </a:lnTo>
                        <a:lnTo>
                          <a:pt x="888" y="714"/>
                        </a:lnTo>
                        <a:lnTo>
                          <a:pt x="840" y="774"/>
                        </a:lnTo>
                        <a:lnTo>
                          <a:pt x="786" y="822"/>
                        </a:lnTo>
                        <a:lnTo>
                          <a:pt x="738" y="858"/>
                        </a:lnTo>
                        <a:lnTo>
                          <a:pt x="666" y="906"/>
                        </a:lnTo>
                        <a:lnTo>
                          <a:pt x="612" y="924"/>
                        </a:lnTo>
                        <a:lnTo>
                          <a:pt x="552" y="942"/>
                        </a:lnTo>
                        <a:lnTo>
                          <a:pt x="486" y="954"/>
                        </a:lnTo>
                        <a:lnTo>
                          <a:pt x="414" y="960"/>
                        </a:lnTo>
                        <a:lnTo>
                          <a:pt x="366" y="960"/>
                        </a:lnTo>
                        <a:lnTo>
                          <a:pt x="294" y="948"/>
                        </a:lnTo>
                        <a:lnTo>
                          <a:pt x="234" y="936"/>
                        </a:lnTo>
                        <a:lnTo>
                          <a:pt x="174" y="912"/>
                        </a:lnTo>
                        <a:lnTo>
                          <a:pt x="108" y="870"/>
                        </a:lnTo>
                        <a:lnTo>
                          <a:pt x="42" y="822"/>
                        </a:lnTo>
                        <a:lnTo>
                          <a:pt x="0" y="780"/>
                        </a:lnTo>
                        <a:close/>
                      </a:path>
                    </a:pathLst>
                  </a:custGeom>
                  <a:solidFill>
                    <a:srgbClr val="C0C0C0"/>
                  </a:solidFill>
                  <a:ln w="9525">
                    <a:noFill/>
                    <a:round/>
                    <a:headEnd/>
                    <a:tailEnd/>
                  </a:ln>
                </p:spPr>
                <p:txBody>
                  <a:bodyPr/>
                  <a:lstStyle/>
                  <a:p>
                    <a:endParaRPr lang="fr-FR"/>
                  </a:p>
                </p:txBody>
              </p:sp>
            </p:grpSp>
            <p:grpSp>
              <p:nvGrpSpPr>
                <p:cNvPr id="82" name="Group 20"/>
                <p:cNvGrpSpPr>
                  <a:grpSpLocks/>
                </p:cNvGrpSpPr>
                <p:nvPr/>
              </p:nvGrpSpPr>
              <p:grpSpPr bwMode="auto">
                <a:xfrm>
                  <a:off x="2334" y="1848"/>
                  <a:ext cx="1164" cy="1122"/>
                  <a:chOff x="2334" y="1848"/>
                  <a:chExt cx="1164" cy="1122"/>
                </a:xfrm>
              </p:grpSpPr>
              <p:sp>
                <p:nvSpPr>
                  <p:cNvPr id="83" name="Freeform 21"/>
                  <p:cNvSpPr>
                    <a:spLocks/>
                  </p:cNvSpPr>
                  <p:nvPr/>
                </p:nvSpPr>
                <p:spPr bwMode="auto">
                  <a:xfrm>
                    <a:off x="2508" y="2796"/>
                    <a:ext cx="348" cy="174"/>
                  </a:xfrm>
                  <a:custGeom>
                    <a:avLst/>
                    <a:gdLst>
                      <a:gd name="T0" fmla="*/ 0 w 348"/>
                      <a:gd name="T1" fmla="*/ 0 h 174"/>
                      <a:gd name="T2" fmla="*/ 42 w 348"/>
                      <a:gd name="T3" fmla="*/ 42 h 174"/>
                      <a:gd name="T4" fmla="*/ 84 w 348"/>
                      <a:gd name="T5" fmla="*/ 78 h 174"/>
                      <a:gd name="T6" fmla="*/ 126 w 348"/>
                      <a:gd name="T7" fmla="*/ 102 h 174"/>
                      <a:gd name="T8" fmla="*/ 180 w 348"/>
                      <a:gd name="T9" fmla="*/ 132 h 174"/>
                      <a:gd name="T10" fmla="*/ 228 w 348"/>
                      <a:gd name="T11" fmla="*/ 150 h 174"/>
                      <a:gd name="T12" fmla="*/ 276 w 348"/>
                      <a:gd name="T13" fmla="*/ 162 h 174"/>
                      <a:gd name="T14" fmla="*/ 348 w 348"/>
                      <a:gd name="T15" fmla="*/ 174 h 174"/>
                      <a:gd name="T16" fmla="*/ 252 w 348"/>
                      <a:gd name="T17" fmla="*/ 102 h 174"/>
                      <a:gd name="T18" fmla="*/ 204 w 348"/>
                      <a:gd name="T19" fmla="*/ 90 h 174"/>
                      <a:gd name="T20" fmla="*/ 168 w 348"/>
                      <a:gd name="T21" fmla="*/ 84 h 174"/>
                      <a:gd name="T22" fmla="*/ 120 w 348"/>
                      <a:gd name="T23" fmla="*/ 66 h 174"/>
                      <a:gd name="T24" fmla="*/ 78 w 348"/>
                      <a:gd name="T25" fmla="*/ 48 h 174"/>
                      <a:gd name="T26" fmla="*/ 42 w 348"/>
                      <a:gd name="T27" fmla="*/ 30 h 174"/>
                      <a:gd name="T28" fmla="*/ 0 w 348"/>
                      <a:gd name="T29" fmla="*/ 0 h 1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8"/>
                      <a:gd name="T46" fmla="*/ 0 h 174"/>
                      <a:gd name="T47" fmla="*/ 348 w 348"/>
                      <a:gd name="T48" fmla="*/ 174 h 17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8" h="174">
                        <a:moveTo>
                          <a:pt x="0" y="0"/>
                        </a:moveTo>
                        <a:lnTo>
                          <a:pt x="42" y="42"/>
                        </a:lnTo>
                        <a:lnTo>
                          <a:pt x="84" y="78"/>
                        </a:lnTo>
                        <a:lnTo>
                          <a:pt x="126" y="102"/>
                        </a:lnTo>
                        <a:lnTo>
                          <a:pt x="180" y="132"/>
                        </a:lnTo>
                        <a:lnTo>
                          <a:pt x="228" y="150"/>
                        </a:lnTo>
                        <a:lnTo>
                          <a:pt x="276" y="162"/>
                        </a:lnTo>
                        <a:lnTo>
                          <a:pt x="348" y="174"/>
                        </a:lnTo>
                        <a:lnTo>
                          <a:pt x="252" y="102"/>
                        </a:lnTo>
                        <a:lnTo>
                          <a:pt x="204" y="90"/>
                        </a:lnTo>
                        <a:lnTo>
                          <a:pt x="168" y="84"/>
                        </a:lnTo>
                        <a:lnTo>
                          <a:pt x="120" y="66"/>
                        </a:lnTo>
                        <a:lnTo>
                          <a:pt x="78" y="48"/>
                        </a:lnTo>
                        <a:lnTo>
                          <a:pt x="42" y="30"/>
                        </a:lnTo>
                        <a:lnTo>
                          <a:pt x="0" y="0"/>
                        </a:lnTo>
                        <a:close/>
                      </a:path>
                    </a:pathLst>
                  </a:custGeom>
                  <a:solidFill>
                    <a:srgbClr val="808080"/>
                  </a:solidFill>
                  <a:ln w="9525">
                    <a:noFill/>
                    <a:round/>
                    <a:headEnd/>
                    <a:tailEnd/>
                  </a:ln>
                </p:spPr>
                <p:txBody>
                  <a:bodyPr/>
                  <a:lstStyle/>
                  <a:p>
                    <a:endParaRPr lang="fr-FR"/>
                  </a:p>
                </p:txBody>
              </p:sp>
              <p:sp>
                <p:nvSpPr>
                  <p:cNvPr id="84" name="Freeform 22"/>
                  <p:cNvSpPr>
                    <a:spLocks/>
                  </p:cNvSpPr>
                  <p:nvPr/>
                </p:nvSpPr>
                <p:spPr bwMode="auto">
                  <a:xfrm>
                    <a:off x="3306" y="2010"/>
                    <a:ext cx="192" cy="504"/>
                  </a:xfrm>
                  <a:custGeom>
                    <a:avLst/>
                    <a:gdLst>
                      <a:gd name="T0" fmla="*/ 0 w 192"/>
                      <a:gd name="T1" fmla="*/ 0 h 504"/>
                      <a:gd name="T2" fmla="*/ 30 w 192"/>
                      <a:gd name="T3" fmla="*/ 30 h 504"/>
                      <a:gd name="T4" fmla="*/ 54 w 192"/>
                      <a:gd name="T5" fmla="*/ 54 h 504"/>
                      <a:gd name="T6" fmla="*/ 72 w 192"/>
                      <a:gd name="T7" fmla="*/ 84 h 504"/>
                      <a:gd name="T8" fmla="*/ 96 w 192"/>
                      <a:gd name="T9" fmla="*/ 108 h 504"/>
                      <a:gd name="T10" fmla="*/ 108 w 192"/>
                      <a:gd name="T11" fmla="*/ 132 h 504"/>
                      <a:gd name="T12" fmla="*/ 138 w 192"/>
                      <a:gd name="T13" fmla="*/ 180 h 504"/>
                      <a:gd name="T14" fmla="*/ 156 w 192"/>
                      <a:gd name="T15" fmla="*/ 228 h 504"/>
                      <a:gd name="T16" fmla="*/ 180 w 192"/>
                      <a:gd name="T17" fmla="*/ 300 h 504"/>
                      <a:gd name="T18" fmla="*/ 186 w 192"/>
                      <a:gd name="T19" fmla="*/ 354 h 504"/>
                      <a:gd name="T20" fmla="*/ 192 w 192"/>
                      <a:gd name="T21" fmla="*/ 396 h 504"/>
                      <a:gd name="T22" fmla="*/ 192 w 192"/>
                      <a:gd name="T23" fmla="*/ 444 h 504"/>
                      <a:gd name="T24" fmla="*/ 186 w 192"/>
                      <a:gd name="T25" fmla="*/ 504 h 504"/>
                      <a:gd name="T26" fmla="*/ 114 w 192"/>
                      <a:gd name="T27" fmla="*/ 420 h 504"/>
                      <a:gd name="T28" fmla="*/ 120 w 192"/>
                      <a:gd name="T29" fmla="*/ 372 h 504"/>
                      <a:gd name="T30" fmla="*/ 120 w 192"/>
                      <a:gd name="T31" fmla="*/ 348 h 504"/>
                      <a:gd name="T32" fmla="*/ 120 w 192"/>
                      <a:gd name="T33" fmla="*/ 312 h 504"/>
                      <a:gd name="T34" fmla="*/ 120 w 192"/>
                      <a:gd name="T35" fmla="*/ 282 h 504"/>
                      <a:gd name="T36" fmla="*/ 108 w 192"/>
                      <a:gd name="T37" fmla="*/ 234 h 504"/>
                      <a:gd name="T38" fmla="*/ 102 w 192"/>
                      <a:gd name="T39" fmla="*/ 198 h 504"/>
                      <a:gd name="T40" fmla="*/ 84 w 192"/>
                      <a:gd name="T41" fmla="*/ 138 h 504"/>
                      <a:gd name="T42" fmla="*/ 54 w 192"/>
                      <a:gd name="T43" fmla="*/ 90 h 504"/>
                      <a:gd name="T44" fmla="*/ 36 w 192"/>
                      <a:gd name="T45" fmla="*/ 48 h 504"/>
                      <a:gd name="T46" fmla="*/ 24 w 192"/>
                      <a:gd name="T47" fmla="*/ 30 h 504"/>
                      <a:gd name="T48" fmla="*/ 0 w 192"/>
                      <a:gd name="T49" fmla="*/ 0 h 5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2"/>
                      <a:gd name="T76" fmla="*/ 0 h 504"/>
                      <a:gd name="T77" fmla="*/ 192 w 192"/>
                      <a:gd name="T78" fmla="*/ 504 h 5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2" h="504">
                        <a:moveTo>
                          <a:pt x="0" y="0"/>
                        </a:moveTo>
                        <a:lnTo>
                          <a:pt x="30" y="30"/>
                        </a:lnTo>
                        <a:lnTo>
                          <a:pt x="54" y="54"/>
                        </a:lnTo>
                        <a:lnTo>
                          <a:pt x="72" y="84"/>
                        </a:lnTo>
                        <a:lnTo>
                          <a:pt x="96" y="108"/>
                        </a:lnTo>
                        <a:lnTo>
                          <a:pt x="108" y="132"/>
                        </a:lnTo>
                        <a:lnTo>
                          <a:pt x="138" y="180"/>
                        </a:lnTo>
                        <a:lnTo>
                          <a:pt x="156" y="228"/>
                        </a:lnTo>
                        <a:lnTo>
                          <a:pt x="180" y="300"/>
                        </a:lnTo>
                        <a:lnTo>
                          <a:pt x="186" y="354"/>
                        </a:lnTo>
                        <a:lnTo>
                          <a:pt x="192" y="396"/>
                        </a:lnTo>
                        <a:lnTo>
                          <a:pt x="192" y="444"/>
                        </a:lnTo>
                        <a:lnTo>
                          <a:pt x="186" y="504"/>
                        </a:lnTo>
                        <a:lnTo>
                          <a:pt x="114" y="420"/>
                        </a:lnTo>
                        <a:lnTo>
                          <a:pt x="120" y="372"/>
                        </a:lnTo>
                        <a:lnTo>
                          <a:pt x="120" y="348"/>
                        </a:lnTo>
                        <a:lnTo>
                          <a:pt x="120" y="312"/>
                        </a:lnTo>
                        <a:lnTo>
                          <a:pt x="120" y="282"/>
                        </a:lnTo>
                        <a:lnTo>
                          <a:pt x="108" y="234"/>
                        </a:lnTo>
                        <a:lnTo>
                          <a:pt x="102" y="198"/>
                        </a:lnTo>
                        <a:lnTo>
                          <a:pt x="84" y="138"/>
                        </a:lnTo>
                        <a:lnTo>
                          <a:pt x="54" y="90"/>
                        </a:lnTo>
                        <a:lnTo>
                          <a:pt x="36" y="48"/>
                        </a:lnTo>
                        <a:lnTo>
                          <a:pt x="24" y="30"/>
                        </a:lnTo>
                        <a:lnTo>
                          <a:pt x="0" y="0"/>
                        </a:lnTo>
                        <a:close/>
                      </a:path>
                    </a:pathLst>
                  </a:custGeom>
                  <a:solidFill>
                    <a:srgbClr val="808080"/>
                  </a:solidFill>
                  <a:ln w="9525">
                    <a:noFill/>
                    <a:round/>
                    <a:headEnd/>
                    <a:tailEnd/>
                  </a:ln>
                </p:spPr>
                <p:txBody>
                  <a:bodyPr/>
                  <a:lstStyle/>
                  <a:p>
                    <a:endParaRPr lang="fr-FR"/>
                  </a:p>
                </p:txBody>
              </p:sp>
              <p:sp>
                <p:nvSpPr>
                  <p:cNvPr id="85" name="Freeform 23"/>
                  <p:cNvSpPr>
                    <a:spLocks/>
                  </p:cNvSpPr>
                  <p:nvPr/>
                </p:nvSpPr>
                <p:spPr bwMode="auto">
                  <a:xfrm>
                    <a:off x="2694" y="1848"/>
                    <a:ext cx="426" cy="78"/>
                  </a:xfrm>
                  <a:custGeom>
                    <a:avLst/>
                    <a:gdLst>
                      <a:gd name="T0" fmla="*/ 0 w 426"/>
                      <a:gd name="T1" fmla="*/ 30 h 78"/>
                      <a:gd name="T2" fmla="*/ 48 w 426"/>
                      <a:gd name="T3" fmla="*/ 78 h 78"/>
                      <a:gd name="T4" fmla="*/ 90 w 426"/>
                      <a:gd name="T5" fmla="*/ 60 h 78"/>
                      <a:gd name="T6" fmla="*/ 132 w 426"/>
                      <a:gd name="T7" fmla="*/ 54 h 78"/>
                      <a:gd name="T8" fmla="*/ 174 w 426"/>
                      <a:gd name="T9" fmla="*/ 42 h 78"/>
                      <a:gd name="T10" fmla="*/ 210 w 426"/>
                      <a:gd name="T11" fmla="*/ 42 h 78"/>
                      <a:gd name="T12" fmla="*/ 246 w 426"/>
                      <a:gd name="T13" fmla="*/ 36 h 78"/>
                      <a:gd name="T14" fmla="*/ 276 w 426"/>
                      <a:gd name="T15" fmla="*/ 36 h 78"/>
                      <a:gd name="T16" fmla="*/ 312 w 426"/>
                      <a:gd name="T17" fmla="*/ 42 h 78"/>
                      <a:gd name="T18" fmla="*/ 354 w 426"/>
                      <a:gd name="T19" fmla="*/ 48 h 78"/>
                      <a:gd name="T20" fmla="*/ 426 w 426"/>
                      <a:gd name="T21" fmla="*/ 66 h 78"/>
                      <a:gd name="T22" fmla="*/ 378 w 426"/>
                      <a:gd name="T23" fmla="*/ 36 h 78"/>
                      <a:gd name="T24" fmla="*/ 348 w 426"/>
                      <a:gd name="T25" fmla="*/ 24 h 78"/>
                      <a:gd name="T26" fmla="*/ 306 w 426"/>
                      <a:gd name="T27" fmla="*/ 12 h 78"/>
                      <a:gd name="T28" fmla="*/ 276 w 426"/>
                      <a:gd name="T29" fmla="*/ 6 h 78"/>
                      <a:gd name="T30" fmla="*/ 222 w 426"/>
                      <a:gd name="T31" fmla="*/ 0 h 78"/>
                      <a:gd name="T32" fmla="*/ 192 w 426"/>
                      <a:gd name="T33" fmla="*/ 0 h 78"/>
                      <a:gd name="T34" fmla="*/ 162 w 426"/>
                      <a:gd name="T35" fmla="*/ 0 h 78"/>
                      <a:gd name="T36" fmla="*/ 138 w 426"/>
                      <a:gd name="T37" fmla="*/ 0 h 78"/>
                      <a:gd name="T38" fmla="*/ 96 w 426"/>
                      <a:gd name="T39" fmla="*/ 6 h 78"/>
                      <a:gd name="T40" fmla="*/ 60 w 426"/>
                      <a:gd name="T41" fmla="*/ 12 h 78"/>
                      <a:gd name="T42" fmla="*/ 18 w 426"/>
                      <a:gd name="T43" fmla="*/ 30 h 78"/>
                      <a:gd name="T44" fmla="*/ 0 w 426"/>
                      <a:gd name="T45" fmla="*/ 30 h 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26"/>
                      <a:gd name="T70" fmla="*/ 0 h 78"/>
                      <a:gd name="T71" fmla="*/ 426 w 426"/>
                      <a:gd name="T72" fmla="*/ 78 h 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26" h="78">
                        <a:moveTo>
                          <a:pt x="0" y="30"/>
                        </a:moveTo>
                        <a:lnTo>
                          <a:pt x="48" y="78"/>
                        </a:lnTo>
                        <a:lnTo>
                          <a:pt x="90" y="60"/>
                        </a:lnTo>
                        <a:lnTo>
                          <a:pt x="132" y="54"/>
                        </a:lnTo>
                        <a:lnTo>
                          <a:pt x="174" y="42"/>
                        </a:lnTo>
                        <a:lnTo>
                          <a:pt x="210" y="42"/>
                        </a:lnTo>
                        <a:lnTo>
                          <a:pt x="246" y="36"/>
                        </a:lnTo>
                        <a:lnTo>
                          <a:pt x="276" y="36"/>
                        </a:lnTo>
                        <a:lnTo>
                          <a:pt x="312" y="42"/>
                        </a:lnTo>
                        <a:lnTo>
                          <a:pt x="354" y="48"/>
                        </a:lnTo>
                        <a:lnTo>
                          <a:pt x="426" y="66"/>
                        </a:lnTo>
                        <a:lnTo>
                          <a:pt x="378" y="36"/>
                        </a:lnTo>
                        <a:lnTo>
                          <a:pt x="348" y="24"/>
                        </a:lnTo>
                        <a:lnTo>
                          <a:pt x="306" y="12"/>
                        </a:lnTo>
                        <a:lnTo>
                          <a:pt x="276" y="6"/>
                        </a:lnTo>
                        <a:lnTo>
                          <a:pt x="222" y="0"/>
                        </a:lnTo>
                        <a:lnTo>
                          <a:pt x="192" y="0"/>
                        </a:lnTo>
                        <a:lnTo>
                          <a:pt x="162" y="0"/>
                        </a:lnTo>
                        <a:lnTo>
                          <a:pt x="138" y="0"/>
                        </a:lnTo>
                        <a:lnTo>
                          <a:pt x="96" y="6"/>
                        </a:lnTo>
                        <a:lnTo>
                          <a:pt x="60" y="12"/>
                        </a:lnTo>
                        <a:lnTo>
                          <a:pt x="18" y="30"/>
                        </a:lnTo>
                        <a:lnTo>
                          <a:pt x="0" y="30"/>
                        </a:lnTo>
                        <a:close/>
                      </a:path>
                    </a:pathLst>
                  </a:custGeom>
                  <a:solidFill>
                    <a:srgbClr val="808080"/>
                  </a:solidFill>
                  <a:ln w="9525">
                    <a:noFill/>
                    <a:round/>
                    <a:headEnd/>
                    <a:tailEnd/>
                  </a:ln>
                </p:spPr>
                <p:txBody>
                  <a:bodyPr/>
                  <a:lstStyle/>
                  <a:p>
                    <a:endParaRPr lang="fr-FR"/>
                  </a:p>
                </p:txBody>
              </p:sp>
              <p:sp>
                <p:nvSpPr>
                  <p:cNvPr id="86" name="Freeform 24"/>
                  <p:cNvSpPr>
                    <a:spLocks/>
                  </p:cNvSpPr>
                  <p:nvPr/>
                </p:nvSpPr>
                <p:spPr bwMode="auto">
                  <a:xfrm>
                    <a:off x="2334" y="2226"/>
                    <a:ext cx="72" cy="384"/>
                  </a:xfrm>
                  <a:custGeom>
                    <a:avLst/>
                    <a:gdLst>
                      <a:gd name="T0" fmla="*/ 24 w 72"/>
                      <a:gd name="T1" fmla="*/ 306 h 384"/>
                      <a:gd name="T2" fmla="*/ 18 w 72"/>
                      <a:gd name="T3" fmla="*/ 276 h 384"/>
                      <a:gd name="T4" fmla="*/ 6 w 72"/>
                      <a:gd name="T5" fmla="*/ 246 h 384"/>
                      <a:gd name="T6" fmla="*/ 0 w 72"/>
                      <a:gd name="T7" fmla="*/ 192 h 384"/>
                      <a:gd name="T8" fmla="*/ 0 w 72"/>
                      <a:gd name="T9" fmla="*/ 150 h 384"/>
                      <a:gd name="T10" fmla="*/ 0 w 72"/>
                      <a:gd name="T11" fmla="*/ 108 h 384"/>
                      <a:gd name="T12" fmla="*/ 6 w 72"/>
                      <a:gd name="T13" fmla="*/ 72 h 384"/>
                      <a:gd name="T14" fmla="*/ 12 w 72"/>
                      <a:gd name="T15" fmla="*/ 36 h 384"/>
                      <a:gd name="T16" fmla="*/ 18 w 72"/>
                      <a:gd name="T17" fmla="*/ 0 h 384"/>
                      <a:gd name="T18" fmla="*/ 72 w 72"/>
                      <a:gd name="T19" fmla="*/ 36 h 384"/>
                      <a:gd name="T20" fmla="*/ 60 w 72"/>
                      <a:gd name="T21" fmla="*/ 72 h 384"/>
                      <a:gd name="T22" fmla="*/ 48 w 72"/>
                      <a:gd name="T23" fmla="*/ 102 h 384"/>
                      <a:gd name="T24" fmla="*/ 48 w 72"/>
                      <a:gd name="T25" fmla="*/ 126 h 384"/>
                      <a:gd name="T26" fmla="*/ 42 w 72"/>
                      <a:gd name="T27" fmla="*/ 168 h 384"/>
                      <a:gd name="T28" fmla="*/ 36 w 72"/>
                      <a:gd name="T29" fmla="*/ 198 h 384"/>
                      <a:gd name="T30" fmla="*/ 42 w 72"/>
                      <a:gd name="T31" fmla="*/ 228 h 384"/>
                      <a:gd name="T32" fmla="*/ 42 w 72"/>
                      <a:gd name="T33" fmla="*/ 258 h 384"/>
                      <a:gd name="T34" fmla="*/ 42 w 72"/>
                      <a:gd name="T35" fmla="*/ 294 h 384"/>
                      <a:gd name="T36" fmla="*/ 54 w 72"/>
                      <a:gd name="T37" fmla="*/ 330 h 384"/>
                      <a:gd name="T38" fmla="*/ 60 w 72"/>
                      <a:gd name="T39" fmla="*/ 372 h 384"/>
                      <a:gd name="T40" fmla="*/ 60 w 72"/>
                      <a:gd name="T41" fmla="*/ 384 h 384"/>
                      <a:gd name="T42" fmla="*/ 24 w 72"/>
                      <a:gd name="T43" fmla="*/ 306 h 3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2"/>
                      <a:gd name="T67" fmla="*/ 0 h 384"/>
                      <a:gd name="T68" fmla="*/ 72 w 72"/>
                      <a:gd name="T69" fmla="*/ 384 h 38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2" h="384">
                        <a:moveTo>
                          <a:pt x="24" y="306"/>
                        </a:moveTo>
                        <a:lnTo>
                          <a:pt x="18" y="276"/>
                        </a:lnTo>
                        <a:lnTo>
                          <a:pt x="6" y="246"/>
                        </a:lnTo>
                        <a:lnTo>
                          <a:pt x="0" y="192"/>
                        </a:lnTo>
                        <a:lnTo>
                          <a:pt x="0" y="150"/>
                        </a:lnTo>
                        <a:lnTo>
                          <a:pt x="0" y="108"/>
                        </a:lnTo>
                        <a:lnTo>
                          <a:pt x="6" y="72"/>
                        </a:lnTo>
                        <a:lnTo>
                          <a:pt x="12" y="36"/>
                        </a:lnTo>
                        <a:lnTo>
                          <a:pt x="18" y="0"/>
                        </a:lnTo>
                        <a:lnTo>
                          <a:pt x="72" y="36"/>
                        </a:lnTo>
                        <a:lnTo>
                          <a:pt x="60" y="72"/>
                        </a:lnTo>
                        <a:lnTo>
                          <a:pt x="48" y="102"/>
                        </a:lnTo>
                        <a:lnTo>
                          <a:pt x="48" y="126"/>
                        </a:lnTo>
                        <a:lnTo>
                          <a:pt x="42" y="168"/>
                        </a:lnTo>
                        <a:lnTo>
                          <a:pt x="36" y="198"/>
                        </a:lnTo>
                        <a:lnTo>
                          <a:pt x="42" y="228"/>
                        </a:lnTo>
                        <a:lnTo>
                          <a:pt x="42" y="258"/>
                        </a:lnTo>
                        <a:lnTo>
                          <a:pt x="42" y="294"/>
                        </a:lnTo>
                        <a:lnTo>
                          <a:pt x="54" y="330"/>
                        </a:lnTo>
                        <a:lnTo>
                          <a:pt x="60" y="372"/>
                        </a:lnTo>
                        <a:lnTo>
                          <a:pt x="60" y="384"/>
                        </a:lnTo>
                        <a:lnTo>
                          <a:pt x="24" y="306"/>
                        </a:lnTo>
                        <a:close/>
                      </a:path>
                    </a:pathLst>
                  </a:custGeom>
                  <a:solidFill>
                    <a:srgbClr val="808080"/>
                  </a:solidFill>
                  <a:ln w="9525">
                    <a:noFill/>
                    <a:round/>
                    <a:headEnd/>
                    <a:tailEnd/>
                  </a:ln>
                </p:spPr>
                <p:txBody>
                  <a:bodyPr/>
                  <a:lstStyle/>
                  <a:p>
                    <a:endParaRPr lang="fr-FR"/>
                  </a:p>
                </p:txBody>
              </p:sp>
            </p:grpSp>
          </p:grpSp>
          <p:sp>
            <p:nvSpPr>
              <p:cNvPr id="76" name="Freeform 25"/>
              <p:cNvSpPr>
                <a:spLocks/>
              </p:cNvSpPr>
              <p:nvPr/>
            </p:nvSpPr>
            <p:spPr bwMode="auto">
              <a:xfrm>
                <a:off x="2310" y="1824"/>
                <a:ext cx="1254" cy="1218"/>
              </a:xfrm>
              <a:custGeom>
                <a:avLst/>
                <a:gdLst>
                  <a:gd name="T0" fmla="*/ 2147483647 w 209"/>
                  <a:gd name="T1" fmla="*/ 2147483647 h 203"/>
                  <a:gd name="T2" fmla="*/ 2147483647 w 209"/>
                  <a:gd name="T3" fmla="*/ 2147483647 h 203"/>
                  <a:gd name="T4" fmla="*/ 2147483647 w 209"/>
                  <a:gd name="T5" fmla="*/ 2147483647 h 203"/>
                  <a:gd name="T6" fmla="*/ 2147483647 w 209"/>
                  <a:gd name="T7" fmla="*/ 2147483647 h 203"/>
                  <a:gd name="T8" fmla="*/ 2147483647 w 209"/>
                  <a:gd name="T9" fmla="*/ 2147483647 h 203"/>
                  <a:gd name="T10" fmla="*/ 0 60000 65536"/>
                  <a:gd name="T11" fmla="*/ 0 60000 65536"/>
                  <a:gd name="T12" fmla="*/ 0 60000 65536"/>
                  <a:gd name="T13" fmla="*/ 0 60000 65536"/>
                  <a:gd name="T14" fmla="*/ 0 60000 65536"/>
                  <a:gd name="T15" fmla="*/ 0 w 209"/>
                  <a:gd name="T16" fmla="*/ 0 h 203"/>
                  <a:gd name="T17" fmla="*/ 209 w 209"/>
                  <a:gd name="T18" fmla="*/ 203 h 203"/>
                </a:gdLst>
                <a:ahLst/>
                <a:cxnLst>
                  <a:cxn ang="T10">
                    <a:pos x="T0" y="T1"/>
                  </a:cxn>
                  <a:cxn ang="T11">
                    <a:pos x="T2" y="T3"/>
                  </a:cxn>
                  <a:cxn ang="T12">
                    <a:pos x="T4" y="T5"/>
                  </a:cxn>
                  <a:cxn ang="T13">
                    <a:pos x="T6" y="T7"/>
                  </a:cxn>
                  <a:cxn ang="T14">
                    <a:pos x="T8" y="T9"/>
                  </a:cxn>
                </a:cxnLst>
                <a:rect l="T15" t="T16" r="T17" b="T18"/>
                <a:pathLst>
                  <a:path w="209" h="203">
                    <a:moveTo>
                      <a:pt x="77" y="16"/>
                    </a:moveTo>
                    <a:cubicBezTo>
                      <a:pt x="28" y="31"/>
                      <a:pt x="0" y="83"/>
                      <a:pt x="15" y="130"/>
                    </a:cubicBezTo>
                    <a:cubicBezTo>
                      <a:pt x="30" y="177"/>
                      <a:pt x="82" y="203"/>
                      <a:pt x="132" y="187"/>
                    </a:cubicBezTo>
                    <a:cubicBezTo>
                      <a:pt x="181" y="171"/>
                      <a:pt x="209" y="120"/>
                      <a:pt x="194" y="73"/>
                    </a:cubicBezTo>
                    <a:cubicBezTo>
                      <a:pt x="179" y="25"/>
                      <a:pt x="127" y="0"/>
                      <a:pt x="77" y="16"/>
                    </a:cubicBezTo>
                    <a:close/>
                  </a:path>
                </a:pathLst>
              </a:custGeom>
              <a:noFill/>
              <a:ln w="28575" cap="rnd">
                <a:solidFill>
                  <a:srgbClr val="000000"/>
                </a:solidFill>
                <a:round/>
                <a:headEnd/>
                <a:tailEnd/>
              </a:ln>
            </p:spPr>
            <p:txBody>
              <a:bodyPr/>
              <a:lstStyle/>
              <a:p>
                <a:endParaRPr lang="fr-FR"/>
              </a:p>
            </p:txBody>
          </p:sp>
          <p:grpSp>
            <p:nvGrpSpPr>
              <p:cNvPr id="77" name="Group 26"/>
              <p:cNvGrpSpPr>
                <a:grpSpLocks/>
              </p:cNvGrpSpPr>
              <p:nvPr/>
            </p:nvGrpSpPr>
            <p:grpSpPr bwMode="auto">
              <a:xfrm>
                <a:off x="2238" y="1752"/>
                <a:ext cx="1254" cy="1224"/>
                <a:chOff x="2238" y="1752"/>
                <a:chExt cx="1254" cy="1224"/>
              </a:xfrm>
            </p:grpSpPr>
            <p:sp>
              <p:nvSpPr>
                <p:cNvPr id="78" name="Freeform 27"/>
                <p:cNvSpPr>
                  <a:spLocks/>
                </p:cNvSpPr>
                <p:nvPr/>
              </p:nvSpPr>
              <p:spPr bwMode="auto">
                <a:xfrm>
                  <a:off x="2250" y="1770"/>
                  <a:ext cx="1230" cy="1188"/>
                </a:xfrm>
                <a:custGeom>
                  <a:avLst/>
                  <a:gdLst>
                    <a:gd name="T0" fmla="*/ 2147483647 w 205"/>
                    <a:gd name="T1" fmla="*/ 2147483647 h 198"/>
                    <a:gd name="T2" fmla="*/ 2147483647 w 205"/>
                    <a:gd name="T3" fmla="*/ 2147483647 h 198"/>
                    <a:gd name="T4" fmla="*/ 2147483647 w 205"/>
                    <a:gd name="T5" fmla="*/ 2147483647 h 198"/>
                    <a:gd name="T6" fmla="*/ 2147483647 w 205"/>
                    <a:gd name="T7" fmla="*/ 2147483647 h 198"/>
                    <a:gd name="T8" fmla="*/ 2147483647 w 205"/>
                    <a:gd name="T9" fmla="*/ 2147483647 h 198"/>
                    <a:gd name="T10" fmla="*/ 0 60000 65536"/>
                    <a:gd name="T11" fmla="*/ 0 60000 65536"/>
                    <a:gd name="T12" fmla="*/ 0 60000 65536"/>
                    <a:gd name="T13" fmla="*/ 0 60000 65536"/>
                    <a:gd name="T14" fmla="*/ 0 60000 65536"/>
                    <a:gd name="T15" fmla="*/ 0 w 205"/>
                    <a:gd name="T16" fmla="*/ 0 h 198"/>
                    <a:gd name="T17" fmla="*/ 205 w 205"/>
                    <a:gd name="T18" fmla="*/ 198 h 198"/>
                  </a:gdLst>
                  <a:ahLst/>
                  <a:cxnLst>
                    <a:cxn ang="T10">
                      <a:pos x="T0" y="T1"/>
                    </a:cxn>
                    <a:cxn ang="T11">
                      <a:pos x="T2" y="T3"/>
                    </a:cxn>
                    <a:cxn ang="T12">
                      <a:pos x="T4" y="T5"/>
                    </a:cxn>
                    <a:cxn ang="T13">
                      <a:pos x="T6" y="T7"/>
                    </a:cxn>
                    <a:cxn ang="T14">
                      <a:pos x="T8" y="T9"/>
                    </a:cxn>
                  </a:cxnLst>
                  <a:rect l="T15" t="T16" r="T17" b="T18"/>
                  <a:pathLst>
                    <a:path w="205" h="198">
                      <a:moveTo>
                        <a:pt x="76" y="15"/>
                      </a:moveTo>
                      <a:cubicBezTo>
                        <a:pt x="27" y="31"/>
                        <a:pt x="0" y="81"/>
                        <a:pt x="15" y="127"/>
                      </a:cubicBezTo>
                      <a:cubicBezTo>
                        <a:pt x="30" y="173"/>
                        <a:pt x="81" y="198"/>
                        <a:pt x="129" y="183"/>
                      </a:cubicBezTo>
                      <a:cubicBezTo>
                        <a:pt x="178" y="167"/>
                        <a:pt x="205" y="117"/>
                        <a:pt x="190" y="71"/>
                      </a:cubicBezTo>
                      <a:cubicBezTo>
                        <a:pt x="175" y="25"/>
                        <a:pt x="124" y="0"/>
                        <a:pt x="76" y="15"/>
                      </a:cubicBezTo>
                      <a:close/>
                    </a:path>
                  </a:pathLst>
                </a:custGeom>
                <a:noFill/>
                <a:ln w="66675" cap="rnd">
                  <a:solidFill>
                    <a:srgbClr val="9F9F9F"/>
                  </a:solidFill>
                  <a:round/>
                  <a:headEnd/>
                  <a:tailEnd/>
                </a:ln>
              </p:spPr>
              <p:txBody>
                <a:bodyPr/>
                <a:lstStyle/>
                <a:p>
                  <a:endParaRPr lang="fr-FR"/>
                </a:p>
              </p:txBody>
            </p:sp>
            <p:sp>
              <p:nvSpPr>
                <p:cNvPr id="79" name="Freeform 28"/>
                <p:cNvSpPr>
                  <a:spLocks/>
                </p:cNvSpPr>
                <p:nvPr/>
              </p:nvSpPr>
              <p:spPr bwMode="auto">
                <a:xfrm>
                  <a:off x="2238" y="1752"/>
                  <a:ext cx="1254" cy="1224"/>
                </a:xfrm>
                <a:custGeom>
                  <a:avLst/>
                  <a:gdLst>
                    <a:gd name="T0" fmla="*/ 2147483647 w 209"/>
                    <a:gd name="T1" fmla="*/ 2147483647 h 204"/>
                    <a:gd name="T2" fmla="*/ 2147483647 w 209"/>
                    <a:gd name="T3" fmla="*/ 2147483647 h 204"/>
                    <a:gd name="T4" fmla="*/ 2147483647 w 209"/>
                    <a:gd name="T5" fmla="*/ 2147483647 h 204"/>
                    <a:gd name="T6" fmla="*/ 2147483647 w 209"/>
                    <a:gd name="T7" fmla="*/ 2147483647 h 204"/>
                    <a:gd name="T8" fmla="*/ 2147483647 w 209"/>
                    <a:gd name="T9" fmla="*/ 2147483647 h 204"/>
                    <a:gd name="T10" fmla="*/ 0 60000 65536"/>
                    <a:gd name="T11" fmla="*/ 0 60000 65536"/>
                    <a:gd name="T12" fmla="*/ 0 60000 65536"/>
                    <a:gd name="T13" fmla="*/ 0 60000 65536"/>
                    <a:gd name="T14" fmla="*/ 0 60000 65536"/>
                    <a:gd name="T15" fmla="*/ 0 w 209"/>
                    <a:gd name="T16" fmla="*/ 0 h 204"/>
                    <a:gd name="T17" fmla="*/ 209 w 209"/>
                    <a:gd name="T18" fmla="*/ 204 h 204"/>
                  </a:gdLst>
                  <a:ahLst/>
                  <a:cxnLst>
                    <a:cxn ang="T10">
                      <a:pos x="T0" y="T1"/>
                    </a:cxn>
                    <a:cxn ang="T11">
                      <a:pos x="T2" y="T3"/>
                    </a:cxn>
                    <a:cxn ang="T12">
                      <a:pos x="T4" y="T5"/>
                    </a:cxn>
                    <a:cxn ang="T13">
                      <a:pos x="T6" y="T7"/>
                    </a:cxn>
                    <a:cxn ang="T14">
                      <a:pos x="T8" y="T9"/>
                    </a:cxn>
                  </a:cxnLst>
                  <a:rect l="T15" t="T16" r="T17" b="T18"/>
                  <a:pathLst>
                    <a:path w="209" h="204">
                      <a:moveTo>
                        <a:pt x="77" y="16"/>
                      </a:moveTo>
                      <a:cubicBezTo>
                        <a:pt x="28" y="32"/>
                        <a:pt x="0" y="83"/>
                        <a:pt x="15" y="130"/>
                      </a:cubicBezTo>
                      <a:cubicBezTo>
                        <a:pt x="30" y="178"/>
                        <a:pt x="82" y="204"/>
                        <a:pt x="132" y="188"/>
                      </a:cubicBezTo>
                      <a:cubicBezTo>
                        <a:pt x="181" y="172"/>
                        <a:pt x="209" y="121"/>
                        <a:pt x="194" y="73"/>
                      </a:cubicBezTo>
                      <a:cubicBezTo>
                        <a:pt x="179" y="26"/>
                        <a:pt x="127" y="0"/>
                        <a:pt x="77" y="16"/>
                      </a:cubicBezTo>
                      <a:close/>
                    </a:path>
                  </a:pathLst>
                </a:custGeom>
                <a:noFill/>
                <a:ln w="28575" cap="rnd">
                  <a:solidFill>
                    <a:srgbClr val="000000"/>
                  </a:solidFill>
                  <a:round/>
                  <a:headEnd/>
                  <a:tailEnd/>
                </a:ln>
              </p:spPr>
              <p:txBody>
                <a:bodyPr/>
                <a:lstStyle/>
                <a:p>
                  <a:endParaRPr lang="fr-FR"/>
                </a:p>
              </p:txBody>
            </p:sp>
            <p:sp>
              <p:nvSpPr>
                <p:cNvPr id="80" name="Freeform 29"/>
                <p:cNvSpPr>
                  <a:spLocks/>
                </p:cNvSpPr>
                <p:nvPr/>
              </p:nvSpPr>
              <p:spPr bwMode="auto">
                <a:xfrm>
                  <a:off x="2274" y="1788"/>
                  <a:ext cx="1182" cy="1152"/>
                </a:xfrm>
                <a:custGeom>
                  <a:avLst/>
                  <a:gdLst>
                    <a:gd name="T0" fmla="*/ 2147483647 w 197"/>
                    <a:gd name="T1" fmla="*/ 2147483647 h 192"/>
                    <a:gd name="T2" fmla="*/ 2147483647 w 197"/>
                    <a:gd name="T3" fmla="*/ 2147483647 h 192"/>
                    <a:gd name="T4" fmla="*/ 2147483647 w 197"/>
                    <a:gd name="T5" fmla="*/ 2147483647 h 192"/>
                    <a:gd name="T6" fmla="*/ 2147483647 w 197"/>
                    <a:gd name="T7" fmla="*/ 2147483647 h 192"/>
                    <a:gd name="T8" fmla="*/ 2147483647 w 197"/>
                    <a:gd name="T9" fmla="*/ 2147483647 h 192"/>
                    <a:gd name="T10" fmla="*/ 0 60000 65536"/>
                    <a:gd name="T11" fmla="*/ 0 60000 65536"/>
                    <a:gd name="T12" fmla="*/ 0 60000 65536"/>
                    <a:gd name="T13" fmla="*/ 0 60000 65536"/>
                    <a:gd name="T14" fmla="*/ 0 60000 65536"/>
                    <a:gd name="T15" fmla="*/ 0 w 197"/>
                    <a:gd name="T16" fmla="*/ 0 h 192"/>
                    <a:gd name="T17" fmla="*/ 197 w 197"/>
                    <a:gd name="T18" fmla="*/ 192 h 192"/>
                  </a:gdLst>
                  <a:ahLst/>
                  <a:cxnLst>
                    <a:cxn ang="T10">
                      <a:pos x="T0" y="T1"/>
                    </a:cxn>
                    <a:cxn ang="T11">
                      <a:pos x="T2" y="T3"/>
                    </a:cxn>
                    <a:cxn ang="T12">
                      <a:pos x="T4" y="T5"/>
                    </a:cxn>
                    <a:cxn ang="T13">
                      <a:pos x="T6" y="T7"/>
                    </a:cxn>
                    <a:cxn ang="T14">
                      <a:pos x="T8" y="T9"/>
                    </a:cxn>
                  </a:cxnLst>
                  <a:rect l="T15" t="T16" r="T17" b="T18"/>
                  <a:pathLst>
                    <a:path w="197" h="192">
                      <a:moveTo>
                        <a:pt x="73" y="15"/>
                      </a:moveTo>
                      <a:cubicBezTo>
                        <a:pt x="26" y="30"/>
                        <a:pt x="0" y="78"/>
                        <a:pt x="14" y="123"/>
                      </a:cubicBezTo>
                      <a:cubicBezTo>
                        <a:pt x="28" y="168"/>
                        <a:pt x="78" y="192"/>
                        <a:pt x="124" y="177"/>
                      </a:cubicBezTo>
                      <a:cubicBezTo>
                        <a:pt x="171" y="162"/>
                        <a:pt x="197" y="114"/>
                        <a:pt x="183" y="69"/>
                      </a:cubicBezTo>
                      <a:cubicBezTo>
                        <a:pt x="169" y="24"/>
                        <a:pt x="119" y="0"/>
                        <a:pt x="73" y="15"/>
                      </a:cubicBezTo>
                      <a:close/>
                    </a:path>
                  </a:pathLst>
                </a:custGeom>
                <a:noFill/>
                <a:ln w="9525" cap="rnd">
                  <a:solidFill>
                    <a:srgbClr val="000000"/>
                  </a:solidFill>
                  <a:round/>
                  <a:headEnd/>
                  <a:tailEnd/>
                </a:ln>
              </p:spPr>
              <p:txBody>
                <a:bodyPr/>
                <a:lstStyle/>
                <a:p>
                  <a:endParaRPr lang="fr-FR"/>
                </a:p>
              </p:txBody>
            </p:sp>
          </p:grpSp>
        </p:grpSp>
        <p:grpSp>
          <p:nvGrpSpPr>
            <p:cNvPr id="29" name="Group 30"/>
            <p:cNvGrpSpPr>
              <a:grpSpLocks/>
            </p:cNvGrpSpPr>
            <p:nvPr/>
          </p:nvGrpSpPr>
          <p:grpSpPr bwMode="auto">
            <a:xfrm>
              <a:off x="3258" y="2706"/>
              <a:ext cx="798" cy="768"/>
              <a:chOff x="3258" y="2706"/>
              <a:chExt cx="798" cy="768"/>
            </a:xfrm>
          </p:grpSpPr>
          <p:sp>
            <p:nvSpPr>
              <p:cNvPr id="30" name="Freeform 31"/>
              <p:cNvSpPr>
                <a:spLocks/>
              </p:cNvSpPr>
              <p:nvPr/>
            </p:nvSpPr>
            <p:spPr bwMode="auto">
              <a:xfrm>
                <a:off x="3282" y="2742"/>
                <a:ext cx="720" cy="678"/>
              </a:xfrm>
              <a:custGeom>
                <a:avLst/>
                <a:gdLst>
                  <a:gd name="T0" fmla="*/ 0 w 720"/>
                  <a:gd name="T1" fmla="*/ 102 h 678"/>
                  <a:gd name="T2" fmla="*/ 594 w 720"/>
                  <a:gd name="T3" fmla="*/ 678 h 678"/>
                  <a:gd name="T4" fmla="*/ 720 w 720"/>
                  <a:gd name="T5" fmla="*/ 552 h 678"/>
                  <a:gd name="T6" fmla="*/ 132 w 720"/>
                  <a:gd name="T7" fmla="*/ 0 h 678"/>
                  <a:gd name="T8" fmla="*/ 0 w 720"/>
                  <a:gd name="T9" fmla="*/ 102 h 678"/>
                  <a:gd name="T10" fmla="*/ 0 60000 65536"/>
                  <a:gd name="T11" fmla="*/ 0 60000 65536"/>
                  <a:gd name="T12" fmla="*/ 0 60000 65536"/>
                  <a:gd name="T13" fmla="*/ 0 60000 65536"/>
                  <a:gd name="T14" fmla="*/ 0 60000 65536"/>
                  <a:gd name="T15" fmla="*/ 0 w 720"/>
                  <a:gd name="T16" fmla="*/ 0 h 678"/>
                  <a:gd name="T17" fmla="*/ 720 w 720"/>
                  <a:gd name="T18" fmla="*/ 678 h 678"/>
                </a:gdLst>
                <a:ahLst/>
                <a:cxnLst>
                  <a:cxn ang="T10">
                    <a:pos x="T0" y="T1"/>
                  </a:cxn>
                  <a:cxn ang="T11">
                    <a:pos x="T2" y="T3"/>
                  </a:cxn>
                  <a:cxn ang="T12">
                    <a:pos x="T4" y="T5"/>
                  </a:cxn>
                  <a:cxn ang="T13">
                    <a:pos x="T6" y="T7"/>
                  </a:cxn>
                  <a:cxn ang="T14">
                    <a:pos x="T8" y="T9"/>
                  </a:cxn>
                </a:cxnLst>
                <a:rect l="T15" t="T16" r="T17" b="T18"/>
                <a:pathLst>
                  <a:path w="720" h="678">
                    <a:moveTo>
                      <a:pt x="0" y="102"/>
                    </a:moveTo>
                    <a:lnTo>
                      <a:pt x="594" y="678"/>
                    </a:lnTo>
                    <a:lnTo>
                      <a:pt x="720" y="552"/>
                    </a:lnTo>
                    <a:lnTo>
                      <a:pt x="132" y="0"/>
                    </a:lnTo>
                    <a:lnTo>
                      <a:pt x="0" y="102"/>
                    </a:lnTo>
                    <a:close/>
                  </a:path>
                </a:pathLst>
              </a:custGeom>
              <a:solidFill>
                <a:srgbClr val="5F3F1F"/>
              </a:solidFill>
              <a:ln w="9525">
                <a:noFill/>
                <a:round/>
                <a:headEnd/>
                <a:tailEnd/>
              </a:ln>
            </p:spPr>
            <p:txBody>
              <a:bodyPr/>
              <a:lstStyle/>
              <a:p>
                <a:endParaRPr lang="fr-FR"/>
              </a:p>
            </p:txBody>
          </p:sp>
          <p:grpSp>
            <p:nvGrpSpPr>
              <p:cNvPr id="31" name="Group 32"/>
              <p:cNvGrpSpPr>
                <a:grpSpLocks/>
              </p:cNvGrpSpPr>
              <p:nvPr/>
            </p:nvGrpSpPr>
            <p:grpSpPr bwMode="auto">
              <a:xfrm>
                <a:off x="3258" y="2706"/>
                <a:ext cx="162" cy="138"/>
                <a:chOff x="3258" y="2706"/>
                <a:chExt cx="162" cy="138"/>
              </a:xfrm>
            </p:grpSpPr>
            <p:sp>
              <p:nvSpPr>
                <p:cNvPr id="73" name="Freeform 33"/>
                <p:cNvSpPr>
                  <a:spLocks/>
                </p:cNvSpPr>
                <p:nvPr/>
              </p:nvSpPr>
              <p:spPr bwMode="auto">
                <a:xfrm>
                  <a:off x="3258" y="2706"/>
                  <a:ext cx="162" cy="138"/>
                </a:xfrm>
                <a:custGeom>
                  <a:avLst/>
                  <a:gdLst>
                    <a:gd name="T0" fmla="*/ 2147483647 w 27"/>
                    <a:gd name="T1" fmla="*/ 2147483647 h 23"/>
                    <a:gd name="T2" fmla="*/ 2147483647 w 27"/>
                    <a:gd name="T3" fmla="*/ 2147483647 h 23"/>
                    <a:gd name="T4" fmla="*/ 2147483647 w 27"/>
                    <a:gd name="T5" fmla="*/ 2147483647 h 23"/>
                    <a:gd name="T6" fmla="*/ 2147483647 w 27"/>
                    <a:gd name="T7" fmla="*/ 2147483647 h 23"/>
                    <a:gd name="T8" fmla="*/ 2147483647 w 27"/>
                    <a:gd name="T9" fmla="*/ 2147483647 h 23"/>
                    <a:gd name="T10" fmla="*/ 2147483647 w 27"/>
                    <a:gd name="T11" fmla="*/ 2147483647 h 23"/>
                    <a:gd name="T12" fmla="*/ 0 60000 65536"/>
                    <a:gd name="T13" fmla="*/ 0 60000 65536"/>
                    <a:gd name="T14" fmla="*/ 0 60000 65536"/>
                    <a:gd name="T15" fmla="*/ 0 60000 65536"/>
                    <a:gd name="T16" fmla="*/ 0 60000 65536"/>
                    <a:gd name="T17" fmla="*/ 0 60000 65536"/>
                    <a:gd name="T18" fmla="*/ 0 w 27"/>
                    <a:gd name="T19" fmla="*/ 0 h 23"/>
                    <a:gd name="T20" fmla="*/ 27 w 27"/>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7" h="23">
                      <a:moveTo>
                        <a:pt x="4" y="23"/>
                      </a:moveTo>
                      <a:cubicBezTo>
                        <a:pt x="3" y="22"/>
                        <a:pt x="2" y="20"/>
                        <a:pt x="2" y="19"/>
                      </a:cubicBezTo>
                      <a:cubicBezTo>
                        <a:pt x="0" y="12"/>
                        <a:pt x="4" y="5"/>
                        <a:pt x="11" y="2"/>
                      </a:cubicBezTo>
                      <a:cubicBezTo>
                        <a:pt x="17" y="0"/>
                        <a:pt x="24" y="2"/>
                        <a:pt x="27" y="7"/>
                      </a:cubicBezTo>
                      <a:lnTo>
                        <a:pt x="15" y="15"/>
                      </a:lnTo>
                      <a:lnTo>
                        <a:pt x="4" y="23"/>
                      </a:lnTo>
                      <a:close/>
                    </a:path>
                  </a:pathLst>
                </a:custGeom>
                <a:solidFill>
                  <a:srgbClr val="5F3F1F"/>
                </a:solidFill>
                <a:ln w="9525">
                  <a:noFill/>
                  <a:round/>
                  <a:headEnd/>
                  <a:tailEnd/>
                </a:ln>
              </p:spPr>
              <p:txBody>
                <a:bodyPr/>
                <a:lstStyle/>
                <a:p>
                  <a:endParaRPr lang="fr-FR"/>
                </a:p>
              </p:txBody>
            </p:sp>
            <p:sp>
              <p:nvSpPr>
                <p:cNvPr id="74" name="Freeform 34"/>
                <p:cNvSpPr>
                  <a:spLocks/>
                </p:cNvSpPr>
                <p:nvPr/>
              </p:nvSpPr>
              <p:spPr bwMode="auto">
                <a:xfrm>
                  <a:off x="3258" y="2706"/>
                  <a:ext cx="162" cy="138"/>
                </a:xfrm>
                <a:custGeom>
                  <a:avLst/>
                  <a:gdLst>
                    <a:gd name="T0" fmla="*/ 2147483647 w 27"/>
                    <a:gd name="T1" fmla="*/ 2147483647 h 23"/>
                    <a:gd name="T2" fmla="*/ 2147483647 w 27"/>
                    <a:gd name="T3" fmla="*/ 2147483647 h 23"/>
                    <a:gd name="T4" fmla="*/ 2147483647 w 27"/>
                    <a:gd name="T5" fmla="*/ 2147483647 h 23"/>
                    <a:gd name="T6" fmla="*/ 2147483647 w 27"/>
                    <a:gd name="T7" fmla="*/ 2147483647 h 23"/>
                    <a:gd name="T8" fmla="*/ 0 60000 65536"/>
                    <a:gd name="T9" fmla="*/ 0 60000 65536"/>
                    <a:gd name="T10" fmla="*/ 0 60000 65536"/>
                    <a:gd name="T11" fmla="*/ 0 60000 65536"/>
                    <a:gd name="T12" fmla="*/ 0 w 27"/>
                    <a:gd name="T13" fmla="*/ 0 h 23"/>
                    <a:gd name="T14" fmla="*/ 27 w 27"/>
                    <a:gd name="T15" fmla="*/ 23 h 23"/>
                  </a:gdLst>
                  <a:ahLst/>
                  <a:cxnLst>
                    <a:cxn ang="T8">
                      <a:pos x="T0" y="T1"/>
                    </a:cxn>
                    <a:cxn ang="T9">
                      <a:pos x="T2" y="T3"/>
                    </a:cxn>
                    <a:cxn ang="T10">
                      <a:pos x="T4" y="T5"/>
                    </a:cxn>
                    <a:cxn ang="T11">
                      <a:pos x="T6" y="T7"/>
                    </a:cxn>
                  </a:cxnLst>
                  <a:rect l="T12" t="T13" r="T14" b="T15"/>
                  <a:pathLst>
                    <a:path w="27" h="23">
                      <a:moveTo>
                        <a:pt x="4" y="23"/>
                      </a:moveTo>
                      <a:cubicBezTo>
                        <a:pt x="3" y="22"/>
                        <a:pt x="2" y="20"/>
                        <a:pt x="2" y="19"/>
                      </a:cubicBezTo>
                      <a:cubicBezTo>
                        <a:pt x="0" y="12"/>
                        <a:pt x="4" y="5"/>
                        <a:pt x="11" y="2"/>
                      </a:cubicBezTo>
                      <a:cubicBezTo>
                        <a:pt x="17" y="0"/>
                        <a:pt x="24" y="2"/>
                        <a:pt x="27" y="7"/>
                      </a:cubicBezTo>
                    </a:path>
                  </a:pathLst>
                </a:custGeom>
                <a:noFill/>
                <a:ln w="9525">
                  <a:solidFill>
                    <a:srgbClr val="000000"/>
                  </a:solidFill>
                  <a:round/>
                  <a:headEnd/>
                  <a:tailEnd/>
                </a:ln>
              </p:spPr>
              <p:txBody>
                <a:bodyPr/>
                <a:lstStyle/>
                <a:p>
                  <a:endParaRPr lang="fr-FR"/>
                </a:p>
              </p:txBody>
            </p:sp>
          </p:grpSp>
          <p:sp>
            <p:nvSpPr>
              <p:cNvPr id="32" name="Freeform 35"/>
              <p:cNvSpPr>
                <a:spLocks/>
              </p:cNvSpPr>
              <p:nvPr/>
            </p:nvSpPr>
            <p:spPr bwMode="auto">
              <a:xfrm>
                <a:off x="3264" y="2718"/>
                <a:ext cx="168" cy="126"/>
              </a:xfrm>
              <a:custGeom>
                <a:avLst/>
                <a:gdLst>
                  <a:gd name="T0" fmla="*/ 2147483647 w 28"/>
                  <a:gd name="T1" fmla="*/ 2147483647 h 21"/>
                  <a:gd name="T2" fmla="*/ 2147483647 w 28"/>
                  <a:gd name="T3" fmla="*/ 2147483647 h 21"/>
                  <a:gd name="T4" fmla="*/ 2147483647 w 28"/>
                  <a:gd name="T5" fmla="*/ 2147483647 h 21"/>
                  <a:gd name="T6" fmla="*/ 2147483647 w 28"/>
                  <a:gd name="T7" fmla="*/ 2147483647 h 21"/>
                  <a:gd name="T8" fmla="*/ 2147483647 w 28"/>
                  <a:gd name="T9" fmla="*/ 2147483647 h 21"/>
                  <a:gd name="T10" fmla="*/ 2147483647 w 28"/>
                  <a:gd name="T11" fmla="*/ 2147483647 h 21"/>
                  <a:gd name="T12" fmla="*/ 0 60000 65536"/>
                  <a:gd name="T13" fmla="*/ 0 60000 65536"/>
                  <a:gd name="T14" fmla="*/ 0 60000 65536"/>
                  <a:gd name="T15" fmla="*/ 0 60000 65536"/>
                  <a:gd name="T16" fmla="*/ 0 60000 65536"/>
                  <a:gd name="T17" fmla="*/ 0 60000 65536"/>
                  <a:gd name="T18" fmla="*/ 0 w 28"/>
                  <a:gd name="T19" fmla="*/ 0 h 21"/>
                  <a:gd name="T20" fmla="*/ 28 w 28"/>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8" h="21">
                    <a:moveTo>
                      <a:pt x="3" y="21"/>
                    </a:moveTo>
                    <a:cubicBezTo>
                      <a:pt x="3" y="21"/>
                      <a:pt x="3" y="20"/>
                      <a:pt x="2" y="20"/>
                    </a:cubicBezTo>
                    <a:cubicBezTo>
                      <a:pt x="0" y="12"/>
                      <a:pt x="4" y="4"/>
                      <a:pt x="12" y="1"/>
                    </a:cubicBezTo>
                    <a:cubicBezTo>
                      <a:pt x="18" y="0"/>
                      <a:pt x="24" y="2"/>
                      <a:pt x="28" y="7"/>
                    </a:cubicBezTo>
                    <a:lnTo>
                      <a:pt x="16" y="15"/>
                    </a:lnTo>
                    <a:lnTo>
                      <a:pt x="3" y="21"/>
                    </a:lnTo>
                    <a:close/>
                  </a:path>
                </a:pathLst>
              </a:custGeom>
              <a:solidFill>
                <a:srgbClr val="5F3F1F"/>
              </a:solidFill>
              <a:ln w="9525">
                <a:noFill/>
                <a:round/>
                <a:headEnd/>
                <a:tailEnd/>
              </a:ln>
            </p:spPr>
            <p:txBody>
              <a:bodyPr/>
              <a:lstStyle/>
              <a:p>
                <a:endParaRPr lang="fr-FR"/>
              </a:p>
            </p:txBody>
          </p:sp>
          <p:sp>
            <p:nvSpPr>
              <p:cNvPr id="33" name="Freeform 36"/>
              <p:cNvSpPr>
                <a:spLocks/>
              </p:cNvSpPr>
              <p:nvPr/>
            </p:nvSpPr>
            <p:spPr bwMode="auto">
              <a:xfrm>
                <a:off x="3264" y="2742"/>
                <a:ext cx="114" cy="186"/>
              </a:xfrm>
              <a:custGeom>
                <a:avLst/>
                <a:gdLst>
                  <a:gd name="T0" fmla="*/ 12 w 114"/>
                  <a:gd name="T1" fmla="*/ 102 h 186"/>
                  <a:gd name="T2" fmla="*/ 6 w 114"/>
                  <a:gd name="T3" fmla="*/ 90 h 186"/>
                  <a:gd name="T4" fmla="*/ 6 w 114"/>
                  <a:gd name="T5" fmla="*/ 78 h 186"/>
                  <a:gd name="T6" fmla="*/ 0 w 114"/>
                  <a:gd name="T7" fmla="*/ 66 h 186"/>
                  <a:gd name="T8" fmla="*/ 0 w 114"/>
                  <a:gd name="T9" fmla="*/ 54 h 186"/>
                  <a:gd name="T10" fmla="*/ 0 w 114"/>
                  <a:gd name="T11" fmla="*/ 36 h 186"/>
                  <a:gd name="T12" fmla="*/ 6 w 114"/>
                  <a:gd name="T13" fmla="*/ 24 h 186"/>
                  <a:gd name="T14" fmla="*/ 12 w 114"/>
                  <a:gd name="T15" fmla="*/ 12 h 186"/>
                  <a:gd name="T16" fmla="*/ 24 w 114"/>
                  <a:gd name="T17" fmla="*/ 0 h 186"/>
                  <a:gd name="T18" fmla="*/ 114 w 114"/>
                  <a:gd name="T19" fmla="*/ 84 h 186"/>
                  <a:gd name="T20" fmla="*/ 108 w 114"/>
                  <a:gd name="T21" fmla="*/ 96 h 186"/>
                  <a:gd name="T22" fmla="*/ 102 w 114"/>
                  <a:gd name="T23" fmla="*/ 108 h 186"/>
                  <a:gd name="T24" fmla="*/ 96 w 114"/>
                  <a:gd name="T25" fmla="*/ 114 h 186"/>
                  <a:gd name="T26" fmla="*/ 96 w 114"/>
                  <a:gd name="T27" fmla="*/ 126 h 186"/>
                  <a:gd name="T28" fmla="*/ 90 w 114"/>
                  <a:gd name="T29" fmla="*/ 144 h 186"/>
                  <a:gd name="T30" fmla="*/ 96 w 114"/>
                  <a:gd name="T31" fmla="*/ 168 h 186"/>
                  <a:gd name="T32" fmla="*/ 102 w 114"/>
                  <a:gd name="T33" fmla="*/ 186 h 186"/>
                  <a:gd name="T34" fmla="*/ 12 w 114"/>
                  <a:gd name="T35" fmla="*/ 102 h 1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4"/>
                  <a:gd name="T55" fmla="*/ 0 h 186"/>
                  <a:gd name="T56" fmla="*/ 114 w 114"/>
                  <a:gd name="T57" fmla="*/ 186 h 18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4" h="186">
                    <a:moveTo>
                      <a:pt x="12" y="102"/>
                    </a:moveTo>
                    <a:lnTo>
                      <a:pt x="6" y="90"/>
                    </a:lnTo>
                    <a:lnTo>
                      <a:pt x="6" y="78"/>
                    </a:lnTo>
                    <a:lnTo>
                      <a:pt x="0" y="66"/>
                    </a:lnTo>
                    <a:lnTo>
                      <a:pt x="0" y="54"/>
                    </a:lnTo>
                    <a:lnTo>
                      <a:pt x="0" y="36"/>
                    </a:lnTo>
                    <a:lnTo>
                      <a:pt x="6" y="24"/>
                    </a:lnTo>
                    <a:lnTo>
                      <a:pt x="12" y="12"/>
                    </a:lnTo>
                    <a:lnTo>
                      <a:pt x="24" y="0"/>
                    </a:lnTo>
                    <a:lnTo>
                      <a:pt x="114" y="84"/>
                    </a:lnTo>
                    <a:lnTo>
                      <a:pt x="108" y="96"/>
                    </a:lnTo>
                    <a:lnTo>
                      <a:pt x="102" y="108"/>
                    </a:lnTo>
                    <a:lnTo>
                      <a:pt x="96" y="114"/>
                    </a:lnTo>
                    <a:lnTo>
                      <a:pt x="96" y="126"/>
                    </a:lnTo>
                    <a:lnTo>
                      <a:pt x="90" y="144"/>
                    </a:lnTo>
                    <a:lnTo>
                      <a:pt x="96" y="168"/>
                    </a:lnTo>
                    <a:lnTo>
                      <a:pt x="102" y="186"/>
                    </a:lnTo>
                    <a:lnTo>
                      <a:pt x="12" y="102"/>
                    </a:lnTo>
                    <a:close/>
                  </a:path>
                </a:pathLst>
              </a:custGeom>
              <a:solidFill>
                <a:srgbClr val="3F1F00"/>
              </a:solidFill>
              <a:ln w="9525">
                <a:noFill/>
                <a:round/>
                <a:headEnd/>
                <a:tailEnd/>
              </a:ln>
            </p:spPr>
            <p:txBody>
              <a:bodyPr/>
              <a:lstStyle/>
              <a:p>
                <a:endParaRPr lang="fr-FR"/>
              </a:p>
            </p:txBody>
          </p:sp>
          <p:sp>
            <p:nvSpPr>
              <p:cNvPr id="34" name="Freeform 37"/>
              <p:cNvSpPr>
                <a:spLocks/>
              </p:cNvSpPr>
              <p:nvPr/>
            </p:nvSpPr>
            <p:spPr bwMode="auto">
              <a:xfrm>
                <a:off x="3258" y="2730"/>
                <a:ext cx="42" cy="108"/>
              </a:xfrm>
              <a:custGeom>
                <a:avLst/>
                <a:gdLst>
                  <a:gd name="T0" fmla="*/ 2147483647 w 7"/>
                  <a:gd name="T1" fmla="*/ 2147483647 h 18"/>
                  <a:gd name="T2" fmla="*/ 2147483647 w 7"/>
                  <a:gd name="T3" fmla="*/ 2147483647 h 18"/>
                  <a:gd name="T4" fmla="*/ 2147483647 w 7"/>
                  <a:gd name="T5" fmla="*/ 0 h 18"/>
                  <a:gd name="T6" fmla="*/ 0 60000 65536"/>
                  <a:gd name="T7" fmla="*/ 0 60000 65536"/>
                  <a:gd name="T8" fmla="*/ 0 60000 65536"/>
                  <a:gd name="T9" fmla="*/ 0 w 7"/>
                  <a:gd name="T10" fmla="*/ 0 h 18"/>
                  <a:gd name="T11" fmla="*/ 7 w 7"/>
                  <a:gd name="T12" fmla="*/ 18 h 18"/>
                </a:gdLst>
                <a:ahLst/>
                <a:cxnLst>
                  <a:cxn ang="T6">
                    <a:pos x="T0" y="T1"/>
                  </a:cxn>
                  <a:cxn ang="T7">
                    <a:pos x="T2" y="T3"/>
                  </a:cxn>
                  <a:cxn ang="T8">
                    <a:pos x="T4" y="T5"/>
                  </a:cxn>
                </a:cxnLst>
                <a:rect l="T9" t="T10" r="T11" b="T12"/>
                <a:pathLst>
                  <a:path w="7" h="18">
                    <a:moveTo>
                      <a:pt x="3" y="18"/>
                    </a:moveTo>
                    <a:cubicBezTo>
                      <a:pt x="3" y="17"/>
                      <a:pt x="2" y="16"/>
                      <a:pt x="2" y="15"/>
                    </a:cubicBezTo>
                    <a:cubicBezTo>
                      <a:pt x="0" y="10"/>
                      <a:pt x="2" y="4"/>
                      <a:pt x="7" y="0"/>
                    </a:cubicBezTo>
                  </a:path>
                </a:pathLst>
              </a:custGeom>
              <a:noFill/>
              <a:ln w="9525">
                <a:solidFill>
                  <a:srgbClr val="000000"/>
                </a:solidFill>
                <a:round/>
                <a:headEnd/>
                <a:tailEnd/>
              </a:ln>
            </p:spPr>
            <p:txBody>
              <a:bodyPr/>
              <a:lstStyle/>
              <a:p>
                <a:endParaRPr lang="fr-FR"/>
              </a:p>
            </p:txBody>
          </p:sp>
          <p:grpSp>
            <p:nvGrpSpPr>
              <p:cNvPr id="35" name="Group 38"/>
              <p:cNvGrpSpPr>
                <a:grpSpLocks/>
              </p:cNvGrpSpPr>
              <p:nvPr/>
            </p:nvGrpSpPr>
            <p:grpSpPr bwMode="auto">
              <a:xfrm>
                <a:off x="3348" y="2796"/>
                <a:ext cx="162" cy="132"/>
                <a:chOff x="3348" y="2796"/>
                <a:chExt cx="162" cy="132"/>
              </a:xfrm>
            </p:grpSpPr>
            <p:sp>
              <p:nvSpPr>
                <p:cNvPr id="71" name="Freeform 39"/>
                <p:cNvSpPr>
                  <a:spLocks/>
                </p:cNvSpPr>
                <p:nvPr/>
              </p:nvSpPr>
              <p:spPr bwMode="auto">
                <a:xfrm>
                  <a:off x="3348" y="2796"/>
                  <a:ext cx="162" cy="132"/>
                </a:xfrm>
                <a:custGeom>
                  <a:avLst/>
                  <a:gdLst>
                    <a:gd name="T0" fmla="*/ 2147483647 w 27"/>
                    <a:gd name="T1" fmla="*/ 2147483647 h 22"/>
                    <a:gd name="T2" fmla="*/ 2147483647 w 27"/>
                    <a:gd name="T3" fmla="*/ 2147483647 h 22"/>
                    <a:gd name="T4" fmla="*/ 2147483647 w 27"/>
                    <a:gd name="T5" fmla="*/ 2147483647 h 22"/>
                    <a:gd name="T6" fmla="*/ 2147483647 w 27"/>
                    <a:gd name="T7" fmla="*/ 2147483647 h 22"/>
                    <a:gd name="T8" fmla="*/ 2147483647 w 27"/>
                    <a:gd name="T9" fmla="*/ 2147483647 h 22"/>
                    <a:gd name="T10" fmla="*/ 2147483647 w 27"/>
                    <a:gd name="T11" fmla="*/ 2147483647 h 22"/>
                    <a:gd name="T12" fmla="*/ 0 60000 65536"/>
                    <a:gd name="T13" fmla="*/ 0 60000 65536"/>
                    <a:gd name="T14" fmla="*/ 0 60000 65536"/>
                    <a:gd name="T15" fmla="*/ 0 60000 65536"/>
                    <a:gd name="T16" fmla="*/ 0 60000 65536"/>
                    <a:gd name="T17" fmla="*/ 0 60000 65536"/>
                    <a:gd name="T18" fmla="*/ 0 w 27"/>
                    <a:gd name="T19" fmla="*/ 0 h 22"/>
                    <a:gd name="T20" fmla="*/ 27 w 27"/>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7" h="22">
                      <a:moveTo>
                        <a:pt x="4" y="22"/>
                      </a:moveTo>
                      <a:cubicBezTo>
                        <a:pt x="3" y="21"/>
                        <a:pt x="3" y="20"/>
                        <a:pt x="2" y="19"/>
                      </a:cubicBezTo>
                      <a:cubicBezTo>
                        <a:pt x="0" y="12"/>
                        <a:pt x="4" y="4"/>
                        <a:pt x="12" y="2"/>
                      </a:cubicBezTo>
                      <a:cubicBezTo>
                        <a:pt x="18" y="0"/>
                        <a:pt x="24" y="2"/>
                        <a:pt x="27" y="6"/>
                      </a:cubicBezTo>
                      <a:lnTo>
                        <a:pt x="16" y="14"/>
                      </a:lnTo>
                      <a:lnTo>
                        <a:pt x="4" y="22"/>
                      </a:lnTo>
                      <a:close/>
                    </a:path>
                  </a:pathLst>
                </a:custGeom>
                <a:solidFill>
                  <a:srgbClr val="7F3F00"/>
                </a:solidFill>
                <a:ln w="9525">
                  <a:noFill/>
                  <a:round/>
                  <a:headEnd/>
                  <a:tailEnd/>
                </a:ln>
              </p:spPr>
              <p:txBody>
                <a:bodyPr/>
                <a:lstStyle/>
                <a:p>
                  <a:endParaRPr lang="fr-FR"/>
                </a:p>
              </p:txBody>
            </p:sp>
            <p:sp>
              <p:nvSpPr>
                <p:cNvPr id="72" name="Freeform 40"/>
                <p:cNvSpPr>
                  <a:spLocks/>
                </p:cNvSpPr>
                <p:nvPr/>
              </p:nvSpPr>
              <p:spPr bwMode="auto">
                <a:xfrm>
                  <a:off x="3348" y="2796"/>
                  <a:ext cx="162" cy="132"/>
                </a:xfrm>
                <a:custGeom>
                  <a:avLst/>
                  <a:gdLst>
                    <a:gd name="T0" fmla="*/ 2147483647 w 27"/>
                    <a:gd name="T1" fmla="*/ 2147483647 h 22"/>
                    <a:gd name="T2" fmla="*/ 2147483647 w 27"/>
                    <a:gd name="T3" fmla="*/ 2147483647 h 22"/>
                    <a:gd name="T4" fmla="*/ 2147483647 w 27"/>
                    <a:gd name="T5" fmla="*/ 2147483647 h 22"/>
                    <a:gd name="T6" fmla="*/ 2147483647 w 27"/>
                    <a:gd name="T7" fmla="*/ 2147483647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4" y="22"/>
                      </a:moveTo>
                      <a:cubicBezTo>
                        <a:pt x="3" y="21"/>
                        <a:pt x="3" y="20"/>
                        <a:pt x="2" y="19"/>
                      </a:cubicBezTo>
                      <a:cubicBezTo>
                        <a:pt x="0" y="12"/>
                        <a:pt x="4" y="4"/>
                        <a:pt x="12" y="2"/>
                      </a:cubicBezTo>
                      <a:cubicBezTo>
                        <a:pt x="18" y="0"/>
                        <a:pt x="24" y="2"/>
                        <a:pt x="27" y="6"/>
                      </a:cubicBezTo>
                    </a:path>
                  </a:pathLst>
                </a:custGeom>
                <a:noFill/>
                <a:ln w="9525">
                  <a:solidFill>
                    <a:srgbClr val="000000"/>
                  </a:solidFill>
                  <a:round/>
                  <a:headEnd/>
                  <a:tailEnd/>
                </a:ln>
              </p:spPr>
              <p:txBody>
                <a:bodyPr/>
                <a:lstStyle/>
                <a:p>
                  <a:endParaRPr lang="fr-FR"/>
                </a:p>
              </p:txBody>
            </p:sp>
          </p:grpSp>
          <p:grpSp>
            <p:nvGrpSpPr>
              <p:cNvPr id="36" name="Group 41"/>
              <p:cNvGrpSpPr>
                <a:grpSpLocks/>
              </p:cNvGrpSpPr>
              <p:nvPr/>
            </p:nvGrpSpPr>
            <p:grpSpPr bwMode="auto">
              <a:xfrm>
                <a:off x="3360" y="2808"/>
                <a:ext cx="180" cy="144"/>
                <a:chOff x="3360" y="2808"/>
                <a:chExt cx="180" cy="144"/>
              </a:xfrm>
            </p:grpSpPr>
            <p:grpSp>
              <p:nvGrpSpPr>
                <p:cNvPr id="64" name="Group 42"/>
                <p:cNvGrpSpPr>
                  <a:grpSpLocks/>
                </p:cNvGrpSpPr>
                <p:nvPr/>
              </p:nvGrpSpPr>
              <p:grpSpPr bwMode="auto">
                <a:xfrm>
                  <a:off x="3360" y="2808"/>
                  <a:ext cx="168" cy="126"/>
                  <a:chOff x="3360" y="2808"/>
                  <a:chExt cx="168" cy="126"/>
                </a:xfrm>
              </p:grpSpPr>
              <p:sp>
                <p:nvSpPr>
                  <p:cNvPr id="68" name="Freeform 43"/>
                  <p:cNvSpPr>
                    <a:spLocks/>
                  </p:cNvSpPr>
                  <p:nvPr/>
                </p:nvSpPr>
                <p:spPr bwMode="auto">
                  <a:xfrm>
                    <a:off x="3360" y="2808"/>
                    <a:ext cx="162" cy="126"/>
                  </a:xfrm>
                  <a:custGeom>
                    <a:avLst/>
                    <a:gdLst>
                      <a:gd name="T0" fmla="*/ 2147483647 w 27"/>
                      <a:gd name="T1" fmla="*/ 2147483647 h 21"/>
                      <a:gd name="T2" fmla="*/ 2147483647 w 27"/>
                      <a:gd name="T3" fmla="*/ 2147483647 h 21"/>
                      <a:gd name="T4" fmla="*/ 2147483647 w 27"/>
                      <a:gd name="T5" fmla="*/ 2147483647 h 21"/>
                      <a:gd name="T6" fmla="*/ 2147483647 w 27"/>
                      <a:gd name="T7" fmla="*/ 2147483647 h 21"/>
                      <a:gd name="T8" fmla="*/ 2147483647 w 27"/>
                      <a:gd name="T9" fmla="*/ 2147483647 h 21"/>
                      <a:gd name="T10" fmla="*/ 2147483647 w 27"/>
                      <a:gd name="T11" fmla="*/ 2147483647 h 21"/>
                      <a:gd name="T12" fmla="*/ 0 60000 65536"/>
                      <a:gd name="T13" fmla="*/ 0 60000 65536"/>
                      <a:gd name="T14" fmla="*/ 0 60000 65536"/>
                      <a:gd name="T15" fmla="*/ 0 60000 65536"/>
                      <a:gd name="T16" fmla="*/ 0 60000 65536"/>
                      <a:gd name="T17" fmla="*/ 0 60000 65536"/>
                      <a:gd name="T18" fmla="*/ 0 w 27"/>
                      <a:gd name="T19" fmla="*/ 0 h 21"/>
                      <a:gd name="T20" fmla="*/ 27 w 27"/>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7" h="21">
                        <a:moveTo>
                          <a:pt x="3" y="21"/>
                        </a:moveTo>
                        <a:cubicBezTo>
                          <a:pt x="2" y="20"/>
                          <a:pt x="2" y="20"/>
                          <a:pt x="2" y="19"/>
                        </a:cubicBezTo>
                        <a:cubicBezTo>
                          <a:pt x="0" y="12"/>
                          <a:pt x="4" y="4"/>
                          <a:pt x="11" y="1"/>
                        </a:cubicBezTo>
                        <a:cubicBezTo>
                          <a:pt x="17" y="0"/>
                          <a:pt x="24" y="2"/>
                          <a:pt x="27" y="7"/>
                        </a:cubicBezTo>
                        <a:lnTo>
                          <a:pt x="15" y="14"/>
                        </a:lnTo>
                        <a:lnTo>
                          <a:pt x="3" y="21"/>
                        </a:lnTo>
                        <a:close/>
                      </a:path>
                    </a:pathLst>
                  </a:custGeom>
                  <a:solidFill>
                    <a:srgbClr val="5F3F1F"/>
                  </a:solidFill>
                  <a:ln w="9525">
                    <a:noFill/>
                    <a:round/>
                    <a:headEnd/>
                    <a:tailEnd/>
                  </a:ln>
                </p:spPr>
                <p:txBody>
                  <a:bodyPr/>
                  <a:lstStyle/>
                  <a:p>
                    <a:endParaRPr lang="fr-FR"/>
                  </a:p>
                </p:txBody>
              </p:sp>
              <p:sp>
                <p:nvSpPr>
                  <p:cNvPr id="69" name="Freeform 44"/>
                  <p:cNvSpPr>
                    <a:spLocks/>
                  </p:cNvSpPr>
                  <p:nvPr/>
                </p:nvSpPr>
                <p:spPr bwMode="auto">
                  <a:xfrm>
                    <a:off x="3360" y="2838"/>
                    <a:ext cx="96" cy="96"/>
                  </a:xfrm>
                  <a:custGeom>
                    <a:avLst/>
                    <a:gdLst>
                      <a:gd name="T0" fmla="*/ 2147483647 w 16"/>
                      <a:gd name="T1" fmla="*/ 2147483647 h 16"/>
                      <a:gd name="T2" fmla="*/ 2147483647 w 16"/>
                      <a:gd name="T3" fmla="*/ 2147483647 h 16"/>
                      <a:gd name="T4" fmla="*/ 2147483647 w 16"/>
                      <a:gd name="T5" fmla="*/ 0 h 16"/>
                      <a:gd name="T6" fmla="*/ 2147483647 w 16"/>
                      <a:gd name="T7" fmla="*/ 2147483647 h 16"/>
                      <a:gd name="T8" fmla="*/ 2147483647 w 16"/>
                      <a:gd name="T9" fmla="*/ 2147483647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3" y="16"/>
                        </a:moveTo>
                        <a:cubicBezTo>
                          <a:pt x="3" y="16"/>
                          <a:pt x="2" y="15"/>
                          <a:pt x="2" y="14"/>
                        </a:cubicBezTo>
                        <a:cubicBezTo>
                          <a:pt x="0" y="9"/>
                          <a:pt x="2" y="4"/>
                          <a:pt x="5" y="0"/>
                        </a:cubicBezTo>
                        <a:lnTo>
                          <a:pt x="16" y="9"/>
                        </a:lnTo>
                        <a:lnTo>
                          <a:pt x="3" y="16"/>
                        </a:lnTo>
                        <a:close/>
                      </a:path>
                    </a:pathLst>
                  </a:custGeom>
                  <a:solidFill>
                    <a:srgbClr val="3F1F00"/>
                  </a:solidFill>
                  <a:ln w="9525">
                    <a:noFill/>
                    <a:round/>
                    <a:headEnd/>
                    <a:tailEnd/>
                  </a:ln>
                </p:spPr>
                <p:txBody>
                  <a:bodyPr/>
                  <a:lstStyle/>
                  <a:p>
                    <a:endParaRPr lang="fr-FR"/>
                  </a:p>
                </p:txBody>
              </p:sp>
              <p:sp>
                <p:nvSpPr>
                  <p:cNvPr id="70" name="Freeform 45"/>
                  <p:cNvSpPr>
                    <a:spLocks/>
                  </p:cNvSpPr>
                  <p:nvPr/>
                </p:nvSpPr>
                <p:spPr bwMode="auto">
                  <a:xfrm>
                    <a:off x="3360" y="2808"/>
                    <a:ext cx="168" cy="126"/>
                  </a:xfrm>
                  <a:custGeom>
                    <a:avLst/>
                    <a:gdLst>
                      <a:gd name="T0" fmla="*/ 2147483647 w 28"/>
                      <a:gd name="T1" fmla="*/ 2147483647 h 21"/>
                      <a:gd name="T2" fmla="*/ 2147483647 w 28"/>
                      <a:gd name="T3" fmla="*/ 2147483647 h 21"/>
                      <a:gd name="T4" fmla="*/ 2147483647 w 28"/>
                      <a:gd name="T5" fmla="*/ 2147483647 h 21"/>
                      <a:gd name="T6" fmla="*/ 2147483647 w 28"/>
                      <a:gd name="T7" fmla="*/ 2147483647 h 21"/>
                      <a:gd name="T8" fmla="*/ 0 60000 65536"/>
                      <a:gd name="T9" fmla="*/ 0 60000 65536"/>
                      <a:gd name="T10" fmla="*/ 0 60000 65536"/>
                      <a:gd name="T11" fmla="*/ 0 60000 65536"/>
                      <a:gd name="T12" fmla="*/ 0 w 28"/>
                      <a:gd name="T13" fmla="*/ 0 h 21"/>
                      <a:gd name="T14" fmla="*/ 28 w 28"/>
                      <a:gd name="T15" fmla="*/ 21 h 21"/>
                    </a:gdLst>
                    <a:ahLst/>
                    <a:cxnLst>
                      <a:cxn ang="T8">
                        <a:pos x="T0" y="T1"/>
                      </a:cxn>
                      <a:cxn ang="T9">
                        <a:pos x="T2" y="T3"/>
                      </a:cxn>
                      <a:cxn ang="T10">
                        <a:pos x="T4" y="T5"/>
                      </a:cxn>
                      <a:cxn ang="T11">
                        <a:pos x="T6" y="T7"/>
                      </a:cxn>
                    </a:cxnLst>
                    <a:rect l="T12" t="T13" r="T14" b="T15"/>
                    <a:pathLst>
                      <a:path w="28" h="21">
                        <a:moveTo>
                          <a:pt x="3" y="21"/>
                        </a:moveTo>
                        <a:cubicBezTo>
                          <a:pt x="3" y="21"/>
                          <a:pt x="2" y="20"/>
                          <a:pt x="2" y="19"/>
                        </a:cubicBezTo>
                        <a:cubicBezTo>
                          <a:pt x="0" y="12"/>
                          <a:pt x="4" y="4"/>
                          <a:pt x="12" y="1"/>
                        </a:cubicBezTo>
                        <a:cubicBezTo>
                          <a:pt x="18" y="0"/>
                          <a:pt x="24" y="2"/>
                          <a:pt x="28" y="7"/>
                        </a:cubicBezTo>
                      </a:path>
                    </a:pathLst>
                  </a:custGeom>
                  <a:noFill/>
                  <a:ln w="9525">
                    <a:solidFill>
                      <a:srgbClr val="000000"/>
                    </a:solidFill>
                    <a:round/>
                    <a:headEnd/>
                    <a:tailEnd/>
                  </a:ln>
                </p:spPr>
                <p:txBody>
                  <a:bodyPr/>
                  <a:lstStyle/>
                  <a:p>
                    <a:endParaRPr lang="fr-FR"/>
                  </a:p>
                </p:txBody>
              </p:sp>
            </p:grpSp>
            <p:grpSp>
              <p:nvGrpSpPr>
                <p:cNvPr id="65" name="Group 46"/>
                <p:cNvGrpSpPr>
                  <a:grpSpLocks/>
                </p:cNvGrpSpPr>
                <p:nvPr/>
              </p:nvGrpSpPr>
              <p:grpSpPr bwMode="auto">
                <a:xfrm>
                  <a:off x="3372" y="2820"/>
                  <a:ext cx="168" cy="132"/>
                  <a:chOff x="3372" y="2820"/>
                  <a:chExt cx="168" cy="132"/>
                </a:xfrm>
              </p:grpSpPr>
              <p:sp>
                <p:nvSpPr>
                  <p:cNvPr id="66" name="Freeform 47"/>
                  <p:cNvSpPr>
                    <a:spLocks/>
                  </p:cNvSpPr>
                  <p:nvPr/>
                </p:nvSpPr>
                <p:spPr bwMode="auto">
                  <a:xfrm>
                    <a:off x="3372" y="2820"/>
                    <a:ext cx="168" cy="132"/>
                  </a:xfrm>
                  <a:custGeom>
                    <a:avLst/>
                    <a:gdLst>
                      <a:gd name="T0" fmla="*/ 2147483647 w 28"/>
                      <a:gd name="T1" fmla="*/ 2147483647 h 22"/>
                      <a:gd name="T2" fmla="*/ 2147483647 w 28"/>
                      <a:gd name="T3" fmla="*/ 2147483647 h 22"/>
                      <a:gd name="T4" fmla="*/ 2147483647 w 28"/>
                      <a:gd name="T5" fmla="*/ 2147483647 h 22"/>
                      <a:gd name="T6" fmla="*/ 2147483647 w 28"/>
                      <a:gd name="T7" fmla="*/ 2147483647 h 22"/>
                      <a:gd name="T8" fmla="*/ 2147483647 w 28"/>
                      <a:gd name="T9" fmla="*/ 2147483647 h 22"/>
                      <a:gd name="T10" fmla="*/ 2147483647 w 28"/>
                      <a:gd name="T11" fmla="*/ 2147483647 h 22"/>
                      <a:gd name="T12" fmla="*/ 0 60000 65536"/>
                      <a:gd name="T13" fmla="*/ 0 60000 65536"/>
                      <a:gd name="T14" fmla="*/ 0 60000 65536"/>
                      <a:gd name="T15" fmla="*/ 0 60000 65536"/>
                      <a:gd name="T16" fmla="*/ 0 60000 65536"/>
                      <a:gd name="T17" fmla="*/ 0 60000 65536"/>
                      <a:gd name="T18" fmla="*/ 0 w 28"/>
                      <a:gd name="T19" fmla="*/ 0 h 22"/>
                      <a:gd name="T20" fmla="*/ 28 w 2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8" h="22">
                        <a:moveTo>
                          <a:pt x="4" y="22"/>
                        </a:moveTo>
                        <a:cubicBezTo>
                          <a:pt x="3" y="21"/>
                          <a:pt x="3" y="20"/>
                          <a:pt x="2" y="19"/>
                        </a:cubicBezTo>
                        <a:cubicBezTo>
                          <a:pt x="0" y="12"/>
                          <a:pt x="4" y="4"/>
                          <a:pt x="12" y="2"/>
                        </a:cubicBezTo>
                        <a:cubicBezTo>
                          <a:pt x="18" y="0"/>
                          <a:pt x="25" y="2"/>
                          <a:pt x="28" y="7"/>
                        </a:cubicBezTo>
                        <a:lnTo>
                          <a:pt x="16" y="15"/>
                        </a:lnTo>
                        <a:lnTo>
                          <a:pt x="4" y="22"/>
                        </a:lnTo>
                        <a:close/>
                      </a:path>
                    </a:pathLst>
                  </a:custGeom>
                  <a:solidFill>
                    <a:srgbClr val="7F3F00"/>
                  </a:solidFill>
                  <a:ln w="9525">
                    <a:noFill/>
                    <a:round/>
                    <a:headEnd/>
                    <a:tailEnd/>
                  </a:ln>
                </p:spPr>
                <p:txBody>
                  <a:bodyPr/>
                  <a:lstStyle/>
                  <a:p>
                    <a:endParaRPr lang="fr-FR"/>
                  </a:p>
                </p:txBody>
              </p:sp>
              <p:sp>
                <p:nvSpPr>
                  <p:cNvPr id="67" name="Freeform 48"/>
                  <p:cNvSpPr>
                    <a:spLocks/>
                  </p:cNvSpPr>
                  <p:nvPr/>
                </p:nvSpPr>
                <p:spPr bwMode="auto">
                  <a:xfrm>
                    <a:off x="3372" y="2820"/>
                    <a:ext cx="168" cy="132"/>
                  </a:xfrm>
                  <a:custGeom>
                    <a:avLst/>
                    <a:gdLst>
                      <a:gd name="T0" fmla="*/ 2147483647 w 28"/>
                      <a:gd name="T1" fmla="*/ 2147483647 h 22"/>
                      <a:gd name="T2" fmla="*/ 2147483647 w 28"/>
                      <a:gd name="T3" fmla="*/ 2147483647 h 22"/>
                      <a:gd name="T4" fmla="*/ 2147483647 w 28"/>
                      <a:gd name="T5" fmla="*/ 2147483647 h 22"/>
                      <a:gd name="T6" fmla="*/ 2147483647 w 28"/>
                      <a:gd name="T7" fmla="*/ 2147483647 h 22"/>
                      <a:gd name="T8" fmla="*/ 0 60000 65536"/>
                      <a:gd name="T9" fmla="*/ 0 60000 65536"/>
                      <a:gd name="T10" fmla="*/ 0 60000 65536"/>
                      <a:gd name="T11" fmla="*/ 0 60000 65536"/>
                      <a:gd name="T12" fmla="*/ 0 w 28"/>
                      <a:gd name="T13" fmla="*/ 0 h 22"/>
                      <a:gd name="T14" fmla="*/ 28 w 28"/>
                      <a:gd name="T15" fmla="*/ 22 h 22"/>
                    </a:gdLst>
                    <a:ahLst/>
                    <a:cxnLst>
                      <a:cxn ang="T8">
                        <a:pos x="T0" y="T1"/>
                      </a:cxn>
                      <a:cxn ang="T9">
                        <a:pos x="T2" y="T3"/>
                      </a:cxn>
                      <a:cxn ang="T10">
                        <a:pos x="T4" y="T5"/>
                      </a:cxn>
                      <a:cxn ang="T11">
                        <a:pos x="T6" y="T7"/>
                      </a:cxn>
                    </a:cxnLst>
                    <a:rect l="T12" t="T13" r="T14" b="T15"/>
                    <a:pathLst>
                      <a:path w="28" h="22">
                        <a:moveTo>
                          <a:pt x="4" y="22"/>
                        </a:moveTo>
                        <a:cubicBezTo>
                          <a:pt x="3" y="21"/>
                          <a:pt x="3" y="20"/>
                          <a:pt x="2" y="19"/>
                        </a:cubicBezTo>
                        <a:cubicBezTo>
                          <a:pt x="0" y="12"/>
                          <a:pt x="4" y="4"/>
                          <a:pt x="12" y="2"/>
                        </a:cubicBezTo>
                        <a:cubicBezTo>
                          <a:pt x="18" y="0"/>
                          <a:pt x="25" y="2"/>
                          <a:pt x="28" y="7"/>
                        </a:cubicBezTo>
                      </a:path>
                    </a:pathLst>
                  </a:custGeom>
                  <a:noFill/>
                  <a:ln w="9525">
                    <a:solidFill>
                      <a:srgbClr val="000000"/>
                    </a:solidFill>
                    <a:round/>
                    <a:headEnd/>
                    <a:tailEnd/>
                  </a:ln>
                </p:spPr>
                <p:txBody>
                  <a:bodyPr/>
                  <a:lstStyle/>
                  <a:p>
                    <a:endParaRPr lang="fr-FR"/>
                  </a:p>
                </p:txBody>
              </p:sp>
            </p:grpSp>
          </p:grpSp>
          <p:grpSp>
            <p:nvGrpSpPr>
              <p:cNvPr id="37" name="Group 49"/>
              <p:cNvGrpSpPr>
                <a:grpSpLocks/>
              </p:cNvGrpSpPr>
              <p:nvPr/>
            </p:nvGrpSpPr>
            <p:grpSpPr bwMode="auto">
              <a:xfrm>
                <a:off x="3384" y="2832"/>
                <a:ext cx="180" cy="144"/>
                <a:chOff x="3384" y="2832"/>
                <a:chExt cx="180" cy="144"/>
              </a:xfrm>
            </p:grpSpPr>
            <p:grpSp>
              <p:nvGrpSpPr>
                <p:cNvPr id="57" name="Group 50"/>
                <p:cNvGrpSpPr>
                  <a:grpSpLocks/>
                </p:cNvGrpSpPr>
                <p:nvPr/>
              </p:nvGrpSpPr>
              <p:grpSpPr bwMode="auto">
                <a:xfrm>
                  <a:off x="3384" y="2832"/>
                  <a:ext cx="168" cy="132"/>
                  <a:chOff x="3384" y="2832"/>
                  <a:chExt cx="168" cy="132"/>
                </a:xfrm>
              </p:grpSpPr>
              <p:sp>
                <p:nvSpPr>
                  <p:cNvPr id="61" name="Freeform 51"/>
                  <p:cNvSpPr>
                    <a:spLocks/>
                  </p:cNvSpPr>
                  <p:nvPr/>
                </p:nvSpPr>
                <p:spPr bwMode="auto">
                  <a:xfrm>
                    <a:off x="3384" y="2832"/>
                    <a:ext cx="168" cy="132"/>
                  </a:xfrm>
                  <a:custGeom>
                    <a:avLst/>
                    <a:gdLst>
                      <a:gd name="T0" fmla="*/ 2147483647 w 28"/>
                      <a:gd name="T1" fmla="*/ 2147483647 h 22"/>
                      <a:gd name="T2" fmla="*/ 2147483647 w 28"/>
                      <a:gd name="T3" fmla="*/ 2147483647 h 22"/>
                      <a:gd name="T4" fmla="*/ 2147483647 w 28"/>
                      <a:gd name="T5" fmla="*/ 2147483647 h 22"/>
                      <a:gd name="T6" fmla="*/ 2147483647 w 28"/>
                      <a:gd name="T7" fmla="*/ 2147483647 h 22"/>
                      <a:gd name="T8" fmla="*/ 2147483647 w 28"/>
                      <a:gd name="T9" fmla="*/ 2147483647 h 22"/>
                      <a:gd name="T10" fmla="*/ 2147483647 w 28"/>
                      <a:gd name="T11" fmla="*/ 2147483647 h 22"/>
                      <a:gd name="T12" fmla="*/ 0 60000 65536"/>
                      <a:gd name="T13" fmla="*/ 0 60000 65536"/>
                      <a:gd name="T14" fmla="*/ 0 60000 65536"/>
                      <a:gd name="T15" fmla="*/ 0 60000 65536"/>
                      <a:gd name="T16" fmla="*/ 0 60000 65536"/>
                      <a:gd name="T17" fmla="*/ 0 60000 65536"/>
                      <a:gd name="T18" fmla="*/ 0 w 28"/>
                      <a:gd name="T19" fmla="*/ 0 h 22"/>
                      <a:gd name="T20" fmla="*/ 28 w 2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8" h="22">
                        <a:moveTo>
                          <a:pt x="3" y="22"/>
                        </a:moveTo>
                        <a:cubicBezTo>
                          <a:pt x="3" y="21"/>
                          <a:pt x="2" y="20"/>
                          <a:pt x="2" y="19"/>
                        </a:cubicBezTo>
                        <a:cubicBezTo>
                          <a:pt x="0" y="12"/>
                          <a:pt x="4" y="5"/>
                          <a:pt x="11" y="2"/>
                        </a:cubicBezTo>
                        <a:cubicBezTo>
                          <a:pt x="18" y="0"/>
                          <a:pt x="24" y="2"/>
                          <a:pt x="28" y="8"/>
                        </a:cubicBezTo>
                        <a:lnTo>
                          <a:pt x="15" y="15"/>
                        </a:lnTo>
                        <a:lnTo>
                          <a:pt x="3" y="22"/>
                        </a:lnTo>
                        <a:close/>
                      </a:path>
                    </a:pathLst>
                  </a:custGeom>
                  <a:solidFill>
                    <a:srgbClr val="5F3F1F"/>
                  </a:solidFill>
                  <a:ln w="9525">
                    <a:noFill/>
                    <a:round/>
                    <a:headEnd/>
                    <a:tailEnd/>
                  </a:ln>
                </p:spPr>
                <p:txBody>
                  <a:bodyPr/>
                  <a:lstStyle/>
                  <a:p>
                    <a:endParaRPr lang="fr-FR"/>
                  </a:p>
                </p:txBody>
              </p:sp>
              <p:sp>
                <p:nvSpPr>
                  <p:cNvPr id="62" name="Freeform 52"/>
                  <p:cNvSpPr>
                    <a:spLocks/>
                  </p:cNvSpPr>
                  <p:nvPr/>
                </p:nvSpPr>
                <p:spPr bwMode="auto">
                  <a:xfrm>
                    <a:off x="3390" y="2868"/>
                    <a:ext cx="90" cy="96"/>
                  </a:xfrm>
                  <a:custGeom>
                    <a:avLst/>
                    <a:gdLst>
                      <a:gd name="T0" fmla="*/ 2147483647 w 15"/>
                      <a:gd name="T1" fmla="*/ 2147483647 h 16"/>
                      <a:gd name="T2" fmla="*/ 2147483647 w 15"/>
                      <a:gd name="T3" fmla="*/ 2147483647 h 16"/>
                      <a:gd name="T4" fmla="*/ 2147483647 w 15"/>
                      <a:gd name="T5" fmla="*/ 0 h 16"/>
                      <a:gd name="T6" fmla="*/ 2147483647 w 15"/>
                      <a:gd name="T7" fmla="*/ 2147483647 h 16"/>
                      <a:gd name="T8" fmla="*/ 2147483647 w 15"/>
                      <a:gd name="T9" fmla="*/ 2147483647 h 16"/>
                      <a:gd name="T10" fmla="*/ 0 60000 65536"/>
                      <a:gd name="T11" fmla="*/ 0 60000 65536"/>
                      <a:gd name="T12" fmla="*/ 0 60000 65536"/>
                      <a:gd name="T13" fmla="*/ 0 60000 65536"/>
                      <a:gd name="T14" fmla="*/ 0 60000 65536"/>
                      <a:gd name="T15" fmla="*/ 0 w 15"/>
                      <a:gd name="T16" fmla="*/ 0 h 16"/>
                      <a:gd name="T17" fmla="*/ 15 w 15"/>
                      <a:gd name="T18" fmla="*/ 16 h 16"/>
                    </a:gdLst>
                    <a:ahLst/>
                    <a:cxnLst>
                      <a:cxn ang="T10">
                        <a:pos x="T0" y="T1"/>
                      </a:cxn>
                      <a:cxn ang="T11">
                        <a:pos x="T2" y="T3"/>
                      </a:cxn>
                      <a:cxn ang="T12">
                        <a:pos x="T4" y="T5"/>
                      </a:cxn>
                      <a:cxn ang="T13">
                        <a:pos x="T6" y="T7"/>
                      </a:cxn>
                      <a:cxn ang="T14">
                        <a:pos x="T8" y="T9"/>
                      </a:cxn>
                    </a:cxnLst>
                    <a:rect l="T15" t="T16" r="T17" b="T18"/>
                    <a:pathLst>
                      <a:path w="15" h="16">
                        <a:moveTo>
                          <a:pt x="2" y="16"/>
                        </a:moveTo>
                        <a:cubicBezTo>
                          <a:pt x="2" y="15"/>
                          <a:pt x="1" y="14"/>
                          <a:pt x="1" y="13"/>
                        </a:cubicBezTo>
                        <a:cubicBezTo>
                          <a:pt x="0" y="8"/>
                          <a:pt x="1" y="3"/>
                          <a:pt x="5" y="0"/>
                        </a:cubicBezTo>
                        <a:lnTo>
                          <a:pt x="15" y="9"/>
                        </a:lnTo>
                        <a:lnTo>
                          <a:pt x="2" y="16"/>
                        </a:lnTo>
                        <a:close/>
                      </a:path>
                    </a:pathLst>
                  </a:custGeom>
                  <a:solidFill>
                    <a:srgbClr val="3F1F00"/>
                  </a:solidFill>
                  <a:ln w="9525">
                    <a:noFill/>
                    <a:round/>
                    <a:headEnd/>
                    <a:tailEnd/>
                  </a:ln>
                </p:spPr>
                <p:txBody>
                  <a:bodyPr/>
                  <a:lstStyle/>
                  <a:p>
                    <a:endParaRPr lang="fr-FR"/>
                  </a:p>
                </p:txBody>
              </p:sp>
              <p:sp>
                <p:nvSpPr>
                  <p:cNvPr id="63" name="Freeform 53"/>
                  <p:cNvSpPr>
                    <a:spLocks/>
                  </p:cNvSpPr>
                  <p:nvPr/>
                </p:nvSpPr>
                <p:spPr bwMode="auto">
                  <a:xfrm>
                    <a:off x="3384" y="2832"/>
                    <a:ext cx="168" cy="132"/>
                  </a:xfrm>
                  <a:custGeom>
                    <a:avLst/>
                    <a:gdLst>
                      <a:gd name="T0" fmla="*/ 2147483647 w 28"/>
                      <a:gd name="T1" fmla="*/ 2147483647 h 22"/>
                      <a:gd name="T2" fmla="*/ 2147483647 w 28"/>
                      <a:gd name="T3" fmla="*/ 2147483647 h 22"/>
                      <a:gd name="T4" fmla="*/ 2147483647 w 28"/>
                      <a:gd name="T5" fmla="*/ 2147483647 h 22"/>
                      <a:gd name="T6" fmla="*/ 2147483647 w 28"/>
                      <a:gd name="T7" fmla="*/ 2147483647 h 22"/>
                      <a:gd name="T8" fmla="*/ 0 60000 65536"/>
                      <a:gd name="T9" fmla="*/ 0 60000 65536"/>
                      <a:gd name="T10" fmla="*/ 0 60000 65536"/>
                      <a:gd name="T11" fmla="*/ 0 60000 65536"/>
                      <a:gd name="T12" fmla="*/ 0 w 28"/>
                      <a:gd name="T13" fmla="*/ 0 h 22"/>
                      <a:gd name="T14" fmla="*/ 28 w 28"/>
                      <a:gd name="T15" fmla="*/ 22 h 22"/>
                    </a:gdLst>
                    <a:ahLst/>
                    <a:cxnLst>
                      <a:cxn ang="T8">
                        <a:pos x="T0" y="T1"/>
                      </a:cxn>
                      <a:cxn ang="T9">
                        <a:pos x="T2" y="T3"/>
                      </a:cxn>
                      <a:cxn ang="T10">
                        <a:pos x="T4" y="T5"/>
                      </a:cxn>
                      <a:cxn ang="T11">
                        <a:pos x="T6" y="T7"/>
                      </a:cxn>
                    </a:cxnLst>
                    <a:rect l="T12" t="T13" r="T14" b="T15"/>
                    <a:pathLst>
                      <a:path w="28" h="22">
                        <a:moveTo>
                          <a:pt x="3" y="22"/>
                        </a:moveTo>
                        <a:cubicBezTo>
                          <a:pt x="3" y="21"/>
                          <a:pt x="3" y="20"/>
                          <a:pt x="2" y="19"/>
                        </a:cubicBezTo>
                        <a:cubicBezTo>
                          <a:pt x="0" y="12"/>
                          <a:pt x="4" y="5"/>
                          <a:pt x="12" y="2"/>
                        </a:cubicBezTo>
                        <a:cubicBezTo>
                          <a:pt x="18" y="0"/>
                          <a:pt x="25" y="2"/>
                          <a:pt x="28" y="7"/>
                        </a:cubicBezTo>
                      </a:path>
                    </a:pathLst>
                  </a:custGeom>
                  <a:noFill/>
                  <a:ln w="9525">
                    <a:solidFill>
                      <a:srgbClr val="000000"/>
                    </a:solidFill>
                    <a:round/>
                    <a:headEnd/>
                    <a:tailEnd/>
                  </a:ln>
                </p:spPr>
                <p:txBody>
                  <a:bodyPr/>
                  <a:lstStyle/>
                  <a:p>
                    <a:endParaRPr lang="fr-FR"/>
                  </a:p>
                </p:txBody>
              </p:sp>
            </p:grpSp>
            <p:grpSp>
              <p:nvGrpSpPr>
                <p:cNvPr id="58" name="Group 54"/>
                <p:cNvGrpSpPr>
                  <a:grpSpLocks/>
                </p:cNvGrpSpPr>
                <p:nvPr/>
              </p:nvGrpSpPr>
              <p:grpSpPr bwMode="auto">
                <a:xfrm>
                  <a:off x="3396" y="2850"/>
                  <a:ext cx="168" cy="126"/>
                  <a:chOff x="3396" y="2850"/>
                  <a:chExt cx="168" cy="126"/>
                </a:xfrm>
              </p:grpSpPr>
              <p:sp>
                <p:nvSpPr>
                  <p:cNvPr id="59" name="Freeform 55"/>
                  <p:cNvSpPr>
                    <a:spLocks/>
                  </p:cNvSpPr>
                  <p:nvPr/>
                </p:nvSpPr>
                <p:spPr bwMode="auto">
                  <a:xfrm>
                    <a:off x="3396" y="2850"/>
                    <a:ext cx="168" cy="126"/>
                  </a:xfrm>
                  <a:custGeom>
                    <a:avLst/>
                    <a:gdLst>
                      <a:gd name="T0" fmla="*/ 2147483647 w 28"/>
                      <a:gd name="T1" fmla="*/ 2147483647 h 21"/>
                      <a:gd name="T2" fmla="*/ 2147483647 w 28"/>
                      <a:gd name="T3" fmla="*/ 2147483647 h 21"/>
                      <a:gd name="T4" fmla="*/ 2147483647 w 28"/>
                      <a:gd name="T5" fmla="*/ 2147483647 h 21"/>
                      <a:gd name="T6" fmla="*/ 2147483647 w 28"/>
                      <a:gd name="T7" fmla="*/ 2147483647 h 21"/>
                      <a:gd name="T8" fmla="*/ 2147483647 w 28"/>
                      <a:gd name="T9" fmla="*/ 2147483647 h 21"/>
                      <a:gd name="T10" fmla="*/ 2147483647 w 28"/>
                      <a:gd name="T11" fmla="*/ 2147483647 h 21"/>
                      <a:gd name="T12" fmla="*/ 0 60000 65536"/>
                      <a:gd name="T13" fmla="*/ 0 60000 65536"/>
                      <a:gd name="T14" fmla="*/ 0 60000 65536"/>
                      <a:gd name="T15" fmla="*/ 0 60000 65536"/>
                      <a:gd name="T16" fmla="*/ 0 60000 65536"/>
                      <a:gd name="T17" fmla="*/ 0 60000 65536"/>
                      <a:gd name="T18" fmla="*/ 0 w 28"/>
                      <a:gd name="T19" fmla="*/ 0 h 21"/>
                      <a:gd name="T20" fmla="*/ 28 w 28"/>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8" h="21">
                        <a:moveTo>
                          <a:pt x="4" y="21"/>
                        </a:moveTo>
                        <a:cubicBezTo>
                          <a:pt x="3" y="20"/>
                          <a:pt x="3" y="20"/>
                          <a:pt x="3" y="19"/>
                        </a:cubicBezTo>
                        <a:cubicBezTo>
                          <a:pt x="0" y="12"/>
                          <a:pt x="5" y="4"/>
                          <a:pt x="12" y="1"/>
                        </a:cubicBezTo>
                        <a:cubicBezTo>
                          <a:pt x="18" y="0"/>
                          <a:pt x="25" y="2"/>
                          <a:pt x="28" y="7"/>
                        </a:cubicBezTo>
                        <a:lnTo>
                          <a:pt x="16" y="14"/>
                        </a:lnTo>
                        <a:lnTo>
                          <a:pt x="4" y="21"/>
                        </a:lnTo>
                        <a:close/>
                      </a:path>
                    </a:pathLst>
                  </a:custGeom>
                  <a:solidFill>
                    <a:srgbClr val="7F3F00"/>
                  </a:solidFill>
                  <a:ln w="9525">
                    <a:noFill/>
                    <a:round/>
                    <a:headEnd/>
                    <a:tailEnd/>
                  </a:ln>
                </p:spPr>
                <p:txBody>
                  <a:bodyPr/>
                  <a:lstStyle/>
                  <a:p>
                    <a:endParaRPr lang="fr-FR"/>
                  </a:p>
                </p:txBody>
              </p:sp>
              <p:sp>
                <p:nvSpPr>
                  <p:cNvPr id="60" name="Freeform 56"/>
                  <p:cNvSpPr>
                    <a:spLocks/>
                  </p:cNvSpPr>
                  <p:nvPr/>
                </p:nvSpPr>
                <p:spPr bwMode="auto">
                  <a:xfrm>
                    <a:off x="3396" y="2850"/>
                    <a:ext cx="168" cy="126"/>
                  </a:xfrm>
                  <a:custGeom>
                    <a:avLst/>
                    <a:gdLst>
                      <a:gd name="T0" fmla="*/ 2147483647 w 28"/>
                      <a:gd name="T1" fmla="*/ 2147483647 h 21"/>
                      <a:gd name="T2" fmla="*/ 2147483647 w 28"/>
                      <a:gd name="T3" fmla="*/ 2147483647 h 21"/>
                      <a:gd name="T4" fmla="*/ 2147483647 w 28"/>
                      <a:gd name="T5" fmla="*/ 2147483647 h 21"/>
                      <a:gd name="T6" fmla="*/ 2147483647 w 28"/>
                      <a:gd name="T7" fmla="*/ 2147483647 h 21"/>
                      <a:gd name="T8" fmla="*/ 0 60000 65536"/>
                      <a:gd name="T9" fmla="*/ 0 60000 65536"/>
                      <a:gd name="T10" fmla="*/ 0 60000 65536"/>
                      <a:gd name="T11" fmla="*/ 0 60000 65536"/>
                      <a:gd name="T12" fmla="*/ 0 w 28"/>
                      <a:gd name="T13" fmla="*/ 0 h 21"/>
                      <a:gd name="T14" fmla="*/ 28 w 28"/>
                      <a:gd name="T15" fmla="*/ 21 h 21"/>
                    </a:gdLst>
                    <a:ahLst/>
                    <a:cxnLst>
                      <a:cxn ang="T8">
                        <a:pos x="T0" y="T1"/>
                      </a:cxn>
                      <a:cxn ang="T9">
                        <a:pos x="T2" y="T3"/>
                      </a:cxn>
                      <a:cxn ang="T10">
                        <a:pos x="T4" y="T5"/>
                      </a:cxn>
                      <a:cxn ang="T11">
                        <a:pos x="T6" y="T7"/>
                      </a:cxn>
                    </a:cxnLst>
                    <a:rect l="T12" t="T13" r="T14" b="T15"/>
                    <a:pathLst>
                      <a:path w="28" h="21">
                        <a:moveTo>
                          <a:pt x="4" y="21"/>
                        </a:moveTo>
                        <a:cubicBezTo>
                          <a:pt x="3" y="20"/>
                          <a:pt x="3" y="20"/>
                          <a:pt x="3" y="19"/>
                        </a:cubicBezTo>
                        <a:cubicBezTo>
                          <a:pt x="0" y="12"/>
                          <a:pt x="5" y="4"/>
                          <a:pt x="12" y="1"/>
                        </a:cubicBezTo>
                        <a:cubicBezTo>
                          <a:pt x="18" y="0"/>
                          <a:pt x="25" y="2"/>
                          <a:pt x="28" y="7"/>
                        </a:cubicBezTo>
                      </a:path>
                    </a:pathLst>
                  </a:custGeom>
                  <a:noFill/>
                  <a:ln w="9525">
                    <a:solidFill>
                      <a:srgbClr val="000000"/>
                    </a:solidFill>
                    <a:round/>
                    <a:headEnd/>
                    <a:tailEnd/>
                  </a:ln>
                </p:spPr>
                <p:txBody>
                  <a:bodyPr/>
                  <a:lstStyle/>
                  <a:p>
                    <a:endParaRPr lang="fr-FR"/>
                  </a:p>
                </p:txBody>
              </p:sp>
            </p:grpSp>
          </p:grpSp>
          <p:grpSp>
            <p:nvGrpSpPr>
              <p:cNvPr id="38" name="Group 57"/>
              <p:cNvGrpSpPr>
                <a:grpSpLocks/>
              </p:cNvGrpSpPr>
              <p:nvPr/>
            </p:nvGrpSpPr>
            <p:grpSpPr bwMode="auto">
              <a:xfrm>
                <a:off x="3408" y="2856"/>
                <a:ext cx="174" cy="132"/>
                <a:chOff x="3408" y="2856"/>
                <a:chExt cx="174" cy="132"/>
              </a:xfrm>
            </p:grpSpPr>
            <p:sp>
              <p:nvSpPr>
                <p:cNvPr id="55" name="Freeform 58"/>
                <p:cNvSpPr>
                  <a:spLocks/>
                </p:cNvSpPr>
                <p:nvPr/>
              </p:nvSpPr>
              <p:spPr bwMode="auto">
                <a:xfrm>
                  <a:off x="3408" y="2856"/>
                  <a:ext cx="174" cy="132"/>
                </a:xfrm>
                <a:custGeom>
                  <a:avLst/>
                  <a:gdLst>
                    <a:gd name="T0" fmla="*/ 2147483647 w 29"/>
                    <a:gd name="T1" fmla="*/ 2147483647 h 22"/>
                    <a:gd name="T2" fmla="*/ 2147483647 w 29"/>
                    <a:gd name="T3" fmla="*/ 2147483647 h 22"/>
                    <a:gd name="T4" fmla="*/ 2147483647 w 29"/>
                    <a:gd name="T5" fmla="*/ 2147483647 h 22"/>
                    <a:gd name="T6" fmla="*/ 2147483647 w 29"/>
                    <a:gd name="T7" fmla="*/ 2147483647 h 22"/>
                    <a:gd name="T8" fmla="*/ 2147483647 w 29"/>
                    <a:gd name="T9" fmla="*/ 2147483647 h 22"/>
                    <a:gd name="T10" fmla="*/ 2147483647 w 29"/>
                    <a:gd name="T11" fmla="*/ 2147483647 h 22"/>
                    <a:gd name="T12" fmla="*/ 0 60000 65536"/>
                    <a:gd name="T13" fmla="*/ 0 60000 65536"/>
                    <a:gd name="T14" fmla="*/ 0 60000 65536"/>
                    <a:gd name="T15" fmla="*/ 0 60000 65536"/>
                    <a:gd name="T16" fmla="*/ 0 60000 65536"/>
                    <a:gd name="T17" fmla="*/ 0 60000 65536"/>
                    <a:gd name="T18" fmla="*/ 0 w 29"/>
                    <a:gd name="T19" fmla="*/ 0 h 22"/>
                    <a:gd name="T20" fmla="*/ 29 w 29"/>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9" h="22">
                      <a:moveTo>
                        <a:pt x="4" y="22"/>
                      </a:moveTo>
                      <a:cubicBezTo>
                        <a:pt x="3" y="21"/>
                        <a:pt x="3" y="20"/>
                        <a:pt x="3" y="19"/>
                      </a:cubicBezTo>
                      <a:cubicBezTo>
                        <a:pt x="0" y="12"/>
                        <a:pt x="5" y="5"/>
                        <a:pt x="12" y="2"/>
                      </a:cubicBezTo>
                      <a:cubicBezTo>
                        <a:pt x="19" y="0"/>
                        <a:pt x="25" y="3"/>
                        <a:pt x="29" y="8"/>
                      </a:cubicBezTo>
                      <a:lnTo>
                        <a:pt x="16" y="15"/>
                      </a:lnTo>
                      <a:lnTo>
                        <a:pt x="4" y="22"/>
                      </a:lnTo>
                      <a:close/>
                    </a:path>
                  </a:pathLst>
                </a:custGeom>
                <a:solidFill>
                  <a:srgbClr val="5F3F1F"/>
                </a:solidFill>
                <a:ln w="9525">
                  <a:noFill/>
                  <a:round/>
                  <a:headEnd/>
                  <a:tailEnd/>
                </a:ln>
              </p:spPr>
              <p:txBody>
                <a:bodyPr/>
                <a:lstStyle/>
                <a:p>
                  <a:endParaRPr lang="fr-FR"/>
                </a:p>
              </p:txBody>
            </p:sp>
            <p:sp>
              <p:nvSpPr>
                <p:cNvPr id="56" name="Freeform 59"/>
                <p:cNvSpPr>
                  <a:spLocks/>
                </p:cNvSpPr>
                <p:nvPr/>
              </p:nvSpPr>
              <p:spPr bwMode="auto">
                <a:xfrm>
                  <a:off x="3414" y="2892"/>
                  <a:ext cx="90" cy="96"/>
                </a:xfrm>
                <a:custGeom>
                  <a:avLst/>
                  <a:gdLst>
                    <a:gd name="T0" fmla="*/ 2147483647 w 15"/>
                    <a:gd name="T1" fmla="*/ 2147483647 h 16"/>
                    <a:gd name="T2" fmla="*/ 2147483647 w 15"/>
                    <a:gd name="T3" fmla="*/ 2147483647 h 16"/>
                    <a:gd name="T4" fmla="*/ 2147483647 w 15"/>
                    <a:gd name="T5" fmla="*/ 0 h 16"/>
                    <a:gd name="T6" fmla="*/ 2147483647 w 15"/>
                    <a:gd name="T7" fmla="*/ 2147483647 h 16"/>
                    <a:gd name="T8" fmla="*/ 2147483647 w 15"/>
                    <a:gd name="T9" fmla="*/ 2147483647 h 16"/>
                    <a:gd name="T10" fmla="*/ 0 60000 65536"/>
                    <a:gd name="T11" fmla="*/ 0 60000 65536"/>
                    <a:gd name="T12" fmla="*/ 0 60000 65536"/>
                    <a:gd name="T13" fmla="*/ 0 60000 65536"/>
                    <a:gd name="T14" fmla="*/ 0 60000 65536"/>
                    <a:gd name="T15" fmla="*/ 0 w 15"/>
                    <a:gd name="T16" fmla="*/ 0 h 16"/>
                    <a:gd name="T17" fmla="*/ 15 w 15"/>
                    <a:gd name="T18" fmla="*/ 16 h 16"/>
                  </a:gdLst>
                  <a:ahLst/>
                  <a:cxnLst>
                    <a:cxn ang="T10">
                      <a:pos x="T0" y="T1"/>
                    </a:cxn>
                    <a:cxn ang="T11">
                      <a:pos x="T2" y="T3"/>
                    </a:cxn>
                    <a:cxn ang="T12">
                      <a:pos x="T4" y="T5"/>
                    </a:cxn>
                    <a:cxn ang="T13">
                      <a:pos x="T6" y="T7"/>
                    </a:cxn>
                    <a:cxn ang="T14">
                      <a:pos x="T8" y="T9"/>
                    </a:cxn>
                  </a:cxnLst>
                  <a:rect l="T15" t="T16" r="T17" b="T18"/>
                  <a:pathLst>
                    <a:path w="15" h="16">
                      <a:moveTo>
                        <a:pt x="3" y="16"/>
                      </a:moveTo>
                      <a:cubicBezTo>
                        <a:pt x="2" y="15"/>
                        <a:pt x="2" y="14"/>
                        <a:pt x="2" y="13"/>
                      </a:cubicBezTo>
                      <a:cubicBezTo>
                        <a:pt x="0" y="9"/>
                        <a:pt x="1" y="4"/>
                        <a:pt x="5" y="0"/>
                      </a:cubicBezTo>
                      <a:lnTo>
                        <a:pt x="15" y="9"/>
                      </a:lnTo>
                      <a:lnTo>
                        <a:pt x="3" y="16"/>
                      </a:lnTo>
                      <a:close/>
                    </a:path>
                  </a:pathLst>
                </a:custGeom>
                <a:solidFill>
                  <a:srgbClr val="3F1F00"/>
                </a:solidFill>
                <a:ln w="9525">
                  <a:noFill/>
                  <a:round/>
                  <a:headEnd/>
                  <a:tailEnd/>
                </a:ln>
              </p:spPr>
              <p:txBody>
                <a:bodyPr/>
                <a:lstStyle/>
                <a:p>
                  <a:endParaRPr lang="fr-FR"/>
                </a:p>
              </p:txBody>
            </p:sp>
          </p:grpSp>
          <p:grpSp>
            <p:nvGrpSpPr>
              <p:cNvPr id="39" name="Group 60"/>
              <p:cNvGrpSpPr>
                <a:grpSpLocks/>
              </p:cNvGrpSpPr>
              <p:nvPr/>
            </p:nvGrpSpPr>
            <p:grpSpPr bwMode="auto">
              <a:xfrm>
                <a:off x="3408" y="2856"/>
                <a:ext cx="186" cy="144"/>
                <a:chOff x="3408" y="2856"/>
                <a:chExt cx="186" cy="144"/>
              </a:xfrm>
            </p:grpSpPr>
            <p:sp>
              <p:nvSpPr>
                <p:cNvPr id="51" name="Freeform 61"/>
                <p:cNvSpPr>
                  <a:spLocks/>
                </p:cNvSpPr>
                <p:nvPr/>
              </p:nvSpPr>
              <p:spPr bwMode="auto">
                <a:xfrm>
                  <a:off x="3408" y="2856"/>
                  <a:ext cx="168" cy="132"/>
                </a:xfrm>
                <a:custGeom>
                  <a:avLst/>
                  <a:gdLst>
                    <a:gd name="T0" fmla="*/ 2147483647 w 28"/>
                    <a:gd name="T1" fmla="*/ 2147483647 h 22"/>
                    <a:gd name="T2" fmla="*/ 2147483647 w 28"/>
                    <a:gd name="T3" fmla="*/ 2147483647 h 22"/>
                    <a:gd name="T4" fmla="*/ 2147483647 w 28"/>
                    <a:gd name="T5" fmla="*/ 2147483647 h 22"/>
                    <a:gd name="T6" fmla="*/ 2147483647 w 28"/>
                    <a:gd name="T7" fmla="*/ 2147483647 h 22"/>
                    <a:gd name="T8" fmla="*/ 0 60000 65536"/>
                    <a:gd name="T9" fmla="*/ 0 60000 65536"/>
                    <a:gd name="T10" fmla="*/ 0 60000 65536"/>
                    <a:gd name="T11" fmla="*/ 0 60000 65536"/>
                    <a:gd name="T12" fmla="*/ 0 w 28"/>
                    <a:gd name="T13" fmla="*/ 0 h 22"/>
                    <a:gd name="T14" fmla="*/ 28 w 28"/>
                    <a:gd name="T15" fmla="*/ 22 h 22"/>
                  </a:gdLst>
                  <a:ahLst/>
                  <a:cxnLst>
                    <a:cxn ang="T8">
                      <a:pos x="T0" y="T1"/>
                    </a:cxn>
                    <a:cxn ang="T9">
                      <a:pos x="T2" y="T3"/>
                    </a:cxn>
                    <a:cxn ang="T10">
                      <a:pos x="T4" y="T5"/>
                    </a:cxn>
                    <a:cxn ang="T11">
                      <a:pos x="T6" y="T7"/>
                    </a:cxn>
                  </a:cxnLst>
                  <a:rect l="T12" t="T13" r="T14" b="T15"/>
                  <a:pathLst>
                    <a:path w="28" h="22">
                      <a:moveTo>
                        <a:pt x="4" y="22"/>
                      </a:moveTo>
                      <a:cubicBezTo>
                        <a:pt x="3" y="21"/>
                        <a:pt x="3" y="20"/>
                        <a:pt x="3" y="19"/>
                      </a:cubicBezTo>
                      <a:cubicBezTo>
                        <a:pt x="0" y="12"/>
                        <a:pt x="5" y="5"/>
                        <a:pt x="12" y="2"/>
                      </a:cubicBezTo>
                      <a:cubicBezTo>
                        <a:pt x="18" y="0"/>
                        <a:pt x="25" y="2"/>
                        <a:pt x="28" y="8"/>
                      </a:cubicBezTo>
                    </a:path>
                  </a:pathLst>
                </a:custGeom>
                <a:noFill/>
                <a:ln w="9525">
                  <a:solidFill>
                    <a:srgbClr val="000000"/>
                  </a:solidFill>
                  <a:round/>
                  <a:headEnd/>
                  <a:tailEnd/>
                </a:ln>
              </p:spPr>
              <p:txBody>
                <a:bodyPr/>
                <a:lstStyle/>
                <a:p>
                  <a:endParaRPr lang="fr-FR"/>
                </a:p>
              </p:txBody>
            </p:sp>
            <p:grpSp>
              <p:nvGrpSpPr>
                <p:cNvPr id="52" name="Group 62"/>
                <p:cNvGrpSpPr>
                  <a:grpSpLocks/>
                </p:cNvGrpSpPr>
                <p:nvPr/>
              </p:nvGrpSpPr>
              <p:grpSpPr bwMode="auto">
                <a:xfrm>
                  <a:off x="3426" y="2874"/>
                  <a:ext cx="168" cy="126"/>
                  <a:chOff x="3426" y="2874"/>
                  <a:chExt cx="168" cy="126"/>
                </a:xfrm>
              </p:grpSpPr>
              <p:sp>
                <p:nvSpPr>
                  <p:cNvPr id="53" name="Freeform 63"/>
                  <p:cNvSpPr>
                    <a:spLocks/>
                  </p:cNvSpPr>
                  <p:nvPr/>
                </p:nvSpPr>
                <p:spPr bwMode="auto">
                  <a:xfrm>
                    <a:off x="3426" y="2874"/>
                    <a:ext cx="168" cy="126"/>
                  </a:xfrm>
                  <a:custGeom>
                    <a:avLst/>
                    <a:gdLst>
                      <a:gd name="T0" fmla="*/ 2147483647 w 28"/>
                      <a:gd name="T1" fmla="*/ 2147483647 h 21"/>
                      <a:gd name="T2" fmla="*/ 2147483647 w 28"/>
                      <a:gd name="T3" fmla="*/ 2147483647 h 21"/>
                      <a:gd name="T4" fmla="*/ 2147483647 w 28"/>
                      <a:gd name="T5" fmla="*/ 2147483647 h 21"/>
                      <a:gd name="T6" fmla="*/ 2147483647 w 28"/>
                      <a:gd name="T7" fmla="*/ 2147483647 h 21"/>
                      <a:gd name="T8" fmla="*/ 2147483647 w 28"/>
                      <a:gd name="T9" fmla="*/ 2147483647 h 21"/>
                      <a:gd name="T10" fmla="*/ 2147483647 w 28"/>
                      <a:gd name="T11" fmla="*/ 2147483647 h 21"/>
                      <a:gd name="T12" fmla="*/ 0 60000 65536"/>
                      <a:gd name="T13" fmla="*/ 0 60000 65536"/>
                      <a:gd name="T14" fmla="*/ 0 60000 65536"/>
                      <a:gd name="T15" fmla="*/ 0 60000 65536"/>
                      <a:gd name="T16" fmla="*/ 0 60000 65536"/>
                      <a:gd name="T17" fmla="*/ 0 60000 65536"/>
                      <a:gd name="T18" fmla="*/ 0 w 28"/>
                      <a:gd name="T19" fmla="*/ 0 h 21"/>
                      <a:gd name="T20" fmla="*/ 28 w 28"/>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8" h="21">
                        <a:moveTo>
                          <a:pt x="3" y="21"/>
                        </a:moveTo>
                        <a:cubicBezTo>
                          <a:pt x="3" y="20"/>
                          <a:pt x="2" y="20"/>
                          <a:pt x="2" y="19"/>
                        </a:cubicBezTo>
                        <a:cubicBezTo>
                          <a:pt x="0" y="12"/>
                          <a:pt x="4" y="4"/>
                          <a:pt x="11" y="2"/>
                        </a:cubicBezTo>
                        <a:cubicBezTo>
                          <a:pt x="18" y="0"/>
                          <a:pt x="24" y="2"/>
                          <a:pt x="28" y="7"/>
                        </a:cubicBezTo>
                        <a:lnTo>
                          <a:pt x="15" y="14"/>
                        </a:lnTo>
                        <a:lnTo>
                          <a:pt x="3" y="21"/>
                        </a:lnTo>
                        <a:close/>
                      </a:path>
                    </a:pathLst>
                  </a:custGeom>
                  <a:solidFill>
                    <a:srgbClr val="7F3F00"/>
                  </a:solidFill>
                  <a:ln w="9525">
                    <a:noFill/>
                    <a:round/>
                    <a:headEnd/>
                    <a:tailEnd/>
                  </a:ln>
                </p:spPr>
                <p:txBody>
                  <a:bodyPr/>
                  <a:lstStyle/>
                  <a:p>
                    <a:endParaRPr lang="fr-FR"/>
                  </a:p>
                </p:txBody>
              </p:sp>
              <p:sp>
                <p:nvSpPr>
                  <p:cNvPr id="54" name="Freeform 64"/>
                  <p:cNvSpPr>
                    <a:spLocks/>
                  </p:cNvSpPr>
                  <p:nvPr/>
                </p:nvSpPr>
                <p:spPr bwMode="auto">
                  <a:xfrm>
                    <a:off x="3426" y="2874"/>
                    <a:ext cx="168" cy="126"/>
                  </a:xfrm>
                  <a:custGeom>
                    <a:avLst/>
                    <a:gdLst>
                      <a:gd name="T0" fmla="*/ 2147483647 w 28"/>
                      <a:gd name="T1" fmla="*/ 2147483647 h 21"/>
                      <a:gd name="T2" fmla="*/ 2147483647 w 28"/>
                      <a:gd name="T3" fmla="*/ 2147483647 h 21"/>
                      <a:gd name="T4" fmla="*/ 2147483647 w 28"/>
                      <a:gd name="T5" fmla="*/ 2147483647 h 21"/>
                      <a:gd name="T6" fmla="*/ 2147483647 w 28"/>
                      <a:gd name="T7" fmla="*/ 2147483647 h 21"/>
                      <a:gd name="T8" fmla="*/ 0 60000 65536"/>
                      <a:gd name="T9" fmla="*/ 0 60000 65536"/>
                      <a:gd name="T10" fmla="*/ 0 60000 65536"/>
                      <a:gd name="T11" fmla="*/ 0 60000 65536"/>
                      <a:gd name="T12" fmla="*/ 0 w 28"/>
                      <a:gd name="T13" fmla="*/ 0 h 21"/>
                      <a:gd name="T14" fmla="*/ 28 w 28"/>
                      <a:gd name="T15" fmla="*/ 21 h 21"/>
                    </a:gdLst>
                    <a:ahLst/>
                    <a:cxnLst>
                      <a:cxn ang="T8">
                        <a:pos x="T0" y="T1"/>
                      </a:cxn>
                      <a:cxn ang="T9">
                        <a:pos x="T2" y="T3"/>
                      </a:cxn>
                      <a:cxn ang="T10">
                        <a:pos x="T4" y="T5"/>
                      </a:cxn>
                      <a:cxn ang="T11">
                        <a:pos x="T6" y="T7"/>
                      </a:cxn>
                    </a:cxnLst>
                    <a:rect l="T12" t="T13" r="T14" b="T15"/>
                    <a:pathLst>
                      <a:path w="28" h="21">
                        <a:moveTo>
                          <a:pt x="3" y="21"/>
                        </a:moveTo>
                        <a:cubicBezTo>
                          <a:pt x="3" y="20"/>
                          <a:pt x="2" y="20"/>
                          <a:pt x="2" y="19"/>
                        </a:cubicBezTo>
                        <a:cubicBezTo>
                          <a:pt x="0" y="12"/>
                          <a:pt x="4" y="4"/>
                          <a:pt x="11" y="2"/>
                        </a:cubicBezTo>
                        <a:cubicBezTo>
                          <a:pt x="18" y="0"/>
                          <a:pt x="24" y="2"/>
                          <a:pt x="28" y="7"/>
                        </a:cubicBezTo>
                      </a:path>
                    </a:pathLst>
                  </a:custGeom>
                  <a:noFill/>
                  <a:ln w="9525">
                    <a:solidFill>
                      <a:srgbClr val="000000"/>
                    </a:solidFill>
                    <a:round/>
                    <a:headEnd/>
                    <a:tailEnd/>
                  </a:ln>
                </p:spPr>
                <p:txBody>
                  <a:bodyPr/>
                  <a:lstStyle/>
                  <a:p>
                    <a:endParaRPr lang="fr-FR"/>
                  </a:p>
                </p:txBody>
              </p:sp>
            </p:grpSp>
          </p:grpSp>
          <p:grpSp>
            <p:nvGrpSpPr>
              <p:cNvPr id="40" name="Group 65"/>
              <p:cNvGrpSpPr>
                <a:grpSpLocks/>
              </p:cNvGrpSpPr>
              <p:nvPr/>
            </p:nvGrpSpPr>
            <p:grpSpPr bwMode="auto">
              <a:xfrm>
                <a:off x="3282" y="2742"/>
                <a:ext cx="720" cy="684"/>
                <a:chOff x="3282" y="2742"/>
                <a:chExt cx="720" cy="684"/>
              </a:xfrm>
            </p:grpSpPr>
            <p:sp>
              <p:nvSpPr>
                <p:cNvPr id="49" name="Line 66"/>
                <p:cNvSpPr>
                  <a:spLocks noChangeShapeType="1"/>
                </p:cNvSpPr>
                <p:nvPr/>
              </p:nvSpPr>
              <p:spPr bwMode="auto">
                <a:xfrm>
                  <a:off x="3414" y="2742"/>
                  <a:ext cx="588" cy="552"/>
                </a:xfrm>
                <a:prstGeom prst="line">
                  <a:avLst/>
                </a:prstGeom>
                <a:noFill/>
                <a:ln w="9525">
                  <a:solidFill>
                    <a:srgbClr val="000000"/>
                  </a:solidFill>
                  <a:round/>
                  <a:headEnd/>
                  <a:tailEnd/>
                </a:ln>
              </p:spPr>
              <p:txBody>
                <a:bodyPr/>
                <a:lstStyle/>
                <a:p>
                  <a:endParaRPr lang="fr-FR"/>
                </a:p>
              </p:txBody>
            </p:sp>
            <p:sp>
              <p:nvSpPr>
                <p:cNvPr id="50" name="Line 67"/>
                <p:cNvSpPr>
                  <a:spLocks noChangeShapeType="1"/>
                </p:cNvSpPr>
                <p:nvPr/>
              </p:nvSpPr>
              <p:spPr bwMode="auto">
                <a:xfrm>
                  <a:off x="3282" y="2844"/>
                  <a:ext cx="594" cy="582"/>
                </a:xfrm>
                <a:prstGeom prst="line">
                  <a:avLst/>
                </a:prstGeom>
                <a:noFill/>
                <a:ln w="9525">
                  <a:solidFill>
                    <a:srgbClr val="000000"/>
                  </a:solidFill>
                  <a:round/>
                  <a:headEnd/>
                  <a:tailEnd/>
                </a:ln>
              </p:spPr>
              <p:txBody>
                <a:bodyPr/>
                <a:lstStyle/>
                <a:p>
                  <a:endParaRPr lang="fr-FR"/>
                </a:p>
              </p:txBody>
            </p:sp>
          </p:grpSp>
          <p:grpSp>
            <p:nvGrpSpPr>
              <p:cNvPr id="41" name="Group 68"/>
              <p:cNvGrpSpPr>
                <a:grpSpLocks/>
              </p:cNvGrpSpPr>
              <p:nvPr/>
            </p:nvGrpSpPr>
            <p:grpSpPr bwMode="auto">
              <a:xfrm>
                <a:off x="3438" y="2880"/>
                <a:ext cx="180" cy="144"/>
                <a:chOff x="3438" y="2880"/>
                <a:chExt cx="180" cy="144"/>
              </a:xfrm>
            </p:grpSpPr>
            <p:grpSp>
              <p:nvGrpSpPr>
                <p:cNvPr id="44" name="Group 69"/>
                <p:cNvGrpSpPr>
                  <a:grpSpLocks/>
                </p:cNvGrpSpPr>
                <p:nvPr/>
              </p:nvGrpSpPr>
              <p:grpSpPr bwMode="auto">
                <a:xfrm>
                  <a:off x="3438" y="2880"/>
                  <a:ext cx="168" cy="132"/>
                  <a:chOff x="3438" y="2880"/>
                  <a:chExt cx="168" cy="132"/>
                </a:xfrm>
              </p:grpSpPr>
              <p:sp>
                <p:nvSpPr>
                  <p:cNvPr id="47" name="Freeform 70"/>
                  <p:cNvSpPr>
                    <a:spLocks/>
                  </p:cNvSpPr>
                  <p:nvPr/>
                </p:nvSpPr>
                <p:spPr bwMode="auto">
                  <a:xfrm>
                    <a:off x="3438" y="2880"/>
                    <a:ext cx="168" cy="132"/>
                  </a:xfrm>
                  <a:custGeom>
                    <a:avLst/>
                    <a:gdLst>
                      <a:gd name="T0" fmla="*/ 2147483647 w 28"/>
                      <a:gd name="T1" fmla="*/ 2147483647 h 22"/>
                      <a:gd name="T2" fmla="*/ 2147483647 w 28"/>
                      <a:gd name="T3" fmla="*/ 2147483647 h 22"/>
                      <a:gd name="T4" fmla="*/ 2147483647 w 28"/>
                      <a:gd name="T5" fmla="*/ 2147483647 h 22"/>
                      <a:gd name="T6" fmla="*/ 2147483647 w 28"/>
                      <a:gd name="T7" fmla="*/ 2147483647 h 22"/>
                      <a:gd name="T8" fmla="*/ 2147483647 w 28"/>
                      <a:gd name="T9" fmla="*/ 2147483647 h 22"/>
                      <a:gd name="T10" fmla="*/ 2147483647 w 28"/>
                      <a:gd name="T11" fmla="*/ 2147483647 h 22"/>
                      <a:gd name="T12" fmla="*/ 0 60000 65536"/>
                      <a:gd name="T13" fmla="*/ 0 60000 65536"/>
                      <a:gd name="T14" fmla="*/ 0 60000 65536"/>
                      <a:gd name="T15" fmla="*/ 0 60000 65536"/>
                      <a:gd name="T16" fmla="*/ 0 60000 65536"/>
                      <a:gd name="T17" fmla="*/ 0 60000 65536"/>
                      <a:gd name="T18" fmla="*/ 0 w 28"/>
                      <a:gd name="T19" fmla="*/ 0 h 22"/>
                      <a:gd name="T20" fmla="*/ 28 w 2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8" h="22">
                        <a:moveTo>
                          <a:pt x="3" y="22"/>
                        </a:moveTo>
                        <a:cubicBezTo>
                          <a:pt x="2" y="21"/>
                          <a:pt x="2" y="20"/>
                          <a:pt x="2" y="19"/>
                        </a:cubicBezTo>
                        <a:cubicBezTo>
                          <a:pt x="0" y="12"/>
                          <a:pt x="4" y="5"/>
                          <a:pt x="11" y="2"/>
                        </a:cubicBezTo>
                        <a:cubicBezTo>
                          <a:pt x="18" y="0"/>
                          <a:pt x="25" y="3"/>
                          <a:pt x="28" y="8"/>
                        </a:cubicBezTo>
                        <a:lnTo>
                          <a:pt x="16" y="15"/>
                        </a:lnTo>
                        <a:lnTo>
                          <a:pt x="3" y="22"/>
                        </a:lnTo>
                        <a:close/>
                      </a:path>
                    </a:pathLst>
                  </a:custGeom>
                  <a:solidFill>
                    <a:srgbClr val="5F3F1F"/>
                  </a:solidFill>
                  <a:ln w="9525">
                    <a:noFill/>
                    <a:round/>
                    <a:headEnd/>
                    <a:tailEnd/>
                  </a:ln>
                </p:spPr>
                <p:txBody>
                  <a:bodyPr/>
                  <a:lstStyle/>
                  <a:p>
                    <a:endParaRPr lang="fr-FR"/>
                  </a:p>
                </p:txBody>
              </p:sp>
              <p:sp>
                <p:nvSpPr>
                  <p:cNvPr id="48" name="Freeform 71"/>
                  <p:cNvSpPr>
                    <a:spLocks/>
                  </p:cNvSpPr>
                  <p:nvPr/>
                </p:nvSpPr>
                <p:spPr bwMode="auto">
                  <a:xfrm>
                    <a:off x="3438" y="2916"/>
                    <a:ext cx="90" cy="90"/>
                  </a:xfrm>
                  <a:custGeom>
                    <a:avLst/>
                    <a:gdLst>
                      <a:gd name="T0" fmla="*/ 2147483647 w 15"/>
                      <a:gd name="T1" fmla="*/ 2147483647 h 15"/>
                      <a:gd name="T2" fmla="*/ 2147483647 w 15"/>
                      <a:gd name="T3" fmla="*/ 2147483647 h 15"/>
                      <a:gd name="T4" fmla="*/ 2147483647 w 15"/>
                      <a:gd name="T5" fmla="*/ 0 h 15"/>
                      <a:gd name="T6" fmla="*/ 2147483647 w 15"/>
                      <a:gd name="T7" fmla="*/ 2147483647 h 15"/>
                      <a:gd name="T8" fmla="*/ 2147483647 w 15"/>
                      <a:gd name="T9" fmla="*/ 2147483647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3" y="15"/>
                        </a:moveTo>
                        <a:cubicBezTo>
                          <a:pt x="2" y="15"/>
                          <a:pt x="2" y="14"/>
                          <a:pt x="2" y="13"/>
                        </a:cubicBezTo>
                        <a:cubicBezTo>
                          <a:pt x="0" y="9"/>
                          <a:pt x="2" y="3"/>
                          <a:pt x="5" y="0"/>
                        </a:cubicBezTo>
                        <a:lnTo>
                          <a:pt x="15" y="9"/>
                        </a:lnTo>
                        <a:lnTo>
                          <a:pt x="3" y="15"/>
                        </a:lnTo>
                        <a:close/>
                      </a:path>
                    </a:pathLst>
                  </a:custGeom>
                  <a:solidFill>
                    <a:srgbClr val="3F1F00"/>
                  </a:solidFill>
                  <a:ln w="9525">
                    <a:noFill/>
                    <a:round/>
                    <a:headEnd/>
                    <a:tailEnd/>
                  </a:ln>
                </p:spPr>
                <p:txBody>
                  <a:bodyPr/>
                  <a:lstStyle/>
                  <a:p>
                    <a:endParaRPr lang="fr-FR"/>
                  </a:p>
                </p:txBody>
              </p:sp>
            </p:grpSp>
            <p:sp>
              <p:nvSpPr>
                <p:cNvPr id="45" name="Freeform 72"/>
                <p:cNvSpPr>
                  <a:spLocks/>
                </p:cNvSpPr>
                <p:nvPr/>
              </p:nvSpPr>
              <p:spPr bwMode="auto">
                <a:xfrm>
                  <a:off x="3438" y="2880"/>
                  <a:ext cx="168" cy="132"/>
                </a:xfrm>
                <a:custGeom>
                  <a:avLst/>
                  <a:gdLst>
                    <a:gd name="T0" fmla="*/ 2147483647 w 28"/>
                    <a:gd name="T1" fmla="*/ 2147483647 h 22"/>
                    <a:gd name="T2" fmla="*/ 2147483647 w 28"/>
                    <a:gd name="T3" fmla="*/ 2147483647 h 22"/>
                    <a:gd name="T4" fmla="*/ 2147483647 w 28"/>
                    <a:gd name="T5" fmla="*/ 2147483647 h 22"/>
                    <a:gd name="T6" fmla="*/ 2147483647 w 28"/>
                    <a:gd name="T7" fmla="*/ 2147483647 h 22"/>
                    <a:gd name="T8" fmla="*/ 0 60000 65536"/>
                    <a:gd name="T9" fmla="*/ 0 60000 65536"/>
                    <a:gd name="T10" fmla="*/ 0 60000 65536"/>
                    <a:gd name="T11" fmla="*/ 0 60000 65536"/>
                    <a:gd name="T12" fmla="*/ 0 w 28"/>
                    <a:gd name="T13" fmla="*/ 0 h 22"/>
                    <a:gd name="T14" fmla="*/ 28 w 28"/>
                    <a:gd name="T15" fmla="*/ 22 h 22"/>
                  </a:gdLst>
                  <a:ahLst/>
                  <a:cxnLst>
                    <a:cxn ang="T8">
                      <a:pos x="T0" y="T1"/>
                    </a:cxn>
                    <a:cxn ang="T9">
                      <a:pos x="T2" y="T3"/>
                    </a:cxn>
                    <a:cxn ang="T10">
                      <a:pos x="T4" y="T5"/>
                    </a:cxn>
                    <a:cxn ang="T11">
                      <a:pos x="T6" y="T7"/>
                    </a:cxn>
                  </a:cxnLst>
                  <a:rect l="T12" t="T13" r="T14" b="T15"/>
                  <a:pathLst>
                    <a:path w="28" h="22">
                      <a:moveTo>
                        <a:pt x="3" y="22"/>
                      </a:moveTo>
                      <a:cubicBezTo>
                        <a:pt x="3" y="21"/>
                        <a:pt x="2" y="20"/>
                        <a:pt x="2" y="19"/>
                      </a:cubicBezTo>
                      <a:cubicBezTo>
                        <a:pt x="0" y="12"/>
                        <a:pt x="4" y="5"/>
                        <a:pt x="12" y="2"/>
                      </a:cubicBezTo>
                      <a:cubicBezTo>
                        <a:pt x="18" y="0"/>
                        <a:pt x="25" y="3"/>
                        <a:pt x="28" y="8"/>
                      </a:cubicBezTo>
                    </a:path>
                  </a:pathLst>
                </a:custGeom>
                <a:noFill/>
                <a:ln w="9525">
                  <a:solidFill>
                    <a:srgbClr val="000000"/>
                  </a:solidFill>
                  <a:round/>
                  <a:headEnd/>
                  <a:tailEnd/>
                </a:ln>
              </p:spPr>
              <p:txBody>
                <a:bodyPr/>
                <a:lstStyle/>
                <a:p>
                  <a:endParaRPr lang="fr-FR"/>
                </a:p>
              </p:txBody>
            </p:sp>
            <p:sp>
              <p:nvSpPr>
                <p:cNvPr id="46" name="Freeform 73"/>
                <p:cNvSpPr>
                  <a:spLocks/>
                </p:cNvSpPr>
                <p:nvPr/>
              </p:nvSpPr>
              <p:spPr bwMode="auto">
                <a:xfrm>
                  <a:off x="3450" y="2892"/>
                  <a:ext cx="168" cy="132"/>
                </a:xfrm>
                <a:custGeom>
                  <a:avLst/>
                  <a:gdLst>
                    <a:gd name="T0" fmla="*/ 2147483647 w 28"/>
                    <a:gd name="T1" fmla="*/ 2147483647 h 22"/>
                    <a:gd name="T2" fmla="*/ 2147483647 w 28"/>
                    <a:gd name="T3" fmla="*/ 2147483647 h 22"/>
                    <a:gd name="T4" fmla="*/ 2147483647 w 28"/>
                    <a:gd name="T5" fmla="*/ 2147483647 h 22"/>
                    <a:gd name="T6" fmla="*/ 2147483647 w 28"/>
                    <a:gd name="T7" fmla="*/ 2147483647 h 22"/>
                    <a:gd name="T8" fmla="*/ 2147483647 w 28"/>
                    <a:gd name="T9" fmla="*/ 2147483647 h 22"/>
                    <a:gd name="T10" fmla="*/ 2147483647 w 28"/>
                    <a:gd name="T11" fmla="*/ 2147483647 h 22"/>
                    <a:gd name="T12" fmla="*/ 0 60000 65536"/>
                    <a:gd name="T13" fmla="*/ 0 60000 65536"/>
                    <a:gd name="T14" fmla="*/ 0 60000 65536"/>
                    <a:gd name="T15" fmla="*/ 0 60000 65536"/>
                    <a:gd name="T16" fmla="*/ 0 60000 65536"/>
                    <a:gd name="T17" fmla="*/ 0 60000 65536"/>
                    <a:gd name="T18" fmla="*/ 0 w 28"/>
                    <a:gd name="T19" fmla="*/ 0 h 22"/>
                    <a:gd name="T20" fmla="*/ 28 w 2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8" h="22">
                      <a:moveTo>
                        <a:pt x="3" y="22"/>
                      </a:moveTo>
                      <a:cubicBezTo>
                        <a:pt x="3" y="21"/>
                        <a:pt x="2" y="20"/>
                        <a:pt x="2" y="19"/>
                      </a:cubicBezTo>
                      <a:cubicBezTo>
                        <a:pt x="0" y="12"/>
                        <a:pt x="4" y="5"/>
                        <a:pt x="12" y="2"/>
                      </a:cubicBezTo>
                      <a:cubicBezTo>
                        <a:pt x="18" y="0"/>
                        <a:pt x="24" y="2"/>
                        <a:pt x="28" y="7"/>
                      </a:cubicBezTo>
                      <a:lnTo>
                        <a:pt x="16" y="15"/>
                      </a:lnTo>
                      <a:lnTo>
                        <a:pt x="3" y="22"/>
                      </a:lnTo>
                      <a:close/>
                    </a:path>
                  </a:pathLst>
                </a:custGeom>
                <a:solidFill>
                  <a:srgbClr val="5F3F1F"/>
                </a:solidFill>
                <a:ln w="9525">
                  <a:noFill/>
                  <a:round/>
                  <a:headEnd/>
                  <a:tailEnd/>
                </a:ln>
              </p:spPr>
              <p:txBody>
                <a:bodyPr/>
                <a:lstStyle/>
                <a:p>
                  <a:endParaRPr lang="fr-FR"/>
                </a:p>
              </p:txBody>
            </p:sp>
          </p:grpSp>
          <p:sp>
            <p:nvSpPr>
              <p:cNvPr id="42" name="Freeform 74"/>
              <p:cNvSpPr>
                <a:spLocks/>
              </p:cNvSpPr>
              <p:nvPr/>
            </p:nvSpPr>
            <p:spPr bwMode="auto">
              <a:xfrm>
                <a:off x="3456" y="2922"/>
                <a:ext cx="468" cy="492"/>
              </a:xfrm>
              <a:custGeom>
                <a:avLst/>
                <a:gdLst>
                  <a:gd name="T0" fmla="*/ 18 w 468"/>
                  <a:gd name="T1" fmla="*/ 0 h 492"/>
                  <a:gd name="T2" fmla="*/ 12 w 468"/>
                  <a:gd name="T3" fmla="*/ 12 h 492"/>
                  <a:gd name="T4" fmla="*/ 6 w 468"/>
                  <a:gd name="T5" fmla="*/ 24 h 492"/>
                  <a:gd name="T6" fmla="*/ 0 w 468"/>
                  <a:gd name="T7" fmla="*/ 36 h 492"/>
                  <a:gd name="T8" fmla="*/ 0 w 468"/>
                  <a:gd name="T9" fmla="*/ 48 h 492"/>
                  <a:gd name="T10" fmla="*/ 0 w 468"/>
                  <a:gd name="T11" fmla="*/ 60 h 492"/>
                  <a:gd name="T12" fmla="*/ 0 w 468"/>
                  <a:gd name="T13" fmla="*/ 66 h 492"/>
                  <a:gd name="T14" fmla="*/ 0 w 468"/>
                  <a:gd name="T15" fmla="*/ 78 h 492"/>
                  <a:gd name="T16" fmla="*/ 6 w 468"/>
                  <a:gd name="T17" fmla="*/ 96 h 492"/>
                  <a:gd name="T18" fmla="*/ 408 w 468"/>
                  <a:gd name="T19" fmla="*/ 492 h 492"/>
                  <a:gd name="T20" fmla="*/ 468 w 468"/>
                  <a:gd name="T21" fmla="*/ 414 h 492"/>
                  <a:gd name="T22" fmla="*/ 18 w 468"/>
                  <a:gd name="T23" fmla="*/ 0 h 4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8"/>
                  <a:gd name="T37" fmla="*/ 0 h 492"/>
                  <a:gd name="T38" fmla="*/ 468 w 468"/>
                  <a:gd name="T39" fmla="*/ 492 h 4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8" h="492">
                    <a:moveTo>
                      <a:pt x="18" y="0"/>
                    </a:moveTo>
                    <a:lnTo>
                      <a:pt x="12" y="12"/>
                    </a:lnTo>
                    <a:lnTo>
                      <a:pt x="6" y="24"/>
                    </a:lnTo>
                    <a:lnTo>
                      <a:pt x="0" y="36"/>
                    </a:lnTo>
                    <a:lnTo>
                      <a:pt x="0" y="48"/>
                    </a:lnTo>
                    <a:lnTo>
                      <a:pt x="0" y="60"/>
                    </a:lnTo>
                    <a:lnTo>
                      <a:pt x="0" y="66"/>
                    </a:lnTo>
                    <a:lnTo>
                      <a:pt x="0" y="78"/>
                    </a:lnTo>
                    <a:lnTo>
                      <a:pt x="6" y="96"/>
                    </a:lnTo>
                    <a:lnTo>
                      <a:pt x="408" y="492"/>
                    </a:lnTo>
                    <a:lnTo>
                      <a:pt x="468" y="414"/>
                    </a:lnTo>
                    <a:lnTo>
                      <a:pt x="18" y="0"/>
                    </a:lnTo>
                    <a:close/>
                  </a:path>
                </a:pathLst>
              </a:custGeom>
              <a:solidFill>
                <a:srgbClr val="3F1F00"/>
              </a:solidFill>
              <a:ln w="9525">
                <a:noFill/>
                <a:round/>
                <a:headEnd/>
                <a:tailEnd/>
              </a:ln>
            </p:spPr>
            <p:txBody>
              <a:bodyPr/>
              <a:lstStyle/>
              <a:p>
                <a:endParaRPr lang="fr-FR"/>
              </a:p>
            </p:txBody>
          </p:sp>
          <p:sp>
            <p:nvSpPr>
              <p:cNvPr id="43" name="Freeform 75"/>
              <p:cNvSpPr>
                <a:spLocks/>
              </p:cNvSpPr>
              <p:nvPr/>
            </p:nvSpPr>
            <p:spPr bwMode="auto">
              <a:xfrm>
                <a:off x="3852" y="3270"/>
                <a:ext cx="204" cy="204"/>
              </a:xfrm>
              <a:custGeom>
                <a:avLst/>
                <a:gdLst>
                  <a:gd name="T0" fmla="*/ 2147483647 w 34"/>
                  <a:gd name="T1" fmla="*/ 2147483647 h 34"/>
                  <a:gd name="T2" fmla="*/ 2147483647 w 34"/>
                  <a:gd name="T3" fmla="*/ 2147483647 h 34"/>
                  <a:gd name="T4" fmla="*/ 2147483647 w 34"/>
                  <a:gd name="T5" fmla="*/ 2147483647 h 34"/>
                  <a:gd name="T6" fmla="*/ 2147483647 w 34"/>
                  <a:gd name="T7" fmla="*/ 2147483647 h 34"/>
                  <a:gd name="T8" fmla="*/ 2147483647 w 34"/>
                  <a:gd name="T9" fmla="*/ 2147483647 h 34"/>
                  <a:gd name="T10" fmla="*/ 0 60000 65536"/>
                  <a:gd name="T11" fmla="*/ 0 60000 65536"/>
                  <a:gd name="T12" fmla="*/ 0 60000 65536"/>
                  <a:gd name="T13" fmla="*/ 0 60000 65536"/>
                  <a:gd name="T14" fmla="*/ 0 60000 65536"/>
                  <a:gd name="T15" fmla="*/ 0 w 34"/>
                  <a:gd name="T16" fmla="*/ 0 h 34"/>
                  <a:gd name="T17" fmla="*/ 34 w 34"/>
                  <a:gd name="T18" fmla="*/ 34 h 34"/>
                </a:gdLst>
                <a:ahLst/>
                <a:cxnLst>
                  <a:cxn ang="T10">
                    <a:pos x="T0" y="T1"/>
                  </a:cxn>
                  <a:cxn ang="T11">
                    <a:pos x="T2" y="T3"/>
                  </a:cxn>
                  <a:cxn ang="T12">
                    <a:pos x="T4" y="T5"/>
                  </a:cxn>
                  <a:cxn ang="T13">
                    <a:pos x="T6" y="T7"/>
                  </a:cxn>
                  <a:cxn ang="T14">
                    <a:pos x="T8" y="T9"/>
                  </a:cxn>
                </a:cxnLst>
                <a:rect l="T15" t="T16" r="T17" b="T18"/>
                <a:pathLst>
                  <a:path w="34" h="34">
                    <a:moveTo>
                      <a:pt x="12" y="3"/>
                    </a:moveTo>
                    <a:cubicBezTo>
                      <a:pt x="4" y="6"/>
                      <a:pt x="0" y="14"/>
                      <a:pt x="2" y="22"/>
                    </a:cubicBezTo>
                    <a:cubicBezTo>
                      <a:pt x="5" y="30"/>
                      <a:pt x="13" y="34"/>
                      <a:pt x="22" y="31"/>
                    </a:cubicBezTo>
                    <a:cubicBezTo>
                      <a:pt x="30" y="29"/>
                      <a:pt x="34" y="20"/>
                      <a:pt x="32" y="13"/>
                    </a:cubicBezTo>
                    <a:cubicBezTo>
                      <a:pt x="29" y="5"/>
                      <a:pt x="21" y="0"/>
                      <a:pt x="12" y="3"/>
                    </a:cubicBezTo>
                    <a:close/>
                  </a:path>
                </a:pathLst>
              </a:custGeom>
              <a:solidFill>
                <a:srgbClr val="7F5F3F"/>
              </a:solidFill>
              <a:ln w="9525" cap="rnd">
                <a:solidFill>
                  <a:srgbClr val="000000"/>
                </a:solidFill>
                <a:round/>
                <a:headEnd/>
                <a:tailEnd/>
              </a:ln>
            </p:spPr>
            <p:txBody>
              <a:bodyPr/>
              <a:lstStyle/>
              <a:p>
                <a:endParaRPr lang="fr-FR"/>
              </a:p>
            </p:txBody>
          </p:sp>
        </p:grpSp>
      </p:grpSp>
      <p:sp>
        <p:nvSpPr>
          <p:cNvPr id="89" name="Parenthèses 88"/>
          <p:cNvSpPr/>
          <p:nvPr/>
        </p:nvSpPr>
        <p:spPr>
          <a:xfrm rot="18893300">
            <a:off x="1335325" y="505604"/>
            <a:ext cx="1908000" cy="3852000"/>
          </a:xfrm>
          <a:prstGeom prst="bracketPair">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0" name="Parchemin vertical 89"/>
          <p:cNvSpPr/>
          <p:nvPr/>
        </p:nvSpPr>
        <p:spPr>
          <a:xfrm>
            <a:off x="2425828" y="3789040"/>
            <a:ext cx="1354084" cy="1440160"/>
          </a:xfrm>
          <a:prstGeom prst="verticalScrol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b="1" dirty="0" smtClean="0">
                <a:solidFill>
                  <a:schemeClr val="tx1"/>
                </a:solidFill>
              </a:rPr>
              <a:t>أموال خاصة</a:t>
            </a:r>
            <a:endParaRPr lang="fr-FR" sz="32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par>
                                <p:cTn id="13" presetID="40" presetClass="entr" presetSubtype="0" fill="hold" nodeType="withEffect">
                                  <p:stCondLst>
                                    <p:cond delay="0"/>
                                  </p:stCondLst>
                                  <p:iterate type="lt">
                                    <p:tmPct val="10000"/>
                                  </p:iterate>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000"/>
                                        <p:tgtEl>
                                          <p:spTgt spid="5">
                                            <p:txEl>
                                              <p:pRg st="0" end="0"/>
                                            </p:txEl>
                                          </p:spTgt>
                                        </p:tgtEl>
                                      </p:cBhvr>
                                    </p:animEffect>
                                    <p:anim calcmode="lin" valueType="num">
                                      <p:cBhvr>
                                        <p:cTn id="16" dur="10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17" dur="1000" fill="hold"/>
                                        <p:tgtEl>
                                          <p:spTgt spid="5">
                                            <p:txEl>
                                              <p:pRg st="0" end="0"/>
                                            </p:txEl>
                                          </p:spTgt>
                                        </p:tgtEl>
                                        <p:attrNameLst>
                                          <p:attrName>ppt_y</p:attrName>
                                        </p:attrNameLst>
                                      </p:cBhvr>
                                      <p:tavLst>
                                        <p:tav tm="0">
                                          <p:val>
                                            <p:strVal val="#ppt_y"/>
                                          </p:val>
                                        </p:tav>
                                        <p:tav tm="100000">
                                          <p:val>
                                            <p:strVal val="#ppt_y"/>
                                          </p:val>
                                        </p:tav>
                                      </p:tavLst>
                                    </p:anim>
                                  </p:childTnLst>
                                </p:cTn>
                              </p:par>
                              <p:par>
                                <p:cTn id="18" presetID="40" presetClass="entr" presetSubtype="0" fill="hold" nodeType="withEffect">
                                  <p:stCondLst>
                                    <p:cond delay="0"/>
                                  </p:stCondLst>
                                  <p:iterate type="lt">
                                    <p:tmPct val="10000"/>
                                  </p:iterate>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1"/>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ox(i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40" presetClass="entr" presetSubtype="0" fill="hold" grpId="0" nodeType="clickEffect">
                                  <p:stCondLst>
                                    <p:cond delay="0"/>
                                  </p:stCondLst>
                                  <p:iterate type="lt">
                                    <p:tmPct val="10000"/>
                                  </p:iterate>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1"/>
                                          </p:val>
                                        </p:tav>
                                        <p:tav tm="100000">
                                          <p:val>
                                            <p:strVal val="#ppt_x"/>
                                          </p:val>
                                        </p:tav>
                                      </p:tavLst>
                                    </p:anim>
                                    <p:anim calcmode="lin" valueType="num">
                                      <p:cBhvr>
                                        <p:cTn id="41"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54" presetClass="entr" presetSubtype="0" accel="10000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strVal val="#ppt_w*0.05"/>
                                          </p:val>
                                        </p:tav>
                                        <p:tav tm="100000">
                                          <p:val>
                                            <p:strVal val="#ppt_w"/>
                                          </p:val>
                                        </p:tav>
                                      </p:tavLst>
                                    </p:anim>
                                    <p:anim calcmode="lin" valueType="num">
                                      <p:cBhvr>
                                        <p:cTn id="59" dur="500" fill="hold"/>
                                        <p:tgtEl>
                                          <p:spTgt spid="16"/>
                                        </p:tgtEl>
                                        <p:attrNameLst>
                                          <p:attrName>ppt_h</p:attrName>
                                        </p:attrNameLst>
                                      </p:cBhvr>
                                      <p:tavLst>
                                        <p:tav tm="0">
                                          <p:val>
                                            <p:strVal val="#ppt_h"/>
                                          </p:val>
                                        </p:tav>
                                        <p:tav tm="100000">
                                          <p:val>
                                            <p:strVal val="#ppt_h"/>
                                          </p:val>
                                        </p:tav>
                                      </p:tavLst>
                                    </p:anim>
                                    <p:anim calcmode="lin" valueType="num">
                                      <p:cBhvr>
                                        <p:cTn id="60" dur="500" fill="hold"/>
                                        <p:tgtEl>
                                          <p:spTgt spid="16"/>
                                        </p:tgtEl>
                                        <p:attrNameLst>
                                          <p:attrName>ppt_x</p:attrName>
                                        </p:attrNameLst>
                                      </p:cBhvr>
                                      <p:tavLst>
                                        <p:tav tm="0">
                                          <p:val>
                                            <p:strVal val="#ppt_x-.2"/>
                                          </p:val>
                                        </p:tav>
                                        <p:tav tm="100000">
                                          <p:val>
                                            <p:strVal val="#ppt_x"/>
                                          </p:val>
                                        </p:tav>
                                      </p:tavLst>
                                    </p:anim>
                                    <p:anim calcmode="lin" valueType="num">
                                      <p:cBhvr>
                                        <p:cTn id="61" dur="500" fill="hold"/>
                                        <p:tgtEl>
                                          <p:spTgt spid="16"/>
                                        </p:tgtEl>
                                        <p:attrNameLst>
                                          <p:attrName>ppt_y</p:attrName>
                                        </p:attrNameLst>
                                      </p:cBhvr>
                                      <p:tavLst>
                                        <p:tav tm="0">
                                          <p:val>
                                            <p:strVal val="#ppt_y"/>
                                          </p:val>
                                        </p:tav>
                                        <p:tav tm="100000">
                                          <p:val>
                                            <p:strVal val="#ppt_y"/>
                                          </p:val>
                                        </p:tav>
                                      </p:tavLst>
                                    </p:anim>
                                    <p:animEffect transition="in" filter="fade">
                                      <p:cBhvr>
                                        <p:cTn id="62" dur="500"/>
                                        <p:tgtEl>
                                          <p:spTgt spid="16"/>
                                        </p:tgtEl>
                                      </p:cBhvr>
                                    </p:animEffect>
                                  </p:childTnLst>
                                </p:cTn>
                              </p:par>
                              <p:par>
                                <p:cTn id="63" presetID="54" presetClass="entr" presetSubtype="0" accel="10000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strVal val="#ppt_w*0.05"/>
                                          </p:val>
                                        </p:tav>
                                        <p:tav tm="100000">
                                          <p:val>
                                            <p:strVal val="#ppt_w"/>
                                          </p:val>
                                        </p:tav>
                                      </p:tavLst>
                                    </p:anim>
                                    <p:anim calcmode="lin" valueType="num">
                                      <p:cBhvr>
                                        <p:cTn id="66" dur="500" fill="hold"/>
                                        <p:tgtEl>
                                          <p:spTgt spid="18"/>
                                        </p:tgtEl>
                                        <p:attrNameLst>
                                          <p:attrName>ppt_h</p:attrName>
                                        </p:attrNameLst>
                                      </p:cBhvr>
                                      <p:tavLst>
                                        <p:tav tm="0">
                                          <p:val>
                                            <p:strVal val="#ppt_h"/>
                                          </p:val>
                                        </p:tav>
                                        <p:tav tm="100000">
                                          <p:val>
                                            <p:strVal val="#ppt_h"/>
                                          </p:val>
                                        </p:tav>
                                      </p:tavLst>
                                    </p:anim>
                                    <p:anim calcmode="lin" valueType="num">
                                      <p:cBhvr>
                                        <p:cTn id="67" dur="500" fill="hold"/>
                                        <p:tgtEl>
                                          <p:spTgt spid="18"/>
                                        </p:tgtEl>
                                        <p:attrNameLst>
                                          <p:attrName>ppt_x</p:attrName>
                                        </p:attrNameLst>
                                      </p:cBhvr>
                                      <p:tavLst>
                                        <p:tav tm="0">
                                          <p:val>
                                            <p:strVal val="#ppt_x-.2"/>
                                          </p:val>
                                        </p:tav>
                                        <p:tav tm="100000">
                                          <p:val>
                                            <p:strVal val="#ppt_x"/>
                                          </p:val>
                                        </p:tav>
                                      </p:tavLst>
                                    </p:anim>
                                    <p:anim calcmode="lin" valueType="num">
                                      <p:cBhvr>
                                        <p:cTn id="68" dur="500" fill="hold"/>
                                        <p:tgtEl>
                                          <p:spTgt spid="18"/>
                                        </p:tgtEl>
                                        <p:attrNameLst>
                                          <p:attrName>ppt_y</p:attrName>
                                        </p:attrNameLst>
                                      </p:cBhvr>
                                      <p:tavLst>
                                        <p:tav tm="0">
                                          <p:val>
                                            <p:strVal val="#ppt_y"/>
                                          </p:val>
                                        </p:tav>
                                        <p:tav tm="100000">
                                          <p:val>
                                            <p:strVal val="#ppt_y"/>
                                          </p:val>
                                        </p:tav>
                                      </p:tavLst>
                                    </p:anim>
                                    <p:animEffect transition="in" filter="fade">
                                      <p:cBhvr>
                                        <p:cTn id="69" dur="500"/>
                                        <p:tgtEl>
                                          <p:spTgt spid="18"/>
                                        </p:tgtEl>
                                      </p:cBhvr>
                                    </p:animEffect>
                                  </p:childTnLst>
                                </p:cTn>
                              </p:par>
                            </p:childTnLst>
                          </p:cTn>
                        </p:par>
                      </p:childTnLst>
                    </p:cTn>
                  </p:par>
                  <p:par>
                    <p:cTn id="70" fill="hold">
                      <p:stCondLst>
                        <p:cond delay="indefinite"/>
                      </p:stCondLst>
                      <p:childTnLst>
                        <p:par>
                          <p:cTn id="71" fill="hold">
                            <p:stCondLst>
                              <p:cond delay="0"/>
                            </p:stCondLst>
                            <p:childTnLst>
                              <p:par>
                                <p:cTn id="72" presetID="40" presetClass="entr" presetSubtype="0" fill="hold" grpId="0" nodeType="clickEffect">
                                  <p:stCondLst>
                                    <p:cond delay="0"/>
                                  </p:stCondLst>
                                  <p:iterate type="lt">
                                    <p:tmPct val="10000"/>
                                  </p:iterate>
                                  <p:childTnLst>
                                    <p:set>
                                      <p:cBhvr>
                                        <p:cTn id="73" dur="1" fill="hold">
                                          <p:stCondLst>
                                            <p:cond delay="0"/>
                                          </p:stCondLst>
                                        </p:cTn>
                                        <p:tgtEl>
                                          <p:spTgt spid="21"/>
                                        </p:tgtEl>
                                        <p:attrNameLst>
                                          <p:attrName>style.visibility</p:attrName>
                                        </p:attrNameLst>
                                      </p:cBhvr>
                                      <p:to>
                                        <p:strVal val="visible"/>
                                      </p:to>
                                    </p:set>
                                    <p:animEffect transition="in" filter="fade">
                                      <p:cBhvr>
                                        <p:cTn id="74" dur="1000"/>
                                        <p:tgtEl>
                                          <p:spTgt spid="21"/>
                                        </p:tgtEl>
                                      </p:cBhvr>
                                    </p:animEffect>
                                    <p:anim calcmode="lin" valueType="num">
                                      <p:cBhvr>
                                        <p:cTn id="75" dur="1000" fill="hold"/>
                                        <p:tgtEl>
                                          <p:spTgt spid="21"/>
                                        </p:tgtEl>
                                        <p:attrNameLst>
                                          <p:attrName>ppt_x</p:attrName>
                                        </p:attrNameLst>
                                      </p:cBhvr>
                                      <p:tavLst>
                                        <p:tav tm="0">
                                          <p:val>
                                            <p:strVal val="#ppt_x-.1"/>
                                          </p:val>
                                        </p:tav>
                                        <p:tav tm="100000">
                                          <p:val>
                                            <p:strVal val="#ppt_x"/>
                                          </p:val>
                                        </p:tav>
                                      </p:tavLst>
                                    </p:anim>
                                    <p:anim calcmode="lin" valueType="num">
                                      <p:cBhvr>
                                        <p:cTn id="76"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13"/>
                                        </p:tgtEl>
                                        <p:attrNameLst>
                                          <p:attrName>style.visibility</p:attrName>
                                        </p:attrNameLst>
                                      </p:cBhvr>
                                      <p:to>
                                        <p:strVal val="visible"/>
                                      </p:to>
                                    </p:set>
                                    <p:anim calcmode="lin" valueType="num">
                                      <p:cBhvr>
                                        <p:cTn id="81" dur="500" fill="hold"/>
                                        <p:tgtEl>
                                          <p:spTgt spid="13"/>
                                        </p:tgtEl>
                                        <p:attrNameLst>
                                          <p:attrName>ppt_w</p:attrName>
                                        </p:attrNameLst>
                                      </p:cBhvr>
                                      <p:tavLst>
                                        <p:tav tm="0">
                                          <p:val>
                                            <p:fltVal val="0"/>
                                          </p:val>
                                        </p:tav>
                                        <p:tav tm="100000">
                                          <p:val>
                                            <p:strVal val="#ppt_w"/>
                                          </p:val>
                                        </p:tav>
                                      </p:tavLst>
                                    </p:anim>
                                    <p:anim calcmode="lin" valueType="num">
                                      <p:cBhvr>
                                        <p:cTn id="82" dur="500" fill="hold"/>
                                        <p:tgtEl>
                                          <p:spTgt spid="13"/>
                                        </p:tgtEl>
                                        <p:attrNameLst>
                                          <p:attrName>ppt_h</p:attrName>
                                        </p:attrNameLst>
                                      </p:cBhvr>
                                      <p:tavLst>
                                        <p:tav tm="0">
                                          <p:val>
                                            <p:fltVal val="0"/>
                                          </p:val>
                                        </p:tav>
                                        <p:tav tm="100000">
                                          <p:val>
                                            <p:strVal val="#ppt_h"/>
                                          </p:val>
                                        </p:tav>
                                      </p:tavLst>
                                    </p:anim>
                                    <p:animEffect transition="in" filter="fade">
                                      <p:cBhvr>
                                        <p:cTn id="83" dur="500"/>
                                        <p:tgtEl>
                                          <p:spTgt spid="13"/>
                                        </p:tgtEl>
                                      </p:cBhvr>
                                    </p:animEffect>
                                  </p:childTnLst>
                                </p:cTn>
                              </p:par>
                              <p:par>
                                <p:cTn id="84" presetID="53" presetClass="entr" presetSubtype="0" fill="hold" nodeType="with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p:cTn id="86" dur="500" fill="hold"/>
                                        <p:tgtEl>
                                          <p:spTgt spid="14"/>
                                        </p:tgtEl>
                                        <p:attrNameLst>
                                          <p:attrName>ppt_w</p:attrName>
                                        </p:attrNameLst>
                                      </p:cBhvr>
                                      <p:tavLst>
                                        <p:tav tm="0">
                                          <p:val>
                                            <p:fltVal val="0"/>
                                          </p:val>
                                        </p:tav>
                                        <p:tav tm="100000">
                                          <p:val>
                                            <p:strVal val="#ppt_w"/>
                                          </p:val>
                                        </p:tav>
                                      </p:tavLst>
                                    </p:anim>
                                    <p:anim calcmode="lin" valueType="num">
                                      <p:cBhvr>
                                        <p:cTn id="87" dur="500" fill="hold"/>
                                        <p:tgtEl>
                                          <p:spTgt spid="14"/>
                                        </p:tgtEl>
                                        <p:attrNameLst>
                                          <p:attrName>ppt_h</p:attrName>
                                        </p:attrNameLst>
                                      </p:cBhvr>
                                      <p:tavLst>
                                        <p:tav tm="0">
                                          <p:val>
                                            <p:fltVal val="0"/>
                                          </p:val>
                                        </p:tav>
                                        <p:tav tm="100000">
                                          <p:val>
                                            <p:strVal val="#ppt_h"/>
                                          </p:val>
                                        </p:tav>
                                      </p:tavLst>
                                    </p:anim>
                                    <p:animEffect transition="in" filter="fade">
                                      <p:cBhvr>
                                        <p:cTn id="88" dur="500"/>
                                        <p:tgtEl>
                                          <p:spTgt spid="14"/>
                                        </p:tgtEl>
                                      </p:cBhvr>
                                    </p:animEffect>
                                  </p:childTnLst>
                                </p:cTn>
                              </p:par>
                            </p:childTnLst>
                          </p:cTn>
                        </p:par>
                      </p:childTnLst>
                    </p:cTn>
                  </p:par>
                  <p:par>
                    <p:cTn id="89" fill="hold">
                      <p:stCondLst>
                        <p:cond delay="indefinite"/>
                      </p:stCondLst>
                      <p:childTnLst>
                        <p:par>
                          <p:cTn id="90" fill="hold">
                            <p:stCondLst>
                              <p:cond delay="0"/>
                            </p:stCondLst>
                            <p:childTnLst>
                              <p:par>
                                <p:cTn id="91" presetID="54" presetClass="entr" presetSubtype="0" accel="100000" fill="hold" grpId="0" nodeType="clickEffect">
                                  <p:stCondLst>
                                    <p:cond delay="0"/>
                                  </p:stCondLst>
                                  <p:childTnLst>
                                    <p:set>
                                      <p:cBhvr>
                                        <p:cTn id="92" dur="1" fill="hold">
                                          <p:stCondLst>
                                            <p:cond delay="0"/>
                                          </p:stCondLst>
                                        </p:cTn>
                                        <p:tgtEl>
                                          <p:spTgt spid="6"/>
                                        </p:tgtEl>
                                        <p:attrNameLst>
                                          <p:attrName>style.visibility</p:attrName>
                                        </p:attrNameLst>
                                      </p:cBhvr>
                                      <p:to>
                                        <p:strVal val="visible"/>
                                      </p:to>
                                    </p:set>
                                    <p:anim calcmode="lin" valueType="num">
                                      <p:cBhvr>
                                        <p:cTn id="93" dur="500" fill="hold"/>
                                        <p:tgtEl>
                                          <p:spTgt spid="6"/>
                                        </p:tgtEl>
                                        <p:attrNameLst>
                                          <p:attrName>ppt_w</p:attrName>
                                        </p:attrNameLst>
                                      </p:cBhvr>
                                      <p:tavLst>
                                        <p:tav tm="0">
                                          <p:val>
                                            <p:strVal val="#ppt_w*0.05"/>
                                          </p:val>
                                        </p:tav>
                                        <p:tav tm="100000">
                                          <p:val>
                                            <p:strVal val="#ppt_w"/>
                                          </p:val>
                                        </p:tav>
                                      </p:tavLst>
                                    </p:anim>
                                    <p:anim calcmode="lin" valueType="num">
                                      <p:cBhvr>
                                        <p:cTn id="94" dur="500" fill="hold"/>
                                        <p:tgtEl>
                                          <p:spTgt spid="6"/>
                                        </p:tgtEl>
                                        <p:attrNameLst>
                                          <p:attrName>ppt_h</p:attrName>
                                        </p:attrNameLst>
                                      </p:cBhvr>
                                      <p:tavLst>
                                        <p:tav tm="0">
                                          <p:val>
                                            <p:strVal val="#ppt_h"/>
                                          </p:val>
                                        </p:tav>
                                        <p:tav tm="100000">
                                          <p:val>
                                            <p:strVal val="#ppt_h"/>
                                          </p:val>
                                        </p:tav>
                                      </p:tavLst>
                                    </p:anim>
                                    <p:anim calcmode="lin" valueType="num">
                                      <p:cBhvr>
                                        <p:cTn id="95" dur="500" fill="hold"/>
                                        <p:tgtEl>
                                          <p:spTgt spid="6"/>
                                        </p:tgtEl>
                                        <p:attrNameLst>
                                          <p:attrName>ppt_x</p:attrName>
                                        </p:attrNameLst>
                                      </p:cBhvr>
                                      <p:tavLst>
                                        <p:tav tm="0">
                                          <p:val>
                                            <p:strVal val="#ppt_x-.2"/>
                                          </p:val>
                                        </p:tav>
                                        <p:tav tm="100000">
                                          <p:val>
                                            <p:strVal val="#ppt_x"/>
                                          </p:val>
                                        </p:tav>
                                      </p:tavLst>
                                    </p:anim>
                                    <p:anim calcmode="lin" valueType="num">
                                      <p:cBhvr>
                                        <p:cTn id="96" dur="500" fill="hold"/>
                                        <p:tgtEl>
                                          <p:spTgt spid="6"/>
                                        </p:tgtEl>
                                        <p:attrNameLst>
                                          <p:attrName>ppt_y</p:attrName>
                                        </p:attrNameLst>
                                      </p:cBhvr>
                                      <p:tavLst>
                                        <p:tav tm="0">
                                          <p:val>
                                            <p:strVal val="#ppt_y"/>
                                          </p:val>
                                        </p:tav>
                                        <p:tav tm="100000">
                                          <p:val>
                                            <p:strVal val="#ppt_y"/>
                                          </p:val>
                                        </p:tav>
                                      </p:tavLst>
                                    </p:anim>
                                    <p:animEffect transition="in" filter="fade">
                                      <p:cBhvr>
                                        <p:cTn id="97" dur="500"/>
                                        <p:tgtEl>
                                          <p:spTgt spid="6"/>
                                        </p:tgtEl>
                                      </p:cBhvr>
                                    </p:animEffect>
                                  </p:childTnLst>
                                </p:cTn>
                              </p:par>
                            </p:childTnLst>
                          </p:cTn>
                        </p:par>
                        <p:par>
                          <p:cTn id="98" fill="hold">
                            <p:stCondLst>
                              <p:cond delay="500"/>
                            </p:stCondLst>
                            <p:childTnLst>
                              <p:par>
                                <p:cTn id="99" presetID="40" presetClass="entr" presetSubtype="0" fill="hold" grpId="0" nodeType="afterEffect">
                                  <p:stCondLst>
                                    <p:cond delay="0"/>
                                  </p:stCondLst>
                                  <p:iterate type="lt">
                                    <p:tmPct val="10000"/>
                                  </p:iterate>
                                  <p:childTnLst>
                                    <p:set>
                                      <p:cBhvr>
                                        <p:cTn id="100" dur="1" fill="hold">
                                          <p:stCondLst>
                                            <p:cond delay="0"/>
                                          </p:stCondLst>
                                        </p:cTn>
                                        <p:tgtEl>
                                          <p:spTgt spid="7"/>
                                        </p:tgtEl>
                                        <p:attrNameLst>
                                          <p:attrName>style.visibility</p:attrName>
                                        </p:attrNameLst>
                                      </p:cBhvr>
                                      <p:to>
                                        <p:strVal val="visible"/>
                                      </p:to>
                                    </p:set>
                                    <p:animEffect transition="in" filter="fade">
                                      <p:cBhvr>
                                        <p:cTn id="101" dur="1000"/>
                                        <p:tgtEl>
                                          <p:spTgt spid="7"/>
                                        </p:tgtEl>
                                      </p:cBhvr>
                                    </p:animEffect>
                                    <p:anim calcmode="lin" valueType="num">
                                      <p:cBhvr>
                                        <p:cTn id="102" dur="1000" fill="hold"/>
                                        <p:tgtEl>
                                          <p:spTgt spid="7"/>
                                        </p:tgtEl>
                                        <p:attrNameLst>
                                          <p:attrName>ppt_x</p:attrName>
                                        </p:attrNameLst>
                                      </p:cBhvr>
                                      <p:tavLst>
                                        <p:tav tm="0">
                                          <p:val>
                                            <p:strVal val="#ppt_x-.1"/>
                                          </p:val>
                                        </p:tav>
                                        <p:tav tm="100000">
                                          <p:val>
                                            <p:strVal val="#ppt_x"/>
                                          </p:val>
                                        </p:tav>
                                      </p:tavLst>
                                    </p:anim>
                                    <p:anim calcmode="lin" valueType="num">
                                      <p:cBhvr>
                                        <p:cTn id="103"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53" presetClass="entr" presetSubtype="0" fill="hold" nodeType="clickEffect">
                                  <p:stCondLst>
                                    <p:cond delay="0"/>
                                  </p:stCondLst>
                                  <p:childTnLst>
                                    <p:set>
                                      <p:cBhvr>
                                        <p:cTn id="107" dur="1" fill="hold">
                                          <p:stCondLst>
                                            <p:cond delay="0"/>
                                          </p:stCondLst>
                                        </p:cTn>
                                        <p:tgtEl>
                                          <p:spTgt spid="20"/>
                                        </p:tgtEl>
                                        <p:attrNameLst>
                                          <p:attrName>style.visibility</p:attrName>
                                        </p:attrNameLst>
                                      </p:cBhvr>
                                      <p:to>
                                        <p:strVal val="visible"/>
                                      </p:to>
                                    </p:set>
                                    <p:anim calcmode="lin" valueType="num">
                                      <p:cBhvr>
                                        <p:cTn id="108" dur="500" fill="hold"/>
                                        <p:tgtEl>
                                          <p:spTgt spid="20"/>
                                        </p:tgtEl>
                                        <p:attrNameLst>
                                          <p:attrName>ppt_w</p:attrName>
                                        </p:attrNameLst>
                                      </p:cBhvr>
                                      <p:tavLst>
                                        <p:tav tm="0">
                                          <p:val>
                                            <p:fltVal val="0"/>
                                          </p:val>
                                        </p:tav>
                                        <p:tav tm="100000">
                                          <p:val>
                                            <p:strVal val="#ppt_w"/>
                                          </p:val>
                                        </p:tav>
                                      </p:tavLst>
                                    </p:anim>
                                    <p:anim calcmode="lin" valueType="num">
                                      <p:cBhvr>
                                        <p:cTn id="109" dur="500" fill="hold"/>
                                        <p:tgtEl>
                                          <p:spTgt spid="20"/>
                                        </p:tgtEl>
                                        <p:attrNameLst>
                                          <p:attrName>ppt_h</p:attrName>
                                        </p:attrNameLst>
                                      </p:cBhvr>
                                      <p:tavLst>
                                        <p:tav tm="0">
                                          <p:val>
                                            <p:fltVal val="0"/>
                                          </p:val>
                                        </p:tav>
                                        <p:tav tm="100000">
                                          <p:val>
                                            <p:strVal val="#ppt_h"/>
                                          </p:val>
                                        </p:tav>
                                      </p:tavLst>
                                    </p:anim>
                                    <p:animEffect transition="in" filter="fade">
                                      <p:cBhvr>
                                        <p:cTn id="110" dur="500"/>
                                        <p:tgtEl>
                                          <p:spTgt spid="20"/>
                                        </p:tgtEl>
                                      </p:cBhvr>
                                    </p:animEffect>
                                  </p:childTnLst>
                                </p:cTn>
                              </p:par>
                              <p:par>
                                <p:cTn id="111" presetID="53" presetClass="entr" presetSubtype="0" fill="hold" grpId="0" nodeType="withEffect">
                                  <p:stCondLst>
                                    <p:cond delay="0"/>
                                  </p:stCondLst>
                                  <p:childTnLst>
                                    <p:set>
                                      <p:cBhvr>
                                        <p:cTn id="112" dur="1" fill="hold">
                                          <p:stCondLst>
                                            <p:cond delay="0"/>
                                          </p:stCondLst>
                                        </p:cTn>
                                        <p:tgtEl>
                                          <p:spTgt spid="19"/>
                                        </p:tgtEl>
                                        <p:attrNameLst>
                                          <p:attrName>style.visibility</p:attrName>
                                        </p:attrNameLst>
                                      </p:cBhvr>
                                      <p:to>
                                        <p:strVal val="visible"/>
                                      </p:to>
                                    </p:set>
                                    <p:anim calcmode="lin" valueType="num">
                                      <p:cBhvr>
                                        <p:cTn id="113" dur="500" fill="hold"/>
                                        <p:tgtEl>
                                          <p:spTgt spid="19"/>
                                        </p:tgtEl>
                                        <p:attrNameLst>
                                          <p:attrName>ppt_w</p:attrName>
                                        </p:attrNameLst>
                                      </p:cBhvr>
                                      <p:tavLst>
                                        <p:tav tm="0">
                                          <p:val>
                                            <p:fltVal val="0"/>
                                          </p:val>
                                        </p:tav>
                                        <p:tav tm="100000">
                                          <p:val>
                                            <p:strVal val="#ppt_w"/>
                                          </p:val>
                                        </p:tav>
                                      </p:tavLst>
                                    </p:anim>
                                    <p:anim calcmode="lin" valueType="num">
                                      <p:cBhvr>
                                        <p:cTn id="114" dur="500" fill="hold"/>
                                        <p:tgtEl>
                                          <p:spTgt spid="19"/>
                                        </p:tgtEl>
                                        <p:attrNameLst>
                                          <p:attrName>ppt_h</p:attrName>
                                        </p:attrNameLst>
                                      </p:cBhvr>
                                      <p:tavLst>
                                        <p:tav tm="0">
                                          <p:val>
                                            <p:fltVal val="0"/>
                                          </p:val>
                                        </p:tav>
                                        <p:tav tm="100000">
                                          <p:val>
                                            <p:strVal val="#ppt_h"/>
                                          </p:val>
                                        </p:tav>
                                      </p:tavLst>
                                    </p:anim>
                                    <p:animEffect transition="in" filter="fade">
                                      <p:cBhvr>
                                        <p:cTn id="115" dur="500"/>
                                        <p:tgtEl>
                                          <p:spTgt spid="19"/>
                                        </p:tgtEl>
                                      </p:cBhvr>
                                    </p:animEffect>
                                  </p:childTnLst>
                                </p:cTn>
                              </p:par>
                            </p:childTnLst>
                          </p:cTn>
                        </p:par>
                      </p:childTnLst>
                    </p:cTn>
                  </p:par>
                  <p:par>
                    <p:cTn id="116" fill="hold">
                      <p:stCondLst>
                        <p:cond delay="indefinite"/>
                      </p:stCondLst>
                      <p:childTnLst>
                        <p:par>
                          <p:cTn id="117" fill="hold">
                            <p:stCondLst>
                              <p:cond delay="0"/>
                            </p:stCondLst>
                            <p:childTnLst>
                              <p:par>
                                <p:cTn id="118" presetID="40" presetClass="entr" presetSubtype="0" fill="hold" grpId="0" nodeType="clickEffect">
                                  <p:stCondLst>
                                    <p:cond delay="0"/>
                                  </p:stCondLst>
                                  <p:iterate type="lt">
                                    <p:tmPct val="10000"/>
                                  </p:iterate>
                                  <p:childTnLst>
                                    <p:set>
                                      <p:cBhvr>
                                        <p:cTn id="119" dur="1" fill="hold">
                                          <p:stCondLst>
                                            <p:cond delay="0"/>
                                          </p:stCondLst>
                                        </p:cTn>
                                        <p:tgtEl>
                                          <p:spTgt spid="8"/>
                                        </p:tgtEl>
                                        <p:attrNameLst>
                                          <p:attrName>style.visibility</p:attrName>
                                        </p:attrNameLst>
                                      </p:cBhvr>
                                      <p:to>
                                        <p:strVal val="visible"/>
                                      </p:to>
                                    </p:set>
                                    <p:animEffect transition="in" filter="fade">
                                      <p:cBhvr>
                                        <p:cTn id="120" dur="1000"/>
                                        <p:tgtEl>
                                          <p:spTgt spid="8"/>
                                        </p:tgtEl>
                                      </p:cBhvr>
                                    </p:animEffect>
                                    <p:anim calcmode="lin" valueType="num">
                                      <p:cBhvr>
                                        <p:cTn id="121" dur="1000" fill="hold"/>
                                        <p:tgtEl>
                                          <p:spTgt spid="8"/>
                                        </p:tgtEl>
                                        <p:attrNameLst>
                                          <p:attrName>ppt_x</p:attrName>
                                        </p:attrNameLst>
                                      </p:cBhvr>
                                      <p:tavLst>
                                        <p:tav tm="0">
                                          <p:val>
                                            <p:strVal val="#ppt_x-.1"/>
                                          </p:val>
                                        </p:tav>
                                        <p:tav tm="100000">
                                          <p:val>
                                            <p:strVal val="#ppt_x"/>
                                          </p:val>
                                        </p:tav>
                                      </p:tavLst>
                                    </p:anim>
                                    <p:anim calcmode="lin" valueType="num">
                                      <p:cBhvr>
                                        <p:cTn id="122" dur="1000" fill="hold"/>
                                        <p:tgtEl>
                                          <p:spTgt spid="8"/>
                                        </p:tgtEl>
                                        <p:attrNameLst>
                                          <p:attrName>ppt_y</p:attrName>
                                        </p:attrNameLst>
                                      </p:cBhvr>
                                      <p:tavLst>
                                        <p:tav tm="0">
                                          <p:val>
                                            <p:strVal val="#ppt_y"/>
                                          </p:val>
                                        </p:tav>
                                        <p:tav tm="100000">
                                          <p:val>
                                            <p:strVal val="#ppt_y"/>
                                          </p:val>
                                        </p:tav>
                                      </p:tavLst>
                                    </p:anim>
                                  </p:childTnLst>
                                </p:cTn>
                              </p:par>
                            </p:childTnLst>
                          </p:cTn>
                        </p:par>
                        <p:par>
                          <p:cTn id="123" fill="hold">
                            <p:stCondLst>
                              <p:cond delay="1900"/>
                            </p:stCondLst>
                            <p:childTnLst>
                              <p:par>
                                <p:cTn id="124" presetID="40" presetClass="entr" presetSubtype="0" fill="hold" grpId="0" nodeType="afterEffect">
                                  <p:stCondLst>
                                    <p:cond delay="0"/>
                                  </p:stCondLst>
                                  <p:iterate type="lt">
                                    <p:tmPct val="10000"/>
                                  </p:iterate>
                                  <p:childTnLst>
                                    <p:set>
                                      <p:cBhvr>
                                        <p:cTn id="125" dur="1" fill="hold">
                                          <p:stCondLst>
                                            <p:cond delay="0"/>
                                          </p:stCondLst>
                                        </p:cTn>
                                        <p:tgtEl>
                                          <p:spTgt spid="15"/>
                                        </p:tgtEl>
                                        <p:attrNameLst>
                                          <p:attrName>style.visibility</p:attrName>
                                        </p:attrNameLst>
                                      </p:cBhvr>
                                      <p:to>
                                        <p:strVal val="visible"/>
                                      </p:to>
                                    </p:set>
                                    <p:animEffect transition="in" filter="fade">
                                      <p:cBhvr>
                                        <p:cTn id="126" dur="1000"/>
                                        <p:tgtEl>
                                          <p:spTgt spid="15"/>
                                        </p:tgtEl>
                                      </p:cBhvr>
                                    </p:animEffect>
                                    <p:anim calcmode="lin" valueType="num">
                                      <p:cBhvr>
                                        <p:cTn id="127" dur="1000" fill="hold"/>
                                        <p:tgtEl>
                                          <p:spTgt spid="15"/>
                                        </p:tgtEl>
                                        <p:attrNameLst>
                                          <p:attrName>ppt_x</p:attrName>
                                        </p:attrNameLst>
                                      </p:cBhvr>
                                      <p:tavLst>
                                        <p:tav tm="0">
                                          <p:val>
                                            <p:strVal val="#ppt_x-.1"/>
                                          </p:val>
                                        </p:tav>
                                        <p:tav tm="100000">
                                          <p:val>
                                            <p:strVal val="#ppt_x"/>
                                          </p:val>
                                        </p:tav>
                                      </p:tavLst>
                                    </p:anim>
                                    <p:anim calcmode="lin" valueType="num">
                                      <p:cBhvr>
                                        <p:cTn id="12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0" presetClass="entr" presetSubtype="0" fill="hold" grpId="0" nodeType="clickEffect">
                                  <p:stCondLst>
                                    <p:cond delay="0"/>
                                  </p:stCondLst>
                                  <p:iterate type="lt">
                                    <p:tmPct val="10000"/>
                                  </p:iterate>
                                  <p:childTnLst>
                                    <p:set>
                                      <p:cBhvr>
                                        <p:cTn id="132" dur="1" fill="hold">
                                          <p:stCondLst>
                                            <p:cond delay="0"/>
                                          </p:stCondLst>
                                        </p:cTn>
                                        <p:tgtEl>
                                          <p:spTgt spid="22"/>
                                        </p:tgtEl>
                                        <p:attrNameLst>
                                          <p:attrName>style.visibility</p:attrName>
                                        </p:attrNameLst>
                                      </p:cBhvr>
                                      <p:to>
                                        <p:strVal val="visible"/>
                                      </p:to>
                                    </p:set>
                                    <p:animEffect transition="in" filter="fade">
                                      <p:cBhvr>
                                        <p:cTn id="133" dur="1000"/>
                                        <p:tgtEl>
                                          <p:spTgt spid="22"/>
                                        </p:tgtEl>
                                      </p:cBhvr>
                                    </p:animEffect>
                                    <p:anim calcmode="lin" valueType="num">
                                      <p:cBhvr>
                                        <p:cTn id="134" dur="1000" fill="hold"/>
                                        <p:tgtEl>
                                          <p:spTgt spid="22"/>
                                        </p:tgtEl>
                                        <p:attrNameLst>
                                          <p:attrName>ppt_x</p:attrName>
                                        </p:attrNameLst>
                                      </p:cBhvr>
                                      <p:tavLst>
                                        <p:tav tm="0">
                                          <p:val>
                                            <p:strVal val="#ppt_x-.1"/>
                                          </p:val>
                                        </p:tav>
                                        <p:tav tm="100000">
                                          <p:val>
                                            <p:strVal val="#ppt_x"/>
                                          </p:val>
                                        </p:tav>
                                      </p:tavLst>
                                    </p:anim>
                                    <p:anim calcmode="lin" valueType="num">
                                      <p:cBhvr>
                                        <p:cTn id="135" dur="1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20" presetClass="entr" presetSubtype="0" fill="hold" nodeType="click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edge">
                                      <p:cBhvr>
                                        <p:cTn id="140" dur="2000"/>
                                        <p:tgtEl>
                                          <p:spTgt spid="27"/>
                                        </p:tgtEl>
                                      </p:cBhvr>
                                    </p:animEffect>
                                  </p:childTnLst>
                                </p:cTn>
                              </p:par>
                            </p:childTnLst>
                          </p:cTn>
                        </p:par>
                      </p:childTnLst>
                    </p:cTn>
                  </p:par>
                  <p:par>
                    <p:cTn id="141" fill="hold">
                      <p:stCondLst>
                        <p:cond delay="indefinite"/>
                      </p:stCondLst>
                      <p:childTnLst>
                        <p:par>
                          <p:cTn id="142" fill="hold">
                            <p:stCondLst>
                              <p:cond delay="0"/>
                            </p:stCondLst>
                            <p:childTnLst>
                              <p:par>
                                <p:cTn id="143" presetID="53" presetClass="entr" presetSubtype="0" fill="hold" grpId="0" nodeType="clickEffect">
                                  <p:stCondLst>
                                    <p:cond delay="0"/>
                                  </p:stCondLst>
                                  <p:childTnLst>
                                    <p:set>
                                      <p:cBhvr>
                                        <p:cTn id="144" dur="1" fill="hold">
                                          <p:stCondLst>
                                            <p:cond delay="0"/>
                                          </p:stCondLst>
                                        </p:cTn>
                                        <p:tgtEl>
                                          <p:spTgt spid="25"/>
                                        </p:tgtEl>
                                        <p:attrNameLst>
                                          <p:attrName>style.visibility</p:attrName>
                                        </p:attrNameLst>
                                      </p:cBhvr>
                                      <p:to>
                                        <p:strVal val="visible"/>
                                      </p:to>
                                    </p:set>
                                    <p:anim calcmode="lin" valueType="num">
                                      <p:cBhvr>
                                        <p:cTn id="145" dur="500" fill="hold"/>
                                        <p:tgtEl>
                                          <p:spTgt spid="25"/>
                                        </p:tgtEl>
                                        <p:attrNameLst>
                                          <p:attrName>ppt_w</p:attrName>
                                        </p:attrNameLst>
                                      </p:cBhvr>
                                      <p:tavLst>
                                        <p:tav tm="0">
                                          <p:val>
                                            <p:fltVal val="0"/>
                                          </p:val>
                                        </p:tav>
                                        <p:tav tm="100000">
                                          <p:val>
                                            <p:strVal val="#ppt_w"/>
                                          </p:val>
                                        </p:tav>
                                      </p:tavLst>
                                    </p:anim>
                                    <p:anim calcmode="lin" valueType="num">
                                      <p:cBhvr>
                                        <p:cTn id="146" dur="500" fill="hold"/>
                                        <p:tgtEl>
                                          <p:spTgt spid="25"/>
                                        </p:tgtEl>
                                        <p:attrNameLst>
                                          <p:attrName>ppt_h</p:attrName>
                                        </p:attrNameLst>
                                      </p:cBhvr>
                                      <p:tavLst>
                                        <p:tav tm="0">
                                          <p:val>
                                            <p:fltVal val="0"/>
                                          </p:val>
                                        </p:tav>
                                        <p:tav tm="100000">
                                          <p:val>
                                            <p:strVal val="#ppt_h"/>
                                          </p:val>
                                        </p:tav>
                                      </p:tavLst>
                                    </p:anim>
                                    <p:animEffect transition="in" filter="fade">
                                      <p:cBhvr>
                                        <p:cTn id="147" dur="500"/>
                                        <p:tgtEl>
                                          <p:spTgt spid="25"/>
                                        </p:tgtEl>
                                      </p:cBhvr>
                                    </p:animEffect>
                                  </p:childTnLst>
                                </p:cTn>
                              </p:par>
                            </p:childTnLst>
                          </p:cTn>
                        </p:par>
                        <p:par>
                          <p:cTn id="148" fill="hold">
                            <p:stCondLst>
                              <p:cond delay="500"/>
                            </p:stCondLst>
                            <p:childTnLst>
                              <p:par>
                                <p:cTn id="149" presetID="19" presetClass="entr" presetSubtype="10" fill="hold" grpId="0" nodeType="afterEffect">
                                  <p:stCondLst>
                                    <p:cond delay="0"/>
                                  </p:stCondLst>
                                  <p:childTnLst>
                                    <p:set>
                                      <p:cBhvr>
                                        <p:cTn id="150" dur="1" fill="hold">
                                          <p:stCondLst>
                                            <p:cond delay="0"/>
                                          </p:stCondLst>
                                        </p:cTn>
                                        <p:tgtEl>
                                          <p:spTgt spid="23"/>
                                        </p:tgtEl>
                                        <p:attrNameLst>
                                          <p:attrName>style.visibility</p:attrName>
                                        </p:attrNameLst>
                                      </p:cBhvr>
                                      <p:to>
                                        <p:strVal val="visible"/>
                                      </p:to>
                                    </p:set>
                                    <p:anim calcmode="lin" valueType="num">
                                      <p:cBhvr>
                                        <p:cTn id="151" dur="5000" fill="hold"/>
                                        <p:tgtEl>
                                          <p:spTgt spid="23"/>
                                        </p:tgtEl>
                                        <p:attrNameLst>
                                          <p:attrName>ppt_w</p:attrName>
                                        </p:attrNameLst>
                                      </p:cBhvr>
                                      <p:tavLst>
                                        <p:tav tm="0" fmla="#ppt_w*sin(2.5*pi*$)">
                                          <p:val>
                                            <p:fltVal val="0"/>
                                          </p:val>
                                        </p:tav>
                                        <p:tav tm="100000">
                                          <p:val>
                                            <p:fltVal val="1"/>
                                          </p:val>
                                        </p:tav>
                                      </p:tavLst>
                                    </p:anim>
                                    <p:anim calcmode="lin" valueType="num">
                                      <p:cBhvr>
                                        <p:cTn id="152" dur="5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153" fill="hold">
                      <p:stCondLst>
                        <p:cond delay="indefinite"/>
                      </p:stCondLst>
                      <p:childTnLst>
                        <p:par>
                          <p:cTn id="154" fill="hold">
                            <p:stCondLst>
                              <p:cond delay="0"/>
                            </p:stCondLst>
                            <p:childTnLst>
                              <p:par>
                                <p:cTn id="155" presetID="20" presetClass="entr" presetSubtype="0" fill="hold" grpId="0" nodeType="clickEffect">
                                  <p:stCondLst>
                                    <p:cond delay="0"/>
                                  </p:stCondLst>
                                  <p:childTnLst>
                                    <p:set>
                                      <p:cBhvr>
                                        <p:cTn id="156" dur="1" fill="hold">
                                          <p:stCondLst>
                                            <p:cond delay="0"/>
                                          </p:stCondLst>
                                        </p:cTn>
                                        <p:tgtEl>
                                          <p:spTgt spid="26"/>
                                        </p:tgtEl>
                                        <p:attrNameLst>
                                          <p:attrName>style.visibility</p:attrName>
                                        </p:attrNameLst>
                                      </p:cBhvr>
                                      <p:to>
                                        <p:strVal val="visible"/>
                                      </p:to>
                                    </p:set>
                                    <p:animEffect transition="in" filter="wedge">
                                      <p:cBhvr>
                                        <p:cTn id="157" dur="2000"/>
                                        <p:tgtEl>
                                          <p:spTgt spid="26"/>
                                        </p:tgtEl>
                                      </p:cBhvr>
                                    </p:animEffect>
                                  </p:childTnLst>
                                </p:cTn>
                              </p:par>
                            </p:childTnLst>
                          </p:cTn>
                        </p:par>
                        <p:par>
                          <p:cTn id="158" fill="hold">
                            <p:stCondLst>
                              <p:cond delay="2000"/>
                            </p:stCondLst>
                            <p:childTnLst>
                              <p:par>
                                <p:cTn id="159" presetID="19" presetClass="entr" presetSubtype="10" fill="hold" grpId="0" nodeType="afterEffect">
                                  <p:stCondLst>
                                    <p:cond delay="0"/>
                                  </p:stCondLst>
                                  <p:childTnLst>
                                    <p:set>
                                      <p:cBhvr>
                                        <p:cTn id="160" dur="1" fill="hold">
                                          <p:stCondLst>
                                            <p:cond delay="0"/>
                                          </p:stCondLst>
                                        </p:cTn>
                                        <p:tgtEl>
                                          <p:spTgt spid="24"/>
                                        </p:tgtEl>
                                        <p:attrNameLst>
                                          <p:attrName>style.visibility</p:attrName>
                                        </p:attrNameLst>
                                      </p:cBhvr>
                                      <p:to>
                                        <p:strVal val="visible"/>
                                      </p:to>
                                    </p:set>
                                    <p:anim calcmode="lin" valueType="num">
                                      <p:cBhvr>
                                        <p:cTn id="161" dur="5000" fill="hold"/>
                                        <p:tgtEl>
                                          <p:spTgt spid="24"/>
                                        </p:tgtEl>
                                        <p:attrNameLst>
                                          <p:attrName>ppt_w</p:attrName>
                                        </p:attrNameLst>
                                      </p:cBhvr>
                                      <p:tavLst>
                                        <p:tav tm="0" fmla="#ppt_w*sin(2.5*pi*$)">
                                          <p:val>
                                            <p:fltVal val="0"/>
                                          </p:val>
                                        </p:tav>
                                        <p:tav tm="100000">
                                          <p:val>
                                            <p:fltVal val="1"/>
                                          </p:val>
                                        </p:tav>
                                      </p:tavLst>
                                    </p:anim>
                                    <p:anim calcmode="lin" valueType="num">
                                      <p:cBhvr>
                                        <p:cTn id="162" dur="50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163" fill="hold">
                      <p:stCondLst>
                        <p:cond delay="indefinite"/>
                      </p:stCondLst>
                      <p:childTnLst>
                        <p:par>
                          <p:cTn id="164" fill="hold">
                            <p:stCondLst>
                              <p:cond delay="0"/>
                            </p:stCondLst>
                            <p:childTnLst>
                              <p:par>
                                <p:cTn id="165" presetID="50" presetClass="entr" presetSubtype="0" decel="100000" fill="hold" grpId="0" nodeType="clickEffect">
                                  <p:stCondLst>
                                    <p:cond delay="0"/>
                                  </p:stCondLst>
                                  <p:childTnLst>
                                    <p:set>
                                      <p:cBhvr>
                                        <p:cTn id="166" dur="1" fill="hold">
                                          <p:stCondLst>
                                            <p:cond delay="0"/>
                                          </p:stCondLst>
                                        </p:cTn>
                                        <p:tgtEl>
                                          <p:spTgt spid="89"/>
                                        </p:tgtEl>
                                        <p:attrNameLst>
                                          <p:attrName>style.visibility</p:attrName>
                                        </p:attrNameLst>
                                      </p:cBhvr>
                                      <p:to>
                                        <p:strVal val="visible"/>
                                      </p:to>
                                    </p:set>
                                    <p:anim calcmode="lin" valueType="num">
                                      <p:cBhvr>
                                        <p:cTn id="167" dur="1000" fill="hold"/>
                                        <p:tgtEl>
                                          <p:spTgt spid="89"/>
                                        </p:tgtEl>
                                        <p:attrNameLst>
                                          <p:attrName>ppt_w</p:attrName>
                                        </p:attrNameLst>
                                      </p:cBhvr>
                                      <p:tavLst>
                                        <p:tav tm="0">
                                          <p:val>
                                            <p:strVal val="#ppt_w+.3"/>
                                          </p:val>
                                        </p:tav>
                                        <p:tav tm="100000">
                                          <p:val>
                                            <p:strVal val="#ppt_w"/>
                                          </p:val>
                                        </p:tav>
                                      </p:tavLst>
                                    </p:anim>
                                    <p:anim calcmode="lin" valueType="num">
                                      <p:cBhvr>
                                        <p:cTn id="168" dur="1000" fill="hold"/>
                                        <p:tgtEl>
                                          <p:spTgt spid="89"/>
                                        </p:tgtEl>
                                        <p:attrNameLst>
                                          <p:attrName>ppt_h</p:attrName>
                                        </p:attrNameLst>
                                      </p:cBhvr>
                                      <p:tavLst>
                                        <p:tav tm="0">
                                          <p:val>
                                            <p:strVal val="#ppt_h"/>
                                          </p:val>
                                        </p:tav>
                                        <p:tav tm="100000">
                                          <p:val>
                                            <p:strVal val="#ppt_h"/>
                                          </p:val>
                                        </p:tav>
                                      </p:tavLst>
                                    </p:anim>
                                    <p:animEffect transition="in" filter="fade">
                                      <p:cBhvr>
                                        <p:cTn id="169" dur="1000"/>
                                        <p:tgtEl>
                                          <p:spTgt spid="89"/>
                                        </p:tgtEl>
                                      </p:cBhvr>
                                    </p:animEffect>
                                  </p:childTnLst>
                                </p:cTn>
                              </p:par>
                            </p:childTnLst>
                          </p:cTn>
                        </p:par>
                      </p:childTnLst>
                    </p:cTn>
                  </p:par>
                  <p:par>
                    <p:cTn id="170" fill="hold">
                      <p:stCondLst>
                        <p:cond delay="indefinite"/>
                      </p:stCondLst>
                      <p:childTnLst>
                        <p:par>
                          <p:cTn id="171" fill="hold">
                            <p:stCondLst>
                              <p:cond delay="0"/>
                            </p:stCondLst>
                            <p:childTnLst>
                              <p:par>
                                <p:cTn id="172" presetID="40" presetClass="entr" presetSubtype="0" fill="hold" grpId="0" nodeType="clickEffect">
                                  <p:stCondLst>
                                    <p:cond delay="0"/>
                                  </p:stCondLst>
                                  <p:iterate type="lt">
                                    <p:tmPct val="10000"/>
                                  </p:iterate>
                                  <p:childTnLst>
                                    <p:set>
                                      <p:cBhvr>
                                        <p:cTn id="173" dur="1" fill="hold">
                                          <p:stCondLst>
                                            <p:cond delay="0"/>
                                          </p:stCondLst>
                                        </p:cTn>
                                        <p:tgtEl>
                                          <p:spTgt spid="90"/>
                                        </p:tgtEl>
                                        <p:attrNameLst>
                                          <p:attrName>style.visibility</p:attrName>
                                        </p:attrNameLst>
                                      </p:cBhvr>
                                      <p:to>
                                        <p:strVal val="visible"/>
                                      </p:to>
                                    </p:set>
                                    <p:animEffect transition="in" filter="fade">
                                      <p:cBhvr>
                                        <p:cTn id="174" dur="1000"/>
                                        <p:tgtEl>
                                          <p:spTgt spid="90"/>
                                        </p:tgtEl>
                                      </p:cBhvr>
                                    </p:animEffect>
                                    <p:anim calcmode="lin" valueType="num">
                                      <p:cBhvr>
                                        <p:cTn id="175" dur="1000" fill="hold"/>
                                        <p:tgtEl>
                                          <p:spTgt spid="90"/>
                                        </p:tgtEl>
                                        <p:attrNameLst>
                                          <p:attrName>ppt_x</p:attrName>
                                        </p:attrNameLst>
                                      </p:cBhvr>
                                      <p:tavLst>
                                        <p:tav tm="0">
                                          <p:val>
                                            <p:strVal val="#ppt_x-.1"/>
                                          </p:val>
                                        </p:tav>
                                        <p:tav tm="100000">
                                          <p:val>
                                            <p:strVal val="#ppt_x"/>
                                          </p:val>
                                        </p:tav>
                                      </p:tavLst>
                                    </p:anim>
                                    <p:anim calcmode="lin" valueType="num">
                                      <p:cBhvr>
                                        <p:cTn id="176" dur="10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P spid="11" grpId="0" animBg="1"/>
      <p:bldP spid="12" grpId="0" animBg="1"/>
      <p:bldP spid="13" grpId="0" animBg="1"/>
      <p:bldP spid="15" grpId="0" animBg="1"/>
      <p:bldP spid="16" grpId="0" animBg="1"/>
      <p:bldP spid="17" grpId="0" animBg="1"/>
      <p:bldP spid="18" grpId="0" animBg="1"/>
      <p:bldP spid="19" grpId="0" animBg="1"/>
      <p:bldP spid="21" grpId="0" animBg="1"/>
      <p:bldP spid="22" grpId="0" animBg="1"/>
      <p:bldP spid="23" grpId="0"/>
      <p:bldP spid="24" grpId="0"/>
      <p:bldP spid="25" grpId="0" animBg="1"/>
      <p:bldP spid="26" grpId="0" animBg="1"/>
      <p:bldP spid="89"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r" rtl="1">
              <a:buNone/>
            </a:pPr>
            <a:r>
              <a:rPr lang="ar-SA" b="1" dirty="0" smtClean="0"/>
              <a:t>لاختيار </a:t>
            </a:r>
            <a:r>
              <a:rPr lang="ar-DZ" b="1" dirty="0" smtClean="0"/>
              <a:t>مصادر التمويل الخارجي </a:t>
            </a:r>
            <a:r>
              <a:rPr lang="ar-SA" b="1" dirty="0" smtClean="0"/>
              <a:t>المناسب</a:t>
            </a:r>
            <a:r>
              <a:rPr lang="ar-DZ" b="1" dirty="0" smtClean="0"/>
              <a:t>ة</a:t>
            </a:r>
            <a:r>
              <a:rPr lang="ar-SA" b="1" dirty="0" smtClean="0"/>
              <a:t> </a:t>
            </a:r>
            <a:r>
              <a:rPr lang="ar-SA" b="1" dirty="0" err="1" smtClean="0"/>
              <a:t>لل</a:t>
            </a:r>
            <a:r>
              <a:rPr lang="ar-DZ" b="1" dirty="0" smtClean="0"/>
              <a:t>مؤسس</a:t>
            </a:r>
            <a:r>
              <a:rPr lang="ar-SA" b="1" dirty="0" smtClean="0"/>
              <a:t>ة توجد عدة عوامل داخلية وخارجية تؤثر في </a:t>
            </a:r>
            <a:r>
              <a:rPr lang="ar-SA" b="1" dirty="0" err="1" smtClean="0"/>
              <a:t>القرار.</a:t>
            </a:r>
            <a:r>
              <a:rPr lang="ar-SA" b="1" dirty="0" smtClean="0"/>
              <a:t> تتعلق العوامل الداخلية أساسا بعلاقة </a:t>
            </a:r>
            <a:r>
              <a:rPr lang="ar-JO" b="1" dirty="0" smtClean="0"/>
              <a:t>المفاضلة</a:t>
            </a:r>
            <a:r>
              <a:rPr lang="ar-SA" b="1" dirty="0" smtClean="0"/>
              <a:t> بين المخاطر و</a:t>
            </a:r>
            <a:r>
              <a:rPr lang="ar-DZ" b="1" dirty="0" err="1" smtClean="0"/>
              <a:t>الع</a:t>
            </a:r>
            <a:r>
              <a:rPr lang="ar-SA" b="1" dirty="0" smtClean="0"/>
              <a:t>ائد، أما العوامل الخارجية فتشمل حساسية الجهات المقرضة لارتفاع مديونية المؤسسة، وطبيعة الصناعة التي تعمل </a:t>
            </a:r>
            <a:r>
              <a:rPr lang="ar-SA" b="1" dirty="0" err="1" smtClean="0"/>
              <a:t>بها</a:t>
            </a:r>
            <a:r>
              <a:rPr lang="ar-SA" b="1" dirty="0" smtClean="0"/>
              <a:t> من حيث المنافسة، والنمو، واستقرار المبيعات والأرباح، وقيمة الموجودات، إن هذه العوامل تحدد الطاقة الاستيعابية للدين، أي نسبة المديونية المثلى وتطور تكلفة ر</a:t>
            </a:r>
            <a:r>
              <a:rPr lang="ar-JO" b="1" dirty="0" smtClean="0"/>
              <a:t>أ</a:t>
            </a:r>
            <a:r>
              <a:rPr lang="ar-SA" b="1" dirty="0" smtClean="0"/>
              <a:t>س المال لمستويات الدين المختلفة.</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3"/>
          <p:cNvSpPr txBox="1">
            <a:spLocks/>
          </p:cNvSpPr>
          <p:nvPr/>
        </p:nvSpPr>
        <p:spPr>
          <a:xfrm>
            <a:off x="457200" y="274638"/>
            <a:ext cx="8229600" cy="1143000"/>
          </a:xfrm>
          <a:prstGeom prst="rect">
            <a:avLst/>
          </a:prstGeom>
        </p:spPr>
        <p:txBody>
          <a:bodyP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DZ" sz="4000" b="1" i="0" u="none" strike="noStrike" kern="1200" cap="none" spc="0" normalizeH="0" baseline="0" noProof="0" dirty="0" smtClean="0">
                <a:ln>
                  <a:noFill/>
                </a:ln>
                <a:solidFill>
                  <a:srgbClr val="FF0000"/>
                </a:solidFill>
                <a:effectLst/>
                <a:uLnTx/>
                <a:uFillTx/>
                <a:latin typeface="+mj-lt"/>
                <a:ea typeface="+mj-ea"/>
                <a:cs typeface="+mj-cs"/>
              </a:rPr>
              <a:t>معايير المفاضلة بين البدائل التمويلية</a:t>
            </a:r>
            <a:endParaRPr kumimoji="0" lang="fr-FR" sz="4000" b="1" i="0" u="none" strike="noStrike" kern="1200" cap="none" spc="0" normalizeH="0" baseline="0" noProof="0" dirty="0">
              <a:ln>
                <a:noFill/>
              </a:ln>
              <a:solidFill>
                <a:srgbClr val="FF0000"/>
              </a:solidFill>
              <a:effectLst/>
              <a:uLnTx/>
              <a:uFillTx/>
              <a:latin typeface="+mj-lt"/>
              <a:ea typeface="+mj-ea"/>
              <a:cs typeface="+mj-cs"/>
            </a:endParaRPr>
          </a:p>
        </p:txBody>
      </p:sp>
      <p:graphicFrame>
        <p:nvGraphicFramePr>
          <p:cNvPr id="3" name="Espace réservé du contenu 5"/>
          <p:cNvGraphicFramePr>
            <a:graphicFrameLocks/>
          </p:cNvGraphicFramePr>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rtl="1"/>
            <a:r>
              <a:rPr lang="ar-DZ" b="1" dirty="0" smtClean="0">
                <a:solidFill>
                  <a:srgbClr val="FF0000"/>
                </a:solidFill>
              </a:rPr>
              <a:t>أولا: مفهوم دورة التمويل</a:t>
            </a:r>
            <a:endParaRPr lang="fr-FR" dirty="0"/>
          </a:p>
        </p:txBody>
      </p:sp>
      <p:sp>
        <p:nvSpPr>
          <p:cNvPr id="3" name="Espace réservé du contenu 2"/>
          <p:cNvSpPr>
            <a:spLocks noGrp="1"/>
          </p:cNvSpPr>
          <p:nvPr>
            <p:ph idx="1"/>
          </p:nvPr>
        </p:nvSpPr>
        <p:spPr/>
        <p:txBody>
          <a:bodyPr/>
          <a:lstStyle/>
          <a:p>
            <a:pPr algn="r" rtl="1">
              <a:buNone/>
            </a:pPr>
            <a:r>
              <a:rPr lang="ar-DZ" b="1" dirty="0" smtClean="0"/>
              <a:t>التمويل المقصود هو تدبير الموارد المالية من مصادر التمويل طويل الأجل والتي هي خليط من أموال </a:t>
            </a:r>
            <a:r>
              <a:rPr lang="ar-DZ" b="1" dirty="0" err="1" smtClean="0"/>
              <a:t>خاصة </a:t>
            </a:r>
            <a:r>
              <a:rPr lang="ar-DZ" b="1" dirty="0" smtClean="0"/>
              <a:t>(حقوق ملكية</a:t>
            </a:r>
            <a:r>
              <a:rPr lang="ar-DZ" b="1" dirty="0" err="1" smtClean="0"/>
              <a:t>) (</a:t>
            </a:r>
            <a:r>
              <a:rPr lang="fr-FR" sz="3000" b="1" dirty="0" err="1" smtClean="0"/>
              <a:t>Equity</a:t>
            </a:r>
            <a:r>
              <a:rPr lang="ar-DZ" b="1" dirty="0" smtClean="0"/>
              <a:t>) وديون </a:t>
            </a:r>
            <a:r>
              <a:rPr lang="ar-DZ" b="1" dirty="0" err="1" smtClean="0"/>
              <a:t>مالية (</a:t>
            </a:r>
            <a:r>
              <a:rPr lang="fr-FR" sz="3000" b="1" dirty="0"/>
              <a:t>Financial </a:t>
            </a:r>
            <a:r>
              <a:rPr lang="fr-FR" sz="3000" b="1" dirty="0" err="1"/>
              <a:t>Debt</a:t>
            </a:r>
            <a:r>
              <a:rPr lang="ar-DZ" b="1" dirty="0" smtClean="0"/>
              <a:t>)، ويطلق على هذا الخليط بهيكل رأس المال.</a:t>
            </a:r>
          </a:p>
          <a:p>
            <a:pPr algn="r" rtl="1">
              <a:buNone/>
            </a:pPr>
            <a:r>
              <a:rPr lang="ar-DZ" b="1" dirty="0" smtClean="0"/>
              <a:t>يتم تجاهل مصادر التمويل قصير الأجل، وذلك لأن </a:t>
            </a:r>
            <a:r>
              <a:rPr lang="ar-DZ" b="1" dirty="0" err="1" smtClean="0"/>
              <a:t>الإئتمان</a:t>
            </a:r>
            <a:r>
              <a:rPr lang="ar-DZ" b="1" dirty="0" smtClean="0"/>
              <a:t> التجاري تمويل تلقائي يتحدد في الغالب على ضوء حجم النشاط، كما أن قرار اللجوء إلى قروض الخزينة عادة ما يكون استجابة لظروف مؤقتة تمر </a:t>
            </a:r>
            <a:r>
              <a:rPr lang="ar-DZ" b="1" dirty="0" err="1" smtClean="0"/>
              <a:t>بها</a:t>
            </a:r>
            <a:r>
              <a:rPr lang="ar-DZ" b="1" dirty="0" smtClean="0"/>
              <a:t> المؤسسة.</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rtl="1"/>
            <a:r>
              <a:rPr lang="ar-DZ" sz="4000" b="1" dirty="0" smtClean="0">
                <a:solidFill>
                  <a:srgbClr val="0000FF"/>
                </a:solidFill>
              </a:rPr>
              <a:t>معيار العائد والمخاطرة</a:t>
            </a:r>
            <a:endParaRPr lang="fr-FR" sz="4000" dirty="0">
              <a:solidFill>
                <a:srgbClr val="0000FF"/>
              </a:solidFill>
            </a:endParaRPr>
          </a:p>
        </p:txBody>
      </p:sp>
      <p:sp>
        <p:nvSpPr>
          <p:cNvPr id="3" name="Espace réservé du contenu 2"/>
          <p:cNvSpPr>
            <a:spLocks noGrp="1"/>
          </p:cNvSpPr>
          <p:nvPr>
            <p:ph idx="1"/>
          </p:nvPr>
        </p:nvSpPr>
        <p:spPr/>
        <p:txBody>
          <a:bodyPr/>
          <a:lstStyle/>
          <a:p>
            <a:pPr algn="r" rtl="1">
              <a:buNone/>
            </a:pPr>
            <a:r>
              <a:rPr lang="ar-SA" b="1" dirty="0" smtClean="0"/>
              <a:t>لا شك أن هناك </a:t>
            </a:r>
            <a:r>
              <a:rPr lang="ar-DZ" b="1" dirty="0" smtClean="0"/>
              <a:t>تفضيل ل</a:t>
            </a:r>
            <a:r>
              <a:rPr lang="ar-SA" b="1" dirty="0" smtClean="0"/>
              <a:t>لتمويل بالدين، أو ما يسمى بالرفع </a:t>
            </a:r>
            <a:r>
              <a:rPr lang="ar-SA" b="1" dirty="0" err="1" smtClean="0"/>
              <a:t>المالي،</a:t>
            </a:r>
            <a:r>
              <a:rPr lang="ar-SA" b="1" dirty="0" smtClean="0"/>
              <a:t> </a:t>
            </a:r>
            <a:r>
              <a:rPr lang="ar-DZ" b="1" dirty="0" smtClean="0"/>
              <a:t>كونه</a:t>
            </a:r>
            <a:r>
              <a:rPr lang="ar-SA" b="1" dirty="0" smtClean="0"/>
              <a:t> يعد اقل مصادر التمويل </a:t>
            </a:r>
            <a:r>
              <a:rPr lang="ar-DZ" b="1" dirty="0" smtClean="0"/>
              <a:t>الخارجي </a:t>
            </a:r>
            <a:r>
              <a:rPr lang="ar-JO" b="1" dirty="0" smtClean="0"/>
              <a:t>كلفة </a:t>
            </a:r>
            <a:r>
              <a:rPr lang="ar-DZ" b="1" dirty="0" smtClean="0"/>
              <a:t>و</a:t>
            </a:r>
            <a:r>
              <a:rPr lang="ar-JO" b="1" dirty="0" smtClean="0"/>
              <a:t>نظرًا </a:t>
            </a:r>
            <a:r>
              <a:rPr lang="ar-JO" b="1" dirty="0" err="1" smtClean="0"/>
              <a:t>للوفورات</a:t>
            </a:r>
            <a:r>
              <a:rPr lang="ar-JO" b="1" dirty="0" smtClean="0"/>
              <a:t> الضريبية المترتبة عليه</a:t>
            </a:r>
            <a:r>
              <a:rPr lang="ar-DZ" b="1" dirty="0" err="1" smtClean="0"/>
              <a:t>.</a:t>
            </a:r>
            <a:r>
              <a:rPr lang="ar-DZ" b="1" dirty="0" smtClean="0"/>
              <a:t> لكن هذا </a:t>
            </a:r>
            <a:r>
              <a:rPr lang="ar-JO" b="1" dirty="0" smtClean="0"/>
              <a:t>لا ينفي ارتفاع مخاطره</a:t>
            </a:r>
            <a:r>
              <a:rPr lang="ar-SA" b="1" dirty="0" err="1" smtClean="0"/>
              <a:t>،</a:t>
            </a:r>
            <a:r>
              <a:rPr lang="ar-SA" b="1" dirty="0" smtClean="0"/>
              <a:t> </a:t>
            </a:r>
            <a:r>
              <a:rPr lang="ar-DZ" b="1" dirty="0" smtClean="0"/>
              <a:t>فهو </a:t>
            </a:r>
            <a:r>
              <a:rPr lang="ar-SA" b="1" dirty="0" smtClean="0"/>
              <a:t>س</a:t>
            </a:r>
            <a:r>
              <a:rPr lang="ar-DZ" b="1" dirty="0" smtClean="0"/>
              <a:t>لاح</a:t>
            </a:r>
            <a:r>
              <a:rPr lang="ar-SA" b="1" dirty="0" smtClean="0"/>
              <a:t> ذو حدين</a:t>
            </a:r>
            <a:r>
              <a:rPr lang="ar-DZ" b="1" dirty="0" err="1" smtClean="0"/>
              <a:t>،</a:t>
            </a:r>
            <a:r>
              <a:rPr lang="ar-SA" b="1" dirty="0" smtClean="0"/>
              <a:t> </a:t>
            </a:r>
            <a:r>
              <a:rPr lang="ar-DZ" b="1" dirty="0" smtClean="0"/>
              <a:t>ف</a:t>
            </a:r>
            <a:r>
              <a:rPr lang="ar-SA" b="1" dirty="0" smtClean="0"/>
              <a:t>في حالة ا</a:t>
            </a:r>
            <a:r>
              <a:rPr lang="ar-DZ" b="1" dirty="0" err="1" smtClean="0"/>
              <a:t>رتفاع</a:t>
            </a:r>
            <a:r>
              <a:rPr lang="ar-SA" b="1" dirty="0" smtClean="0"/>
              <a:t> الأرباح يزيد</a:t>
            </a:r>
            <a:r>
              <a:rPr lang="ar-DZ" b="1" dirty="0" smtClean="0"/>
              <a:t> التوسع في </a:t>
            </a:r>
            <a:r>
              <a:rPr lang="ar-SA" b="1" dirty="0" smtClean="0"/>
              <a:t>هذا المصدر من ربحية المساهمين عن طريق زيادة العائد على حقوق الملكية</a:t>
            </a:r>
            <a:r>
              <a:rPr lang="en-US" b="1" dirty="0" smtClean="0">
                <a:solidFill>
                  <a:srgbClr val="0000CC"/>
                </a:solidFill>
                <a:cs typeface="Arial" pitchFamily="34" charset="0"/>
              </a:rPr>
              <a:t>ROE </a:t>
            </a:r>
            <a:r>
              <a:rPr lang="ar-SA" b="1" dirty="0" smtClean="0"/>
              <a:t>، وزيادة نصيب السهم من الأرباح</a:t>
            </a:r>
            <a:r>
              <a:rPr lang="en-US" b="1" dirty="0" smtClean="0">
                <a:solidFill>
                  <a:srgbClr val="0000CC"/>
                </a:solidFill>
                <a:cs typeface="Arial" pitchFamily="34" charset="0"/>
              </a:rPr>
              <a:t>EPS </a:t>
            </a:r>
            <a:r>
              <a:rPr lang="ar-SA" b="1" dirty="0" smtClean="0"/>
              <a:t>، ولكن التمويل بالدين </a:t>
            </a:r>
            <a:r>
              <a:rPr lang="ar-DZ" b="1" dirty="0" smtClean="0"/>
              <a:t>قد </a:t>
            </a:r>
            <a:r>
              <a:rPr lang="ar-SA" b="1" dirty="0" smtClean="0"/>
              <a:t>يؤدي</a:t>
            </a:r>
            <a:r>
              <a:rPr lang="ar-DZ" b="1" dirty="0" smtClean="0"/>
              <a:t> أيضا</a:t>
            </a:r>
            <a:r>
              <a:rPr lang="ar-SA" b="1" dirty="0" smtClean="0"/>
              <a:t> إلى تعظيم خسارة المساهمين في حالة انخفاض الأرباح.</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Autofit/>
          </a:bodyPr>
          <a:lstStyle/>
          <a:p>
            <a:pPr algn="r" rtl="1">
              <a:buNone/>
            </a:pPr>
            <a:r>
              <a:rPr lang="ar-DZ" b="1" dirty="0" smtClean="0"/>
              <a:t>و</a:t>
            </a:r>
            <a:r>
              <a:rPr lang="ar-SA" b="1" dirty="0" smtClean="0"/>
              <a:t>يمكن القول أن للاستدانة أثر في اتجاهين مختلفين حسب العلاقة بين تكلفتها و</a:t>
            </a:r>
            <a:r>
              <a:rPr lang="ar-DZ" b="1" dirty="0" smtClean="0"/>
              <a:t>العائد على</a:t>
            </a:r>
            <a:r>
              <a:rPr lang="ar-SA" b="1" dirty="0" smtClean="0"/>
              <a:t> الأصول الاقتصادية، فيكون تأثيرها إيجابيا إذا كانت </a:t>
            </a:r>
            <a:r>
              <a:rPr lang="ar-DZ" b="1" dirty="0" smtClean="0"/>
              <a:t>عائد</a:t>
            </a:r>
            <a:r>
              <a:rPr lang="ar-SA" b="1" dirty="0" smtClean="0"/>
              <a:t> الأصول الاقتصادية كافي</a:t>
            </a:r>
            <a:r>
              <a:rPr lang="ar-DZ" b="1" dirty="0" smtClean="0"/>
              <a:t>ا</a:t>
            </a:r>
            <a:r>
              <a:rPr lang="ar-SA" b="1" dirty="0" smtClean="0"/>
              <a:t>، كما يمكن أن يكون لها تأثير سلبي إذا كانت تكلفة الاستدانة غير مغطاة ب</a:t>
            </a:r>
            <a:r>
              <a:rPr lang="ar-DZ" b="1" dirty="0" smtClean="0"/>
              <a:t>عائد</a:t>
            </a:r>
            <a:r>
              <a:rPr lang="ar-SA" b="1" dirty="0" smtClean="0"/>
              <a:t> اقتصادي كافي.</a:t>
            </a:r>
            <a:endParaRPr lang="ar-DZ" b="1" dirty="0" smtClean="0"/>
          </a:p>
          <a:p>
            <a:pPr algn="r" rtl="1">
              <a:buNone/>
            </a:pPr>
            <a:r>
              <a:rPr lang="ar-SA" b="1" dirty="0" smtClean="0"/>
              <a:t>وبشكل عام عندما </a:t>
            </a:r>
            <a:r>
              <a:rPr lang="ar-DZ" b="1" dirty="0" smtClean="0"/>
              <a:t>ي</a:t>
            </a:r>
            <a:r>
              <a:rPr lang="ar-SA" b="1" dirty="0" smtClean="0"/>
              <a:t>كون </a:t>
            </a:r>
            <a:r>
              <a:rPr lang="ar-DZ" b="1" dirty="0" smtClean="0"/>
              <a:t>عائد</a:t>
            </a:r>
            <a:r>
              <a:rPr lang="ar-SA" b="1" dirty="0" smtClean="0"/>
              <a:t> الأصول الاقتصادية أعلى من تكلفة </a:t>
            </a:r>
            <a:r>
              <a:rPr lang="ar-SA" b="1" dirty="0" err="1" smtClean="0"/>
              <a:t>الإستدانة</a:t>
            </a:r>
            <a:r>
              <a:rPr lang="ar-SA" b="1" dirty="0" smtClean="0"/>
              <a:t> يظهر الأثر الإيجابي للرفع المالي على شكل زيادة في </a:t>
            </a:r>
            <a:r>
              <a:rPr lang="ar-DZ" b="1" dirty="0" smtClean="0"/>
              <a:t>العائد على حقوق </a:t>
            </a:r>
            <a:r>
              <a:rPr lang="ar-DZ" b="1" dirty="0" err="1" smtClean="0"/>
              <a:t>الملكية (</a:t>
            </a:r>
            <a:r>
              <a:rPr lang="ar-SA" b="1" dirty="0" smtClean="0"/>
              <a:t>الأثر</a:t>
            </a:r>
            <a:r>
              <a:rPr lang="ar-DZ" b="1" dirty="0" smtClean="0"/>
              <a:t> المولد</a:t>
            </a:r>
            <a:r>
              <a:rPr lang="ar-DZ" b="1" dirty="0" err="1" smtClean="0"/>
              <a:t>)</a:t>
            </a:r>
            <a:r>
              <a:rPr lang="ar-SA" b="1" dirty="0" smtClean="0"/>
              <a:t>، ويزداد أثر هذه الزيادة كلما زادت نسبة الرفع </a:t>
            </a:r>
            <a:r>
              <a:rPr lang="ar-SA" b="1" dirty="0" err="1" smtClean="0"/>
              <a:t>المالي (</a:t>
            </a:r>
            <a:r>
              <a:rPr lang="en-US" b="1" dirty="0" smtClean="0">
                <a:solidFill>
                  <a:srgbClr val="0000CC"/>
                </a:solidFill>
                <a:cs typeface="Arial" pitchFamily="34" charset="0"/>
              </a:rPr>
              <a:t>D/</a:t>
            </a:r>
            <a:r>
              <a:rPr lang="fr-FR" b="1" dirty="0" smtClean="0">
                <a:solidFill>
                  <a:srgbClr val="0000CC"/>
                </a:solidFill>
                <a:cs typeface="Arial" pitchFamily="34" charset="0"/>
              </a:rPr>
              <a:t>E</a:t>
            </a:r>
            <a:r>
              <a:rPr lang="ar-SA" b="1" dirty="0" err="1" smtClean="0"/>
              <a:t>)</a:t>
            </a:r>
            <a:r>
              <a:rPr lang="ar-SA" dirty="0" smtClean="0"/>
              <a:t> </a:t>
            </a:r>
            <a:r>
              <a:rPr lang="ar-DZ" b="1" dirty="0" err="1" smtClean="0"/>
              <a:t>(</a:t>
            </a:r>
            <a:r>
              <a:rPr lang="ar-SA" b="1" dirty="0" smtClean="0"/>
              <a:t>الأثر</a:t>
            </a:r>
            <a:r>
              <a:rPr lang="ar-DZ" b="1" dirty="0" smtClean="0"/>
              <a:t> المضاعف</a:t>
            </a:r>
            <a:r>
              <a:rPr lang="ar-DZ" b="1" dirty="0" err="1" smtClean="0"/>
              <a:t>)،</a:t>
            </a:r>
            <a:r>
              <a:rPr lang="ar-SA" b="1" dirty="0" smtClean="0"/>
              <a:t> والعكس صحيح.</a:t>
            </a:r>
            <a:endParaRPr lang="ar-DZ" b="1"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1315169"/>
            <a:ext cx="9144000" cy="5210175"/>
          </a:xfrm>
          <a:prstGeom prst="rect">
            <a:avLst/>
          </a:prstGeom>
          <a:noFill/>
          <a:ln w="9525">
            <a:noFill/>
            <a:miter lim="800000"/>
            <a:headEnd/>
            <a:tailEnd/>
          </a:ln>
        </p:spPr>
      </p:pic>
      <p:pic>
        <p:nvPicPr>
          <p:cNvPr id="3" name="Picture 3"/>
          <p:cNvPicPr>
            <a:picLocks noChangeAspect="1" noChangeArrowheads="1"/>
          </p:cNvPicPr>
          <p:nvPr/>
        </p:nvPicPr>
        <p:blipFill>
          <a:blip r:embed="rId2" cstate="print"/>
          <a:srcRect/>
          <a:stretch>
            <a:fillRect/>
          </a:stretch>
        </p:blipFill>
        <p:spPr bwMode="auto">
          <a:xfrm>
            <a:off x="0" y="1315169"/>
            <a:ext cx="9144000" cy="5210175"/>
          </a:xfrm>
          <a:prstGeom prst="rect">
            <a:avLst/>
          </a:prstGeom>
          <a:noFill/>
          <a:ln w="9525">
            <a:noFill/>
            <a:miter lim="800000"/>
            <a:headEnd/>
            <a:tailEnd/>
          </a:ln>
        </p:spPr>
      </p:pic>
      <p:sp>
        <p:nvSpPr>
          <p:cNvPr id="4" name="Titre 1"/>
          <p:cNvSpPr txBox="1">
            <a:spLocks/>
          </p:cNvSpPr>
          <p:nvPr/>
        </p:nvSpPr>
        <p:spPr>
          <a:xfrm>
            <a:off x="457200" y="44450"/>
            <a:ext cx="8229600" cy="1143000"/>
          </a:xfrm>
          <a:prstGeom prst="rect">
            <a:avLst/>
          </a:prstGeom>
        </p:spPr>
        <p:txBody>
          <a:bodyPr anchor="ctr"/>
          <a:lstStyle/>
          <a:p>
            <a:pPr algn="ctr" rtl="1" eaLnBrk="0" hangingPunct="0">
              <a:defRPr/>
            </a:pPr>
            <a:r>
              <a:rPr lang="ar-DZ" sz="2800" b="1" kern="0" dirty="0">
                <a:solidFill>
                  <a:srgbClr val="0000FF"/>
                </a:solidFill>
                <a:latin typeface="+mj-lt"/>
                <a:ea typeface="+mj-ea"/>
                <a:cs typeface="+mj-cs"/>
              </a:rPr>
              <a:t>مقارنة </a:t>
            </a:r>
            <a:r>
              <a:rPr lang="ar-DZ" sz="2800" b="1" kern="0" dirty="0" smtClean="0">
                <a:solidFill>
                  <a:srgbClr val="0000FF"/>
                </a:solidFill>
                <a:latin typeface="+mj-lt"/>
                <a:ea typeface="+mj-ea"/>
                <a:cs typeface="+mj-cs"/>
              </a:rPr>
              <a:t>بين </a:t>
            </a:r>
            <a:r>
              <a:rPr lang="ar-DZ" sz="2800" b="1" kern="0" dirty="0">
                <a:solidFill>
                  <a:srgbClr val="0000FF"/>
                </a:solidFill>
                <a:latin typeface="+mj-lt"/>
                <a:ea typeface="+mj-ea"/>
                <a:cs typeface="+mj-cs"/>
              </a:rPr>
              <a:t>العائد على</a:t>
            </a:r>
            <a:r>
              <a:rPr lang="ar-SA" sz="2800" b="1" kern="0" dirty="0">
                <a:solidFill>
                  <a:srgbClr val="0000FF"/>
                </a:solidFill>
                <a:latin typeface="+mj-lt"/>
                <a:ea typeface="+mj-ea"/>
                <a:cs typeface="+mj-cs"/>
              </a:rPr>
              <a:t> الأصول الاقتصادية</a:t>
            </a:r>
            <a:r>
              <a:rPr lang="ar-DZ" sz="2800" b="1" kern="0" dirty="0">
                <a:solidFill>
                  <a:srgbClr val="0000FF"/>
                </a:solidFill>
                <a:latin typeface="+mj-lt"/>
                <a:ea typeface="+mj-ea"/>
                <a:cs typeface="+mj-cs"/>
              </a:rPr>
              <a:t> والعائد على حقوق الملكية </a:t>
            </a:r>
            <a:r>
              <a:rPr lang="ar-DZ" sz="2800" b="1" kern="0" dirty="0" smtClean="0">
                <a:solidFill>
                  <a:srgbClr val="0000FF"/>
                </a:solidFill>
                <a:latin typeface="+mj-lt"/>
                <a:ea typeface="+mj-ea"/>
                <a:cs typeface="+mj-cs"/>
              </a:rPr>
              <a:t>في المؤسسات </a:t>
            </a:r>
            <a:r>
              <a:rPr lang="ar-DZ" sz="2800" b="1" kern="0" dirty="0" err="1" smtClean="0">
                <a:solidFill>
                  <a:srgbClr val="0000FF"/>
                </a:solidFill>
                <a:latin typeface="+mj-lt"/>
                <a:ea typeface="+mj-ea"/>
                <a:cs typeface="+mj-cs"/>
              </a:rPr>
              <a:t>الفرنسية </a:t>
            </a:r>
            <a:r>
              <a:rPr lang="ar-DZ" sz="2800" b="1" kern="0" dirty="0" smtClean="0">
                <a:solidFill>
                  <a:srgbClr val="0000FF"/>
                </a:solidFill>
                <a:latin typeface="+mj-lt"/>
                <a:ea typeface="+mj-ea"/>
                <a:cs typeface="+mj-cs"/>
              </a:rPr>
              <a:t>(للفترة بين 1989-2005</a:t>
            </a:r>
            <a:r>
              <a:rPr lang="ar-DZ" sz="2800" b="1" kern="0" dirty="0" err="1" smtClean="0">
                <a:solidFill>
                  <a:srgbClr val="0000FF"/>
                </a:solidFill>
                <a:latin typeface="+mj-lt"/>
                <a:ea typeface="+mj-ea"/>
                <a:cs typeface="+mj-cs"/>
              </a:rPr>
              <a:t>)</a:t>
            </a:r>
            <a:endParaRPr lang="fr-FR" sz="2800" b="1" kern="0" dirty="0">
              <a:solidFill>
                <a:srgbClr val="0000FF"/>
              </a:solidFill>
              <a:latin typeface="+mj-lt"/>
              <a:ea typeface="+mj-ea"/>
              <a:cs typeface="+mj-cs"/>
            </a:endParaRPr>
          </a:p>
        </p:txBody>
      </p:sp>
      <p:sp>
        <p:nvSpPr>
          <p:cNvPr id="5" name="Rectangle 4"/>
          <p:cNvSpPr/>
          <p:nvPr/>
        </p:nvSpPr>
        <p:spPr>
          <a:xfrm>
            <a:off x="2501937" y="1550436"/>
            <a:ext cx="5354351" cy="523220"/>
          </a:xfrm>
          <a:prstGeom prst="rect">
            <a:avLst/>
          </a:prstGeom>
        </p:spPr>
        <p:txBody>
          <a:bodyPr wrap="none">
            <a:spAutoFit/>
          </a:bodyPr>
          <a:lstStyle/>
          <a:p>
            <a:pPr algn="r" rtl="1"/>
            <a:r>
              <a:rPr lang="ar-DZ" sz="2800" b="1" dirty="0" smtClean="0">
                <a:solidFill>
                  <a:srgbClr val="C00000"/>
                </a:solidFill>
              </a:rPr>
              <a:t>العائد على حقوق الملكية قبل الضريبة </a:t>
            </a:r>
            <a:r>
              <a:rPr lang="en-US" sz="2400" b="1" dirty="0" smtClean="0">
                <a:solidFill>
                  <a:srgbClr val="C00000"/>
                </a:solidFill>
                <a:latin typeface="Comic Sans MS" pitchFamily="66" charset="0"/>
                <a:cs typeface="Arial" pitchFamily="34" charset="0"/>
              </a:rPr>
              <a:t>ROE</a:t>
            </a:r>
            <a:endParaRPr lang="fr-FR" sz="2800" dirty="0">
              <a:solidFill>
                <a:srgbClr val="C00000"/>
              </a:solidFill>
            </a:endParaRPr>
          </a:p>
        </p:txBody>
      </p:sp>
      <p:sp>
        <p:nvSpPr>
          <p:cNvPr id="6" name="Rectangle 5"/>
          <p:cNvSpPr/>
          <p:nvPr/>
        </p:nvSpPr>
        <p:spPr>
          <a:xfrm>
            <a:off x="6424043" y="5095824"/>
            <a:ext cx="2180405" cy="523220"/>
          </a:xfrm>
          <a:prstGeom prst="rect">
            <a:avLst/>
          </a:prstGeom>
        </p:spPr>
        <p:txBody>
          <a:bodyPr wrap="none">
            <a:spAutoFit/>
          </a:bodyPr>
          <a:lstStyle/>
          <a:p>
            <a:pPr algn="r" rtl="1"/>
            <a:r>
              <a:rPr lang="ar-SA" sz="2800" b="1" dirty="0" smtClean="0">
                <a:solidFill>
                  <a:srgbClr val="0000FF"/>
                </a:solidFill>
              </a:rPr>
              <a:t>تكلفة </a:t>
            </a:r>
            <a:r>
              <a:rPr lang="ar-SA" sz="2800" b="1" dirty="0" err="1" smtClean="0">
                <a:solidFill>
                  <a:srgbClr val="0000FF"/>
                </a:solidFill>
              </a:rPr>
              <a:t>الإستدانة</a:t>
            </a:r>
            <a:r>
              <a:rPr lang="ar-DZ" sz="2800" b="1" dirty="0" smtClean="0">
                <a:solidFill>
                  <a:srgbClr val="0000FF"/>
                </a:solidFill>
              </a:rPr>
              <a:t> </a:t>
            </a:r>
            <a:r>
              <a:rPr lang="en-US" sz="2800" b="1" dirty="0" err="1" smtClean="0">
                <a:solidFill>
                  <a:srgbClr val="0000FF"/>
                </a:solidFill>
                <a:latin typeface="Comic Sans MS" pitchFamily="66" charset="0"/>
                <a:cs typeface="Arial" pitchFamily="34" charset="0"/>
              </a:rPr>
              <a:t>i</a:t>
            </a:r>
            <a:r>
              <a:rPr lang="ar-DZ" sz="2800" b="1" dirty="0" smtClean="0">
                <a:solidFill>
                  <a:srgbClr val="0000FF"/>
                </a:solidFill>
                <a:latin typeface="Comic Sans MS" pitchFamily="66" charset="0"/>
                <a:cs typeface="Arial" pitchFamily="34" charset="0"/>
              </a:rPr>
              <a:t> </a:t>
            </a:r>
            <a:endParaRPr lang="fr-FR" sz="2800" dirty="0">
              <a:solidFill>
                <a:srgbClr val="0000FF"/>
              </a:solidFill>
            </a:endParaRPr>
          </a:p>
        </p:txBody>
      </p:sp>
      <p:sp>
        <p:nvSpPr>
          <p:cNvPr id="7" name="Forme libre 6"/>
          <p:cNvSpPr/>
          <p:nvPr/>
        </p:nvSpPr>
        <p:spPr>
          <a:xfrm>
            <a:off x="492369" y="3699803"/>
            <a:ext cx="8510954" cy="1533379"/>
          </a:xfrm>
          <a:custGeom>
            <a:avLst/>
            <a:gdLst>
              <a:gd name="connsiteX0" fmla="*/ 0 w 8510954"/>
              <a:gd name="connsiteY0" fmla="*/ 0 h 1533379"/>
              <a:gd name="connsiteX1" fmla="*/ 520505 w 8510954"/>
              <a:gd name="connsiteY1" fmla="*/ 379828 h 1533379"/>
              <a:gd name="connsiteX2" fmla="*/ 998806 w 8510954"/>
              <a:gd name="connsiteY2" fmla="*/ 126609 h 1533379"/>
              <a:gd name="connsiteX3" fmla="*/ 1589649 w 8510954"/>
              <a:gd name="connsiteY3" fmla="*/ 253219 h 1533379"/>
              <a:gd name="connsiteX4" fmla="*/ 1997613 w 8510954"/>
              <a:gd name="connsiteY4" fmla="*/ 520505 h 1533379"/>
              <a:gd name="connsiteX5" fmla="*/ 2532185 w 8510954"/>
              <a:gd name="connsiteY5" fmla="*/ 548640 h 1533379"/>
              <a:gd name="connsiteX6" fmla="*/ 3094893 w 8510954"/>
              <a:gd name="connsiteY6" fmla="*/ 703385 h 1533379"/>
              <a:gd name="connsiteX7" fmla="*/ 3530991 w 8510954"/>
              <a:gd name="connsiteY7" fmla="*/ 984739 h 1533379"/>
              <a:gd name="connsiteX8" fmla="*/ 4023360 w 8510954"/>
              <a:gd name="connsiteY8" fmla="*/ 858129 h 1533379"/>
              <a:gd name="connsiteX9" fmla="*/ 4543865 w 8510954"/>
              <a:gd name="connsiteY9" fmla="*/ 1308295 h 1533379"/>
              <a:gd name="connsiteX10" fmla="*/ 5500468 w 8510954"/>
              <a:gd name="connsiteY10" fmla="*/ 1322363 h 1533379"/>
              <a:gd name="connsiteX11" fmla="*/ 7047914 w 8510954"/>
              <a:gd name="connsiteY11" fmla="*/ 1111348 h 1533379"/>
              <a:gd name="connsiteX12" fmla="*/ 7540283 w 8510954"/>
              <a:gd name="connsiteY12" fmla="*/ 1223889 h 1533379"/>
              <a:gd name="connsiteX13" fmla="*/ 8032653 w 8510954"/>
              <a:gd name="connsiteY13" fmla="*/ 1491175 h 1533379"/>
              <a:gd name="connsiteX14" fmla="*/ 8510954 w 8510954"/>
              <a:gd name="connsiteY14" fmla="*/ 1533379 h 15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10954" h="1533379">
                <a:moveTo>
                  <a:pt x="0" y="0"/>
                </a:moveTo>
                <a:lnTo>
                  <a:pt x="520505" y="379828"/>
                </a:lnTo>
                <a:lnTo>
                  <a:pt x="998806" y="126609"/>
                </a:lnTo>
                <a:lnTo>
                  <a:pt x="1589649" y="253219"/>
                </a:lnTo>
                <a:lnTo>
                  <a:pt x="1997613" y="520505"/>
                </a:lnTo>
                <a:lnTo>
                  <a:pt x="2532185" y="548640"/>
                </a:lnTo>
                <a:lnTo>
                  <a:pt x="3094893" y="703385"/>
                </a:lnTo>
                <a:lnTo>
                  <a:pt x="3530991" y="984739"/>
                </a:lnTo>
                <a:lnTo>
                  <a:pt x="4023360" y="858129"/>
                </a:lnTo>
                <a:lnTo>
                  <a:pt x="4543865" y="1308295"/>
                </a:lnTo>
                <a:lnTo>
                  <a:pt x="5500468" y="1322363"/>
                </a:lnTo>
                <a:lnTo>
                  <a:pt x="7047914" y="1111348"/>
                </a:lnTo>
                <a:lnTo>
                  <a:pt x="7540283" y="1223889"/>
                </a:lnTo>
                <a:lnTo>
                  <a:pt x="8032653" y="1491175"/>
                </a:lnTo>
                <a:lnTo>
                  <a:pt x="8510954" y="1533379"/>
                </a:lnTo>
              </a:path>
            </a:pathLst>
          </a:cu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Forme libre 7"/>
          <p:cNvSpPr/>
          <p:nvPr/>
        </p:nvSpPr>
        <p:spPr>
          <a:xfrm>
            <a:off x="520505" y="1617785"/>
            <a:ext cx="8496886" cy="3249637"/>
          </a:xfrm>
          <a:custGeom>
            <a:avLst/>
            <a:gdLst>
              <a:gd name="connsiteX0" fmla="*/ 0 w 8496886"/>
              <a:gd name="connsiteY0" fmla="*/ 703384 h 3249637"/>
              <a:gd name="connsiteX1" fmla="*/ 520504 w 8496886"/>
              <a:gd name="connsiteY1" fmla="*/ 1955409 h 3249637"/>
              <a:gd name="connsiteX2" fmla="*/ 998806 w 8496886"/>
              <a:gd name="connsiteY2" fmla="*/ 1814732 h 3249637"/>
              <a:gd name="connsiteX3" fmla="*/ 1533378 w 8496886"/>
              <a:gd name="connsiteY3" fmla="*/ 2236763 h 3249637"/>
              <a:gd name="connsiteX4" fmla="*/ 1997612 w 8496886"/>
              <a:gd name="connsiteY4" fmla="*/ 2996418 h 3249637"/>
              <a:gd name="connsiteX5" fmla="*/ 2489981 w 8496886"/>
              <a:gd name="connsiteY5" fmla="*/ 2363372 h 3249637"/>
              <a:gd name="connsiteX6" fmla="*/ 2996418 w 8496886"/>
              <a:gd name="connsiteY6" fmla="*/ 3137095 h 3249637"/>
              <a:gd name="connsiteX7" fmla="*/ 4515729 w 8496886"/>
              <a:gd name="connsiteY7" fmla="*/ 1125415 h 3249637"/>
              <a:gd name="connsiteX8" fmla="*/ 4994030 w 8496886"/>
              <a:gd name="connsiteY8" fmla="*/ 1322363 h 3249637"/>
              <a:gd name="connsiteX9" fmla="*/ 5500467 w 8496886"/>
              <a:gd name="connsiteY9" fmla="*/ 731520 h 3249637"/>
              <a:gd name="connsiteX10" fmla="*/ 6006904 w 8496886"/>
              <a:gd name="connsiteY10" fmla="*/ 2658793 h 3249637"/>
              <a:gd name="connsiteX11" fmla="*/ 6485206 w 8496886"/>
              <a:gd name="connsiteY11" fmla="*/ 3249637 h 3249637"/>
              <a:gd name="connsiteX12" fmla="*/ 7005710 w 8496886"/>
              <a:gd name="connsiteY12" fmla="*/ 1364566 h 3249637"/>
              <a:gd name="connsiteX13" fmla="*/ 7526215 w 8496886"/>
              <a:gd name="connsiteY13" fmla="*/ 98473 h 3249637"/>
              <a:gd name="connsiteX14" fmla="*/ 8060787 w 8496886"/>
              <a:gd name="connsiteY14" fmla="*/ 28135 h 3249637"/>
              <a:gd name="connsiteX15" fmla="*/ 8496886 w 8496886"/>
              <a:gd name="connsiteY15" fmla="*/ 0 h 324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96886" h="3249637">
                <a:moveTo>
                  <a:pt x="0" y="703384"/>
                </a:moveTo>
                <a:lnTo>
                  <a:pt x="520504" y="1955409"/>
                </a:lnTo>
                <a:lnTo>
                  <a:pt x="998806" y="1814732"/>
                </a:lnTo>
                <a:lnTo>
                  <a:pt x="1533378" y="2236763"/>
                </a:lnTo>
                <a:lnTo>
                  <a:pt x="1997612" y="2996418"/>
                </a:lnTo>
                <a:lnTo>
                  <a:pt x="2489981" y="2363372"/>
                </a:lnTo>
                <a:lnTo>
                  <a:pt x="2996418" y="3137095"/>
                </a:lnTo>
                <a:lnTo>
                  <a:pt x="4515729" y="1125415"/>
                </a:lnTo>
                <a:lnTo>
                  <a:pt x="4994030" y="1322363"/>
                </a:lnTo>
                <a:lnTo>
                  <a:pt x="5500467" y="731520"/>
                </a:lnTo>
                <a:lnTo>
                  <a:pt x="6006904" y="2658793"/>
                </a:lnTo>
                <a:lnTo>
                  <a:pt x="6485206" y="3249637"/>
                </a:lnTo>
                <a:lnTo>
                  <a:pt x="7005710" y="1364566"/>
                </a:lnTo>
                <a:lnTo>
                  <a:pt x="7526215" y="98473"/>
                </a:lnTo>
                <a:lnTo>
                  <a:pt x="8060787" y="28135"/>
                </a:lnTo>
                <a:lnTo>
                  <a:pt x="8496886" y="0"/>
                </a:lnTo>
              </a:path>
            </a:pathLst>
          </a:cu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Rectangle 8"/>
          <p:cNvSpPr/>
          <p:nvPr/>
        </p:nvSpPr>
        <p:spPr>
          <a:xfrm>
            <a:off x="7416528" y="3122964"/>
            <a:ext cx="1908000" cy="1692000"/>
          </a:xfrm>
          <a:prstGeom prst="rect">
            <a:avLst/>
          </a:prstGeom>
        </p:spPr>
        <p:txBody>
          <a:bodyPr>
            <a:spAutoFit/>
          </a:bodyPr>
          <a:lstStyle/>
          <a:p>
            <a:pPr lvl="0" algn="ctr" rtl="1"/>
            <a:r>
              <a:rPr lang="ar-DZ" sz="2800" b="1" dirty="0">
                <a:solidFill>
                  <a:prstClr val="black"/>
                </a:solidFill>
              </a:rPr>
              <a:t>العائد على</a:t>
            </a:r>
            <a:r>
              <a:rPr lang="ar-SA" sz="2800" b="1" dirty="0">
                <a:solidFill>
                  <a:prstClr val="black"/>
                </a:solidFill>
              </a:rPr>
              <a:t> الأصول </a:t>
            </a:r>
            <a:r>
              <a:rPr lang="ar-SA" sz="2800" b="1" dirty="0" smtClean="0">
                <a:solidFill>
                  <a:prstClr val="black"/>
                </a:solidFill>
              </a:rPr>
              <a:t>الاقتصادية</a:t>
            </a:r>
            <a:r>
              <a:rPr lang="ar-DZ" sz="2800" b="1" dirty="0" smtClean="0">
                <a:solidFill>
                  <a:prstClr val="black"/>
                </a:solidFill>
              </a:rPr>
              <a:t> </a:t>
            </a:r>
            <a:r>
              <a:rPr lang="en-US" sz="2400" b="1" dirty="0" smtClean="0">
                <a:latin typeface="Comic Sans MS" pitchFamily="66" charset="0"/>
                <a:cs typeface="Arial" pitchFamily="34" charset="0"/>
              </a:rPr>
              <a:t>ROA</a:t>
            </a:r>
            <a:endParaRPr lang="fr-FR" sz="2800" dirty="0"/>
          </a:p>
        </p:txBody>
      </p:sp>
      <p:cxnSp>
        <p:nvCxnSpPr>
          <p:cNvPr id="10" name="Connecteur droit 9"/>
          <p:cNvCxnSpPr/>
          <p:nvPr/>
        </p:nvCxnSpPr>
        <p:spPr>
          <a:xfrm>
            <a:off x="4572000" y="4019132"/>
            <a:ext cx="158417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6358132" y="5531300"/>
            <a:ext cx="2556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rtl="1"/>
            <a:r>
              <a:rPr lang="ar-DZ" b="1" dirty="0" smtClean="0">
                <a:solidFill>
                  <a:srgbClr val="0000FF"/>
                </a:solidFill>
              </a:rPr>
              <a:t>مصادر التمويل المستحدثة</a:t>
            </a:r>
            <a:endParaRPr lang="fr-FR" b="1" dirty="0">
              <a:solidFill>
                <a:srgbClr val="0000FF"/>
              </a:solidFill>
            </a:endParaRPr>
          </a:p>
        </p:txBody>
      </p:sp>
      <p:sp>
        <p:nvSpPr>
          <p:cNvPr id="3" name="Espace réservé du contenu 2"/>
          <p:cNvSpPr>
            <a:spLocks noGrp="1"/>
          </p:cNvSpPr>
          <p:nvPr>
            <p:ph idx="1"/>
          </p:nvPr>
        </p:nvSpPr>
        <p:spPr/>
        <p:txBody>
          <a:bodyPr>
            <a:noAutofit/>
          </a:bodyPr>
          <a:lstStyle/>
          <a:p>
            <a:pPr algn="r" rtl="1">
              <a:buNone/>
            </a:pPr>
            <a:r>
              <a:rPr lang="ar-SA" b="1" dirty="0" smtClean="0"/>
              <a:t>تشكل الم</a:t>
            </a:r>
            <a:r>
              <a:rPr lang="ar-DZ" b="1" dirty="0" err="1" smtClean="0"/>
              <a:t>ؤسسات</a:t>
            </a:r>
            <a:r>
              <a:rPr lang="ar-SA" b="1" dirty="0" smtClean="0"/>
              <a:t> الصغيرة والمتوسطة </a:t>
            </a:r>
            <a:r>
              <a:rPr lang="ar-DZ" b="1" dirty="0" smtClean="0"/>
              <a:t>أكثر من ثلاثة أرباع </a:t>
            </a:r>
            <a:r>
              <a:rPr lang="ar-SA" b="1" dirty="0" smtClean="0"/>
              <a:t>إجمالي </a:t>
            </a:r>
            <a:r>
              <a:rPr lang="ar-DZ" b="1" dirty="0" smtClean="0"/>
              <a:t>المؤسسات </a:t>
            </a:r>
            <a:r>
              <a:rPr lang="ar-SA" b="1" dirty="0" smtClean="0"/>
              <a:t>في </a:t>
            </a:r>
            <a:r>
              <a:rPr lang="ar-DZ" b="1" dirty="0" smtClean="0"/>
              <a:t>دول </a:t>
            </a:r>
            <a:r>
              <a:rPr lang="ar-SA" b="1" dirty="0" smtClean="0"/>
              <a:t>العالم، وهي توفر ما يقرب من </a:t>
            </a:r>
            <a:r>
              <a:rPr lang="ar-DZ" b="1" dirty="0" smtClean="0"/>
              <a:t>ثلثي</a:t>
            </a:r>
            <a:r>
              <a:rPr lang="ar-DZ" b="1" dirty="0"/>
              <a:t> </a:t>
            </a:r>
            <a:r>
              <a:rPr lang="ar-SA" b="1" dirty="0" smtClean="0"/>
              <a:t>الوظائف</a:t>
            </a:r>
            <a:r>
              <a:rPr lang="ar-DZ" b="1" dirty="0" smtClean="0"/>
              <a:t> في تلك الدول</a:t>
            </a:r>
            <a:r>
              <a:rPr lang="ar-SA" b="1" dirty="0" err="1" smtClean="0"/>
              <a:t>.</a:t>
            </a:r>
            <a:r>
              <a:rPr lang="ar-SA" b="1" dirty="0" smtClean="0"/>
              <a:t> </a:t>
            </a:r>
            <a:r>
              <a:rPr lang="ar-DZ" b="1" dirty="0" smtClean="0"/>
              <a:t>ولكن رغم أهمية </a:t>
            </a:r>
            <a:r>
              <a:rPr lang="ar-SA" b="1" dirty="0" smtClean="0"/>
              <a:t>الم</a:t>
            </a:r>
            <a:r>
              <a:rPr lang="ar-DZ" b="1" dirty="0" err="1" smtClean="0"/>
              <a:t>ؤسسات</a:t>
            </a:r>
            <a:r>
              <a:rPr lang="ar-SA" b="1" dirty="0" smtClean="0"/>
              <a:t> الصغيرة والمتوسطة</a:t>
            </a:r>
            <a:r>
              <a:rPr lang="ar-DZ" b="1" dirty="0" smtClean="0"/>
              <a:t> </a:t>
            </a:r>
            <a:r>
              <a:rPr lang="ar-DZ" b="1" dirty="0" smtClean="0"/>
              <a:t>في </a:t>
            </a:r>
            <a:r>
              <a:rPr lang="ar-DZ" b="1" dirty="0" err="1" smtClean="0"/>
              <a:t>اقتصادات</a:t>
            </a:r>
            <a:r>
              <a:rPr lang="ar-DZ" b="1" dirty="0" smtClean="0"/>
              <a:t> </a:t>
            </a:r>
            <a:r>
              <a:rPr lang="ar-DZ" b="1" dirty="0" err="1" smtClean="0"/>
              <a:t>الدول،</a:t>
            </a:r>
            <a:r>
              <a:rPr lang="ar-DZ" b="1" dirty="0" smtClean="0"/>
              <a:t> </a:t>
            </a:r>
            <a:r>
              <a:rPr lang="ar-SA" b="1" dirty="0" smtClean="0"/>
              <a:t>يظل نفاذ</a:t>
            </a:r>
            <a:r>
              <a:rPr lang="ar-DZ" b="1" dirty="0" smtClean="0"/>
              <a:t>ها</a:t>
            </a:r>
            <a:r>
              <a:rPr lang="ar-SA" b="1" dirty="0" smtClean="0"/>
              <a:t> إلى ال</a:t>
            </a:r>
            <a:r>
              <a:rPr lang="ar-SA" b="1" dirty="0" smtClean="0"/>
              <a:t>ا</a:t>
            </a:r>
            <a:r>
              <a:rPr lang="ar-SA" b="1" dirty="0" smtClean="0"/>
              <a:t>ئتمان المصرفي </a:t>
            </a:r>
            <a:r>
              <a:rPr lang="ar-DZ" b="1" dirty="0" smtClean="0"/>
              <a:t>وإلى أسواق الأوراق المالية عقبة </a:t>
            </a:r>
            <a:r>
              <a:rPr lang="ar-DZ" b="1" dirty="0" err="1" smtClean="0"/>
              <a:t>كؤود</a:t>
            </a:r>
            <a:r>
              <a:rPr lang="ar-DZ" b="1" dirty="0" smtClean="0"/>
              <a:t> </a:t>
            </a:r>
            <a:r>
              <a:rPr lang="ar-SA" b="1" dirty="0" smtClean="0"/>
              <a:t>أمام</a:t>
            </a:r>
            <a:r>
              <a:rPr lang="ar-DZ" b="1" dirty="0" smtClean="0"/>
              <a:t> نشأتها ونموها.</a:t>
            </a:r>
            <a:endParaRPr lang="ar-DZ" b="1" dirty="0"/>
          </a:p>
          <a:p>
            <a:pPr algn="r" rtl="1">
              <a:buNone/>
            </a:pPr>
            <a:r>
              <a:rPr lang="ar-DZ" b="1" dirty="0" smtClean="0"/>
              <a:t>لذلك كان لا بد من </a:t>
            </a:r>
            <a:r>
              <a:rPr lang="ar-DZ" b="1" dirty="0"/>
              <a:t>إيجاد مصادر تمويل مستحدثة </a:t>
            </a:r>
            <a:r>
              <a:rPr lang="ar-SA" b="1" dirty="0" smtClean="0"/>
              <a:t>ل</a:t>
            </a:r>
            <a:r>
              <a:rPr lang="ar-DZ" b="1" dirty="0" smtClean="0"/>
              <a:t>ل</a:t>
            </a:r>
            <a:r>
              <a:rPr lang="ar-SA" b="1" dirty="0" smtClean="0"/>
              <a:t>م</a:t>
            </a:r>
            <a:r>
              <a:rPr lang="ar-DZ" b="1" dirty="0" err="1" smtClean="0"/>
              <a:t>ؤسسات</a:t>
            </a:r>
            <a:r>
              <a:rPr lang="ar-SA" b="1" dirty="0" smtClean="0"/>
              <a:t> الصغيرة والمتوسطة</a:t>
            </a:r>
            <a:r>
              <a:rPr lang="ar-DZ" b="1" dirty="0" err="1" smtClean="0"/>
              <a:t>،</a:t>
            </a:r>
            <a:r>
              <a:rPr lang="ar-SA" b="1" dirty="0" smtClean="0"/>
              <a:t> </a:t>
            </a:r>
            <a:r>
              <a:rPr lang="ar-DZ" b="1" dirty="0" smtClean="0"/>
              <a:t>ليس </a:t>
            </a:r>
            <a:r>
              <a:rPr lang="ar-DZ" b="1" dirty="0"/>
              <a:t>فقط كبديل </a:t>
            </a:r>
            <a:r>
              <a:rPr lang="ar-DZ" b="1" dirty="0" smtClean="0"/>
              <a:t>للاقتراض المصرفي، </a:t>
            </a:r>
            <a:r>
              <a:rPr lang="ar-DZ" b="1" dirty="0"/>
              <a:t>وإنما </a:t>
            </a:r>
            <a:r>
              <a:rPr lang="ar-DZ" b="1" dirty="0" smtClean="0"/>
              <a:t>كبديل </a:t>
            </a:r>
            <a:r>
              <a:rPr lang="ar-DZ" b="1" dirty="0" smtClean="0"/>
              <a:t>للتمويل </a:t>
            </a:r>
            <a:r>
              <a:rPr lang="ar-DZ" b="1" dirty="0"/>
              <a:t>التقليدي عامة الذي لا </a:t>
            </a:r>
            <a:r>
              <a:rPr lang="ar-DZ" b="1" dirty="0" smtClean="0"/>
              <a:t>تستطيع هذه المؤسسات تحقيق </a:t>
            </a:r>
            <a:r>
              <a:rPr lang="ar-DZ" b="1" dirty="0"/>
              <a:t>شروطه القاسية.</a:t>
            </a:r>
            <a:endParaRPr lang="fr-FR"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rtl="1"/>
            <a:r>
              <a:rPr lang="ar-DZ" b="1" dirty="0" err="1" smtClean="0">
                <a:solidFill>
                  <a:srgbClr val="0000FF"/>
                </a:solidFill>
              </a:rPr>
              <a:t>الإستئجار</a:t>
            </a:r>
            <a:r>
              <a:rPr lang="ar-DZ" b="1" dirty="0" smtClean="0">
                <a:solidFill>
                  <a:srgbClr val="0000FF"/>
                </a:solidFill>
              </a:rPr>
              <a:t> المالي كبديل للاقتراض</a:t>
            </a:r>
            <a:endParaRPr lang="fr-FR" dirty="0">
              <a:solidFill>
                <a:srgbClr val="0000FF"/>
              </a:solidFill>
            </a:endParaRPr>
          </a:p>
        </p:txBody>
      </p:sp>
      <p:sp>
        <p:nvSpPr>
          <p:cNvPr id="3" name="Espace réservé du contenu 2"/>
          <p:cNvSpPr>
            <a:spLocks noGrp="1"/>
          </p:cNvSpPr>
          <p:nvPr>
            <p:ph idx="1"/>
          </p:nvPr>
        </p:nvSpPr>
        <p:spPr/>
        <p:txBody>
          <a:bodyPr>
            <a:noAutofit/>
          </a:bodyPr>
          <a:lstStyle/>
          <a:p>
            <a:pPr algn="r" rtl="1">
              <a:buNone/>
            </a:pPr>
            <a:r>
              <a:rPr lang="ar-SA" b="1" dirty="0" smtClean="0"/>
              <a:t>تقوم الم</a:t>
            </a:r>
            <a:r>
              <a:rPr lang="ar-DZ" b="1" dirty="0" err="1" smtClean="0"/>
              <a:t>ؤسس</a:t>
            </a:r>
            <a:r>
              <a:rPr lang="ar-SA" b="1" dirty="0" smtClean="0"/>
              <a:t>ة بشراء الأصول الثابتة بهدف الاستفادة من</a:t>
            </a:r>
            <a:r>
              <a:rPr lang="ar-DZ" b="1" dirty="0" smtClean="0"/>
              <a:t> </a:t>
            </a:r>
            <a:r>
              <a:rPr lang="ar-SA" b="1" dirty="0" smtClean="0"/>
              <a:t>خدماتها على امتداد عمرها الإنتاجي </a:t>
            </a:r>
            <a:r>
              <a:rPr lang="ar-DZ" b="1" dirty="0" smtClean="0"/>
              <a:t>ل</a:t>
            </a:r>
            <a:r>
              <a:rPr lang="ar-SA" b="1" dirty="0" smtClean="0"/>
              <a:t>كونها </a:t>
            </a:r>
            <a:r>
              <a:rPr lang="ar-DZ" b="1" dirty="0" smtClean="0"/>
              <a:t>تمثل </a:t>
            </a:r>
            <a:r>
              <a:rPr lang="ar-SA" b="1" dirty="0" smtClean="0"/>
              <a:t>طاقة</a:t>
            </a:r>
            <a:r>
              <a:rPr lang="ar-DZ" b="1" dirty="0" smtClean="0"/>
              <a:t> </a:t>
            </a:r>
            <a:r>
              <a:rPr lang="ar-SA" b="1" dirty="0" smtClean="0"/>
              <a:t>إنتاجية تستخدم في عمليات تحو</a:t>
            </a:r>
            <a:r>
              <a:rPr lang="ar-DZ" b="1" dirty="0" smtClean="0"/>
              <a:t>ي</a:t>
            </a:r>
            <a:r>
              <a:rPr lang="ar-SA" b="1" dirty="0" smtClean="0"/>
              <a:t>ل ال</a:t>
            </a:r>
            <a:r>
              <a:rPr lang="ar-DZ" b="1" dirty="0" smtClean="0"/>
              <a:t>مواد</a:t>
            </a:r>
            <a:r>
              <a:rPr lang="ar-SA" b="1" dirty="0" smtClean="0"/>
              <a:t> للحصول في</a:t>
            </a:r>
            <a:r>
              <a:rPr lang="ar-DZ" b="1" dirty="0" smtClean="0"/>
              <a:t> </a:t>
            </a:r>
            <a:r>
              <a:rPr lang="ar-SA" b="1" dirty="0" smtClean="0"/>
              <a:t>النهاية على منتج نهائي ي</a:t>
            </a:r>
            <a:r>
              <a:rPr lang="ar-DZ" b="1" dirty="0" err="1" smtClean="0"/>
              <a:t>با</a:t>
            </a:r>
            <a:r>
              <a:rPr lang="ar-SA" b="1" dirty="0" smtClean="0"/>
              <a:t>ع </a:t>
            </a:r>
            <a:r>
              <a:rPr lang="ar-DZ" b="1" dirty="0" smtClean="0"/>
              <a:t>ل</a:t>
            </a:r>
            <a:r>
              <a:rPr lang="ar-SA" b="1" dirty="0" smtClean="0"/>
              <a:t>لعملا</a:t>
            </a:r>
            <a:r>
              <a:rPr lang="ar-DZ" b="1" dirty="0" smtClean="0"/>
              <a:t>ء</a:t>
            </a:r>
            <a:r>
              <a:rPr lang="ar-SA" b="1" dirty="0" err="1" smtClean="0"/>
              <a:t>.</a:t>
            </a:r>
            <a:r>
              <a:rPr lang="ar-DZ" b="1" dirty="0" smtClean="0"/>
              <a:t> </a:t>
            </a:r>
          </a:p>
          <a:p>
            <a:pPr algn="r" rtl="1">
              <a:buNone/>
            </a:pPr>
            <a:r>
              <a:rPr lang="ar-SA" b="1" dirty="0" smtClean="0"/>
              <a:t>ويرى الكثير من علماء ال</a:t>
            </a:r>
            <a:r>
              <a:rPr lang="ar-DZ" b="1" dirty="0" smtClean="0"/>
              <a:t>إدارة المالية</a:t>
            </a:r>
            <a:r>
              <a:rPr lang="ar-SA" b="1" dirty="0" smtClean="0"/>
              <a:t> أن أهمية الأصول الثابتة</a:t>
            </a:r>
            <a:r>
              <a:rPr lang="ar-DZ" b="1" dirty="0" smtClean="0"/>
              <a:t> </a:t>
            </a:r>
            <a:r>
              <a:rPr lang="ar-SA" b="1" dirty="0" smtClean="0"/>
              <a:t>من منظور الم</a:t>
            </a:r>
            <a:r>
              <a:rPr lang="ar-DZ" b="1" dirty="0" err="1" smtClean="0"/>
              <a:t>ؤسس</a:t>
            </a:r>
            <a:r>
              <a:rPr lang="ar-SA" b="1" dirty="0" smtClean="0"/>
              <a:t>ة لا تنحصر في ملكيتها لهذه الأصول وإنما</a:t>
            </a:r>
            <a:r>
              <a:rPr lang="ar-DZ" b="1" dirty="0" smtClean="0"/>
              <a:t> </a:t>
            </a:r>
            <a:r>
              <a:rPr lang="ar-SA" b="1" dirty="0" smtClean="0"/>
              <a:t>تنحصر وبالدرجة الأولى في استفادتها من خدماتها، الأمر</a:t>
            </a:r>
            <a:r>
              <a:rPr lang="ar-DZ" b="1" dirty="0" smtClean="0"/>
              <a:t> </a:t>
            </a:r>
            <a:r>
              <a:rPr lang="ar-SA" b="1" dirty="0" smtClean="0"/>
              <a:t>الذي يجعل من استئجارها </a:t>
            </a:r>
            <a:r>
              <a:rPr lang="ar-DZ" b="1" dirty="0" smtClean="0"/>
              <a:t>بديلا تمويليا هاما</a:t>
            </a:r>
            <a:r>
              <a:rPr lang="ar-SA" b="1" dirty="0" err="1" smtClean="0"/>
              <a:t>.</a:t>
            </a:r>
            <a:endParaRPr lang="ar-SA" b="1"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r" rtl="1">
              <a:buNone/>
            </a:pPr>
            <a:r>
              <a:rPr lang="ar-SA" b="1" dirty="0"/>
              <a:t>يستهدف </a:t>
            </a:r>
            <a:r>
              <a:rPr lang="ar-DZ" b="1" dirty="0" err="1"/>
              <a:t>الإستئجار</a:t>
            </a:r>
            <a:r>
              <a:rPr lang="ar-DZ" b="1" dirty="0"/>
              <a:t> المالي </a:t>
            </a:r>
            <a:r>
              <a:rPr lang="ar-SA" b="1" dirty="0"/>
              <a:t>تمويل تكوين رأس المال </a:t>
            </a:r>
            <a:r>
              <a:rPr lang="ar-SA" b="1" dirty="0" err="1"/>
              <a:t>الثابت </a:t>
            </a:r>
            <a:r>
              <a:rPr lang="ar-SA" b="1" dirty="0"/>
              <a:t>(الأصول الثابتة) وليس تغطية احتياجات رأس المال العامل مثلما هو الحال بالنسبة لائتمان الموردين، ومن هذا المنطلق يصنف كواحد من مصادر التمويل طويلة </a:t>
            </a:r>
            <a:r>
              <a:rPr lang="ar-SA" b="1" dirty="0" err="1"/>
              <a:t>الأجل.</a:t>
            </a:r>
            <a:r>
              <a:rPr lang="ar-SA" b="1" dirty="0"/>
              <a:t> وهو يتشابه مع التمويل بالاقتراض من حيث أن مدفوعات الإيجار هي عبارة عن التزامات تعاقدية </a:t>
            </a:r>
            <a:r>
              <a:rPr lang="ar-SA" b="1" dirty="0" err="1"/>
              <a:t>ثابتة،</a:t>
            </a:r>
            <a:r>
              <a:rPr lang="ar-SA" b="1" dirty="0"/>
              <a:t> </a:t>
            </a:r>
            <a:r>
              <a:rPr lang="ar-DZ" b="1" dirty="0" smtClean="0"/>
              <a:t>بل إ</a:t>
            </a:r>
            <a:r>
              <a:rPr lang="ar-SA" b="1" dirty="0" smtClean="0"/>
              <a:t>نه </a:t>
            </a:r>
            <a:r>
              <a:rPr lang="ar-SA" b="1" dirty="0"/>
              <a:t>يعد </a:t>
            </a:r>
            <a:r>
              <a:rPr lang="ar-SA" b="1" dirty="0">
                <a:solidFill>
                  <a:srgbClr val="0000FF"/>
                </a:solidFill>
              </a:rPr>
              <a:t>بديلا تاما للاقتراض </a:t>
            </a:r>
            <a:r>
              <a:rPr lang="ar-SA" b="1" dirty="0"/>
              <a:t>كونه يعوض المؤسسة المستأجرة عن الاقتراض لامتلاك الأصل.</a:t>
            </a:r>
            <a:endParaRPr lang="en-US" b="1" dirty="0"/>
          </a:p>
          <a:p>
            <a:pPr algn="r" rtl="1">
              <a:buNone/>
            </a:pPr>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bwMode="auto">
          <a:xfrm>
            <a:off x="285988" y="836712"/>
            <a:ext cx="8607010" cy="5688815"/>
            <a:chOff x="2091" y="7605"/>
            <a:chExt cx="7619" cy="3559"/>
          </a:xfrm>
        </p:grpSpPr>
        <p:sp>
          <p:nvSpPr>
            <p:cNvPr id="3" name="AutoShape 17"/>
            <p:cNvSpPr>
              <a:spLocks noChangeAspect="1" noChangeArrowheads="1" noTextEdit="1"/>
            </p:cNvSpPr>
            <p:nvPr/>
          </p:nvSpPr>
          <p:spPr bwMode="auto">
            <a:xfrm>
              <a:off x="2091" y="7966"/>
              <a:ext cx="7619" cy="3198"/>
            </a:xfrm>
            <a:prstGeom prst="rect">
              <a:avLst/>
            </a:prstGeom>
            <a:no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ar-SA" sz="2400" dirty="0"/>
            </a:p>
          </p:txBody>
        </p:sp>
        <p:sp>
          <p:nvSpPr>
            <p:cNvPr id="4" name="Text Box 16"/>
            <p:cNvSpPr txBox="1">
              <a:spLocks noChangeArrowheads="1"/>
            </p:cNvSpPr>
            <p:nvPr/>
          </p:nvSpPr>
          <p:spPr bwMode="auto">
            <a:xfrm>
              <a:off x="5274" y="8188"/>
              <a:ext cx="1440" cy="645"/>
            </a:xfrm>
            <a:prstGeom prst="rect">
              <a:avLst/>
            </a:prstGeom>
            <a:solidFill>
              <a:srgbClr val="FFFFFF"/>
            </a:solidFill>
            <a:ln w="9525">
              <a:solidFill>
                <a:srgbClr val="000000"/>
              </a:solidFill>
              <a:miter lim="800000"/>
              <a:headEnd/>
              <a:tailEnd/>
            </a:ln>
            <a:effectLst>
              <a:glow rad="228600">
                <a:schemeClr val="accent1">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منتج أو مورد الأصل</a:t>
              </a:r>
              <a:endParaRPr kumimoji="0" lang="ar-DZ"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Box 15"/>
            <p:cNvSpPr txBox="1">
              <a:spLocks noChangeArrowheads="1"/>
            </p:cNvSpPr>
            <p:nvPr/>
          </p:nvSpPr>
          <p:spPr bwMode="auto">
            <a:xfrm>
              <a:off x="2198" y="9373"/>
              <a:ext cx="1848" cy="906"/>
            </a:xfrm>
            <a:prstGeom prst="rect">
              <a:avLst/>
            </a:prstGeom>
            <a:solidFill>
              <a:srgbClr val="FFFFFF"/>
            </a:solidFill>
            <a:ln w="9525">
              <a:solidFill>
                <a:srgbClr val="000000"/>
              </a:solidFill>
              <a:miter lim="800000"/>
              <a:headEnd/>
              <a:tailEnd/>
            </a:ln>
            <a:effectLst>
              <a:glow rad="228600">
                <a:schemeClr val="accent1">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المؤسسة المالية المتخصصة (المؤجر)</a:t>
              </a:r>
              <a:endParaRPr kumimoji="0" lang="ar-DZ"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 Box 14"/>
            <p:cNvSpPr txBox="1">
              <a:spLocks noChangeArrowheads="1"/>
            </p:cNvSpPr>
            <p:nvPr/>
          </p:nvSpPr>
          <p:spPr bwMode="auto">
            <a:xfrm>
              <a:off x="7921" y="9373"/>
              <a:ext cx="1689" cy="906"/>
            </a:xfrm>
            <a:prstGeom prst="rect">
              <a:avLst/>
            </a:prstGeom>
            <a:solidFill>
              <a:srgbClr val="FFFFFF"/>
            </a:solidFill>
            <a:ln w="9525">
              <a:solidFill>
                <a:srgbClr val="000000"/>
              </a:solidFill>
              <a:miter lim="800000"/>
              <a:headEnd/>
              <a:tailEnd/>
            </a:ln>
            <a:effectLst>
              <a:glow rad="228600">
                <a:schemeClr val="accent1">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المؤسسة المستفيدة (المستأجر)</a:t>
              </a:r>
              <a:endParaRPr kumimoji="0" lang="ar-DZ"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Line 13"/>
            <p:cNvSpPr>
              <a:spLocks noChangeShapeType="1"/>
            </p:cNvSpPr>
            <p:nvPr/>
          </p:nvSpPr>
          <p:spPr bwMode="auto">
            <a:xfrm flipV="1">
              <a:off x="4000" y="8833"/>
              <a:ext cx="1243" cy="540"/>
            </a:xfrm>
            <a:prstGeom prst="line">
              <a:avLst/>
            </a:prstGeom>
            <a:noFill/>
            <a:ln w="38100">
              <a:solidFill>
                <a:srgbClr val="000000"/>
              </a:solidFill>
              <a:prstDash val="dash"/>
              <a:round/>
              <a:headEnd/>
              <a:tailEnd type="triangle" w="med" len="med"/>
            </a:ln>
          </p:spPr>
          <p:txBody>
            <a:bodyPr vert="horz" wrap="square" lIns="91440" tIns="45720" rIns="91440" bIns="45720" numCol="1" anchor="t" anchorCtr="0" compatLnSpc="1">
              <a:prstTxWarp prst="textNoShape">
                <a:avLst/>
              </a:prstTxWarp>
            </a:bodyPr>
            <a:lstStyle/>
            <a:p>
              <a:endParaRPr lang="ar-SA" sz="2400"/>
            </a:p>
          </p:txBody>
        </p:sp>
        <p:sp>
          <p:nvSpPr>
            <p:cNvPr id="8" name="Line 12"/>
            <p:cNvSpPr>
              <a:spLocks noChangeShapeType="1"/>
            </p:cNvSpPr>
            <p:nvPr/>
          </p:nvSpPr>
          <p:spPr bwMode="auto">
            <a:xfrm>
              <a:off x="6714" y="8833"/>
              <a:ext cx="1200" cy="5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ar-SA" sz="2400"/>
            </a:p>
          </p:txBody>
        </p:sp>
        <p:sp>
          <p:nvSpPr>
            <p:cNvPr id="9" name="Line 11"/>
            <p:cNvSpPr>
              <a:spLocks noChangeShapeType="1"/>
            </p:cNvSpPr>
            <p:nvPr/>
          </p:nvSpPr>
          <p:spPr bwMode="auto">
            <a:xfrm>
              <a:off x="4036" y="10191"/>
              <a:ext cx="3888" cy="1"/>
            </a:xfrm>
            <a:prstGeom prst="line">
              <a:avLst/>
            </a:prstGeom>
            <a:noFill/>
            <a:ln w="38100">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ar-SA" sz="2400"/>
            </a:p>
          </p:txBody>
        </p:sp>
        <p:sp>
          <p:nvSpPr>
            <p:cNvPr id="10" name="Line 10"/>
            <p:cNvSpPr>
              <a:spLocks noChangeShapeType="1"/>
            </p:cNvSpPr>
            <p:nvPr/>
          </p:nvSpPr>
          <p:spPr bwMode="auto">
            <a:xfrm>
              <a:off x="4015" y="9552"/>
              <a:ext cx="3920" cy="1"/>
            </a:xfrm>
            <a:prstGeom prst="line">
              <a:avLst/>
            </a:prstGeom>
            <a:noFill/>
            <a:ln w="38100">
              <a:solidFill>
                <a:srgbClr val="000000"/>
              </a:solidFill>
              <a:prstDash val="dash"/>
              <a:round/>
              <a:headEnd type="triangle" w="med" len="med"/>
              <a:tailEnd/>
            </a:ln>
          </p:spPr>
          <p:txBody>
            <a:bodyPr vert="horz" wrap="square" lIns="91440" tIns="45720" rIns="91440" bIns="45720" numCol="1" anchor="t" anchorCtr="0" compatLnSpc="1">
              <a:prstTxWarp prst="textNoShape">
                <a:avLst/>
              </a:prstTxWarp>
            </a:bodyPr>
            <a:lstStyle/>
            <a:p>
              <a:endParaRPr lang="ar-SA" sz="2400"/>
            </a:p>
          </p:txBody>
        </p:sp>
        <p:sp>
          <p:nvSpPr>
            <p:cNvPr id="11" name="Text Box 9"/>
            <p:cNvSpPr txBox="1">
              <a:spLocks noChangeArrowheads="1"/>
            </p:cNvSpPr>
            <p:nvPr/>
          </p:nvSpPr>
          <p:spPr bwMode="auto">
            <a:xfrm>
              <a:off x="4106" y="7605"/>
              <a:ext cx="2709" cy="3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3200" b="1" i="0" strike="noStrike" cap="none" normalizeH="0" baseline="0" dirty="0" err="1" smtClean="0">
                  <a:ln>
                    <a:noFill/>
                  </a:ln>
                  <a:solidFill>
                    <a:srgbClr val="FF0000"/>
                  </a:solidFill>
                  <a:effectLst/>
                  <a:latin typeface="Arial" pitchFamily="34" charset="0"/>
                  <a:ea typeface="Times New Roman" pitchFamily="18" charset="0"/>
                  <a:cs typeface="Arial" pitchFamily="34" charset="0"/>
                </a:rPr>
                <a:t>ال</a:t>
              </a:r>
              <a:r>
                <a:rPr lang="ar-DZ" sz="3200" b="1" dirty="0" err="1" smtClean="0">
                  <a:solidFill>
                    <a:srgbClr val="FF0000"/>
                  </a:solidFill>
                  <a:latin typeface="Arial" pitchFamily="34" charset="0"/>
                  <a:ea typeface="Times New Roman" pitchFamily="18" charset="0"/>
                  <a:cs typeface="Arial" pitchFamily="34" charset="0"/>
                </a:rPr>
                <a:t>إستئ</a:t>
              </a:r>
              <a:r>
                <a:rPr kumimoji="0" lang="ar-DZ" sz="3200" b="1" i="0" strike="noStrike" cap="none" normalizeH="0" baseline="0" dirty="0" err="1" smtClean="0">
                  <a:ln>
                    <a:noFill/>
                  </a:ln>
                  <a:solidFill>
                    <a:srgbClr val="FF0000"/>
                  </a:solidFill>
                  <a:effectLst/>
                  <a:latin typeface="Arial" pitchFamily="34" charset="0"/>
                  <a:ea typeface="Times New Roman" pitchFamily="18" charset="0"/>
                  <a:cs typeface="Arial" pitchFamily="34" charset="0"/>
                </a:rPr>
                <a:t>جار</a:t>
              </a:r>
              <a:r>
                <a:rPr kumimoji="0" lang="ar-DZ" sz="3200" b="1" i="0" strike="noStrike" cap="none" normalizeH="0" baseline="0" dirty="0" smtClean="0">
                  <a:ln>
                    <a:noFill/>
                  </a:ln>
                  <a:solidFill>
                    <a:srgbClr val="FF0000"/>
                  </a:solidFill>
                  <a:effectLst/>
                  <a:latin typeface="Arial" pitchFamily="34" charset="0"/>
                  <a:ea typeface="Times New Roman" pitchFamily="18" charset="0"/>
                  <a:cs typeface="Arial" pitchFamily="34" charset="0"/>
                </a:rPr>
                <a:t> المالي</a:t>
              </a:r>
              <a:endParaRPr kumimoji="0" lang="ar-DZ" sz="3200" b="0" i="0" strike="noStrike" cap="none" normalizeH="0" baseline="0" dirty="0" smtClean="0">
                <a:ln>
                  <a:noFill/>
                </a:ln>
                <a:solidFill>
                  <a:srgbClr val="FF0000"/>
                </a:solidFill>
                <a:effectLst/>
                <a:latin typeface="Arial" pitchFamily="34" charset="0"/>
                <a:cs typeface="Arial" pitchFamily="34" charset="0"/>
              </a:endParaRPr>
            </a:p>
          </p:txBody>
        </p:sp>
        <p:sp>
          <p:nvSpPr>
            <p:cNvPr id="12" name="Text Box 8"/>
            <p:cNvSpPr txBox="1">
              <a:spLocks noChangeArrowheads="1"/>
            </p:cNvSpPr>
            <p:nvPr/>
          </p:nvSpPr>
          <p:spPr bwMode="auto">
            <a:xfrm>
              <a:off x="4756" y="9271"/>
              <a:ext cx="2518" cy="254"/>
            </a:xfrm>
            <a:prstGeom prst="rect">
              <a:avLst/>
            </a:prstGeom>
            <a:noFill/>
            <a:ln w="9525">
              <a:noFill/>
              <a:miter lim="800000"/>
              <a:headEnd/>
              <a:tailEnd/>
            </a:ln>
          </p:spPr>
          <p:txBody>
            <a:bodyPr vert="horz" wrap="square" lIns="18000" tIns="0" rIns="1800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مدفوعات إيجار سنوية طيلة عمر الأصل</a:t>
              </a:r>
              <a:endParaRPr kumimoji="0" lang="ar-DZ" sz="2800" b="1" i="0" u="none" strike="noStrike" cap="none" normalizeH="0" baseline="0" dirty="0" smtClean="0">
                <a:ln>
                  <a:noFill/>
                </a:ln>
                <a:solidFill>
                  <a:srgbClr val="0000FF"/>
                </a:solidFill>
                <a:effectLst/>
                <a:latin typeface="Arial" pitchFamily="34" charset="0"/>
                <a:cs typeface="Arial" pitchFamily="34" charset="0"/>
              </a:endParaRPr>
            </a:p>
          </p:txBody>
        </p:sp>
        <p:sp>
          <p:nvSpPr>
            <p:cNvPr id="13" name="WordArt 7"/>
            <p:cNvSpPr>
              <a:spLocks noChangeArrowheads="1" noChangeShapeType="1" noTextEdit="1"/>
            </p:cNvSpPr>
            <p:nvPr/>
          </p:nvSpPr>
          <p:spPr bwMode="auto">
            <a:xfrm rot="19673298">
              <a:off x="3612" y="8742"/>
              <a:ext cx="1628" cy="328"/>
            </a:xfrm>
            <a:prstGeom prst="rect">
              <a:avLst/>
            </a:prstGeom>
            <a:noFill/>
          </p:spPr>
          <p:txBody>
            <a:bodyPr wrap="none" fromWordArt="1">
              <a:prstTxWarp prst="textCanDown">
                <a:avLst>
                  <a:gd name="adj" fmla="val 33333"/>
                </a:avLst>
              </a:prstTxWarp>
            </a:bodyPr>
            <a:lstStyle/>
            <a:p>
              <a:pPr algn="ctr" rtl="1"/>
              <a:r>
                <a:rPr lang="ar-SA" sz="2400" kern="10" spc="0" dirty="0" smtClean="0">
                  <a:ln w="9525">
                    <a:solidFill>
                      <a:srgbClr val="000000"/>
                    </a:solidFill>
                    <a:round/>
                    <a:headEnd/>
                    <a:tailEnd/>
                  </a:ln>
                  <a:solidFill>
                    <a:srgbClr val="000000"/>
                  </a:solidFill>
                  <a:effectLst/>
                  <a:latin typeface="Times New Roman"/>
                  <a:cs typeface="Times New Roman"/>
                </a:rPr>
                <a:t>سداد ثمن شراء الأصل</a:t>
              </a:r>
              <a:endParaRPr lang="ar-SA" sz="2400" kern="10" spc="0" dirty="0">
                <a:ln w="9525">
                  <a:solidFill>
                    <a:srgbClr val="000000"/>
                  </a:solidFill>
                  <a:round/>
                  <a:headEnd/>
                  <a:tailEnd/>
                </a:ln>
                <a:solidFill>
                  <a:srgbClr val="000000"/>
                </a:solidFill>
                <a:effectLst/>
                <a:latin typeface="Times New Roman"/>
                <a:cs typeface="Times New Roman"/>
              </a:endParaRPr>
            </a:p>
          </p:txBody>
        </p:sp>
        <p:sp>
          <p:nvSpPr>
            <p:cNvPr id="14" name="WordArt 6"/>
            <p:cNvSpPr>
              <a:spLocks noChangeArrowheads="1" noChangeShapeType="1" noTextEdit="1"/>
            </p:cNvSpPr>
            <p:nvPr/>
          </p:nvSpPr>
          <p:spPr bwMode="auto">
            <a:xfrm rot="1733559">
              <a:off x="6780" y="8764"/>
              <a:ext cx="1609" cy="351"/>
            </a:xfrm>
            <a:prstGeom prst="rect">
              <a:avLst/>
            </a:prstGeom>
            <a:noFill/>
          </p:spPr>
          <p:txBody>
            <a:bodyPr wrap="none" fromWordArt="1">
              <a:prstTxWarp prst="textCanDown">
                <a:avLst>
                  <a:gd name="adj" fmla="val 33333"/>
                </a:avLst>
              </a:prstTxWarp>
            </a:bodyPr>
            <a:lstStyle/>
            <a:p>
              <a:pPr algn="ctr" rtl="1"/>
              <a:r>
                <a:rPr lang="ar-SA" sz="2400" kern="10" spc="0" dirty="0" smtClean="0">
                  <a:ln w="9525">
                    <a:solidFill>
                      <a:srgbClr val="000000"/>
                    </a:solidFill>
                    <a:round/>
                    <a:headEnd/>
                    <a:tailEnd/>
                  </a:ln>
                  <a:solidFill>
                    <a:srgbClr val="000000"/>
                  </a:solidFill>
                  <a:effectLst/>
                  <a:latin typeface="Times New Roman"/>
                  <a:cs typeface="Times New Roman"/>
                </a:rPr>
                <a:t>تسليم الأصل المؤجر</a:t>
              </a:r>
              <a:endParaRPr lang="ar-SA" sz="2400" kern="10" spc="0" dirty="0">
                <a:ln w="9525">
                  <a:solidFill>
                    <a:srgbClr val="000000"/>
                  </a:solidFill>
                  <a:round/>
                  <a:headEnd/>
                  <a:tailEnd/>
                </a:ln>
                <a:solidFill>
                  <a:srgbClr val="000000"/>
                </a:solidFill>
                <a:effectLst/>
                <a:latin typeface="Times New Roman"/>
                <a:cs typeface="Times New Roman"/>
              </a:endParaRPr>
            </a:p>
          </p:txBody>
        </p:sp>
        <p:sp>
          <p:nvSpPr>
            <p:cNvPr id="15" name="Text Box 5"/>
            <p:cNvSpPr txBox="1">
              <a:spLocks noChangeArrowheads="1"/>
            </p:cNvSpPr>
            <p:nvPr/>
          </p:nvSpPr>
          <p:spPr bwMode="auto">
            <a:xfrm>
              <a:off x="4387" y="10227"/>
              <a:ext cx="3602" cy="813"/>
            </a:xfrm>
            <a:prstGeom prst="rect">
              <a:avLst/>
            </a:prstGeom>
            <a:noFill/>
            <a:ln w="9525">
              <a:noFill/>
              <a:miter lim="800000"/>
              <a:headEnd/>
              <a:tailEnd/>
            </a:ln>
          </p:spPr>
          <p:txBody>
            <a:bodyPr vert="horz" wrap="square" lIns="18000" tIns="0" rIns="1800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تسليم الأصل المؤجر</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أو </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دفع ثمنه عند نهاية عمره الإنتاجي</a:t>
              </a:r>
              <a:endParaRPr kumimoji="0" lang="ar-DZ" sz="2800" b="1" i="0" u="none" strike="noStrike" cap="none" normalizeH="0" baseline="0" dirty="0" smtClean="0">
                <a:ln>
                  <a:noFill/>
                </a:ln>
                <a:solidFill>
                  <a:srgbClr val="0000FF"/>
                </a:solidFill>
                <a:effectLst/>
                <a:latin typeface="Arial" pitchFamily="34" charset="0"/>
                <a:cs typeface="Arial" pitchFamily="34" charset="0"/>
              </a:endParaRPr>
            </a:p>
          </p:txBody>
        </p:sp>
        <p:sp>
          <p:nvSpPr>
            <p:cNvPr id="16" name="AutoShape 3"/>
            <p:cNvSpPr>
              <a:spLocks noChangeShapeType="1"/>
            </p:cNvSpPr>
            <p:nvPr/>
          </p:nvSpPr>
          <p:spPr bwMode="auto">
            <a:xfrm flipH="1">
              <a:off x="4164" y="10935"/>
              <a:ext cx="223" cy="139"/>
            </a:xfrm>
            <a:prstGeom prst="straightConnector1">
              <a:avLst/>
            </a:prstGeom>
            <a:noFill/>
            <a:ln w="38100">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ar-SA" sz="2400"/>
            </a:p>
          </p:txBody>
        </p:sp>
        <p:sp>
          <p:nvSpPr>
            <p:cNvPr id="17" name="AutoShape 2"/>
            <p:cNvSpPr>
              <a:spLocks noChangeShapeType="1"/>
            </p:cNvSpPr>
            <p:nvPr/>
          </p:nvSpPr>
          <p:spPr bwMode="auto">
            <a:xfrm flipH="1" flipV="1">
              <a:off x="4995" y="10191"/>
              <a:ext cx="170" cy="162"/>
            </a:xfrm>
            <a:prstGeom prst="straightConnector1">
              <a:avLst/>
            </a:prstGeom>
            <a:noFill/>
            <a:ln w="38100">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ar-SA" sz="2400"/>
            </a:p>
          </p:txBody>
        </p:sp>
      </p:grpSp>
      <p:cxnSp>
        <p:nvCxnSpPr>
          <p:cNvPr id="18" name="AutoShape 25"/>
          <p:cNvCxnSpPr>
            <a:cxnSpLocks noChangeShapeType="1"/>
          </p:cNvCxnSpPr>
          <p:nvPr/>
        </p:nvCxnSpPr>
        <p:spPr bwMode="auto">
          <a:xfrm rot="5400000">
            <a:off x="4685935" y="2042407"/>
            <a:ext cx="1587" cy="6372000"/>
          </a:xfrm>
          <a:prstGeom prst="bentConnector3">
            <a:avLst>
              <a:gd name="adj1" fmla="val 70068075"/>
            </a:avLst>
          </a:prstGeom>
          <a:noFill/>
          <a:ln w="38100">
            <a:solidFill>
              <a:srgbClr val="000000"/>
            </a:solidFill>
            <a:prstDash val="dash"/>
            <a:miter lim="800000"/>
            <a:headEnd/>
            <a:tailEnd type="triangle" w="med" len="med"/>
          </a:ln>
        </p:spPr>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15580" y="694239"/>
          <a:ext cx="8929718" cy="5976517"/>
        </p:xfrm>
        <a:graphic>
          <a:graphicData uri="http://schemas.openxmlformats.org/drawingml/2006/table">
            <a:tbl>
              <a:tblPr rtl="1"/>
              <a:tblGrid>
                <a:gridCol w="4464859"/>
                <a:gridCol w="4464859"/>
              </a:tblGrid>
              <a:tr h="649121">
                <a:tc>
                  <a:txBody>
                    <a:bodyPr/>
                    <a:lstStyle/>
                    <a:p>
                      <a:pPr algn="ctr" rtl="1">
                        <a:lnSpc>
                          <a:spcPct val="115000"/>
                        </a:lnSpc>
                        <a:spcAft>
                          <a:spcPts val="0"/>
                        </a:spcAft>
                      </a:pPr>
                      <a:r>
                        <a:rPr lang="ar-DZ" sz="3200" b="1" dirty="0" smtClean="0">
                          <a:latin typeface="Times New Roman"/>
                          <a:ea typeface="Times New Roman"/>
                          <a:cs typeface="Times New Roman"/>
                        </a:rPr>
                        <a:t>الاستئجار </a:t>
                      </a:r>
                      <a:r>
                        <a:rPr lang="ar-DZ" sz="3200" b="1" dirty="0">
                          <a:latin typeface="Times New Roman"/>
                          <a:ea typeface="Times New Roman"/>
                          <a:cs typeface="Times New Roman"/>
                        </a:rPr>
                        <a:t>التشغيلي</a:t>
                      </a:r>
                      <a:endParaRPr lang="en-US" sz="3200" b="1"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15000"/>
                        </a:lnSpc>
                        <a:spcAft>
                          <a:spcPts val="0"/>
                        </a:spcAft>
                      </a:pPr>
                      <a:r>
                        <a:rPr lang="ar-DZ" sz="3200" b="1" dirty="0" smtClean="0">
                          <a:latin typeface="Times New Roman"/>
                          <a:ea typeface="Times New Roman"/>
                          <a:cs typeface="Times New Roman"/>
                        </a:rPr>
                        <a:t>الاستئجار المالي </a:t>
                      </a:r>
                      <a:endParaRPr lang="en-US" sz="3200" b="1"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913126">
                <a:tc>
                  <a:txBody>
                    <a:bodyPr/>
                    <a:lstStyle/>
                    <a:p>
                      <a:pPr algn="r" rtl="1">
                        <a:lnSpc>
                          <a:spcPct val="115000"/>
                        </a:lnSpc>
                        <a:spcAft>
                          <a:spcPts val="0"/>
                        </a:spcAft>
                      </a:pPr>
                      <a:r>
                        <a:rPr lang="ar-DZ" sz="2800" b="1" dirty="0">
                          <a:latin typeface="Times New Roman"/>
                          <a:ea typeface="Times New Roman"/>
                          <a:cs typeface="Times New Roman"/>
                        </a:rPr>
                        <a:t>- يدفع المستأجر مدفوعات سنوية </a:t>
                      </a:r>
                      <a:r>
                        <a:rPr lang="ar-DZ" sz="2800" b="1" dirty="0" smtClean="0">
                          <a:latin typeface="Times New Roman"/>
                          <a:ea typeface="Times New Roman"/>
                          <a:cs typeface="Times New Roman"/>
                        </a:rPr>
                        <a:t>تغطي للمؤجر قسط </a:t>
                      </a:r>
                      <a:r>
                        <a:rPr lang="ar-DZ" sz="2800" b="1" dirty="0" err="1">
                          <a:latin typeface="Times New Roman"/>
                          <a:ea typeface="Times New Roman"/>
                          <a:cs typeface="Times New Roman"/>
                        </a:rPr>
                        <a:t>الاهتلاك</a:t>
                      </a:r>
                      <a:r>
                        <a:rPr lang="ar-DZ" sz="2800" b="1" dirty="0">
                          <a:latin typeface="Times New Roman"/>
                          <a:ea typeface="Times New Roman"/>
                          <a:cs typeface="Times New Roman"/>
                        </a:rPr>
                        <a:t> ومصاريف الصيانة والتأمين </a:t>
                      </a:r>
                      <a:r>
                        <a:rPr lang="ar-SA" sz="2800" b="1" dirty="0" smtClean="0">
                          <a:latin typeface="Times New Roman"/>
                          <a:ea typeface="Times New Roman"/>
                          <a:cs typeface="Times New Roman"/>
                        </a:rPr>
                        <a:t>...</a:t>
                      </a:r>
                      <a:r>
                        <a:rPr lang="ar-DZ" sz="2800" b="1" dirty="0" smtClean="0">
                          <a:latin typeface="Times New Roman"/>
                          <a:ea typeface="Times New Roman"/>
                          <a:cs typeface="Times New Roman"/>
                        </a:rPr>
                        <a:t>، </a:t>
                      </a:r>
                      <a:r>
                        <a:rPr lang="ar-DZ" sz="2800" b="1" dirty="0">
                          <a:latin typeface="Times New Roman"/>
                          <a:ea typeface="Times New Roman"/>
                          <a:cs typeface="Times New Roman"/>
                        </a:rPr>
                        <a:t>كما تضمن له الحصول على عائد سنوي، ولكن لا تضمن تغطية كامل تكلفة شراء </a:t>
                      </a:r>
                      <a:r>
                        <a:rPr lang="ar-DZ" sz="2800" b="1" dirty="0" smtClean="0">
                          <a:latin typeface="Times New Roman"/>
                          <a:ea typeface="Times New Roman"/>
                          <a:cs typeface="Times New Roman"/>
                        </a:rPr>
                        <a:t>الأصل خلال </a:t>
                      </a:r>
                      <a:r>
                        <a:rPr lang="ar-DZ" sz="2800" b="1" dirty="0">
                          <a:latin typeface="Times New Roman"/>
                          <a:ea typeface="Times New Roman"/>
                          <a:cs typeface="Times New Roman"/>
                        </a:rPr>
                        <a:t>مدة الإيجار.</a:t>
                      </a:r>
                      <a:endParaRPr lang="en-US" sz="2800" b="1"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DZ" sz="2800" b="1" dirty="0">
                          <a:latin typeface="Times New Roman"/>
                          <a:ea typeface="Times New Roman"/>
                          <a:cs typeface="Times New Roman"/>
                        </a:rPr>
                        <a:t>- يلتزم المستأجر خلال مدة الإيجار بدفع سلسلة من الأقساط النقدية السنوية كمدفوعات إيجار تكفي لاستهلاك تكلفة شراء الأصل، وتحقيق عائد إضافي </a:t>
                      </a:r>
                      <a:r>
                        <a:rPr lang="ar-DZ" sz="2800" b="1" dirty="0" err="1">
                          <a:latin typeface="Times New Roman"/>
                          <a:ea typeface="Times New Roman"/>
                          <a:cs typeface="Times New Roman"/>
                        </a:rPr>
                        <a:t>للمؤجر.</a:t>
                      </a:r>
                      <a:r>
                        <a:rPr lang="ar-DZ" sz="2800" b="1" dirty="0">
                          <a:latin typeface="Times New Roman"/>
                          <a:ea typeface="Times New Roman"/>
                          <a:cs typeface="Times New Roman"/>
                        </a:rPr>
                        <a:t> </a:t>
                      </a:r>
                      <a:endParaRPr lang="en-US" sz="2800" b="1"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5670">
                <a:tc>
                  <a:txBody>
                    <a:bodyPr/>
                    <a:lstStyle/>
                    <a:p>
                      <a:pPr algn="r" rtl="1">
                        <a:lnSpc>
                          <a:spcPct val="115000"/>
                        </a:lnSpc>
                        <a:spcAft>
                          <a:spcPts val="0"/>
                        </a:spcAft>
                      </a:pPr>
                      <a:r>
                        <a:rPr lang="ar-DZ" sz="2800" b="1">
                          <a:latin typeface="Times New Roman"/>
                          <a:ea typeface="Times New Roman"/>
                          <a:cs typeface="Times New Roman"/>
                        </a:rPr>
                        <a:t>- يتحمل المؤجر تكاليف صيانة وإصلاح الأصل ومصاريف التأمين، مقابل الحصول على مدفوعات سنوية تأخذ في الحسبان هذه التكاليف وتحقق له عائد مجزي.</a:t>
                      </a:r>
                      <a:endParaRPr lang="en-US" sz="2800" b="1">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DZ" sz="2800" b="1" dirty="0">
                          <a:latin typeface="Times New Roman"/>
                          <a:ea typeface="Times New Roman"/>
                          <a:cs typeface="Times New Roman"/>
                        </a:rPr>
                        <a:t>-  المستأجر هو الذي يتحمل المصاريف الرأسمالية (تكاليف التأمين وصيانة وإصلاح الأصل المؤجر)، إضافة إلى المصاريف التشغيلية (الكهرباء، الماء، الوقود...). </a:t>
                      </a:r>
                      <a:endParaRPr lang="en-US" sz="2800" b="1"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29978" y="620688"/>
          <a:ext cx="8924578" cy="6046728"/>
        </p:xfrm>
        <a:graphic>
          <a:graphicData uri="http://schemas.openxmlformats.org/drawingml/2006/table">
            <a:tbl>
              <a:tblPr rtl="1"/>
              <a:tblGrid>
                <a:gridCol w="4490979"/>
                <a:gridCol w="4433599"/>
              </a:tblGrid>
              <a:tr h="686470">
                <a:tc>
                  <a:txBody>
                    <a:bodyPr/>
                    <a:lstStyle/>
                    <a:p>
                      <a:pPr algn="ctr" rtl="1">
                        <a:lnSpc>
                          <a:spcPct val="115000"/>
                        </a:lnSpc>
                        <a:spcAft>
                          <a:spcPts val="0"/>
                        </a:spcAft>
                      </a:pPr>
                      <a:r>
                        <a:rPr lang="ar-DZ" sz="3200" b="1" dirty="0" smtClean="0">
                          <a:latin typeface="Times New Roman"/>
                          <a:ea typeface="Times New Roman"/>
                          <a:cs typeface="Times New Roman"/>
                        </a:rPr>
                        <a:t>الاستئجار </a:t>
                      </a:r>
                      <a:r>
                        <a:rPr lang="ar-DZ" sz="3200" b="1" dirty="0">
                          <a:latin typeface="Times New Roman"/>
                          <a:ea typeface="Times New Roman"/>
                          <a:cs typeface="Times New Roman"/>
                        </a:rPr>
                        <a:t>التشغيلي</a:t>
                      </a:r>
                      <a:endParaRPr lang="en-US" sz="3200" b="1"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15000"/>
                        </a:lnSpc>
                        <a:spcAft>
                          <a:spcPts val="0"/>
                        </a:spcAft>
                      </a:pPr>
                      <a:r>
                        <a:rPr lang="ar-DZ" sz="3200" b="1" dirty="0" smtClean="0">
                          <a:latin typeface="Times New Roman"/>
                          <a:ea typeface="Times New Roman"/>
                          <a:cs typeface="Times New Roman"/>
                        </a:rPr>
                        <a:t>الاستئجار المالي </a:t>
                      </a:r>
                      <a:endParaRPr lang="en-US" sz="3200" b="1"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494630">
                <a:tc>
                  <a:txBody>
                    <a:bodyPr/>
                    <a:lstStyle/>
                    <a:p>
                      <a:pPr algn="r" rtl="1">
                        <a:lnSpc>
                          <a:spcPct val="115000"/>
                        </a:lnSpc>
                        <a:spcAft>
                          <a:spcPts val="0"/>
                        </a:spcAft>
                      </a:pPr>
                      <a:r>
                        <a:rPr lang="ar-DZ" sz="2800" b="1" dirty="0">
                          <a:latin typeface="Times New Roman"/>
                          <a:ea typeface="Times New Roman"/>
                          <a:cs typeface="Times New Roman"/>
                        </a:rPr>
                        <a:t>- عقد الإيجار هنا قابل للإلغاء أو الفسخ وفقا لإرادة المستأجر لأنه لا يغطي العمر الاقتصادي للأصل </a:t>
                      </a:r>
                      <a:r>
                        <a:rPr lang="ar-DZ" sz="2800" b="1" dirty="0" err="1">
                          <a:latin typeface="Times New Roman"/>
                          <a:ea typeface="Times New Roman"/>
                          <a:cs typeface="Times New Roman"/>
                        </a:rPr>
                        <a:t>المؤجر.</a:t>
                      </a:r>
                      <a:r>
                        <a:rPr lang="ar-DZ" sz="2800" b="1" dirty="0">
                          <a:latin typeface="Times New Roman"/>
                          <a:ea typeface="Times New Roman"/>
                          <a:cs typeface="Times New Roman"/>
                        </a:rPr>
                        <a:t> </a:t>
                      </a:r>
                      <a:r>
                        <a:rPr lang="ar-DZ" sz="2800" b="1" dirty="0" smtClean="0">
                          <a:latin typeface="Times New Roman"/>
                          <a:ea typeface="Times New Roman"/>
                          <a:cs typeface="Times New Roman"/>
                        </a:rPr>
                        <a:t>ويمكن للمستأجر انهاء </a:t>
                      </a:r>
                      <a:r>
                        <a:rPr lang="ar-DZ" sz="2800" b="1" dirty="0">
                          <a:latin typeface="Times New Roman"/>
                          <a:ea typeface="Times New Roman"/>
                          <a:cs typeface="Times New Roman"/>
                        </a:rPr>
                        <a:t>مدة الإيجار، أو تأجيره لفترة </a:t>
                      </a:r>
                      <a:r>
                        <a:rPr lang="ar-DZ" sz="2800" b="1" dirty="0" smtClean="0">
                          <a:latin typeface="Times New Roman"/>
                          <a:ea typeface="Times New Roman"/>
                          <a:cs typeface="Times New Roman"/>
                        </a:rPr>
                        <a:t>ثانية.</a:t>
                      </a:r>
                      <a:endParaRPr lang="en-US" sz="2800" b="1"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DZ" sz="2800" b="1" dirty="0">
                          <a:latin typeface="Times New Roman"/>
                          <a:ea typeface="Times New Roman"/>
                          <a:cs typeface="Times New Roman"/>
                        </a:rPr>
                        <a:t>- عقد الإيجار هنا غير قابل للإلغاء أو الفسخ من طرف المستأجر طوال مدة الإيجار، </a:t>
                      </a:r>
                      <a:r>
                        <a:rPr lang="ar-DZ" sz="2800" b="1" dirty="0" smtClean="0">
                          <a:latin typeface="Times New Roman"/>
                          <a:ea typeface="Times New Roman"/>
                          <a:cs typeface="Times New Roman"/>
                        </a:rPr>
                        <a:t>ولو يفعل ذلك فهو ملتزم بدفع </a:t>
                      </a:r>
                      <a:r>
                        <a:rPr lang="ar-DZ" sz="2800" b="1" dirty="0">
                          <a:latin typeface="Times New Roman"/>
                          <a:ea typeface="Times New Roman"/>
                          <a:cs typeface="Times New Roman"/>
                        </a:rPr>
                        <a:t>باقي أقساط مدفوعات الإيجار السنوية خلال المدة المتبقية من فترة </a:t>
                      </a:r>
                      <a:r>
                        <a:rPr lang="ar-DZ" sz="2800" b="1" dirty="0" smtClean="0">
                          <a:latin typeface="Times New Roman"/>
                          <a:ea typeface="Times New Roman"/>
                          <a:cs typeface="Times New Roman"/>
                        </a:rPr>
                        <a:t>التأجير.</a:t>
                      </a:r>
                      <a:endParaRPr lang="en-US" sz="2800" b="1"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3509">
                <a:tc>
                  <a:txBody>
                    <a:bodyPr/>
                    <a:lstStyle/>
                    <a:p>
                      <a:pPr algn="r" rtl="1">
                        <a:lnSpc>
                          <a:spcPct val="115000"/>
                        </a:lnSpc>
                        <a:spcAft>
                          <a:spcPts val="0"/>
                        </a:spcAft>
                      </a:pPr>
                      <a:r>
                        <a:rPr lang="ar-DZ" sz="2800" b="1" dirty="0">
                          <a:latin typeface="Times New Roman"/>
                          <a:ea typeface="Times New Roman"/>
                          <a:cs typeface="Times New Roman"/>
                        </a:rPr>
                        <a:t>- لا يحق للمستأجر إدخال تعديلات فنية على الأصل الرأسمالي دون موافقة مؤجر </a:t>
                      </a:r>
                      <a:r>
                        <a:rPr lang="ar-DZ" sz="2800" b="1" dirty="0" smtClean="0">
                          <a:latin typeface="Times New Roman"/>
                          <a:ea typeface="Times New Roman"/>
                          <a:cs typeface="Times New Roman"/>
                        </a:rPr>
                        <a:t>الأصل</a:t>
                      </a:r>
                      <a:r>
                        <a:rPr lang="ar-DZ" sz="2800" b="1" dirty="0">
                          <a:latin typeface="Times New Roman"/>
                          <a:ea typeface="Times New Roman"/>
                          <a:cs typeface="Times New Roman"/>
                        </a:rPr>
                        <a:t>.</a:t>
                      </a:r>
                      <a:endParaRPr lang="en-US" sz="2800" b="1"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DZ" sz="2800" b="1">
                          <a:latin typeface="Times New Roman"/>
                          <a:ea typeface="Times New Roman"/>
                          <a:cs typeface="Times New Roman"/>
                        </a:rPr>
                        <a:t>- يحق للمستأجر إدخال تعديلات فنية على الأصل طالما سوف تنتهي إجارته بالتمليك.</a:t>
                      </a:r>
                      <a:endParaRPr lang="en-US" sz="2800" b="1">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3509">
                <a:tc>
                  <a:txBody>
                    <a:bodyPr/>
                    <a:lstStyle/>
                    <a:p>
                      <a:pPr algn="r" rtl="1">
                        <a:lnSpc>
                          <a:spcPct val="115000"/>
                        </a:lnSpc>
                        <a:spcAft>
                          <a:spcPts val="0"/>
                        </a:spcAft>
                      </a:pPr>
                      <a:r>
                        <a:rPr lang="ar-DZ" sz="2800" b="1" dirty="0">
                          <a:latin typeface="Times New Roman"/>
                          <a:ea typeface="Times New Roman"/>
                          <a:cs typeface="Times New Roman"/>
                        </a:rPr>
                        <a:t>- يمكن </a:t>
                      </a:r>
                      <a:r>
                        <a:rPr lang="ar-DZ" sz="2800" b="1" dirty="0" smtClean="0">
                          <a:latin typeface="Times New Roman"/>
                          <a:ea typeface="Times New Roman"/>
                          <a:cs typeface="Times New Roman"/>
                        </a:rPr>
                        <a:t>المؤسسة </a:t>
                      </a:r>
                      <a:r>
                        <a:rPr lang="ar-DZ" sz="2800" b="1" dirty="0">
                          <a:latin typeface="Times New Roman"/>
                          <a:ea typeface="Times New Roman"/>
                          <a:cs typeface="Times New Roman"/>
                        </a:rPr>
                        <a:t>المستأجرة من مسايرة التطور الفني والتكنولوجي في الصناعة.</a:t>
                      </a:r>
                      <a:endParaRPr lang="en-US" sz="2800" b="1"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DZ" sz="2800" b="1" dirty="0">
                          <a:latin typeface="Times New Roman"/>
                          <a:ea typeface="Times New Roman"/>
                          <a:cs typeface="Times New Roman"/>
                        </a:rPr>
                        <a:t>- يمكن المؤسسة المستأجرة من تطوير طاقتها الإنتاجية.</a:t>
                      </a:r>
                      <a:endParaRPr lang="en-US" sz="2800" b="1"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8-1"/>
          <p:cNvPicPr>
            <a:picLocks noChangeAspect="1" noChangeArrowheads="1"/>
          </p:cNvPicPr>
          <p:nvPr/>
        </p:nvPicPr>
        <p:blipFill>
          <a:blip r:embed="rId2" cstate="print"/>
          <a:srcRect/>
          <a:stretch>
            <a:fillRect/>
          </a:stretch>
        </p:blipFill>
        <p:spPr bwMode="auto">
          <a:xfrm>
            <a:off x="26988" y="142875"/>
            <a:ext cx="9086850" cy="6715125"/>
          </a:xfrm>
          <a:prstGeom prst="rect">
            <a:avLst/>
          </a:prstGeom>
          <a:noFill/>
          <a:ln w="9525">
            <a:noFill/>
            <a:miter lim="800000"/>
            <a:headEnd/>
            <a:tailEnd/>
          </a:ln>
        </p:spPr>
      </p:pic>
      <p:sp>
        <p:nvSpPr>
          <p:cNvPr id="3" name="Rectangle 2"/>
          <p:cNvSpPr/>
          <p:nvPr/>
        </p:nvSpPr>
        <p:spPr>
          <a:xfrm>
            <a:off x="428596" y="188640"/>
            <a:ext cx="8358246" cy="954107"/>
          </a:xfrm>
          <a:prstGeom prst="rect">
            <a:avLst/>
          </a:prstGeom>
        </p:spPr>
        <p:txBody>
          <a:bodyPr wrap="square">
            <a:spAutoFit/>
          </a:bodyPr>
          <a:lstStyle/>
          <a:p>
            <a:pPr algn="ctr"/>
            <a:r>
              <a:rPr lang="ar-DZ" sz="2800" b="1" dirty="0" smtClean="0">
                <a:solidFill>
                  <a:srgbClr val="0000FF"/>
                </a:solidFill>
              </a:rPr>
              <a:t>وهناك من يفرق بين </a:t>
            </a:r>
            <a:r>
              <a:rPr lang="ar-DZ" sz="2800" b="1" dirty="0" smtClean="0">
                <a:solidFill>
                  <a:srgbClr val="0000FF"/>
                </a:solidFill>
                <a:latin typeface="Times New Roman"/>
                <a:ea typeface="Times New Roman"/>
                <a:cs typeface="Times New Roman"/>
              </a:rPr>
              <a:t>الاستئجار المالي </a:t>
            </a:r>
            <a:r>
              <a:rPr lang="ar-SA" sz="2800" b="1" dirty="0" smtClean="0">
                <a:solidFill>
                  <a:srgbClr val="0000FF"/>
                </a:solidFill>
              </a:rPr>
              <a:t>و</a:t>
            </a:r>
            <a:r>
              <a:rPr lang="ar-DZ" sz="2800" b="1" dirty="0" smtClean="0">
                <a:solidFill>
                  <a:srgbClr val="0000FF"/>
                </a:solidFill>
                <a:latin typeface="Times New Roman"/>
                <a:ea typeface="Times New Roman"/>
                <a:cs typeface="Times New Roman"/>
              </a:rPr>
              <a:t>الاستئجار</a:t>
            </a:r>
            <a:r>
              <a:rPr lang="ar-SA" sz="2800" b="1" dirty="0" smtClean="0">
                <a:solidFill>
                  <a:srgbClr val="0000FF"/>
                </a:solidFill>
              </a:rPr>
              <a:t> </a:t>
            </a:r>
            <a:r>
              <a:rPr lang="ar-SA" sz="2800" b="1" dirty="0" smtClean="0">
                <a:solidFill>
                  <a:srgbClr val="0000FF"/>
                </a:solidFill>
              </a:rPr>
              <a:t>التشغيلي بالخوارزمي الموالي:</a:t>
            </a:r>
            <a:endParaRPr lang="en-US" sz="2800" b="1" dirty="0" smtClean="0">
              <a:solidFill>
                <a:srgbClr val="0000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r" rtl="1">
              <a:buNone/>
            </a:pPr>
            <a:r>
              <a:rPr lang="ar-DZ" b="1" dirty="0" smtClean="0"/>
              <a:t>دورة التمويل لمؤسسة معينة، هي دورة طويلة تستخدم فيا موارد مالية مستقرة لتمويل كل من دورة </a:t>
            </a:r>
            <a:r>
              <a:rPr lang="ar-DZ" b="1" dirty="0" err="1" smtClean="0"/>
              <a:t>الإستثمار</a:t>
            </a:r>
            <a:r>
              <a:rPr lang="ar-DZ" b="1" dirty="0" smtClean="0"/>
              <a:t> </a:t>
            </a:r>
            <a:r>
              <a:rPr lang="ar-SA" b="1" dirty="0" smtClean="0"/>
              <a:t>طويلة الأجل </a:t>
            </a:r>
            <a:r>
              <a:rPr lang="ar-DZ" b="1" dirty="0" smtClean="0"/>
              <a:t>ودورة </a:t>
            </a:r>
            <a:r>
              <a:rPr lang="ar-SA" b="1" dirty="0" smtClean="0"/>
              <a:t>التشغيل</a:t>
            </a:r>
            <a:r>
              <a:rPr lang="ar-DZ" b="1" dirty="0" smtClean="0"/>
              <a:t> قصيرة </a:t>
            </a:r>
            <a:r>
              <a:rPr lang="ar-SA" b="1" dirty="0" smtClean="0"/>
              <a:t>الأجل</a:t>
            </a:r>
            <a:r>
              <a:rPr lang="ar-DZ" b="1" dirty="0" err="1" smtClean="0"/>
              <a:t>.</a:t>
            </a:r>
            <a:r>
              <a:rPr lang="ar-SA" b="1" dirty="0" smtClean="0"/>
              <a:t> </a:t>
            </a:r>
            <a:r>
              <a:rPr lang="ar-DZ" b="1" dirty="0" smtClean="0"/>
              <a:t>و</a:t>
            </a:r>
            <a:r>
              <a:rPr lang="ar-SA" b="1" dirty="0" smtClean="0"/>
              <a:t>يمكن أن </a:t>
            </a:r>
            <a:r>
              <a:rPr lang="ar-DZ" b="1" dirty="0" smtClean="0"/>
              <a:t>ت</a:t>
            </a:r>
            <a:r>
              <a:rPr lang="ar-SA" b="1" dirty="0" smtClean="0"/>
              <a:t>كون </a:t>
            </a:r>
            <a:r>
              <a:rPr lang="ar-DZ" b="1" dirty="0" smtClean="0"/>
              <a:t>موارد </a:t>
            </a:r>
            <a:r>
              <a:rPr lang="ar-SA" b="1" dirty="0" smtClean="0"/>
              <a:t>التمويل </a:t>
            </a:r>
            <a:r>
              <a:rPr lang="ar-DZ" b="1" dirty="0" smtClean="0"/>
              <a:t>تلك إما متأتية من مصادر </a:t>
            </a:r>
            <a:r>
              <a:rPr lang="ar-SA" b="1" dirty="0" smtClean="0"/>
              <a:t>داخل</a:t>
            </a:r>
            <a:r>
              <a:rPr lang="ar-DZ" b="1" dirty="0" err="1" smtClean="0"/>
              <a:t>ية</a:t>
            </a:r>
            <a:r>
              <a:rPr lang="ar-DZ" b="1" dirty="0" smtClean="0"/>
              <a:t> </a:t>
            </a:r>
            <a:r>
              <a:rPr lang="ar-SA" b="1" dirty="0" smtClean="0"/>
              <a:t>أو </a:t>
            </a:r>
            <a:r>
              <a:rPr lang="ar-DZ" b="1" dirty="0" smtClean="0"/>
              <a:t>متأتية من مصادر </a:t>
            </a:r>
            <a:r>
              <a:rPr lang="ar-SA" b="1" dirty="0" smtClean="0"/>
              <a:t>خارج</a:t>
            </a:r>
            <a:r>
              <a:rPr lang="ar-DZ" b="1" dirty="0" err="1" smtClean="0"/>
              <a:t>ية</a:t>
            </a:r>
            <a:r>
              <a:rPr lang="ar-DZ" b="1" dirty="0" smtClean="0"/>
              <a:t>، وضمن هذه الأخيرة يمكن أن تكون الموارد </a:t>
            </a:r>
            <a:r>
              <a:rPr lang="ar-DZ" b="1" dirty="0" err="1" smtClean="0"/>
              <a:t>خاصة </a:t>
            </a:r>
            <a:r>
              <a:rPr lang="ar-DZ" b="1" dirty="0" smtClean="0"/>
              <a:t>(حقوق ملكية) وإما </a:t>
            </a:r>
            <a:r>
              <a:rPr lang="ar-DZ" b="1" dirty="0" err="1" smtClean="0"/>
              <a:t>أجنبية </a:t>
            </a:r>
            <a:r>
              <a:rPr lang="ar-DZ" b="1" dirty="0" smtClean="0"/>
              <a:t>(ديون مالية</a:t>
            </a:r>
            <a:r>
              <a:rPr lang="ar-DZ" b="1" dirty="0" err="1" smtClean="0"/>
              <a:t>).</a:t>
            </a:r>
            <a:endParaRPr lang="ar-DZ" b="1" dirty="0" smtClean="0"/>
          </a:p>
          <a:p>
            <a:pPr algn="r" rtl="1">
              <a:buNone/>
            </a:pPr>
            <a:endParaRPr lang="ar-DZ" b="1" dirty="0" smtClean="0"/>
          </a:p>
          <a:p>
            <a:pPr algn="r" rtl="1">
              <a:buNone/>
            </a:pPr>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Autofit/>
          </a:bodyPr>
          <a:lstStyle/>
          <a:p>
            <a:pPr algn="r" rtl="1">
              <a:buNone/>
            </a:pPr>
            <a:r>
              <a:rPr lang="ar-SA" b="1" dirty="0" smtClean="0"/>
              <a:t>من أهم مزايا </a:t>
            </a:r>
            <a:r>
              <a:rPr lang="ar-DZ" b="1" dirty="0" err="1" smtClean="0"/>
              <a:t>الإستئجار</a:t>
            </a:r>
            <a:r>
              <a:rPr lang="ar-DZ" b="1" dirty="0" smtClean="0"/>
              <a:t> المالي </a:t>
            </a:r>
            <a:r>
              <a:rPr lang="ar-SA" b="1" dirty="0" smtClean="0"/>
              <a:t>بالنسبة للم</a:t>
            </a:r>
            <a:r>
              <a:rPr lang="ar-DZ" b="1" dirty="0" err="1" smtClean="0"/>
              <a:t>ؤسسة</a:t>
            </a:r>
            <a:r>
              <a:rPr lang="ar-SA" b="1" dirty="0" smtClean="0"/>
              <a:t>، ما يلي:</a:t>
            </a:r>
            <a:endParaRPr lang="en-US" b="1" dirty="0" smtClean="0"/>
          </a:p>
          <a:p>
            <a:pPr algn="r" rtl="1"/>
            <a:r>
              <a:rPr lang="ar-SA" b="1" dirty="0" smtClean="0"/>
              <a:t>زيادة درجة المنافسة بين مصادر التمويل المتوسطة والطويلة الأجل، بما يحد من ارتفاع تكلفة الحصول على الأموال من هذه المصادر.</a:t>
            </a:r>
            <a:endParaRPr lang="ar-DZ" b="1" dirty="0" smtClean="0"/>
          </a:p>
          <a:p>
            <a:pPr algn="r" rtl="1"/>
            <a:r>
              <a:rPr lang="ar-SA" b="1" dirty="0" smtClean="0"/>
              <a:t>تحرير الموارد المالية الذاتية وعدم تجميد جزء هام منها في أصول يتم شرائها نقدا، ومن ثم إعادة تخصيص وتوزيع الموارد بين الاستخدامات المختلفة، حيث يمكن تخصيص الموارد الداخلية للإنفاق على البحث والتطوير وتمويل رأس المال العامل، واستخدام التمويل العيني لتمويل الأصول الرأسمالية.</a:t>
            </a:r>
            <a:endParaRPr lang="en-US" b="1" dirty="0" smtClean="0"/>
          </a:p>
          <a:p>
            <a:pPr algn="r" rtl="1">
              <a:buNone/>
            </a:pPr>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Autofit/>
          </a:bodyPr>
          <a:lstStyle/>
          <a:p>
            <a:pPr algn="r" rtl="1">
              <a:lnSpc>
                <a:spcPct val="110000"/>
              </a:lnSpc>
            </a:pPr>
            <a:r>
              <a:rPr lang="ar-SA" b="1" dirty="0" smtClean="0"/>
              <a:t>تحقيق وفرات ضريبية، وذلك على أساس أن مدفوعات الإيجار تعتبر عب</a:t>
            </a:r>
            <a:r>
              <a:rPr lang="ar-DZ" b="1" dirty="0" smtClean="0"/>
              <a:t>ء</a:t>
            </a:r>
            <a:r>
              <a:rPr lang="ar-SA" b="1" dirty="0" smtClean="0"/>
              <a:t> قابلا للخصم من الوعاء </a:t>
            </a:r>
            <a:r>
              <a:rPr lang="ar-SA" b="1" dirty="0" err="1" smtClean="0"/>
              <a:t>الضريبي </a:t>
            </a:r>
            <a:r>
              <a:rPr lang="ar-SA" b="1" dirty="0" smtClean="0"/>
              <a:t>(الربح الخاضع للضريبة)، مثلها في ذلك مثل </a:t>
            </a:r>
            <a:r>
              <a:rPr lang="ar-SA" b="1" dirty="0" err="1" smtClean="0"/>
              <a:t>الاهتلاكات</a:t>
            </a:r>
            <a:r>
              <a:rPr lang="ar-SA" b="1" dirty="0" smtClean="0"/>
              <a:t> والفوائد.</a:t>
            </a:r>
          </a:p>
          <a:p>
            <a:pPr algn="r" rtl="1">
              <a:lnSpc>
                <a:spcPct val="110000"/>
              </a:lnSpc>
            </a:pPr>
            <a:r>
              <a:rPr lang="ar-SA" b="1" dirty="0" smtClean="0"/>
              <a:t>تنظيم التدفقات النقدية، بما يؤدي إلى تحسين السيولة وزيادة فعالية رأس المال العامل في العمليات </a:t>
            </a:r>
            <a:r>
              <a:rPr lang="ar-SA" b="1" dirty="0" err="1" smtClean="0"/>
              <a:t>الجارية </a:t>
            </a:r>
            <a:r>
              <a:rPr lang="ar-SA" b="1" dirty="0" smtClean="0"/>
              <a:t>(التشغيلية) للمؤسسة، حيث يتم تسديد مدفوعات الإيجار من النقد المتحقق من العمليات التشغيلية على مدى سنوات قادمة بدلا من استعمال السيولة دفعة واحدة.</a:t>
            </a:r>
            <a:endParaRPr lang="en-US" b="1"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r" rtl="1">
              <a:buNone/>
            </a:pPr>
            <a:r>
              <a:rPr lang="ar-SA" b="1" dirty="0" smtClean="0"/>
              <a:t>عملية الاستئجار لا تختلف عن الاقتراض من حيث النتيجة، فالالتزامات المترتبة على الاستئجار متساوية في </a:t>
            </a:r>
            <a:r>
              <a:rPr lang="ar-SA" b="1" dirty="0" err="1" smtClean="0"/>
              <a:t>الخطورة </a:t>
            </a:r>
            <a:r>
              <a:rPr lang="ar-SA" b="1" dirty="0" smtClean="0"/>
              <a:t>- من وجهة نظر </a:t>
            </a:r>
            <a:r>
              <a:rPr lang="ar-SA" b="1" dirty="0" err="1" smtClean="0"/>
              <a:t>الإفلاس </a:t>
            </a:r>
            <a:r>
              <a:rPr lang="ar-SA" b="1" dirty="0" smtClean="0"/>
              <a:t>- مع تلك المترتبة على القرض، حيث يمكن أن يتسبب الفشل في سداد أقساط الاستئجار في إفلاس المؤسسة بنفس سرعة الفشل في سداد خدمة </a:t>
            </a:r>
            <a:r>
              <a:rPr lang="ar-SA" b="1" dirty="0" err="1" smtClean="0"/>
              <a:t>القرض.</a:t>
            </a:r>
            <a:r>
              <a:rPr lang="ar-SA" b="1" dirty="0" smtClean="0"/>
              <a:t> وإذا لم يتم إظهار تأثيرات عقود </a:t>
            </a:r>
            <a:r>
              <a:rPr lang="ar-DZ" b="1" dirty="0" err="1" smtClean="0"/>
              <a:t>الإستئجار</a:t>
            </a:r>
            <a:r>
              <a:rPr lang="ar-DZ" b="1" dirty="0" smtClean="0"/>
              <a:t> المالي </a:t>
            </a:r>
            <a:r>
              <a:rPr lang="ar-SA" b="1" dirty="0" smtClean="0"/>
              <a:t>على ميزانية المستأجر فإن مقدار الموارد الاقتصادية ومستوى الالتزامات للمؤسسة تكون قد ظهرت بأقل مما يجب، وهو ما يؤدي إلى عدم دقة المعدلات والنسب المالية.</a:t>
            </a:r>
            <a:endParaRPr lang="fr-F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484784"/>
            <a:ext cx="8229600" cy="4525963"/>
          </a:xfrm>
        </p:spPr>
        <p:txBody>
          <a:bodyPr>
            <a:noAutofit/>
          </a:bodyPr>
          <a:lstStyle/>
          <a:p>
            <a:pPr algn="r" rtl="1">
              <a:buNone/>
            </a:pPr>
            <a:r>
              <a:rPr lang="ar-SA" b="1" dirty="0" smtClean="0"/>
              <a:t>يوجد خياران أمام الم</a:t>
            </a:r>
            <a:r>
              <a:rPr lang="ar-DZ" b="1" dirty="0" err="1" smtClean="0"/>
              <a:t>ؤسسة</a:t>
            </a:r>
            <a:r>
              <a:rPr lang="ar-SA" b="1" dirty="0" smtClean="0"/>
              <a:t> هما: الشراء أو </a:t>
            </a:r>
            <a:r>
              <a:rPr lang="ar-SA" b="1" dirty="0" err="1" smtClean="0"/>
              <a:t>الاستئجار،</a:t>
            </a:r>
            <a:r>
              <a:rPr lang="ar-SA" b="1" dirty="0" smtClean="0"/>
              <a:t> </a:t>
            </a:r>
            <a:r>
              <a:rPr lang="ar-DZ" b="1" dirty="0" smtClean="0"/>
              <a:t>تهتم </a:t>
            </a:r>
            <a:r>
              <a:rPr lang="ar-DZ" b="1" dirty="0" err="1" smtClean="0"/>
              <a:t>بإ</a:t>
            </a:r>
            <a:r>
              <a:rPr lang="ar-SA" b="1" dirty="0" err="1" smtClean="0"/>
              <a:t>يج</a:t>
            </a:r>
            <a:r>
              <a:rPr lang="ar-DZ" b="1" dirty="0" smtClean="0"/>
              <a:t>ا</a:t>
            </a:r>
            <a:r>
              <a:rPr lang="ar-SA" b="1" dirty="0" smtClean="0"/>
              <a:t>د أي مصدر تمويل أقل </a:t>
            </a:r>
            <a:r>
              <a:rPr lang="ar-DZ" b="1" dirty="0" smtClean="0"/>
              <a:t>ت</a:t>
            </a:r>
            <a:r>
              <a:rPr lang="ar-SA" b="1" dirty="0" smtClean="0"/>
              <a:t>كلفة بالنسبة له</a:t>
            </a:r>
            <a:r>
              <a:rPr lang="ar-DZ" b="1" dirty="0" smtClean="0"/>
              <a:t>ا: هل</a:t>
            </a:r>
            <a:r>
              <a:rPr lang="ar-SA" b="1" dirty="0" smtClean="0"/>
              <a:t> </a:t>
            </a:r>
            <a:r>
              <a:rPr lang="ar-SA" b="1" dirty="0" err="1" smtClean="0"/>
              <a:t>الإستئجار</a:t>
            </a:r>
            <a:r>
              <a:rPr lang="ar-SA" b="1" dirty="0" smtClean="0"/>
              <a:t> </a:t>
            </a:r>
            <a:r>
              <a:rPr lang="ar-DZ" b="1" dirty="0" smtClean="0"/>
              <a:t>المالي</a:t>
            </a:r>
            <a:r>
              <a:rPr lang="ar-SA" b="1" dirty="0" smtClean="0"/>
              <a:t> أم الاقتراض لغرض شراء الأصل</a:t>
            </a:r>
            <a:r>
              <a:rPr lang="ar-DZ" b="1" dirty="0" err="1" smtClean="0"/>
              <a:t>؟</a:t>
            </a:r>
            <a:r>
              <a:rPr lang="ar-DZ" b="1" dirty="0" smtClean="0"/>
              <a:t> </a:t>
            </a:r>
            <a:r>
              <a:rPr lang="ar-SA" b="1" dirty="0" smtClean="0"/>
              <a:t>وعند قيام</a:t>
            </a:r>
            <a:r>
              <a:rPr lang="ar-DZ" b="1" dirty="0" smtClean="0"/>
              <a:t>ها</a:t>
            </a:r>
            <a:r>
              <a:rPr lang="ar-SA" b="1" dirty="0" smtClean="0"/>
              <a:t> بالمفاضلة بين قرار الشراء وقرار الاستئجار فإنه</a:t>
            </a:r>
            <a:r>
              <a:rPr lang="ar-DZ" b="1" dirty="0" smtClean="0"/>
              <a:t>ا</a:t>
            </a:r>
            <a:r>
              <a:rPr lang="ar-SA" b="1" dirty="0" smtClean="0"/>
              <a:t> </a:t>
            </a:r>
            <a:r>
              <a:rPr lang="ar-DZ" b="1" dirty="0" smtClean="0"/>
              <a:t>ت</a:t>
            </a:r>
            <a:r>
              <a:rPr lang="ar-SA" b="1" dirty="0" smtClean="0"/>
              <a:t>هتم فقط بالتدفقات النقدية الخارجة التي تتعلق بقرار الشراء أو قرار الاستئجار مثل مصاريف الصيانة والتأمين وأقساط </a:t>
            </a:r>
            <a:r>
              <a:rPr lang="ar-SA" b="1" dirty="0" err="1" smtClean="0"/>
              <a:t>الاستئجار.</a:t>
            </a:r>
            <a:r>
              <a:rPr lang="ar-SA" b="1" dirty="0" smtClean="0"/>
              <a:t> أما التدفقات النقدية الخارجة الأخرى مثل المصاريف التسويقية، والتدفقات النقدية الداخلة مثل قيمة مبيعات إنتاج الأصل فلا تتأثر بالقرار المتخذ، إذ تظل قيمتها ثابتة بصرف النظر عما إذا كان الأصل مستأجر أو مشترى.</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rtl="1"/>
            <a:r>
              <a:rPr lang="ar-SA" b="1" dirty="0" smtClean="0">
                <a:solidFill>
                  <a:srgbClr val="0000FF"/>
                </a:solidFill>
              </a:rPr>
              <a:t>رأس المال المخاطر</a:t>
            </a:r>
            <a:endParaRPr lang="fr-FR" dirty="0">
              <a:solidFill>
                <a:srgbClr val="0000FF"/>
              </a:solidFill>
            </a:endParaRPr>
          </a:p>
        </p:txBody>
      </p:sp>
      <p:sp>
        <p:nvSpPr>
          <p:cNvPr id="3" name="Espace réservé du contenu 2"/>
          <p:cNvSpPr>
            <a:spLocks noGrp="1"/>
          </p:cNvSpPr>
          <p:nvPr>
            <p:ph idx="1"/>
          </p:nvPr>
        </p:nvSpPr>
        <p:spPr/>
        <p:txBody>
          <a:bodyPr/>
          <a:lstStyle/>
          <a:p>
            <a:pPr algn="r" rtl="1">
              <a:buNone/>
            </a:pPr>
            <a:r>
              <a:rPr lang="ar-SA" b="1" dirty="0" smtClean="0"/>
              <a:t>يعرف رأس المال المخاطر على أنه كل رأس </a:t>
            </a:r>
            <a:r>
              <a:rPr lang="ar-DZ" b="1" dirty="0" smtClean="0"/>
              <a:t>مال يتولى توفير الغطاء التمويلي</a:t>
            </a:r>
            <a:r>
              <a:rPr lang="ar-SA" b="1" dirty="0" smtClean="0"/>
              <a:t> لمؤسسات ذات مخاطر مرتفعة، عادة ما تكون ناشئة أو مبتكرة، وتتميز باحتمال نمو قوي لكنها لا تضمن يقينا استرداد رأس المال في تاريخ محدد ولا الحصول على دخل مؤكد على </a:t>
            </a:r>
            <a:r>
              <a:rPr lang="ar-SA" b="1" dirty="0" err="1" smtClean="0"/>
              <a:t>فترات </a:t>
            </a:r>
            <a:r>
              <a:rPr lang="ar-SA" b="1" dirty="0" smtClean="0"/>
              <a:t>(وذلك هو مصدر المخاطر</a:t>
            </a:r>
            <a:r>
              <a:rPr lang="ar-SA" b="1" dirty="0" err="1" smtClean="0"/>
              <a:t>).</a:t>
            </a:r>
            <a:r>
              <a:rPr lang="ar-SA" b="1" dirty="0" smtClean="0"/>
              <a:t> أو بطريقة أخرى هو تمويل مقدم لمؤسسات ناشئة أو قائمة على أساس الابتكار، والتي تكون فيها كل من درجة المخاطرة وإمكانيات الحصول على عوائد هامة للاستثمار مرتفعة </a:t>
            </a:r>
            <a:r>
              <a:rPr lang="ar-SA" b="1" dirty="0" err="1" smtClean="0"/>
              <a:t>المستوى.</a:t>
            </a:r>
            <a:r>
              <a:rPr lang="ar-SA" b="1" dirty="0" smtClean="0"/>
              <a:t> </a:t>
            </a:r>
            <a:endParaRPr lang="en-US" b="1"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r" rtl="1">
              <a:buNone/>
            </a:pPr>
            <a:r>
              <a:rPr lang="ar-SA" b="1" dirty="0" smtClean="0"/>
              <a:t>وحالة عدم التأكد التي يضع أصحاب رأس المال المخاطر فيها أنفسهم تأتي من إيمانهم بأن الاستثمار في أفكار إبداعية ينطوي على مخاطرة كبيرة ولكن على أرباح واعدة أيضا، طبقا للعلاقة التلازمية بين العائد والمخاطرة، فمع تحويل الابتكار التكنولوجي إلى نشاط تجاري يتحقق المكسب الأساسي لأصحاب رأس المال المخاطر، والمتمثل في الأرباح الرأسمالية وهي الفرق </a:t>
            </a:r>
            <a:r>
              <a:rPr lang="ar-DZ" b="1" dirty="0" smtClean="0"/>
              <a:t>بين </a:t>
            </a:r>
            <a:r>
              <a:rPr lang="ar-SA" b="1" dirty="0" smtClean="0"/>
              <a:t>قيمة بيع المشروع بعد نجاحه</a:t>
            </a:r>
            <a:r>
              <a:rPr lang="fr-FR" b="1" dirty="0" smtClean="0"/>
              <a:t> </a:t>
            </a:r>
            <a:r>
              <a:rPr lang="ar-SA" b="1" dirty="0" smtClean="0"/>
              <a:t>وبين</a:t>
            </a:r>
            <a:r>
              <a:rPr lang="fr-FR" b="1" dirty="0" smtClean="0"/>
              <a:t> </a:t>
            </a:r>
            <a:r>
              <a:rPr lang="ar-SA" b="1" dirty="0" smtClean="0"/>
              <a:t>ما تم ضخه من أموال في </a:t>
            </a:r>
            <a:r>
              <a:rPr lang="ar-DZ" b="1" dirty="0" smtClean="0"/>
              <a:t>هذا ال</a:t>
            </a:r>
            <a:r>
              <a:rPr lang="ar-SA" b="1" dirty="0" smtClean="0"/>
              <a:t>مشروع ب</a:t>
            </a:r>
            <a:r>
              <a:rPr lang="ar-DZ" b="1" dirty="0" smtClean="0"/>
              <a:t>ا</a:t>
            </a:r>
            <a:r>
              <a:rPr lang="ar-SA" b="1" dirty="0" smtClean="0"/>
              <a:t>د</a:t>
            </a:r>
            <a:r>
              <a:rPr lang="ar-DZ" b="1" dirty="0" smtClean="0"/>
              <a:t>ئ الأمر.</a:t>
            </a:r>
            <a:r>
              <a:rPr lang="ar-SA" b="1" dirty="0" smtClean="0"/>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71406" y="285728"/>
            <a:ext cx="9001156" cy="61436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Autofit/>
          </a:bodyPr>
          <a:lstStyle/>
          <a:p>
            <a:pPr algn="r" rtl="1">
              <a:buNone/>
            </a:pPr>
            <a:r>
              <a:rPr lang="ar-SA" b="1" dirty="0" smtClean="0"/>
              <a:t>رأس المال المخاطر </a:t>
            </a:r>
            <a:r>
              <a:rPr lang="ar-DZ" b="1" dirty="0" smtClean="0"/>
              <a:t>هو </a:t>
            </a:r>
            <a:r>
              <a:rPr lang="ar-SA" b="1" dirty="0" smtClean="0"/>
              <a:t>تمويل شبه مباشر كونه يقدم بمعرفة وسيط مالي متخصص</a:t>
            </a:r>
            <a:r>
              <a:rPr lang="ar-DZ" b="1" dirty="0" smtClean="0"/>
              <a:t> </a:t>
            </a:r>
            <a:r>
              <a:rPr lang="ar-SA" b="1" dirty="0" smtClean="0"/>
              <a:t>يأتي بالأموال من مجموعة </a:t>
            </a:r>
            <a:r>
              <a:rPr lang="ar-SA" b="1" dirty="0" err="1" smtClean="0"/>
              <a:t>مستثمرين </a:t>
            </a:r>
            <a:r>
              <a:rPr lang="ar-SA" b="1" dirty="0" smtClean="0"/>
              <a:t>(مثل البنوك، وصناديق التقاعد، وشركات التأمين، والمؤسسات</a:t>
            </a:r>
            <a:r>
              <a:rPr lang="fr-FR" b="1" dirty="0" smtClean="0"/>
              <a:t> </a:t>
            </a:r>
            <a:r>
              <a:rPr lang="ar-DZ" b="1" dirty="0" smtClean="0"/>
              <a:t>الأخرى</a:t>
            </a:r>
            <a:r>
              <a:rPr lang="ar-SA" b="1" dirty="0" err="1" smtClean="0"/>
              <a:t>)</a:t>
            </a:r>
            <a:r>
              <a:rPr lang="ar-DZ" b="1" dirty="0" smtClean="0"/>
              <a:t> ويقدمها ل</a:t>
            </a:r>
            <a:r>
              <a:rPr lang="ar-SA" b="1" dirty="0" smtClean="0"/>
              <a:t>تمويل </a:t>
            </a:r>
            <a:r>
              <a:rPr lang="ar-DZ" b="1" dirty="0" smtClean="0"/>
              <a:t>ا</a:t>
            </a:r>
            <a:r>
              <a:rPr lang="ar-SA" b="1" dirty="0" smtClean="0"/>
              <a:t>لاستثمار في شركات فتية بواسطة الأسهم أو بأدوات تتصل </a:t>
            </a:r>
            <a:r>
              <a:rPr lang="ar-SA" b="1" dirty="0" err="1" smtClean="0"/>
              <a:t>ﺑﻬا</a:t>
            </a:r>
            <a:r>
              <a:rPr lang="ar-DZ" b="1" dirty="0" err="1" smtClean="0"/>
              <a:t>.</a:t>
            </a:r>
            <a:endParaRPr lang="ar-DZ" b="1" dirty="0" smtClean="0"/>
          </a:p>
          <a:p>
            <a:pPr algn="r" rtl="1">
              <a:buNone/>
            </a:pPr>
            <a:r>
              <a:rPr lang="ar-SA" b="1" dirty="0" smtClean="0"/>
              <a:t>وبما أن أصحاب رؤوس الأموال المخاطرة يقومون عادة بتصفية استثماراﺗﻬم بعد </a:t>
            </a:r>
            <a:r>
              <a:rPr lang="ar-DZ" b="1" dirty="0" smtClean="0"/>
              <a:t>فترة</a:t>
            </a:r>
            <a:r>
              <a:rPr lang="ar-SA" b="1" dirty="0" smtClean="0"/>
              <a:t>، فإنه قد يكون من الأفضل اعتبار رأس المال المخاطر شكلا</a:t>
            </a:r>
            <a:r>
              <a:rPr lang="ar-DZ" b="1" dirty="0" smtClean="0"/>
              <a:t> </a:t>
            </a:r>
            <a:r>
              <a:rPr lang="ar-SA" b="1" dirty="0" smtClean="0"/>
              <a:t>هجينا من أشكال التمويل يجمع بين الدين والتمويل بالأسهم.</a:t>
            </a:r>
            <a:endParaRPr lang="en-US" b="1"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1428" y="44624"/>
            <a:ext cx="9072000" cy="6730902"/>
          </a:xfrm>
          <a:prstGeom prst="rect">
            <a:avLst/>
          </a:prstGeom>
          <a:noFill/>
          <a:ln w="9525">
            <a:noFill/>
            <a:miter lim="800000"/>
            <a:headEnd/>
            <a:tailEnd/>
          </a:ln>
          <a:effectLst/>
        </p:spPr>
      </p:pic>
      <p:sp>
        <p:nvSpPr>
          <p:cNvPr id="6" name="Rectangle 5"/>
          <p:cNvSpPr/>
          <p:nvPr/>
        </p:nvSpPr>
        <p:spPr>
          <a:xfrm>
            <a:off x="3650132" y="358525"/>
            <a:ext cx="1440000" cy="954107"/>
          </a:xfrm>
          <a:prstGeom prst="rect">
            <a:avLst/>
          </a:prstGeom>
          <a:solidFill>
            <a:schemeClr val="bg1"/>
          </a:solidFill>
        </p:spPr>
        <p:txBody>
          <a:bodyPr wrap="square">
            <a:spAutoFit/>
          </a:bodyPr>
          <a:lstStyle/>
          <a:p>
            <a:pPr algn="ctr" rtl="1"/>
            <a:r>
              <a:rPr lang="ar-DZ" sz="2800" b="1" dirty="0" smtClean="0">
                <a:solidFill>
                  <a:srgbClr val="FF0000"/>
                </a:solidFill>
              </a:rPr>
              <a:t>مدير ال</a:t>
            </a:r>
            <a:r>
              <a:rPr lang="ar-SA" sz="2800" b="1" dirty="0" smtClean="0">
                <a:solidFill>
                  <a:srgbClr val="FF0000"/>
                </a:solidFill>
              </a:rPr>
              <a:t>صندوق</a:t>
            </a:r>
            <a:endParaRPr lang="fr-FR" sz="2800" dirty="0"/>
          </a:p>
        </p:txBody>
      </p:sp>
      <p:sp>
        <p:nvSpPr>
          <p:cNvPr id="7" name="Rectangle à coins arrondis 6"/>
          <p:cNvSpPr/>
          <p:nvPr/>
        </p:nvSpPr>
        <p:spPr>
          <a:xfrm>
            <a:off x="3707904" y="2492896"/>
            <a:ext cx="1296144" cy="7920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3498276" y="2348880"/>
            <a:ext cx="1764000" cy="954107"/>
          </a:xfrm>
          <a:prstGeom prst="rect">
            <a:avLst/>
          </a:prstGeom>
        </p:spPr>
        <p:txBody>
          <a:bodyPr wrap="square">
            <a:spAutoFit/>
          </a:bodyPr>
          <a:lstStyle/>
          <a:p>
            <a:pPr algn="r" rtl="1"/>
            <a:r>
              <a:rPr lang="ar-SA" sz="2800" b="1" dirty="0" smtClean="0">
                <a:solidFill>
                  <a:srgbClr val="FF0000"/>
                </a:solidFill>
              </a:rPr>
              <a:t>صندوق</a:t>
            </a:r>
            <a:r>
              <a:rPr lang="ar-DZ" sz="2800" b="1" dirty="0" smtClean="0">
                <a:solidFill>
                  <a:srgbClr val="FF0000"/>
                </a:solidFill>
              </a:rPr>
              <a:t> </a:t>
            </a:r>
            <a:r>
              <a:rPr lang="ar-SA" sz="2800" b="1" dirty="0" smtClean="0">
                <a:solidFill>
                  <a:srgbClr val="FF0000"/>
                </a:solidFill>
              </a:rPr>
              <a:t>رأس المال المخاط</a:t>
            </a:r>
            <a:r>
              <a:rPr lang="ar-DZ" sz="2800" b="1" dirty="0" smtClean="0">
                <a:solidFill>
                  <a:srgbClr val="FF0000"/>
                </a:solidFill>
              </a:rPr>
              <a:t>ر</a:t>
            </a:r>
            <a:endParaRPr lang="fr-FR" sz="2800" dirty="0"/>
          </a:p>
        </p:txBody>
      </p:sp>
      <p:sp>
        <p:nvSpPr>
          <p:cNvPr id="11" name="Rectangle 10"/>
          <p:cNvSpPr/>
          <p:nvPr/>
        </p:nvSpPr>
        <p:spPr>
          <a:xfrm>
            <a:off x="5364248" y="1772816"/>
            <a:ext cx="1440000" cy="523220"/>
          </a:xfrm>
          <a:prstGeom prst="rect">
            <a:avLst/>
          </a:prstGeom>
          <a:solidFill>
            <a:schemeClr val="bg1"/>
          </a:solidFill>
        </p:spPr>
        <p:txBody>
          <a:bodyPr wrap="square">
            <a:spAutoFit/>
          </a:bodyPr>
          <a:lstStyle/>
          <a:p>
            <a:pPr algn="ctr" rtl="1"/>
            <a:r>
              <a:rPr lang="ar-DZ" sz="2800" b="1" dirty="0" smtClean="0">
                <a:solidFill>
                  <a:srgbClr val="0000FF"/>
                </a:solidFill>
              </a:rPr>
              <a:t>استثمارات</a:t>
            </a:r>
            <a:endParaRPr lang="fr-FR" sz="2800" dirty="0">
              <a:solidFill>
                <a:srgbClr val="0000FF"/>
              </a:solidFill>
            </a:endParaRPr>
          </a:p>
        </p:txBody>
      </p:sp>
      <p:sp>
        <p:nvSpPr>
          <p:cNvPr id="12" name="Rectangle 11"/>
          <p:cNvSpPr/>
          <p:nvPr/>
        </p:nvSpPr>
        <p:spPr>
          <a:xfrm>
            <a:off x="5278012" y="3284984"/>
            <a:ext cx="1692000" cy="1008000"/>
          </a:xfrm>
          <a:prstGeom prst="rect">
            <a:avLst/>
          </a:prstGeom>
          <a:solidFill>
            <a:schemeClr val="bg1"/>
          </a:solidFill>
        </p:spPr>
        <p:txBody>
          <a:bodyPr wrap="square">
            <a:spAutoFit/>
          </a:bodyPr>
          <a:lstStyle/>
          <a:p>
            <a:pPr algn="ctr" rtl="1"/>
            <a:r>
              <a:rPr lang="ar-DZ" sz="2800" b="1" dirty="0" smtClean="0">
                <a:solidFill>
                  <a:srgbClr val="0000FF"/>
                </a:solidFill>
              </a:rPr>
              <a:t>توزيعات </a:t>
            </a:r>
            <a:r>
              <a:rPr lang="ar-DZ" sz="2800" b="1" dirty="0" err="1" smtClean="0">
                <a:solidFill>
                  <a:srgbClr val="0000FF"/>
                </a:solidFill>
              </a:rPr>
              <a:t>أرباح </a:t>
            </a:r>
            <a:r>
              <a:rPr lang="ar-DZ" sz="2800" b="1" dirty="0" smtClean="0">
                <a:solidFill>
                  <a:srgbClr val="0000FF"/>
                </a:solidFill>
              </a:rPr>
              <a:t>/ فوائد</a:t>
            </a:r>
            <a:endParaRPr lang="fr-FR" sz="2800" dirty="0">
              <a:solidFill>
                <a:srgbClr val="0000FF"/>
              </a:solidFill>
            </a:endParaRPr>
          </a:p>
        </p:txBody>
      </p:sp>
      <p:sp>
        <p:nvSpPr>
          <p:cNvPr id="8" name="Rectangle 7"/>
          <p:cNvSpPr/>
          <p:nvPr/>
        </p:nvSpPr>
        <p:spPr>
          <a:xfrm>
            <a:off x="7638171" y="336646"/>
            <a:ext cx="1080744" cy="954107"/>
          </a:xfrm>
          <a:prstGeom prst="rect">
            <a:avLst/>
          </a:prstGeom>
          <a:solidFill>
            <a:schemeClr val="bg1"/>
          </a:solidFill>
        </p:spPr>
        <p:txBody>
          <a:bodyPr wrap="none">
            <a:spAutoFit/>
          </a:bodyPr>
          <a:lstStyle/>
          <a:p>
            <a:pPr algn="ctr" rtl="1"/>
            <a:r>
              <a:rPr lang="ar-DZ" sz="2800" b="1" dirty="0" smtClean="0"/>
              <a:t>مؤسسة</a:t>
            </a:r>
          </a:p>
          <a:p>
            <a:pPr algn="ctr" rtl="1"/>
            <a:r>
              <a:rPr lang="ar-DZ" sz="2800" b="1" dirty="0" err="1" smtClean="0"/>
              <a:t>ناشئة1</a:t>
            </a:r>
            <a:endParaRPr lang="ar-DZ" sz="2800" b="1" dirty="0" smtClean="0"/>
          </a:p>
        </p:txBody>
      </p:sp>
      <p:sp>
        <p:nvSpPr>
          <p:cNvPr id="16" name="Rectangle 15"/>
          <p:cNvSpPr/>
          <p:nvPr/>
        </p:nvSpPr>
        <p:spPr>
          <a:xfrm>
            <a:off x="7667720" y="2330877"/>
            <a:ext cx="1080744" cy="954107"/>
          </a:xfrm>
          <a:prstGeom prst="rect">
            <a:avLst/>
          </a:prstGeom>
          <a:solidFill>
            <a:schemeClr val="bg1"/>
          </a:solidFill>
        </p:spPr>
        <p:txBody>
          <a:bodyPr wrap="none">
            <a:spAutoFit/>
          </a:bodyPr>
          <a:lstStyle/>
          <a:p>
            <a:pPr algn="ctr" rtl="1"/>
            <a:r>
              <a:rPr lang="ar-DZ" sz="2800" b="1" dirty="0" smtClean="0"/>
              <a:t>مؤسسة</a:t>
            </a:r>
          </a:p>
          <a:p>
            <a:pPr algn="ctr" rtl="1"/>
            <a:r>
              <a:rPr lang="ar-DZ" sz="2800" b="1" dirty="0" err="1" smtClean="0"/>
              <a:t>ناشئة2</a:t>
            </a:r>
            <a:endParaRPr lang="ar-DZ" sz="2800" b="1" dirty="0" smtClean="0"/>
          </a:p>
        </p:txBody>
      </p:sp>
      <p:sp>
        <p:nvSpPr>
          <p:cNvPr id="17" name="Rectangle 16"/>
          <p:cNvSpPr/>
          <p:nvPr/>
        </p:nvSpPr>
        <p:spPr>
          <a:xfrm>
            <a:off x="7668344" y="4347101"/>
            <a:ext cx="1080744" cy="954107"/>
          </a:xfrm>
          <a:prstGeom prst="rect">
            <a:avLst/>
          </a:prstGeom>
          <a:solidFill>
            <a:schemeClr val="bg1"/>
          </a:solidFill>
        </p:spPr>
        <p:txBody>
          <a:bodyPr wrap="none">
            <a:spAutoFit/>
          </a:bodyPr>
          <a:lstStyle/>
          <a:p>
            <a:pPr algn="ctr" rtl="1"/>
            <a:r>
              <a:rPr lang="ar-DZ" sz="2800" b="1" dirty="0" smtClean="0"/>
              <a:t>مؤسسة</a:t>
            </a:r>
          </a:p>
          <a:p>
            <a:pPr algn="ctr" rtl="1"/>
            <a:r>
              <a:rPr lang="ar-DZ" sz="2800" b="1" dirty="0" err="1" smtClean="0"/>
              <a:t>ناشئة3</a:t>
            </a:r>
            <a:endParaRPr lang="ar-DZ" sz="2800" b="1" dirty="0" smtClean="0"/>
          </a:p>
        </p:txBody>
      </p:sp>
      <p:sp>
        <p:nvSpPr>
          <p:cNvPr id="18" name="Rectangle 17"/>
          <p:cNvSpPr/>
          <p:nvPr/>
        </p:nvSpPr>
        <p:spPr>
          <a:xfrm>
            <a:off x="-336" y="3789040"/>
            <a:ext cx="1548000" cy="1368000"/>
          </a:xfrm>
          <a:prstGeom prst="rect">
            <a:avLst/>
          </a:prstGeom>
          <a:solidFill>
            <a:schemeClr val="bg1"/>
          </a:solidFill>
        </p:spPr>
        <p:txBody>
          <a:bodyPr wrap="square">
            <a:spAutoFit/>
          </a:bodyPr>
          <a:lstStyle/>
          <a:p>
            <a:pPr algn="ctr"/>
            <a:r>
              <a:rPr lang="ar-SA" sz="2800" b="1" dirty="0" smtClean="0">
                <a:solidFill>
                  <a:srgbClr val="C00000"/>
                </a:solidFill>
              </a:rPr>
              <a:t>(شركاء محدودي المسؤولية</a:t>
            </a:r>
            <a:r>
              <a:rPr lang="ar-DZ" sz="2800" b="1" dirty="0" err="1">
                <a:solidFill>
                  <a:srgbClr val="C00000"/>
                </a:solidFill>
              </a:rPr>
              <a:t>)</a:t>
            </a:r>
            <a:endParaRPr lang="ar-SA" sz="2800" b="1" dirty="0">
              <a:solidFill>
                <a:srgbClr val="C00000"/>
              </a:solidFill>
            </a:endParaRPr>
          </a:p>
        </p:txBody>
      </p:sp>
      <p:sp>
        <p:nvSpPr>
          <p:cNvPr id="20" name="Rectangle à coins arrondis 19"/>
          <p:cNvSpPr/>
          <p:nvPr/>
        </p:nvSpPr>
        <p:spPr>
          <a:xfrm>
            <a:off x="1907704" y="3501008"/>
            <a:ext cx="1440000" cy="100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1619672" y="3321144"/>
            <a:ext cx="2016000" cy="1404000"/>
          </a:xfrm>
          <a:prstGeom prst="rect">
            <a:avLst/>
          </a:prstGeom>
          <a:noFill/>
        </p:spPr>
        <p:txBody>
          <a:bodyPr wrap="square">
            <a:spAutoFit/>
          </a:bodyPr>
          <a:lstStyle/>
          <a:p>
            <a:pPr algn="ctr" rtl="1"/>
            <a:r>
              <a:rPr lang="ar-DZ" sz="2800" b="1" dirty="0" smtClean="0">
                <a:solidFill>
                  <a:srgbClr val="0000FF"/>
                </a:solidFill>
              </a:rPr>
              <a:t>استعادة </a:t>
            </a:r>
            <a:r>
              <a:rPr lang="ar-DZ" sz="2800" b="1" dirty="0" err="1" smtClean="0">
                <a:solidFill>
                  <a:srgbClr val="0000FF"/>
                </a:solidFill>
              </a:rPr>
              <a:t>الأموال </a:t>
            </a:r>
            <a:r>
              <a:rPr lang="ar-DZ" sz="2800" b="1" dirty="0" smtClean="0">
                <a:solidFill>
                  <a:srgbClr val="0000FF"/>
                </a:solidFill>
              </a:rPr>
              <a:t>(بما في ذلك القيمة المضافة</a:t>
            </a:r>
            <a:r>
              <a:rPr lang="ar-DZ" sz="2800" b="1" dirty="0" err="1" smtClean="0">
                <a:solidFill>
                  <a:srgbClr val="0000FF"/>
                </a:solidFill>
              </a:rPr>
              <a:t>)</a:t>
            </a:r>
            <a:endParaRPr lang="fr-FR" sz="2800" dirty="0">
              <a:solidFill>
                <a:srgbClr val="0000FF"/>
              </a:solidFill>
            </a:endParaRPr>
          </a:p>
        </p:txBody>
      </p:sp>
      <p:sp>
        <p:nvSpPr>
          <p:cNvPr id="21" name="Rectangle 20"/>
          <p:cNvSpPr/>
          <p:nvPr/>
        </p:nvSpPr>
        <p:spPr>
          <a:xfrm>
            <a:off x="1907864" y="1556792"/>
            <a:ext cx="1440000" cy="954107"/>
          </a:xfrm>
          <a:prstGeom prst="rect">
            <a:avLst/>
          </a:prstGeom>
          <a:solidFill>
            <a:schemeClr val="bg1"/>
          </a:solidFill>
        </p:spPr>
        <p:txBody>
          <a:bodyPr wrap="square">
            <a:spAutoFit/>
          </a:bodyPr>
          <a:lstStyle/>
          <a:p>
            <a:pPr algn="ctr" rtl="1"/>
            <a:r>
              <a:rPr lang="ar-DZ" sz="2800" b="1" dirty="0" smtClean="0">
                <a:solidFill>
                  <a:srgbClr val="0000FF"/>
                </a:solidFill>
              </a:rPr>
              <a:t>تقديم أموال</a:t>
            </a:r>
            <a:endParaRPr lang="fr-FR" sz="2800" dirty="0">
              <a:solidFill>
                <a:srgbClr val="0000FF"/>
              </a:solidFill>
            </a:endParaRPr>
          </a:p>
        </p:txBody>
      </p:sp>
      <p:sp>
        <p:nvSpPr>
          <p:cNvPr id="22" name="Rectangle 21"/>
          <p:cNvSpPr/>
          <p:nvPr/>
        </p:nvSpPr>
        <p:spPr>
          <a:xfrm>
            <a:off x="3995936" y="5661360"/>
            <a:ext cx="4104000" cy="1008000"/>
          </a:xfrm>
          <a:prstGeom prst="rect">
            <a:avLst/>
          </a:prstGeom>
          <a:solidFill>
            <a:schemeClr val="bg1"/>
          </a:solidFill>
        </p:spPr>
        <p:txBody>
          <a:bodyPr wrap="square">
            <a:spAutoFit/>
          </a:bodyPr>
          <a:lstStyle/>
          <a:p>
            <a:pPr algn="ctr" rtl="1"/>
            <a:r>
              <a:rPr lang="ar-DZ" sz="2800" b="1" dirty="0" smtClean="0">
                <a:solidFill>
                  <a:srgbClr val="0000FF"/>
                </a:solidFill>
              </a:rPr>
              <a:t>الانفتاح على </a:t>
            </a:r>
            <a:r>
              <a:rPr lang="ar-DZ" sz="2800" b="1" dirty="0" err="1" smtClean="0">
                <a:solidFill>
                  <a:srgbClr val="0000FF"/>
                </a:solidFill>
              </a:rPr>
              <a:t>الجمهور </a:t>
            </a:r>
            <a:r>
              <a:rPr lang="ar-DZ" sz="2800" b="1" dirty="0" smtClean="0">
                <a:solidFill>
                  <a:srgbClr val="0000FF"/>
                </a:solidFill>
              </a:rPr>
              <a:t>(بيع لشركة </a:t>
            </a:r>
            <a:r>
              <a:rPr lang="ar-DZ" sz="2800" b="1" dirty="0" err="1" smtClean="0">
                <a:solidFill>
                  <a:srgbClr val="0000FF"/>
                </a:solidFill>
              </a:rPr>
              <a:t>أكبر </a:t>
            </a:r>
            <a:r>
              <a:rPr lang="ar-DZ" sz="2800" b="1" dirty="0" smtClean="0">
                <a:solidFill>
                  <a:srgbClr val="0000FF"/>
                </a:solidFill>
              </a:rPr>
              <a:t>/ الدخول إلى البورصة</a:t>
            </a:r>
            <a:r>
              <a:rPr lang="ar-DZ" sz="2800" b="1" dirty="0" err="1" smtClean="0">
                <a:solidFill>
                  <a:srgbClr val="0000FF"/>
                </a:solidFill>
              </a:rPr>
              <a:t>)</a:t>
            </a:r>
            <a:endParaRPr lang="fr-FR" sz="2800" dirty="0">
              <a:solidFill>
                <a:srgbClr val="0000FF"/>
              </a:solidFill>
            </a:endParaRPr>
          </a:p>
        </p:txBody>
      </p:sp>
      <p:sp>
        <p:nvSpPr>
          <p:cNvPr id="23" name="Rectangle 22"/>
          <p:cNvSpPr/>
          <p:nvPr/>
        </p:nvSpPr>
        <p:spPr>
          <a:xfrm>
            <a:off x="215672" y="2348880"/>
            <a:ext cx="1404000" cy="954107"/>
          </a:xfrm>
          <a:prstGeom prst="rect">
            <a:avLst/>
          </a:prstGeom>
          <a:solidFill>
            <a:schemeClr val="bg1"/>
          </a:solidFill>
        </p:spPr>
        <p:txBody>
          <a:bodyPr wrap="square">
            <a:spAutoFit/>
          </a:bodyPr>
          <a:lstStyle/>
          <a:p>
            <a:pPr algn="ctr" rtl="1"/>
            <a:r>
              <a:rPr lang="ar-SA" sz="2800" b="1" dirty="0" smtClean="0">
                <a:solidFill>
                  <a:srgbClr val="FF0000"/>
                </a:solidFill>
              </a:rPr>
              <a:t>رأسمال</a:t>
            </a:r>
            <a:r>
              <a:rPr lang="ar-DZ" sz="2800" b="1" dirty="0" smtClean="0">
                <a:solidFill>
                  <a:srgbClr val="FF0000"/>
                </a:solidFill>
              </a:rPr>
              <a:t>يون</a:t>
            </a:r>
            <a:r>
              <a:rPr lang="ar-SA" sz="2800" b="1" dirty="0" smtClean="0">
                <a:solidFill>
                  <a:srgbClr val="FF0000"/>
                </a:solidFill>
              </a:rPr>
              <a:t> مخاط</a:t>
            </a:r>
            <a:r>
              <a:rPr lang="ar-DZ" sz="2800" b="1" dirty="0" err="1" smtClean="0">
                <a:solidFill>
                  <a:srgbClr val="FF0000"/>
                </a:solidFill>
              </a:rPr>
              <a:t>رون</a:t>
            </a:r>
            <a:endParaRPr lang="fr-FR" sz="2800" dirty="0"/>
          </a:p>
        </p:txBody>
      </p:sp>
      <p:sp>
        <p:nvSpPr>
          <p:cNvPr id="24" name="Rectangle 23"/>
          <p:cNvSpPr/>
          <p:nvPr/>
        </p:nvSpPr>
        <p:spPr>
          <a:xfrm>
            <a:off x="1283003" y="620688"/>
            <a:ext cx="2124299" cy="523220"/>
          </a:xfrm>
          <a:prstGeom prst="rect">
            <a:avLst/>
          </a:prstGeom>
        </p:spPr>
        <p:txBody>
          <a:bodyPr wrap="none">
            <a:spAutoFit/>
          </a:bodyPr>
          <a:lstStyle/>
          <a:p>
            <a:pPr algn="ctr"/>
            <a:r>
              <a:rPr lang="ar-SA" sz="2800" b="1" dirty="0">
                <a:solidFill>
                  <a:srgbClr val="C00000"/>
                </a:solidFill>
              </a:rPr>
              <a:t>(شريك متضامن</a:t>
            </a:r>
            <a:r>
              <a:rPr lang="ar-SA" sz="2800" b="1" dirty="0" err="1">
                <a:solidFill>
                  <a:srgbClr val="C00000"/>
                </a:solidFill>
              </a:rPr>
              <a:t>)</a:t>
            </a:r>
            <a:endParaRPr lang="ar-SA" sz="28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1"/>
                                          </p:val>
                                        </p:tav>
                                        <p:tav tm="100000">
                                          <p:val>
                                            <p:strVal val="#ppt_x"/>
                                          </p:val>
                                        </p:tav>
                                      </p:tavLst>
                                    </p:anim>
                                    <p:anim calcmode="lin" valueType="num">
                                      <p:cBhvr>
                                        <p:cTn id="9"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36513" y="39688"/>
            <a:ext cx="9144000" cy="6786562"/>
          </a:xfrm>
          <a:prstGeom prst="rect">
            <a:avLst/>
          </a:prstGeom>
          <a:noFill/>
          <a:ln w="9525">
            <a:noFill/>
            <a:miter lim="800000"/>
            <a:headEnd/>
            <a:tailEnd/>
          </a:ln>
          <a:effectLst>
            <a:outerShdw algn="ctr" rotWithShape="0">
              <a:schemeClr val="bg2">
                <a:alpha val="50000"/>
              </a:schemeClr>
            </a:outerShdw>
          </a:effectLst>
        </p:spPr>
      </p:pic>
      <p:sp>
        <p:nvSpPr>
          <p:cNvPr id="3" name="Ellipse 2"/>
          <p:cNvSpPr/>
          <p:nvPr/>
        </p:nvSpPr>
        <p:spPr>
          <a:xfrm>
            <a:off x="1547664" y="3752453"/>
            <a:ext cx="1798637" cy="8286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r" rtl="1">
              <a:buNone/>
            </a:pPr>
            <a:r>
              <a:rPr lang="ar-DZ" b="1" dirty="0" smtClean="0"/>
              <a:t>حسب نوع مصدر التمويل الخارجي يمكن أن نميز في </a:t>
            </a:r>
            <a:r>
              <a:rPr lang="ar-SA" b="1" dirty="0" smtClean="0"/>
              <a:t>دورة التمويل </a:t>
            </a:r>
            <a:r>
              <a:rPr lang="ar-DZ" b="1" dirty="0" smtClean="0"/>
              <a:t>بين</a:t>
            </a:r>
            <a:r>
              <a:rPr lang="ar-SA" b="1" dirty="0" smtClean="0"/>
              <a:t> دورتين: دورة الأموال الخاصة ودورة الاستدانة</a:t>
            </a:r>
            <a:r>
              <a:rPr lang="ar-DZ" b="1" dirty="0" err="1" smtClean="0"/>
              <a:t>.</a:t>
            </a:r>
            <a:endParaRPr lang="ar-DZ" b="1" dirty="0" smtClean="0"/>
          </a:p>
          <a:p>
            <a:pPr algn="r" rtl="1">
              <a:buNone/>
            </a:pPr>
            <a:r>
              <a:rPr lang="ar-DZ" b="1" dirty="0" smtClean="0"/>
              <a:t>تتضمن هذه الأخيرة عمليات </a:t>
            </a:r>
            <a:r>
              <a:rPr lang="ar-DZ" b="1" dirty="0" err="1" smtClean="0"/>
              <a:t>الإقتراض</a:t>
            </a:r>
            <a:r>
              <a:rPr lang="ar-DZ" b="1" dirty="0" smtClean="0"/>
              <a:t> في بداية الاستدانة ثم سداد القروض إما بالتعاقب دوريا عن طريق دفعات تتضمن فوائد وأقساط استهلاك سنوية، وإما مرة واحدة في نهاية مدة القرض سواء كان القرض استدانة بنكية أو سندات دين.</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25273"/>
            <a:ext cx="8229600" cy="4525963"/>
          </a:xfrm>
        </p:spPr>
        <p:txBody>
          <a:bodyPr/>
          <a:lstStyle/>
          <a:p>
            <a:pPr algn="r" rtl="1">
              <a:buNone/>
            </a:pPr>
            <a:r>
              <a:rPr lang="ar-SA" b="1" dirty="0" smtClean="0"/>
              <a:t>يتميز رأس المال المخاطر </a:t>
            </a:r>
            <a:r>
              <a:rPr lang="ar-SA" b="1" dirty="0" smtClean="0"/>
              <a:t>بأنه </a:t>
            </a:r>
            <a:r>
              <a:rPr lang="ar-SA" b="1" dirty="0"/>
              <a:t>تمويل طويل الأجل كون </a:t>
            </a:r>
            <a:r>
              <a:rPr lang="ar-SA" b="1" dirty="0" smtClean="0">
                <a:solidFill>
                  <a:srgbClr val="0000FF"/>
                </a:solidFill>
              </a:rPr>
              <a:t>الاستثمارات لا يمكن </a:t>
            </a:r>
            <a:r>
              <a:rPr lang="ar-SA" b="1" dirty="0" err="1" smtClean="0">
                <a:solidFill>
                  <a:srgbClr val="0000FF"/>
                </a:solidFill>
              </a:rPr>
              <a:t>تسييلها</a:t>
            </a:r>
            <a:r>
              <a:rPr lang="ar-SA" b="1" dirty="0" smtClean="0">
                <a:solidFill>
                  <a:srgbClr val="0000FF"/>
                </a:solidFill>
              </a:rPr>
              <a:t> </a:t>
            </a:r>
            <a:r>
              <a:rPr lang="ar-SA" b="1" dirty="0" smtClean="0"/>
              <a:t>في </a:t>
            </a:r>
            <a:r>
              <a:rPr lang="ar-SA" b="1" dirty="0" smtClean="0">
                <a:effectLst>
                  <a:outerShdw blurRad="38100" dist="38100" dir="2700000" algn="tl">
                    <a:srgbClr val="000000">
                      <a:alpha val="43137"/>
                    </a:srgbClr>
                  </a:outerShdw>
                </a:effectLst>
              </a:rPr>
              <a:t>مرحلة </a:t>
            </a:r>
            <a:r>
              <a:rPr lang="ar-SA" b="1" dirty="0" err="1" smtClean="0">
                <a:effectLst>
                  <a:outerShdw blurRad="38100" dist="38100" dir="2700000" algn="tl">
                    <a:srgbClr val="000000">
                      <a:alpha val="43137"/>
                    </a:srgbClr>
                  </a:outerShdw>
                </a:effectLst>
              </a:rPr>
              <a:t>النشأة </a:t>
            </a:r>
            <a:r>
              <a:rPr lang="ar-SA" b="1" dirty="0" smtClean="0"/>
              <a:t>(فترة الخطورة العالية) </a:t>
            </a:r>
            <a:r>
              <a:rPr lang="ar-SA" b="1" dirty="0" smtClean="0">
                <a:solidFill>
                  <a:srgbClr val="0000FF"/>
                </a:solidFill>
              </a:rPr>
              <a:t>وليس من المجدي </a:t>
            </a:r>
            <a:r>
              <a:rPr lang="ar-SA" b="1" dirty="0" err="1" smtClean="0">
                <a:solidFill>
                  <a:srgbClr val="0000FF"/>
                </a:solidFill>
              </a:rPr>
              <a:t>تسييلها</a:t>
            </a:r>
            <a:r>
              <a:rPr lang="ar-SA" b="1" dirty="0" smtClean="0">
                <a:solidFill>
                  <a:srgbClr val="0000FF"/>
                </a:solidFill>
              </a:rPr>
              <a:t> </a:t>
            </a:r>
            <a:r>
              <a:rPr lang="ar-SA" b="1" dirty="0" smtClean="0"/>
              <a:t>في </a:t>
            </a:r>
            <a:r>
              <a:rPr lang="ar-SA" b="1" dirty="0" smtClean="0">
                <a:effectLst>
                  <a:outerShdw blurRad="38100" dist="38100" dir="2700000" algn="tl">
                    <a:srgbClr val="000000">
                      <a:alpha val="43137"/>
                    </a:srgbClr>
                  </a:outerShdw>
                </a:effectLst>
              </a:rPr>
              <a:t>مرحلة </a:t>
            </a:r>
            <a:r>
              <a:rPr lang="ar-SA" b="1" dirty="0" err="1" smtClean="0">
                <a:effectLst>
                  <a:outerShdw blurRad="38100" dist="38100" dir="2700000" algn="tl">
                    <a:srgbClr val="000000">
                      <a:alpha val="43137"/>
                    </a:srgbClr>
                  </a:outerShdw>
                </a:effectLst>
              </a:rPr>
              <a:t>التوسع </a:t>
            </a:r>
            <a:r>
              <a:rPr lang="ar-SA" b="1" dirty="0" smtClean="0"/>
              <a:t>(فترة تحقق العوائد المرتفعة)، وهذا يعني أن على أصحاب رأس المال المخاطر التحلي بالصبر لمدة تتراوح ما بين ثلاث وعشر سنوات، </a:t>
            </a:r>
            <a:r>
              <a:rPr lang="ar-SA" b="1" dirty="0" smtClean="0">
                <a:solidFill>
                  <a:srgbClr val="0000FF"/>
                </a:solidFill>
              </a:rPr>
              <a:t>بعدها يمكنهم </a:t>
            </a:r>
            <a:r>
              <a:rPr lang="ar-SA" b="1" dirty="0" err="1" smtClean="0">
                <a:solidFill>
                  <a:srgbClr val="0000FF"/>
                </a:solidFill>
              </a:rPr>
              <a:t>التخارج</a:t>
            </a:r>
            <a:r>
              <a:rPr lang="ar-SA" b="1" dirty="0" smtClean="0">
                <a:solidFill>
                  <a:srgbClr val="0000FF"/>
                </a:solidFill>
              </a:rPr>
              <a:t> </a:t>
            </a:r>
            <a:r>
              <a:rPr lang="ar-SA" b="1" dirty="0" smtClean="0"/>
              <a:t>قبل مرحلة الهبوط أو التشبع، حتى يتسنى لهم حصاد العائد الكبير الذي يتناسب مع مستوى المخاطرة التي قبلوا </a:t>
            </a:r>
            <a:r>
              <a:rPr lang="ar-SA" b="1" dirty="0" err="1" smtClean="0"/>
              <a:t>بها.</a:t>
            </a:r>
            <a:endParaRPr lang="fr-F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971599" y="1340768"/>
            <a:ext cx="6912769" cy="44998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r" rtl="1">
              <a:buNone/>
            </a:pPr>
            <a:r>
              <a:rPr lang="ar-SA" b="1" dirty="0" smtClean="0"/>
              <a:t>ما يميز</a:t>
            </a:r>
            <a:r>
              <a:rPr lang="ar-DZ" b="1" dirty="0" smtClean="0"/>
              <a:t> </a:t>
            </a:r>
            <a:r>
              <a:rPr lang="ar-SA" b="1" dirty="0" smtClean="0"/>
              <a:t>رأس المال المخاطر عن باقي أنواع التمويل الخارجي أنه </a:t>
            </a:r>
            <a:r>
              <a:rPr lang="ar-SA" b="1" dirty="0" smtClean="0">
                <a:solidFill>
                  <a:srgbClr val="0000FF"/>
                </a:solidFill>
              </a:rPr>
              <a:t>ليس هناك انفصال كبير بين الملكية والإدارة</a:t>
            </a:r>
            <a:r>
              <a:rPr lang="ar-SA" b="1" dirty="0" smtClean="0"/>
              <a:t>، حيث يشارك صاحب رأس المال المخاطر في إدارة المشروع الممول، وبالتالي يقل احتمال ظهور مشكلة الوكالة عندما يحاول المدير المسيطر تحقيق مصالحه على حساب الممول </a:t>
            </a:r>
            <a:r>
              <a:rPr lang="ar-SA" b="1" dirty="0" err="1" smtClean="0"/>
              <a:t>الغائب.</a:t>
            </a:r>
            <a:r>
              <a:rPr lang="ar-SA" b="1" dirty="0" smtClean="0"/>
              <a:t> على أن مشاركة الممول في الإدارة يحكمها القاعدة </a:t>
            </a:r>
            <a:r>
              <a:rPr lang="ar-SA" b="1" dirty="0" err="1" smtClean="0"/>
              <a:t>الموالية: </a:t>
            </a:r>
            <a:r>
              <a:rPr lang="ar-SA" b="1" dirty="0" smtClean="0"/>
              <a:t>"</a:t>
            </a:r>
            <a:r>
              <a:rPr lang="ar-SA" b="1" dirty="0" smtClean="0">
                <a:solidFill>
                  <a:srgbClr val="0000FF"/>
                </a:solidFill>
              </a:rPr>
              <a:t>قليل من التدخل</a:t>
            </a:r>
            <a:r>
              <a:rPr lang="en-US" sz="3000" b="1" dirty="0" smtClean="0">
                <a:solidFill>
                  <a:srgbClr val="0000FF"/>
                </a:solidFill>
              </a:rPr>
              <a:t>hand of </a:t>
            </a:r>
            <a:r>
              <a:rPr lang="ar-SA" sz="3000" b="1" dirty="0" smtClean="0">
                <a:solidFill>
                  <a:srgbClr val="0000FF"/>
                </a:solidFill>
              </a:rPr>
              <a:t> </a:t>
            </a:r>
            <a:r>
              <a:rPr lang="ar-SA" b="1" dirty="0" smtClean="0">
                <a:solidFill>
                  <a:srgbClr val="0000FF"/>
                </a:solidFill>
              </a:rPr>
              <a:t>مع نجاح المشروع، وكثير من التدخل</a:t>
            </a:r>
            <a:r>
              <a:rPr lang="en-US" sz="3000" b="1" dirty="0">
                <a:solidFill>
                  <a:srgbClr val="0000FF"/>
                </a:solidFill>
              </a:rPr>
              <a:t>hand on </a:t>
            </a:r>
            <a:r>
              <a:rPr lang="ar-SA" sz="3000" b="1" dirty="0">
                <a:solidFill>
                  <a:srgbClr val="0000FF"/>
                </a:solidFill>
              </a:rPr>
              <a:t> </a:t>
            </a:r>
            <a:r>
              <a:rPr lang="ar-SA" b="1" dirty="0" smtClean="0">
                <a:solidFill>
                  <a:srgbClr val="0000FF"/>
                </a:solidFill>
              </a:rPr>
              <a:t>مع وجود مشاكل </a:t>
            </a:r>
            <a:r>
              <a:rPr lang="ar-SA" b="1" dirty="0" err="1" smtClean="0">
                <a:solidFill>
                  <a:srgbClr val="0000FF"/>
                </a:solidFill>
              </a:rPr>
              <a:t>وصعوبات</a:t>
            </a:r>
            <a:r>
              <a:rPr lang="ar-SA" b="1" dirty="0" err="1" smtClean="0"/>
              <a:t>".</a:t>
            </a:r>
            <a:endParaRPr lang="ar-SA" b="1"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20378" y="4949776"/>
            <a:ext cx="2196000" cy="1867738"/>
          </a:xfrm>
          <a:prstGeom prst="rect">
            <a:avLst/>
          </a:prstGeom>
          <a:gradFill>
            <a:gsLst>
              <a:gs pos="0">
                <a:srgbClr val="000082"/>
              </a:gs>
              <a:gs pos="30000">
                <a:srgbClr val="66008F"/>
              </a:gs>
              <a:gs pos="64999">
                <a:srgbClr val="BA0066"/>
              </a:gs>
              <a:gs pos="89999">
                <a:srgbClr val="FF0000"/>
              </a:gs>
              <a:gs pos="100000">
                <a:srgbClr val="FF8200"/>
              </a:gs>
            </a:gsLst>
            <a:lin ang="5400000" scaled="0"/>
          </a:gradFill>
          <a:ln w="9525">
            <a:noFill/>
            <a:miter lim="800000"/>
            <a:headEnd/>
            <a:tailEnd/>
          </a:ln>
          <a:effectLst/>
        </p:spPr>
      </p:pic>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r" rtl="1">
              <a:buNone/>
            </a:pPr>
            <a:r>
              <a:rPr lang="ar-SA" b="1" dirty="0" smtClean="0"/>
              <a:t>تتميز المراحل المبكرة لإنشاء وتوسيع المؤسسات بأنها من أصعب المراحل التي تمر </a:t>
            </a:r>
            <a:r>
              <a:rPr lang="ar-SA" b="1" dirty="0" err="1" smtClean="0"/>
              <a:t>بها</a:t>
            </a:r>
            <a:r>
              <a:rPr lang="ar-SA" b="1" dirty="0" smtClean="0"/>
              <a:t> من الناحية التمويلية، لأنها تجمع كل المخاطر التي يعرفها أي مؤسسة </a:t>
            </a:r>
            <a:r>
              <a:rPr lang="ar-SA" b="1" dirty="0" err="1" smtClean="0"/>
              <a:t>ناشئة </a:t>
            </a:r>
            <a:r>
              <a:rPr lang="ar-SA" b="1" dirty="0" smtClean="0"/>
              <a:t>(انعدام </a:t>
            </a:r>
            <a:r>
              <a:rPr lang="ar-SA" b="1" dirty="0" err="1" smtClean="0"/>
              <a:t>الايرادية</a:t>
            </a:r>
            <a:r>
              <a:rPr lang="ar-SA" b="1" dirty="0" smtClean="0"/>
              <a:t> أو عدم كفايتها لتغطية النفقات، عدم امتلاك أصول </a:t>
            </a:r>
            <a:r>
              <a:rPr lang="ar-SA" b="1" dirty="0" err="1" smtClean="0"/>
              <a:t>قيمة ...</a:t>
            </a:r>
            <a:r>
              <a:rPr lang="ar-SA" b="1" dirty="0" smtClean="0"/>
              <a:t>)، ومن ثم فإنها لا تقدم أدنى الضمانات لمموليها، ولهذا السبب تكون حاجاتها التمويلية غير مقبولة من مؤسسات التمويل التقليدية، بينما لا يمانع رأس المال المخاطر تمويل هذه المراحل، بل ويرحب بذلك.</a:t>
            </a:r>
          </a:p>
        </p:txBody>
      </p:sp>
      <p:pic>
        <p:nvPicPr>
          <p:cNvPr id="6" name="Picture 6"/>
          <p:cNvPicPr>
            <a:picLocks noChangeAspect="1" noChangeArrowheads="1"/>
          </p:cNvPicPr>
          <p:nvPr/>
        </p:nvPicPr>
        <p:blipFill>
          <a:blip r:embed="rId3" cstate="print"/>
          <a:srcRect/>
          <a:stretch>
            <a:fillRect/>
          </a:stretch>
        </p:blipFill>
        <p:spPr bwMode="auto">
          <a:xfrm>
            <a:off x="6588224" y="548680"/>
            <a:ext cx="1323967" cy="506073"/>
          </a:xfrm>
          <a:prstGeom prst="rect">
            <a:avLst/>
          </a:prstGeom>
          <a:noFill/>
          <a:ln w="9525">
            <a:noFill/>
            <a:miter lim="800000"/>
            <a:headEnd/>
            <a:tailEnd/>
          </a:ln>
          <a:effectLst/>
        </p:spPr>
      </p:pic>
      <p:pic>
        <p:nvPicPr>
          <p:cNvPr id="7" name="Picture 7"/>
          <p:cNvPicPr>
            <a:picLocks noChangeAspect="1" noChangeArrowheads="1"/>
          </p:cNvPicPr>
          <p:nvPr/>
        </p:nvPicPr>
        <p:blipFill>
          <a:blip r:embed="rId4" cstate="print"/>
          <a:srcRect/>
          <a:stretch>
            <a:fillRect/>
          </a:stretch>
        </p:blipFill>
        <p:spPr bwMode="auto">
          <a:xfrm>
            <a:off x="2229397" y="5905966"/>
            <a:ext cx="4214811" cy="403354"/>
          </a:xfrm>
          <a:prstGeom prst="rect">
            <a:avLst/>
          </a:prstGeom>
          <a:noFill/>
          <a:ln w="9525">
            <a:noFill/>
            <a:miter lim="800000"/>
            <a:headEnd/>
            <a:tailEnd/>
          </a:ln>
          <a:effectLst/>
        </p:spPr>
      </p:pic>
      <p:pic>
        <p:nvPicPr>
          <p:cNvPr id="8" name="Picture 5"/>
          <p:cNvPicPr>
            <a:picLocks noChangeAspect="1" noChangeArrowheads="1"/>
          </p:cNvPicPr>
          <p:nvPr/>
        </p:nvPicPr>
        <p:blipFill>
          <a:blip r:embed="rId5" cstate="print"/>
          <a:srcRect/>
          <a:stretch>
            <a:fillRect/>
          </a:stretch>
        </p:blipFill>
        <p:spPr bwMode="auto">
          <a:xfrm>
            <a:off x="1315904" y="476672"/>
            <a:ext cx="5256584" cy="7238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98702" y="138134"/>
            <a:ext cx="8939213" cy="65055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Autofit/>
          </a:bodyPr>
          <a:lstStyle/>
          <a:p>
            <a:pPr algn="r" rtl="1">
              <a:buNone/>
            </a:pPr>
            <a:r>
              <a:rPr lang="ar-SA" b="1" dirty="0" smtClean="0"/>
              <a:t>يتدخل رأس المال المخاطر في عملية تمويل المؤسسات الناشئة في جميع مراحل حياتها، </a:t>
            </a:r>
            <a:r>
              <a:rPr lang="ar-SA" b="1" dirty="0" smtClean="0">
                <a:solidFill>
                  <a:srgbClr val="0000FF"/>
                </a:solidFill>
              </a:rPr>
              <a:t>غير أن المال لا يقدم دفعة واحدة</a:t>
            </a:r>
            <a:r>
              <a:rPr lang="ar-SA" b="1" dirty="0" smtClean="0"/>
              <a:t>، وإنما على دفعات </a:t>
            </a:r>
            <a:r>
              <a:rPr lang="ar-SA" b="1" dirty="0" err="1" smtClean="0"/>
              <a:t>متتابعة.</a:t>
            </a:r>
            <a:r>
              <a:rPr lang="ar-SA" b="1" dirty="0" smtClean="0"/>
              <a:t> وعلى العموم يمكن تمييز ثلاث تدخلات أساسية للتمويل برأس المال المخاطر تبعا لدورة حياة المؤسسات </a:t>
            </a:r>
            <a:r>
              <a:rPr lang="ar-SA" b="1" dirty="0" err="1" smtClean="0"/>
              <a:t>الناشئة </a:t>
            </a:r>
            <a:r>
              <a:rPr lang="ar-SA" b="1" dirty="0" smtClean="0"/>
              <a:t>(النشأة، التوسع </a:t>
            </a:r>
            <a:r>
              <a:rPr lang="ar-SA" b="1" dirty="0" err="1" smtClean="0"/>
              <a:t>والتخارج</a:t>
            </a:r>
            <a:r>
              <a:rPr lang="ar-SA" b="1" dirty="0" smtClean="0"/>
              <a:t>) وذلك كما يلي:</a:t>
            </a:r>
            <a:endParaRPr lang="ar-DZ" b="1" dirty="0"/>
          </a:p>
          <a:p>
            <a:pPr algn="r" rtl="1"/>
            <a:r>
              <a:rPr lang="ar-SA" b="1" dirty="0"/>
              <a:t>رأس المال البذري</a:t>
            </a:r>
            <a:r>
              <a:rPr lang="en-US" sz="3000" b="1" dirty="0"/>
              <a:t>Seed finance</a:t>
            </a:r>
            <a:r>
              <a:rPr lang="en-US" b="1" dirty="0"/>
              <a:t> </a:t>
            </a:r>
          </a:p>
          <a:p>
            <a:pPr algn="r" rtl="1"/>
            <a:r>
              <a:rPr lang="ar-SA" b="1" dirty="0"/>
              <a:t>رأس مال </a:t>
            </a:r>
            <a:r>
              <a:rPr lang="ar-SA" b="1" dirty="0" err="1"/>
              <a:t>الإنطلاق</a:t>
            </a:r>
            <a:r>
              <a:rPr lang="ar-SA" b="1" dirty="0"/>
              <a:t> </a:t>
            </a:r>
            <a:r>
              <a:rPr lang="en-US" sz="3000" b="1" dirty="0" smtClean="0"/>
              <a:t>Start-up capital</a:t>
            </a:r>
            <a:endParaRPr lang="en-US" sz="3000" b="1" dirty="0"/>
          </a:p>
          <a:p>
            <a:pPr algn="r" rtl="1"/>
            <a:r>
              <a:rPr lang="ar-SA" b="1" dirty="0" smtClean="0"/>
              <a:t>رأس </a:t>
            </a:r>
            <a:r>
              <a:rPr lang="ar-SA" b="1" dirty="0"/>
              <a:t>مال التنمية </a:t>
            </a:r>
            <a:r>
              <a:rPr lang="en-US" sz="3000" b="1" dirty="0"/>
              <a:t>Capital-development</a:t>
            </a:r>
            <a:endParaRPr lang="ar-SA" sz="3000" b="1" dirty="0"/>
          </a:p>
          <a:p>
            <a:pPr algn="r" rtl="1">
              <a:buNone/>
            </a:pPr>
            <a:endParaRPr lang="fr-F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71406" y="13649"/>
            <a:ext cx="9000000" cy="67929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rtl="1"/>
            <a:r>
              <a:rPr lang="ar-DZ" b="1" dirty="0">
                <a:solidFill>
                  <a:srgbClr val="FF0000"/>
                </a:solidFill>
              </a:rPr>
              <a:t>ثالثا:</a:t>
            </a:r>
            <a:r>
              <a:rPr lang="ar-DZ" dirty="0" smtClean="0"/>
              <a:t> </a:t>
            </a:r>
            <a:r>
              <a:rPr lang="ar-DZ" b="1" dirty="0" smtClean="0">
                <a:solidFill>
                  <a:srgbClr val="FF0000"/>
                </a:solidFill>
              </a:rPr>
              <a:t>تكلفة مصادر التمويل</a:t>
            </a:r>
            <a:endParaRPr lang="fr-FR" dirty="0"/>
          </a:p>
        </p:txBody>
      </p:sp>
      <p:sp>
        <p:nvSpPr>
          <p:cNvPr id="3" name="Espace réservé du contenu 2"/>
          <p:cNvSpPr>
            <a:spLocks noGrp="1"/>
          </p:cNvSpPr>
          <p:nvPr>
            <p:ph idx="1"/>
          </p:nvPr>
        </p:nvSpPr>
        <p:spPr/>
        <p:txBody>
          <a:bodyPr/>
          <a:lstStyle/>
          <a:p>
            <a:pPr algn="r" rtl="1">
              <a:buFontTx/>
              <a:buNone/>
            </a:pPr>
            <a:r>
              <a:rPr lang="ar-DZ" sz="3600" b="1" dirty="0" smtClean="0">
                <a:solidFill>
                  <a:srgbClr val="FF0000"/>
                </a:solidFill>
              </a:rPr>
              <a:t>1) ال</a:t>
            </a:r>
            <a:r>
              <a:rPr lang="ar-SA" sz="3600" b="1" dirty="0" smtClean="0">
                <a:solidFill>
                  <a:srgbClr val="FF0000"/>
                </a:solidFill>
              </a:rPr>
              <a:t>تكلفة </a:t>
            </a:r>
            <a:r>
              <a:rPr lang="ar-DZ" sz="3600" b="1" dirty="0" err="1" smtClean="0">
                <a:solidFill>
                  <a:srgbClr val="FF0000"/>
                </a:solidFill>
              </a:rPr>
              <a:t>الظاهرة </a:t>
            </a:r>
            <a:r>
              <a:rPr lang="ar-DZ" sz="3600" b="1" dirty="0" smtClean="0">
                <a:solidFill>
                  <a:srgbClr val="FF0000"/>
                </a:solidFill>
              </a:rPr>
              <a:t>(الصريحة</a:t>
            </a:r>
            <a:r>
              <a:rPr lang="ar-DZ" sz="3600" b="1" dirty="0" err="1" smtClean="0">
                <a:solidFill>
                  <a:srgbClr val="FF0000"/>
                </a:solidFill>
              </a:rPr>
              <a:t>)</a:t>
            </a:r>
            <a:endParaRPr lang="fr-FR" sz="3600" dirty="0" smtClean="0">
              <a:solidFill>
                <a:srgbClr val="FF0000"/>
              </a:solidFill>
            </a:endParaRPr>
          </a:p>
          <a:p>
            <a:pPr algn="r" rtl="1">
              <a:buFontTx/>
              <a:buNone/>
            </a:pPr>
            <a:r>
              <a:rPr lang="ar-SA" b="1" dirty="0" smtClean="0"/>
              <a:t>بصورة عامة هناك تكلفة محددة لكل</a:t>
            </a:r>
            <a:r>
              <a:rPr lang="ar-DZ" b="1" dirty="0" smtClean="0"/>
              <a:t> مصدر</a:t>
            </a:r>
            <a:r>
              <a:rPr lang="ar-SA" b="1" dirty="0" smtClean="0"/>
              <a:t> من مصادر التمويل</a:t>
            </a:r>
            <a:r>
              <a:rPr lang="ar-DZ" b="1" dirty="0" err="1" smtClean="0"/>
              <a:t>،</a:t>
            </a:r>
            <a:r>
              <a:rPr lang="ar-SA" b="1" dirty="0" smtClean="0"/>
              <a:t> هي عبارة عن الحد الأدنى للعائد الذي يجب أن تحققه ال</a:t>
            </a:r>
            <a:r>
              <a:rPr lang="ar-DZ" b="1" dirty="0" smtClean="0"/>
              <a:t>مؤسس</a:t>
            </a:r>
            <a:r>
              <a:rPr lang="ar-SA" b="1" dirty="0" smtClean="0"/>
              <a:t>ة لموردي عناصر رأس المال، وهم الم</a:t>
            </a:r>
            <a:r>
              <a:rPr lang="ar-DZ" b="1" dirty="0" smtClean="0"/>
              <a:t>لاك</a:t>
            </a:r>
            <a:r>
              <a:rPr lang="ar-SA" b="1" dirty="0" smtClean="0"/>
              <a:t> والدائنين</a:t>
            </a:r>
            <a:r>
              <a:rPr lang="ar-DZ" b="1" dirty="0" err="1" smtClean="0"/>
              <a:t>،</a:t>
            </a:r>
            <a:r>
              <a:rPr lang="ar-SA" b="1" dirty="0" smtClean="0"/>
              <a:t> </a:t>
            </a:r>
            <a:r>
              <a:rPr lang="ar-DZ" b="1" dirty="0" smtClean="0"/>
              <a:t>بصفتهم </a:t>
            </a:r>
            <a:r>
              <a:rPr lang="ar-SA" b="1" dirty="0" smtClean="0"/>
              <a:t>مستثمرين في </a:t>
            </a:r>
            <a:r>
              <a:rPr lang="ar-DZ" b="1" dirty="0" smtClean="0"/>
              <a:t>إ</a:t>
            </a:r>
            <a:r>
              <a:rPr lang="ar-SA" b="1" dirty="0" smtClean="0"/>
              <a:t>صد</a:t>
            </a:r>
            <a:r>
              <a:rPr lang="ar-DZ" b="1" dirty="0" smtClean="0"/>
              <a:t>ا</a:t>
            </a:r>
            <a:r>
              <a:rPr lang="ar-SA" b="1" dirty="0" smtClean="0"/>
              <a:t>ر</a:t>
            </a:r>
            <a:r>
              <a:rPr lang="ar-DZ" b="1" dirty="0" smtClean="0"/>
              <a:t>ات</a:t>
            </a:r>
            <a:r>
              <a:rPr lang="ar-SA" b="1" dirty="0" smtClean="0"/>
              <a:t>ها</a:t>
            </a:r>
            <a:r>
              <a:rPr lang="ar-DZ" b="1" dirty="0" smtClean="0"/>
              <a:t> من أسهم وقروض</a:t>
            </a:r>
            <a:r>
              <a:rPr lang="ar-SA" b="1" dirty="0" err="1" smtClean="0"/>
              <a:t>.</a:t>
            </a:r>
            <a:r>
              <a:rPr lang="ar-SA" b="1" dirty="0" smtClean="0"/>
              <a:t> </a:t>
            </a:r>
            <a:r>
              <a:rPr lang="ar-DZ" b="1" dirty="0" smtClean="0"/>
              <a:t>بحيث يكفي هذا العائد لتعويضهم عن حرمانهم من استغلال أموالهم لتحقيق منافع حاضرة، وأيضا لتعويضهم عن المخاطر التي يتعرض لها عائد استثماراتهم.</a:t>
            </a:r>
            <a:endParaRPr lang="fr-FR" b="1"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Autofit/>
          </a:bodyPr>
          <a:lstStyle/>
          <a:p>
            <a:pPr algn="r" rtl="1">
              <a:buFontTx/>
              <a:buNone/>
            </a:pPr>
            <a:r>
              <a:rPr lang="ar-SA" b="1" dirty="0" smtClean="0"/>
              <a:t>من وجهة نظر المؤسسة يمثل معدل العائد الذي يطلبه المستثمر التكلفة التي يجب على المؤسسة تحمله</a:t>
            </a:r>
            <a:r>
              <a:rPr lang="ar-DZ" b="1" dirty="0" smtClean="0"/>
              <a:t>ا</a:t>
            </a:r>
            <a:r>
              <a:rPr lang="ar-SA" b="1" dirty="0" smtClean="0"/>
              <a:t> لتأمين التمويل ولذلك يطلق عل</a:t>
            </a:r>
            <a:r>
              <a:rPr lang="ar-DZ" b="1" dirty="0" smtClean="0"/>
              <a:t>ى </a:t>
            </a:r>
            <a:r>
              <a:rPr lang="ar-SA" b="1" dirty="0" smtClean="0"/>
              <a:t>هذا العائد  تكلفة رأس المال لأنه في حالة عدم قدرة المؤسسة على توفيره سيقوم المستثمر بسحب استثماراته من المؤسسة وتوجيهه </a:t>
            </a:r>
            <a:r>
              <a:rPr lang="ar-SA" b="1" dirty="0" err="1" smtClean="0"/>
              <a:t>لإستثمار</a:t>
            </a:r>
            <a:r>
              <a:rPr lang="ar-SA" b="1" dirty="0" smtClean="0"/>
              <a:t> </a:t>
            </a:r>
            <a:r>
              <a:rPr lang="ar-DZ" b="1" dirty="0" smtClean="0"/>
              <a:t>آ</a:t>
            </a:r>
            <a:r>
              <a:rPr lang="ar-SA" b="1" dirty="0" smtClean="0"/>
              <a:t>خر يوفر له العائد المطلوب.</a:t>
            </a:r>
            <a:endParaRPr lang="ar-DZ" b="1" dirty="0" smtClean="0"/>
          </a:p>
          <a:p>
            <a:pPr algn="r" rtl="1">
              <a:buFontTx/>
              <a:buNone/>
            </a:pPr>
            <a:r>
              <a:rPr lang="ar-SA" b="1" dirty="0" smtClean="0"/>
              <a:t>ويطلق على الحد الأدنى للعائد الذي يتوقعه المساهمون في مشروع </a:t>
            </a:r>
            <a:r>
              <a:rPr lang="ar-SA" b="1" dirty="0" err="1" smtClean="0"/>
              <a:t>ما </a:t>
            </a:r>
            <a:r>
              <a:rPr lang="ar-SA" b="1" dirty="0" smtClean="0"/>
              <a:t>"تكلفة </a:t>
            </a:r>
            <a:r>
              <a:rPr lang="ar-DZ" b="1" dirty="0" smtClean="0"/>
              <a:t>رأس المال الخاص</a:t>
            </a:r>
            <a:r>
              <a:rPr lang="ar-SA" b="1" dirty="0" smtClean="0"/>
              <a:t>"، أما الحد الأدنى الذي يتوقعه الدائنون فيدعى بتكلفة الدين.</a:t>
            </a:r>
            <a:endParaRPr lang="fr-FR" b="1"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r" rtl="1">
              <a:buNone/>
            </a:pPr>
            <a:r>
              <a:rPr lang="ar-SA" b="1" dirty="0" smtClean="0">
                <a:solidFill>
                  <a:srgbClr val="0000FF"/>
                </a:solidFill>
              </a:rPr>
              <a:t>وتقاس </a:t>
            </a:r>
            <a:r>
              <a:rPr lang="ar-DZ" b="1" dirty="0" smtClean="0">
                <a:solidFill>
                  <a:srgbClr val="0000FF"/>
                </a:solidFill>
              </a:rPr>
              <a:t>ال</a:t>
            </a:r>
            <a:r>
              <a:rPr lang="ar-SA" b="1" dirty="0" smtClean="0">
                <a:solidFill>
                  <a:srgbClr val="0000FF"/>
                </a:solidFill>
              </a:rPr>
              <a:t>تكلفة </a:t>
            </a:r>
            <a:r>
              <a:rPr lang="ar-DZ" b="1" dirty="0" smtClean="0">
                <a:solidFill>
                  <a:srgbClr val="0000FF"/>
                </a:solidFill>
              </a:rPr>
              <a:t>الظاهرة للتمويل بأي مصدر من مصادر التمويل </a:t>
            </a:r>
            <a:r>
              <a:rPr lang="ar-SA" b="1" dirty="0" smtClean="0">
                <a:solidFill>
                  <a:srgbClr val="0000FF"/>
                </a:solidFill>
              </a:rPr>
              <a:t>بنفس الطريقة التي يقاس </a:t>
            </a:r>
            <a:r>
              <a:rPr lang="ar-SA" b="1" dirty="0" err="1" smtClean="0">
                <a:solidFill>
                  <a:srgbClr val="0000FF"/>
                </a:solidFill>
              </a:rPr>
              <a:t>بها</a:t>
            </a:r>
            <a:r>
              <a:rPr lang="ar-SA" b="1" dirty="0" smtClean="0">
                <a:solidFill>
                  <a:srgbClr val="0000FF"/>
                </a:solidFill>
              </a:rPr>
              <a:t> معدل المردود </a:t>
            </a:r>
            <a:r>
              <a:rPr lang="ar-SA" b="1" dirty="0" err="1" smtClean="0">
                <a:solidFill>
                  <a:srgbClr val="0000FF"/>
                </a:solidFill>
              </a:rPr>
              <a:t>الداخلي</a:t>
            </a:r>
            <a:r>
              <a:rPr lang="ar-SA" b="1" dirty="0" err="1" smtClean="0"/>
              <a:t>.</a:t>
            </a:r>
            <a:r>
              <a:rPr lang="ar-SA" b="1" dirty="0" smtClean="0"/>
              <a:t> فهي معدل الخصم الذي يحقق المساواة بين القيمة الحالية للأموال التي تم الحصول عليها من مصدر التمويل والقيمة الحالية للدفعات التي تؤديها ال</a:t>
            </a:r>
            <a:r>
              <a:rPr lang="ar-DZ" b="1" dirty="0" smtClean="0"/>
              <a:t>مؤسس</a:t>
            </a:r>
            <a:r>
              <a:rPr lang="ar-SA" b="1" dirty="0" smtClean="0"/>
              <a:t>ة مثل الفائدة الدورية والقيمة الاسمية فيما يتعلق بالسندات، والأرباح الموزعة على حملة الأسهم العادية وال</a:t>
            </a:r>
            <a:r>
              <a:rPr lang="ar-DZ" b="1" dirty="0" smtClean="0"/>
              <a:t>ممتازة</a:t>
            </a:r>
            <a:r>
              <a:rPr lang="ar-SA" b="1" dirty="0" smtClean="0"/>
              <a:t>، والفائدة ودفعات التسديد بالنسبة للقروض.</a:t>
            </a:r>
            <a:endParaRPr lang="fr-FR"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6012" y="5661376"/>
            <a:ext cx="357190" cy="115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353852" y="3860436"/>
            <a:ext cx="357190" cy="17859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Line 7"/>
          <p:cNvSpPr>
            <a:spLocks noChangeShapeType="1"/>
          </p:cNvSpPr>
          <p:nvPr/>
        </p:nvSpPr>
        <p:spPr bwMode="auto">
          <a:xfrm>
            <a:off x="539428" y="5632805"/>
            <a:ext cx="5113338" cy="0"/>
          </a:xfrm>
          <a:prstGeom prst="line">
            <a:avLst/>
          </a:prstGeom>
          <a:noFill/>
          <a:ln w="28575">
            <a:solidFill>
              <a:srgbClr val="002060"/>
            </a:solidFill>
            <a:round/>
            <a:headEnd/>
            <a:tailEnd/>
          </a:ln>
        </p:spPr>
        <p:txBody>
          <a:bodyPr wrap="none"/>
          <a:lstStyle/>
          <a:p>
            <a:endParaRPr lang="fr-FR" sz="2800" b="1"/>
          </a:p>
        </p:txBody>
      </p:sp>
      <p:sp>
        <p:nvSpPr>
          <p:cNvPr id="5" name="Line 8"/>
          <p:cNvSpPr>
            <a:spLocks noChangeShapeType="1"/>
          </p:cNvSpPr>
          <p:nvPr/>
        </p:nvSpPr>
        <p:spPr bwMode="auto">
          <a:xfrm>
            <a:off x="539428" y="5488342"/>
            <a:ext cx="0" cy="215900"/>
          </a:xfrm>
          <a:prstGeom prst="line">
            <a:avLst/>
          </a:prstGeom>
          <a:noFill/>
          <a:ln w="25400">
            <a:solidFill>
              <a:srgbClr val="002060"/>
            </a:solidFill>
            <a:round/>
            <a:headEnd/>
            <a:tailEnd/>
          </a:ln>
        </p:spPr>
        <p:txBody>
          <a:bodyPr wrap="none"/>
          <a:lstStyle/>
          <a:p>
            <a:endParaRPr lang="fr-FR" sz="2800" b="1"/>
          </a:p>
        </p:txBody>
      </p:sp>
      <p:sp>
        <p:nvSpPr>
          <p:cNvPr id="6" name="Line 9"/>
          <p:cNvSpPr>
            <a:spLocks noChangeShapeType="1"/>
          </p:cNvSpPr>
          <p:nvPr/>
        </p:nvSpPr>
        <p:spPr bwMode="auto">
          <a:xfrm>
            <a:off x="5652766" y="5488342"/>
            <a:ext cx="0" cy="215900"/>
          </a:xfrm>
          <a:prstGeom prst="line">
            <a:avLst/>
          </a:prstGeom>
          <a:noFill/>
          <a:ln w="25400">
            <a:solidFill>
              <a:srgbClr val="002060"/>
            </a:solidFill>
            <a:round/>
            <a:headEnd/>
            <a:tailEnd/>
          </a:ln>
        </p:spPr>
        <p:txBody>
          <a:bodyPr wrap="none"/>
          <a:lstStyle/>
          <a:p>
            <a:endParaRPr lang="fr-FR" sz="2800" b="1"/>
          </a:p>
        </p:txBody>
      </p:sp>
      <p:sp>
        <p:nvSpPr>
          <p:cNvPr id="7" name="Line 10"/>
          <p:cNvSpPr>
            <a:spLocks noChangeShapeType="1"/>
          </p:cNvSpPr>
          <p:nvPr/>
        </p:nvSpPr>
        <p:spPr bwMode="auto">
          <a:xfrm>
            <a:off x="1026774" y="5488342"/>
            <a:ext cx="0" cy="215900"/>
          </a:xfrm>
          <a:prstGeom prst="line">
            <a:avLst/>
          </a:prstGeom>
          <a:noFill/>
          <a:ln w="25400">
            <a:solidFill>
              <a:srgbClr val="002060"/>
            </a:solidFill>
            <a:round/>
            <a:headEnd/>
            <a:tailEnd/>
          </a:ln>
        </p:spPr>
        <p:txBody>
          <a:bodyPr wrap="none"/>
          <a:lstStyle/>
          <a:p>
            <a:endParaRPr lang="fr-FR" sz="2800" b="1"/>
          </a:p>
        </p:txBody>
      </p:sp>
      <p:sp>
        <p:nvSpPr>
          <p:cNvPr id="8" name="Line 11"/>
          <p:cNvSpPr>
            <a:spLocks noChangeShapeType="1"/>
          </p:cNvSpPr>
          <p:nvPr/>
        </p:nvSpPr>
        <p:spPr bwMode="auto">
          <a:xfrm>
            <a:off x="2412678" y="5488342"/>
            <a:ext cx="0" cy="215900"/>
          </a:xfrm>
          <a:prstGeom prst="line">
            <a:avLst/>
          </a:prstGeom>
          <a:noFill/>
          <a:ln w="25400">
            <a:solidFill>
              <a:srgbClr val="002060"/>
            </a:solidFill>
            <a:round/>
            <a:headEnd/>
            <a:tailEnd/>
          </a:ln>
        </p:spPr>
        <p:txBody>
          <a:bodyPr wrap="none"/>
          <a:lstStyle/>
          <a:p>
            <a:endParaRPr lang="fr-FR" sz="2800" b="1"/>
          </a:p>
        </p:txBody>
      </p:sp>
      <p:sp>
        <p:nvSpPr>
          <p:cNvPr id="9" name="Line 12"/>
          <p:cNvSpPr>
            <a:spLocks noChangeShapeType="1"/>
          </p:cNvSpPr>
          <p:nvPr/>
        </p:nvSpPr>
        <p:spPr bwMode="auto">
          <a:xfrm>
            <a:off x="1404616" y="5488342"/>
            <a:ext cx="0" cy="215900"/>
          </a:xfrm>
          <a:prstGeom prst="line">
            <a:avLst/>
          </a:prstGeom>
          <a:noFill/>
          <a:ln w="25400">
            <a:solidFill>
              <a:srgbClr val="002060"/>
            </a:solidFill>
            <a:round/>
            <a:headEnd/>
            <a:tailEnd/>
          </a:ln>
        </p:spPr>
        <p:txBody>
          <a:bodyPr wrap="none"/>
          <a:lstStyle/>
          <a:p>
            <a:endParaRPr lang="fr-FR" sz="2800" b="1"/>
          </a:p>
        </p:txBody>
      </p:sp>
      <p:sp>
        <p:nvSpPr>
          <p:cNvPr id="10" name="Line 13"/>
          <p:cNvSpPr>
            <a:spLocks noChangeShapeType="1"/>
          </p:cNvSpPr>
          <p:nvPr/>
        </p:nvSpPr>
        <p:spPr bwMode="auto">
          <a:xfrm>
            <a:off x="2915916" y="5488342"/>
            <a:ext cx="0" cy="215900"/>
          </a:xfrm>
          <a:prstGeom prst="line">
            <a:avLst/>
          </a:prstGeom>
          <a:noFill/>
          <a:ln w="25400">
            <a:solidFill>
              <a:srgbClr val="002060"/>
            </a:solidFill>
            <a:round/>
            <a:headEnd/>
            <a:tailEnd/>
          </a:ln>
        </p:spPr>
        <p:txBody>
          <a:bodyPr wrap="none"/>
          <a:lstStyle/>
          <a:p>
            <a:endParaRPr lang="fr-FR" sz="2800" b="1"/>
          </a:p>
        </p:txBody>
      </p:sp>
      <p:sp>
        <p:nvSpPr>
          <p:cNvPr id="11" name="Line 14"/>
          <p:cNvSpPr>
            <a:spLocks noChangeShapeType="1"/>
          </p:cNvSpPr>
          <p:nvPr/>
        </p:nvSpPr>
        <p:spPr bwMode="auto">
          <a:xfrm>
            <a:off x="1907853" y="5488342"/>
            <a:ext cx="0" cy="215900"/>
          </a:xfrm>
          <a:prstGeom prst="line">
            <a:avLst/>
          </a:prstGeom>
          <a:noFill/>
          <a:ln w="25400">
            <a:solidFill>
              <a:srgbClr val="002060"/>
            </a:solidFill>
            <a:round/>
            <a:headEnd/>
            <a:tailEnd/>
          </a:ln>
        </p:spPr>
        <p:txBody>
          <a:bodyPr wrap="none"/>
          <a:lstStyle/>
          <a:p>
            <a:endParaRPr lang="fr-FR" sz="2800" b="1"/>
          </a:p>
        </p:txBody>
      </p:sp>
      <p:sp>
        <p:nvSpPr>
          <p:cNvPr id="12" name="Text Box 17"/>
          <p:cNvSpPr txBox="1">
            <a:spLocks noChangeArrowheads="1"/>
          </p:cNvSpPr>
          <p:nvPr/>
        </p:nvSpPr>
        <p:spPr bwMode="auto">
          <a:xfrm>
            <a:off x="323528" y="4912080"/>
            <a:ext cx="576263" cy="523220"/>
          </a:xfrm>
          <a:prstGeom prst="rect">
            <a:avLst/>
          </a:prstGeom>
          <a:noFill/>
          <a:ln w="9525">
            <a:noFill/>
            <a:miter lim="800000"/>
            <a:headEnd/>
            <a:tailEnd/>
          </a:ln>
        </p:spPr>
        <p:txBody>
          <a:bodyPr>
            <a:spAutoFit/>
          </a:bodyPr>
          <a:lstStyle/>
          <a:p>
            <a:pPr>
              <a:spcBef>
                <a:spcPct val="50000"/>
              </a:spcBef>
            </a:pPr>
            <a:r>
              <a:rPr lang="fr-CA" sz="2800" b="1" dirty="0" smtClean="0">
                <a:solidFill>
                  <a:srgbClr val="0045D0"/>
                </a:solidFill>
              </a:rPr>
              <a:t>E</a:t>
            </a:r>
            <a:endParaRPr lang="fr-CA" sz="2800" b="1" dirty="0">
              <a:solidFill>
                <a:srgbClr val="0045D0"/>
              </a:solidFill>
            </a:endParaRPr>
          </a:p>
        </p:txBody>
      </p:sp>
      <p:sp>
        <p:nvSpPr>
          <p:cNvPr id="13" name="Rectangle 19"/>
          <p:cNvSpPr>
            <a:spLocks noChangeArrowheads="1"/>
          </p:cNvSpPr>
          <p:nvPr/>
        </p:nvSpPr>
        <p:spPr bwMode="auto">
          <a:xfrm>
            <a:off x="718467" y="4985105"/>
            <a:ext cx="668773" cy="523220"/>
          </a:xfrm>
          <a:prstGeom prst="rect">
            <a:avLst/>
          </a:prstGeom>
          <a:noFill/>
          <a:ln w="9525">
            <a:noFill/>
            <a:miter lim="800000"/>
            <a:headEnd/>
            <a:tailEnd/>
          </a:ln>
        </p:spPr>
        <p:txBody>
          <a:bodyPr wrap="none">
            <a:spAutoFit/>
          </a:bodyPr>
          <a:lstStyle/>
          <a:p>
            <a:r>
              <a:rPr lang="en-US" sz="2800" b="1" dirty="0" smtClean="0">
                <a:solidFill>
                  <a:srgbClr val="0045D0"/>
                </a:solidFill>
              </a:rPr>
              <a:t>Div</a:t>
            </a:r>
            <a:endParaRPr lang="fr-CA" sz="2800" b="1" dirty="0">
              <a:solidFill>
                <a:srgbClr val="0045D0"/>
              </a:solidFill>
            </a:endParaRPr>
          </a:p>
        </p:txBody>
      </p:sp>
      <p:sp>
        <p:nvSpPr>
          <p:cNvPr id="15" name="Rectangle 21"/>
          <p:cNvSpPr>
            <a:spLocks noChangeArrowheads="1"/>
          </p:cNvSpPr>
          <p:nvPr/>
        </p:nvSpPr>
        <p:spPr bwMode="auto">
          <a:xfrm>
            <a:off x="1582563" y="4985105"/>
            <a:ext cx="668773" cy="523220"/>
          </a:xfrm>
          <a:prstGeom prst="rect">
            <a:avLst/>
          </a:prstGeom>
          <a:noFill/>
          <a:ln w="9525">
            <a:noFill/>
            <a:miter lim="800000"/>
            <a:headEnd/>
            <a:tailEnd/>
          </a:ln>
        </p:spPr>
        <p:txBody>
          <a:bodyPr wrap="none">
            <a:spAutoFit/>
          </a:bodyPr>
          <a:lstStyle/>
          <a:p>
            <a:r>
              <a:rPr lang="fr-CA" sz="2800" b="1" dirty="0" err="1" smtClean="0">
                <a:solidFill>
                  <a:srgbClr val="0045D0"/>
                </a:solidFill>
              </a:rPr>
              <a:t>Div</a:t>
            </a:r>
            <a:endParaRPr lang="fr-CA" sz="2800" b="1" dirty="0">
              <a:solidFill>
                <a:srgbClr val="0045D0"/>
              </a:solidFill>
            </a:endParaRPr>
          </a:p>
        </p:txBody>
      </p:sp>
      <p:sp>
        <p:nvSpPr>
          <p:cNvPr id="17" name="Rectangle 23"/>
          <p:cNvSpPr>
            <a:spLocks noChangeArrowheads="1"/>
          </p:cNvSpPr>
          <p:nvPr/>
        </p:nvSpPr>
        <p:spPr bwMode="auto">
          <a:xfrm>
            <a:off x="2484116" y="4985105"/>
            <a:ext cx="4248150" cy="523220"/>
          </a:xfrm>
          <a:prstGeom prst="rect">
            <a:avLst/>
          </a:prstGeom>
          <a:noFill/>
          <a:ln w="9525">
            <a:noFill/>
            <a:miter lim="800000"/>
            <a:headEnd/>
            <a:tailEnd/>
          </a:ln>
        </p:spPr>
        <p:txBody>
          <a:bodyPr>
            <a:spAutoFit/>
          </a:bodyPr>
          <a:lstStyle/>
          <a:p>
            <a:r>
              <a:rPr lang="fr-CA" sz="2800" b="1" dirty="0">
                <a:solidFill>
                  <a:srgbClr val="0045D0"/>
                </a:solidFill>
              </a:rPr>
              <a:t>……………………. </a:t>
            </a:r>
            <a:r>
              <a:rPr lang="fr-CA" sz="2800" b="1" dirty="0" smtClean="0">
                <a:solidFill>
                  <a:srgbClr val="0045D0"/>
                </a:solidFill>
              </a:rPr>
              <a:t>.....   </a:t>
            </a:r>
            <a:r>
              <a:rPr lang="fr-CA" sz="2800" b="1" dirty="0" err="1" smtClean="0">
                <a:solidFill>
                  <a:srgbClr val="0045D0"/>
                </a:solidFill>
              </a:rPr>
              <a:t>Div</a:t>
            </a:r>
            <a:endParaRPr lang="fr-CA" sz="2800" b="1" dirty="0">
              <a:solidFill>
                <a:srgbClr val="0045D0"/>
              </a:solidFill>
            </a:endParaRPr>
          </a:p>
        </p:txBody>
      </p:sp>
      <p:sp>
        <p:nvSpPr>
          <p:cNvPr id="18" name="Rectangle 24"/>
          <p:cNvSpPr>
            <a:spLocks noChangeArrowheads="1"/>
          </p:cNvSpPr>
          <p:nvPr/>
        </p:nvSpPr>
        <p:spPr bwMode="auto">
          <a:xfrm>
            <a:off x="396553" y="5704242"/>
            <a:ext cx="6767513" cy="954107"/>
          </a:xfrm>
          <a:prstGeom prst="rect">
            <a:avLst/>
          </a:prstGeom>
          <a:noFill/>
          <a:ln w="9525">
            <a:noFill/>
            <a:miter lim="800000"/>
            <a:headEnd/>
            <a:tailEnd/>
          </a:ln>
        </p:spPr>
        <p:txBody>
          <a:bodyPr>
            <a:spAutoFit/>
          </a:bodyPr>
          <a:lstStyle/>
          <a:p>
            <a:r>
              <a:rPr lang="fr-CA" sz="2800" b="1" dirty="0">
                <a:solidFill>
                  <a:srgbClr val="0045D0"/>
                </a:solidFill>
              </a:rPr>
              <a:t>0 </a:t>
            </a:r>
            <a:r>
              <a:rPr lang="fr-CA" sz="2800" b="1" dirty="0" smtClean="0">
                <a:solidFill>
                  <a:srgbClr val="0045D0"/>
                </a:solidFill>
              </a:rPr>
              <a:t>  1   </a:t>
            </a:r>
            <a:r>
              <a:rPr lang="fr-CA" sz="2800" b="1" dirty="0">
                <a:solidFill>
                  <a:srgbClr val="0045D0"/>
                </a:solidFill>
              </a:rPr>
              <a:t>2   </a:t>
            </a:r>
            <a:r>
              <a:rPr lang="fr-CA" sz="2800" b="1" dirty="0" smtClean="0">
                <a:solidFill>
                  <a:srgbClr val="0045D0"/>
                </a:solidFill>
              </a:rPr>
              <a:t> </a:t>
            </a:r>
            <a:r>
              <a:rPr lang="fr-CA" sz="2800" b="1" dirty="0">
                <a:solidFill>
                  <a:srgbClr val="0045D0"/>
                </a:solidFill>
              </a:rPr>
              <a:t>3                 </a:t>
            </a:r>
            <a:r>
              <a:rPr lang="fr-CA" sz="2800" b="1" dirty="0" smtClean="0">
                <a:solidFill>
                  <a:srgbClr val="0045D0"/>
                </a:solidFill>
              </a:rPr>
              <a:t>                           n </a:t>
            </a:r>
            <a:r>
              <a:rPr lang="fr-CA" sz="2800" b="1" dirty="0" smtClean="0">
                <a:solidFill>
                  <a:srgbClr val="0045D0"/>
                </a:solidFill>
              </a:rPr>
              <a:t>    </a:t>
            </a:r>
            <a:r>
              <a:rPr lang="fr-FR" sz="2800" b="1" dirty="0" err="1" smtClean="0"/>
              <a:t>Years</a:t>
            </a:r>
            <a:endParaRPr lang="fr-FR" sz="2800" b="1" dirty="0" smtClean="0"/>
          </a:p>
          <a:p>
            <a:r>
              <a:rPr lang="fr-CA" sz="2800" b="1" dirty="0" smtClean="0">
                <a:solidFill>
                  <a:srgbClr val="0045D0"/>
                </a:solidFill>
              </a:rPr>
              <a:t>  </a:t>
            </a:r>
            <a:endParaRPr lang="fr-CA" sz="2800" b="1" dirty="0">
              <a:solidFill>
                <a:srgbClr val="0045D0"/>
              </a:solidFill>
            </a:endParaRPr>
          </a:p>
        </p:txBody>
      </p:sp>
      <p:sp>
        <p:nvSpPr>
          <p:cNvPr id="19" name="Line 25"/>
          <p:cNvSpPr>
            <a:spLocks noChangeShapeType="1"/>
          </p:cNvSpPr>
          <p:nvPr/>
        </p:nvSpPr>
        <p:spPr bwMode="auto">
          <a:xfrm>
            <a:off x="3420741" y="5488342"/>
            <a:ext cx="0" cy="215900"/>
          </a:xfrm>
          <a:prstGeom prst="line">
            <a:avLst/>
          </a:prstGeom>
          <a:noFill/>
          <a:ln w="25400">
            <a:solidFill>
              <a:srgbClr val="002060"/>
            </a:solidFill>
            <a:round/>
            <a:headEnd/>
            <a:tailEnd/>
          </a:ln>
        </p:spPr>
        <p:txBody>
          <a:bodyPr wrap="none"/>
          <a:lstStyle/>
          <a:p>
            <a:endParaRPr lang="fr-FR" sz="2800" b="1"/>
          </a:p>
        </p:txBody>
      </p:sp>
      <p:sp>
        <p:nvSpPr>
          <p:cNvPr id="20" name="Rectangle 19"/>
          <p:cNvSpPr/>
          <p:nvPr/>
        </p:nvSpPr>
        <p:spPr>
          <a:xfrm>
            <a:off x="756012" y="2133596"/>
            <a:ext cx="357190" cy="115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353852" y="332656"/>
            <a:ext cx="357190" cy="17859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Line 7"/>
          <p:cNvSpPr>
            <a:spLocks noChangeShapeType="1"/>
          </p:cNvSpPr>
          <p:nvPr/>
        </p:nvSpPr>
        <p:spPr bwMode="auto">
          <a:xfrm>
            <a:off x="539428" y="2105025"/>
            <a:ext cx="5113338" cy="0"/>
          </a:xfrm>
          <a:prstGeom prst="line">
            <a:avLst/>
          </a:prstGeom>
          <a:noFill/>
          <a:ln w="28575">
            <a:solidFill>
              <a:srgbClr val="002060"/>
            </a:solidFill>
            <a:round/>
            <a:headEnd/>
            <a:tailEnd/>
          </a:ln>
        </p:spPr>
        <p:txBody>
          <a:bodyPr wrap="none"/>
          <a:lstStyle/>
          <a:p>
            <a:endParaRPr lang="fr-FR" sz="2800" b="1"/>
          </a:p>
        </p:txBody>
      </p:sp>
      <p:sp>
        <p:nvSpPr>
          <p:cNvPr id="23" name="Line 8"/>
          <p:cNvSpPr>
            <a:spLocks noChangeShapeType="1"/>
          </p:cNvSpPr>
          <p:nvPr/>
        </p:nvSpPr>
        <p:spPr bwMode="auto">
          <a:xfrm>
            <a:off x="539428" y="1960562"/>
            <a:ext cx="0" cy="215900"/>
          </a:xfrm>
          <a:prstGeom prst="line">
            <a:avLst/>
          </a:prstGeom>
          <a:noFill/>
          <a:ln w="25400">
            <a:solidFill>
              <a:srgbClr val="002060"/>
            </a:solidFill>
            <a:round/>
            <a:headEnd/>
            <a:tailEnd/>
          </a:ln>
        </p:spPr>
        <p:txBody>
          <a:bodyPr wrap="none"/>
          <a:lstStyle/>
          <a:p>
            <a:endParaRPr lang="fr-FR" sz="2800" b="1"/>
          </a:p>
        </p:txBody>
      </p:sp>
      <p:sp>
        <p:nvSpPr>
          <p:cNvPr id="24" name="Line 9"/>
          <p:cNvSpPr>
            <a:spLocks noChangeShapeType="1"/>
          </p:cNvSpPr>
          <p:nvPr/>
        </p:nvSpPr>
        <p:spPr bwMode="auto">
          <a:xfrm>
            <a:off x="5652766" y="1960562"/>
            <a:ext cx="0" cy="215900"/>
          </a:xfrm>
          <a:prstGeom prst="line">
            <a:avLst/>
          </a:prstGeom>
          <a:noFill/>
          <a:ln w="25400">
            <a:solidFill>
              <a:srgbClr val="002060"/>
            </a:solidFill>
            <a:round/>
            <a:headEnd/>
            <a:tailEnd/>
          </a:ln>
        </p:spPr>
        <p:txBody>
          <a:bodyPr wrap="none"/>
          <a:lstStyle/>
          <a:p>
            <a:endParaRPr lang="fr-FR" sz="2800" b="1"/>
          </a:p>
        </p:txBody>
      </p:sp>
      <p:sp>
        <p:nvSpPr>
          <p:cNvPr id="25" name="Line 10"/>
          <p:cNvSpPr>
            <a:spLocks noChangeShapeType="1"/>
          </p:cNvSpPr>
          <p:nvPr/>
        </p:nvSpPr>
        <p:spPr bwMode="auto">
          <a:xfrm>
            <a:off x="1026774" y="1960562"/>
            <a:ext cx="0" cy="215900"/>
          </a:xfrm>
          <a:prstGeom prst="line">
            <a:avLst/>
          </a:prstGeom>
          <a:noFill/>
          <a:ln w="25400">
            <a:solidFill>
              <a:srgbClr val="002060"/>
            </a:solidFill>
            <a:round/>
            <a:headEnd/>
            <a:tailEnd/>
          </a:ln>
        </p:spPr>
        <p:txBody>
          <a:bodyPr wrap="none"/>
          <a:lstStyle/>
          <a:p>
            <a:endParaRPr lang="fr-FR" sz="2800" b="1"/>
          </a:p>
        </p:txBody>
      </p:sp>
      <p:sp>
        <p:nvSpPr>
          <p:cNvPr id="26" name="Line 11"/>
          <p:cNvSpPr>
            <a:spLocks noChangeShapeType="1"/>
          </p:cNvSpPr>
          <p:nvPr/>
        </p:nvSpPr>
        <p:spPr bwMode="auto">
          <a:xfrm>
            <a:off x="2412678" y="1960562"/>
            <a:ext cx="0" cy="215900"/>
          </a:xfrm>
          <a:prstGeom prst="line">
            <a:avLst/>
          </a:prstGeom>
          <a:noFill/>
          <a:ln w="25400">
            <a:solidFill>
              <a:srgbClr val="002060"/>
            </a:solidFill>
            <a:round/>
            <a:headEnd/>
            <a:tailEnd/>
          </a:ln>
        </p:spPr>
        <p:txBody>
          <a:bodyPr wrap="none"/>
          <a:lstStyle/>
          <a:p>
            <a:endParaRPr lang="fr-FR" sz="2800" b="1"/>
          </a:p>
        </p:txBody>
      </p:sp>
      <p:sp>
        <p:nvSpPr>
          <p:cNvPr id="27" name="Line 12"/>
          <p:cNvSpPr>
            <a:spLocks noChangeShapeType="1"/>
          </p:cNvSpPr>
          <p:nvPr/>
        </p:nvSpPr>
        <p:spPr bwMode="auto">
          <a:xfrm>
            <a:off x="1404616" y="1960562"/>
            <a:ext cx="0" cy="215900"/>
          </a:xfrm>
          <a:prstGeom prst="line">
            <a:avLst/>
          </a:prstGeom>
          <a:noFill/>
          <a:ln w="25400">
            <a:solidFill>
              <a:srgbClr val="002060"/>
            </a:solidFill>
            <a:round/>
            <a:headEnd/>
            <a:tailEnd/>
          </a:ln>
        </p:spPr>
        <p:txBody>
          <a:bodyPr wrap="none"/>
          <a:lstStyle/>
          <a:p>
            <a:endParaRPr lang="fr-FR" sz="2800" b="1"/>
          </a:p>
        </p:txBody>
      </p:sp>
      <p:sp>
        <p:nvSpPr>
          <p:cNvPr id="28" name="Line 13"/>
          <p:cNvSpPr>
            <a:spLocks noChangeShapeType="1"/>
          </p:cNvSpPr>
          <p:nvPr/>
        </p:nvSpPr>
        <p:spPr bwMode="auto">
          <a:xfrm>
            <a:off x="2915916" y="1960562"/>
            <a:ext cx="0" cy="215900"/>
          </a:xfrm>
          <a:prstGeom prst="line">
            <a:avLst/>
          </a:prstGeom>
          <a:noFill/>
          <a:ln w="25400">
            <a:solidFill>
              <a:srgbClr val="002060"/>
            </a:solidFill>
            <a:round/>
            <a:headEnd/>
            <a:tailEnd/>
          </a:ln>
        </p:spPr>
        <p:txBody>
          <a:bodyPr wrap="none"/>
          <a:lstStyle/>
          <a:p>
            <a:endParaRPr lang="fr-FR" sz="2800" b="1"/>
          </a:p>
        </p:txBody>
      </p:sp>
      <p:sp>
        <p:nvSpPr>
          <p:cNvPr id="29" name="Line 14"/>
          <p:cNvSpPr>
            <a:spLocks noChangeShapeType="1"/>
          </p:cNvSpPr>
          <p:nvPr/>
        </p:nvSpPr>
        <p:spPr bwMode="auto">
          <a:xfrm>
            <a:off x="1907853" y="1960562"/>
            <a:ext cx="0" cy="215900"/>
          </a:xfrm>
          <a:prstGeom prst="line">
            <a:avLst/>
          </a:prstGeom>
          <a:noFill/>
          <a:ln w="25400">
            <a:solidFill>
              <a:srgbClr val="002060"/>
            </a:solidFill>
            <a:round/>
            <a:headEnd/>
            <a:tailEnd/>
          </a:ln>
        </p:spPr>
        <p:txBody>
          <a:bodyPr wrap="none"/>
          <a:lstStyle/>
          <a:p>
            <a:endParaRPr lang="fr-FR" sz="2800" b="1"/>
          </a:p>
        </p:txBody>
      </p:sp>
      <p:sp>
        <p:nvSpPr>
          <p:cNvPr id="30" name="Text Box 17"/>
          <p:cNvSpPr txBox="1">
            <a:spLocks noChangeArrowheads="1"/>
          </p:cNvSpPr>
          <p:nvPr/>
        </p:nvSpPr>
        <p:spPr bwMode="auto">
          <a:xfrm>
            <a:off x="323528" y="1384300"/>
            <a:ext cx="576263" cy="523220"/>
          </a:xfrm>
          <a:prstGeom prst="rect">
            <a:avLst/>
          </a:prstGeom>
          <a:noFill/>
          <a:ln w="9525">
            <a:noFill/>
            <a:miter lim="800000"/>
            <a:headEnd/>
            <a:tailEnd/>
          </a:ln>
        </p:spPr>
        <p:txBody>
          <a:bodyPr>
            <a:spAutoFit/>
          </a:bodyPr>
          <a:lstStyle/>
          <a:p>
            <a:pPr>
              <a:spcBef>
                <a:spcPct val="50000"/>
              </a:spcBef>
            </a:pPr>
            <a:r>
              <a:rPr lang="fr-CA" sz="2800" b="1" dirty="0" smtClean="0">
                <a:solidFill>
                  <a:srgbClr val="0045D0"/>
                </a:solidFill>
              </a:rPr>
              <a:t>D</a:t>
            </a:r>
            <a:endParaRPr lang="fr-CA" sz="2800" b="1" dirty="0">
              <a:solidFill>
                <a:srgbClr val="0045D0"/>
              </a:solidFill>
            </a:endParaRPr>
          </a:p>
        </p:txBody>
      </p:sp>
      <p:sp>
        <p:nvSpPr>
          <p:cNvPr id="31" name="Rectangle 19"/>
          <p:cNvSpPr>
            <a:spLocks noChangeArrowheads="1"/>
          </p:cNvSpPr>
          <p:nvPr/>
        </p:nvSpPr>
        <p:spPr bwMode="auto">
          <a:xfrm>
            <a:off x="828353" y="1457325"/>
            <a:ext cx="402674" cy="523220"/>
          </a:xfrm>
          <a:prstGeom prst="rect">
            <a:avLst/>
          </a:prstGeom>
          <a:noFill/>
          <a:ln w="9525">
            <a:noFill/>
            <a:miter lim="800000"/>
            <a:headEnd/>
            <a:tailEnd/>
          </a:ln>
        </p:spPr>
        <p:txBody>
          <a:bodyPr wrap="none">
            <a:spAutoFit/>
          </a:bodyPr>
          <a:lstStyle/>
          <a:p>
            <a:r>
              <a:rPr lang="en-US" sz="2800" b="1" dirty="0" smtClean="0">
                <a:solidFill>
                  <a:srgbClr val="0045D0"/>
                </a:solidFill>
              </a:rPr>
              <a:t>A</a:t>
            </a:r>
            <a:endParaRPr lang="fr-CA" sz="2800" b="1" dirty="0">
              <a:solidFill>
                <a:srgbClr val="0045D0"/>
              </a:solidFill>
            </a:endParaRPr>
          </a:p>
        </p:txBody>
      </p:sp>
      <p:sp>
        <p:nvSpPr>
          <p:cNvPr id="32" name="Rectangle 20"/>
          <p:cNvSpPr>
            <a:spLocks noChangeArrowheads="1"/>
          </p:cNvSpPr>
          <p:nvPr/>
        </p:nvSpPr>
        <p:spPr bwMode="auto">
          <a:xfrm>
            <a:off x="1260153" y="1457325"/>
            <a:ext cx="402674" cy="523220"/>
          </a:xfrm>
          <a:prstGeom prst="rect">
            <a:avLst/>
          </a:prstGeom>
          <a:noFill/>
          <a:ln w="9525">
            <a:noFill/>
            <a:miter lim="800000"/>
            <a:headEnd/>
            <a:tailEnd/>
          </a:ln>
        </p:spPr>
        <p:txBody>
          <a:bodyPr wrap="none">
            <a:spAutoFit/>
          </a:bodyPr>
          <a:lstStyle/>
          <a:p>
            <a:r>
              <a:rPr lang="fr-CA" sz="2800" b="1" dirty="0" smtClean="0">
                <a:solidFill>
                  <a:srgbClr val="0045D0"/>
                </a:solidFill>
              </a:rPr>
              <a:t>A</a:t>
            </a:r>
            <a:endParaRPr lang="fr-CA" sz="2800" b="1" dirty="0">
              <a:solidFill>
                <a:srgbClr val="0045D0"/>
              </a:solidFill>
            </a:endParaRPr>
          </a:p>
        </p:txBody>
      </p:sp>
      <p:sp>
        <p:nvSpPr>
          <p:cNvPr id="33" name="Rectangle 21"/>
          <p:cNvSpPr>
            <a:spLocks noChangeArrowheads="1"/>
          </p:cNvSpPr>
          <p:nvPr/>
        </p:nvSpPr>
        <p:spPr bwMode="auto">
          <a:xfrm>
            <a:off x="1691953" y="1457325"/>
            <a:ext cx="402674" cy="523220"/>
          </a:xfrm>
          <a:prstGeom prst="rect">
            <a:avLst/>
          </a:prstGeom>
          <a:noFill/>
          <a:ln w="9525">
            <a:noFill/>
            <a:miter lim="800000"/>
            <a:headEnd/>
            <a:tailEnd/>
          </a:ln>
        </p:spPr>
        <p:txBody>
          <a:bodyPr wrap="none">
            <a:spAutoFit/>
          </a:bodyPr>
          <a:lstStyle/>
          <a:p>
            <a:r>
              <a:rPr lang="fr-CA" sz="2800" b="1" dirty="0" smtClean="0">
                <a:solidFill>
                  <a:srgbClr val="0045D0"/>
                </a:solidFill>
              </a:rPr>
              <a:t>A</a:t>
            </a:r>
            <a:endParaRPr lang="fr-CA" sz="2800" b="1" dirty="0">
              <a:solidFill>
                <a:srgbClr val="0045D0"/>
              </a:solidFill>
            </a:endParaRPr>
          </a:p>
        </p:txBody>
      </p:sp>
      <p:sp>
        <p:nvSpPr>
          <p:cNvPr id="34" name="Rectangle 22"/>
          <p:cNvSpPr>
            <a:spLocks noChangeArrowheads="1"/>
          </p:cNvSpPr>
          <p:nvPr/>
        </p:nvSpPr>
        <p:spPr bwMode="auto">
          <a:xfrm>
            <a:off x="2196778" y="1457325"/>
            <a:ext cx="402674" cy="523220"/>
          </a:xfrm>
          <a:prstGeom prst="rect">
            <a:avLst/>
          </a:prstGeom>
          <a:noFill/>
          <a:ln w="9525">
            <a:noFill/>
            <a:miter lim="800000"/>
            <a:headEnd/>
            <a:tailEnd/>
          </a:ln>
        </p:spPr>
        <p:txBody>
          <a:bodyPr wrap="none">
            <a:spAutoFit/>
          </a:bodyPr>
          <a:lstStyle/>
          <a:p>
            <a:r>
              <a:rPr lang="fr-CA" sz="2800" b="1" dirty="0" smtClean="0">
                <a:solidFill>
                  <a:srgbClr val="0045D0"/>
                </a:solidFill>
              </a:rPr>
              <a:t>A</a:t>
            </a:r>
            <a:endParaRPr lang="fr-CA" sz="2800" b="1" dirty="0">
              <a:solidFill>
                <a:srgbClr val="0045D0"/>
              </a:solidFill>
            </a:endParaRPr>
          </a:p>
        </p:txBody>
      </p:sp>
      <p:sp>
        <p:nvSpPr>
          <p:cNvPr id="35" name="Rectangle 23"/>
          <p:cNvSpPr>
            <a:spLocks noChangeArrowheads="1"/>
          </p:cNvSpPr>
          <p:nvPr/>
        </p:nvSpPr>
        <p:spPr bwMode="auto">
          <a:xfrm>
            <a:off x="2484116" y="1457325"/>
            <a:ext cx="4248150" cy="523220"/>
          </a:xfrm>
          <a:prstGeom prst="rect">
            <a:avLst/>
          </a:prstGeom>
          <a:noFill/>
          <a:ln w="9525">
            <a:noFill/>
            <a:miter lim="800000"/>
            <a:headEnd/>
            <a:tailEnd/>
          </a:ln>
        </p:spPr>
        <p:txBody>
          <a:bodyPr>
            <a:spAutoFit/>
          </a:bodyPr>
          <a:lstStyle/>
          <a:p>
            <a:r>
              <a:rPr lang="fr-CA" sz="2800" b="1" dirty="0">
                <a:solidFill>
                  <a:srgbClr val="0045D0"/>
                </a:solidFill>
              </a:rPr>
              <a:t>……………………. ..... </a:t>
            </a:r>
            <a:r>
              <a:rPr lang="fr-CA" sz="2800" b="1" dirty="0" smtClean="0">
                <a:solidFill>
                  <a:srgbClr val="0045D0"/>
                </a:solidFill>
              </a:rPr>
              <a:t>A=R+I</a:t>
            </a:r>
            <a:endParaRPr lang="fr-CA" sz="2800" b="1" dirty="0">
              <a:solidFill>
                <a:srgbClr val="0045D0"/>
              </a:solidFill>
            </a:endParaRPr>
          </a:p>
        </p:txBody>
      </p:sp>
      <p:sp>
        <p:nvSpPr>
          <p:cNvPr id="36" name="Rectangle 24"/>
          <p:cNvSpPr>
            <a:spLocks noChangeArrowheads="1"/>
          </p:cNvSpPr>
          <p:nvPr/>
        </p:nvSpPr>
        <p:spPr bwMode="auto">
          <a:xfrm>
            <a:off x="828601" y="2176462"/>
            <a:ext cx="6767513" cy="954107"/>
          </a:xfrm>
          <a:prstGeom prst="rect">
            <a:avLst/>
          </a:prstGeom>
          <a:noFill/>
          <a:ln w="9525">
            <a:noFill/>
            <a:miter lim="800000"/>
            <a:headEnd/>
            <a:tailEnd/>
          </a:ln>
        </p:spPr>
        <p:txBody>
          <a:bodyPr>
            <a:spAutoFit/>
          </a:bodyPr>
          <a:lstStyle/>
          <a:p>
            <a:r>
              <a:rPr lang="fr-CA" sz="2800" b="1" dirty="0">
                <a:solidFill>
                  <a:srgbClr val="0045D0"/>
                </a:solidFill>
              </a:rPr>
              <a:t>0 </a:t>
            </a:r>
            <a:r>
              <a:rPr lang="fr-CA" sz="2800" b="1" dirty="0" smtClean="0">
                <a:solidFill>
                  <a:srgbClr val="0045D0"/>
                </a:solidFill>
              </a:rPr>
              <a:t>  1   </a:t>
            </a:r>
            <a:r>
              <a:rPr lang="fr-CA" sz="2800" b="1" dirty="0">
                <a:solidFill>
                  <a:srgbClr val="0045D0"/>
                </a:solidFill>
              </a:rPr>
              <a:t>2   </a:t>
            </a:r>
            <a:r>
              <a:rPr lang="fr-CA" sz="2800" b="1" dirty="0" smtClean="0">
                <a:solidFill>
                  <a:srgbClr val="0045D0"/>
                </a:solidFill>
              </a:rPr>
              <a:t> </a:t>
            </a:r>
            <a:r>
              <a:rPr lang="fr-CA" sz="2800" b="1" dirty="0">
                <a:solidFill>
                  <a:srgbClr val="0045D0"/>
                </a:solidFill>
              </a:rPr>
              <a:t>3                 </a:t>
            </a:r>
            <a:r>
              <a:rPr lang="fr-CA" sz="2800" b="1" dirty="0" smtClean="0">
                <a:solidFill>
                  <a:srgbClr val="0045D0"/>
                </a:solidFill>
              </a:rPr>
              <a:t>                           </a:t>
            </a:r>
            <a:r>
              <a:rPr lang="fr-CA" sz="2800" b="1" dirty="0" smtClean="0">
                <a:solidFill>
                  <a:srgbClr val="0045D0"/>
                </a:solidFill>
              </a:rPr>
              <a:t>n     </a:t>
            </a:r>
            <a:r>
              <a:rPr lang="fr-FR" sz="2800" b="1" dirty="0" err="1" smtClean="0"/>
              <a:t>Years</a:t>
            </a:r>
            <a:endParaRPr lang="fr-FR" sz="2800" b="1" dirty="0" smtClean="0"/>
          </a:p>
          <a:p>
            <a:r>
              <a:rPr lang="fr-CA" sz="2800" b="1" dirty="0" smtClean="0">
                <a:solidFill>
                  <a:srgbClr val="0045D0"/>
                </a:solidFill>
              </a:rPr>
              <a:t>  </a:t>
            </a:r>
            <a:endParaRPr lang="fr-CA" sz="2800" b="1" dirty="0">
              <a:solidFill>
                <a:srgbClr val="0045D0"/>
              </a:solidFill>
            </a:endParaRPr>
          </a:p>
        </p:txBody>
      </p:sp>
      <p:sp>
        <p:nvSpPr>
          <p:cNvPr id="37" name="Line 25"/>
          <p:cNvSpPr>
            <a:spLocks noChangeShapeType="1"/>
          </p:cNvSpPr>
          <p:nvPr/>
        </p:nvSpPr>
        <p:spPr bwMode="auto">
          <a:xfrm>
            <a:off x="3420741" y="1960562"/>
            <a:ext cx="0" cy="215900"/>
          </a:xfrm>
          <a:prstGeom prst="line">
            <a:avLst/>
          </a:prstGeom>
          <a:noFill/>
          <a:ln w="25400">
            <a:solidFill>
              <a:srgbClr val="002060"/>
            </a:solidFill>
            <a:round/>
            <a:headEnd/>
            <a:tailEnd/>
          </a:ln>
        </p:spPr>
        <p:txBody>
          <a:bodyPr wrap="none"/>
          <a:lstStyle/>
          <a:p>
            <a:endParaRPr lang="fr-FR" sz="2800" b="1"/>
          </a:p>
        </p:txBody>
      </p:sp>
      <p:sp>
        <p:nvSpPr>
          <p:cNvPr id="38" name="Rectangle 37"/>
          <p:cNvSpPr/>
          <p:nvPr/>
        </p:nvSpPr>
        <p:spPr>
          <a:xfrm>
            <a:off x="5094313" y="3708321"/>
            <a:ext cx="3078087" cy="584775"/>
          </a:xfrm>
          <a:prstGeom prst="rect">
            <a:avLst/>
          </a:prstGeom>
        </p:spPr>
        <p:txBody>
          <a:bodyPr wrap="none">
            <a:spAutoFit/>
          </a:bodyPr>
          <a:lstStyle/>
          <a:p>
            <a:r>
              <a:rPr lang="ar-SA" sz="3200" b="1" dirty="0" smtClean="0"/>
              <a:t>دورة الأموال الخاصة </a:t>
            </a:r>
            <a:endParaRPr lang="fr-FR" sz="3200" dirty="0"/>
          </a:p>
        </p:txBody>
      </p:sp>
      <p:sp>
        <p:nvSpPr>
          <p:cNvPr id="39" name="Rectangle 38"/>
          <p:cNvSpPr/>
          <p:nvPr/>
        </p:nvSpPr>
        <p:spPr>
          <a:xfrm>
            <a:off x="5975574" y="332656"/>
            <a:ext cx="2109873" cy="584775"/>
          </a:xfrm>
          <a:prstGeom prst="rect">
            <a:avLst/>
          </a:prstGeom>
        </p:spPr>
        <p:txBody>
          <a:bodyPr wrap="none">
            <a:spAutoFit/>
          </a:bodyPr>
          <a:lstStyle/>
          <a:p>
            <a:pPr algn="r" rtl="1"/>
            <a:r>
              <a:rPr lang="ar-SA" sz="3200" b="1" dirty="0" smtClean="0"/>
              <a:t>دورة الاستدانة</a:t>
            </a:r>
            <a:endParaRPr lang="fr-FR" sz="3200" dirty="0"/>
          </a:p>
        </p:txBody>
      </p:sp>
      <p:sp>
        <p:nvSpPr>
          <p:cNvPr id="40" name="Rectangle 39"/>
          <p:cNvSpPr/>
          <p:nvPr/>
        </p:nvSpPr>
        <p:spPr>
          <a:xfrm>
            <a:off x="6650907" y="1264825"/>
            <a:ext cx="2385589" cy="954107"/>
          </a:xfrm>
          <a:prstGeom prst="rect">
            <a:avLst/>
          </a:prstGeom>
        </p:spPr>
        <p:txBody>
          <a:bodyPr wrap="none">
            <a:spAutoFit/>
          </a:bodyPr>
          <a:lstStyle/>
          <a:p>
            <a:pPr algn="ctr" rtl="1"/>
            <a:r>
              <a:rPr lang="ar-DZ" sz="2800" b="1" dirty="0" smtClean="0">
                <a:solidFill>
                  <a:srgbClr val="0000FF"/>
                </a:solidFill>
              </a:rPr>
              <a:t>الدفعات السنوية</a:t>
            </a:r>
          </a:p>
          <a:p>
            <a:pPr algn="ctr" rtl="1"/>
            <a:r>
              <a:rPr lang="ar-DZ" sz="2800" b="1" dirty="0" smtClean="0">
                <a:solidFill>
                  <a:srgbClr val="0000FF"/>
                </a:solidFill>
              </a:rPr>
              <a:t>= </a:t>
            </a:r>
            <a:r>
              <a:rPr lang="ar-DZ" sz="2800" b="1" dirty="0" err="1" smtClean="0">
                <a:solidFill>
                  <a:srgbClr val="0000FF"/>
                </a:solidFill>
              </a:rPr>
              <a:t>استهلاك </a:t>
            </a:r>
            <a:r>
              <a:rPr lang="ar-DZ" sz="2800" b="1" dirty="0" smtClean="0">
                <a:solidFill>
                  <a:srgbClr val="0000FF"/>
                </a:solidFill>
              </a:rPr>
              <a:t>+ فائدة</a:t>
            </a:r>
            <a:endParaRPr lang="fr-FR" sz="2800" b="1" dirty="0">
              <a:solidFill>
                <a:srgbClr val="0000FF"/>
              </a:solidFill>
            </a:endParaRPr>
          </a:p>
        </p:txBody>
      </p:sp>
      <p:sp>
        <p:nvSpPr>
          <p:cNvPr id="41" name="Rectangle 40"/>
          <p:cNvSpPr/>
          <p:nvPr/>
        </p:nvSpPr>
        <p:spPr>
          <a:xfrm>
            <a:off x="6848120" y="4994012"/>
            <a:ext cx="2042547" cy="523220"/>
          </a:xfrm>
          <a:prstGeom prst="rect">
            <a:avLst/>
          </a:prstGeom>
        </p:spPr>
        <p:txBody>
          <a:bodyPr wrap="none">
            <a:spAutoFit/>
          </a:bodyPr>
          <a:lstStyle/>
          <a:p>
            <a:pPr algn="ctr" rtl="1"/>
            <a:r>
              <a:rPr lang="ar-DZ" sz="2800" b="1" dirty="0" smtClean="0">
                <a:solidFill>
                  <a:srgbClr val="0000FF"/>
                </a:solidFill>
              </a:rPr>
              <a:t>توزيعات الأرباح</a:t>
            </a:r>
            <a:endParaRPr lang="fr-FR" sz="2800" b="1" dirty="0">
              <a:solidFill>
                <a:srgbClr val="0000FF"/>
              </a:solidFill>
            </a:endParaRPr>
          </a:p>
        </p:txBody>
      </p:sp>
      <p:cxnSp>
        <p:nvCxnSpPr>
          <p:cNvPr id="44" name="Connecteur droit avec flèche 43"/>
          <p:cNvCxnSpPr/>
          <p:nvPr/>
        </p:nvCxnSpPr>
        <p:spPr>
          <a:xfrm flipH="1">
            <a:off x="6084168" y="5287140"/>
            <a:ext cx="57600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Connecteur droit avec flèche 47"/>
          <p:cNvCxnSpPr/>
          <p:nvPr/>
        </p:nvCxnSpPr>
        <p:spPr>
          <a:xfrm flipH="1">
            <a:off x="6228184" y="1728944"/>
            <a:ext cx="36004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207293"/>
            <a:ext cx="8229600" cy="4525963"/>
          </a:xfrm>
        </p:spPr>
        <p:txBody>
          <a:bodyPr>
            <a:noAutofit/>
          </a:bodyPr>
          <a:lstStyle/>
          <a:p>
            <a:pPr algn="r" rtl="1">
              <a:buFontTx/>
              <a:buNone/>
            </a:pPr>
            <a:r>
              <a:rPr lang="ar-DZ" b="1" dirty="0" smtClean="0"/>
              <a:t>فلتحديد تكلفة التمويل بأي مصدر من مصادر التمويل ينبغي مقارنة المبلغ الموضوع تحت تصرف </a:t>
            </a:r>
            <a:r>
              <a:rPr lang="ar-DZ" b="1" dirty="0" err="1" smtClean="0"/>
              <a:t>المؤسسة </a:t>
            </a:r>
            <a:r>
              <a:rPr lang="ar-DZ" b="1" dirty="0" smtClean="0"/>
              <a:t>(قيمة القرض أو السند أو السهم)، ومجموع ما يتوجب عليها دفعه لاحقا من تدفقات </a:t>
            </a:r>
            <a:r>
              <a:rPr lang="ar-DZ" b="1" dirty="0" err="1" smtClean="0"/>
              <a:t>نقدية </a:t>
            </a:r>
            <a:r>
              <a:rPr lang="ar-DZ" b="1" dirty="0" smtClean="0"/>
              <a:t>(أقساط سداد القرض وفوائده أو التوزيعات للمساهمين</a:t>
            </a:r>
            <a:r>
              <a:rPr lang="ar-DZ" b="1" dirty="0" err="1" smtClean="0"/>
              <a:t>).</a:t>
            </a:r>
            <a:endParaRPr lang="ar-DZ" b="1" dirty="0" smtClean="0"/>
          </a:p>
          <a:p>
            <a:pPr algn="r" rtl="1">
              <a:buFontTx/>
              <a:buNone/>
            </a:pPr>
            <a:endParaRPr lang="ar-DZ" b="1" dirty="0" smtClean="0"/>
          </a:p>
          <a:p>
            <a:pPr algn="r" rtl="1">
              <a:buFontTx/>
              <a:buNone/>
            </a:pPr>
            <a:endParaRPr lang="ar-DZ" b="1" dirty="0" smtClean="0"/>
          </a:p>
          <a:p>
            <a:pPr algn="r" rtl="1">
              <a:buFontTx/>
              <a:buNone/>
            </a:pPr>
            <a:r>
              <a:rPr lang="ar-DZ" sz="3000" b="1" dirty="0" smtClean="0">
                <a:solidFill>
                  <a:srgbClr val="0000FF"/>
                </a:solidFill>
              </a:rPr>
              <a:t>حيث:          التدفق النقدي الداخل، أي المبلغ الذي تتحصل عليه المؤسسة من موردي رأس المال.</a:t>
            </a:r>
          </a:p>
          <a:p>
            <a:pPr algn="r" rtl="1">
              <a:buFontTx/>
              <a:buNone/>
            </a:pPr>
            <a:r>
              <a:rPr lang="ar-DZ" sz="3000" b="1" dirty="0" smtClean="0">
                <a:solidFill>
                  <a:srgbClr val="0000FF"/>
                </a:solidFill>
              </a:rPr>
              <a:t>            التدفقات النقدية الخارجة في شكل أقساط سداد القرض وفوائده أو توزيعات للمساهمين</a:t>
            </a:r>
          </a:p>
        </p:txBody>
      </p:sp>
      <p:graphicFrame>
        <p:nvGraphicFramePr>
          <p:cNvPr id="6" name="Object 4"/>
          <p:cNvGraphicFramePr>
            <a:graphicFrameLocks noChangeAspect="1"/>
          </p:cNvGraphicFramePr>
          <p:nvPr/>
        </p:nvGraphicFramePr>
        <p:xfrm>
          <a:off x="1293813" y="3302000"/>
          <a:ext cx="3290887" cy="1549400"/>
        </p:xfrm>
        <a:graphic>
          <a:graphicData uri="http://schemas.openxmlformats.org/presentationml/2006/ole">
            <p:oleObj spid="_x0000_s2050" name="Equation" r:id="rId3" imgW="1104840" imgH="520560" progId="Equation.DSMT4">
              <p:embed/>
            </p:oleObj>
          </a:graphicData>
        </a:graphic>
      </p:graphicFrame>
      <p:graphicFrame>
        <p:nvGraphicFramePr>
          <p:cNvPr id="2051" name="Object 7"/>
          <p:cNvGraphicFramePr>
            <a:graphicFrameLocks noChangeAspect="1"/>
          </p:cNvGraphicFramePr>
          <p:nvPr/>
        </p:nvGraphicFramePr>
        <p:xfrm>
          <a:off x="6965072" y="4869751"/>
          <a:ext cx="877888" cy="633413"/>
        </p:xfrm>
        <a:graphic>
          <a:graphicData uri="http://schemas.openxmlformats.org/presentationml/2006/ole">
            <p:oleObj spid="_x0000_s2051" name="Equation" r:id="rId4" imgW="317160" imgH="228600" progId="Equation.DSMT4">
              <p:embed/>
            </p:oleObj>
          </a:graphicData>
        </a:graphic>
      </p:graphicFrame>
      <p:graphicFrame>
        <p:nvGraphicFramePr>
          <p:cNvPr id="2052" name="Object 8"/>
          <p:cNvGraphicFramePr>
            <a:graphicFrameLocks noChangeAspect="1"/>
          </p:cNvGraphicFramePr>
          <p:nvPr/>
        </p:nvGraphicFramePr>
        <p:xfrm>
          <a:off x="7467600" y="5842000"/>
          <a:ext cx="1093788" cy="614363"/>
        </p:xfrm>
        <a:graphic>
          <a:graphicData uri="http://schemas.openxmlformats.org/presentationml/2006/ole">
            <p:oleObj spid="_x0000_s2052" name="Equation" r:id="rId5" imgW="406080" imgH="2286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rtl="1"/>
            <a:r>
              <a:rPr lang="ar-DZ" b="1" dirty="0" smtClean="0">
                <a:solidFill>
                  <a:srgbClr val="0000FF"/>
                </a:solidFill>
              </a:rPr>
              <a:t>2)</a:t>
            </a:r>
            <a:r>
              <a:rPr lang="ar-DZ" b="1" dirty="0">
                <a:solidFill>
                  <a:srgbClr val="0000FF"/>
                </a:solidFill>
              </a:rPr>
              <a:t> ال</a:t>
            </a:r>
            <a:r>
              <a:rPr lang="ar-SA" b="1" dirty="0">
                <a:solidFill>
                  <a:srgbClr val="0000FF"/>
                </a:solidFill>
              </a:rPr>
              <a:t>تكلفة </a:t>
            </a:r>
            <a:r>
              <a:rPr lang="ar-DZ" b="1" dirty="0" smtClean="0">
                <a:solidFill>
                  <a:srgbClr val="0000FF"/>
                </a:solidFill>
              </a:rPr>
              <a:t>ال</a:t>
            </a:r>
            <a:r>
              <a:rPr lang="ar-SA" b="1" dirty="0" smtClean="0">
                <a:solidFill>
                  <a:srgbClr val="0000FF"/>
                </a:solidFill>
              </a:rPr>
              <a:t>ضمنية </a:t>
            </a:r>
            <a:endParaRPr lang="fr-FR" dirty="0">
              <a:solidFill>
                <a:srgbClr val="0000FF"/>
              </a:solidFill>
            </a:endParaRPr>
          </a:p>
        </p:txBody>
      </p:sp>
      <p:sp>
        <p:nvSpPr>
          <p:cNvPr id="3" name="Espace réservé du contenu 2"/>
          <p:cNvSpPr>
            <a:spLocks noGrp="1"/>
          </p:cNvSpPr>
          <p:nvPr>
            <p:ph idx="1"/>
          </p:nvPr>
        </p:nvSpPr>
        <p:spPr/>
        <p:txBody>
          <a:bodyPr/>
          <a:lstStyle/>
          <a:p>
            <a:pPr algn="r" rtl="1">
              <a:buNone/>
            </a:pPr>
            <a:r>
              <a:rPr lang="ar-SA" b="1" dirty="0" smtClean="0"/>
              <a:t>بالإضافة إلى التكلفة ال</a:t>
            </a:r>
            <a:r>
              <a:rPr lang="ar-DZ" b="1" dirty="0" smtClean="0"/>
              <a:t>ظاهر</a:t>
            </a:r>
            <a:r>
              <a:rPr lang="ar-SA" b="1" dirty="0" smtClean="0"/>
              <a:t>ة يوجد تكلفة ضمنية ل</a:t>
            </a:r>
            <a:r>
              <a:rPr lang="ar-DZ" b="1" dirty="0" smtClean="0"/>
              <a:t>مختلف</a:t>
            </a:r>
            <a:r>
              <a:rPr lang="ar-SA" b="1" dirty="0" smtClean="0"/>
              <a:t> مصادر التمويل </a:t>
            </a:r>
            <a:r>
              <a:rPr lang="ar-DZ" b="1" dirty="0" smtClean="0"/>
              <a:t>الداخلية والخارجية</a:t>
            </a:r>
            <a:r>
              <a:rPr lang="ar-SA" b="1" dirty="0" err="1" smtClean="0"/>
              <a:t>.</a:t>
            </a:r>
            <a:r>
              <a:rPr lang="ar-DZ" b="1" dirty="0" smtClean="0"/>
              <a:t> </a:t>
            </a:r>
            <a:r>
              <a:rPr lang="ar-DZ" b="1" dirty="0" smtClean="0">
                <a:solidFill>
                  <a:srgbClr val="0000FF"/>
                </a:solidFill>
              </a:rPr>
              <a:t>وتتمثل ال</a:t>
            </a:r>
            <a:r>
              <a:rPr lang="ar-SA" b="1" dirty="0" smtClean="0">
                <a:solidFill>
                  <a:srgbClr val="0000FF"/>
                </a:solidFill>
              </a:rPr>
              <a:t>تكلفة </a:t>
            </a:r>
            <a:r>
              <a:rPr lang="ar-DZ" b="1" dirty="0" smtClean="0">
                <a:solidFill>
                  <a:srgbClr val="0000FF"/>
                </a:solidFill>
              </a:rPr>
              <a:t>ال</a:t>
            </a:r>
            <a:r>
              <a:rPr lang="ar-SA" b="1" dirty="0" smtClean="0">
                <a:solidFill>
                  <a:srgbClr val="0000FF"/>
                </a:solidFill>
              </a:rPr>
              <a:t>ضمنية </a:t>
            </a:r>
            <a:r>
              <a:rPr lang="ar-DZ" b="1" dirty="0" smtClean="0">
                <a:solidFill>
                  <a:srgbClr val="0000FF"/>
                </a:solidFill>
              </a:rPr>
              <a:t>للتمويل الذاتي</a:t>
            </a:r>
            <a:r>
              <a:rPr lang="ar-DZ" b="1" dirty="0" smtClean="0"/>
              <a:t> ـ والذي يعتبر </a:t>
            </a:r>
            <a:r>
              <a:rPr lang="ar-SA" b="1" dirty="0" smtClean="0"/>
              <a:t>مصدر داخلي ل</a:t>
            </a:r>
            <a:r>
              <a:rPr lang="ar-DZ" b="1" dirty="0" smtClean="0"/>
              <a:t>لتمويل </a:t>
            </a:r>
            <a:r>
              <a:rPr lang="ar-DZ" b="1" dirty="0" err="1" smtClean="0"/>
              <a:t>با</a:t>
            </a:r>
            <a:r>
              <a:rPr lang="ar-SA" b="1" dirty="0" smtClean="0"/>
              <a:t>لأموال الخاصة</a:t>
            </a:r>
            <a:r>
              <a:rPr lang="ar-DZ" b="1" dirty="0" smtClean="0"/>
              <a:t> </a:t>
            </a:r>
            <a:r>
              <a:rPr lang="ar-DZ" b="1" dirty="0" err="1" smtClean="0"/>
              <a:t>ويشتمل</a:t>
            </a:r>
            <a:r>
              <a:rPr lang="ar-DZ" b="1" dirty="0" smtClean="0"/>
              <a:t> على الأرباح المحتجزة </a:t>
            </a:r>
            <a:r>
              <a:rPr lang="ar-DZ" b="1" dirty="0" err="1" smtClean="0"/>
              <a:t>والاهتلاكات</a:t>
            </a:r>
            <a:r>
              <a:rPr lang="ar-DZ" b="1" dirty="0" smtClean="0"/>
              <a:t> المتراكمة ـ</a:t>
            </a:r>
            <a:r>
              <a:rPr lang="ar-SA" b="1" dirty="0" smtClean="0"/>
              <a:t> </a:t>
            </a:r>
            <a:r>
              <a:rPr lang="ar-DZ" b="1" dirty="0" smtClean="0">
                <a:solidFill>
                  <a:srgbClr val="0000FF"/>
                </a:solidFill>
              </a:rPr>
              <a:t>في تكلفة الفرصة </a:t>
            </a:r>
            <a:r>
              <a:rPr lang="ar-DZ" b="1" dirty="0" err="1" smtClean="0">
                <a:solidFill>
                  <a:srgbClr val="0000FF"/>
                </a:solidFill>
              </a:rPr>
              <a:t>البديلة</a:t>
            </a:r>
            <a:r>
              <a:rPr lang="ar-DZ" b="1" dirty="0" err="1" smtClean="0"/>
              <a:t>.</a:t>
            </a:r>
            <a:r>
              <a:rPr lang="ar-DZ" b="1" dirty="0" smtClean="0"/>
              <a:t> وإن كان البعض يرونه مصدر تمويل منخفض أو منعدم التكلفة، فإن الملاك ـ وهو يمثل حق من </a:t>
            </a:r>
            <a:r>
              <a:rPr lang="ar-DZ" b="1" dirty="0" err="1" smtClean="0"/>
              <a:t>حقوقهم </a:t>
            </a:r>
            <a:r>
              <a:rPr lang="ar-DZ" b="1" dirty="0" smtClean="0"/>
              <a:t>- لا يرضون باستخدامه في تمويل الاستثمارات من دون عائد مجزي مقابل تضحيتهم بالحصول على توزيعات.</a:t>
            </a:r>
            <a:endParaRPr lang="fr-FR"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39341"/>
            <a:ext cx="8229600" cy="4525963"/>
          </a:xfrm>
        </p:spPr>
        <p:txBody>
          <a:bodyPr>
            <a:noAutofit/>
          </a:bodyPr>
          <a:lstStyle/>
          <a:p>
            <a:pPr algn="r" rtl="1">
              <a:buNone/>
            </a:pPr>
            <a:r>
              <a:rPr lang="ar-DZ" b="1" dirty="0" smtClean="0"/>
              <a:t>أما </a:t>
            </a:r>
            <a:r>
              <a:rPr lang="ar-SA" b="1" dirty="0" smtClean="0">
                <a:solidFill>
                  <a:srgbClr val="0000FF"/>
                </a:solidFill>
              </a:rPr>
              <a:t>التكلفة الضمنية لمص</a:t>
            </a:r>
            <a:r>
              <a:rPr lang="ar-DZ" b="1" dirty="0" smtClean="0">
                <a:solidFill>
                  <a:srgbClr val="0000FF"/>
                </a:solidFill>
              </a:rPr>
              <a:t>ا</a:t>
            </a:r>
            <a:r>
              <a:rPr lang="ar-SA" b="1" dirty="0" smtClean="0">
                <a:solidFill>
                  <a:srgbClr val="0000FF"/>
                </a:solidFill>
              </a:rPr>
              <a:t>در التمويل</a:t>
            </a:r>
            <a:r>
              <a:rPr lang="ar-DZ" b="1" dirty="0" smtClean="0">
                <a:solidFill>
                  <a:srgbClr val="0000FF"/>
                </a:solidFill>
              </a:rPr>
              <a:t> الخارجية</a:t>
            </a:r>
            <a:r>
              <a:rPr lang="ar-SA" b="1" dirty="0" smtClean="0">
                <a:solidFill>
                  <a:srgbClr val="0000FF"/>
                </a:solidFill>
              </a:rPr>
              <a:t> </a:t>
            </a:r>
            <a:r>
              <a:rPr lang="ar-DZ" b="1" dirty="0" smtClean="0">
                <a:solidFill>
                  <a:srgbClr val="0000FF"/>
                </a:solidFill>
              </a:rPr>
              <a:t>ف</a:t>
            </a:r>
            <a:r>
              <a:rPr lang="ar-SA" b="1" dirty="0" smtClean="0">
                <a:solidFill>
                  <a:srgbClr val="0000FF"/>
                </a:solidFill>
              </a:rPr>
              <a:t>ت</a:t>
            </a:r>
            <a:r>
              <a:rPr lang="ar-DZ" b="1" dirty="0" smtClean="0">
                <a:solidFill>
                  <a:srgbClr val="0000FF"/>
                </a:solidFill>
              </a:rPr>
              <a:t>مثل</a:t>
            </a:r>
            <a:r>
              <a:rPr lang="ar-SA" b="1" dirty="0" smtClean="0">
                <a:solidFill>
                  <a:srgbClr val="0000FF"/>
                </a:solidFill>
              </a:rPr>
              <a:t> التغير في شروط الحصول على تمويل في المستقبل </a:t>
            </a:r>
            <a:r>
              <a:rPr lang="ar-SA" b="1" dirty="0" smtClean="0"/>
              <a:t>من </a:t>
            </a:r>
            <a:r>
              <a:rPr lang="ar-SA" b="1" dirty="0" err="1" smtClean="0"/>
              <a:t>هذ</a:t>
            </a:r>
            <a:r>
              <a:rPr lang="ar-DZ" b="1" dirty="0" smtClean="0"/>
              <a:t>ه</a:t>
            </a:r>
            <a:r>
              <a:rPr lang="ar-SA" b="1" dirty="0" smtClean="0"/>
              <a:t> </a:t>
            </a:r>
            <a:r>
              <a:rPr lang="ar-SA" b="1" dirty="0" err="1" smtClean="0"/>
              <a:t>المصادر.</a:t>
            </a:r>
            <a:r>
              <a:rPr lang="ar-SA" b="1" dirty="0" smtClean="0"/>
              <a:t> فمثلا إذا </a:t>
            </a:r>
            <a:r>
              <a:rPr lang="ar-DZ" b="1" dirty="0" smtClean="0"/>
              <a:t>توسع</a:t>
            </a:r>
            <a:r>
              <a:rPr lang="ar-SA" b="1" dirty="0" smtClean="0"/>
              <a:t>ت ال</a:t>
            </a:r>
            <a:r>
              <a:rPr lang="ar-DZ" b="1" dirty="0" smtClean="0"/>
              <a:t>مؤسس</a:t>
            </a:r>
            <a:r>
              <a:rPr lang="ar-SA" b="1" dirty="0" smtClean="0"/>
              <a:t>ة </a:t>
            </a:r>
            <a:r>
              <a:rPr lang="ar-DZ" b="1" dirty="0" smtClean="0"/>
              <a:t>في ت</a:t>
            </a:r>
            <a:r>
              <a:rPr lang="ar-SA" b="1" dirty="0" err="1" smtClean="0"/>
              <a:t>مو</a:t>
            </a:r>
            <a:r>
              <a:rPr lang="ar-DZ" b="1" dirty="0" smtClean="0"/>
              <a:t>ي</a:t>
            </a:r>
            <a:r>
              <a:rPr lang="ar-SA" b="1" dirty="0" smtClean="0"/>
              <a:t>ل</a:t>
            </a:r>
            <a:r>
              <a:rPr lang="ar-DZ" b="1" dirty="0" smtClean="0"/>
              <a:t> ا</a:t>
            </a:r>
            <a:r>
              <a:rPr lang="ar-SA" b="1" dirty="0" err="1" smtClean="0"/>
              <a:t>ستثماراتها</a:t>
            </a:r>
            <a:r>
              <a:rPr lang="ar-SA" b="1" dirty="0" smtClean="0"/>
              <a:t> </a:t>
            </a:r>
            <a:r>
              <a:rPr lang="ar-DZ" b="1" dirty="0" smtClean="0"/>
              <a:t>ا</a:t>
            </a:r>
            <a:r>
              <a:rPr lang="ar-SA" b="1" dirty="0" smtClean="0"/>
              <a:t>ل</a:t>
            </a:r>
            <a:r>
              <a:rPr lang="ar-DZ" b="1" dirty="0" smtClean="0"/>
              <a:t>حالية</a:t>
            </a:r>
            <a:r>
              <a:rPr lang="ar-SA" b="1" dirty="0" smtClean="0"/>
              <a:t> بالاقتراض أو بإصدار </a:t>
            </a:r>
            <a:r>
              <a:rPr lang="ar-DZ" b="1" dirty="0" smtClean="0"/>
              <a:t>سندات </a:t>
            </a:r>
            <a:r>
              <a:rPr lang="ar-SA" b="1" dirty="0" smtClean="0"/>
              <a:t>فان</a:t>
            </a:r>
            <a:r>
              <a:rPr lang="ar-DZ" b="1" dirty="0" smtClean="0"/>
              <a:t>ها</a:t>
            </a:r>
            <a:r>
              <a:rPr lang="ar-SA" b="1" dirty="0" smtClean="0"/>
              <a:t> </a:t>
            </a:r>
            <a:r>
              <a:rPr lang="ar-DZ" b="1" dirty="0" smtClean="0"/>
              <a:t>سوف</a:t>
            </a:r>
            <a:r>
              <a:rPr lang="ar-SA" b="1" dirty="0" smtClean="0"/>
              <a:t> </a:t>
            </a:r>
            <a:r>
              <a:rPr lang="ar-SA" b="1" dirty="0" err="1" smtClean="0"/>
              <a:t>تست</a:t>
            </a:r>
            <a:r>
              <a:rPr lang="ar-DZ" b="1" dirty="0" smtClean="0"/>
              <a:t>نفذ</a:t>
            </a:r>
            <a:r>
              <a:rPr lang="ar-SA" b="1" dirty="0" smtClean="0"/>
              <a:t> طاقتها على الاستدانة</a:t>
            </a:r>
            <a:r>
              <a:rPr lang="ar-DZ" b="1" dirty="0" smtClean="0"/>
              <a:t> (قدرتها </a:t>
            </a:r>
            <a:r>
              <a:rPr lang="ar-DZ" b="1" dirty="0" err="1" smtClean="0"/>
              <a:t>الاقتراضية</a:t>
            </a:r>
            <a:r>
              <a:rPr lang="ar-DZ" b="1" dirty="0" smtClean="0"/>
              <a:t>) مستقبلا</a:t>
            </a:r>
            <a:r>
              <a:rPr lang="ar-SA" b="1" dirty="0" err="1" smtClean="0"/>
              <a:t>.</a:t>
            </a:r>
            <a:r>
              <a:rPr lang="ar-SA" b="1" dirty="0" smtClean="0"/>
              <a:t> أي أن</a:t>
            </a:r>
            <a:r>
              <a:rPr lang="ar-DZ" b="1" dirty="0" smtClean="0"/>
              <a:t> </a:t>
            </a:r>
            <a:r>
              <a:rPr lang="ar-SA" b="1" dirty="0" smtClean="0"/>
              <a:t>ال</a:t>
            </a:r>
            <a:r>
              <a:rPr lang="ar-DZ" b="1" dirty="0" smtClean="0"/>
              <a:t>مؤسس</a:t>
            </a:r>
            <a:r>
              <a:rPr lang="ar-SA" b="1" dirty="0" smtClean="0"/>
              <a:t>ة إذا احتاجت إلى تمويل في المستقبل فإنها لن تستطيع الحصول عليه إلا بشروط </a:t>
            </a:r>
            <a:r>
              <a:rPr lang="ar-SA" b="1" dirty="0" err="1" smtClean="0"/>
              <a:t>متشددة.</a:t>
            </a:r>
            <a:r>
              <a:rPr lang="ar-SA" b="1" dirty="0" smtClean="0"/>
              <a:t> وينعكس ذلك ب</a:t>
            </a:r>
            <a:r>
              <a:rPr lang="ar-SA" b="1" dirty="0" smtClean="0">
                <a:solidFill>
                  <a:srgbClr val="0000FF"/>
                </a:solidFill>
              </a:rPr>
              <a:t>معدل فائدة أعلى </a:t>
            </a:r>
            <a:r>
              <a:rPr lang="ar-SA" b="1" dirty="0" smtClean="0"/>
              <a:t>و</a:t>
            </a:r>
            <a:r>
              <a:rPr lang="ar-SA" b="1" dirty="0" smtClean="0">
                <a:solidFill>
                  <a:srgbClr val="0000FF"/>
                </a:solidFill>
              </a:rPr>
              <a:t>برنامج </a:t>
            </a:r>
            <a:r>
              <a:rPr lang="ar-SA" b="1" dirty="0" err="1" smtClean="0">
                <a:solidFill>
                  <a:srgbClr val="0000FF"/>
                </a:solidFill>
              </a:rPr>
              <a:t>تس</a:t>
            </a:r>
            <a:r>
              <a:rPr lang="ar-DZ" b="1" dirty="0" smtClean="0">
                <a:solidFill>
                  <a:srgbClr val="0000FF"/>
                </a:solidFill>
              </a:rPr>
              <a:t>د</a:t>
            </a:r>
            <a:r>
              <a:rPr lang="ar-SA" b="1" dirty="0" smtClean="0">
                <a:solidFill>
                  <a:srgbClr val="0000FF"/>
                </a:solidFill>
              </a:rPr>
              <a:t>يد أقسى</a:t>
            </a:r>
            <a:r>
              <a:rPr lang="ar-SA" b="1" dirty="0" smtClean="0"/>
              <a:t>، بالنسبة للقروض، وعائد مطلوب أعلى و</a:t>
            </a:r>
            <a:r>
              <a:rPr lang="ar-SA" b="1" dirty="0" smtClean="0">
                <a:solidFill>
                  <a:srgbClr val="0000FF"/>
                </a:solidFill>
              </a:rPr>
              <a:t>ضمانات أكثر </a:t>
            </a:r>
            <a:r>
              <a:rPr lang="ar-SA" b="1" dirty="0" smtClean="0"/>
              <a:t>بالنسبة لإصدارات السندات.</a:t>
            </a:r>
            <a:endParaRPr lang="ar-DZ" b="1"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Autofit/>
          </a:bodyPr>
          <a:lstStyle/>
          <a:p>
            <a:pPr algn="r" rtl="1">
              <a:buFontTx/>
              <a:buNone/>
              <a:defRPr/>
            </a:pPr>
            <a:r>
              <a:rPr lang="ar-DZ" b="1" dirty="0"/>
              <a:t>إ</a:t>
            </a:r>
            <a:r>
              <a:rPr lang="ar-SA" b="1" dirty="0"/>
              <a:t>ن التكلفة</a:t>
            </a:r>
            <a:r>
              <a:rPr lang="ar-DZ" b="1" dirty="0"/>
              <a:t> الضمنية</a:t>
            </a:r>
            <a:r>
              <a:rPr lang="ar-SA" b="1" dirty="0"/>
              <a:t> لا يمكن قياسها بالتحديد ولكن يجب أخذها بعين </a:t>
            </a:r>
            <a:r>
              <a:rPr lang="ar-SA" b="1" dirty="0" err="1"/>
              <a:t>الاعتبار.</a:t>
            </a:r>
            <a:r>
              <a:rPr lang="ar-SA" b="1" dirty="0"/>
              <a:t> ويتم ذلك باستعمال </a:t>
            </a:r>
            <a:r>
              <a:rPr lang="ar-DZ" b="1" dirty="0"/>
              <a:t>متوسط التكلفة المرجحة لرأس المال </a:t>
            </a:r>
            <a:r>
              <a:rPr lang="ar-SA" b="1" dirty="0"/>
              <a:t>عوضا من تكلفة مصدر التمويل المحدد لاحتساب تكلفة الأموال المستعملة.</a:t>
            </a:r>
            <a:endParaRPr lang="ar-DZ" b="1" dirty="0"/>
          </a:p>
          <a:p>
            <a:pPr algn="r" rtl="1">
              <a:buFontTx/>
              <a:buNone/>
              <a:defRPr/>
            </a:pPr>
            <a:r>
              <a:rPr lang="ar-SA" b="1" dirty="0"/>
              <a:t>من الضروري الإشارة إلى أن تكلفة التمويل تختلف بحسب مصدر </a:t>
            </a:r>
            <a:r>
              <a:rPr lang="ar-SA" b="1" dirty="0" err="1"/>
              <a:t>التمويل.</a:t>
            </a:r>
            <a:r>
              <a:rPr lang="ar-SA" b="1" dirty="0"/>
              <a:t> أي أن معدل العائد المطلوب يختلف من مصدر تمويل إلى أخر بحسب </a:t>
            </a:r>
            <a:r>
              <a:rPr lang="ar-DZ" b="1" dirty="0"/>
              <a:t>ال</a:t>
            </a:r>
            <a:r>
              <a:rPr lang="ar-SA" b="1" dirty="0"/>
              <a:t>خطر </a:t>
            </a:r>
            <a:r>
              <a:rPr lang="ar-DZ" b="1" dirty="0"/>
              <a:t>الذي يتحمله صاحب</a:t>
            </a:r>
            <a:r>
              <a:rPr lang="ar-SA" b="1" dirty="0"/>
              <a:t> مصدر التمويل، وتبعا للعلاقة المعروفة ال</a:t>
            </a:r>
            <a:r>
              <a:rPr lang="ar-DZ" b="1" dirty="0" err="1"/>
              <a:t>متمث</a:t>
            </a:r>
            <a:r>
              <a:rPr lang="ar-SA" b="1" dirty="0" err="1"/>
              <a:t>لة</a:t>
            </a:r>
            <a:r>
              <a:rPr lang="ar-SA" b="1" dirty="0"/>
              <a:t> </a:t>
            </a:r>
            <a:r>
              <a:rPr lang="ar-DZ" b="1" dirty="0"/>
              <a:t>في أ</a:t>
            </a:r>
            <a:r>
              <a:rPr lang="ar-SA" b="1" dirty="0"/>
              <a:t>ن العائد المطلوب على الاستثمار يتناسب طردا مع </a:t>
            </a:r>
            <a:r>
              <a:rPr lang="ar-DZ" b="1" dirty="0"/>
              <a:t>م</a:t>
            </a:r>
            <a:r>
              <a:rPr lang="ar-SA" b="1" dirty="0"/>
              <a:t>خ</a:t>
            </a:r>
            <a:r>
              <a:rPr lang="ar-DZ" b="1" dirty="0"/>
              <a:t>ا</a:t>
            </a:r>
            <a:r>
              <a:rPr lang="ar-SA" b="1" dirty="0"/>
              <a:t>طر الاستثمار</a:t>
            </a:r>
            <a:r>
              <a:rPr lang="ar-DZ" b="1" dirty="0" err="1" smtClean="0"/>
              <a:t>.</a:t>
            </a:r>
            <a:endParaRPr lang="fr-F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rtl="1"/>
            <a:r>
              <a:rPr lang="ar-DZ" b="1" dirty="0" smtClean="0">
                <a:solidFill>
                  <a:srgbClr val="FF0000"/>
                </a:solidFill>
              </a:rPr>
              <a:t>2-1- تكلفة التمويل بالدين</a:t>
            </a:r>
            <a:endParaRPr lang="fr-FR" dirty="0"/>
          </a:p>
        </p:txBody>
      </p:sp>
      <p:sp>
        <p:nvSpPr>
          <p:cNvPr id="3" name="Espace réservé du contenu 2"/>
          <p:cNvSpPr>
            <a:spLocks noGrp="1"/>
          </p:cNvSpPr>
          <p:nvPr>
            <p:ph idx="1"/>
          </p:nvPr>
        </p:nvSpPr>
        <p:spPr/>
        <p:txBody>
          <a:bodyPr>
            <a:noAutofit/>
          </a:bodyPr>
          <a:lstStyle/>
          <a:p>
            <a:pPr algn="r" rtl="1">
              <a:buFontTx/>
              <a:buNone/>
            </a:pPr>
            <a:r>
              <a:rPr lang="ar-SA" b="1" dirty="0" smtClean="0"/>
              <a:t>تكلفة الدين على ال</a:t>
            </a:r>
            <a:r>
              <a:rPr lang="ar-DZ" b="1" dirty="0" smtClean="0"/>
              <a:t>مؤسس</a:t>
            </a:r>
            <a:r>
              <a:rPr lang="ar-SA" b="1" dirty="0" smtClean="0"/>
              <a:t>ة هي عبارة عن معدل العائد </a:t>
            </a:r>
            <a:r>
              <a:rPr lang="ar-DZ" b="1" dirty="0" smtClean="0"/>
              <a:t>حتى تاريخ </a:t>
            </a:r>
            <a:r>
              <a:rPr lang="ar-DZ" b="1" dirty="0" err="1" smtClean="0"/>
              <a:t>الإستحقاق</a:t>
            </a:r>
            <a:r>
              <a:rPr lang="ar-DZ" b="1" dirty="0" smtClean="0"/>
              <a:t> </a:t>
            </a:r>
            <a:r>
              <a:rPr lang="ar-SA" b="1" dirty="0" smtClean="0"/>
              <a:t>المطلوب من قبل </a:t>
            </a:r>
            <a:r>
              <a:rPr lang="ar-SA" b="1" dirty="0" err="1" smtClean="0"/>
              <a:t>المقرضين (</a:t>
            </a:r>
            <a:r>
              <a:rPr lang="ar-DZ" b="1" dirty="0" smtClean="0"/>
              <a:t>أو </a:t>
            </a:r>
            <a:r>
              <a:rPr lang="ar-SA" b="1" dirty="0" smtClean="0"/>
              <a:t>المستثمرين</a:t>
            </a:r>
            <a:r>
              <a:rPr lang="ar-DZ" b="1" dirty="0" smtClean="0"/>
              <a:t> في السندات</a:t>
            </a:r>
            <a:r>
              <a:rPr lang="ar-SA" b="1" dirty="0" smtClean="0"/>
              <a:t>) للقبول بإقراض ال</a:t>
            </a:r>
            <a:r>
              <a:rPr lang="ar-DZ" b="1" dirty="0" smtClean="0"/>
              <a:t>مؤسس</a:t>
            </a:r>
            <a:r>
              <a:rPr lang="ar-SA" b="1" dirty="0" err="1" smtClean="0"/>
              <a:t>ة.</a:t>
            </a:r>
            <a:r>
              <a:rPr lang="ar-SA" b="1" dirty="0" smtClean="0"/>
              <a:t> ويقاس هذا العائد بالطريقة نفسها التي يقاس </a:t>
            </a:r>
            <a:r>
              <a:rPr lang="ar-SA" b="1" dirty="0" err="1" smtClean="0"/>
              <a:t>بها</a:t>
            </a:r>
            <a:r>
              <a:rPr lang="ar-SA" b="1" dirty="0" smtClean="0"/>
              <a:t> معدل المردود </a:t>
            </a:r>
            <a:r>
              <a:rPr lang="ar-SA" b="1" dirty="0" err="1" smtClean="0"/>
              <a:t>الداخلي.</a:t>
            </a:r>
            <a:r>
              <a:rPr lang="ar-SA" b="1" dirty="0" smtClean="0"/>
              <a:t> أي أن تكلفة الدين تساوي معدل الخصم الذي يحقق المساواة بين حصيلة الأموال التي تم الحصول عليها بالاقتراض، والقيمة الحالية للفائدة المدفوعة ولدفعات تسديد المبلغ الأصلي المقترض.</a:t>
            </a:r>
            <a:endParaRPr lang="fr-FR"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2"/>
          <p:cNvGraphicFramePr>
            <a:graphicFrameLocks noChangeAspect="1"/>
          </p:cNvGraphicFramePr>
          <p:nvPr/>
        </p:nvGraphicFramePr>
        <p:xfrm>
          <a:off x="481013" y="3056434"/>
          <a:ext cx="6394450" cy="1236662"/>
        </p:xfrm>
        <a:graphic>
          <a:graphicData uri="http://schemas.openxmlformats.org/presentationml/2006/ole">
            <p:oleObj spid="_x0000_s3074" name="Equation" r:id="rId3" imgW="1917360" imgH="482400" progId="Equation.DSMT4">
              <p:embed/>
            </p:oleObj>
          </a:graphicData>
        </a:graphic>
      </p:graphicFrame>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Autofit/>
          </a:bodyPr>
          <a:lstStyle/>
          <a:p>
            <a:pPr algn="r" rtl="1">
              <a:buFontTx/>
              <a:buNone/>
              <a:defRPr/>
            </a:pPr>
            <a:r>
              <a:rPr lang="ar-SA" b="1" dirty="0"/>
              <a:t>قيمة القرض المتحصل </a:t>
            </a:r>
            <a:r>
              <a:rPr lang="ar-SA" b="1" dirty="0" err="1"/>
              <a:t>عليه </a:t>
            </a:r>
            <a:r>
              <a:rPr lang="ar-SA" b="1" dirty="0"/>
              <a:t>(أو القيمة </a:t>
            </a:r>
            <a:r>
              <a:rPr lang="ar-SA" b="1" dirty="0" err="1"/>
              <a:t>الإسمية</a:t>
            </a:r>
            <a:r>
              <a:rPr lang="ar-SA" b="1" dirty="0"/>
              <a:t> للسند</a:t>
            </a:r>
            <a:r>
              <a:rPr lang="ar-SA" b="1" dirty="0" err="1"/>
              <a:t>) </a:t>
            </a:r>
            <a:r>
              <a:rPr lang="ar-SA" b="1" dirty="0"/>
              <a:t>= القيمة الحالية للفوائد </a:t>
            </a:r>
            <a:r>
              <a:rPr lang="ar-SA" b="1" dirty="0" err="1"/>
              <a:t>الدورية </a:t>
            </a:r>
            <a:r>
              <a:rPr lang="ar-SA" b="1" dirty="0"/>
              <a:t>+ القيمة الحالية للمبلغ الواجب السداد عند الاستحقاق</a:t>
            </a:r>
          </a:p>
          <a:p>
            <a:pPr algn="r" rtl="1">
              <a:buFontTx/>
              <a:buNone/>
              <a:defRPr/>
            </a:pPr>
            <a:endParaRPr lang="ar-SA" sz="5000" b="1" dirty="0"/>
          </a:p>
          <a:p>
            <a:pPr algn="r" rtl="1">
              <a:buFontTx/>
              <a:buNone/>
              <a:defRPr/>
            </a:pPr>
            <a:endParaRPr lang="ar-SA" b="1" dirty="0"/>
          </a:p>
          <a:p>
            <a:pPr algn="r" rtl="1">
              <a:buFontTx/>
              <a:buNone/>
              <a:defRPr/>
            </a:pPr>
            <a:endParaRPr lang="ar-SA" b="1" dirty="0"/>
          </a:p>
          <a:p>
            <a:pPr algn="r" rtl="1">
              <a:buFontTx/>
              <a:buNone/>
              <a:defRPr/>
            </a:pPr>
            <a:endParaRPr lang="ar-SA" b="1" dirty="0"/>
          </a:p>
          <a:p>
            <a:pPr algn="r" rtl="1">
              <a:buFontTx/>
              <a:buNone/>
              <a:defRPr/>
            </a:pPr>
            <a:r>
              <a:rPr lang="ar-SA" b="1" dirty="0"/>
              <a:t>وفي هذه الحالة فإن قيمة </a:t>
            </a:r>
            <a:r>
              <a:rPr lang="fr-FR" b="1" i="1" dirty="0">
                <a:solidFill>
                  <a:srgbClr val="0000FF"/>
                </a:solidFill>
                <a:latin typeface="Times New Roman" pitchFamily="18" charset="0"/>
                <a:cs typeface="Times New Roman" pitchFamily="18" charset="0"/>
              </a:rPr>
              <a:t>K</a:t>
            </a:r>
            <a:r>
              <a:rPr lang="fr-FR" b="1" i="1" baseline="-25000" dirty="0">
                <a:solidFill>
                  <a:srgbClr val="0000FF"/>
                </a:solidFill>
                <a:latin typeface="Times New Roman" pitchFamily="18" charset="0"/>
                <a:cs typeface="Times New Roman" pitchFamily="18" charset="0"/>
              </a:rPr>
              <a:t>D</a:t>
            </a:r>
            <a:r>
              <a:rPr lang="ar-SA" b="1" dirty="0"/>
              <a:t> تمثل التكلفة الفعلية للقرض، ويمكن إيجاد</a:t>
            </a:r>
            <a:r>
              <a:rPr lang="ar-DZ" b="1" dirty="0"/>
              <a:t>ها</a:t>
            </a:r>
            <a:r>
              <a:rPr lang="ar-SA" b="1" dirty="0"/>
              <a:t> عن طريق التجربة والخطأ</a:t>
            </a:r>
            <a:r>
              <a:rPr lang="ar-SA" b="1" dirty="0" smtClean="0"/>
              <a:t>.</a:t>
            </a:r>
            <a:endParaRPr lang="ar-SA" b="1" dirty="0"/>
          </a:p>
        </p:txBody>
      </p:sp>
      <p:graphicFrame>
        <p:nvGraphicFramePr>
          <p:cNvPr id="6" name="Tableau 5"/>
          <p:cNvGraphicFramePr>
            <a:graphicFrameLocks noGrp="1"/>
          </p:cNvGraphicFramePr>
          <p:nvPr/>
        </p:nvGraphicFramePr>
        <p:xfrm>
          <a:off x="2740025" y="4235156"/>
          <a:ext cx="5903913" cy="1645920"/>
        </p:xfrm>
        <a:graphic>
          <a:graphicData uri="http://schemas.openxmlformats.org/drawingml/2006/table">
            <a:tbl>
              <a:tblPr rtl="1"/>
              <a:tblGrid>
                <a:gridCol w="1122363"/>
                <a:gridCol w="4781550"/>
              </a:tblGrid>
              <a:tr h="540000">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3000" b="1" i="1" u="none" strike="noStrike" cap="none" normalizeH="0" baseline="0" dirty="0" smtClean="0">
                          <a:ln>
                            <a:noFill/>
                          </a:ln>
                          <a:solidFill>
                            <a:srgbClr val="0000FF"/>
                          </a:solidFill>
                          <a:effectLst/>
                          <a:latin typeface="Aparajita" pitchFamily="34" charset="0"/>
                          <a:cs typeface="Arial" charset="0"/>
                        </a:rPr>
                        <a:t>D</a:t>
                      </a:r>
                      <a:r>
                        <a:rPr kumimoji="0" lang="en-US" sz="3000" b="1" i="1" u="none" strike="noStrike" cap="none" normalizeH="0" baseline="-25000" dirty="0" smtClean="0">
                          <a:ln>
                            <a:noFill/>
                          </a:ln>
                          <a:solidFill>
                            <a:srgbClr val="0000FF"/>
                          </a:solidFill>
                          <a:effectLst/>
                          <a:latin typeface="Aparajita" pitchFamily="34" charset="0"/>
                          <a:cs typeface="Arial" charset="0"/>
                        </a:rPr>
                        <a:t>0</a:t>
                      </a:r>
                      <a:r>
                        <a:rPr kumimoji="0" lang="ar-DZ" sz="3000" b="1" i="1" u="none" strike="noStrike" cap="none" normalizeH="0" baseline="-25000" dirty="0" smtClean="0">
                          <a:ln>
                            <a:noFill/>
                          </a:ln>
                          <a:solidFill>
                            <a:srgbClr val="0000FF"/>
                          </a:solidFill>
                          <a:effectLst/>
                          <a:latin typeface="Aparajita" pitchFamily="34" charset="0"/>
                          <a:cs typeface="Arial" charset="0"/>
                        </a:rPr>
                        <a:t> </a:t>
                      </a:r>
                      <a:r>
                        <a:rPr kumimoji="0" lang="ar-DZ" sz="3000" b="1" i="0" u="none" strike="noStrike" cap="none" normalizeH="0" baseline="0" dirty="0" err="1" smtClean="0">
                          <a:ln>
                            <a:noFill/>
                          </a:ln>
                          <a:solidFill>
                            <a:srgbClr val="0000FF"/>
                          </a:solidFill>
                          <a:effectLst/>
                          <a:latin typeface="Arial" charset="0"/>
                          <a:cs typeface="Arial" charset="0"/>
                        </a:rPr>
                        <a:t>:</a:t>
                      </a:r>
                      <a:endParaRPr kumimoji="0" lang="ar-SA" sz="3000" b="1" i="0" u="none" strike="noStrike" cap="none" normalizeH="0" baseline="30000" dirty="0" smtClean="0">
                        <a:ln>
                          <a:noFill/>
                        </a:ln>
                        <a:solidFill>
                          <a:srgbClr val="0000FF"/>
                        </a:solidFill>
                        <a:effectLst/>
                        <a:latin typeface="Aparajita" pitchFamily="34"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000" b="1" i="0" u="none" strike="noStrike" cap="none" normalizeH="0" baseline="0" dirty="0" smtClean="0">
                          <a:ln>
                            <a:noFill/>
                          </a:ln>
                          <a:solidFill>
                            <a:srgbClr val="0000FF"/>
                          </a:solidFill>
                          <a:effectLst/>
                          <a:latin typeface="Arial" charset="0"/>
                          <a:cs typeface="Arial" charset="0"/>
                        </a:rPr>
                        <a:t>قيمة القرض المتحصل عليه</a:t>
                      </a:r>
                      <a:r>
                        <a:rPr kumimoji="0" lang="ar-DZ" sz="3000" b="1" i="0" u="none" strike="noStrike" cap="none" normalizeH="0" baseline="0" dirty="0" smtClean="0">
                          <a:ln>
                            <a:noFill/>
                          </a:ln>
                          <a:solidFill>
                            <a:srgbClr val="0000FF"/>
                          </a:solidFill>
                          <a:effectLst/>
                          <a:latin typeface="Arial" charset="0"/>
                          <a:cs typeface="Arial" charset="0"/>
                        </a:rPr>
                        <a:t> أو السند</a:t>
                      </a:r>
                      <a:endParaRPr kumimoji="0" lang="ar-SA" sz="3000" b="1" i="0" u="none" strike="noStrike" cap="none" normalizeH="0" baseline="0" dirty="0" smtClean="0">
                        <a:ln>
                          <a:noFill/>
                        </a:ln>
                        <a:solidFill>
                          <a:srgbClr val="0000FF"/>
                        </a:solidFill>
                        <a:effectLst/>
                        <a:latin typeface="Arial" charset="0"/>
                        <a:cs typeface="Arial" charset="0"/>
                      </a:endParaRPr>
                    </a:p>
                  </a:txBody>
                  <a:tcPr horzOverflow="overflow">
                    <a:lnL>
                      <a:noFill/>
                    </a:lnL>
                    <a:lnR>
                      <a:noFill/>
                    </a:lnR>
                    <a:lnT>
                      <a:noFill/>
                    </a:lnT>
                    <a:lnB>
                      <a:noFill/>
                    </a:lnB>
                    <a:lnTlToBr>
                      <a:noFill/>
                    </a:lnTlToBr>
                    <a:lnBlToTr>
                      <a:noFill/>
                    </a:lnBlToTr>
                    <a:noFill/>
                  </a:tcPr>
                </a:tc>
              </a:tr>
              <a:tr h="5400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r-FR" sz="3000" b="1" i="1" u="none" strike="noStrike" cap="none" normalizeH="0" baseline="0" smtClean="0">
                          <a:ln>
                            <a:noFill/>
                          </a:ln>
                          <a:solidFill>
                            <a:srgbClr val="0000FF"/>
                          </a:solidFill>
                          <a:effectLst/>
                          <a:latin typeface="Aparajita" pitchFamily="34" charset="0"/>
                          <a:cs typeface="Arial" charset="0"/>
                        </a:rPr>
                        <a:t>I</a:t>
                      </a:r>
                      <a:r>
                        <a:rPr kumimoji="0" lang="ar-DZ" sz="3000" b="1" i="1" u="none" strike="noStrike" cap="none" normalizeH="0" baseline="0" smtClean="0">
                          <a:ln>
                            <a:noFill/>
                          </a:ln>
                          <a:solidFill>
                            <a:srgbClr val="0000FF"/>
                          </a:solidFill>
                          <a:effectLst/>
                          <a:latin typeface="Aparajita" pitchFamily="34" charset="0"/>
                          <a:cs typeface="Arial" charset="0"/>
                        </a:rPr>
                        <a:t> </a:t>
                      </a:r>
                      <a:r>
                        <a:rPr kumimoji="0" lang="ar-DZ" sz="3000" b="1" i="0" u="none" strike="noStrike" cap="none" normalizeH="0" baseline="0" smtClean="0">
                          <a:ln>
                            <a:noFill/>
                          </a:ln>
                          <a:solidFill>
                            <a:srgbClr val="0000FF"/>
                          </a:solidFill>
                          <a:effectLst/>
                          <a:latin typeface="Arial" charset="0"/>
                          <a:cs typeface="Arial" charset="0"/>
                        </a:rPr>
                        <a:t>:</a:t>
                      </a:r>
                      <a:endParaRPr kumimoji="0" lang="ar-SA" sz="3000" b="1" i="1" u="none" strike="noStrike" cap="none" normalizeH="0" baseline="-25000" smtClean="0">
                        <a:ln>
                          <a:noFill/>
                        </a:ln>
                        <a:solidFill>
                          <a:srgbClr val="0000FF"/>
                        </a:solidFill>
                        <a:effectLst/>
                        <a:latin typeface="Aparajita" pitchFamily="34"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000" b="1" i="0" u="none" strike="noStrike" cap="none" normalizeH="0" baseline="0" dirty="0" smtClean="0">
                          <a:ln>
                            <a:noFill/>
                          </a:ln>
                          <a:solidFill>
                            <a:srgbClr val="0000FF"/>
                          </a:solidFill>
                          <a:effectLst/>
                          <a:latin typeface="Arial" charset="0"/>
                          <a:cs typeface="Arial" charset="0"/>
                        </a:rPr>
                        <a:t>الفوائد الدورية</a:t>
                      </a:r>
                    </a:p>
                  </a:txBody>
                  <a:tcPr horzOverflow="overflow">
                    <a:lnL>
                      <a:noFill/>
                    </a:lnL>
                    <a:lnR>
                      <a:noFill/>
                    </a:lnR>
                    <a:lnT>
                      <a:noFill/>
                    </a:lnT>
                    <a:lnB>
                      <a:noFill/>
                    </a:lnB>
                    <a:lnTlToBr>
                      <a:noFill/>
                    </a:lnTlToBr>
                    <a:lnBlToTr>
                      <a:noFill/>
                    </a:lnBlToTr>
                    <a:noFill/>
                  </a:tcPr>
                </a:tc>
              </a:tr>
              <a:tr h="540000">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r-FR" sz="3000" b="1" i="1" u="none" strike="noStrike" cap="none" normalizeH="0" baseline="0" smtClean="0">
                          <a:ln>
                            <a:noFill/>
                          </a:ln>
                          <a:solidFill>
                            <a:srgbClr val="0000FF"/>
                          </a:solidFill>
                          <a:effectLst/>
                          <a:latin typeface="Aparajita" pitchFamily="34" charset="0"/>
                          <a:cs typeface="Arial" charset="0"/>
                        </a:rPr>
                        <a:t>D</a:t>
                      </a:r>
                      <a:r>
                        <a:rPr kumimoji="0" lang="fr-FR" sz="3000" b="1" i="1" u="none" strike="noStrike" cap="none" normalizeH="0" baseline="-25000" smtClean="0">
                          <a:ln>
                            <a:noFill/>
                          </a:ln>
                          <a:solidFill>
                            <a:srgbClr val="0000FF"/>
                          </a:solidFill>
                          <a:effectLst/>
                          <a:latin typeface="Aparajita" pitchFamily="34" charset="0"/>
                          <a:cs typeface="Arial" charset="0"/>
                        </a:rPr>
                        <a:t>n</a:t>
                      </a:r>
                      <a:r>
                        <a:rPr kumimoji="0" lang="ar-DZ" sz="3000" b="1" i="1" u="none" strike="noStrike" cap="none" normalizeH="0" baseline="-25000" smtClean="0">
                          <a:ln>
                            <a:noFill/>
                          </a:ln>
                          <a:solidFill>
                            <a:srgbClr val="0000FF"/>
                          </a:solidFill>
                          <a:effectLst/>
                          <a:latin typeface="Aparajita" pitchFamily="34" charset="0"/>
                          <a:cs typeface="Arial" charset="0"/>
                        </a:rPr>
                        <a:t> </a:t>
                      </a:r>
                      <a:r>
                        <a:rPr kumimoji="0" lang="ar-DZ" sz="3000" b="1" i="0" u="none" strike="noStrike" cap="none" normalizeH="0" baseline="0" smtClean="0">
                          <a:ln>
                            <a:noFill/>
                          </a:ln>
                          <a:solidFill>
                            <a:srgbClr val="0000FF"/>
                          </a:solidFill>
                          <a:effectLst/>
                          <a:latin typeface="Arial" charset="0"/>
                          <a:cs typeface="Arial" charset="0"/>
                        </a:rPr>
                        <a:t>:</a:t>
                      </a:r>
                      <a:endParaRPr kumimoji="0" lang="ar-SA" sz="3000" b="1" i="1" u="none" strike="noStrike" cap="none" normalizeH="0" baseline="-25000" smtClean="0">
                        <a:ln>
                          <a:noFill/>
                        </a:ln>
                        <a:solidFill>
                          <a:srgbClr val="0000FF"/>
                        </a:solidFill>
                        <a:effectLst/>
                        <a:latin typeface="Aparajita" pitchFamily="34"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000" b="1" i="0" u="none" strike="noStrike" cap="none" normalizeH="0" baseline="0" dirty="0" smtClean="0">
                          <a:ln>
                            <a:noFill/>
                          </a:ln>
                          <a:solidFill>
                            <a:srgbClr val="0000FF"/>
                          </a:solidFill>
                          <a:effectLst/>
                          <a:latin typeface="Arial" charset="0"/>
                          <a:cs typeface="Arial" charset="0"/>
                        </a:rPr>
                        <a:t>المبلغ الواجب السداد</a:t>
                      </a:r>
                      <a:endParaRPr kumimoji="0" lang="en-US" sz="3000" b="1" i="0" u="none" strike="noStrike" cap="none" normalizeH="0" baseline="0" dirty="0" smtClean="0">
                        <a:ln>
                          <a:noFill/>
                        </a:ln>
                        <a:solidFill>
                          <a:srgbClr val="0000FF"/>
                        </a:solidFill>
                        <a:effectLst/>
                        <a:latin typeface="Arial" charset="0"/>
                        <a:cs typeface="Arial" charset="0"/>
                      </a:endParaRP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r" rtl="1">
              <a:buFontTx/>
              <a:buNone/>
            </a:pPr>
            <a:r>
              <a:rPr lang="ar-DZ" b="1" dirty="0" smtClean="0"/>
              <a:t>ولما كانت الفائدة على القروض عبارة عن مصاريف قابلة للاقتطاع من الربح الخاضع للضريبة، وبالتالي يترتب عنها وفرات ضريبية، أي أن تكلفة القروض بعد الضريبة أقل من تكلفتها قبل الضريبة، فإن تكلفة الاقتراض الفعلية يتم احتسابها بعد تعديل التكلفة الاسمية تحت تأثير الضريبة أي بعد استبعاد </a:t>
            </a:r>
            <a:r>
              <a:rPr lang="ar-DZ" b="1" dirty="0" err="1" smtClean="0"/>
              <a:t>الوفورات</a:t>
            </a:r>
            <a:r>
              <a:rPr lang="ar-DZ" b="1" dirty="0" smtClean="0"/>
              <a:t> الضريبية.</a:t>
            </a:r>
          </a:p>
          <a:p>
            <a:pPr algn="r" rtl="1">
              <a:buFontTx/>
              <a:buNone/>
            </a:pPr>
            <a:r>
              <a:rPr lang="ar-DZ" b="1" dirty="0" smtClean="0">
                <a:solidFill>
                  <a:srgbClr val="0000FF"/>
                </a:solidFill>
              </a:rPr>
              <a:t>تكلفة القروض بعد </a:t>
            </a:r>
            <a:r>
              <a:rPr lang="ar-DZ" b="1" dirty="0" err="1" smtClean="0">
                <a:solidFill>
                  <a:srgbClr val="0000FF"/>
                </a:solidFill>
              </a:rPr>
              <a:t>الضريبة </a:t>
            </a:r>
            <a:r>
              <a:rPr lang="ar-DZ" b="1" dirty="0" smtClean="0">
                <a:solidFill>
                  <a:srgbClr val="0000FF"/>
                </a:solidFill>
              </a:rPr>
              <a:t>= العائد المطلوب من طرف </a:t>
            </a:r>
            <a:r>
              <a:rPr lang="ar-DZ" b="1" dirty="0" err="1" smtClean="0">
                <a:solidFill>
                  <a:srgbClr val="0000FF"/>
                </a:solidFill>
              </a:rPr>
              <a:t>المقرضون </a:t>
            </a:r>
            <a:r>
              <a:rPr lang="ar-DZ" b="1" dirty="0" smtClean="0">
                <a:solidFill>
                  <a:srgbClr val="0000FF"/>
                </a:solidFill>
              </a:rPr>
              <a:t>– </a:t>
            </a:r>
            <a:r>
              <a:rPr lang="ar-DZ" b="1" dirty="0" err="1" smtClean="0">
                <a:solidFill>
                  <a:srgbClr val="0000FF"/>
                </a:solidFill>
              </a:rPr>
              <a:t>الوفر</a:t>
            </a:r>
            <a:r>
              <a:rPr lang="ar-DZ" b="1" dirty="0" smtClean="0">
                <a:solidFill>
                  <a:srgbClr val="0000FF"/>
                </a:solidFill>
              </a:rPr>
              <a:t> الضريبي</a:t>
            </a:r>
          </a:p>
          <a:p>
            <a:pPr algn="r" rtl="1">
              <a:buNone/>
            </a:pPr>
            <a:endParaRPr lang="fr-F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Autofit/>
          </a:bodyPr>
          <a:lstStyle/>
          <a:p>
            <a:pPr algn="r" rtl="1">
              <a:buFontTx/>
              <a:buNone/>
            </a:pPr>
            <a:r>
              <a:rPr lang="ar-DZ" b="1" dirty="0" smtClean="0">
                <a:solidFill>
                  <a:srgbClr val="0000FF"/>
                </a:solidFill>
              </a:rPr>
              <a:t>تكلفة القروض بعد </a:t>
            </a:r>
            <a:r>
              <a:rPr lang="ar-DZ" b="1" dirty="0" err="1" smtClean="0">
                <a:solidFill>
                  <a:srgbClr val="0000FF"/>
                </a:solidFill>
              </a:rPr>
              <a:t>الضريبة </a:t>
            </a:r>
            <a:r>
              <a:rPr lang="ar-DZ" b="1" dirty="0" smtClean="0">
                <a:solidFill>
                  <a:srgbClr val="0000FF"/>
                </a:solidFill>
              </a:rPr>
              <a:t>= تكلفة القروض قبل </a:t>
            </a:r>
            <a:r>
              <a:rPr lang="ar-DZ" b="1" dirty="0" err="1" smtClean="0">
                <a:solidFill>
                  <a:srgbClr val="0000FF"/>
                </a:solidFill>
              </a:rPr>
              <a:t>الضريبة </a:t>
            </a:r>
            <a:r>
              <a:rPr lang="ar-DZ" b="1" dirty="0" smtClean="0">
                <a:solidFill>
                  <a:srgbClr val="0000FF"/>
                </a:solidFill>
              </a:rPr>
              <a:t>– </a:t>
            </a:r>
            <a:r>
              <a:rPr lang="ar-DZ" b="1" dirty="0" err="1" smtClean="0">
                <a:solidFill>
                  <a:srgbClr val="0000FF"/>
                </a:solidFill>
              </a:rPr>
              <a:t>الوفر</a:t>
            </a:r>
            <a:r>
              <a:rPr lang="ar-DZ" b="1" dirty="0" smtClean="0">
                <a:solidFill>
                  <a:srgbClr val="0000FF"/>
                </a:solidFill>
              </a:rPr>
              <a:t> الضريبي</a:t>
            </a:r>
          </a:p>
          <a:p>
            <a:pPr algn="r" rtl="1"/>
            <a:endParaRPr lang="ar-DZ" dirty="0" smtClean="0"/>
          </a:p>
          <a:p>
            <a:pPr algn="r" rtl="1"/>
            <a:endParaRPr lang="ar-DZ" b="1" dirty="0" smtClean="0">
              <a:solidFill>
                <a:srgbClr val="0000FF"/>
              </a:solidFill>
            </a:endParaRPr>
          </a:p>
          <a:p>
            <a:pPr algn="r" rtl="1"/>
            <a:endParaRPr lang="ar-DZ" sz="4400" b="1" dirty="0" smtClean="0">
              <a:solidFill>
                <a:srgbClr val="0000FF"/>
              </a:solidFill>
            </a:endParaRPr>
          </a:p>
          <a:p>
            <a:pPr algn="r" rtl="1">
              <a:buFontTx/>
              <a:buNone/>
            </a:pPr>
            <a:r>
              <a:rPr lang="ar-DZ" b="1" dirty="0" smtClean="0">
                <a:solidFill>
                  <a:srgbClr val="0000FF"/>
                </a:solidFill>
              </a:rPr>
              <a:t>تكلفة القروض بعد </a:t>
            </a:r>
            <a:r>
              <a:rPr lang="ar-DZ" b="1" dirty="0" err="1" smtClean="0">
                <a:solidFill>
                  <a:srgbClr val="0000FF"/>
                </a:solidFill>
              </a:rPr>
              <a:t>الضريبة </a:t>
            </a:r>
            <a:r>
              <a:rPr lang="ar-DZ" b="1" dirty="0" smtClean="0">
                <a:solidFill>
                  <a:srgbClr val="0000FF"/>
                </a:solidFill>
              </a:rPr>
              <a:t>= تكلفة القروض قبل </a:t>
            </a:r>
            <a:r>
              <a:rPr lang="ar-DZ" b="1" dirty="0" err="1" smtClean="0">
                <a:solidFill>
                  <a:srgbClr val="0000FF"/>
                </a:solidFill>
              </a:rPr>
              <a:t>الضريبة × </a:t>
            </a:r>
            <a:r>
              <a:rPr lang="ar-DZ" b="1" dirty="0" smtClean="0">
                <a:solidFill>
                  <a:srgbClr val="0000FF"/>
                </a:solidFill>
              </a:rPr>
              <a:t>(1- معدل الضريبة</a:t>
            </a:r>
            <a:r>
              <a:rPr lang="ar-DZ" b="1" dirty="0" err="1" smtClean="0">
                <a:solidFill>
                  <a:srgbClr val="0000FF"/>
                </a:solidFill>
              </a:rPr>
              <a:t>)</a:t>
            </a:r>
            <a:endParaRPr lang="ar-DZ" b="1" dirty="0" smtClean="0">
              <a:solidFill>
                <a:srgbClr val="0000FF"/>
              </a:solidFill>
            </a:endParaRPr>
          </a:p>
          <a:p>
            <a:pPr algn="r" rtl="1">
              <a:buFontTx/>
              <a:buNone/>
            </a:pPr>
            <a:r>
              <a:rPr lang="ar-DZ" b="1" dirty="0" smtClean="0"/>
              <a:t>وهذا يعني أن التكلفة </a:t>
            </a:r>
            <a:r>
              <a:rPr lang="ar-DZ" b="1" dirty="0" err="1" smtClean="0"/>
              <a:t>الحقيقية</a:t>
            </a:r>
            <a:r>
              <a:rPr lang="ar-DZ" b="1" dirty="0" smtClean="0"/>
              <a:t> للتمويل بالدين أقل من معدل العائد الذي يطالب </a:t>
            </a:r>
            <a:r>
              <a:rPr lang="ar-DZ" b="1" dirty="0" err="1" smtClean="0"/>
              <a:t>به</a:t>
            </a:r>
            <a:r>
              <a:rPr lang="ar-DZ" b="1" dirty="0" smtClean="0"/>
              <a:t> المقرضون.</a:t>
            </a:r>
            <a:endParaRPr lang="fr-FR" b="1" dirty="0" smtClean="0"/>
          </a:p>
        </p:txBody>
      </p:sp>
      <p:graphicFrame>
        <p:nvGraphicFramePr>
          <p:cNvPr id="4" name="Object 6"/>
          <p:cNvGraphicFramePr>
            <a:graphicFrameLocks noChangeAspect="1"/>
          </p:cNvGraphicFramePr>
          <p:nvPr/>
        </p:nvGraphicFramePr>
        <p:xfrm>
          <a:off x="468313" y="3789363"/>
          <a:ext cx="4360862" cy="773112"/>
        </p:xfrm>
        <a:graphic>
          <a:graphicData uri="http://schemas.openxmlformats.org/presentationml/2006/ole">
            <p:oleObj spid="_x0000_s4098" name="Equation" r:id="rId3" imgW="1180800" imgH="241200" progId="Equation.DSMT4">
              <p:embed/>
            </p:oleObj>
          </a:graphicData>
        </a:graphic>
      </p:graphicFrame>
      <p:graphicFrame>
        <p:nvGraphicFramePr>
          <p:cNvPr id="5" name="Object 3"/>
          <p:cNvGraphicFramePr>
            <a:graphicFrameLocks noChangeAspect="1"/>
          </p:cNvGraphicFramePr>
          <p:nvPr/>
        </p:nvGraphicFramePr>
        <p:xfrm>
          <a:off x="381000" y="2781300"/>
          <a:ext cx="5110163" cy="773113"/>
        </p:xfrm>
        <a:graphic>
          <a:graphicData uri="http://schemas.openxmlformats.org/presentationml/2006/ole">
            <p:oleObj spid="_x0000_s4099" name="Equation" r:id="rId4" imgW="1384200" imgH="241200" progId="Equation.DSMT4">
              <p:embed/>
            </p:oleObj>
          </a:graphicData>
        </a:graphic>
      </p:graphicFrame>
      <p:sp>
        <p:nvSpPr>
          <p:cNvPr id="6" name="Ellipse 5"/>
          <p:cNvSpPr/>
          <p:nvPr/>
        </p:nvSpPr>
        <p:spPr>
          <a:xfrm>
            <a:off x="3744913" y="2744788"/>
            <a:ext cx="1798637" cy="8286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fr-FR"/>
          </a:p>
        </p:txBody>
      </p:sp>
      <p:sp>
        <p:nvSpPr>
          <p:cNvPr id="7" name="Accolade ouvrante 6"/>
          <p:cNvSpPr/>
          <p:nvPr/>
        </p:nvSpPr>
        <p:spPr>
          <a:xfrm rot="16200000">
            <a:off x="7038975" y="1646238"/>
            <a:ext cx="466725" cy="2089150"/>
          </a:xfrm>
          <a:prstGeom prst="lef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rtl="1">
              <a:defRPr/>
            </a:pPr>
            <a:endParaRPr lang="fr-FR"/>
          </a:p>
        </p:txBody>
      </p:sp>
      <p:sp>
        <p:nvSpPr>
          <p:cNvPr id="8" name="Forme libre 7"/>
          <p:cNvSpPr/>
          <p:nvPr/>
        </p:nvSpPr>
        <p:spPr>
          <a:xfrm>
            <a:off x="5543550" y="2781300"/>
            <a:ext cx="1728788" cy="360363"/>
          </a:xfrm>
          <a:custGeom>
            <a:avLst/>
            <a:gdLst>
              <a:gd name="connsiteX0" fmla="*/ 2043112 w 2043112"/>
              <a:gd name="connsiteY0" fmla="*/ 0 h 600075"/>
              <a:gd name="connsiteX1" fmla="*/ 2043112 w 2043112"/>
              <a:gd name="connsiteY1" fmla="*/ 600075 h 600075"/>
              <a:gd name="connsiteX2" fmla="*/ 0 w 2043112"/>
              <a:gd name="connsiteY2" fmla="*/ 600075 h 600075"/>
            </a:gdLst>
            <a:ahLst/>
            <a:cxnLst>
              <a:cxn ang="0">
                <a:pos x="connsiteX0" y="connsiteY0"/>
              </a:cxn>
              <a:cxn ang="0">
                <a:pos x="connsiteX1" y="connsiteY1"/>
              </a:cxn>
              <a:cxn ang="0">
                <a:pos x="connsiteX2" y="connsiteY2"/>
              </a:cxn>
            </a:cxnLst>
            <a:rect l="l" t="t" r="r" b="b"/>
            <a:pathLst>
              <a:path w="2043112" h="600075">
                <a:moveTo>
                  <a:pt x="2043112" y="0"/>
                </a:moveTo>
                <a:lnTo>
                  <a:pt x="2043112" y="600075"/>
                </a:lnTo>
                <a:lnTo>
                  <a:pt x="0" y="600075"/>
                </a:lnTo>
              </a:path>
            </a:pathLst>
          </a:custGeom>
          <a:ln w="381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rtl="1">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edge">
                                      <p:cBhvr>
                                        <p:cTn id="14" dur="2000"/>
                                        <p:tgtEl>
                                          <p:spTgt spid="6"/>
                                        </p:tgtEl>
                                      </p:cBhvr>
                                    </p:animEffect>
                                  </p:childTnLst>
                                </p:cTn>
                              </p:par>
                            </p:childTnLst>
                          </p:cTn>
                        </p:par>
                        <p:par>
                          <p:cTn id="15" fill="hold">
                            <p:stCondLst>
                              <p:cond delay="2000"/>
                            </p:stCondLst>
                            <p:childTnLst>
                              <p:par>
                                <p:cTn id="16" presetID="2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edge">
                                      <p:cBhvr>
                                        <p:cTn id="18" dur="2000"/>
                                        <p:tgtEl>
                                          <p:spTgt spid="7"/>
                                        </p:tgtEl>
                                      </p:cBhvr>
                                    </p:animEffect>
                                  </p:childTnLst>
                                </p:cTn>
                              </p:par>
                              <p:par>
                                <p:cTn id="19" presetID="2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edge">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4"/>
          <p:cNvGraphicFramePr>
            <a:graphicFrameLocks/>
          </p:cNvGraphicFramePr>
          <p:nvPr/>
        </p:nvGraphicFramePr>
        <p:xfrm>
          <a:off x="179636" y="1094829"/>
          <a:ext cx="8784977" cy="3535680"/>
        </p:xfrm>
        <a:graphic>
          <a:graphicData uri="http://schemas.openxmlformats.org/drawingml/2006/table">
            <a:tbl>
              <a:tblPr rtl="1" firstRow="1" bandRow="1">
                <a:tableStyleId>{5C22544A-7EE6-4342-B048-85BDC9FD1C3A}</a:tableStyleId>
              </a:tblPr>
              <a:tblGrid>
                <a:gridCol w="1302812"/>
                <a:gridCol w="1444877"/>
                <a:gridCol w="1800250"/>
                <a:gridCol w="1573933"/>
                <a:gridCol w="1361332"/>
                <a:gridCol w="1301773"/>
              </a:tblGrid>
              <a:tr h="370840">
                <a:tc>
                  <a:txBody>
                    <a:bodyPr/>
                    <a:lstStyle/>
                    <a:p>
                      <a:pPr algn="ctr" rtl="1"/>
                      <a:r>
                        <a:rPr lang="ar-SA" sz="2800" dirty="0" smtClean="0">
                          <a:solidFill>
                            <a:schemeClr val="tx1"/>
                          </a:solidFill>
                        </a:rPr>
                        <a:t>السنوات</a:t>
                      </a:r>
                      <a:endParaRPr lang="ar-SA" sz="2800" dirty="0">
                        <a:solidFill>
                          <a:schemeClr val="tx1"/>
                        </a:solidFill>
                      </a:endParaRPr>
                    </a:p>
                  </a:txBody>
                  <a:tcPr>
                    <a:solidFill>
                      <a:srgbClr val="FFFF00"/>
                    </a:solidFill>
                  </a:tcPr>
                </a:tc>
                <a:tc>
                  <a:txBody>
                    <a:bodyPr/>
                    <a:lstStyle/>
                    <a:p>
                      <a:pPr algn="ctr" rtl="1"/>
                      <a:r>
                        <a:rPr lang="ar-SA" sz="2800" dirty="0" smtClean="0">
                          <a:solidFill>
                            <a:schemeClr val="tx1"/>
                          </a:solidFill>
                        </a:rPr>
                        <a:t>المبلغ المتبقي</a:t>
                      </a:r>
                      <a:endParaRPr lang="ar-SA" sz="2800" dirty="0">
                        <a:solidFill>
                          <a:schemeClr val="tx1"/>
                        </a:solidFill>
                      </a:endParaRPr>
                    </a:p>
                  </a:txBody>
                  <a:tcPr>
                    <a:solidFill>
                      <a:srgbClr val="FFFF00"/>
                    </a:solidFill>
                  </a:tcPr>
                </a:tc>
                <a:tc>
                  <a:txBody>
                    <a:bodyPr/>
                    <a:lstStyle/>
                    <a:p>
                      <a:pPr algn="ctr" rtl="1"/>
                      <a:r>
                        <a:rPr lang="ar-SA" sz="2800" dirty="0" smtClean="0">
                          <a:solidFill>
                            <a:schemeClr val="tx1"/>
                          </a:solidFill>
                        </a:rPr>
                        <a:t>الفائدة قبل</a:t>
                      </a:r>
                      <a:r>
                        <a:rPr lang="ar-SA" sz="2800" baseline="0" dirty="0" smtClean="0">
                          <a:solidFill>
                            <a:schemeClr val="tx1"/>
                          </a:solidFill>
                        </a:rPr>
                        <a:t> الضريبة</a:t>
                      </a:r>
                      <a:r>
                        <a:rPr lang="ar-DZ" sz="2800" baseline="0" dirty="0" smtClean="0">
                          <a:solidFill>
                            <a:schemeClr val="tx1"/>
                          </a:solidFill>
                        </a:rPr>
                        <a:t> </a:t>
                      </a:r>
                      <a:r>
                        <a:rPr lang="en-US" sz="2800" b="1" baseline="0" dirty="0" smtClean="0">
                          <a:solidFill>
                            <a:srgbClr val="0000FF"/>
                          </a:solidFill>
                        </a:rPr>
                        <a:t>4</a:t>
                      </a:r>
                      <a:r>
                        <a:rPr lang="ar-DZ" sz="2800" b="1" dirty="0" err="1" smtClean="0">
                          <a:solidFill>
                            <a:srgbClr val="0000FF"/>
                          </a:solidFill>
                        </a:rPr>
                        <a:t>%</a:t>
                      </a:r>
                      <a:endParaRPr lang="ar-SA" sz="2800" dirty="0">
                        <a:solidFill>
                          <a:schemeClr val="tx1"/>
                        </a:solidFill>
                      </a:endParaRPr>
                    </a:p>
                  </a:txBody>
                  <a:tcPr>
                    <a:solidFill>
                      <a:srgbClr val="FFFF00"/>
                    </a:solidFill>
                  </a:tcPr>
                </a:tc>
                <a:tc>
                  <a:txBody>
                    <a:bodyPr/>
                    <a:lstStyle/>
                    <a:p>
                      <a:pPr algn="ctr" rtl="1"/>
                      <a:r>
                        <a:rPr lang="ar-SA" sz="2800" dirty="0" smtClean="0">
                          <a:solidFill>
                            <a:schemeClr val="tx1"/>
                          </a:solidFill>
                        </a:rPr>
                        <a:t>استهلاك القرض</a:t>
                      </a:r>
                      <a:endParaRPr lang="ar-SA" sz="2800" dirty="0">
                        <a:solidFill>
                          <a:schemeClr val="tx1"/>
                        </a:solidFill>
                      </a:endParaRPr>
                    </a:p>
                  </a:txBody>
                  <a:tcPr>
                    <a:solidFill>
                      <a:srgbClr val="FFFF00"/>
                    </a:solidFill>
                  </a:tcPr>
                </a:tc>
                <a:tc>
                  <a:txBody>
                    <a:bodyPr/>
                    <a:lstStyle/>
                    <a:p>
                      <a:pPr algn="ctr" rtl="1"/>
                      <a:r>
                        <a:rPr lang="ar-SA" sz="2800" dirty="0" smtClean="0">
                          <a:solidFill>
                            <a:schemeClr val="tx1"/>
                          </a:solidFill>
                        </a:rPr>
                        <a:t>الفائدة</a:t>
                      </a:r>
                      <a:r>
                        <a:rPr lang="ar-SA" sz="2800" baseline="0" dirty="0" smtClean="0">
                          <a:solidFill>
                            <a:schemeClr val="tx1"/>
                          </a:solidFill>
                        </a:rPr>
                        <a:t> بعد الضريبة</a:t>
                      </a:r>
                      <a:endParaRPr lang="ar-SA" sz="2800" dirty="0">
                        <a:solidFill>
                          <a:schemeClr val="tx1"/>
                        </a:solidFill>
                      </a:endParaRPr>
                    </a:p>
                  </a:txBody>
                  <a:tcPr>
                    <a:solidFill>
                      <a:srgbClr val="FFFF00"/>
                    </a:solidFill>
                  </a:tcPr>
                </a:tc>
                <a:tc>
                  <a:txBody>
                    <a:bodyPr/>
                    <a:lstStyle/>
                    <a:p>
                      <a:pPr algn="ctr" rtl="1"/>
                      <a:r>
                        <a:rPr lang="ar-SA" sz="2800" dirty="0" smtClean="0">
                          <a:solidFill>
                            <a:schemeClr val="tx1"/>
                          </a:solidFill>
                        </a:rPr>
                        <a:t>دفعات السداد</a:t>
                      </a:r>
                      <a:endParaRPr lang="ar-SA" sz="2800" dirty="0">
                        <a:solidFill>
                          <a:schemeClr val="tx1"/>
                        </a:solidFill>
                      </a:endParaRPr>
                    </a:p>
                  </a:txBody>
                  <a:tcPr>
                    <a:solidFill>
                      <a:srgbClr val="FFFF00"/>
                    </a:solidFill>
                  </a:tcPr>
                </a:tc>
              </a:tr>
              <a:tr h="370840">
                <a:tc>
                  <a:txBody>
                    <a:bodyPr/>
                    <a:lstStyle/>
                    <a:p>
                      <a:pPr algn="r" rtl="1"/>
                      <a:r>
                        <a:rPr lang="ar-SA" sz="2800" dirty="0" smtClean="0">
                          <a:solidFill>
                            <a:schemeClr val="tx1"/>
                          </a:solidFill>
                        </a:rPr>
                        <a:t>1</a:t>
                      </a:r>
                      <a:endParaRPr lang="ar-SA" sz="2800" dirty="0">
                        <a:solidFill>
                          <a:schemeClr val="tx1"/>
                        </a:solidFill>
                      </a:endParaRPr>
                    </a:p>
                  </a:txBody>
                  <a:tcPr/>
                </a:tc>
                <a:tc>
                  <a:txBody>
                    <a:bodyPr/>
                    <a:lstStyle/>
                    <a:p>
                      <a:pPr algn="r" rtl="1"/>
                      <a:r>
                        <a:rPr lang="ar-SA" sz="2800" dirty="0" smtClean="0">
                          <a:solidFill>
                            <a:schemeClr val="tx1"/>
                          </a:solidFill>
                        </a:rPr>
                        <a:t>500</a:t>
                      </a:r>
                      <a:endParaRPr lang="ar-SA" sz="2800" dirty="0">
                        <a:solidFill>
                          <a:schemeClr val="tx1"/>
                        </a:solidFill>
                      </a:endParaRPr>
                    </a:p>
                  </a:txBody>
                  <a:tcPr/>
                </a:tc>
                <a:tc>
                  <a:txBody>
                    <a:bodyPr/>
                    <a:lstStyle/>
                    <a:p>
                      <a:pPr algn="r" rtl="1"/>
                      <a:r>
                        <a:rPr lang="en-US" sz="2800" dirty="0" smtClean="0">
                          <a:solidFill>
                            <a:schemeClr val="tx1"/>
                          </a:solidFill>
                        </a:rPr>
                        <a:t>20</a:t>
                      </a:r>
                      <a:endParaRPr lang="ar-SA" sz="2800" dirty="0">
                        <a:solidFill>
                          <a:schemeClr val="tx1"/>
                        </a:solidFill>
                      </a:endParaRPr>
                    </a:p>
                  </a:txBody>
                  <a:tcPr/>
                </a:tc>
                <a:tc>
                  <a:txBody>
                    <a:bodyPr/>
                    <a:lstStyle/>
                    <a:p>
                      <a:pPr algn="r" rtl="1"/>
                      <a:r>
                        <a:rPr lang="ar-SA" sz="2800" dirty="0" smtClean="0">
                          <a:solidFill>
                            <a:schemeClr val="tx1"/>
                          </a:solidFill>
                        </a:rPr>
                        <a:t>100</a:t>
                      </a:r>
                      <a:endParaRPr lang="ar-SA" sz="2800" dirty="0">
                        <a:solidFill>
                          <a:schemeClr val="tx1"/>
                        </a:solidFill>
                      </a:endParaRPr>
                    </a:p>
                  </a:txBody>
                  <a:tcPr/>
                </a:tc>
                <a:tc>
                  <a:txBody>
                    <a:bodyPr/>
                    <a:lstStyle/>
                    <a:p>
                      <a:pPr algn="r" rtl="1"/>
                      <a:r>
                        <a:rPr lang="ar-SA" sz="2800" dirty="0" smtClean="0">
                          <a:solidFill>
                            <a:schemeClr val="tx1"/>
                          </a:solidFill>
                        </a:rPr>
                        <a:t>15</a:t>
                      </a:r>
                      <a:endParaRPr lang="ar-SA" sz="2800" dirty="0">
                        <a:solidFill>
                          <a:schemeClr val="tx1"/>
                        </a:solidFill>
                      </a:endParaRPr>
                    </a:p>
                  </a:txBody>
                  <a:tcPr/>
                </a:tc>
                <a:tc>
                  <a:txBody>
                    <a:bodyPr/>
                    <a:lstStyle/>
                    <a:p>
                      <a:pPr algn="r" rtl="1"/>
                      <a:r>
                        <a:rPr lang="fr-FR" sz="2800" dirty="0" smtClean="0">
                          <a:solidFill>
                            <a:schemeClr val="tx1"/>
                          </a:solidFill>
                        </a:rPr>
                        <a:t>115</a:t>
                      </a:r>
                      <a:endParaRPr lang="ar-SA" sz="2800" dirty="0">
                        <a:solidFill>
                          <a:schemeClr val="tx1"/>
                        </a:solidFill>
                      </a:endParaRPr>
                    </a:p>
                  </a:txBody>
                  <a:tcPr/>
                </a:tc>
              </a:tr>
              <a:tr h="370840">
                <a:tc>
                  <a:txBody>
                    <a:bodyPr/>
                    <a:lstStyle/>
                    <a:p>
                      <a:pPr algn="r" rtl="1"/>
                      <a:r>
                        <a:rPr lang="ar-SA" sz="2800" dirty="0" smtClean="0">
                          <a:solidFill>
                            <a:schemeClr val="tx1"/>
                          </a:solidFill>
                        </a:rPr>
                        <a:t>2</a:t>
                      </a:r>
                      <a:endParaRPr lang="ar-SA" sz="2800" dirty="0">
                        <a:solidFill>
                          <a:schemeClr val="tx1"/>
                        </a:solidFill>
                      </a:endParaRPr>
                    </a:p>
                  </a:txBody>
                  <a:tcPr/>
                </a:tc>
                <a:tc>
                  <a:txBody>
                    <a:bodyPr/>
                    <a:lstStyle/>
                    <a:p>
                      <a:pPr algn="r" rtl="1"/>
                      <a:r>
                        <a:rPr lang="ar-SA" sz="2800" dirty="0" smtClean="0">
                          <a:solidFill>
                            <a:schemeClr val="tx1"/>
                          </a:solidFill>
                        </a:rPr>
                        <a:t>400</a:t>
                      </a:r>
                      <a:endParaRPr lang="ar-SA" sz="2800" dirty="0">
                        <a:solidFill>
                          <a:schemeClr val="tx1"/>
                        </a:solidFill>
                      </a:endParaRPr>
                    </a:p>
                  </a:txBody>
                  <a:tcPr/>
                </a:tc>
                <a:tc>
                  <a:txBody>
                    <a:bodyPr/>
                    <a:lstStyle/>
                    <a:p>
                      <a:pPr algn="r" rtl="1"/>
                      <a:r>
                        <a:rPr lang="en-US" sz="2800" dirty="0" smtClean="0">
                          <a:solidFill>
                            <a:schemeClr val="tx1"/>
                          </a:solidFill>
                        </a:rPr>
                        <a:t>16</a:t>
                      </a:r>
                      <a:endParaRPr lang="ar-SA" sz="2800" dirty="0">
                        <a:solidFill>
                          <a:schemeClr val="tx1"/>
                        </a:solidFill>
                      </a:endParaRPr>
                    </a:p>
                  </a:txBody>
                  <a:tcPr/>
                </a:tc>
                <a:tc>
                  <a:txBody>
                    <a:bodyPr/>
                    <a:lstStyle/>
                    <a:p>
                      <a:pPr algn="r" rtl="1"/>
                      <a:r>
                        <a:rPr lang="ar-SA" sz="2800" dirty="0" smtClean="0">
                          <a:solidFill>
                            <a:schemeClr val="tx1"/>
                          </a:solidFill>
                        </a:rPr>
                        <a:t>100</a:t>
                      </a:r>
                      <a:endParaRPr lang="ar-SA" sz="2800" dirty="0">
                        <a:solidFill>
                          <a:schemeClr val="tx1"/>
                        </a:solidFill>
                      </a:endParaRPr>
                    </a:p>
                  </a:txBody>
                  <a:tcPr/>
                </a:tc>
                <a:tc>
                  <a:txBody>
                    <a:bodyPr/>
                    <a:lstStyle/>
                    <a:p>
                      <a:pPr algn="r" rtl="1"/>
                      <a:r>
                        <a:rPr lang="ar-SA" sz="2800" dirty="0" smtClean="0">
                          <a:solidFill>
                            <a:schemeClr val="tx1"/>
                          </a:solidFill>
                        </a:rPr>
                        <a:t>12</a:t>
                      </a:r>
                      <a:endParaRPr lang="ar-SA" sz="2800" dirty="0">
                        <a:solidFill>
                          <a:schemeClr val="tx1"/>
                        </a:solidFill>
                      </a:endParaRPr>
                    </a:p>
                  </a:txBody>
                  <a:tcPr/>
                </a:tc>
                <a:tc>
                  <a:txBody>
                    <a:bodyPr/>
                    <a:lstStyle/>
                    <a:p>
                      <a:pPr algn="r" rtl="1"/>
                      <a:r>
                        <a:rPr lang="fr-FR" sz="2800" dirty="0" smtClean="0">
                          <a:solidFill>
                            <a:schemeClr val="tx1"/>
                          </a:solidFill>
                        </a:rPr>
                        <a:t>112</a:t>
                      </a:r>
                      <a:endParaRPr lang="ar-SA" sz="2800" dirty="0">
                        <a:solidFill>
                          <a:schemeClr val="tx1"/>
                        </a:solidFill>
                      </a:endParaRPr>
                    </a:p>
                  </a:txBody>
                  <a:tcPr/>
                </a:tc>
              </a:tr>
              <a:tr h="370840">
                <a:tc>
                  <a:txBody>
                    <a:bodyPr/>
                    <a:lstStyle/>
                    <a:p>
                      <a:pPr algn="r" rtl="1"/>
                      <a:r>
                        <a:rPr lang="ar-SA" sz="2800" dirty="0" smtClean="0">
                          <a:solidFill>
                            <a:schemeClr val="tx1"/>
                          </a:solidFill>
                        </a:rPr>
                        <a:t>3</a:t>
                      </a:r>
                      <a:endParaRPr lang="ar-SA" sz="2800" dirty="0">
                        <a:solidFill>
                          <a:schemeClr val="tx1"/>
                        </a:solidFill>
                      </a:endParaRPr>
                    </a:p>
                  </a:txBody>
                  <a:tcPr/>
                </a:tc>
                <a:tc>
                  <a:txBody>
                    <a:bodyPr/>
                    <a:lstStyle/>
                    <a:p>
                      <a:pPr algn="r" rtl="1"/>
                      <a:r>
                        <a:rPr lang="ar-SA" sz="2800" dirty="0" smtClean="0">
                          <a:solidFill>
                            <a:schemeClr val="tx1"/>
                          </a:solidFill>
                        </a:rPr>
                        <a:t>300</a:t>
                      </a:r>
                      <a:endParaRPr lang="ar-SA" sz="2800" dirty="0">
                        <a:solidFill>
                          <a:schemeClr val="tx1"/>
                        </a:solidFill>
                      </a:endParaRPr>
                    </a:p>
                  </a:txBody>
                  <a:tcPr/>
                </a:tc>
                <a:tc>
                  <a:txBody>
                    <a:bodyPr/>
                    <a:lstStyle/>
                    <a:p>
                      <a:pPr algn="r" rtl="1"/>
                      <a:r>
                        <a:rPr lang="en-US" sz="2800" dirty="0" smtClean="0">
                          <a:solidFill>
                            <a:schemeClr val="tx1"/>
                          </a:solidFill>
                        </a:rPr>
                        <a:t>12</a:t>
                      </a:r>
                      <a:endParaRPr lang="ar-SA" sz="2800" dirty="0">
                        <a:solidFill>
                          <a:schemeClr val="tx1"/>
                        </a:solidFill>
                      </a:endParaRPr>
                    </a:p>
                  </a:txBody>
                  <a:tcPr/>
                </a:tc>
                <a:tc>
                  <a:txBody>
                    <a:bodyPr/>
                    <a:lstStyle/>
                    <a:p>
                      <a:pPr algn="r" rtl="1"/>
                      <a:r>
                        <a:rPr lang="ar-SA" sz="2800" dirty="0" smtClean="0">
                          <a:solidFill>
                            <a:schemeClr val="tx1"/>
                          </a:solidFill>
                        </a:rPr>
                        <a:t>100</a:t>
                      </a:r>
                      <a:endParaRPr lang="ar-SA" sz="2800" dirty="0">
                        <a:solidFill>
                          <a:schemeClr val="tx1"/>
                        </a:solidFill>
                      </a:endParaRPr>
                    </a:p>
                  </a:txBody>
                  <a:tcPr/>
                </a:tc>
                <a:tc>
                  <a:txBody>
                    <a:bodyPr/>
                    <a:lstStyle/>
                    <a:p>
                      <a:pPr algn="r" rtl="1"/>
                      <a:r>
                        <a:rPr lang="fr-FR" sz="2800" dirty="0" smtClean="0">
                          <a:solidFill>
                            <a:schemeClr val="tx1"/>
                          </a:solidFill>
                        </a:rPr>
                        <a:t>9</a:t>
                      </a:r>
                      <a:endParaRPr lang="ar-SA" sz="2800" dirty="0">
                        <a:solidFill>
                          <a:schemeClr val="tx1"/>
                        </a:solidFill>
                      </a:endParaRPr>
                    </a:p>
                  </a:txBody>
                  <a:tcPr/>
                </a:tc>
                <a:tc>
                  <a:txBody>
                    <a:bodyPr/>
                    <a:lstStyle/>
                    <a:p>
                      <a:pPr algn="r" rtl="1"/>
                      <a:r>
                        <a:rPr lang="fr-FR" sz="2800" dirty="0" smtClean="0">
                          <a:solidFill>
                            <a:schemeClr val="tx1"/>
                          </a:solidFill>
                        </a:rPr>
                        <a:t>109</a:t>
                      </a:r>
                      <a:endParaRPr lang="ar-SA" sz="2800" dirty="0">
                        <a:solidFill>
                          <a:schemeClr val="tx1"/>
                        </a:solidFill>
                      </a:endParaRPr>
                    </a:p>
                  </a:txBody>
                  <a:tcPr/>
                </a:tc>
              </a:tr>
              <a:tr h="370840">
                <a:tc>
                  <a:txBody>
                    <a:bodyPr/>
                    <a:lstStyle/>
                    <a:p>
                      <a:pPr algn="r" rtl="1"/>
                      <a:r>
                        <a:rPr lang="ar-SA" sz="2800" dirty="0" smtClean="0">
                          <a:solidFill>
                            <a:schemeClr val="tx1"/>
                          </a:solidFill>
                        </a:rPr>
                        <a:t>4</a:t>
                      </a:r>
                      <a:endParaRPr lang="ar-SA" sz="2800" dirty="0">
                        <a:solidFill>
                          <a:schemeClr val="tx1"/>
                        </a:solidFill>
                      </a:endParaRPr>
                    </a:p>
                  </a:txBody>
                  <a:tcPr/>
                </a:tc>
                <a:tc>
                  <a:txBody>
                    <a:bodyPr/>
                    <a:lstStyle/>
                    <a:p>
                      <a:pPr algn="r" rtl="1"/>
                      <a:r>
                        <a:rPr lang="ar-SA" sz="2800" dirty="0" smtClean="0">
                          <a:solidFill>
                            <a:schemeClr val="tx1"/>
                          </a:solidFill>
                        </a:rPr>
                        <a:t>200</a:t>
                      </a:r>
                      <a:endParaRPr lang="ar-SA" sz="2800" dirty="0">
                        <a:solidFill>
                          <a:schemeClr val="tx1"/>
                        </a:solidFill>
                      </a:endParaRPr>
                    </a:p>
                  </a:txBody>
                  <a:tcPr/>
                </a:tc>
                <a:tc>
                  <a:txBody>
                    <a:bodyPr/>
                    <a:lstStyle/>
                    <a:p>
                      <a:pPr algn="r" rtl="1"/>
                      <a:r>
                        <a:rPr lang="en-US" sz="2800" dirty="0" smtClean="0">
                          <a:solidFill>
                            <a:schemeClr val="tx1"/>
                          </a:solidFill>
                        </a:rPr>
                        <a:t>8</a:t>
                      </a:r>
                      <a:endParaRPr lang="ar-SA" sz="2800" dirty="0">
                        <a:solidFill>
                          <a:schemeClr val="tx1"/>
                        </a:solidFill>
                      </a:endParaRPr>
                    </a:p>
                  </a:txBody>
                  <a:tcPr/>
                </a:tc>
                <a:tc>
                  <a:txBody>
                    <a:bodyPr/>
                    <a:lstStyle/>
                    <a:p>
                      <a:pPr algn="r" rtl="1"/>
                      <a:r>
                        <a:rPr lang="ar-SA" sz="2800" dirty="0" smtClean="0">
                          <a:solidFill>
                            <a:schemeClr val="tx1"/>
                          </a:solidFill>
                        </a:rPr>
                        <a:t>100</a:t>
                      </a:r>
                      <a:endParaRPr lang="ar-SA" sz="2800" dirty="0">
                        <a:solidFill>
                          <a:schemeClr val="tx1"/>
                        </a:solidFill>
                      </a:endParaRPr>
                    </a:p>
                  </a:txBody>
                  <a:tcPr/>
                </a:tc>
                <a:tc>
                  <a:txBody>
                    <a:bodyPr/>
                    <a:lstStyle/>
                    <a:p>
                      <a:pPr algn="r" rtl="1"/>
                      <a:r>
                        <a:rPr lang="fr-FR" sz="2800" dirty="0" smtClean="0">
                          <a:solidFill>
                            <a:schemeClr val="tx1"/>
                          </a:solidFill>
                        </a:rPr>
                        <a:t>6</a:t>
                      </a:r>
                      <a:endParaRPr lang="ar-SA" sz="2800" dirty="0">
                        <a:solidFill>
                          <a:schemeClr val="tx1"/>
                        </a:solidFill>
                      </a:endParaRPr>
                    </a:p>
                  </a:txBody>
                  <a:tcPr/>
                </a:tc>
                <a:tc>
                  <a:txBody>
                    <a:bodyPr/>
                    <a:lstStyle/>
                    <a:p>
                      <a:pPr algn="r" rtl="1"/>
                      <a:r>
                        <a:rPr lang="fr-FR" sz="2800" dirty="0" smtClean="0">
                          <a:solidFill>
                            <a:schemeClr val="tx1"/>
                          </a:solidFill>
                        </a:rPr>
                        <a:t>106</a:t>
                      </a:r>
                      <a:endParaRPr lang="ar-SA" sz="2800" dirty="0">
                        <a:solidFill>
                          <a:schemeClr val="tx1"/>
                        </a:solidFill>
                      </a:endParaRPr>
                    </a:p>
                  </a:txBody>
                  <a:tcPr/>
                </a:tc>
              </a:tr>
              <a:tr h="370840">
                <a:tc>
                  <a:txBody>
                    <a:bodyPr/>
                    <a:lstStyle/>
                    <a:p>
                      <a:pPr algn="r" rtl="1"/>
                      <a:r>
                        <a:rPr lang="ar-SA" sz="2800" dirty="0" smtClean="0">
                          <a:solidFill>
                            <a:schemeClr val="tx1"/>
                          </a:solidFill>
                        </a:rPr>
                        <a:t>5</a:t>
                      </a:r>
                      <a:endParaRPr lang="ar-SA" sz="2800" dirty="0">
                        <a:solidFill>
                          <a:schemeClr val="tx1"/>
                        </a:solidFill>
                      </a:endParaRPr>
                    </a:p>
                  </a:txBody>
                  <a:tcPr/>
                </a:tc>
                <a:tc>
                  <a:txBody>
                    <a:bodyPr/>
                    <a:lstStyle/>
                    <a:p>
                      <a:pPr algn="r" rtl="1"/>
                      <a:r>
                        <a:rPr lang="ar-SA" sz="2800" dirty="0" smtClean="0">
                          <a:solidFill>
                            <a:schemeClr val="tx1"/>
                          </a:solidFill>
                        </a:rPr>
                        <a:t>100</a:t>
                      </a:r>
                      <a:endParaRPr lang="ar-SA" sz="2800" dirty="0">
                        <a:solidFill>
                          <a:schemeClr val="tx1"/>
                        </a:solidFill>
                      </a:endParaRPr>
                    </a:p>
                  </a:txBody>
                  <a:tcPr/>
                </a:tc>
                <a:tc>
                  <a:txBody>
                    <a:bodyPr/>
                    <a:lstStyle/>
                    <a:p>
                      <a:pPr algn="r" rtl="1"/>
                      <a:r>
                        <a:rPr lang="en-US" sz="2800" dirty="0" smtClean="0">
                          <a:solidFill>
                            <a:schemeClr val="tx1"/>
                          </a:solidFill>
                        </a:rPr>
                        <a:t>4</a:t>
                      </a:r>
                      <a:endParaRPr lang="ar-SA" sz="2800" dirty="0">
                        <a:solidFill>
                          <a:schemeClr val="tx1"/>
                        </a:solidFill>
                      </a:endParaRPr>
                    </a:p>
                  </a:txBody>
                  <a:tcPr/>
                </a:tc>
                <a:tc>
                  <a:txBody>
                    <a:bodyPr/>
                    <a:lstStyle/>
                    <a:p>
                      <a:pPr algn="r" rtl="1"/>
                      <a:r>
                        <a:rPr lang="ar-SA" sz="2800" dirty="0" smtClean="0">
                          <a:solidFill>
                            <a:schemeClr val="tx1"/>
                          </a:solidFill>
                        </a:rPr>
                        <a:t>100</a:t>
                      </a:r>
                      <a:endParaRPr lang="ar-SA" sz="2800" dirty="0">
                        <a:solidFill>
                          <a:schemeClr val="tx1"/>
                        </a:solidFill>
                      </a:endParaRPr>
                    </a:p>
                  </a:txBody>
                  <a:tcPr/>
                </a:tc>
                <a:tc>
                  <a:txBody>
                    <a:bodyPr/>
                    <a:lstStyle/>
                    <a:p>
                      <a:pPr algn="r" rtl="1"/>
                      <a:r>
                        <a:rPr lang="fr-FR" sz="2800" dirty="0" smtClean="0">
                          <a:solidFill>
                            <a:schemeClr val="tx1"/>
                          </a:solidFill>
                        </a:rPr>
                        <a:t>3</a:t>
                      </a:r>
                      <a:endParaRPr lang="ar-SA" sz="2800" dirty="0">
                        <a:solidFill>
                          <a:schemeClr val="tx1"/>
                        </a:solidFill>
                      </a:endParaRPr>
                    </a:p>
                  </a:txBody>
                  <a:tcPr/>
                </a:tc>
                <a:tc>
                  <a:txBody>
                    <a:bodyPr/>
                    <a:lstStyle/>
                    <a:p>
                      <a:pPr algn="r" rtl="1"/>
                      <a:r>
                        <a:rPr lang="fr-FR" sz="2800" dirty="0" smtClean="0">
                          <a:solidFill>
                            <a:schemeClr val="tx1"/>
                          </a:solidFill>
                        </a:rPr>
                        <a:t>103</a:t>
                      </a:r>
                      <a:endParaRPr lang="ar-SA" sz="2800" dirty="0">
                        <a:solidFill>
                          <a:schemeClr val="tx1"/>
                        </a:solidFill>
                      </a:endParaRPr>
                    </a:p>
                  </a:txBody>
                  <a:tcPr/>
                </a:tc>
              </a:tr>
            </a:tbl>
          </a:graphicData>
        </a:graphic>
      </p:graphicFrame>
      <p:sp>
        <p:nvSpPr>
          <p:cNvPr id="3" name="Text Box 35"/>
          <p:cNvSpPr txBox="1">
            <a:spLocks noChangeArrowheads="1"/>
          </p:cNvSpPr>
          <p:nvPr/>
        </p:nvSpPr>
        <p:spPr bwMode="auto">
          <a:xfrm>
            <a:off x="642938" y="6157168"/>
            <a:ext cx="8280400" cy="584200"/>
          </a:xfrm>
          <a:prstGeom prst="rect">
            <a:avLst/>
          </a:prstGeom>
          <a:noFill/>
          <a:ln w="9525">
            <a:noFill/>
            <a:miter lim="800000"/>
            <a:headEnd/>
            <a:tailEnd/>
          </a:ln>
        </p:spPr>
        <p:txBody>
          <a:bodyPr>
            <a:spAutoFit/>
          </a:bodyPr>
          <a:lstStyle/>
          <a:p>
            <a:pPr algn="r" rtl="1"/>
            <a:r>
              <a:rPr lang="ar-DZ" sz="3000" b="1" dirty="0"/>
              <a:t>بحل المعادلة باستخدام طريقة التجربة والخطأ نجد:</a:t>
            </a:r>
            <a:r>
              <a:rPr lang="fr-FR" sz="3000" b="1" dirty="0"/>
              <a:t> </a:t>
            </a:r>
            <a:r>
              <a:rPr lang="en-US" sz="2800" b="1" i="1" dirty="0" err="1">
                <a:solidFill>
                  <a:srgbClr val="0000FF"/>
                </a:solidFill>
              </a:rPr>
              <a:t>k</a:t>
            </a:r>
            <a:r>
              <a:rPr lang="en-US" sz="2800" b="1" i="1" baseline="-25000" dirty="0" err="1">
                <a:solidFill>
                  <a:srgbClr val="0000FF"/>
                </a:solidFill>
              </a:rPr>
              <a:t>D</a:t>
            </a:r>
            <a:r>
              <a:rPr lang="en-US" sz="2800" b="1" i="1" dirty="0">
                <a:solidFill>
                  <a:srgbClr val="0000FF"/>
                </a:solidFill>
              </a:rPr>
              <a:t> </a:t>
            </a:r>
            <a:r>
              <a:rPr lang="ar-DZ" sz="2800" b="1" dirty="0">
                <a:solidFill>
                  <a:srgbClr val="0000FF"/>
                </a:solidFill>
              </a:rPr>
              <a:t>=</a:t>
            </a:r>
            <a:r>
              <a:rPr lang="ar-DZ" sz="3200" b="1" dirty="0">
                <a:solidFill>
                  <a:srgbClr val="0000FF"/>
                </a:solidFill>
              </a:rPr>
              <a:t> </a:t>
            </a:r>
            <a:r>
              <a:rPr lang="ar-DZ" sz="2800" b="1" dirty="0">
                <a:solidFill>
                  <a:srgbClr val="0000FF"/>
                </a:solidFill>
              </a:rPr>
              <a:t>3%</a:t>
            </a:r>
            <a:endParaRPr lang="fr-FR" sz="2800" b="1" dirty="0">
              <a:solidFill>
                <a:srgbClr val="0000FF"/>
              </a:solidFill>
            </a:endParaRPr>
          </a:p>
        </p:txBody>
      </p:sp>
      <p:graphicFrame>
        <p:nvGraphicFramePr>
          <p:cNvPr id="4" name="Object 4"/>
          <p:cNvGraphicFramePr>
            <a:graphicFrameLocks noChangeAspect="1"/>
          </p:cNvGraphicFramePr>
          <p:nvPr/>
        </p:nvGraphicFramePr>
        <p:xfrm>
          <a:off x="288049" y="4880446"/>
          <a:ext cx="8532423" cy="1140842"/>
        </p:xfrm>
        <a:graphic>
          <a:graphicData uri="http://schemas.openxmlformats.org/presentationml/2006/ole">
            <p:oleObj spid="_x0000_s5122" name="Equation" r:id="rId3" imgW="3390840" imgH="431640" progId="Equation.DSMT4">
              <p:embed/>
            </p:oleObj>
          </a:graphicData>
        </a:graphic>
      </p:graphicFrame>
      <p:sp>
        <p:nvSpPr>
          <p:cNvPr id="5" name="Rectangle 5"/>
          <p:cNvSpPr>
            <a:spLocks noChangeArrowheads="1"/>
          </p:cNvSpPr>
          <p:nvPr/>
        </p:nvSpPr>
        <p:spPr bwMode="auto">
          <a:xfrm>
            <a:off x="428625" y="58763"/>
            <a:ext cx="8316000" cy="1044000"/>
          </a:xfrm>
          <a:prstGeom prst="rect">
            <a:avLst/>
          </a:prstGeom>
          <a:noFill/>
          <a:ln w="9525">
            <a:noFill/>
            <a:miter lim="800000"/>
            <a:headEnd/>
            <a:tailEnd/>
          </a:ln>
        </p:spPr>
        <p:txBody>
          <a:bodyPr>
            <a:spAutoFit/>
          </a:bodyPr>
          <a:lstStyle/>
          <a:p>
            <a:pPr algn="r" rtl="1"/>
            <a:r>
              <a:rPr lang="ar-DZ" sz="3000" b="1" dirty="0" smtClean="0">
                <a:solidFill>
                  <a:srgbClr val="0000FF"/>
                </a:solidFill>
              </a:rPr>
              <a:t>مثال يوضح </a:t>
            </a:r>
            <a:r>
              <a:rPr lang="ar-DZ" sz="3000" b="1" dirty="0">
                <a:solidFill>
                  <a:srgbClr val="0000FF"/>
                </a:solidFill>
              </a:rPr>
              <a:t>كيفية حساب تكلفة قرض </a:t>
            </a:r>
            <a:r>
              <a:rPr lang="ar-DZ" sz="3000" b="1" dirty="0" smtClean="0">
                <a:solidFill>
                  <a:srgbClr val="0000FF"/>
                </a:solidFill>
              </a:rPr>
              <a:t>قيمته </a:t>
            </a:r>
            <a:r>
              <a:rPr lang="ar-DZ" sz="3000" b="1" dirty="0" err="1" smtClean="0">
                <a:solidFill>
                  <a:srgbClr val="0000FF"/>
                </a:solidFill>
              </a:rPr>
              <a:t>500ون</a:t>
            </a:r>
            <a:r>
              <a:rPr lang="ar-DZ" sz="3000" b="1" dirty="0" smtClean="0">
                <a:solidFill>
                  <a:srgbClr val="0000FF"/>
                </a:solidFill>
              </a:rPr>
              <a:t>، </a:t>
            </a:r>
            <a:r>
              <a:rPr lang="ar-DZ" sz="3000" b="1" dirty="0" smtClean="0">
                <a:solidFill>
                  <a:srgbClr val="0000FF"/>
                </a:solidFill>
              </a:rPr>
              <a:t>يسدد </a:t>
            </a:r>
            <a:r>
              <a:rPr lang="ar-DZ" sz="3000" b="1" dirty="0">
                <a:solidFill>
                  <a:srgbClr val="0000FF"/>
                </a:solidFill>
              </a:rPr>
              <a:t>بخمس أقساط سنوية </a:t>
            </a:r>
            <a:r>
              <a:rPr lang="ar-DZ" sz="3000" b="1" dirty="0" smtClean="0">
                <a:solidFill>
                  <a:srgbClr val="0000FF"/>
                </a:solidFill>
              </a:rPr>
              <a:t>متساوية، </a:t>
            </a:r>
            <a:r>
              <a:rPr lang="ar-DZ" sz="3000" b="1" dirty="0">
                <a:solidFill>
                  <a:srgbClr val="0000FF"/>
                </a:solidFill>
              </a:rPr>
              <a:t>سعر الفائدة 4%، ومعدل الضريبة </a:t>
            </a:r>
            <a:r>
              <a:rPr lang="ar-DZ" sz="3000" b="1" dirty="0" err="1">
                <a:solidFill>
                  <a:srgbClr val="0000FF"/>
                </a:solidFill>
              </a:rPr>
              <a:t>25%.</a:t>
            </a:r>
            <a:endParaRPr lang="en-US" sz="30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5"/>
                                        </p:tgtEl>
                                        <p:attrNameLst>
                                          <p:attrName>style.visibility</p:attrName>
                                        </p:attrNameLst>
                                      </p:cBhvr>
                                      <p:to>
                                        <p:strVal val="visible"/>
                                      </p:to>
                                    </p:set>
                                    <p:anim calcmode="discrete" valueType="clr">
                                      <p:cBhvr override="childStyle">
                                        <p:cTn id="2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5"/>
                                        </p:tgtEl>
                                        <p:attrNameLst>
                                          <p:attrName>fillcolor</p:attrName>
                                        </p:attrNameLst>
                                      </p:cBhvr>
                                      <p:tavLst>
                                        <p:tav tm="0">
                                          <p:val>
                                            <p:clrVal>
                                              <a:schemeClr val="accent2"/>
                                            </p:clrVal>
                                          </p:val>
                                        </p:tav>
                                        <p:tav tm="50000">
                                          <p:val>
                                            <p:clrVal>
                                              <a:schemeClr val="hlink"/>
                                            </p:clrVal>
                                          </p:val>
                                        </p:tav>
                                      </p:tavLst>
                                    </p:anim>
                                    <p:set>
                                      <p:cBhvr>
                                        <p:cTn id="24"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2"/>
          <p:cNvGraphicFramePr>
            <a:graphicFrameLocks noChangeAspect="1"/>
          </p:cNvGraphicFramePr>
          <p:nvPr/>
        </p:nvGraphicFramePr>
        <p:xfrm>
          <a:off x="120823" y="3717925"/>
          <a:ext cx="5675313" cy="1139825"/>
        </p:xfrm>
        <a:graphic>
          <a:graphicData uri="http://schemas.openxmlformats.org/presentationml/2006/ole">
            <p:oleObj spid="_x0000_s6146" name="Équation" r:id="rId3" imgW="1701720" imgH="444240" progId="Equation.3">
              <p:embed/>
            </p:oleObj>
          </a:graphicData>
        </a:graphic>
      </p:graphicFrame>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279301"/>
            <a:ext cx="8229600" cy="4525963"/>
          </a:xfrm>
        </p:spPr>
        <p:txBody>
          <a:bodyPr>
            <a:noAutofit/>
          </a:bodyPr>
          <a:lstStyle/>
          <a:p>
            <a:pPr algn="r" rtl="1">
              <a:buFontTx/>
              <a:buNone/>
            </a:pPr>
            <a:r>
              <a:rPr lang="ar-SA" b="1" dirty="0" smtClean="0"/>
              <a:t>أما إذا كان الاقتراض من طريق إصدار سندات أو كان القرض يسدد بالكامل عند الاستحقاق </a:t>
            </a:r>
            <a:r>
              <a:rPr lang="ar-DZ" b="1" dirty="0" smtClean="0"/>
              <a:t>فإن تكلفة الدين، و</a:t>
            </a:r>
            <a:r>
              <a:rPr lang="ar-SA" b="1" dirty="0" smtClean="0"/>
              <a:t>الت</a:t>
            </a:r>
            <a:r>
              <a:rPr lang="ar-DZ" b="1" dirty="0" smtClean="0"/>
              <a:t>ي تمثل معدل الخصم الذي </a:t>
            </a:r>
            <a:r>
              <a:rPr lang="ar-DZ" b="1" dirty="0" err="1" smtClean="0"/>
              <a:t>يسوي</a:t>
            </a:r>
            <a:r>
              <a:rPr lang="ar-DZ" b="1" dirty="0" smtClean="0"/>
              <a:t> بين قيمة القرض والقيمة الحالية لمدفوعات الفائدة السنوية ومبلغ سداد القرض في نهاية المدة، تحسب كما </a:t>
            </a:r>
            <a:r>
              <a:rPr lang="ar-DZ" b="1" dirty="0" err="1" smtClean="0"/>
              <a:t>يلي:</a:t>
            </a:r>
            <a:endParaRPr lang="ar-DZ" b="1" dirty="0" smtClean="0"/>
          </a:p>
          <a:p>
            <a:pPr algn="r" rtl="1">
              <a:buFontTx/>
              <a:buNone/>
            </a:pPr>
            <a:endParaRPr lang="ar-DZ" b="1" dirty="0" smtClean="0"/>
          </a:p>
          <a:p>
            <a:pPr algn="r" rtl="1">
              <a:buFontTx/>
              <a:buNone/>
            </a:pPr>
            <a:endParaRPr lang="ar-DZ" sz="4000" b="1" dirty="0" smtClean="0"/>
          </a:p>
          <a:p>
            <a:pPr algn="r" rtl="1">
              <a:buFontTx/>
              <a:buNone/>
            </a:pPr>
            <a:endParaRPr lang="ar-DZ" b="1" dirty="0" smtClean="0"/>
          </a:p>
          <a:p>
            <a:pPr algn="r" rtl="1">
              <a:buFontTx/>
              <a:buNone/>
            </a:pPr>
            <a:endParaRPr lang="ar-DZ" b="1" dirty="0" smtClean="0"/>
          </a:p>
          <a:p>
            <a:pPr algn="r" rtl="1">
              <a:buFontTx/>
              <a:buNone/>
            </a:pPr>
            <a:r>
              <a:rPr lang="ar-DZ" b="1" dirty="0" smtClean="0"/>
              <a:t>بحل المعادلة باستخدام طريقة التجربة والخطأ نجد</a:t>
            </a:r>
            <a:r>
              <a:rPr lang="ar-DZ" sz="3000" b="1" dirty="0" smtClean="0"/>
              <a:t>:</a:t>
            </a:r>
            <a:r>
              <a:rPr lang="fr-FR" sz="3000" b="1" dirty="0" smtClean="0"/>
              <a:t> </a:t>
            </a:r>
            <a:r>
              <a:rPr lang="en-US" sz="3000" b="1" i="1" dirty="0" err="1" smtClean="0">
                <a:solidFill>
                  <a:srgbClr val="0000FF"/>
                </a:solidFill>
              </a:rPr>
              <a:t>k</a:t>
            </a:r>
            <a:r>
              <a:rPr lang="en-US" sz="3000" b="1" i="1" baseline="-25000" dirty="0" err="1" smtClean="0">
                <a:solidFill>
                  <a:srgbClr val="0000FF"/>
                </a:solidFill>
              </a:rPr>
              <a:t>D</a:t>
            </a:r>
            <a:r>
              <a:rPr lang="en-US" sz="3000" b="1" i="1" dirty="0" smtClean="0">
                <a:solidFill>
                  <a:srgbClr val="0000FF"/>
                </a:solidFill>
              </a:rPr>
              <a:t> </a:t>
            </a:r>
            <a:r>
              <a:rPr lang="ar-DZ" sz="3000" b="1" dirty="0" smtClean="0">
                <a:solidFill>
                  <a:srgbClr val="0000FF"/>
                </a:solidFill>
              </a:rPr>
              <a:t>= </a:t>
            </a:r>
            <a:r>
              <a:rPr lang="ar-DZ" sz="3000" b="1" dirty="0" err="1" smtClean="0">
                <a:solidFill>
                  <a:srgbClr val="0000FF"/>
                </a:solidFill>
              </a:rPr>
              <a:t>3%</a:t>
            </a:r>
            <a:endParaRPr lang="ar-DZ" sz="3000" b="1" dirty="0" smtClean="0"/>
          </a:p>
        </p:txBody>
      </p:sp>
      <p:graphicFrame>
        <p:nvGraphicFramePr>
          <p:cNvPr id="8" name="Object 5"/>
          <p:cNvGraphicFramePr>
            <a:graphicFrameLocks noChangeAspect="1"/>
          </p:cNvGraphicFramePr>
          <p:nvPr/>
        </p:nvGraphicFramePr>
        <p:xfrm>
          <a:off x="169639" y="5000625"/>
          <a:ext cx="6778625" cy="1301750"/>
        </p:xfrm>
        <a:graphic>
          <a:graphicData uri="http://schemas.openxmlformats.org/presentationml/2006/ole">
            <p:oleObj spid="_x0000_s6147" name="Équation" r:id="rId4" imgW="2031840" imgH="50796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3"/>
          <p:cNvGraphicFramePr>
            <a:graphicFrameLocks/>
          </p:cNvGraphicFramePr>
          <p:nvPr/>
        </p:nvGraphicFramePr>
        <p:xfrm>
          <a:off x="214280" y="315708"/>
          <a:ext cx="8715440" cy="3108960"/>
        </p:xfrm>
        <a:graphic>
          <a:graphicData uri="http://schemas.openxmlformats.org/drawingml/2006/table">
            <a:tbl>
              <a:tblPr firstRow="1" bandRow="1">
                <a:tableStyleId>{5C22544A-7EE6-4342-B048-85BDC9FD1C3A}</a:tableStyleId>
              </a:tblPr>
              <a:tblGrid>
                <a:gridCol w="1428762"/>
                <a:gridCol w="2057414"/>
                <a:gridCol w="1743088"/>
                <a:gridCol w="2486042"/>
                <a:gridCol w="1000134"/>
              </a:tblGrid>
              <a:tr h="370840">
                <a:tc>
                  <a:txBody>
                    <a:bodyPr/>
                    <a:lstStyle/>
                    <a:p>
                      <a:pPr algn="ctr" rtl="1"/>
                      <a:r>
                        <a:rPr lang="ar-DZ" sz="2400" dirty="0" smtClean="0">
                          <a:solidFill>
                            <a:schemeClr val="tx1"/>
                          </a:solidFill>
                        </a:rPr>
                        <a:t>الدفعة السنوية</a:t>
                      </a:r>
                      <a:endParaRPr lang="fr-FR" sz="2400" dirty="0">
                        <a:solidFill>
                          <a:schemeClr val="tx1"/>
                        </a:solidFill>
                      </a:endParaRPr>
                    </a:p>
                  </a:txBody>
                  <a:tcPr>
                    <a:solidFill>
                      <a:srgbClr val="FFFF00"/>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DZ" sz="2400" dirty="0" smtClean="0">
                          <a:solidFill>
                            <a:srgbClr val="FF0000"/>
                          </a:solidFill>
                        </a:rPr>
                        <a:t>الاستهلاك السنوي</a:t>
                      </a:r>
                      <a:endParaRPr lang="fr-FR" sz="2400" dirty="0" smtClean="0">
                        <a:solidFill>
                          <a:srgbClr val="FF0000"/>
                        </a:solidFill>
                      </a:endParaRPr>
                    </a:p>
                    <a:p>
                      <a:pPr algn="ctr" rtl="1"/>
                      <a:r>
                        <a:rPr lang="ar-DZ" sz="2400" dirty="0" smtClean="0">
                          <a:solidFill>
                            <a:srgbClr val="FF0000"/>
                          </a:solidFill>
                        </a:rPr>
                        <a:t>المتساوي</a:t>
                      </a:r>
                      <a:endParaRPr lang="fr-FR" sz="2400" dirty="0">
                        <a:solidFill>
                          <a:srgbClr val="FF0000"/>
                        </a:solidFill>
                      </a:endParaRPr>
                    </a:p>
                  </a:txBody>
                  <a:tcPr>
                    <a:solidFill>
                      <a:srgbClr val="FFFF00"/>
                    </a:solidFill>
                  </a:tcPr>
                </a:tc>
                <a:tc>
                  <a:txBody>
                    <a:bodyPr/>
                    <a:lstStyle/>
                    <a:p>
                      <a:pPr algn="ctr" rtl="1"/>
                      <a:r>
                        <a:rPr lang="ar-DZ" sz="2400" dirty="0" smtClean="0">
                          <a:solidFill>
                            <a:schemeClr val="tx1"/>
                          </a:solidFill>
                        </a:rPr>
                        <a:t>الفوائد السنوية</a:t>
                      </a:r>
                      <a:endParaRPr lang="en-US" sz="2400" dirty="0" smtClean="0">
                        <a:solidFill>
                          <a:schemeClr val="tx1"/>
                        </a:solidFill>
                      </a:endParaRPr>
                    </a:p>
                    <a:p>
                      <a:pPr algn="ctr" rtl="1"/>
                      <a:r>
                        <a:rPr lang="en-US" sz="2400" dirty="0" smtClean="0">
                          <a:solidFill>
                            <a:schemeClr val="tx1"/>
                          </a:solidFill>
                        </a:rPr>
                        <a:t>5%</a:t>
                      </a:r>
                      <a:endParaRPr lang="fr-FR" sz="2400" dirty="0">
                        <a:solidFill>
                          <a:schemeClr val="tx1"/>
                        </a:solidFill>
                      </a:endParaRPr>
                    </a:p>
                  </a:txBody>
                  <a:tcPr>
                    <a:solidFill>
                      <a:srgbClr val="FFFF00"/>
                    </a:solidFill>
                  </a:tcPr>
                </a:tc>
                <a:tc>
                  <a:txBody>
                    <a:bodyPr/>
                    <a:lstStyle/>
                    <a:p>
                      <a:pPr algn="ctr" rtl="1"/>
                      <a:r>
                        <a:rPr lang="ar-DZ" sz="2400" dirty="0" smtClean="0">
                          <a:solidFill>
                            <a:schemeClr val="tx1"/>
                          </a:solidFill>
                        </a:rPr>
                        <a:t>المتبقي من أصل القرض في بداية الدورة</a:t>
                      </a:r>
                      <a:endParaRPr lang="fr-FR" sz="2400" dirty="0">
                        <a:solidFill>
                          <a:schemeClr val="tx1"/>
                        </a:solidFill>
                      </a:endParaRPr>
                    </a:p>
                  </a:txBody>
                  <a:tcPr>
                    <a:solidFill>
                      <a:srgbClr val="FFFF00"/>
                    </a:solidFill>
                  </a:tcPr>
                </a:tc>
                <a:tc>
                  <a:txBody>
                    <a:bodyPr/>
                    <a:lstStyle/>
                    <a:p>
                      <a:pPr algn="ctr" rtl="1"/>
                      <a:r>
                        <a:rPr lang="ar-DZ" sz="2400" dirty="0" smtClean="0">
                          <a:solidFill>
                            <a:schemeClr val="tx1"/>
                          </a:solidFill>
                        </a:rPr>
                        <a:t>السنوات</a:t>
                      </a:r>
                      <a:endParaRPr lang="fr-FR" sz="2400" dirty="0">
                        <a:solidFill>
                          <a:schemeClr val="tx1"/>
                        </a:solidFill>
                      </a:endParaRPr>
                    </a:p>
                  </a:txBody>
                  <a:tcPr anchor="ctr">
                    <a:solidFill>
                      <a:srgbClr val="FFFF00"/>
                    </a:solidFill>
                  </a:tcPr>
                </a:tc>
              </a:tr>
              <a:tr h="370840">
                <a:tc>
                  <a:txBody>
                    <a:bodyPr/>
                    <a:lstStyle/>
                    <a:p>
                      <a:pPr algn="ctr" rtl="1"/>
                      <a:r>
                        <a:rPr lang="en-US" sz="2400" dirty="0" smtClean="0"/>
                        <a:t>125</a:t>
                      </a:r>
                      <a:endParaRPr lang="fr-FR" sz="2400" dirty="0"/>
                    </a:p>
                  </a:txBody>
                  <a:tcPr/>
                </a:tc>
                <a:tc>
                  <a:txBody>
                    <a:bodyPr/>
                    <a:lstStyle/>
                    <a:p>
                      <a:pPr algn="ctr" rtl="1"/>
                      <a:r>
                        <a:rPr lang="en-US" sz="2400" dirty="0" smtClean="0"/>
                        <a:t>100</a:t>
                      </a:r>
                      <a:endParaRPr lang="fr-FR" sz="2400" dirty="0"/>
                    </a:p>
                  </a:txBody>
                  <a:tcPr/>
                </a:tc>
                <a:tc>
                  <a:txBody>
                    <a:bodyPr/>
                    <a:lstStyle/>
                    <a:p>
                      <a:pPr algn="ctr" rtl="1"/>
                      <a:r>
                        <a:rPr lang="en-US" sz="2400" dirty="0" smtClean="0">
                          <a:cs typeface="+mj-cs"/>
                        </a:rPr>
                        <a:t>25</a:t>
                      </a:r>
                      <a:endParaRPr lang="fr-FR" sz="2400" dirty="0">
                        <a:cs typeface="+mj-cs"/>
                      </a:endParaRPr>
                    </a:p>
                  </a:txBody>
                  <a:tcPr/>
                </a:tc>
                <a:tc>
                  <a:txBody>
                    <a:bodyPr/>
                    <a:lstStyle/>
                    <a:p>
                      <a:pPr algn="ctr" rtl="1"/>
                      <a:r>
                        <a:rPr lang="ar-DZ" sz="2400" kern="1200" dirty="0" smtClean="0">
                          <a:solidFill>
                            <a:schemeClr val="dk1"/>
                          </a:solidFill>
                          <a:latin typeface="+mn-lt"/>
                          <a:ea typeface="+mn-ea"/>
                          <a:cs typeface="+mn-cs"/>
                        </a:rPr>
                        <a:t>500</a:t>
                      </a:r>
                      <a:endParaRPr lang="fr-FR" sz="2400" kern="1200" dirty="0" smtClean="0">
                        <a:solidFill>
                          <a:schemeClr val="dk1"/>
                        </a:solidFill>
                        <a:latin typeface="+mn-lt"/>
                        <a:ea typeface="+mn-ea"/>
                        <a:cs typeface="+mn-cs"/>
                      </a:endParaRPr>
                    </a:p>
                  </a:txBody>
                  <a:tcPr/>
                </a:tc>
                <a:tc>
                  <a:txBody>
                    <a:bodyPr/>
                    <a:lstStyle/>
                    <a:p>
                      <a:pPr algn="r" rtl="1"/>
                      <a:r>
                        <a:rPr lang="ar-DZ" sz="2400" dirty="0" smtClean="0">
                          <a:cs typeface="+mj-cs"/>
                        </a:rPr>
                        <a:t>1</a:t>
                      </a:r>
                      <a:endParaRPr lang="fr-FR" sz="2400" dirty="0">
                        <a:cs typeface="+mj-cs"/>
                      </a:endParaRPr>
                    </a:p>
                  </a:txBody>
                  <a:tcPr/>
                </a:tc>
              </a:tr>
              <a:tr h="370840">
                <a:tc>
                  <a:txBody>
                    <a:bodyPr/>
                    <a:lstStyle/>
                    <a:p>
                      <a:pPr algn="ctr" rtl="1"/>
                      <a:r>
                        <a:rPr lang="en-US" sz="2400" dirty="0" smtClean="0"/>
                        <a:t>120</a:t>
                      </a:r>
                      <a:endParaRPr lang="fr-FR" sz="2400" dirty="0"/>
                    </a:p>
                  </a:txBody>
                  <a:tcPr/>
                </a:tc>
                <a:tc>
                  <a:txBody>
                    <a:bodyPr/>
                    <a:lstStyle/>
                    <a:p>
                      <a:pPr algn="ctr" rtl="1"/>
                      <a:r>
                        <a:rPr lang="en-US" sz="2400" smtClean="0"/>
                        <a:t>100</a:t>
                      </a:r>
                      <a:endParaRPr lang="fr-FR" sz="2400" dirty="0"/>
                    </a:p>
                  </a:txBody>
                  <a:tcPr/>
                </a:tc>
                <a:tc>
                  <a:txBody>
                    <a:bodyPr/>
                    <a:lstStyle/>
                    <a:p>
                      <a:pPr algn="ctr" rtl="1"/>
                      <a:r>
                        <a:rPr lang="en-US" sz="2400" dirty="0" smtClean="0">
                          <a:cs typeface="+mj-cs"/>
                        </a:rPr>
                        <a:t>20</a:t>
                      </a:r>
                      <a:endParaRPr lang="fr-FR" sz="2400" dirty="0">
                        <a:cs typeface="+mj-cs"/>
                      </a:endParaRPr>
                    </a:p>
                  </a:txBody>
                  <a:tcPr/>
                </a:tc>
                <a:tc>
                  <a:txBody>
                    <a:bodyPr/>
                    <a:lstStyle/>
                    <a:p>
                      <a:pPr algn="ctr" rtl="1"/>
                      <a:r>
                        <a:rPr lang="en-US" sz="2400" dirty="0" smtClean="0">
                          <a:cs typeface="+mj-cs"/>
                        </a:rPr>
                        <a:t>400</a:t>
                      </a:r>
                      <a:endParaRPr lang="fr-FR" sz="2400" dirty="0">
                        <a:cs typeface="+mj-cs"/>
                      </a:endParaRPr>
                    </a:p>
                  </a:txBody>
                  <a:tcPr/>
                </a:tc>
                <a:tc>
                  <a:txBody>
                    <a:bodyPr/>
                    <a:lstStyle/>
                    <a:p>
                      <a:pPr algn="r" rtl="1"/>
                      <a:r>
                        <a:rPr lang="ar-DZ" sz="2400" dirty="0" smtClean="0">
                          <a:cs typeface="+mj-cs"/>
                        </a:rPr>
                        <a:t>2</a:t>
                      </a:r>
                      <a:endParaRPr lang="fr-FR" sz="2400" dirty="0">
                        <a:cs typeface="+mj-cs"/>
                      </a:endParaRPr>
                    </a:p>
                  </a:txBody>
                  <a:tcPr/>
                </a:tc>
              </a:tr>
              <a:tr h="370840">
                <a:tc>
                  <a:txBody>
                    <a:bodyPr/>
                    <a:lstStyle/>
                    <a:p>
                      <a:pPr algn="ctr" rtl="1"/>
                      <a:r>
                        <a:rPr lang="en-US" sz="2400" dirty="0" smtClean="0"/>
                        <a:t>115</a:t>
                      </a:r>
                      <a:endParaRPr lang="fr-FR" sz="2400" dirty="0"/>
                    </a:p>
                  </a:txBody>
                  <a:tcPr/>
                </a:tc>
                <a:tc>
                  <a:txBody>
                    <a:bodyPr/>
                    <a:lstStyle/>
                    <a:p>
                      <a:pPr algn="ctr" rtl="1"/>
                      <a:r>
                        <a:rPr lang="en-US" sz="2400" smtClean="0"/>
                        <a:t>100</a:t>
                      </a:r>
                      <a:endParaRPr lang="fr-FR" sz="2400" dirty="0"/>
                    </a:p>
                  </a:txBody>
                  <a:tcPr/>
                </a:tc>
                <a:tc>
                  <a:txBody>
                    <a:bodyPr/>
                    <a:lstStyle/>
                    <a:p>
                      <a:pPr algn="ctr" rtl="1"/>
                      <a:r>
                        <a:rPr lang="en-US" sz="2400" dirty="0" smtClean="0">
                          <a:cs typeface="+mj-cs"/>
                        </a:rPr>
                        <a:t>15</a:t>
                      </a:r>
                      <a:endParaRPr lang="fr-FR" sz="2400" dirty="0">
                        <a:cs typeface="+mj-cs"/>
                      </a:endParaRPr>
                    </a:p>
                  </a:txBody>
                  <a:tcPr/>
                </a:tc>
                <a:tc>
                  <a:txBody>
                    <a:bodyPr/>
                    <a:lstStyle/>
                    <a:p>
                      <a:pPr algn="ctr" rtl="1"/>
                      <a:r>
                        <a:rPr lang="en-US" sz="2400" dirty="0" smtClean="0">
                          <a:cs typeface="+mj-cs"/>
                        </a:rPr>
                        <a:t>300</a:t>
                      </a:r>
                      <a:endParaRPr lang="fr-FR" sz="2400" dirty="0">
                        <a:cs typeface="+mj-cs"/>
                      </a:endParaRPr>
                    </a:p>
                  </a:txBody>
                  <a:tcPr/>
                </a:tc>
                <a:tc>
                  <a:txBody>
                    <a:bodyPr/>
                    <a:lstStyle/>
                    <a:p>
                      <a:pPr algn="r" rtl="1"/>
                      <a:r>
                        <a:rPr lang="ar-DZ" sz="2400" dirty="0" smtClean="0">
                          <a:cs typeface="+mj-cs"/>
                        </a:rPr>
                        <a:t>3</a:t>
                      </a:r>
                      <a:endParaRPr lang="fr-FR" sz="2400" dirty="0">
                        <a:cs typeface="+mj-cs"/>
                      </a:endParaRPr>
                    </a:p>
                  </a:txBody>
                  <a:tcPr/>
                </a:tc>
              </a:tr>
              <a:tr h="370840">
                <a:tc>
                  <a:txBody>
                    <a:bodyPr/>
                    <a:lstStyle/>
                    <a:p>
                      <a:pPr algn="ctr" rtl="1"/>
                      <a:r>
                        <a:rPr lang="en-US" sz="2400" dirty="0" smtClean="0"/>
                        <a:t>110</a:t>
                      </a:r>
                      <a:endParaRPr lang="fr-FR" sz="2400" dirty="0"/>
                    </a:p>
                  </a:txBody>
                  <a:tcPr/>
                </a:tc>
                <a:tc>
                  <a:txBody>
                    <a:bodyPr/>
                    <a:lstStyle/>
                    <a:p>
                      <a:pPr algn="ctr" rtl="1"/>
                      <a:r>
                        <a:rPr lang="en-US" sz="2400" smtClean="0"/>
                        <a:t>100</a:t>
                      </a:r>
                      <a:endParaRPr lang="fr-FR" sz="2400" dirty="0"/>
                    </a:p>
                  </a:txBody>
                  <a:tcPr/>
                </a:tc>
                <a:tc>
                  <a:txBody>
                    <a:bodyPr/>
                    <a:lstStyle/>
                    <a:p>
                      <a:pPr algn="ctr" rtl="1"/>
                      <a:r>
                        <a:rPr lang="en-US" sz="2400" dirty="0" smtClean="0">
                          <a:cs typeface="+mj-cs"/>
                        </a:rPr>
                        <a:t>10</a:t>
                      </a:r>
                      <a:endParaRPr lang="fr-FR" sz="2400" dirty="0">
                        <a:cs typeface="+mj-cs"/>
                      </a:endParaRPr>
                    </a:p>
                  </a:txBody>
                  <a:tcPr/>
                </a:tc>
                <a:tc>
                  <a:txBody>
                    <a:bodyPr/>
                    <a:lstStyle/>
                    <a:p>
                      <a:pPr algn="ctr" rtl="1"/>
                      <a:r>
                        <a:rPr lang="en-US" sz="2400" dirty="0" smtClean="0">
                          <a:cs typeface="+mj-cs"/>
                        </a:rPr>
                        <a:t>200</a:t>
                      </a:r>
                      <a:endParaRPr lang="fr-FR" sz="2400" dirty="0">
                        <a:cs typeface="+mj-cs"/>
                      </a:endParaRPr>
                    </a:p>
                  </a:txBody>
                  <a:tcPr/>
                </a:tc>
                <a:tc>
                  <a:txBody>
                    <a:bodyPr/>
                    <a:lstStyle/>
                    <a:p>
                      <a:pPr algn="r" rtl="1"/>
                      <a:r>
                        <a:rPr lang="ar-DZ" sz="2400" dirty="0" smtClean="0">
                          <a:cs typeface="+mj-cs"/>
                        </a:rPr>
                        <a:t>4</a:t>
                      </a:r>
                      <a:endParaRPr lang="fr-FR" sz="2400" dirty="0">
                        <a:cs typeface="+mj-cs"/>
                      </a:endParaRPr>
                    </a:p>
                  </a:txBody>
                  <a:tcPr/>
                </a:tc>
              </a:tr>
              <a:tr h="370840">
                <a:tc>
                  <a:txBody>
                    <a:bodyPr/>
                    <a:lstStyle/>
                    <a:p>
                      <a:pPr algn="ctr" rtl="1"/>
                      <a:r>
                        <a:rPr lang="en-US" sz="2400" dirty="0" smtClean="0"/>
                        <a:t>105</a:t>
                      </a:r>
                      <a:endParaRPr lang="fr-FR" sz="2400" dirty="0"/>
                    </a:p>
                  </a:txBody>
                  <a:tcPr/>
                </a:tc>
                <a:tc>
                  <a:txBody>
                    <a:bodyPr/>
                    <a:lstStyle/>
                    <a:p>
                      <a:pPr algn="ctr" rtl="1"/>
                      <a:r>
                        <a:rPr lang="en-US" sz="2400" dirty="0" smtClean="0"/>
                        <a:t>100</a:t>
                      </a:r>
                      <a:endParaRPr lang="fr-FR" sz="2400" dirty="0"/>
                    </a:p>
                  </a:txBody>
                  <a:tcPr/>
                </a:tc>
                <a:tc>
                  <a:txBody>
                    <a:bodyPr/>
                    <a:lstStyle/>
                    <a:p>
                      <a:pPr algn="ctr" rtl="1"/>
                      <a:r>
                        <a:rPr lang="en-US" sz="2400" dirty="0" smtClean="0">
                          <a:cs typeface="+mj-cs"/>
                        </a:rPr>
                        <a:t>5</a:t>
                      </a:r>
                      <a:endParaRPr lang="fr-FR" sz="2400" dirty="0">
                        <a:cs typeface="+mj-cs"/>
                      </a:endParaRPr>
                    </a:p>
                  </a:txBody>
                  <a:tcPr/>
                </a:tc>
                <a:tc>
                  <a:txBody>
                    <a:bodyPr/>
                    <a:lstStyle/>
                    <a:p>
                      <a:pPr algn="ctr" rtl="1"/>
                      <a:r>
                        <a:rPr lang="en-US" sz="2400" dirty="0" smtClean="0">
                          <a:cs typeface="+mj-cs"/>
                        </a:rPr>
                        <a:t>100</a:t>
                      </a:r>
                      <a:endParaRPr lang="fr-FR" sz="2400" dirty="0">
                        <a:cs typeface="+mj-cs"/>
                      </a:endParaRPr>
                    </a:p>
                  </a:txBody>
                  <a:tcPr/>
                </a:tc>
                <a:tc>
                  <a:txBody>
                    <a:bodyPr/>
                    <a:lstStyle/>
                    <a:p>
                      <a:pPr algn="r" rtl="1"/>
                      <a:r>
                        <a:rPr lang="ar-DZ" sz="2400" dirty="0" smtClean="0">
                          <a:cs typeface="+mj-cs"/>
                        </a:rPr>
                        <a:t>5</a:t>
                      </a:r>
                      <a:endParaRPr lang="fr-FR" sz="2400" dirty="0">
                        <a:cs typeface="+mj-cs"/>
                      </a:endParaRPr>
                    </a:p>
                  </a:txBody>
                  <a:tcPr/>
                </a:tc>
              </a:tr>
            </a:tbl>
          </a:graphicData>
        </a:graphic>
      </p:graphicFrame>
      <p:graphicFrame>
        <p:nvGraphicFramePr>
          <p:cNvPr id="3" name="Espace réservé du contenu 3"/>
          <p:cNvGraphicFramePr>
            <a:graphicFrameLocks/>
          </p:cNvGraphicFramePr>
          <p:nvPr/>
        </p:nvGraphicFramePr>
        <p:xfrm>
          <a:off x="214280" y="3729742"/>
          <a:ext cx="8715440" cy="3108960"/>
        </p:xfrm>
        <a:graphic>
          <a:graphicData uri="http://schemas.openxmlformats.org/drawingml/2006/table">
            <a:tbl>
              <a:tblPr firstRow="1" bandRow="1">
                <a:tableStyleId>{5C22544A-7EE6-4342-B048-85BDC9FD1C3A}</a:tableStyleId>
              </a:tblPr>
              <a:tblGrid>
                <a:gridCol w="1428762"/>
                <a:gridCol w="2057414"/>
                <a:gridCol w="1743088"/>
                <a:gridCol w="2486042"/>
                <a:gridCol w="1000134"/>
              </a:tblGrid>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DZ" sz="2400" dirty="0" smtClean="0">
                          <a:solidFill>
                            <a:schemeClr val="tx1"/>
                          </a:solidFill>
                        </a:rPr>
                        <a:t>الاستهلاك السنوي</a:t>
                      </a:r>
                      <a:endParaRPr lang="fr-FR" sz="2400" dirty="0" smtClean="0">
                        <a:solidFill>
                          <a:schemeClr val="tx1"/>
                        </a:solidFill>
                      </a:endParaRPr>
                    </a:p>
                  </a:txBody>
                  <a:tcPr>
                    <a:solidFill>
                      <a:srgbClr val="FFFF00"/>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DZ" sz="2400" dirty="0" smtClean="0">
                          <a:solidFill>
                            <a:srgbClr val="FF0000"/>
                          </a:solidFill>
                        </a:rPr>
                        <a:t>الدفعة السنوية المتساوية</a:t>
                      </a:r>
                      <a:endParaRPr lang="fr-FR" sz="2400" dirty="0" smtClean="0">
                        <a:solidFill>
                          <a:srgbClr val="FF0000"/>
                        </a:solidFill>
                      </a:endParaRPr>
                    </a:p>
                  </a:txBody>
                  <a:tcPr>
                    <a:solidFill>
                      <a:srgbClr val="FFFF00"/>
                    </a:solidFill>
                  </a:tcPr>
                </a:tc>
                <a:tc>
                  <a:txBody>
                    <a:bodyPr/>
                    <a:lstStyle/>
                    <a:p>
                      <a:pPr algn="ctr" rtl="1"/>
                      <a:r>
                        <a:rPr lang="ar-DZ" sz="2400" dirty="0" smtClean="0">
                          <a:solidFill>
                            <a:schemeClr val="tx1"/>
                          </a:solidFill>
                        </a:rPr>
                        <a:t>الفوائد السنوية</a:t>
                      </a:r>
                      <a:endParaRPr lang="en-US" sz="2400" dirty="0" smtClean="0">
                        <a:solidFill>
                          <a:schemeClr val="tx1"/>
                        </a:solidFill>
                      </a:endParaRPr>
                    </a:p>
                    <a:p>
                      <a:pPr algn="ctr" rtl="1"/>
                      <a:r>
                        <a:rPr lang="en-US" sz="2400" dirty="0" smtClean="0">
                          <a:solidFill>
                            <a:schemeClr val="tx1"/>
                          </a:solidFill>
                        </a:rPr>
                        <a:t>5%</a:t>
                      </a:r>
                      <a:endParaRPr lang="fr-FR" sz="2400" dirty="0">
                        <a:solidFill>
                          <a:schemeClr val="tx1"/>
                        </a:solidFill>
                      </a:endParaRPr>
                    </a:p>
                  </a:txBody>
                  <a:tcPr>
                    <a:solidFill>
                      <a:srgbClr val="FFFF00"/>
                    </a:solidFill>
                  </a:tcPr>
                </a:tc>
                <a:tc>
                  <a:txBody>
                    <a:bodyPr/>
                    <a:lstStyle/>
                    <a:p>
                      <a:pPr algn="ctr" rtl="1"/>
                      <a:r>
                        <a:rPr lang="ar-DZ" sz="2400" dirty="0" smtClean="0">
                          <a:solidFill>
                            <a:schemeClr val="tx1"/>
                          </a:solidFill>
                        </a:rPr>
                        <a:t>المتبقي من أصل القرض في بداية الدورة</a:t>
                      </a:r>
                      <a:endParaRPr lang="fr-FR" sz="2400" dirty="0">
                        <a:solidFill>
                          <a:schemeClr val="tx1"/>
                        </a:solidFill>
                      </a:endParaRPr>
                    </a:p>
                  </a:txBody>
                  <a:tcPr>
                    <a:solidFill>
                      <a:srgbClr val="FFFF00"/>
                    </a:solidFill>
                  </a:tcPr>
                </a:tc>
                <a:tc>
                  <a:txBody>
                    <a:bodyPr/>
                    <a:lstStyle/>
                    <a:p>
                      <a:pPr algn="ctr" rtl="1"/>
                      <a:r>
                        <a:rPr lang="ar-DZ" sz="2400" dirty="0" smtClean="0">
                          <a:solidFill>
                            <a:schemeClr val="tx1"/>
                          </a:solidFill>
                        </a:rPr>
                        <a:t>السنوات</a:t>
                      </a:r>
                      <a:endParaRPr lang="fr-FR" sz="2400" dirty="0">
                        <a:solidFill>
                          <a:schemeClr val="tx1"/>
                        </a:solidFill>
                      </a:endParaRPr>
                    </a:p>
                  </a:txBody>
                  <a:tcPr anchor="ctr">
                    <a:solidFill>
                      <a:srgbClr val="FFFF00"/>
                    </a:solidFill>
                  </a:tcPr>
                </a:tc>
              </a:tr>
              <a:tr h="370840">
                <a:tc>
                  <a:txBody>
                    <a:bodyPr/>
                    <a:lstStyle/>
                    <a:p>
                      <a:pPr algn="ctr" rtl="1"/>
                      <a:r>
                        <a:rPr lang="en-US" sz="2400" dirty="0" smtClean="0"/>
                        <a:t>90</a:t>
                      </a:r>
                      <a:endParaRPr lang="fr-FR" sz="2400" dirty="0"/>
                    </a:p>
                  </a:txBody>
                  <a:tcPr/>
                </a:tc>
                <a:tc>
                  <a:txBody>
                    <a:bodyPr/>
                    <a:lstStyle/>
                    <a:p>
                      <a:pPr algn="l" rtl="1"/>
                      <a:r>
                        <a:rPr lang="en-US" sz="2400" dirty="0" smtClean="0"/>
                        <a:t>115</a:t>
                      </a:r>
                      <a:endParaRPr lang="fr-FR" sz="2400" dirty="0"/>
                    </a:p>
                  </a:txBody>
                  <a:tcPr/>
                </a:tc>
                <a:tc>
                  <a:txBody>
                    <a:bodyPr/>
                    <a:lstStyle/>
                    <a:p>
                      <a:pPr algn="r" rtl="1"/>
                      <a:r>
                        <a:rPr lang="en-US" sz="2400" dirty="0" smtClean="0"/>
                        <a:t>25</a:t>
                      </a:r>
                      <a:endParaRPr lang="fr-FR" sz="2400" dirty="0"/>
                    </a:p>
                  </a:txBody>
                  <a:tcPr/>
                </a:tc>
                <a:tc>
                  <a:txBody>
                    <a:bodyPr/>
                    <a:lstStyle/>
                    <a:p>
                      <a:pPr algn="ctr" rtl="1"/>
                      <a:r>
                        <a:rPr lang="ar-DZ" sz="2400" dirty="0" smtClean="0"/>
                        <a:t>500</a:t>
                      </a:r>
                      <a:endParaRPr lang="fr-FR" sz="2400" dirty="0"/>
                    </a:p>
                  </a:txBody>
                  <a:tcPr/>
                </a:tc>
                <a:tc>
                  <a:txBody>
                    <a:bodyPr/>
                    <a:lstStyle/>
                    <a:p>
                      <a:pPr algn="r" rtl="1"/>
                      <a:r>
                        <a:rPr lang="ar-DZ" sz="2400" dirty="0" smtClean="0"/>
                        <a:t>1</a:t>
                      </a:r>
                      <a:endParaRPr lang="fr-FR" sz="2400" dirty="0"/>
                    </a:p>
                  </a:txBody>
                  <a:tcPr/>
                </a:tc>
              </a:tr>
              <a:tr h="370840">
                <a:tc>
                  <a:txBody>
                    <a:bodyPr/>
                    <a:lstStyle/>
                    <a:p>
                      <a:pPr algn="ctr" rtl="1"/>
                      <a:r>
                        <a:rPr lang="en-US" sz="2400" dirty="0" smtClean="0"/>
                        <a:t>95</a:t>
                      </a:r>
                      <a:endParaRPr lang="fr-FR" sz="2400" dirty="0"/>
                    </a:p>
                  </a:txBody>
                  <a:tcPr/>
                </a:tc>
                <a:tc>
                  <a:txBody>
                    <a:bodyPr/>
                    <a:lstStyle/>
                    <a:p>
                      <a:pPr algn="l" rtl="1"/>
                      <a:r>
                        <a:rPr lang="en-US" sz="2400" dirty="0" smtClean="0"/>
                        <a:t>115</a:t>
                      </a:r>
                      <a:endParaRPr lang="fr-FR" sz="2400" dirty="0"/>
                    </a:p>
                  </a:txBody>
                  <a:tcPr/>
                </a:tc>
                <a:tc>
                  <a:txBody>
                    <a:bodyPr/>
                    <a:lstStyle/>
                    <a:p>
                      <a:pPr algn="r" rtl="1"/>
                      <a:r>
                        <a:rPr lang="en-US" sz="2400" dirty="0" smtClean="0"/>
                        <a:t>20</a:t>
                      </a:r>
                      <a:endParaRPr lang="fr-FR" sz="2400" dirty="0"/>
                    </a:p>
                  </a:txBody>
                  <a:tcPr/>
                </a:tc>
                <a:tc>
                  <a:txBody>
                    <a:bodyPr/>
                    <a:lstStyle/>
                    <a:p>
                      <a:pPr algn="ctr" rtl="1"/>
                      <a:r>
                        <a:rPr lang="en-US" sz="2400" dirty="0" smtClean="0"/>
                        <a:t>410</a:t>
                      </a:r>
                      <a:endParaRPr lang="fr-FR" sz="2400" dirty="0"/>
                    </a:p>
                  </a:txBody>
                  <a:tcPr/>
                </a:tc>
                <a:tc>
                  <a:txBody>
                    <a:bodyPr/>
                    <a:lstStyle/>
                    <a:p>
                      <a:pPr algn="r" rtl="1"/>
                      <a:r>
                        <a:rPr lang="ar-DZ" sz="2400" dirty="0" smtClean="0"/>
                        <a:t>2</a:t>
                      </a:r>
                      <a:endParaRPr lang="fr-FR" sz="2400" dirty="0"/>
                    </a:p>
                  </a:txBody>
                  <a:tcPr/>
                </a:tc>
              </a:tr>
              <a:tr h="370840">
                <a:tc>
                  <a:txBody>
                    <a:bodyPr/>
                    <a:lstStyle/>
                    <a:p>
                      <a:pPr algn="ctr" rtl="1"/>
                      <a:r>
                        <a:rPr lang="en-US" sz="2400" dirty="0" smtClean="0"/>
                        <a:t>100</a:t>
                      </a:r>
                      <a:endParaRPr lang="fr-FR" sz="2400" dirty="0"/>
                    </a:p>
                  </a:txBody>
                  <a:tcPr/>
                </a:tc>
                <a:tc>
                  <a:txBody>
                    <a:bodyPr/>
                    <a:lstStyle/>
                    <a:p>
                      <a:pPr algn="l" rtl="1"/>
                      <a:r>
                        <a:rPr lang="en-US" sz="2400" dirty="0" smtClean="0"/>
                        <a:t>115</a:t>
                      </a:r>
                      <a:endParaRPr lang="fr-FR" sz="2400" dirty="0"/>
                    </a:p>
                  </a:txBody>
                  <a:tcPr/>
                </a:tc>
                <a:tc>
                  <a:txBody>
                    <a:bodyPr/>
                    <a:lstStyle/>
                    <a:p>
                      <a:pPr algn="r" rtl="1"/>
                      <a:r>
                        <a:rPr lang="en-US" sz="2400" dirty="0" smtClean="0"/>
                        <a:t>15</a:t>
                      </a:r>
                      <a:endParaRPr lang="fr-FR" sz="2400" dirty="0"/>
                    </a:p>
                  </a:txBody>
                  <a:tcPr/>
                </a:tc>
                <a:tc>
                  <a:txBody>
                    <a:bodyPr/>
                    <a:lstStyle/>
                    <a:p>
                      <a:pPr algn="ctr" rtl="1"/>
                      <a:r>
                        <a:rPr lang="en-US" sz="2400" dirty="0" smtClean="0"/>
                        <a:t>315</a:t>
                      </a:r>
                      <a:endParaRPr lang="fr-FR" sz="2400" dirty="0"/>
                    </a:p>
                  </a:txBody>
                  <a:tcPr/>
                </a:tc>
                <a:tc>
                  <a:txBody>
                    <a:bodyPr/>
                    <a:lstStyle/>
                    <a:p>
                      <a:pPr algn="r" rtl="1"/>
                      <a:r>
                        <a:rPr lang="ar-DZ" sz="2400" dirty="0" smtClean="0"/>
                        <a:t>3</a:t>
                      </a:r>
                      <a:endParaRPr lang="fr-FR" sz="2400" dirty="0"/>
                    </a:p>
                  </a:txBody>
                  <a:tcPr/>
                </a:tc>
              </a:tr>
              <a:tr h="370840">
                <a:tc>
                  <a:txBody>
                    <a:bodyPr/>
                    <a:lstStyle/>
                    <a:p>
                      <a:pPr algn="ctr" rtl="1"/>
                      <a:r>
                        <a:rPr lang="en-US" sz="2400" dirty="0" smtClean="0"/>
                        <a:t>105</a:t>
                      </a:r>
                      <a:endParaRPr lang="fr-FR" sz="2400" dirty="0"/>
                    </a:p>
                  </a:txBody>
                  <a:tcPr/>
                </a:tc>
                <a:tc>
                  <a:txBody>
                    <a:bodyPr/>
                    <a:lstStyle/>
                    <a:p>
                      <a:pPr algn="l" rtl="1"/>
                      <a:r>
                        <a:rPr lang="en-US" sz="2400" dirty="0" smtClean="0"/>
                        <a:t>115</a:t>
                      </a:r>
                      <a:endParaRPr lang="fr-FR" sz="2400" dirty="0"/>
                    </a:p>
                  </a:txBody>
                  <a:tcPr/>
                </a:tc>
                <a:tc>
                  <a:txBody>
                    <a:bodyPr/>
                    <a:lstStyle/>
                    <a:p>
                      <a:pPr algn="r" rtl="1"/>
                      <a:r>
                        <a:rPr lang="en-US" sz="2400" dirty="0" smtClean="0"/>
                        <a:t>10</a:t>
                      </a:r>
                      <a:endParaRPr lang="fr-FR" sz="2400" dirty="0"/>
                    </a:p>
                  </a:txBody>
                  <a:tcPr/>
                </a:tc>
                <a:tc>
                  <a:txBody>
                    <a:bodyPr/>
                    <a:lstStyle/>
                    <a:p>
                      <a:pPr algn="ctr" rtl="1"/>
                      <a:r>
                        <a:rPr lang="en-US" sz="2400" dirty="0" smtClean="0"/>
                        <a:t>215</a:t>
                      </a:r>
                      <a:endParaRPr lang="fr-FR" sz="2400" dirty="0"/>
                    </a:p>
                  </a:txBody>
                  <a:tcPr/>
                </a:tc>
                <a:tc>
                  <a:txBody>
                    <a:bodyPr/>
                    <a:lstStyle/>
                    <a:p>
                      <a:pPr algn="r" rtl="1"/>
                      <a:r>
                        <a:rPr lang="ar-DZ" sz="2400" dirty="0" smtClean="0"/>
                        <a:t>4</a:t>
                      </a:r>
                      <a:endParaRPr lang="fr-FR" sz="2400" dirty="0"/>
                    </a:p>
                  </a:txBody>
                  <a:tcPr/>
                </a:tc>
              </a:tr>
              <a:tr h="370840">
                <a:tc>
                  <a:txBody>
                    <a:bodyPr/>
                    <a:lstStyle/>
                    <a:p>
                      <a:pPr algn="ctr" rtl="1"/>
                      <a:r>
                        <a:rPr lang="en-US" sz="2400" dirty="0" smtClean="0"/>
                        <a:t>110</a:t>
                      </a:r>
                      <a:endParaRPr lang="fr-FR" sz="2400" dirty="0"/>
                    </a:p>
                  </a:txBody>
                  <a:tcPr/>
                </a:tc>
                <a:tc>
                  <a:txBody>
                    <a:bodyPr/>
                    <a:lstStyle/>
                    <a:p>
                      <a:pPr algn="l" rtl="1"/>
                      <a:r>
                        <a:rPr lang="en-US" sz="2400" dirty="0" smtClean="0"/>
                        <a:t>115</a:t>
                      </a:r>
                      <a:endParaRPr lang="fr-FR" sz="2400" dirty="0"/>
                    </a:p>
                  </a:txBody>
                  <a:tcPr/>
                </a:tc>
                <a:tc>
                  <a:txBody>
                    <a:bodyPr/>
                    <a:lstStyle/>
                    <a:p>
                      <a:pPr algn="r" rtl="1"/>
                      <a:r>
                        <a:rPr lang="en-US" sz="2400" dirty="0" smtClean="0"/>
                        <a:t>5</a:t>
                      </a:r>
                      <a:endParaRPr lang="fr-FR" sz="2400" dirty="0"/>
                    </a:p>
                  </a:txBody>
                  <a:tcPr/>
                </a:tc>
                <a:tc>
                  <a:txBody>
                    <a:bodyPr/>
                    <a:lstStyle/>
                    <a:p>
                      <a:pPr algn="ctr" rtl="1"/>
                      <a:r>
                        <a:rPr lang="en-US" sz="2400" dirty="0" smtClean="0"/>
                        <a:t>110</a:t>
                      </a:r>
                      <a:endParaRPr lang="fr-FR" sz="2400" dirty="0"/>
                    </a:p>
                  </a:txBody>
                  <a:tcPr/>
                </a:tc>
                <a:tc>
                  <a:txBody>
                    <a:bodyPr/>
                    <a:lstStyle/>
                    <a:p>
                      <a:pPr algn="r" rtl="1"/>
                      <a:r>
                        <a:rPr lang="ar-DZ" sz="2400" dirty="0" smtClean="0"/>
                        <a:t>5</a:t>
                      </a:r>
                      <a:endParaRPr lang="fr-FR" sz="2400" dirty="0"/>
                    </a:p>
                  </a:txBody>
                  <a:tcPr/>
                </a:tc>
              </a:tr>
            </a:tbl>
          </a:graphicData>
        </a:graphic>
      </p:graphicFrame>
      <p:graphicFrame>
        <p:nvGraphicFramePr>
          <p:cNvPr id="4" name="Object 2"/>
          <p:cNvGraphicFramePr>
            <a:graphicFrameLocks noChangeAspect="1"/>
          </p:cNvGraphicFramePr>
          <p:nvPr/>
        </p:nvGraphicFramePr>
        <p:xfrm>
          <a:off x="2214546" y="5000636"/>
          <a:ext cx="2686074" cy="1087853"/>
        </p:xfrm>
        <a:graphic>
          <a:graphicData uri="http://schemas.openxmlformats.org/presentationml/2006/ole">
            <p:oleObj spid="_x0000_s1026" name="Équation" r:id="rId3" imgW="1155600" imgH="469800" progId="Equation.3">
              <p:embed/>
            </p:oleObj>
          </a:graphicData>
        </a:graphic>
      </p:graphicFrame>
      <p:sp>
        <p:nvSpPr>
          <p:cNvPr id="5" name="Rectangle 4"/>
          <p:cNvSpPr/>
          <p:nvPr/>
        </p:nvSpPr>
        <p:spPr>
          <a:xfrm>
            <a:off x="2143108" y="-41483"/>
            <a:ext cx="5076000" cy="461665"/>
          </a:xfrm>
          <a:prstGeom prst="rect">
            <a:avLst/>
          </a:prstGeom>
        </p:spPr>
        <p:txBody>
          <a:bodyPr>
            <a:spAutoFit/>
          </a:bodyPr>
          <a:lstStyle/>
          <a:p>
            <a:pPr algn="ctr" rtl="1">
              <a:defRPr/>
            </a:pPr>
            <a:r>
              <a:rPr lang="ar-DZ" sz="2400" b="1" dirty="0" smtClean="0">
                <a:solidFill>
                  <a:srgbClr val="FF0000"/>
                </a:solidFill>
              </a:rPr>
              <a:t>جدول استهلاك قرض </a:t>
            </a:r>
            <a:r>
              <a:rPr lang="ar-DZ" sz="2400" b="1" dirty="0" err="1" smtClean="0">
                <a:solidFill>
                  <a:srgbClr val="FF0000"/>
                </a:solidFill>
                <a:effectLst>
                  <a:outerShdw blurRad="38100" dist="38100" dir="2700000" algn="tl">
                    <a:srgbClr val="000000">
                      <a:alpha val="43137"/>
                    </a:srgbClr>
                  </a:outerShdw>
                </a:effectLst>
              </a:rPr>
              <a:t>باستهلاكات</a:t>
            </a:r>
            <a:r>
              <a:rPr lang="ar-DZ" sz="2400" b="1" dirty="0" smtClean="0">
                <a:solidFill>
                  <a:srgbClr val="FF0000"/>
                </a:solidFill>
                <a:effectLst>
                  <a:outerShdw blurRad="38100" dist="38100" dir="2700000" algn="tl">
                    <a:srgbClr val="000000">
                      <a:alpha val="43137"/>
                    </a:srgbClr>
                  </a:outerShdw>
                </a:effectLst>
              </a:rPr>
              <a:t> سنوية متساوية</a:t>
            </a:r>
            <a:endParaRPr lang="fr-FR" sz="2400" b="1" dirty="0">
              <a:solidFill>
                <a:srgbClr val="FF0000"/>
              </a:solidFill>
              <a:effectLst>
                <a:outerShdw blurRad="38100" dist="38100" dir="2700000" algn="tl">
                  <a:srgbClr val="000000">
                    <a:alpha val="43137"/>
                  </a:srgbClr>
                </a:outerShdw>
              </a:effectLst>
            </a:endParaRPr>
          </a:p>
        </p:txBody>
      </p:sp>
      <p:sp>
        <p:nvSpPr>
          <p:cNvPr id="6" name="Rectangle 5"/>
          <p:cNvSpPr/>
          <p:nvPr/>
        </p:nvSpPr>
        <p:spPr>
          <a:xfrm>
            <a:off x="2214546" y="3372552"/>
            <a:ext cx="4968000" cy="461665"/>
          </a:xfrm>
          <a:prstGeom prst="rect">
            <a:avLst/>
          </a:prstGeom>
        </p:spPr>
        <p:txBody>
          <a:bodyPr>
            <a:spAutoFit/>
          </a:bodyPr>
          <a:lstStyle/>
          <a:p>
            <a:pPr algn="ctr" rtl="1">
              <a:defRPr/>
            </a:pPr>
            <a:r>
              <a:rPr lang="ar-DZ" sz="2400" b="1" dirty="0" smtClean="0">
                <a:solidFill>
                  <a:srgbClr val="FF0000"/>
                </a:solidFill>
              </a:rPr>
              <a:t>جدول استهلاك قرض </a:t>
            </a:r>
            <a:r>
              <a:rPr lang="ar-DZ" sz="2400" b="1" dirty="0" smtClean="0">
                <a:solidFill>
                  <a:srgbClr val="FF0000"/>
                </a:solidFill>
                <a:effectLst>
                  <a:outerShdw blurRad="38100" dist="38100" dir="2700000" algn="tl">
                    <a:srgbClr val="000000">
                      <a:alpha val="43137"/>
                    </a:srgbClr>
                  </a:outerShdw>
                </a:effectLst>
              </a:rPr>
              <a:t>بدفعات سنوية متساوية</a:t>
            </a:r>
            <a:endParaRPr lang="fr-FR" sz="24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r" rtl="1">
              <a:buNone/>
            </a:pPr>
            <a:r>
              <a:rPr lang="ar-DZ" b="1" dirty="0" smtClean="0"/>
              <a:t>كما يمكن استخدام معادلة مبسطة لحساب تكلفة </a:t>
            </a:r>
            <a:r>
              <a:rPr lang="ar-DZ" b="1" dirty="0" err="1" smtClean="0"/>
              <a:t>الدين </a:t>
            </a:r>
            <a:r>
              <a:rPr lang="ar-DZ" b="1" dirty="0" smtClean="0"/>
              <a:t>(السند) بشكل تقريبي لتوفير الوقت اللازم لحل المعادلة السابقة بطريقة التجربة والخطأ، وذلك على الشكل </a:t>
            </a:r>
            <a:r>
              <a:rPr lang="ar-DZ" b="1" dirty="0" err="1" smtClean="0"/>
              <a:t>التالي:</a:t>
            </a:r>
            <a:endParaRPr lang="ar-DZ" b="1" dirty="0" smtClean="0"/>
          </a:p>
          <a:p>
            <a:pPr algn="r" rtl="1">
              <a:buNone/>
            </a:pPr>
            <a:endParaRPr lang="fr-FR" dirty="0"/>
          </a:p>
        </p:txBody>
      </p:sp>
      <p:graphicFrame>
        <p:nvGraphicFramePr>
          <p:cNvPr id="4" name="Object 6"/>
          <p:cNvGraphicFramePr>
            <a:graphicFrameLocks noChangeAspect="1"/>
          </p:cNvGraphicFramePr>
          <p:nvPr/>
        </p:nvGraphicFramePr>
        <p:xfrm>
          <a:off x="77788" y="3097096"/>
          <a:ext cx="4176000" cy="2132801"/>
        </p:xfrm>
        <a:graphic>
          <a:graphicData uri="http://schemas.openxmlformats.org/presentationml/2006/ole">
            <p:oleObj spid="_x0000_s7170" name="Equation" r:id="rId3" imgW="1295280" imgH="761760" progId="Equation.DSMT4">
              <p:embed/>
            </p:oleObj>
          </a:graphicData>
        </a:graphic>
      </p:graphicFrame>
      <p:graphicFrame>
        <p:nvGraphicFramePr>
          <p:cNvPr id="5" name="Tableau 4"/>
          <p:cNvGraphicFramePr>
            <a:graphicFrameLocks noGrp="1"/>
          </p:cNvGraphicFramePr>
          <p:nvPr/>
        </p:nvGraphicFramePr>
        <p:xfrm>
          <a:off x="899592" y="5167313"/>
          <a:ext cx="7983186" cy="1645920"/>
        </p:xfrm>
        <a:graphic>
          <a:graphicData uri="http://schemas.openxmlformats.org/drawingml/2006/table">
            <a:tbl>
              <a:tblPr rtl="1"/>
              <a:tblGrid>
                <a:gridCol w="828000"/>
                <a:gridCol w="7155186"/>
              </a:tblGrid>
              <a:tr h="37147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3000" b="1" i="1" u="none" strike="noStrike" cap="none" normalizeH="0" baseline="0" dirty="0" smtClean="0">
                          <a:ln>
                            <a:noFill/>
                          </a:ln>
                          <a:solidFill>
                            <a:srgbClr val="0000FF"/>
                          </a:solidFill>
                          <a:effectLst/>
                          <a:latin typeface="Aparajita" pitchFamily="34" charset="0"/>
                          <a:cs typeface="Arial" charset="0"/>
                        </a:rPr>
                        <a:t>D</a:t>
                      </a:r>
                      <a:r>
                        <a:rPr kumimoji="0" lang="en-US" sz="3000" b="1" i="1" u="none" strike="noStrike" cap="none" normalizeH="0" baseline="-25000" dirty="0" smtClean="0">
                          <a:ln>
                            <a:noFill/>
                          </a:ln>
                          <a:solidFill>
                            <a:srgbClr val="0000FF"/>
                          </a:solidFill>
                          <a:effectLst/>
                          <a:latin typeface="Aparajita" pitchFamily="34" charset="0"/>
                          <a:cs typeface="Arial" charset="0"/>
                        </a:rPr>
                        <a:t>0</a:t>
                      </a:r>
                      <a:r>
                        <a:rPr kumimoji="0" lang="ar-DZ" sz="3000" b="1" i="1" u="none" strike="noStrike" cap="none" normalizeH="0" baseline="-25000" dirty="0" smtClean="0">
                          <a:ln>
                            <a:noFill/>
                          </a:ln>
                          <a:solidFill>
                            <a:srgbClr val="0000FF"/>
                          </a:solidFill>
                          <a:effectLst/>
                          <a:latin typeface="Aparajita" pitchFamily="34" charset="0"/>
                          <a:cs typeface="Arial" charset="0"/>
                        </a:rPr>
                        <a:t> </a:t>
                      </a:r>
                      <a:r>
                        <a:rPr kumimoji="0" lang="ar-DZ" sz="3000" b="1" i="0" u="none" strike="noStrike" cap="none" normalizeH="0" baseline="0" dirty="0" err="1" smtClean="0">
                          <a:ln>
                            <a:noFill/>
                          </a:ln>
                          <a:solidFill>
                            <a:srgbClr val="0000FF"/>
                          </a:solidFill>
                          <a:effectLst/>
                          <a:latin typeface="Arial" charset="0"/>
                          <a:cs typeface="Arial" charset="0"/>
                        </a:rPr>
                        <a:t>:</a:t>
                      </a:r>
                      <a:endParaRPr kumimoji="0" lang="ar-SA" sz="3000" b="1" i="0" u="none" strike="noStrike" cap="none" normalizeH="0" baseline="30000" dirty="0" smtClean="0">
                        <a:ln>
                          <a:noFill/>
                        </a:ln>
                        <a:solidFill>
                          <a:srgbClr val="0000FF"/>
                        </a:solidFill>
                        <a:effectLst/>
                        <a:latin typeface="Aparajita" pitchFamily="34"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3000" b="1" i="0" u="none" strike="noStrike" cap="none" normalizeH="0" baseline="0" dirty="0" smtClean="0">
                          <a:ln>
                            <a:noFill/>
                          </a:ln>
                          <a:solidFill>
                            <a:srgbClr val="0000FF"/>
                          </a:solidFill>
                          <a:effectLst/>
                          <a:latin typeface="Arial" charset="0"/>
                          <a:cs typeface="Arial" charset="0"/>
                        </a:rPr>
                        <a:t>مبلغ</a:t>
                      </a:r>
                      <a:r>
                        <a:rPr kumimoji="0" lang="ar-SA" sz="3000" b="1" i="0" u="none" strike="noStrike" cap="none" normalizeH="0" baseline="0" dirty="0" smtClean="0">
                          <a:ln>
                            <a:noFill/>
                          </a:ln>
                          <a:solidFill>
                            <a:srgbClr val="0000FF"/>
                          </a:solidFill>
                          <a:effectLst/>
                          <a:latin typeface="Arial" charset="0"/>
                          <a:cs typeface="Arial" charset="0"/>
                        </a:rPr>
                        <a:t> القرض المتحصل عليه</a:t>
                      </a:r>
                      <a:r>
                        <a:rPr kumimoji="0" lang="ar-DZ" sz="3000" b="1" i="0" u="none" strike="noStrike" cap="none" normalizeH="0" baseline="0" dirty="0" smtClean="0">
                          <a:ln>
                            <a:noFill/>
                          </a:ln>
                          <a:solidFill>
                            <a:srgbClr val="0000FF"/>
                          </a:solidFill>
                          <a:effectLst/>
                          <a:latin typeface="Arial" charset="0"/>
                          <a:cs typeface="Arial" charset="0"/>
                        </a:rPr>
                        <a:t> عند إصدار السند</a:t>
                      </a:r>
                      <a:endParaRPr kumimoji="0" lang="ar-SA" sz="3000" b="1" i="0" u="none" strike="noStrike" cap="none" normalizeH="0" baseline="0" dirty="0" smtClean="0">
                        <a:ln>
                          <a:noFill/>
                        </a:ln>
                        <a:solidFill>
                          <a:srgbClr val="0000FF"/>
                        </a:solidFill>
                        <a:effectLst/>
                        <a:latin typeface="Arial" charset="0"/>
                        <a:cs typeface="Arial" charset="0"/>
                      </a:endParaRPr>
                    </a:p>
                  </a:txBody>
                  <a:tcPr horzOverflow="overflow">
                    <a:lnL>
                      <a:noFill/>
                    </a:lnL>
                    <a:lnR>
                      <a:noFill/>
                    </a:lnR>
                    <a:lnT>
                      <a:noFill/>
                    </a:lnT>
                    <a:lnB>
                      <a:noFill/>
                    </a:lnB>
                    <a:lnTlToBr>
                      <a:noFill/>
                    </a:lnTlToBr>
                    <a:lnBlToTr>
                      <a:noFill/>
                    </a:lnBlToTr>
                    <a:noFill/>
                  </a:tcPr>
                </a:tc>
              </a:tr>
              <a:tr h="3714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r-FR" sz="3000" b="1" i="1" u="none" strike="noStrike" cap="none" normalizeH="0" baseline="0" smtClean="0">
                          <a:ln>
                            <a:noFill/>
                          </a:ln>
                          <a:solidFill>
                            <a:srgbClr val="0000FF"/>
                          </a:solidFill>
                          <a:effectLst/>
                          <a:latin typeface="Aparajita" pitchFamily="34" charset="0"/>
                          <a:cs typeface="Arial" charset="0"/>
                        </a:rPr>
                        <a:t>I</a:t>
                      </a:r>
                      <a:r>
                        <a:rPr kumimoji="0" lang="ar-DZ" sz="3000" b="1" i="1" u="none" strike="noStrike" cap="none" normalizeH="0" baseline="0" smtClean="0">
                          <a:ln>
                            <a:noFill/>
                          </a:ln>
                          <a:solidFill>
                            <a:srgbClr val="0000FF"/>
                          </a:solidFill>
                          <a:effectLst/>
                          <a:latin typeface="Aparajita" pitchFamily="34" charset="0"/>
                          <a:cs typeface="Arial" charset="0"/>
                        </a:rPr>
                        <a:t> </a:t>
                      </a:r>
                      <a:r>
                        <a:rPr kumimoji="0" lang="ar-DZ" sz="3000" b="1" i="0" u="none" strike="noStrike" cap="none" normalizeH="0" baseline="0" smtClean="0">
                          <a:ln>
                            <a:noFill/>
                          </a:ln>
                          <a:solidFill>
                            <a:srgbClr val="0000FF"/>
                          </a:solidFill>
                          <a:effectLst/>
                          <a:latin typeface="Arial" charset="0"/>
                          <a:cs typeface="Arial" charset="0"/>
                        </a:rPr>
                        <a:t>:</a:t>
                      </a:r>
                      <a:endParaRPr kumimoji="0" lang="ar-SA" sz="3000" b="1" i="1" u="none" strike="noStrike" cap="none" normalizeH="0" baseline="-25000" smtClean="0">
                        <a:ln>
                          <a:noFill/>
                        </a:ln>
                        <a:solidFill>
                          <a:srgbClr val="0000FF"/>
                        </a:solidFill>
                        <a:effectLst/>
                        <a:latin typeface="Aparajita" pitchFamily="34"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000" b="1" i="0" u="none" strike="noStrike" cap="none" normalizeH="0" baseline="0" dirty="0" smtClean="0">
                          <a:ln>
                            <a:noFill/>
                          </a:ln>
                          <a:solidFill>
                            <a:srgbClr val="0000FF"/>
                          </a:solidFill>
                          <a:effectLst/>
                          <a:latin typeface="Arial" charset="0"/>
                          <a:cs typeface="Arial" charset="0"/>
                        </a:rPr>
                        <a:t>الفوائد الدورية</a:t>
                      </a:r>
                    </a:p>
                  </a:txBody>
                  <a:tcPr horzOverflow="overflow">
                    <a:lnL>
                      <a:noFill/>
                    </a:lnL>
                    <a:lnR>
                      <a:noFill/>
                    </a:lnR>
                    <a:lnT>
                      <a:noFill/>
                    </a:lnT>
                    <a:lnB>
                      <a:noFill/>
                    </a:lnB>
                    <a:lnTlToBr>
                      <a:noFill/>
                    </a:lnTlToBr>
                    <a:lnBlToTr>
                      <a:noFill/>
                    </a:lnBlToTr>
                    <a:noFill/>
                  </a:tcPr>
                </a:tc>
              </a:tr>
              <a:tr h="37147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r-FR" sz="3000" b="1" i="1" u="none" strike="noStrike" cap="none" normalizeH="0" baseline="0" smtClean="0">
                          <a:ln>
                            <a:noFill/>
                          </a:ln>
                          <a:solidFill>
                            <a:srgbClr val="0000FF"/>
                          </a:solidFill>
                          <a:effectLst/>
                          <a:latin typeface="Aparajita" pitchFamily="34" charset="0"/>
                          <a:cs typeface="Arial" charset="0"/>
                        </a:rPr>
                        <a:t>D</a:t>
                      </a:r>
                      <a:r>
                        <a:rPr kumimoji="0" lang="fr-FR" sz="3000" b="1" i="1" u="none" strike="noStrike" cap="none" normalizeH="0" baseline="-25000" smtClean="0">
                          <a:ln>
                            <a:noFill/>
                          </a:ln>
                          <a:solidFill>
                            <a:srgbClr val="0000FF"/>
                          </a:solidFill>
                          <a:effectLst/>
                          <a:latin typeface="Aparajita" pitchFamily="34" charset="0"/>
                          <a:cs typeface="Arial" charset="0"/>
                        </a:rPr>
                        <a:t>n</a:t>
                      </a:r>
                      <a:r>
                        <a:rPr kumimoji="0" lang="ar-DZ" sz="3000" b="1" i="1" u="none" strike="noStrike" cap="none" normalizeH="0" baseline="-25000" smtClean="0">
                          <a:ln>
                            <a:noFill/>
                          </a:ln>
                          <a:solidFill>
                            <a:srgbClr val="0000FF"/>
                          </a:solidFill>
                          <a:effectLst/>
                          <a:latin typeface="Aparajita" pitchFamily="34" charset="0"/>
                          <a:cs typeface="Arial" charset="0"/>
                        </a:rPr>
                        <a:t> </a:t>
                      </a:r>
                      <a:r>
                        <a:rPr kumimoji="0" lang="ar-DZ" sz="3000" b="1" i="0" u="none" strike="noStrike" cap="none" normalizeH="0" baseline="0" smtClean="0">
                          <a:ln>
                            <a:noFill/>
                          </a:ln>
                          <a:solidFill>
                            <a:srgbClr val="0000FF"/>
                          </a:solidFill>
                          <a:effectLst/>
                          <a:latin typeface="Arial" charset="0"/>
                          <a:cs typeface="Arial" charset="0"/>
                        </a:rPr>
                        <a:t>:</a:t>
                      </a:r>
                      <a:endParaRPr kumimoji="0" lang="ar-SA" sz="3000" b="1" i="1" u="none" strike="noStrike" cap="none" normalizeH="0" baseline="-25000" smtClean="0">
                        <a:ln>
                          <a:noFill/>
                        </a:ln>
                        <a:solidFill>
                          <a:srgbClr val="0000FF"/>
                        </a:solidFill>
                        <a:effectLst/>
                        <a:latin typeface="Aparajita" pitchFamily="34"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000" b="1" i="0" u="none" strike="noStrike" cap="none" normalizeH="0" baseline="0" dirty="0" smtClean="0">
                          <a:ln>
                            <a:noFill/>
                          </a:ln>
                          <a:solidFill>
                            <a:srgbClr val="0000FF"/>
                          </a:solidFill>
                          <a:effectLst/>
                          <a:latin typeface="Arial" charset="0"/>
                          <a:cs typeface="Arial" charset="0"/>
                        </a:rPr>
                        <a:t>المبلغ الواجب السداد</a:t>
                      </a:r>
                      <a:r>
                        <a:rPr kumimoji="0" lang="ar-DZ" sz="3000" b="1" i="0" u="none" strike="noStrike" cap="none" normalizeH="0" baseline="0" dirty="0" smtClean="0">
                          <a:ln>
                            <a:noFill/>
                          </a:ln>
                          <a:solidFill>
                            <a:srgbClr val="0000FF"/>
                          </a:solidFill>
                          <a:effectLst/>
                          <a:latin typeface="Arial" charset="0"/>
                          <a:cs typeface="Arial" charset="0"/>
                        </a:rPr>
                        <a:t> بتاريخ </a:t>
                      </a:r>
                      <a:r>
                        <a:rPr kumimoji="0" lang="ar-DZ" sz="3000" b="1" i="0" u="none" strike="noStrike" cap="none" normalizeH="0" baseline="0" dirty="0" err="1" smtClean="0">
                          <a:ln>
                            <a:noFill/>
                          </a:ln>
                          <a:solidFill>
                            <a:srgbClr val="0000FF"/>
                          </a:solidFill>
                          <a:effectLst/>
                          <a:latin typeface="Arial" charset="0"/>
                          <a:cs typeface="Arial" charset="0"/>
                        </a:rPr>
                        <a:t>الاستحقاق </a:t>
                      </a:r>
                      <a:r>
                        <a:rPr kumimoji="0" lang="ar-DZ" sz="3000" b="1" i="0" u="none" strike="noStrike" cap="none" normalizeH="0" baseline="0" dirty="0" smtClean="0">
                          <a:ln>
                            <a:noFill/>
                          </a:ln>
                          <a:solidFill>
                            <a:srgbClr val="0000FF"/>
                          </a:solidFill>
                          <a:effectLst/>
                          <a:latin typeface="Arial" charset="0"/>
                          <a:cs typeface="Arial" charset="0"/>
                        </a:rPr>
                        <a:t>(القيمة الاسمية</a:t>
                      </a:r>
                      <a:r>
                        <a:rPr kumimoji="0" lang="ar-DZ" sz="3000" b="1" i="0" u="none" strike="noStrike" cap="none" normalizeH="0" baseline="0" dirty="0" err="1" smtClean="0">
                          <a:ln>
                            <a:noFill/>
                          </a:ln>
                          <a:solidFill>
                            <a:srgbClr val="0000FF"/>
                          </a:solidFill>
                          <a:effectLst/>
                          <a:latin typeface="Arial" charset="0"/>
                          <a:cs typeface="Arial" charset="0"/>
                        </a:rPr>
                        <a:t>)</a:t>
                      </a:r>
                      <a:endParaRPr kumimoji="0" lang="en-US" sz="3000" b="1" i="0" u="none" strike="noStrike" cap="none" normalizeH="0" baseline="0" dirty="0" smtClean="0">
                        <a:ln>
                          <a:noFill/>
                        </a:ln>
                        <a:solidFill>
                          <a:srgbClr val="0000FF"/>
                        </a:solidFill>
                        <a:effectLst/>
                        <a:latin typeface="Arial" charset="0"/>
                        <a:cs typeface="Arial" charset="0"/>
                      </a:endParaRP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Autofit/>
          </a:bodyPr>
          <a:lstStyle/>
          <a:p>
            <a:pPr algn="r" rtl="1" eaLnBrk="0" hangingPunct="0">
              <a:buNone/>
              <a:defRPr/>
            </a:pPr>
            <a:r>
              <a:rPr lang="ar-DZ" b="1" kern="0" dirty="0"/>
              <a:t>تحسب تكلفة السندات في حالة وجود مصاريف إصدار كما </a:t>
            </a:r>
            <a:r>
              <a:rPr lang="ar-DZ" b="1" kern="0" dirty="0" err="1"/>
              <a:t>يلي:</a:t>
            </a:r>
            <a:endParaRPr lang="ar-DZ" b="1" kern="0" dirty="0"/>
          </a:p>
          <a:p>
            <a:pPr algn="r" rtl="1" eaLnBrk="0" hangingPunct="0">
              <a:buNone/>
              <a:defRPr/>
            </a:pPr>
            <a:endParaRPr lang="ar-DZ" b="1" kern="0" dirty="0"/>
          </a:p>
          <a:p>
            <a:pPr algn="r" rtl="1" eaLnBrk="0" hangingPunct="0">
              <a:buNone/>
              <a:defRPr/>
            </a:pPr>
            <a:endParaRPr lang="ar-DZ" sz="2800" b="1" kern="0" dirty="0"/>
          </a:p>
          <a:p>
            <a:pPr algn="r" rtl="1" eaLnBrk="0" hangingPunct="0">
              <a:buNone/>
              <a:defRPr/>
            </a:pPr>
            <a:r>
              <a:rPr lang="ar-DZ" b="1" kern="0" dirty="0"/>
              <a:t>حيث تمثل  </a:t>
            </a:r>
            <a:r>
              <a:rPr lang="en-US" sz="3000" b="1" i="1" kern="0" dirty="0">
                <a:solidFill>
                  <a:srgbClr val="0000FF"/>
                </a:solidFill>
                <a:latin typeface="Times New Roman" pitchFamily="18" charset="0"/>
                <a:cs typeface="Times New Roman" pitchFamily="18" charset="0"/>
              </a:rPr>
              <a:t>F</a:t>
            </a:r>
            <a:r>
              <a:rPr lang="ar-DZ" b="1" kern="0" dirty="0"/>
              <a:t> نسبة مصاريف الإصدار المنفقة إلى سعر السند، لذلك يمثل الحد  </a:t>
            </a:r>
            <a:r>
              <a:rPr lang="en-US" sz="3000" b="1" i="1" kern="0" dirty="0">
                <a:solidFill>
                  <a:srgbClr val="0000FF"/>
                </a:solidFill>
                <a:latin typeface="Times New Roman" pitchFamily="18" charset="0"/>
                <a:cs typeface="Times New Roman" pitchFamily="18" charset="0"/>
              </a:rPr>
              <a:t>D</a:t>
            </a:r>
            <a:r>
              <a:rPr lang="en-US" sz="3000" b="1" i="1" kern="0" baseline="-25000" dirty="0">
                <a:solidFill>
                  <a:srgbClr val="0000FF"/>
                </a:solidFill>
                <a:latin typeface="Times New Roman" pitchFamily="18" charset="0"/>
                <a:cs typeface="Times New Roman" pitchFamily="18" charset="0"/>
              </a:rPr>
              <a:t>0</a:t>
            </a:r>
            <a:r>
              <a:rPr lang="en-US" sz="3000" b="1" i="1" kern="0" dirty="0">
                <a:solidFill>
                  <a:srgbClr val="0000FF"/>
                </a:solidFill>
                <a:latin typeface="Times New Roman" pitchFamily="18" charset="0"/>
                <a:cs typeface="Times New Roman" pitchFamily="18" charset="0"/>
              </a:rPr>
              <a:t>(1-F)</a:t>
            </a:r>
            <a:r>
              <a:rPr lang="ar-DZ" b="1" kern="0" dirty="0"/>
              <a:t> صافي ما تحصل عليه المؤسسة من بيع السند الجديد.</a:t>
            </a:r>
          </a:p>
          <a:p>
            <a:pPr algn="r" rtl="1" eaLnBrk="0" hangingPunct="0">
              <a:buNone/>
              <a:defRPr/>
            </a:pPr>
            <a:r>
              <a:rPr lang="ar-DZ" b="1" kern="0" dirty="0"/>
              <a:t>غير أن تعديل تكلفة الدين لتأخذ في الحسبان مصاريف الاصدار لا يحقق إلا فرقا ضئيلا، وذلك بسبب انخفاض هذه المصاريف في الغالب، الأمر الذي يدعو إلى تجاهلها</a:t>
            </a:r>
            <a:r>
              <a:rPr lang="ar-DZ" b="1" kern="0" dirty="0" smtClean="0"/>
              <a:t>.</a:t>
            </a:r>
            <a:endParaRPr lang="fr-FR" b="1" kern="0" dirty="0"/>
          </a:p>
        </p:txBody>
      </p:sp>
      <p:graphicFrame>
        <p:nvGraphicFramePr>
          <p:cNvPr id="8" name="Object 22"/>
          <p:cNvGraphicFramePr>
            <a:graphicFrameLocks noChangeAspect="1"/>
          </p:cNvGraphicFramePr>
          <p:nvPr/>
        </p:nvGraphicFramePr>
        <p:xfrm>
          <a:off x="395288" y="2420938"/>
          <a:ext cx="7131050" cy="1144587"/>
        </p:xfrm>
        <a:graphic>
          <a:graphicData uri="http://schemas.openxmlformats.org/presentationml/2006/ole">
            <p:oleObj spid="_x0000_s8194" name="Equation" r:id="rId3" imgW="2311200" imgH="4824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algn="r" rtl="1">
              <a:buNone/>
            </a:pPr>
            <a:r>
              <a:rPr lang="ar-SA" b="1" dirty="0"/>
              <a:t>يعتبر التمويل بالدين </a:t>
            </a:r>
            <a:r>
              <a:rPr lang="ar-DZ" b="1" dirty="0"/>
              <a:t>(سواء </a:t>
            </a:r>
            <a:r>
              <a:rPr lang="ar-SA" b="1" dirty="0"/>
              <a:t>عن طريق</a:t>
            </a:r>
            <a:r>
              <a:rPr lang="ar-DZ" b="1" dirty="0"/>
              <a:t> </a:t>
            </a:r>
            <a:r>
              <a:rPr lang="ar-SA" b="1" dirty="0"/>
              <a:t>ال</a:t>
            </a:r>
            <a:r>
              <a:rPr lang="ar-DZ" b="1" dirty="0"/>
              <a:t>إ</a:t>
            </a:r>
            <a:r>
              <a:rPr lang="ar-SA" b="1" dirty="0"/>
              <a:t>ق</a:t>
            </a:r>
            <a:r>
              <a:rPr lang="ar-DZ" b="1" dirty="0"/>
              <a:t>ت</a:t>
            </a:r>
            <a:r>
              <a:rPr lang="ar-SA" b="1" dirty="0"/>
              <a:t>ر</a:t>
            </a:r>
            <a:r>
              <a:rPr lang="ar-DZ" b="1" dirty="0"/>
              <a:t>ا</a:t>
            </a:r>
            <a:r>
              <a:rPr lang="ar-SA" b="1" dirty="0"/>
              <a:t>ض </a:t>
            </a:r>
            <a:r>
              <a:rPr lang="ar-DZ" b="1" dirty="0"/>
              <a:t>من البنوك أو</a:t>
            </a:r>
            <a:r>
              <a:rPr lang="ar-SA" b="1" dirty="0"/>
              <a:t> إصدار سندات</a:t>
            </a:r>
            <a:r>
              <a:rPr lang="ar-DZ" b="1" dirty="0" err="1"/>
              <a:t>)</a:t>
            </a:r>
            <a:r>
              <a:rPr lang="ar-SA" b="1" dirty="0"/>
              <a:t> أرخص </a:t>
            </a:r>
            <a:r>
              <a:rPr lang="ar-DZ" b="1" dirty="0"/>
              <a:t>تكلفة من التمويل </a:t>
            </a:r>
            <a:r>
              <a:rPr lang="ar-SA" b="1" dirty="0"/>
              <a:t>بحقوق الملكية لأنه الأقل خطرا من وجهة نظر ال</a:t>
            </a:r>
            <a:r>
              <a:rPr lang="ar-DZ" b="1" dirty="0"/>
              <a:t>دائنين</a:t>
            </a:r>
            <a:r>
              <a:rPr lang="ar-SA" b="1" dirty="0"/>
              <a:t>، لأن</a:t>
            </a:r>
            <a:r>
              <a:rPr lang="ar-DZ" b="1" dirty="0"/>
              <a:t>هم ي</a:t>
            </a:r>
            <a:r>
              <a:rPr lang="ar-SA" b="1" dirty="0"/>
              <a:t>حصل</a:t>
            </a:r>
            <a:r>
              <a:rPr lang="ar-DZ" b="1" dirty="0"/>
              <a:t>ون</a:t>
            </a:r>
            <a:r>
              <a:rPr lang="ar-SA" b="1" dirty="0"/>
              <a:t> على الفائدة قبل توزيع الأرباح على </a:t>
            </a:r>
            <a:r>
              <a:rPr lang="ar-DZ" b="1" dirty="0" err="1"/>
              <a:t>المساهمين </a:t>
            </a:r>
            <a:r>
              <a:rPr lang="ar-DZ" b="1" dirty="0"/>
              <a:t>(حملة </a:t>
            </a:r>
            <a:r>
              <a:rPr lang="ar-SA" b="1" dirty="0"/>
              <a:t>الأسهم الممتازة والعادية</a:t>
            </a:r>
            <a:r>
              <a:rPr lang="ar-DZ" b="1" dirty="0" err="1"/>
              <a:t>)</a:t>
            </a:r>
            <a:r>
              <a:rPr lang="ar-SA" b="1" dirty="0"/>
              <a:t>، وفي حالة إفلاس المؤسسة فإن الد</a:t>
            </a:r>
            <a:r>
              <a:rPr lang="ar-DZ" b="1" dirty="0"/>
              <a:t>ائن</a:t>
            </a:r>
            <a:r>
              <a:rPr lang="ar-SA" b="1" dirty="0"/>
              <a:t>ين له</a:t>
            </a:r>
            <a:r>
              <a:rPr lang="ar-DZ" b="1" dirty="0"/>
              <a:t>م</a:t>
            </a:r>
            <a:r>
              <a:rPr lang="ar-SA" b="1" dirty="0"/>
              <a:t> حق أولوية على غيره</a:t>
            </a:r>
            <a:r>
              <a:rPr lang="ar-DZ" b="1" dirty="0"/>
              <a:t>م</a:t>
            </a:r>
            <a:r>
              <a:rPr lang="ar-SA" b="1" dirty="0"/>
              <a:t> من الم</a:t>
            </a:r>
            <a:r>
              <a:rPr lang="ar-DZ" b="1" dirty="0"/>
              <a:t>مولين</a:t>
            </a:r>
            <a:r>
              <a:rPr lang="ar-SA" b="1" dirty="0"/>
              <a:t> ال</a:t>
            </a:r>
            <a:r>
              <a:rPr lang="ar-DZ" b="1" dirty="0"/>
              <a:t>آ</a:t>
            </a:r>
            <a:r>
              <a:rPr lang="ar-SA" b="1" dirty="0"/>
              <a:t>خر</a:t>
            </a:r>
            <a:r>
              <a:rPr lang="ar-DZ" b="1" dirty="0"/>
              <a:t>ين</a:t>
            </a:r>
            <a:r>
              <a:rPr lang="ar-SA" b="1" dirty="0"/>
              <a:t>، وبناء على ذلك ف</a:t>
            </a:r>
            <a:r>
              <a:rPr lang="ar-DZ" b="1" dirty="0"/>
              <a:t>إنهم</a:t>
            </a:r>
            <a:r>
              <a:rPr lang="ar-SA" b="1" dirty="0"/>
              <a:t> </a:t>
            </a:r>
            <a:r>
              <a:rPr lang="ar-SA" b="1" dirty="0" err="1"/>
              <a:t>يط</a:t>
            </a:r>
            <a:r>
              <a:rPr lang="ar-DZ" b="1" dirty="0"/>
              <a:t>ا</a:t>
            </a:r>
            <a:r>
              <a:rPr lang="ar-SA" b="1" dirty="0"/>
              <a:t>لبون </a:t>
            </a:r>
            <a:r>
              <a:rPr lang="ar-DZ" b="1" dirty="0"/>
              <a:t>ب</a:t>
            </a:r>
            <a:r>
              <a:rPr lang="ar-SA" b="1" dirty="0"/>
              <a:t>معدل فائدة على ال</a:t>
            </a:r>
            <a:r>
              <a:rPr lang="ar-DZ" b="1" dirty="0"/>
              <a:t>دين</a:t>
            </a:r>
            <a:r>
              <a:rPr lang="ar-SA" b="1" dirty="0"/>
              <a:t> أقل من العائد المطلوب </a:t>
            </a:r>
            <a:r>
              <a:rPr lang="ar-DZ" b="1" dirty="0"/>
              <a:t>من المساهمين </a:t>
            </a:r>
            <a:r>
              <a:rPr lang="ar-SA" b="1" dirty="0"/>
              <a:t>لشراء الأسهم العادية أو الممتازة</a:t>
            </a:r>
            <a:r>
              <a:rPr lang="ar-DZ" b="1" dirty="0" err="1"/>
              <a:t>.</a:t>
            </a:r>
            <a:endParaRPr lang="fr-FR" b="1"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rtl="1"/>
            <a:r>
              <a:rPr lang="ar-DZ" sz="4000" b="1" dirty="0" smtClean="0">
                <a:solidFill>
                  <a:srgbClr val="0000FF"/>
                </a:solidFill>
              </a:rPr>
              <a:t>2-2- تكلفة </a:t>
            </a:r>
            <a:r>
              <a:rPr lang="ar-DZ" sz="4000" b="1" dirty="0">
                <a:solidFill>
                  <a:srgbClr val="0000FF"/>
                </a:solidFill>
              </a:rPr>
              <a:t>التمويل </a:t>
            </a:r>
            <a:r>
              <a:rPr lang="ar-SA" sz="4000" b="1" dirty="0">
                <a:solidFill>
                  <a:srgbClr val="0000FF"/>
                </a:solidFill>
              </a:rPr>
              <a:t>بحقوق الملكية </a:t>
            </a:r>
            <a:r>
              <a:rPr lang="ar-DZ" sz="4000" b="1" dirty="0">
                <a:solidFill>
                  <a:srgbClr val="0000FF"/>
                </a:solidFill>
              </a:rPr>
              <a:t>(بالأموال </a:t>
            </a:r>
            <a:r>
              <a:rPr lang="ar-DZ" sz="4000" b="1" dirty="0" smtClean="0">
                <a:solidFill>
                  <a:srgbClr val="0000FF"/>
                </a:solidFill>
              </a:rPr>
              <a:t>الخاصة</a:t>
            </a:r>
            <a:r>
              <a:rPr lang="ar-DZ" sz="4000" b="1" dirty="0" err="1" smtClean="0">
                <a:solidFill>
                  <a:srgbClr val="0000FF"/>
                </a:solidFill>
              </a:rPr>
              <a:t>)</a:t>
            </a:r>
            <a:endParaRPr lang="fr-FR" sz="4000" dirty="0">
              <a:solidFill>
                <a:srgbClr val="0000FF"/>
              </a:solidFill>
            </a:endParaRPr>
          </a:p>
        </p:txBody>
      </p:sp>
      <p:sp>
        <p:nvSpPr>
          <p:cNvPr id="3" name="Espace réservé du contenu 2"/>
          <p:cNvSpPr>
            <a:spLocks noGrp="1"/>
          </p:cNvSpPr>
          <p:nvPr>
            <p:ph idx="1"/>
          </p:nvPr>
        </p:nvSpPr>
        <p:spPr/>
        <p:txBody>
          <a:bodyPr/>
          <a:lstStyle/>
          <a:p>
            <a:pPr algn="r" rtl="1">
              <a:buFontTx/>
              <a:buNone/>
            </a:pPr>
            <a:r>
              <a:rPr lang="ar-DZ" b="1" dirty="0" smtClean="0"/>
              <a:t>تعرف تكلفة الأموال الخاصة على أنها الحد الأدنى لمعدل العائد المطلوب من طرف </a:t>
            </a:r>
            <a:r>
              <a:rPr lang="ar-DZ" b="1" dirty="0" err="1" smtClean="0"/>
              <a:t>الملاك </a:t>
            </a:r>
            <a:r>
              <a:rPr lang="ar-DZ" b="1" dirty="0" smtClean="0"/>
              <a:t>(أو المساهمين) لقاء وضع أموالهم تحت تصرف المؤسسة.</a:t>
            </a:r>
          </a:p>
          <a:p>
            <a:pPr algn="r" rtl="1">
              <a:buFontTx/>
              <a:buNone/>
            </a:pPr>
            <a:r>
              <a:rPr lang="ar-SA" b="1" dirty="0" smtClean="0"/>
              <a:t>يمكن التمييز بين التمويل بحقوق الملكية الخارجية عندما تقوم المؤسسة بإصدار أسهم عادية جديدة، والتمويل بحقوق الملكية الداخلية وهو التمويل الذاتي الذي يتغذى من الأرباح غير </a:t>
            </a:r>
            <a:r>
              <a:rPr lang="ar-SA" b="1" dirty="0" err="1" smtClean="0"/>
              <a:t>الموزعة </a:t>
            </a:r>
            <a:r>
              <a:rPr lang="ar-SA" b="1" dirty="0" smtClean="0"/>
              <a:t>(المحتجزة) </a:t>
            </a:r>
            <a:r>
              <a:rPr lang="ar-SA" b="1" dirty="0" err="1" smtClean="0"/>
              <a:t>والاهتلاكات</a:t>
            </a:r>
            <a:r>
              <a:rPr lang="ar-SA" b="1" dirty="0" smtClean="0"/>
              <a:t> المتراكمة.</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567333"/>
            <a:ext cx="8229600" cy="4525963"/>
          </a:xfrm>
        </p:spPr>
        <p:txBody>
          <a:bodyPr>
            <a:noAutofit/>
          </a:bodyPr>
          <a:lstStyle/>
          <a:p>
            <a:pPr algn="r" rtl="1">
              <a:buNone/>
            </a:pPr>
            <a:r>
              <a:rPr lang="ar-DZ" b="1" dirty="0" smtClean="0"/>
              <a:t>ليس </a:t>
            </a:r>
            <a:r>
              <a:rPr lang="ar-SA" b="1" dirty="0" smtClean="0"/>
              <a:t>للأرباح المحتجزة </a:t>
            </a:r>
            <a:r>
              <a:rPr lang="ar-DZ" b="1" dirty="0" smtClean="0"/>
              <a:t>تكلفة </a:t>
            </a:r>
            <a:r>
              <a:rPr lang="ar-DZ" b="1" dirty="0" err="1" smtClean="0"/>
              <a:t>صريحة </a:t>
            </a:r>
            <a:r>
              <a:rPr lang="ar-DZ" b="1" dirty="0" smtClean="0"/>
              <a:t>(ظاهرة) وإنما تكلفتها ضمنية، يفترض أن تساوي تكلفة التمويل بالأسهم العادية لأن </a:t>
            </a:r>
            <a:r>
              <a:rPr lang="ar-SA" b="1" dirty="0" err="1" smtClean="0"/>
              <a:t>الأرباج</a:t>
            </a:r>
            <a:r>
              <a:rPr lang="ar-SA" b="1" dirty="0" smtClean="0"/>
              <a:t> المحتجزة</a:t>
            </a:r>
            <a:r>
              <a:rPr lang="ar-DZ" b="1" dirty="0" smtClean="0"/>
              <a:t> حق من حقوق الملاك، وهم</a:t>
            </a:r>
            <a:r>
              <a:rPr lang="ar-SA" b="1" dirty="0" smtClean="0"/>
              <a:t> لا ي</a:t>
            </a:r>
            <a:r>
              <a:rPr lang="ar-DZ" b="1" dirty="0" err="1" smtClean="0"/>
              <a:t>رضون</a:t>
            </a:r>
            <a:r>
              <a:rPr lang="ar-SA" b="1" dirty="0" smtClean="0"/>
              <a:t> </a:t>
            </a:r>
            <a:r>
              <a:rPr lang="ar-DZ" b="1" dirty="0" smtClean="0"/>
              <a:t>ب</a:t>
            </a:r>
            <a:r>
              <a:rPr lang="ar-SA" b="1" dirty="0" smtClean="0"/>
              <a:t>احتجاز الأرباح ما لم يكن العائد المتوقع من استثمارها يساوي على الأقل معدل العائد على الاستثمار في فر</a:t>
            </a:r>
            <a:r>
              <a:rPr lang="ar-DZ" b="1" dirty="0" smtClean="0"/>
              <a:t>ص</a:t>
            </a:r>
            <a:r>
              <a:rPr lang="ar-SA" b="1" dirty="0" smtClean="0"/>
              <a:t> بديلة متاحة.</a:t>
            </a:r>
            <a:r>
              <a:rPr lang="ar-DZ" b="1" dirty="0" smtClean="0"/>
              <a:t> لكنه </a:t>
            </a:r>
            <a:r>
              <a:rPr lang="ar-SA" b="1" dirty="0" smtClean="0"/>
              <a:t>نظرا لكون الأرباح المحتجزة لا يترتب عنها أية مصاريف</a:t>
            </a:r>
            <a:r>
              <a:rPr lang="ar-DZ" b="1" dirty="0" smtClean="0"/>
              <a:t> إصدار ولا تخضع للضريبة على الأرباح فإن تكلفتها تقل عن </a:t>
            </a:r>
            <a:r>
              <a:rPr lang="ar-SA" b="1" dirty="0" smtClean="0"/>
              <a:t>تكلفة التمويل </a:t>
            </a:r>
            <a:r>
              <a:rPr lang="ar-DZ" b="1" dirty="0" smtClean="0"/>
              <a:t>بالأسهم العادية بعض </a:t>
            </a:r>
            <a:r>
              <a:rPr lang="ar-DZ" b="1" dirty="0" err="1" smtClean="0"/>
              <a:t>الشيء.</a:t>
            </a:r>
            <a:r>
              <a:rPr lang="ar-DZ" b="1" dirty="0" smtClean="0"/>
              <a:t> غير أنه كثيرا ما يتم تجاهل هذا الفارق لأن </a:t>
            </a:r>
            <a:r>
              <a:rPr lang="ar-SA" b="1" dirty="0" smtClean="0"/>
              <a:t>تكلفة </a:t>
            </a:r>
            <a:r>
              <a:rPr lang="ar-DZ" b="1" dirty="0" smtClean="0"/>
              <a:t>العنصرين</a:t>
            </a:r>
            <a:r>
              <a:rPr lang="ar-SA" b="1" dirty="0" smtClean="0"/>
              <a:t> تدخل في تكلفة الأموال الخاصة.</a:t>
            </a:r>
            <a:endParaRPr lang="fr-FR"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rtl="1"/>
            <a:r>
              <a:rPr lang="ar-SA" b="1" dirty="0" smtClean="0">
                <a:solidFill>
                  <a:srgbClr val="0000FF"/>
                </a:solidFill>
              </a:rPr>
              <a:t>تكلفة التمويل بالأسهم العادية</a:t>
            </a:r>
            <a:endParaRPr lang="fr-FR" dirty="0">
              <a:solidFill>
                <a:srgbClr val="0000FF"/>
              </a:solidFill>
            </a:endParaRPr>
          </a:p>
        </p:txBody>
      </p:sp>
      <p:sp>
        <p:nvSpPr>
          <p:cNvPr id="3" name="Espace réservé du contenu 2"/>
          <p:cNvSpPr>
            <a:spLocks noGrp="1"/>
          </p:cNvSpPr>
          <p:nvPr>
            <p:ph idx="1"/>
          </p:nvPr>
        </p:nvSpPr>
        <p:spPr/>
        <p:txBody>
          <a:bodyPr>
            <a:normAutofit/>
          </a:bodyPr>
          <a:lstStyle/>
          <a:p>
            <a:pPr algn="r" rtl="1">
              <a:buNone/>
            </a:pPr>
            <a:r>
              <a:rPr lang="ar-DZ" b="1" dirty="0" smtClean="0"/>
              <a:t>يعد تقدير</a:t>
            </a:r>
            <a:r>
              <a:rPr lang="ar-SA" b="1" dirty="0" smtClean="0"/>
              <a:t> تكلفة التمويل بالأسهم العادية</a:t>
            </a:r>
            <a:r>
              <a:rPr lang="ar-DZ" b="1" dirty="0" smtClean="0"/>
              <a:t> عملية صعبة إلى حد ما مقارنة بعملية تقدير</a:t>
            </a:r>
            <a:r>
              <a:rPr lang="ar-SA" b="1" dirty="0" smtClean="0"/>
              <a:t> تكلفة التمويل ب</a:t>
            </a:r>
            <a:r>
              <a:rPr lang="ar-DZ" b="1" dirty="0" smtClean="0"/>
              <a:t>السندات السهلة </a:t>
            </a:r>
            <a:r>
              <a:rPr lang="ar-DZ" b="1" dirty="0" err="1" smtClean="0"/>
              <a:t>نسبيا.</a:t>
            </a:r>
            <a:r>
              <a:rPr lang="ar-DZ" b="1" dirty="0" smtClean="0"/>
              <a:t> وترجع الصعوبة إلى كون التدفقات النقدية الخارجة لحملة </a:t>
            </a:r>
            <a:r>
              <a:rPr lang="ar-SA" b="1" dirty="0" smtClean="0"/>
              <a:t>الأسهم العادية</a:t>
            </a:r>
            <a:r>
              <a:rPr lang="ar-DZ" b="1" dirty="0" smtClean="0"/>
              <a:t> غير محددة المدة كما هو الحال بالنسبة </a:t>
            </a:r>
            <a:r>
              <a:rPr lang="ar-DZ" b="1" dirty="0" err="1" smtClean="0"/>
              <a:t>للسندات.</a:t>
            </a:r>
            <a:r>
              <a:rPr lang="ar-DZ" b="1" dirty="0" smtClean="0"/>
              <a:t> لهذا السبب وجدت عدة محاولات أو نماذج لتقدير تكلفة </a:t>
            </a:r>
            <a:r>
              <a:rPr lang="ar-SA" b="1" dirty="0" smtClean="0"/>
              <a:t>التمويل ب</a:t>
            </a:r>
            <a:r>
              <a:rPr lang="ar-DZ" b="1" dirty="0" smtClean="0"/>
              <a:t>الأسهم العادية، أهمها</a:t>
            </a:r>
            <a:r>
              <a:rPr lang="ar-SA" b="1" dirty="0" err="1" smtClean="0"/>
              <a:t>:</a:t>
            </a:r>
            <a:r>
              <a:rPr lang="ar-DZ" b="1" dirty="0" smtClean="0"/>
              <a:t> (أ) نموذج التوزيعات النقدية المخصومة ويطلق عليه أيضا </a:t>
            </a:r>
            <a:r>
              <a:rPr lang="ar-SA" b="1" dirty="0" smtClean="0"/>
              <a:t>نموذج</a:t>
            </a:r>
            <a:r>
              <a:rPr lang="ar-DZ" b="1" dirty="0" smtClean="0"/>
              <a:t> </a:t>
            </a:r>
            <a:r>
              <a:rPr lang="ar-DZ" b="1" dirty="0" err="1" smtClean="0"/>
              <a:t>”</a:t>
            </a:r>
            <a:r>
              <a:rPr lang="ar-SA" b="1" dirty="0" err="1" smtClean="0"/>
              <a:t>جوردن</a:t>
            </a:r>
            <a:r>
              <a:rPr lang="ar-SA" b="1" dirty="0" smtClean="0"/>
              <a:t> – </a:t>
            </a:r>
            <a:r>
              <a:rPr lang="ar-SA" b="1" dirty="0" err="1" smtClean="0"/>
              <a:t>شابيرو</a:t>
            </a:r>
            <a:r>
              <a:rPr lang="ar-DZ" b="1" dirty="0" err="1" smtClean="0"/>
              <a:t>“؛ </a:t>
            </a:r>
            <a:r>
              <a:rPr lang="ar-DZ" b="1" dirty="0" smtClean="0"/>
              <a:t>(ب</a:t>
            </a:r>
            <a:r>
              <a:rPr lang="ar-DZ" b="1" dirty="0" err="1" smtClean="0"/>
              <a:t>)</a:t>
            </a:r>
            <a:r>
              <a:rPr lang="ar-DZ" b="1" dirty="0" smtClean="0"/>
              <a:t> </a:t>
            </a:r>
            <a:r>
              <a:rPr lang="ar-SA" b="1" dirty="0" smtClean="0"/>
              <a:t>نموذج تسعير الأصول الرأسمالية.</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rtl="1"/>
            <a:r>
              <a:rPr lang="ar-DZ" sz="3600" b="1" dirty="0" smtClean="0">
                <a:solidFill>
                  <a:srgbClr val="0000FF"/>
                </a:solidFill>
              </a:rPr>
              <a:t>نموذج التوزيعات النقدية </a:t>
            </a:r>
            <a:r>
              <a:rPr lang="ar-DZ" sz="3600" b="1" dirty="0" err="1" smtClean="0">
                <a:solidFill>
                  <a:srgbClr val="0000FF"/>
                </a:solidFill>
              </a:rPr>
              <a:t>المخصومة ”</a:t>
            </a:r>
            <a:r>
              <a:rPr lang="ar-SA" sz="3600" b="1" dirty="0" err="1" smtClean="0">
                <a:solidFill>
                  <a:srgbClr val="0000FF"/>
                </a:solidFill>
              </a:rPr>
              <a:t>جوردن</a:t>
            </a:r>
            <a:r>
              <a:rPr lang="ar-SA" sz="3600" b="1" dirty="0" smtClean="0">
                <a:solidFill>
                  <a:srgbClr val="0000FF"/>
                </a:solidFill>
              </a:rPr>
              <a:t> – </a:t>
            </a:r>
            <a:r>
              <a:rPr lang="ar-SA" sz="3600" b="1" dirty="0" err="1" smtClean="0">
                <a:solidFill>
                  <a:srgbClr val="0000FF"/>
                </a:solidFill>
              </a:rPr>
              <a:t>شابيرو</a:t>
            </a:r>
            <a:r>
              <a:rPr lang="ar-DZ" sz="3600" b="1" dirty="0" err="1" smtClean="0">
                <a:solidFill>
                  <a:srgbClr val="0000FF"/>
                </a:solidFill>
              </a:rPr>
              <a:t>“</a:t>
            </a:r>
            <a:endParaRPr lang="fr-FR" sz="3600" dirty="0">
              <a:solidFill>
                <a:srgbClr val="0000FF"/>
              </a:solidFill>
            </a:endParaRPr>
          </a:p>
        </p:txBody>
      </p:sp>
      <p:sp>
        <p:nvSpPr>
          <p:cNvPr id="3" name="Espace réservé du contenu 2"/>
          <p:cNvSpPr>
            <a:spLocks noGrp="1"/>
          </p:cNvSpPr>
          <p:nvPr>
            <p:ph idx="1"/>
          </p:nvPr>
        </p:nvSpPr>
        <p:spPr/>
        <p:txBody>
          <a:bodyPr/>
          <a:lstStyle/>
          <a:p>
            <a:pPr algn="r" rtl="1">
              <a:buNone/>
            </a:pPr>
            <a:r>
              <a:rPr lang="ar-SA" b="1" dirty="0" smtClean="0"/>
              <a:t>وبنفس الطريقة فإن تكلفة التمويل بالأسهم تتمثل في معدل الخصم الذي يجعل مجموع القيم الحالية للتدفقات النقدية الخارجة تتساوى مع قيمة </a:t>
            </a:r>
            <a:r>
              <a:rPr lang="ar-SA" b="1" dirty="0" err="1" smtClean="0"/>
              <a:t>السهم.</a:t>
            </a:r>
            <a:r>
              <a:rPr lang="ar-SA" b="1" dirty="0" smtClean="0"/>
              <a:t> </a:t>
            </a:r>
            <a:r>
              <a:rPr lang="ar-DZ" b="1" dirty="0" smtClean="0"/>
              <a:t>و</a:t>
            </a:r>
            <a:r>
              <a:rPr lang="ar-SA" b="1" dirty="0" smtClean="0"/>
              <a:t>بما أن الأسهم العادية ليس لها تاريخ استحقاق معين، فإن التدفقات النقدية </a:t>
            </a:r>
            <a:r>
              <a:rPr lang="ar-DZ" b="1" dirty="0" smtClean="0"/>
              <a:t>الخارجة </a:t>
            </a:r>
            <a:r>
              <a:rPr lang="ar-SA" b="1" dirty="0" smtClean="0"/>
              <a:t>سوف تتمثل فقط في التوزيعات التي يحصل عليها المستثمر.</a:t>
            </a:r>
            <a:endParaRPr lang="fr-FR" dirty="0"/>
          </a:p>
        </p:txBody>
      </p:sp>
      <p:graphicFrame>
        <p:nvGraphicFramePr>
          <p:cNvPr id="4" name="Tableau 3"/>
          <p:cNvGraphicFramePr>
            <a:graphicFrameLocks noGrp="1"/>
          </p:cNvGraphicFramePr>
          <p:nvPr/>
        </p:nvGraphicFramePr>
        <p:xfrm>
          <a:off x="2915816" y="5143500"/>
          <a:ext cx="5728122" cy="1645920"/>
        </p:xfrm>
        <a:graphic>
          <a:graphicData uri="http://schemas.openxmlformats.org/drawingml/2006/table">
            <a:tbl>
              <a:tblPr rtl="1"/>
              <a:tblGrid>
                <a:gridCol w="1115356"/>
                <a:gridCol w="4612766"/>
              </a:tblGrid>
              <a:tr h="37147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err="1" smtClean="0">
                          <a:ln>
                            <a:noFill/>
                          </a:ln>
                          <a:solidFill>
                            <a:srgbClr val="0000FF"/>
                          </a:solidFill>
                          <a:effectLst/>
                          <a:latin typeface="Arial" charset="0"/>
                          <a:cs typeface="Arial" charset="0"/>
                        </a:rPr>
                        <a:t>Div</a:t>
                      </a:r>
                      <a:r>
                        <a:rPr kumimoji="0" lang="en-US" sz="2800" b="1" i="1" u="none" strike="noStrike" cap="none" normalizeH="0" baseline="-25000" dirty="0" err="1" smtClean="0">
                          <a:ln>
                            <a:noFill/>
                          </a:ln>
                          <a:solidFill>
                            <a:srgbClr val="0000FF"/>
                          </a:solidFill>
                          <a:effectLst/>
                          <a:latin typeface="Arial" charset="0"/>
                          <a:cs typeface="Arial" charset="0"/>
                        </a:rPr>
                        <a:t>t</a:t>
                      </a:r>
                      <a:r>
                        <a:rPr kumimoji="0" lang="ar-DZ" sz="2800" b="1" i="0" u="none" strike="noStrike" cap="none" normalizeH="0" baseline="0" dirty="0" smtClean="0">
                          <a:ln>
                            <a:noFill/>
                          </a:ln>
                          <a:solidFill>
                            <a:srgbClr val="0000FF"/>
                          </a:solidFill>
                          <a:effectLst/>
                          <a:latin typeface="Arial" charset="0"/>
                          <a:cs typeface="Arial" charset="0"/>
                        </a:rPr>
                        <a:t>:</a:t>
                      </a:r>
                      <a:endParaRPr kumimoji="0" lang="ar-SA" sz="2800" b="1" i="1" u="none" strike="noStrike" cap="none" normalizeH="0" baseline="0" dirty="0" smtClean="0">
                        <a:ln>
                          <a:noFill/>
                        </a:ln>
                        <a:solidFill>
                          <a:srgbClr val="0000FF"/>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000" b="1" i="0" u="none" strike="noStrike" cap="none" normalizeH="0" baseline="0" dirty="0" smtClean="0">
                          <a:ln>
                            <a:noFill/>
                          </a:ln>
                          <a:solidFill>
                            <a:srgbClr val="0000FF"/>
                          </a:solidFill>
                          <a:effectLst/>
                          <a:latin typeface="Arial" charset="0"/>
                          <a:cs typeface="Arial" charset="0"/>
                        </a:rPr>
                        <a:t>التوزيعات المتوقعة</a:t>
                      </a:r>
                      <a:endParaRPr kumimoji="0" lang="ar-SA" sz="3000" b="1" i="0" u="none" strike="noStrike" cap="none" normalizeH="0" baseline="-25000" dirty="0" smtClean="0">
                        <a:ln>
                          <a:noFill/>
                        </a:ln>
                        <a:solidFill>
                          <a:srgbClr val="0000FF"/>
                        </a:solidFill>
                        <a:effectLst/>
                        <a:latin typeface="Arial" charset="0"/>
                        <a:cs typeface="Arial" charset="0"/>
                      </a:endParaRPr>
                    </a:p>
                  </a:txBody>
                  <a:tcPr horzOverflow="overflow">
                    <a:lnL>
                      <a:noFill/>
                    </a:lnL>
                    <a:lnR>
                      <a:noFill/>
                    </a:lnR>
                    <a:lnT>
                      <a:noFill/>
                    </a:lnT>
                    <a:lnB>
                      <a:noFill/>
                    </a:lnB>
                    <a:lnTlToBr>
                      <a:noFill/>
                    </a:lnTlToBr>
                    <a:lnBlToTr>
                      <a:noFill/>
                    </a:lnBlToTr>
                    <a:noFill/>
                  </a:tcPr>
                </a:tc>
              </a:tr>
              <a:tr h="37147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r-FR" sz="2800" b="1" i="1" u="none" strike="noStrike" cap="none" normalizeH="0" baseline="0" dirty="0" smtClean="0">
                          <a:ln>
                            <a:noFill/>
                          </a:ln>
                          <a:solidFill>
                            <a:srgbClr val="0000FF"/>
                          </a:solidFill>
                          <a:effectLst/>
                          <a:latin typeface="Arial" charset="0"/>
                          <a:cs typeface="Arial" charset="0"/>
                        </a:rPr>
                        <a:t>P</a:t>
                      </a:r>
                      <a:r>
                        <a:rPr kumimoji="0" lang="fr-FR" sz="2800" b="1" i="1" u="none" strike="noStrike" cap="none" normalizeH="0" baseline="-25000" dirty="0" smtClean="0">
                          <a:ln>
                            <a:noFill/>
                          </a:ln>
                          <a:solidFill>
                            <a:srgbClr val="0000FF"/>
                          </a:solidFill>
                          <a:effectLst/>
                          <a:latin typeface="Arial" charset="0"/>
                          <a:cs typeface="Arial" charset="0"/>
                        </a:rPr>
                        <a:t>0</a:t>
                      </a:r>
                      <a:r>
                        <a:rPr kumimoji="0" lang="ar-DZ" sz="2800" b="1" i="0" u="none" strike="noStrike" cap="none" normalizeH="0" baseline="0" dirty="0" smtClean="0">
                          <a:ln>
                            <a:noFill/>
                          </a:ln>
                          <a:solidFill>
                            <a:srgbClr val="0000FF"/>
                          </a:solidFill>
                          <a:effectLst/>
                          <a:latin typeface="Arial" charset="0"/>
                          <a:cs typeface="Arial" charset="0"/>
                        </a:rPr>
                        <a:t>:</a:t>
                      </a:r>
                      <a:endParaRPr kumimoji="0" lang="ar-SA" sz="2800" b="1" i="0" u="none" strike="noStrike" cap="none" normalizeH="0" baseline="-25000" dirty="0" smtClean="0">
                        <a:ln>
                          <a:noFill/>
                        </a:ln>
                        <a:solidFill>
                          <a:srgbClr val="0000FF"/>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000" b="1" i="0" u="none" strike="noStrike" cap="none" normalizeH="0" baseline="0" dirty="0" smtClean="0">
                          <a:ln>
                            <a:noFill/>
                          </a:ln>
                          <a:solidFill>
                            <a:srgbClr val="0000FF"/>
                          </a:solidFill>
                          <a:effectLst/>
                          <a:latin typeface="Arial" charset="0"/>
                          <a:cs typeface="Arial" charset="0"/>
                        </a:rPr>
                        <a:t>القيمة السوقية للسهم</a:t>
                      </a:r>
                    </a:p>
                  </a:txBody>
                  <a:tcPr horzOverflow="overflow">
                    <a:lnL>
                      <a:noFill/>
                    </a:lnL>
                    <a:lnR>
                      <a:noFill/>
                    </a:lnR>
                    <a:lnT>
                      <a:noFill/>
                    </a:lnT>
                    <a:lnB>
                      <a:noFill/>
                    </a:lnB>
                    <a:lnTlToBr>
                      <a:noFill/>
                    </a:lnTlToBr>
                    <a:lnBlToTr>
                      <a:noFill/>
                    </a:lnBlToTr>
                    <a:noFill/>
                  </a:tcPr>
                </a:tc>
              </a:tr>
              <a:tr h="37147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r-FR" sz="2800" b="1" i="1" u="none" strike="noStrike" cap="none" normalizeH="0" baseline="0" dirty="0" err="1" smtClean="0">
                          <a:ln>
                            <a:noFill/>
                          </a:ln>
                          <a:solidFill>
                            <a:srgbClr val="0000FF"/>
                          </a:solidFill>
                          <a:effectLst/>
                          <a:latin typeface="Arial" charset="0"/>
                          <a:cs typeface="Arial" charset="0"/>
                        </a:rPr>
                        <a:t>K</a:t>
                      </a:r>
                      <a:r>
                        <a:rPr kumimoji="0" lang="fr-FR" sz="2800" b="1" i="1" u="none" strike="noStrike" cap="none" normalizeH="0" baseline="-25000" dirty="0" err="1" smtClean="0">
                          <a:ln>
                            <a:noFill/>
                          </a:ln>
                          <a:solidFill>
                            <a:srgbClr val="0000FF"/>
                          </a:solidFill>
                          <a:effectLst/>
                          <a:latin typeface="Arial" charset="0"/>
                          <a:cs typeface="Arial" charset="0"/>
                        </a:rPr>
                        <a:t>cs</a:t>
                      </a:r>
                      <a:r>
                        <a:rPr kumimoji="0" lang="ar-DZ" sz="2800" b="1" i="1" u="none" strike="noStrike" cap="none" normalizeH="0" baseline="0" dirty="0" smtClean="0">
                          <a:ln>
                            <a:noFill/>
                          </a:ln>
                          <a:solidFill>
                            <a:srgbClr val="0000FF"/>
                          </a:solidFill>
                          <a:effectLst/>
                          <a:latin typeface="Arial" charset="0"/>
                          <a:cs typeface="Arial" charset="0"/>
                        </a:rPr>
                        <a:t> </a:t>
                      </a:r>
                      <a:r>
                        <a:rPr kumimoji="0" lang="ar-DZ" sz="2800" b="1" i="0" u="none" strike="noStrike" cap="none" normalizeH="0" baseline="0" dirty="0" smtClean="0">
                          <a:ln>
                            <a:noFill/>
                          </a:ln>
                          <a:solidFill>
                            <a:srgbClr val="0000FF"/>
                          </a:solidFill>
                          <a:effectLst/>
                          <a:latin typeface="Arial" charset="0"/>
                          <a:cs typeface="Arial" charset="0"/>
                        </a:rPr>
                        <a:t>:</a:t>
                      </a:r>
                      <a:r>
                        <a:rPr kumimoji="0" lang="ar-DZ" sz="2800" b="1" i="1" u="none" strike="noStrike" cap="none" normalizeH="0" baseline="0" dirty="0" smtClean="0">
                          <a:ln>
                            <a:noFill/>
                          </a:ln>
                          <a:solidFill>
                            <a:srgbClr val="0000FF"/>
                          </a:solidFill>
                          <a:effectLst/>
                          <a:latin typeface="Arial" charset="0"/>
                          <a:cs typeface="Arial" charset="0"/>
                        </a:rPr>
                        <a:t> </a:t>
                      </a:r>
                      <a:endParaRPr kumimoji="0" lang="ar-SA" sz="2800" b="1" i="1" u="none" strike="noStrike" cap="none" normalizeH="0" baseline="0" dirty="0" smtClean="0">
                        <a:ln>
                          <a:noFill/>
                        </a:ln>
                        <a:solidFill>
                          <a:srgbClr val="0000FF"/>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000" b="1" i="0" u="none" strike="noStrike" kern="1200" cap="none" normalizeH="0" baseline="0" dirty="0" smtClean="0">
                          <a:ln>
                            <a:noFill/>
                          </a:ln>
                          <a:solidFill>
                            <a:srgbClr val="0000FF"/>
                          </a:solidFill>
                          <a:effectLst/>
                          <a:latin typeface="Arial" charset="0"/>
                          <a:ea typeface="+mn-ea"/>
                          <a:cs typeface="Arial" charset="0"/>
                        </a:rPr>
                        <a:t>تكلفة التمويل بالأسهم</a:t>
                      </a:r>
                      <a:r>
                        <a:rPr kumimoji="0" lang="ar-DZ" sz="3000" b="1" i="0" u="none" strike="noStrike" kern="1200" cap="none" normalizeH="0" baseline="0" dirty="0" smtClean="0">
                          <a:ln>
                            <a:noFill/>
                          </a:ln>
                          <a:solidFill>
                            <a:srgbClr val="0000FF"/>
                          </a:solidFill>
                          <a:effectLst/>
                          <a:latin typeface="Arial" charset="0"/>
                          <a:ea typeface="+mn-ea"/>
                          <a:cs typeface="Arial" charset="0"/>
                        </a:rPr>
                        <a:t> العادية</a:t>
                      </a:r>
                      <a:r>
                        <a:rPr kumimoji="0" lang="ar-SA" sz="3000" b="1" i="0" u="none" strike="noStrike" kern="1200" cap="none" normalizeH="0" baseline="0" dirty="0" smtClean="0">
                          <a:ln>
                            <a:noFill/>
                          </a:ln>
                          <a:solidFill>
                            <a:srgbClr val="0000FF"/>
                          </a:solidFill>
                          <a:effectLst/>
                          <a:latin typeface="Arial" charset="0"/>
                          <a:ea typeface="+mn-ea"/>
                          <a:cs typeface="Arial" charset="0"/>
                        </a:rPr>
                        <a:t> </a:t>
                      </a:r>
                      <a:endParaRPr kumimoji="0" lang="en-US" sz="3000" b="1" i="0" u="none" strike="noStrike" kern="1200" cap="none" normalizeH="0" baseline="0" dirty="0" smtClean="0">
                        <a:ln>
                          <a:noFill/>
                        </a:ln>
                        <a:solidFill>
                          <a:srgbClr val="0000FF"/>
                        </a:solidFill>
                        <a:effectLst/>
                        <a:latin typeface="Arial" charset="0"/>
                        <a:ea typeface="+mn-ea"/>
                        <a:cs typeface="Arial" charset="0"/>
                      </a:endParaRPr>
                    </a:p>
                  </a:txBody>
                  <a:tcPr horzOverflow="overflow">
                    <a:lnL>
                      <a:noFill/>
                    </a:lnL>
                    <a:lnR>
                      <a:noFill/>
                    </a:lnR>
                    <a:lnT>
                      <a:noFill/>
                    </a:lnT>
                    <a:lnB>
                      <a:noFill/>
                    </a:lnB>
                    <a:lnTlToBr>
                      <a:noFill/>
                    </a:lnTlToBr>
                    <a:lnBlToTr>
                      <a:noFill/>
                    </a:lnBlToTr>
                    <a:noFill/>
                  </a:tcPr>
                </a:tc>
              </a:tr>
            </a:tbl>
          </a:graphicData>
        </a:graphic>
      </p:graphicFrame>
      <p:graphicFrame>
        <p:nvGraphicFramePr>
          <p:cNvPr id="5" name="Object 15"/>
          <p:cNvGraphicFramePr>
            <a:graphicFrameLocks noChangeAspect="1"/>
          </p:cNvGraphicFramePr>
          <p:nvPr/>
        </p:nvGraphicFramePr>
        <p:xfrm>
          <a:off x="644525" y="4368800"/>
          <a:ext cx="3743325" cy="1403350"/>
        </p:xfrm>
        <a:graphic>
          <a:graphicData uri="http://schemas.openxmlformats.org/presentationml/2006/ole">
            <p:oleObj spid="_x0000_s9218" name="Equation" r:id="rId3" imgW="1117440" imgH="4824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Autofit/>
          </a:bodyPr>
          <a:lstStyle/>
          <a:p>
            <a:pPr algn="r" rtl="1">
              <a:buNone/>
            </a:pPr>
            <a:r>
              <a:rPr lang="ar-DZ" b="1" dirty="0" smtClean="0"/>
              <a:t>وبعد تبسيط </a:t>
            </a:r>
            <a:r>
              <a:rPr lang="ar-DZ" b="1" dirty="0" err="1" smtClean="0"/>
              <a:t>المعادلة:</a:t>
            </a:r>
            <a:endParaRPr lang="ar-DZ" b="1" dirty="0" smtClean="0"/>
          </a:p>
          <a:p>
            <a:pPr algn="r" rtl="1">
              <a:buNone/>
            </a:pPr>
            <a:endParaRPr lang="ar-DZ" b="1" dirty="0" smtClean="0"/>
          </a:p>
          <a:p>
            <a:pPr algn="r" rtl="1">
              <a:buNone/>
            </a:pPr>
            <a:endParaRPr lang="ar-DZ" sz="1800" b="1" dirty="0"/>
          </a:p>
          <a:p>
            <a:pPr algn="r" rtl="1">
              <a:buNone/>
            </a:pPr>
            <a:r>
              <a:rPr lang="ar-DZ" b="1" dirty="0" smtClean="0"/>
              <a:t>نجد الصيغة المختصرة </a:t>
            </a:r>
            <a:r>
              <a:rPr lang="ar-DZ" b="1" dirty="0" err="1" smtClean="0"/>
              <a:t>للنموذج:</a:t>
            </a:r>
            <a:endParaRPr lang="ar-DZ" b="1" dirty="0" smtClean="0"/>
          </a:p>
          <a:p>
            <a:pPr algn="r" rtl="1">
              <a:buNone/>
            </a:pPr>
            <a:endParaRPr lang="ar-DZ" b="1" dirty="0"/>
          </a:p>
          <a:p>
            <a:pPr algn="r" rtl="1">
              <a:buNone/>
            </a:pPr>
            <a:endParaRPr lang="ar-DZ" b="1" dirty="0" smtClean="0"/>
          </a:p>
          <a:p>
            <a:pPr algn="r" rtl="1">
              <a:buNone/>
            </a:pPr>
            <a:r>
              <a:rPr lang="ar-DZ" b="1" dirty="0" err="1" smtClean="0"/>
              <a:t>وأيضا:</a:t>
            </a:r>
            <a:endParaRPr lang="ar-DZ" b="1" dirty="0" smtClean="0"/>
          </a:p>
          <a:p>
            <a:pPr algn="r" rtl="1">
              <a:buNone/>
            </a:pPr>
            <a:endParaRPr lang="ar-DZ" b="1" dirty="0"/>
          </a:p>
          <a:p>
            <a:pPr algn="r" rtl="1">
              <a:buNone/>
            </a:pPr>
            <a:r>
              <a:rPr lang="ar-DZ" b="1" dirty="0" smtClean="0"/>
              <a:t>لأن:</a:t>
            </a:r>
            <a:endParaRPr lang="fr-FR" b="1" dirty="0"/>
          </a:p>
        </p:txBody>
      </p:sp>
      <p:graphicFrame>
        <p:nvGraphicFramePr>
          <p:cNvPr id="5" name="Object 4"/>
          <p:cNvGraphicFramePr>
            <a:graphicFrameLocks noChangeAspect="1"/>
          </p:cNvGraphicFramePr>
          <p:nvPr/>
        </p:nvGraphicFramePr>
        <p:xfrm>
          <a:off x="524222" y="2105128"/>
          <a:ext cx="6496050" cy="977900"/>
        </p:xfrm>
        <a:graphic>
          <a:graphicData uri="http://schemas.openxmlformats.org/presentationml/2006/ole">
            <p:oleObj spid="_x0000_s10242" name="Équation" r:id="rId3" imgW="2489040" imgH="431640" progId="Equation.3">
              <p:embed/>
            </p:oleObj>
          </a:graphicData>
        </a:graphic>
      </p:graphicFrame>
      <p:graphicFrame>
        <p:nvGraphicFramePr>
          <p:cNvPr id="4" name="Object 4"/>
          <p:cNvGraphicFramePr>
            <a:graphicFrameLocks noChangeAspect="1"/>
          </p:cNvGraphicFramePr>
          <p:nvPr/>
        </p:nvGraphicFramePr>
        <p:xfrm>
          <a:off x="1043608" y="3717032"/>
          <a:ext cx="3267075" cy="1071563"/>
        </p:xfrm>
        <a:graphic>
          <a:graphicData uri="http://schemas.openxmlformats.org/presentationml/2006/ole">
            <p:oleObj spid="_x0000_s10243" name="Équation" r:id="rId4" imgW="1143000" imgH="431640" progId="Equation.3">
              <p:embed/>
            </p:oleObj>
          </a:graphicData>
        </a:graphic>
      </p:graphicFrame>
      <p:graphicFrame>
        <p:nvGraphicFramePr>
          <p:cNvPr id="6" name="Object 5"/>
          <p:cNvGraphicFramePr>
            <a:graphicFrameLocks noChangeAspect="1"/>
          </p:cNvGraphicFramePr>
          <p:nvPr/>
        </p:nvGraphicFramePr>
        <p:xfrm>
          <a:off x="4932040" y="4725144"/>
          <a:ext cx="2247900" cy="1143000"/>
        </p:xfrm>
        <a:graphic>
          <a:graphicData uri="http://schemas.openxmlformats.org/presentationml/2006/ole">
            <p:oleObj spid="_x0000_s10244" name="Équation" r:id="rId5" imgW="736560" imgH="431640" progId="Equation.3">
              <p:embed/>
            </p:oleObj>
          </a:graphicData>
        </a:graphic>
      </p:graphicFrame>
      <p:graphicFrame>
        <p:nvGraphicFramePr>
          <p:cNvPr id="7" name="Object 5"/>
          <p:cNvGraphicFramePr>
            <a:graphicFrameLocks noChangeAspect="1"/>
          </p:cNvGraphicFramePr>
          <p:nvPr/>
        </p:nvGraphicFramePr>
        <p:xfrm>
          <a:off x="5292080" y="6093296"/>
          <a:ext cx="2687638" cy="566737"/>
        </p:xfrm>
        <a:graphic>
          <a:graphicData uri="http://schemas.openxmlformats.org/presentationml/2006/ole">
            <p:oleObj spid="_x0000_s10245" name="Equation" r:id="rId6" imgW="939600" imgH="2286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80">
                                          <p:stCondLst>
                                            <p:cond delay="0"/>
                                          </p:stCondLst>
                                        </p:cTn>
                                        <p:tgtEl>
                                          <p:spTgt spid="6"/>
                                        </p:tgtEl>
                                      </p:cBhvr>
                                    </p:animEffect>
                                    <p:anim calcmode="lin" valueType="num">
                                      <p:cBhvr>
                                        <p:cTn id="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80">
                                          <p:stCondLst>
                                            <p:cond delay="0"/>
                                          </p:stCondLst>
                                        </p:cTn>
                                        <p:tgtEl>
                                          <p:spTgt spid="7"/>
                                        </p:tgtEl>
                                      </p:cBhvr>
                                    </p:animEffect>
                                    <p:anim calcmode="lin" valueType="num">
                                      <p:cBhvr>
                                        <p:cTn id="6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7" dur="26">
                                          <p:stCondLst>
                                            <p:cond delay="650"/>
                                          </p:stCondLst>
                                        </p:cTn>
                                        <p:tgtEl>
                                          <p:spTgt spid="7"/>
                                        </p:tgtEl>
                                      </p:cBhvr>
                                      <p:to x="100000" y="60000"/>
                                    </p:animScale>
                                    <p:animScale>
                                      <p:cBhvr>
                                        <p:cTn id="68" dur="166" decel="50000">
                                          <p:stCondLst>
                                            <p:cond delay="676"/>
                                          </p:stCondLst>
                                        </p:cTn>
                                        <p:tgtEl>
                                          <p:spTgt spid="7"/>
                                        </p:tgtEl>
                                      </p:cBhvr>
                                      <p:to x="100000" y="100000"/>
                                    </p:animScale>
                                    <p:animScale>
                                      <p:cBhvr>
                                        <p:cTn id="69" dur="26">
                                          <p:stCondLst>
                                            <p:cond delay="1312"/>
                                          </p:stCondLst>
                                        </p:cTn>
                                        <p:tgtEl>
                                          <p:spTgt spid="7"/>
                                        </p:tgtEl>
                                      </p:cBhvr>
                                      <p:to x="100000" y="80000"/>
                                    </p:animScale>
                                    <p:animScale>
                                      <p:cBhvr>
                                        <p:cTn id="70" dur="166" decel="50000">
                                          <p:stCondLst>
                                            <p:cond delay="1338"/>
                                          </p:stCondLst>
                                        </p:cTn>
                                        <p:tgtEl>
                                          <p:spTgt spid="7"/>
                                        </p:tgtEl>
                                      </p:cBhvr>
                                      <p:to x="100000" y="100000"/>
                                    </p:animScale>
                                    <p:animScale>
                                      <p:cBhvr>
                                        <p:cTn id="71" dur="26">
                                          <p:stCondLst>
                                            <p:cond delay="1642"/>
                                          </p:stCondLst>
                                        </p:cTn>
                                        <p:tgtEl>
                                          <p:spTgt spid="7"/>
                                        </p:tgtEl>
                                      </p:cBhvr>
                                      <p:to x="100000" y="90000"/>
                                    </p:animScale>
                                    <p:animScale>
                                      <p:cBhvr>
                                        <p:cTn id="72" dur="166" decel="50000">
                                          <p:stCondLst>
                                            <p:cond delay="1668"/>
                                          </p:stCondLst>
                                        </p:cTn>
                                        <p:tgtEl>
                                          <p:spTgt spid="7"/>
                                        </p:tgtEl>
                                      </p:cBhvr>
                                      <p:to x="100000" y="100000"/>
                                    </p:animScale>
                                    <p:animScale>
                                      <p:cBhvr>
                                        <p:cTn id="73" dur="26">
                                          <p:stCondLst>
                                            <p:cond delay="1808"/>
                                          </p:stCondLst>
                                        </p:cTn>
                                        <p:tgtEl>
                                          <p:spTgt spid="7"/>
                                        </p:tgtEl>
                                      </p:cBhvr>
                                      <p:to x="100000" y="95000"/>
                                    </p:animScale>
                                    <p:animScale>
                                      <p:cBhvr>
                                        <p:cTn id="7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pPr algn="r" rtl="1">
              <a:buFontTx/>
              <a:buNone/>
            </a:pPr>
            <a:r>
              <a:rPr lang="ar-SA" b="1" dirty="0" smtClean="0"/>
              <a:t>هذا في حالة افتراض أن التوزيعات تنمو بمعدل </a:t>
            </a:r>
            <a:r>
              <a:rPr lang="ar-SA" b="1" dirty="0" err="1" smtClean="0"/>
              <a:t>ثابت “</a:t>
            </a:r>
            <a:r>
              <a:rPr lang="en-US" b="1" i="1" dirty="0" smtClean="0">
                <a:solidFill>
                  <a:srgbClr val="0000FF"/>
                </a:solidFill>
              </a:rPr>
              <a:t>g</a:t>
            </a:r>
            <a:r>
              <a:rPr lang="ar-SA" b="1" dirty="0" err="1" smtClean="0"/>
              <a:t>”</a:t>
            </a:r>
            <a:r>
              <a:rPr lang="ar-DZ" b="1" dirty="0" smtClean="0"/>
              <a:t> </a:t>
            </a:r>
            <a:r>
              <a:rPr lang="ar-SA" b="1" dirty="0" smtClean="0"/>
              <a:t>من سنة إلى أخرى، أما إذا </a:t>
            </a:r>
            <a:r>
              <a:rPr lang="ar-SA" b="1" dirty="0" err="1" smtClean="0"/>
              <a:t>أفترضنا</a:t>
            </a:r>
            <a:r>
              <a:rPr lang="ar-SA" b="1" dirty="0" smtClean="0"/>
              <a:t> أن التوزيعات</a:t>
            </a:r>
            <a:r>
              <a:rPr lang="ar-DZ" b="1" dirty="0" smtClean="0"/>
              <a:t> </a:t>
            </a:r>
            <a:r>
              <a:rPr lang="ar-SA" b="1" dirty="0" smtClean="0"/>
              <a:t>ثابتة</a:t>
            </a:r>
            <a:r>
              <a:rPr lang="ar-DZ" b="1" dirty="0" err="1" smtClean="0"/>
              <a:t>،</a:t>
            </a:r>
            <a:r>
              <a:rPr lang="ar-SA" b="1" dirty="0" smtClean="0"/>
              <a:t> فإن:</a:t>
            </a:r>
            <a:endParaRPr lang="ar-DZ" b="1" dirty="0" smtClean="0"/>
          </a:p>
          <a:p>
            <a:pPr algn="r" rtl="1">
              <a:buFontTx/>
              <a:buNone/>
            </a:pPr>
            <a:endParaRPr lang="ar-DZ" b="1" dirty="0" smtClean="0"/>
          </a:p>
          <a:p>
            <a:pPr algn="r" rtl="1">
              <a:buFontTx/>
              <a:buNone/>
            </a:pPr>
            <a:endParaRPr lang="ar-DZ" b="1" dirty="0" smtClean="0"/>
          </a:p>
          <a:p>
            <a:pPr algn="r" rtl="1">
              <a:buFontTx/>
              <a:buNone/>
            </a:pPr>
            <a:endParaRPr lang="ar-DZ" b="1" dirty="0" smtClean="0"/>
          </a:p>
          <a:p>
            <a:pPr algn="r" rtl="1">
              <a:buFontTx/>
              <a:buNone/>
            </a:pPr>
            <a:r>
              <a:rPr lang="ar-DZ" b="1" dirty="0" smtClean="0"/>
              <a:t>تجدر الإشارة إلى أن المعادلة الأخيرة هي ذاتها التي تستخدم في تقدير تكلفة الأسهم الممتازة، لأن الأسهم الممتازة مثل الأسهم العادية هي الأخرى ليس لها تاريخ </a:t>
            </a:r>
            <a:r>
              <a:rPr lang="ar-DZ" b="1" dirty="0" err="1" smtClean="0"/>
              <a:t>إستحقاق</a:t>
            </a:r>
            <a:r>
              <a:rPr lang="ar-DZ" b="1" dirty="0" smtClean="0"/>
              <a:t>، بينما مبلغ التوزيعات السنوية المقدمة لحملتها ثابت.</a:t>
            </a:r>
            <a:endParaRPr lang="ar-SA" b="1" dirty="0" smtClean="0"/>
          </a:p>
        </p:txBody>
      </p:sp>
      <p:graphicFrame>
        <p:nvGraphicFramePr>
          <p:cNvPr id="5" name="Object 37"/>
          <p:cNvGraphicFramePr>
            <a:graphicFrameLocks noChangeAspect="1"/>
          </p:cNvGraphicFramePr>
          <p:nvPr/>
        </p:nvGraphicFramePr>
        <p:xfrm>
          <a:off x="3238502" y="2636912"/>
          <a:ext cx="2106913" cy="1296000"/>
        </p:xfrm>
        <a:graphic>
          <a:graphicData uri="http://schemas.openxmlformats.org/presentationml/2006/ole">
            <p:oleObj spid="_x0000_s11267" name="Equation" r:id="rId3" imgW="609480" imgH="4316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rtl="1"/>
            <a:r>
              <a:rPr lang="ar-DZ" sz="3600" b="1" dirty="0" smtClean="0">
                <a:solidFill>
                  <a:srgbClr val="0000FF"/>
                </a:solidFill>
              </a:rPr>
              <a:t>إدخال أثر مصاريف الإصدار</a:t>
            </a:r>
            <a:endParaRPr lang="fr-FR" sz="3600" dirty="0">
              <a:solidFill>
                <a:srgbClr val="0000FF"/>
              </a:solidFill>
            </a:endParaRPr>
          </a:p>
        </p:txBody>
      </p:sp>
      <p:sp>
        <p:nvSpPr>
          <p:cNvPr id="3" name="Espace réservé du contenu 2"/>
          <p:cNvSpPr>
            <a:spLocks noGrp="1"/>
          </p:cNvSpPr>
          <p:nvPr>
            <p:ph idx="1"/>
          </p:nvPr>
        </p:nvSpPr>
        <p:spPr>
          <a:xfrm>
            <a:off x="457200" y="1556792"/>
            <a:ext cx="8229600" cy="4525963"/>
          </a:xfrm>
        </p:spPr>
        <p:txBody>
          <a:bodyPr>
            <a:noAutofit/>
          </a:bodyPr>
          <a:lstStyle/>
          <a:p>
            <a:pPr algn="r" rtl="1">
              <a:buFontTx/>
              <a:buNone/>
            </a:pPr>
            <a:r>
              <a:rPr lang="ar-DZ" b="1" dirty="0" smtClean="0"/>
              <a:t>تكلفة رأس المال العادي الجديد المتحصل عليه عن طريق إصدار أسهم وطرحها على العامة أعلى من تكلفة رأس المال العادي المكون من خلال احتجاز الأرباح وذلك ناجم عن وجود مصاريف إصدار في الحالة الأولى.</a:t>
            </a:r>
          </a:p>
          <a:p>
            <a:pPr algn="r" rtl="1">
              <a:buFontTx/>
              <a:buNone/>
            </a:pPr>
            <a:r>
              <a:rPr lang="ar-DZ" b="1" dirty="0" smtClean="0"/>
              <a:t>تحسب تكلفة الأسهم العادية باستخدام الصيغة </a:t>
            </a:r>
            <a:r>
              <a:rPr lang="ar-DZ" b="1" dirty="0" err="1" smtClean="0"/>
              <a:t>التالية:</a:t>
            </a:r>
            <a:endParaRPr lang="ar-DZ" b="1" dirty="0" smtClean="0"/>
          </a:p>
          <a:p>
            <a:pPr algn="r" rtl="1">
              <a:buFontTx/>
              <a:buNone/>
            </a:pPr>
            <a:endParaRPr lang="ar-DZ" b="1" dirty="0" smtClean="0"/>
          </a:p>
          <a:p>
            <a:pPr algn="r" rtl="1">
              <a:buFontTx/>
              <a:buNone/>
            </a:pPr>
            <a:endParaRPr lang="ar-DZ" b="1" dirty="0" smtClean="0"/>
          </a:p>
          <a:p>
            <a:pPr algn="r" rtl="1">
              <a:buFontTx/>
              <a:buNone/>
            </a:pPr>
            <a:r>
              <a:rPr lang="ar-DZ" b="1" dirty="0" smtClean="0"/>
              <a:t>حيث تمثل  </a:t>
            </a:r>
            <a:r>
              <a:rPr lang="en-US" b="1" i="1" dirty="0" smtClean="0">
                <a:solidFill>
                  <a:srgbClr val="0000FF"/>
                </a:solidFill>
                <a:latin typeface="Times New Roman" pitchFamily="18" charset="0"/>
                <a:cs typeface="Times New Roman" pitchFamily="18" charset="0"/>
              </a:rPr>
              <a:t>F</a:t>
            </a:r>
            <a:r>
              <a:rPr lang="ar-DZ" b="1" dirty="0" smtClean="0"/>
              <a:t> نسبة مصاريف الإصدار المنفقة إلى سعر السهم، لذلك يمثل الحد  </a:t>
            </a:r>
            <a:r>
              <a:rPr lang="en-US" b="1" i="1" dirty="0" smtClean="0">
                <a:solidFill>
                  <a:srgbClr val="0000FF"/>
                </a:solidFill>
                <a:latin typeface="Times New Roman" pitchFamily="18" charset="0"/>
                <a:cs typeface="Times New Roman" pitchFamily="18" charset="0"/>
              </a:rPr>
              <a:t>P</a:t>
            </a:r>
            <a:r>
              <a:rPr lang="en-US" b="1" i="1" baseline="-25000" dirty="0" smtClean="0">
                <a:solidFill>
                  <a:srgbClr val="0000FF"/>
                </a:solidFill>
                <a:latin typeface="Times New Roman" pitchFamily="18" charset="0"/>
                <a:cs typeface="Times New Roman" pitchFamily="18" charset="0"/>
              </a:rPr>
              <a:t>0</a:t>
            </a:r>
            <a:r>
              <a:rPr lang="en-US" b="1" i="1" dirty="0" smtClean="0">
                <a:solidFill>
                  <a:srgbClr val="0000FF"/>
                </a:solidFill>
                <a:latin typeface="Times New Roman" pitchFamily="18" charset="0"/>
                <a:cs typeface="Times New Roman" pitchFamily="18" charset="0"/>
              </a:rPr>
              <a:t>(1-F)</a:t>
            </a:r>
            <a:r>
              <a:rPr lang="ar-DZ" b="1" dirty="0" smtClean="0"/>
              <a:t> صافي ما تحصل عليه الشركة من بيع السهم الجديد.</a:t>
            </a:r>
            <a:endParaRPr lang="fr-FR" b="1" dirty="0" smtClean="0"/>
          </a:p>
        </p:txBody>
      </p:sp>
      <p:graphicFrame>
        <p:nvGraphicFramePr>
          <p:cNvPr id="5" name="Object 3"/>
          <p:cNvGraphicFramePr>
            <a:graphicFrameLocks noChangeAspect="1"/>
          </p:cNvGraphicFramePr>
          <p:nvPr/>
        </p:nvGraphicFramePr>
        <p:xfrm>
          <a:off x="2166938" y="4176167"/>
          <a:ext cx="4024312" cy="1233488"/>
        </p:xfrm>
        <a:graphic>
          <a:graphicData uri="http://schemas.openxmlformats.org/presentationml/2006/ole">
            <p:oleObj spid="_x0000_s12291" name="Equation" r:id="rId3" imgW="1257120" imgH="4442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0" cy="6858001"/>
          </a:xfrm>
          <a:prstGeom prst="rect">
            <a:avLst/>
          </a:prstGeom>
          <a:noFill/>
          <a:ln w="9525">
            <a:noFill/>
            <a:round/>
            <a:headEnd/>
            <a:tailEnd/>
          </a:ln>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rtl="1"/>
            <a:r>
              <a:rPr lang="ar-DZ" b="1" dirty="0" smtClean="0">
                <a:solidFill>
                  <a:srgbClr val="FF0000"/>
                </a:solidFill>
              </a:rPr>
              <a:t>ب</a:t>
            </a:r>
            <a:r>
              <a:rPr lang="ar-DZ" b="1" dirty="0" err="1" smtClean="0">
                <a:solidFill>
                  <a:srgbClr val="FF0000"/>
                </a:solidFill>
              </a:rPr>
              <a:t>)</a:t>
            </a:r>
            <a:r>
              <a:rPr lang="ar-DZ" b="1" dirty="0" smtClean="0">
                <a:solidFill>
                  <a:srgbClr val="FF0000"/>
                </a:solidFill>
              </a:rPr>
              <a:t> </a:t>
            </a:r>
            <a:r>
              <a:rPr lang="ar-SA" b="1" dirty="0" smtClean="0">
                <a:solidFill>
                  <a:srgbClr val="FF0000"/>
                </a:solidFill>
              </a:rPr>
              <a:t>نموذج تسعير الأصول الرأسمالية</a:t>
            </a:r>
            <a:r>
              <a:rPr lang="ar-DZ" b="1" dirty="0" smtClean="0">
                <a:solidFill>
                  <a:srgbClr val="FF0000"/>
                </a:solidFill>
              </a:rPr>
              <a:t> </a:t>
            </a:r>
            <a:r>
              <a:rPr lang="en-US" sz="3600" b="1" i="1" dirty="0" smtClean="0">
                <a:solidFill>
                  <a:srgbClr val="FF0000"/>
                </a:solidFill>
              </a:rPr>
              <a:t>CAPM</a:t>
            </a:r>
            <a:r>
              <a:rPr lang="en-US" sz="4000" b="1" dirty="0" smtClean="0">
                <a:solidFill>
                  <a:srgbClr val="FF0000"/>
                </a:solidFill>
              </a:rPr>
              <a:t> </a:t>
            </a:r>
            <a:r>
              <a:rPr lang="ar-DZ" sz="4000" b="1" dirty="0" smtClean="0">
                <a:solidFill>
                  <a:srgbClr val="FF0000"/>
                </a:solidFill>
              </a:rPr>
              <a:t/>
            </a:r>
            <a:br>
              <a:rPr lang="ar-DZ" sz="4000" b="1" dirty="0" smtClean="0">
                <a:solidFill>
                  <a:srgbClr val="FF0000"/>
                </a:solidFill>
              </a:rPr>
            </a:br>
            <a:r>
              <a:rPr lang="fr-FR" sz="3600" b="1" dirty="0" smtClean="0">
                <a:solidFill>
                  <a:srgbClr val="FF0000"/>
                </a:solidFill>
              </a:rPr>
              <a:t>Capital </a:t>
            </a:r>
            <a:r>
              <a:rPr lang="fr-FR" sz="3600" b="1" dirty="0" err="1" smtClean="0">
                <a:solidFill>
                  <a:srgbClr val="FF0000"/>
                </a:solidFill>
              </a:rPr>
              <a:t>asset</a:t>
            </a:r>
            <a:r>
              <a:rPr lang="fr-FR" sz="3600" b="1" dirty="0" smtClean="0">
                <a:solidFill>
                  <a:srgbClr val="FF0000"/>
                </a:solidFill>
              </a:rPr>
              <a:t> </a:t>
            </a:r>
            <a:r>
              <a:rPr lang="fr-FR" sz="3600" b="1" dirty="0" err="1" smtClean="0">
                <a:solidFill>
                  <a:srgbClr val="FF0000"/>
                </a:solidFill>
              </a:rPr>
              <a:t>pricing</a:t>
            </a:r>
            <a:r>
              <a:rPr lang="fr-FR" sz="3600" b="1" dirty="0" smtClean="0">
                <a:solidFill>
                  <a:srgbClr val="FF0000"/>
                </a:solidFill>
              </a:rPr>
              <a:t> model</a:t>
            </a:r>
            <a:endParaRPr lang="fr-FR" dirty="0"/>
          </a:p>
        </p:txBody>
      </p:sp>
      <p:sp>
        <p:nvSpPr>
          <p:cNvPr id="3" name="Espace réservé du contenu 2"/>
          <p:cNvSpPr>
            <a:spLocks noGrp="1"/>
          </p:cNvSpPr>
          <p:nvPr>
            <p:ph idx="1"/>
          </p:nvPr>
        </p:nvSpPr>
        <p:spPr/>
        <p:txBody>
          <a:bodyPr>
            <a:noAutofit/>
          </a:bodyPr>
          <a:lstStyle/>
          <a:p>
            <a:pPr algn="r" rtl="1">
              <a:buFontTx/>
              <a:buNone/>
            </a:pPr>
            <a:r>
              <a:rPr lang="ar-DZ" b="1" dirty="0" smtClean="0"/>
              <a:t>هذا النموذج عبارة عن نظرية تصف العلاقة التلازمية بين العائد والمخاطرة من الاستثمار في الأصول </a:t>
            </a:r>
            <a:r>
              <a:rPr lang="ar-DZ" b="1" dirty="0" err="1" smtClean="0"/>
              <a:t>المالية </a:t>
            </a:r>
            <a:r>
              <a:rPr lang="ar-DZ" b="1" dirty="0" smtClean="0"/>
              <a:t>(ومن بينها الأسهم</a:t>
            </a:r>
            <a:r>
              <a:rPr lang="ar-DZ" b="1" dirty="0" err="1" smtClean="0"/>
              <a:t>).</a:t>
            </a:r>
            <a:endParaRPr lang="ar-DZ" b="1" dirty="0" smtClean="0"/>
          </a:p>
          <a:p>
            <a:pPr algn="r" rtl="1">
              <a:buFontTx/>
              <a:buNone/>
            </a:pPr>
            <a:r>
              <a:rPr lang="ar-DZ" b="1" dirty="0" smtClean="0"/>
              <a:t>يفترض هذا النموذج أن المستثمرين في الأصول المالية يطالبون بحد أدنى من العائد حتى ولو كانت المخاطر معدومة، وأن العائد المطلوب يتزايد مع تزايد </a:t>
            </a:r>
            <a:r>
              <a:rPr lang="ar-DZ" b="1" dirty="0" err="1" smtClean="0"/>
              <a:t>المخاطر.</a:t>
            </a:r>
            <a:r>
              <a:rPr lang="ar-DZ" b="1" dirty="0" smtClean="0"/>
              <a:t> فطبقا لهذا النموذج، العائد المطلوب للمستثمر في السهم، هو عبارة عن معدل عائد خال من المخاطرة، مضافا إليه </a:t>
            </a:r>
            <a:r>
              <a:rPr lang="ar-DZ" b="1" dirty="0" err="1" smtClean="0"/>
              <a:t>مقابل </a:t>
            </a:r>
            <a:r>
              <a:rPr lang="ar-DZ" b="1" dirty="0" smtClean="0"/>
              <a:t>(علاوة) مخاطرة كتعويض له عن المخاطرة التي يتعرض لها.</a:t>
            </a:r>
            <a:endParaRPr lang="fr-FR"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Autofit/>
          </a:bodyPr>
          <a:lstStyle/>
          <a:p>
            <a:pPr algn="r" rtl="1">
              <a:buFontTx/>
              <a:buNone/>
            </a:pPr>
            <a:r>
              <a:rPr lang="ar-DZ" b="1" dirty="0" smtClean="0"/>
              <a:t>والنموذج لا يستخدم المخاطر الكلية ولكن فقط جزءا منها وهي المخاطر </a:t>
            </a:r>
            <a:r>
              <a:rPr lang="ar-DZ" b="1" dirty="0" err="1" smtClean="0"/>
              <a:t>المنتظمة </a:t>
            </a:r>
            <a:r>
              <a:rPr lang="ar-DZ" b="1" dirty="0" smtClean="0"/>
              <a:t>(المخاطر غير القابلة للتنويع)، وهذه الأخيرة يمكن قياسها ب</a:t>
            </a:r>
            <a:r>
              <a:rPr lang="ar-DZ" b="1" dirty="0" smtClean="0">
                <a:solidFill>
                  <a:srgbClr val="0000FF"/>
                </a:solidFill>
              </a:rPr>
              <a:t>معامل بيتا </a:t>
            </a:r>
            <a:r>
              <a:rPr lang="el-GR" b="1" i="1" dirty="0" smtClean="0">
                <a:solidFill>
                  <a:srgbClr val="0000FF"/>
                </a:solidFill>
              </a:rPr>
              <a:t>β </a:t>
            </a:r>
            <a:r>
              <a:rPr lang="ar-DZ" b="1" i="1" dirty="0" smtClean="0">
                <a:solidFill>
                  <a:srgbClr val="0000FF"/>
                </a:solidFill>
              </a:rPr>
              <a:t> </a:t>
            </a:r>
            <a:r>
              <a:rPr lang="ar-DZ" b="1" dirty="0" smtClean="0"/>
              <a:t>الذي يمثل ميل خط </a:t>
            </a:r>
            <a:r>
              <a:rPr lang="ar-DZ" b="1" dirty="0" err="1" smtClean="0"/>
              <a:t>الإنحدار</a:t>
            </a:r>
            <a:r>
              <a:rPr lang="ar-DZ" b="1" dirty="0" smtClean="0"/>
              <a:t> لعائد السهم وعائد محفظة السوق.</a:t>
            </a:r>
          </a:p>
          <a:p>
            <a:pPr algn="r" rtl="1">
              <a:buFontTx/>
              <a:buNone/>
            </a:pPr>
            <a:r>
              <a:rPr lang="ar-DZ" b="1" dirty="0" smtClean="0"/>
              <a:t>إذن </a:t>
            </a:r>
            <a:r>
              <a:rPr lang="ar-SA" b="1" dirty="0" smtClean="0"/>
              <a:t>تكلفة </a:t>
            </a:r>
            <a:r>
              <a:rPr lang="ar-DZ" b="1" dirty="0" smtClean="0"/>
              <a:t>ا</a:t>
            </a:r>
            <a:r>
              <a:rPr lang="ar-SA" b="1" dirty="0" smtClean="0"/>
              <a:t>لأسهم العادية التي تتكبدها المؤسسة المصدرة </a:t>
            </a:r>
            <a:r>
              <a:rPr lang="ar-DZ" b="1" dirty="0" err="1" smtClean="0"/>
              <a:t>(</a:t>
            </a:r>
            <a:r>
              <a:rPr lang="ar-SA" b="1" dirty="0" smtClean="0"/>
              <a:t>وه</a:t>
            </a:r>
            <a:r>
              <a:rPr lang="ar-DZ" b="1" dirty="0" smtClean="0"/>
              <a:t>ي</a:t>
            </a:r>
            <a:r>
              <a:rPr lang="ar-SA" b="1" dirty="0" smtClean="0"/>
              <a:t> ذاته</a:t>
            </a:r>
            <a:r>
              <a:rPr lang="ar-DZ" b="1" dirty="0" smtClean="0"/>
              <a:t>ا </a:t>
            </a:r>
            <a:r>
              <a:rPr lang="ar-SA" b="1" dirty="0" smtClean="0"/>
              <a:t>معدل العائد الذي </a:t>
            </a:r>
            <a:r>
              <a:rPr lang="ar-SA" b="1" dirty="0" err="1" smtClean="0"/>
              <a:t>يط</a:t>
            </a:r>
            <a:r>
              <a:rPr lang="ar-DZ" b="1" dirty="0" smtClean="0"/>
              <a:t>ا</a:t>
            </a:r>
            <a:r>
              <a:rPr lang="ar-SA" b="1" dirty="0" smtClean="0"/>
              <a:t>ل</a:t>
            </a:r>
            <a:r>
              <a:rPr lang="ar-DZ" b="1" dirty="0" smtClean="0"/>
              <a:t>ب </a:t>
            </a:r>
            <a:r>
              <a:rPr lang="ar-SA" b="1" dirty="0" err="1" smtClean="0"/>
              <a:t>به</a:t>
            </a:r>
            <a:r>
              <a:rPr lang="ar-SA" b="1" dirty="0" smtClean="0"/>
              <a:t> حملة هذه الأسهم</a:t>
            </a:r>
            <a:r>
              <a:rPr lang="ar-DZ" b="1" dirty="0" err="1" smtClean="0"/>
              <a:t>)</a:t>
            </a:r>
            <a:r>
              <a:rPr lang="ar-SA" b="1" dirty="0" err="1" smtClean="0"/>
              <a:t>،</a:t>
            </a:r>
            <a:r>
              <a:rPr lang="ar-SA" b="1" dirty="0" smtClean="0"/>
              <a:t> </a:t>
            </a:r>
            <a:r>
              <a:rPr lang="ar-DZ" b="1" dirty="0" smtClean="0"/>
              <a:t>لا تقل عن</a:t>
            </a:r>
            <a:r>
              <a:rPr lang="ar-SA" b="1" dirty="0" smtClean="0"/>
              <a:t> العائد الخالي من المخاطرة</a:t>
            </a:r>
            <a:r>
              <a:rPr lang="ar-DZ" b="1" dirty="0" smtClean="0"/>
              <a:t> م</a:t>
            </a:r>
            <a:r>
              <a:rPr lang="ar-SA" b="1" dirty="0" smtClean="0"/>
              <a:t>ضاف</a:t>
            </a:r>
            <a:r>
              <a:rPr lang="ar-DZ" b="1" dirty="0" smtClean="0"/>
              <a:t>ا إليه علاوة مخاطرة السوق معدلة على أساس </a:t>
            </a:r>
            <a:r>
              <a:rPr lang="ar-SA" b="1" dirty="0" smtClean="0"/>
              <a:t>المخاطرة </a:t>
            </a:r>
            <a:r>
              <a:rPr lang="ar-DZ" b="1" dirty="0" smtClean="0"/>
              <a:t>المصاحبة للسهم مقاسا بمعامل</a:t>
            </a:r>
            <a:r>
              <a:rPr lang="ar-SA" b="1" dirty="0" smtClean="0"/>
              <a:t> “بيتا”</a:t>
            </a:r>
            <a:r>
              <a:rPr lang="ar-DZ" b="1" dirty="0" smtClean="0"/>
              <a:t> له</a:t>
            </a:r>
            <a:r>
              <a:rPr lang="ar-SA" b="1" dirty="0" err="1" smtClean="0"/>
              <a:t>.</a:t>
            </a:r>
            <a:r>
              <a:rPr lang="ar-SA" b="1" dirty="0" smtClean="0"/>
              <a:t> </a:t>
            </a:r>
            <a:r>
              <a:rPr lang="ar-DZ" b="1" dirty="0" smtClean="0"/>
              <a:t>كما توضح ذلك ا</a:t>
            </a:r>
            <a:r>
              <a:rPr lang="ar-SA" b="1" dirty="0" smtClean="0"/>
              <a:t>لمعادلة </a:t>
            </a:r>
            <a:r>
              <a:rPr lang="ar-SA" b="1" dirty="0" err="1" smtClean="0"/>
              <a:t>الموالية:</a:t>
            </a:r>
            <a:endParaRPr lang="ar-SA" b="1" dirty="0" smtClean="0"/>
          </a:p>
        </p:txBody>
      </p:sp>
      <p:graphicFrame>
        <p:nvGraphicFramePr>
          <p:cNvPr id="6" name="Object 11"/>
          <p:cNvGraphicFramePr>
            <a:graphicFrameLocks noChangeAspect="1"/>
          </p:cNvGraphicFramePr>
          <p:nvPr/>
        </p:nvGraphicFramePr>
        <p:xfrm>
          <a:off x="1651000" y="6142038"/>
          <a:ext cx="4860000" cy="625278"/>
        </p:xfrm>
        <a:graphic>
          <a:graphicData uri="http://schemas.openxmlformats.org/presentationml/2006/ole">
            <p:oleObj spid="_x0000_s13314" name="Equation" r:id="rId3" imgW="1371600" imgH="2030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Autofit/>
          </a:bodyPr>
          <a:lstStyle/>
          <a:p>
            <a:pPr algn="r" rtl="1" eaLnBrk="0" hangingPunct="0">
              <a:defRPr/>
            </a:pPr>
            <a:r>
              <a:rPr lang="ar-DZ" b="1" kern="0" dirty="0" err="1"/>
              <a:t>حيث:</a:t>
            </a:r>
            <a:r>
              <a:rPr lang="ar-DZ" b="1" kern="0" dirty="0"/>
              <a:t> </a:t>
            </a:r>
            <a:r>
              <a:rPr lang="fr-FR" b="1" i="1" dirty="0" err="1">
                <a:solidFill>
                  <a:srgbClr val="0000FF"/>
                </a:solidFill>
              </a:rPr>
              <a:t>Rf</a:t>
            </a:r>
            <a:r>
              <a:rPr lang="ar-DZ" b="1" i="1" dirty="0"/>
              <a:t> </a:t>
            </a:r>
            <a:r>
              <a:rPr lang="ar-DZ" b="1" dirty="0">
                <a:solidFill>
                  <a:srgbClr val="0000FF"/>
                </a:solidFill>
              </a:rPr>
              <a:t>معدل العائد عديم المخاطرة</a:t>
            </a:r>
            <a:r>
              <a:rPr lang="ar-DZ" b="1" dirty="0"/>
              <a:t>، ورغم أنه لا توجد في الواقع أصول عديمة المخاطرة تماما، إلا أنه كثيرا ما يتم أخذ سعر الفائدة على سندات القرض العام طويل </a:t>
            </a:r>
            <a:r>
              <a:rPr lang="ar-DZ" b="1" dirty="0" err="1"/>
              <a:t>الأجل (</a:t>
            </a:r>
            <a:r>
              <a:rPr lang="ar-SA" b="1" dirty="0"/>
              <a:t>السندات الحكومية</a:t>
            </a:r>
            <a:r>
              <a:rPr lang="ar-DZ" b="1" dirty="0"/>
              <a:t>) كمعدل للعائد عديم المخاطرة لغرض حساب تكلفة رأس المال العادي عن طريق </a:t>
            </a:r>
            <a:r>
              <a:rPr lang="ar-SA" b="1" dirty="0"/>
              <a:t>نموذج تسعير الأصول الرأسمالية</a:t>
            </a:r>
            <a:r>
              <a:rPr lang="ar-DZ" b="1" dirty="0" err="1"/>
              <a:t>.</a:t>
            </a:r>
            <a:r>
              <a:rPr lang="ar-DZ" b="1" dirty="0"/>
              <a:t> </a:t>
            </a:r>
            <a:endParaRPr lang="ar-DZ" sz="1400" b="1" kern="0" dirty="0"/>
          </a:p>
          <a:p>
            <a:pPr algn="r" rtl="1" eaLnBrk="0" hangingPunct="0">
              <a:defRPr/>
            </a:pPr>
            <a:r>
              <a:rPr lang="fr-FR" b="1" i="1" dirty="0" err="1">
                <a:solidFill>
                  <a:srgbClr val="0000FF"/>
                </a:solidFill>
              </a:rPr>
              <a:t>Rm</a:t>
            </a:r>
            <a:r>
              <a:rPr lang="fr-FR" b="1" i="1" dirty="0">
                <a:solidFill>
                  <a:srgbClr val="0000FF"/>
                </a:solidFill>
              </a:rPr>
              <a:t> </a:t>
            </a:r>
            <a:r>
              <a:rPr lang="ar-DZ" b="1" i="1" dirty="0"/>
              <a:t> </a:t>
            </a:r>
            <a:r>
              <a:rPr lang="ar-DZ" b="1" dirty="0">
                <a:solidFill>
                  <a:srgbClr val="0000FF"/>
                </a:solidFill>
              </a:rPr>
              <a:t>معدل</a:t>
            </a:r>
            <a:r>
              <a:rPr lang="ar-DZ" b="1" i="1" dirty="0">
                <a:solidFill>
                  <a:srgbClr val="0000FF"/>
                </a:solidFill>
              </a:rPr>
              <a:t> </a:t>
            </a:r>
            <a:r>
              <a:rPr lang="ar-DZ" b="1" kern="0" dirty="0">
                <a:solidFill>
                  <a:srgbClr val="0000FF"/>
                </a:solidFill>
              </a:rPr>
              <a:t>عائد السوق</a:t>
            </a:r>
            <a:r>
              <a:rPr lang="ar-DZ" b="1" kern="0" dirty="0"/>
              <a:t>، وهو متوسط العوائد على مجموعة من الأسهم تمثل إجمالي السوق على مدى فترة زمنية </a:t>
            </a:r>
            <a:r>
              <a:rPr lang="ar-DZ" b="1" kern="0" dirty="0" err="1"/>
              <a:t>عادية </a:t>
            </a:r>
            <a:r>
              <a:rPr lang="ar-DZ" b="1" kern="0" dirty="0"/>
              <a:t>(أي لا تكون فيها القيم مرتفعة أو منخفضة لأسباب عرضية</a:t>
            </a:r>
            <a:r>
              <a:rPr lang="ar-DZ" b="1" kern="0" dirty="0" err="1" smtClean="0"/>
              <a:t>).</a:t>
            </a:r>
            <a:endParaRPr lang="ar-DZ" b="1" kern="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1"/>
          <p:cNvGraphicFramePr>
            <a:graphicFrameLocks noChangeAspect="1"/>
          </p:cNvGraphicFramePr>
          <p:nvPr/>
        </p:nvGraphicFramePr>
        <p:xfrm>
          <a:off x="251520" y="6093296"/>
          <a:ext cx="5207000" cy="669925"/>
        </p:xfrm>
        <a:graphic>
          <a:graphicData uri="http://schemas.openxmlformats.org/presentationml/2006/ole">
            <p:oleObj spid="_x0000_s14338" name="Équation" r:id="rId3" imgW="1371600" imgH="203040" progId="Equation.3">
              <p:embed/>
            </p:oleObj>
          </a:graphicData>
        </a:graphic>
      </p:graphicFrame>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Autofit/>
          </a:bodyPr>
          <a:lstStyle/>
          <a:p>
            <a:pPr algn="r" rtl="1"/>
            <a:r>
              <a:rPr lang="ar-SA" b="1" dirty="0" smtClean="0"/>
              <a:t>تعرف</a:t>
            </a:r>
            <a:r>
              <a:rPr lang="ar-DZ" b="1" dirty="0" smtClean="0"/>
              <a:t> </a:t>
            </a:r>
            <a:r>
              <a:rPr lang="ar-DZ" b="1" dirty="0" err="1" smtClean="0">
                <a:solidFill>
                  <a:srgbClr val="0000FF"/>
                </a:solidFill>
              </a:rPr>
              <a:t>(</a:t>
            </a:r>
            <a:r>
              <a:rPr lang="ar-DZ" b="1" dirty="0" smtClean="0">
                <a:solidFill>
                  <a:srgbClr val="0000FF"/>
                </a:solidFill>
              </a:rPr>
              <a:t> </a:t>
            </a:r>
            <a:r>
              <a:rPr lang="fr-FR" sz="2800" b="1" i="1" dirty="0" err="1" smtClean="0">
                <a:solidFill>
                  <a:srgbClr val="0000FF"/>
                </a:solidFill>
              </a:rPr>
              <a:t>Rm</a:t>
            </a:r>
            <a:r>
              <a:rPr lang="fr-FR" sz="2800" b="1" i="1" dirty="0" smtClean="0">
                <a:solidFill>
                  <a:srgbClr val="0000FF"/>
                </a:solidFill>
              </a:rPr>
              <a:t> – </a:t>
            </a:r>
            <a:r>
              <a:rPr lang="fr-FR" sz="2800" b="1" i="1" dirty="0" err="1" smtClean="0">
                <a:solidFill>
                  <a:srgbClr val="0000FF"/>
                </a:solidFill>
              </a:rPr>
              <a:t>Rf</a:t>
            </a:r>
            <a:r>
              <a:rPr lang="ar-DZ" sz="2800" b="1" i="1" dirty="0" err="1" smtClean="0">
                <a:solidFill>
                  <a:srgbClr val="0000FF"/>
                </a:solidFill>
              </a:rPr>
              <a:t>)</a:t>
            </a:r>
            <a:r>
              <a:rPr lang="fr-FR" b="1" dirty="0" smtClean="0">
                <a:solidFill>
                  <a:srgbClr val="0000FF"/>
                </a:solidFill>
              </a:rPr>
              <a:t> </a:t>
            </a:r>
            <a:r>
              <a:rPr lang="ar-SA" b="1" dirty="0" smtClean="0"/>
              <a:t>بأنها علاوة مخاطرة السوق؛ وهي تعكس مقدار العائد الإضافي المرغوب من قبل المستثمر في محفظة السوق </a:t>
            </a:r>
            <a:r>
              <a:rPr lang="ar-SA" b="1" dirty="0" err="1" smtClean="0"/>
              <a:t>كتعو</a:t>
            </a:r>
            <a:r>
              <a:rPr lang="ar-DZ" b="1" dirty="0" smtClean="0"/>
              <a:t>ي</a:t>
            </a:r>
            <a:r>
              <a:rPr lang="ar-SA" b="1" dirty="0" smtClean="0"/>
              <a:t>ض لق</a:t>
            </a:r>
            <a:r>
              <a:rPr lang="ar-DZ" b="1" dirty="0" err="1" smtClean="0"/>
              <a:t>اء</a:t>
            </a:r>
            <a:r>
              <a:rPr lang="ar-DZ" b="1" dirty="0" smtClean="0"/>
              <a:t> تحمله درجة مخاطر متوسطة،</a:t>
            </a:r>
            <a:r>
              <a:rPr lang="ar-SA" b="1" dirty="0" smtClean="0"/>
              <a:t> بدلا من الاستثمار </a:t>
            </a:r>
            <a:r>
              <a:rPr lang="ar-DZ" b="1" dirty="0" smtClean="0"/>
              <a:t>في </a:t>
            </a:r>
            <a:r>
              <a:rPr lang="ar-SA" b="1" dirty="0" smtClean="0"/>
              <a:t>الأوراق المالية خالية المخاطرة</a:t>
            </a:r>
            <a:r>
              <a:rPr lang="ar-DZ" b="1" dirty="0" smtClean="0"/>
              <a:t> </a:t>
            </a:r>
            <a:r>
              <a:rPr lang="ar-SA" b="1" dirty="0" smtClean="0"/>
              <a:t>مثل السندات الحكومية.</a:t>
            </a:r>
            <a:endParaRPr lang="ar-DZ" b="1" dirty="0" smtClean="0"/>
          </a:p>
          <a:p>
            <a:pPr algn="r" rtl="1"/>
            <a:r>
              <a:rPr lang="ar-DZ" b="1" dirty="0" smtClean="0"/>
              <a:t>أ</a:t>
            </a:r>
            <a:r>
              <a:rPr lang="ar-SA" b="1" dirty="0" err="1" smtClean="0"/>
              <a:t>ما </a:t>
            </a:r>
            <a:r>
              <a:rPr lang="ar-SA" sz="2800" b="1" i="1" dirty="0" err="1" smtClean="0">
                <a:solidFill>
                  <a:srgbClr val="0000FF"/>
                </a:solidFill>
              </a:rPr>
              <a:t>(</a:t>
            </a:r>
            <a:r>
              <a:rPr lang="el-GR" b="1" i="1" dirty="0" smtClean="0">
                <a:solidFill>
                  <a:srgbClr val="0000FF"/>
                </a:solidFill>
              </a:rPr>
              <a:t>β</a:t>
            </a:r>
            <a:r>
              <a:rPr lang="fr-FR" sz="3600" b="1" i="1" dirty="0" smtClean="0">
                <a:solidFill>
                  <a:srgbClr val="0000FF"/>
                </a:solidFill>
              </a:rPr>
              <a:t> </a:t>
            </a:r>
            <a:r>
              <a:rPr lang="fr-FR" sz="2800" b="1" i="1" dirty="0" smtClean="0">
                <a:solidFill>
                  <a:srgbClr val="0000FF"/>
                </a:solidFill>
              </a:rPr>
              <a:t>(</a:t>
            </a:r>
            <a:r>
              <a:rPr lang="fr-FR" sz="2800" b="1" i="1" dirty="0" err="1" smtClean="0">
                <a:solidFill>
                  <a:srgbClr val="0000FF"/>
                </a:solidFill>
              </a:rPr>
              <a:t>Rm</a:t>
            </a:r>
            <a:r>
              <a:rPr lang="fr-FR" sz="2800" b="1" i="1" dirty="0" smtClean="0">
                <a:solidFill>
                  <a:srgbClr val="0000FF"/>
                </a:solidFill>
              </a:rPr>
              <a:t> – </a:t>
            </a:r>
            <a:r>
              <a:rPr lang="fr-FR" sz="2800" b="1" i="1" dirty="0" err="1" smtClean="0">
                <a:solidFill>
                  <a:srgbClr val="0000FF"/>
                </a:solidFill>
              </a:rPr>
              <a:t>Rf</a:t>
            </a:r>
            <a:r>
              <a:rPr lang="fr-FR" sz="2800" b="1" i="1" dirty="0" smtClean="0">
                <a:solidFill>
                  <a:srgbClr val="0000FF"/>
                </a:solidFill>
              </a:rPr>
              <a:t> </a:t>
            </a:r>
            <a:r>
              <a:rPr lang="ar-DZ" b="1" dirty="0" smtClean="0"/>
              <a:t> </a:t>
            </a:r>
            <a:r>
              <a:rPr lang="ar-SA" b="1" dirty="0" smtClean="0"/>
              <a:t>فهي علاوة مخاطرة الاستثمار في </a:t>
            </a:r>
            <a:r>
              <a:rPr lang="ar-DZ" b="1" dirty="0" smtClean="0"/>
              <a:t>السهم الذي تصدره المؤسسة،</a:t>
            </a:r>
            <a:r>
              <a:rPr lang="ar-SA" b="1" dirty="0" smtClean="0"/>
              <a:t> وهي تعكس مقدار المخاطرة المنتظمة </a:t>
            </a:r>
            <a:r>
              <a:rPr lang="ar-SA" b="1" dirty="0" err="1" smtClean="0"/>
              <a:t>لل</a:t>
            </a:r>
            <a:r>
              <a:rPr lang="ar-DZ" b="1" dirty="0" smtClean="0"/>
              <a:t>سهم،</a:t>
            </a:r>
            <a:r>
              <a:rPr lang="ar-SA" b="1" dirty="0" smtClean="0"/>
              <a:t> و</a:t>
            </a:r>
            <a:r>
              <a:rPr lang="ar-DZ" b="1" dirty="0" smtClean="0"/>
              <a:t>بالتالي معدل </a:t>
            </a:r>
            <a:r>
              <a:rPr lang="ar-SA" b="1" dirty="0" smtClean="0"/>
              <a:t>العائد </a:t>
            </a:r>
            <a:r>
              <a:rPr lang="ar-DZ" b="1" dirty="0" smtClean="0"/>
              <a:t>المطلوب </a:t>
            </a:r>
            <a:r>
              <a:rPr lang="ar-SA" b="1" dirty="0" smtClean="0"/>
              <a:t>إضافة</a:t>
            </a:r>
            <a:r>
              <a:rPr lang="ar-DZ" b="1" dirty="0" smtClean="0"/>
              <a:t> إلى</a:t>
            </a:r>
            <a:r>
              <a:rPr lang="ar-SA" b="1" dirty="0" smtClean="0"/>
              <a:t> </a:t>
            </a:r>
            <a:r>
              <a:rPr lang="ar-DZ" b="1" dirty="0" smtClean="0"/>
              <a:t>معدل </a:t>
            </a:r>
            <a:r>
              <a:rPr lang="ar-SA" b="1" dirty="0" smtClean="0"/>
              <a:t>العائد </a:t>
            </a:r>
            <a:r>
              <a:rPr lang="ar-DZ" b="1" dirty="0" smtClean="0"/>
              <a:t>ال</a:t>
            </a:r>
            <a:r>
              <a:rPr lang="ar-SA" b="1" dirty="0" smtClean="0"/>
              <a:t>خالي</a:t>
            </a:r>
            <a:r>
              <a:rPr lang="ar-DZ" b="1" dirty="0" smtClean="0"/>
              <a:t> من</a:t>
            </a:r>
            <a:r>
              <a:rPr lang="ar-SA" b="1" dirty="0" smtClean="0"/>
              <a:t> المخاطرة.</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Autofit/>
          </a:bodyPr>
          <a:lstStyle/>
          <a:p>
            <a:pPr algn="r" rtl="1"/>
            <a:r>
              <a:rPr lang="ar-DZ" b="1" dirty="0" smtClean="0"/>
              <a:t>أما </a:t>
            </a:r>
            <a:r>
              <a:rPr lang="el-GR" b="1" i="1" dirty="0" smtClean="0">
                <a:solidFill>
                  <a:srgbClr val="0000FF"/>
                </a:solidFill>
              </a:rPr>
              <a:t>β </a:t>
            </a:r>
            <a:r>
              <a:rPr lang="ar-SA" b="1" dirty="0" err="1" smtClean="0">
                <a:solidFill>
                  <a:srgbClr val="0000FF"/>
                </a:solidFill>
              </a:rPr>
              <a:t>“</a:t>
            </a:r>
            <a:r>
              <a:rPr lang="ar-DZ" b="1" dirty="0" smtClean="0">
                <a:solidFill>
                  <a:srgbClr val="0000FF"/>
                </a:solidFill>
              </a:rPr>
              <a:t>معامل</a:t>
            </a:r>
            <a:r>
              <a:rPr lang="ar-DZ" b="1" dirty="0" smtClean="0"/>
              <a:t> </a:t>
            </a:r>
            <a:r>
              <a:rPr lang="ar-SA" b="1" dirty="0" err="1" smtClean="0">
                <a:solidFill>
                  <a:srgbClr val="0000FF"/>
                </a:solidFill>
              </a:rPr>
              <a:t>بيتا”</a:t>
            </a:r>
            <a:r>
              <a:rPr lang="ar-SA" b="1" dirty="0" err="1" smtClean="0"/>
              <a:t>:</a:t>
            </a:r>
            <a:r>
              <a:rPr lang="ar-SA" b="1" dirty="0" smtClean="0"/>
              <a:t> </a:t>
            </a:r>
            <a:r>
              <a:rPr lang="ar-DZ" b="1" dirty="0" smtClean="0"/>
              <a:t>فهو مقياس إحصائي للمخاطر النظامية الملازمة للاستثمار في سهم مؤسسة معينة مقارنة بإجمالي سوق الأسهم، ويقيس درجة استجابة العائد على السهم للتحركات الكلية في عائد محفظة </a:t>
            </a:r>
            <a:r>
              <a:rPr lang="ar-DZ" b="1" dirty="0" err="1" smtClean="0"/>
              <a:t>السوق.</a:t>
            </a:r>
            <a:r>
              <a:rPr lang="ar-DZ" b="1" dirty="0" smtClean="0"/>
              <a:t> </a:t>
            </a:r>
            <a:r>
              <a:rPr lang="ar-SA" b="1" dirty="0" smtClean="0"/>
              <a:t>ويمكن حسابه </a:t>
            </a:r>
            <a:r>
              <a:rPr lang="ar-DZ" b="1" dirty="0" smtClean="0"/>
              <a:t>إحصائيا كمعامل </a:t>
            </a:r>
            <a:r>
              <a:rPr lang="ar-SA" b="1" dirty="0" smtClean="0"/>
              <a:t>الانحدار الذي يعكس </a:t>
            </a:r>
            <a:r>
              <a:rPr lang="ar-DZ" b="1" dirty="0" smtClean="0"/>
              <a:t>حساسية عوائد السهم للتقلبات في قيمة مؤشر السوق</a:t>
            </a:r>
            <a:r>
              <a:rPr lang="ar-SA" b="1" dirty="0" err="1" smtClean="0"/>
              <a:t>،</a:t>
            </a:r>
            <a:r>
              <a:rPr lang="ar-DZ" b="1" dirty="0" smtClean="0"/>
              <a:t> </a:t>
            </a:r>
            <a:r>
              <a:rPr lang="ar-SA" b="1" dirty="0" smtClean="0"/>
              <a:t>من خلال تحليل الانحدار لسلسلة طويلة نسبيا من البيانات التاريخية</a:t>
            </a:r>
            <a:r>
              <a:rPr lang="ar-DZ" b="1" dirty="0" smtClean="0"/>
              <a:t>، وذلك بقسمة معامل </a:t>
            </a:r>
            <a:r>
              <a:rPr lang="ar-DZ" b="1" dirty="0" smtClean="0">
                <a:solidFill>
                  <a:srgbClr val="0000FF"/>
                </a:solidFill>
              </a:rPr>
              <a:t>التباين المشترك لعائد السهم مع عائد السوق</a:t>
            </a:r>
            <a:r>
              <a:rPr lang="ar-DZ" b="1" dirty="0" smtClean="0">
                <a:solidFill>
                  <a:srgbClr val="FF0000"/>
                </a:solidFill>
              </a:rPr>
              <a:t> </a:t>
            </a:r>
            <a:r>
              <a:rPr lang="ar-DZ" b="1" dirty="0" smtClean="0"/>
              <a:t>على </a:t>
            </a:r>
            <a:r>
              <a:rPr lang="ar-DZ" b="1" dirty="0" smtClean="0">
                <a:solidFill>
                  <a:srgbClr val="0000FF"/>
                </a:solidFill>
              </a:rPr>
              <a:t>معامل الاختلاف لعائد مؤشر السوق</a:t>
            </a:r>
            <a:r>
              <a:rPr lang="ar-SA" b="1" dirty="0" err="1" smtClean="0"/>
              <a:t>.</a:t>
            </a:r>
            <a:endParaRPr lang="fr-FR" dirty="0"/>
          </a:p>
        </p:txBody>
      </p:sp>
      <p:graphicFrame>
        <p:nvGraphicFramePr>
          <p:cNvPr id="4" name="Object 5"/>
          <p:cNvGraphicFramePr>
            <a:graphicFrameLocks noChangeAspect="1"/>
          </p:cNvGraphicFramePr>
          <p:nvPr/>
        </p:nvGraphicFramePr>
        <p:xfrm>
          <a:off x="214313" y="332656"/>
          <a:ext cx="3708000" cy="1234555"/>
        </p:xfrm>
        <a:graphic>
          <a:graphicData uri="http://schemas.openxmlformats.org/presentationml/2006/ole">
            <p:oleObj spid="_x0000_s15362" name="Équation" r:id="rId3" imgW="1091880" imgH="4190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Autofit/>
          </a:bodyPr>
          <a:lstStyle/>
          <a:p>
            <a:pPr algn="r" rtl="1">
              <a:lnSpc>
                <a:spcPct val="110000"/>
              </a:lnSpc>
              <a:buFontTx/>
              <a:buNone/>
            </a:pPr>
            <a:r>
              <a:rPr lang="ar-DZ" b="1" dirty="0" smtClean="0">
                <a:solidFill>
                  <a:srgbClr val="000000"/>
                </a:solidFill>
              </a:rPr>
              <a:t>يتميز نموذج تسعير الأصول الرأسمالية عن نموذج </a:t>
            </a:r>
            <a:r>
              <a:rPr lang="ar-SA" b="1" dirty="0" smtClean="0">
                <a:solidFill>
                  <a:srgbClr val="000000"/>
                </a:solidFill>
              </a:rPr>
              <a:t>التدفقات النقدية المخصومة</a:t>
            </a:r>
            <a:r>
              <a:rPr lang="ar-DZ" b="1" dirty="0" smtClean="0">
                <a:solidFill>
                  <a:srgbClr val="000000"/>
                </a:solidFill>
              </a:rPr>
              <a:t> في أن </a:t>
            </a:r>
            <a:r>
              <a:rPr lang="ar-DZ" b="1" dirty="0" smtClean="0">
                <a:solidFill>
                  <a:srgbClr val="0000FF"/>
                </a:solidFill>
              </a:rPr>
              <a:t>الأول يأخذ المخاطرة السوقية بعين الاعتبار</a:t>
            </a:r>
            <a:r>
              <a:rPr lang="ar-DZ" b="1" dirty="0" smtClean="0">
                <a:solidFill>
                  <a:srgbClr val="000000"/>
                </a:solidFill>
              </a:rPr>
              <a:t> في تحديد العائد المطلوب أو تكلفة السهم العادي، في حين لا يأخذ النموذج الثاني المخاطرة بعين </a:t>
            </a:r>
            <a:r>
              <a:rPr lang="ar-DZ" b="1" dirty="0" err="1" smtClean="0">
                <a:solidFill>
                  <a:srgbClr val="000000"/>
                </a:solidFill>
              </a:rPr>
              <a:t>الإعتبار</a:t>
            </a:r>
            <a:r>
              <a:rPr lang="ar-DZ" b="1" dirty="0" smtClean="0">
                <a:solidFill>
                  <a:srgbClr val="000000"/>
                </a:solidFill>
              </a:rPr>
              <a:t> بل يستخدم سعر السوق كبديل للمخاطرة المتوقعة.</a:t>
            </a:r>
          </a:p>
          <a:p>
            <a:pPr algn="r" rtl="1">
              <a:lnSpc>
                <a:spcPct val="110000"/>
              </a:lnSpc>
              <a:buFontTx/>
              <a:buNone/>
            </a:pPr>
            <a:r>
              <a:rPr lang="ar-DZ" b="1" dirty="0" smtClean="0">
                <a:solidFill>
                  <a:srgbClr val="000000"/>
                </a:solidFill>
              </a:rPr>
              <a:t>الفرق الثاني بين النموذجين هو أن </a:t>
            </a:r>
            <a:r>
              <a:rPr lang="ar-DZ" b="1" dirty="0" smtClean="0">
                <a:solidFill>
                  <a:srgbClr val="0000FF"/>
                </a:solidFill>
              </a:rPr>
              <a:t>نموذج </a:t>
            </a:r>
            <a:r>
              <a:rPr lang="ar-SA" b="1" dirty="0" smtClean="0">
                <a:solidFill>
                  <a:srgbClr val="0000FF"/>
                </a:solidFill>
              </a:rPr>
              <a:t>التدفقات النقدية المخصومة</a:t>
            </a:r>
            <a:r>
              <a:rPr lang="ar-DZ" b="1" dirty="0" smtClean="0">
                <a:solidFill>
                  <a:srgbClr val="0000FF"/>
                </a:solidFill>
              </a:rPr>
              <a:t> يمكن تعديله بسهولة عند وجود تكاليف إصدار </a:t>
            </a:r>
            <a:r>
              <a:rPr lang="ar-DZ" b="1" dirty="0" smtClean="0">
                <a:solidFill>
                  <a:srgbClr val="000000"/>
                </a:solidFill>
              </a:rPr>
              <a:t>و/أو تكاليف إدارية، في حين لا يمكن تعديل نموذج تسعير الأصول الرأسمالية ليأخذ تلك التكاليف بعين الاعتبار.</a:t>
            </a:r>
            <a:endParaRPr lang="fr-FR" b="1" dirty="0" smtClean="0">
              <a:solidFill>
                <a:srgbClr val="000000"/>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rtl="1"/>
            <a:r>
              <a:rPr lang="ar-DZ" sz="4000" b="1" dirty="0" smtClean="0">
                <a:solidFill>
                  <a:srgbClr val="0000FF"/>
                </a:solidFill>
              </a:rPr>
              <a:t>متوسط التكلفة المرجحة ل</a:t>
            </a:r>
            <a:r>
              <a:rPr lang="ar-SA" sz="4000" b="1" dirty="0" smtClean="0">
                <a:solidFill>
                  <a:srgbClr val="0000FF"/>
                </a:solidFill>
              </a:rPr>
              <a:t>رأس المال</a:t>
            </a:r>
            <a:endParaRPr lang="fr-FR" sz="4000" dirty="0">
              <a:solidFill>
                <a:srgbClr val="0000FF"/>
              </a:solidFill>
            </a:endParaRPr>
          </a:p>
        </p:txBody>
      </p:sp>
      <p:sp>
        <p:nvSpPr>
          <p:cNvPr id="3" name="Espace réservé du contenu 2"/>
          <p:cNvSpPr>
            <a:spLocks noGrp="1"/>
          </p:cNvSpPr>
          <p:nvPr>
            <p:ph idx="1"/>
          </p:nvPr>
        </p:nvSpPr>
        <p:spPr/>
        <p:txBody>
          <a:bodyPr>
            <a:noAutofit/>
          </a:bodyPr>
          <a:lstStyle/>
          <a:p>
            <a:pPr algn="r" rtl="1">
              <a:buFontTx/>
              <a:buNone/>
              <a:defRPr/>
            </a:pPr>
            <a:r>
              <a:rPr lang="ar-DZ" b="1" dirty="0" smtClean="0"/>
              <a:t>متوسط التكلفة المرجحة لرأس المال </a:t>
            </a:r>
            <a:r>
              <a:rPr lang="en-US" sz="3000" b="1" dirty="0" smtClean="0"/>
              <a:t>Weighted Average Cost of Capital</a:t>
            </a:r>
            <a:r>
              <a:rPr lang="ar-DZ" sz="3000" dirty="0" smtClean="0"/>
              <a:t> </a:t>
            </a:r>
            <a:r>
              <a:rPr lang="ar-DZ" b="1" dirty="0" smtClean="0"/>
              <a:t>هي ما يطلق عليه </a:t>
            </a:r>
            <a:r>
              <a:rPr lang="ar-DZ" b="1" dirty="0" err="1" smtClean="0"/>
              <a:t>اختصارا ”</a:t>
            </a:r>
            <a:r>
              <a:rPr lang="ar-SA" b="1" dirty="0" smtClean="0"/>
              <a:t>تكلفة رأس المال</a:t>
            </a:r>
            <a:r>
              <a:rPr lang="ar-DZ" b="1" dirty="0" err="1" smtClean="0"/>
              <a:t>“</a:t>
            </a:r>
            <a:r>
              <a:rPr lang="ar-SA" b="1" dirty="0" smtClean="0"/>
              <a:t> </a:t>
            </a:r>
            <a:r>
              <a:rPr lang="ar-DZ" b="1" dirty="0" smtClean="0"/>
              <a:t>وهي وسط حسابي مرجح لتكلفة العناصر المختلفة لهيكل رأس </a:t>
            </a:r>
            <a:r>
              <a:rPr lang="ar-DZ" b="1" dirty="0" err="1" smtClean="0"/>
              <a:t>المال،</a:t>
            </a:r>
            <a:r>
              <a:rPr lang="ar-DZ" b="1" dirty="0" smtClean="0"/>
              <a:t> </a:t>
            </a:r>
            <a:r>
              <a:rPr lang="ar-SA" b="1" dirty="0" smtClean="0"/>
              <a:t>والتي يتم حسابها عن طريق ترجيح تكلفة كل مصدر من مصادر التمويل ب</a:t>
            </a:r>
            <a:r>
              <a:rPr lang="ar-DZ" b="1" dirty="0" smtClean="0"/>
              <a:t>أوزان تلك</a:t>
            </a:r>
            <a:r>
              <a:rPr lang="ar-SA" b="1" dirty="0" smtClean="0"/>
              <a:t> المصادر</a:t>
            </a:r>
            <a:r>
              <a:rPr lang="ar-DZ" b="1" dirty="0" smtClean="0"/>
              <a:t> ضمن هيكل رأس المال</a:t>
            </a:r>
            <a:r>
              <a:rPr lang="en-US" b="1" dirty="0" smtClean="0"/>
              <a:t>.</a:t>
            </a:r>
            <a:endParaRPr lang="ar-DZ" b="1" dirty="0" smtClean="0"/>
          </a:p>
          <a:p>
            <a:pPr algn="r" rtl="1">
              <a:buFontTx/>
              <a:buNone/>
              <a:defRPr/>
            </a:pPr>
            <a:endParaRPr lang="ar-DZ" b="1" dirty="0"/>
          </a:p>
          <a:p>
            <a:pPr algn="r" rtl="1">
              <a:buFontTx/>
              <a:buNone/>
              <a:defRPr/>
            </a:pPr>
            <a:endParaRPr lang="ar-DZ" b="1" dirty="0" smtClean="0"/>
          </a:p>
          <a:p>
            <a:pPr algn="r" rtl="1">
              <a:buFontTx/>
              <a:buNone/>
            </a:pPr>
            <a:r>
              <a:rPr lang="ar-DZ" b="1" dirty="0" smtClean="0"/>
              <a:t>عادة ما يتم</a:t>
            </a:r>
            <a:r>
              <a:rPr lang="ar-SA" b="1" dirty="0" smtClean="0"/>
              <a:t> الترجيح </a:t>
            </a:r>
            <a:r>
              <a:rPr lang="ar-DZ" b="1" dirty="0" smtClean="0"/>
              <a:t>ب</a:t>
            </a:r>
            <a:r>
              <a:rPr lang="ar-SA" b="1" dirty="0" smtClean="0"/>
              <a:t>استعمال:</a:t>
            </a:r>
            <a:r>
              <a:rPr lang="ar-DZ" b="1" dirty="0" smtClean="0"/>
              <a:t> </a:t>
            </a:r>
            <a:r>
              <a:rPr lang="ar-SA" b="1" dirty="0" smtClean="0"/>
              <a:t>وزن كل عنصر من عناصر التمويل حسب قيمته </a:t>
            </a:r>
            <a:r>
              <a:rPr lang="ar-DZ" b="1" dirty="0" smtClean="0"/>
              <a:t>الدفترية أو </a:t>
            </a:r>
            <a:r>
              <a:rPr lang="ar-SA" b="1" dirty="0" smtClean="0"/>
              <a:t>قيم</a:t>
            </a:r>
            <a:r>
              <a:rPr lang="ar-DZ" b="1" dirty="0" smtClean="0"/>
              <a:t>ته</a:t>
            </a:r>
            <a:r>
              <a:rPr lang="ar-SA" b="1" dirty="0" smtClean="0"/>
              <a:t> </a:t>
            </a:r>
            <a:r>
              <a:rPr lang="ar-DZ" b="1" dirty="0" smtClean="0"/>
              <a:t>السوقية.</a:t>
            </a:r>
            <a:endParaRPr lang="fr-FR" dirty="0" smtClean="0"/>
          </a:p>
        </p:txBody>
      </p:sp>
      <p:graphicFrame>
        <p:nvGraphicFramePr>
          <p:cNvPr id="6" name="Object 55"/>
          <p:cNvGraphicFramePr>
            <a:graphicFrameLocks noChangeAspect="1"/>
          </p:cNvGraphicFramePr>
          <p:nvPr/>
        </p:nvGraphicFramePr>
        <p:xfrm>
          <a:off x="468313" y="4581128"/>
          <a:ext cx="7560071" cy="1174544"/>
        </p:xfrm>
        <a:graphic>
          <a:graphicData uri="http://schemas.openxmlformats.org/presentationml/2006/ole">
            <p:oleObj spid="_x0000_s17410" name="Equation" r:id="rId3" imgW="2197080" imgH="393480" progId="Equation.DSMT4">
              <p:embed/>
            </p:oleObj>
          </a:graphicData>
        </a:graphic>
      </p:graphicFrame>
      <p:sp>
        <p:nvSpPr>
          <p:cNvPr id="8" name="Forme libre 7"/>
          <p:cNvSpPr/>
          <p:nvPr/>
        </p:nvSpPr>
        <p:spPr>
          <a:xfrm>
            <a:off x="4511202" y="5733256"/>
            <a:ext cx="2160587" cy="252000"/>
          </a:xfrm>
          <a:custGeom>
            <a:avLst/>
            <a:gdLst>
              <a:gd name="connsiteX0" fmla="*/ 2621280 w 2621280"/>
              <a:gd name="connsiteY0" fmla="*/ 0 h 640080"/>
              <a:gd name="connsiteX1" fmla="*/ 1874520 w 2621280"/>
              <a:gd name="connsiteY1" fmla="*/ 640080 h 640080"/>
              <a:gd name="connsiteX2" fmla="*/ 0 w 2621280"/>
              <a:gd name="connsiteY2" fmla="*/ 15240 h 640080"/>
            </a:gdLst>
            <a:ahLst/>
            <a:cxnLst>
              <a:cxn ang="0">
                <a:pos x="connsiteX0" y="connsiteY0"/>
              </a:cxn>
              <a:cxn ang="0">
                <a:pos x="connsiteX1" y="connsiteY1"/>
              </a:cxn>
              <a:cxn ang="0">
                <a:pos x="connsiteX2" y="connsiteY2"/>
              </a:cxn>
            </a:cxnLst>
            <a:rect l="l" t="t" r="r" b="b"/>
            <a:pathLst>
              <a:path w="2621280" h="640080">
                <a:moveTo>
                  <a:pt x="2621280" y="0"/>
                </a:moveTo>
                <a:lnTo>
                  <a:pt x="1874520" y="640080"/>
                </a:lnTo>
                <a:lnTo>
                  <a:pt x="0" y="15240"/>
                </a:lnTo>
              </a:path>
            </a:pathLst>
          </a:custGeom>
          <a:ln w="38100">
            <a:solidFill>
              <a:srgbClr val="0000FF"/>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rtl="1">
              <a:defRPr/>
            </a:pPr>
            <a:endParaRPr lang="fr-FR"/>
          </a:p>
        </p:txBody>
      </p:sp>
      <p:sp>
        <p:nvSpPr>
          <p:cNvPr id="9" name="Ellipse 8"/>
          <p:cNvSpPr/>
          <p:nvPr/>
        </p:nvSpPr>
        <p:spPr>
          <a:xfrm>
            <a:off x="3363246" y="4681432"/>
            <a:ext cx="1366838" cy="1224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fr-FR"/>
          </a:p>
        </p:txBody>
      </p:sp>
      <p:sp>
        <p:nvSpPr>
          <p:cNvPr id="10" name="Ellipse 9"/>
          <p:cNvSpPr/>
          <p:nvPr/>
        </p:nvSpPr>
        <p:spPr>
          <a:xfrm>
            <a:off x="6458794" y="4681432"/>
            <a:ext cx="1366837" cy="1224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edge">
                                      <p:cBhvr>
                                        <p:cTn id="25" dur="2000"/>
                                        <p:tgtEl>
                                          <p:spTgt spid="10"/>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edge">
                                      <p:cBhvr>
                                        <p:cTn id="28" dur="2000"/>
                                        <p:tgtEl>
                                          <p:spTgt spid="9"/>
                                        </p:tgtEl>
                                      </p:cBhvr>
                                    </p:animEffect>
                                  </p:childTnLst>
                                </p:cTn>
                              </p:par>
                              <p:par>
                                <p:cTn id="29" presetID="20"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edge">
                                      <p:cBhvr>
                                        <p:cTn id="3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85720" y="71438"/>
            <a:ext cx="8572560" cy="6643710"/>
            <a:chOff x="1449" y="1683"/>
            <a:chExt cx="7715" cy="7537"/>
          </a:xfrm>
        </p:grpSpPr>
        <p:sp>
          <p:nvSpPr>
            <p:cNvPr id="3" name="Text Box 3"/>
            <p:cNvSpPr txBox="1">
              <a:spLocks noChangeArrowheads="1"/>
            </p:cNvSpPr>
            <p:nvPr/>
          </p:nvSpPr>
          <p:spPr bwMode="auto">
            <a:xfrm>
              <a:off x="1449" y="1683"/>
              <a:ext cx="7715" cy="75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smtClean="0">
                <a:ln>
                  <a:noFill/>
                </a:ln>
                <a:solidFill>
                  <a:schemeClr val="tx1"/>
                </a:solidFill>
                <a:effectLst/>
                <a:latin typeface="Arial" pitchFamily="34" charset="0"/>
                <a:cs typeface="Arial" pitchFamily="34" charset="0"/>
              </a:endParaRPr>
            </a:p>
          </p:txBody>
        </p:sp>
        <p:grpSp>
          <p:nvGrpSpPr>
            <p:cNvPr id="4" name="Group 4"/>
            <p:cNvGrpSpPr>
              <a:grpSpLocks/>
            </p:cNvGrpSpPr>
            <p:nvPr/>
          </p:nvGrpSpPr>
          <p:grpSpPr bwMode="auto">
            <a:xfrm>
              <a:off x="1706" y="1898"/>
              <a:ext cx="7201" cy="7025"/>
              <a:chOff x="1706" y="1898"/>
              <a:chExt cx="7201" cy="7025"/>
            </a:xfrm>
          </p:grpSpPr>
          <p:sp>
            <p:nvSpPr>
              <p:cNvPr id="5" name="AutoShape 5"/>
              <p:cNvSpPr>
                <a:spLocks noChangeArrowheads="1"/>
              </p:cNvSpPr>
              <p:nvPr/>
            </p:nvSpPr>
            <p:spPr bwMode="auto">
              <a:xfrm>
                <a:off x="6513" y="5798"/>
                <a:ext cx="2394" cy="653"/>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مصدر داخلي للتمويل</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grpSp>
            <p:nvGrpSpPr>
              <p:cNvPr id="6" name="Group 6"/>
              <p:cNvGrpSpPr>
                <a:grpSpLocks/>
              </p:cNvGrpSpPr>
              <p:nvPr/>
            </p:nvGrpSpPr>
            <p:grpSpPr bwMode="auto">
              <a:xfrm>
                <a:off x="1706" y="1898"/>
                <a:ext cx="7171" cy="7025"/>
                <a:chOff x="1706" y="1898"/>
                <a:chExt cx="7171" cy="7025"/>
              </a:xfrm>
            </p:grpSpPr>
            <p:sp>
              <p:nvSpPr>
                <p:cNvPr id="7" name="Rectangle 7"/>
                <p:cNvSpPr>
                  <a:spLocks noChangeArrowheads="1"/>
                </p:cNvSpPr>
                <p:nvPr/>
              </p:nvSpPr>
              <p:spPr bwMode="auto">
                <a:xfrm>
                  <a:off x="3648" y="1898"/>
                  <a:ext cx="3071" cy="65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النشاط الاقتصادي للمؤسسة</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8" name="AutoShape 8"/>
                <p:cNvCxnSpPr>
                  <a:cxnSpLocks noChangeShapeType="1"/>
                </p:cNvCxnSpPr>
                <p:nvPr/>
              </p:nvCxnSpPr>
              <p:spPr bwMode="auto">
                <a:xfrm flipH="1">
                  <a:off x="2843" y="2546"/>
                  <a:ext cx="2345" cy="1142"/>
                </a:xfrm>
                <a:prstGeom prst="straightConnector1">
                  <a:avLst/>
                </a:prstGeom>
                <a:noFill/>
                <a:ln w="57150">
                  <a:solidFill>
                    <a:srgbClr val="000000"/>
                  </a:solidFill>
                  <a:round/>
                  <a:headEnd/>
                  <a:tailEnd type="triangle" w="med" len="med"/>
                </a:ln>
              </p:spPr>
            </p:cxnSp>
            <p:cxnSp>
              <p:nvCxnSpPr>
                <p:cNvPr id="9" name="AutoShape 9"/>
                <p:cNvCxnSpPr>
                  <a:cxnSpLocks noChangeShapeType="1"/>
                  <a:endCxn id="11" idx="0"/>
                </p:cNvCxnSpPr>
                <p:nvPr/>
              </p:nvCxnSpPr>
              <p:spPr bwMode="auto">
                <a:xfrm>
                  <a:off x="5184" y="2552"/>
                  <a:ext cx="2786" cy="776"/>
                </a:xfrm>
                <a:prstGeom prst="straightConnector1">
                  <a:avLst/>
                </a:prstGeom>
                <a:noFill/>
                <a:ln w="57150">
                  <a:solidFill>
                    <a:srgbClr val="000000"/>
                  </a:solidFill>
                  <a:round/>
                  <a:headEnd/>
                  <a:tailEnd type="triangle" w="med" len="med"/>
                </a:ln>
              </p:spPr>
            </p:cxnSp>
            <p:sp>
              <p:nvSpPr>
                <p:cNvPr id="10" name="Rectangle 10"/>
                <p:cNvSpPr>
                  <a:spLocks noChangeArrowheads="1"/>
                </p:cNvSpPr>
                <p:nvPr/>
              </p:nvSpPr>
              <p:spPr bwMode="auto">
                <a:xfrm>
                  <a:off x="1706" y="3706"/>
                  <a:ext cx="1984" cy="86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الاستثمار في رأس المال الثابت</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1"/>
                <p:cNvSpPr>
                  <a:spLocks noChangeArrowheads="1"/>
                </p:cNvSpPr>
                <p:nvPr/>
              </p:nvSpPr>
              <p:spPr bwMode="auto">
                <a:xfrm>
                  <a:off x="7063" y="3373"/>
                  <a:ext cx="1814" cy="56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فائض الاستغلال</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12" name="AutoShape 12"/>
                <p:cNvCxnSpPr>
                  <a:cxnSpLocks noChangeShapeType="1"/>
                </p:cNvCxnSpPr>
                <p:nvPr/>
              </p:nvCxnSpPr>
              <p:spPr bwMode="auto">
                <a:xfrm>
                  <a:off x="5184" y="2552"/>
                  <a:ext cx="0" cy="1062"/>
                </a:xfrm>
                <a:prstGeom prst="straightConnector1">
                  <a:avLst/>
                </a:prstGeom>
                <a:noFill/>
                <a:ln w="57150">
                  <a:solidFill>
                    <a:srgbClr val="000000"/>
                  </a:solidFill>
                  <a:round/>
                  <a:headEnd/>
                  <a:tailEnd type="triangle" w="med" len="med"/>
                </a:ln>
              </p:spPr>
            </p:cxnSp>
            <p:sp>
              <p:nvSpPr>
                <p:cNvPr id="13" name="Rectangle 13"/>
                <p:cNvSpPr>
                  <a:spLocks noChangeArrowheads="1"/>
                </p:cNvSpPr>
                <p:nvPr/>
              </p:nvSpPr>
              <p:spPr bwMode="auto">
                <a:xfrm>
                  <a:off x="4235" y="3649"/>
                  <a:ext cx="1905" cy="8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احتياجات تمويل الاستغلال</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4"/>
                <p:cNvSpPr>
                  <a:spLocks noChangeArrowheads="1"/>
                </p:cNvSpPr>
                <p:nvPr/>
              </p:nvSpPr>
              <p:spPr bwMode="auto">
                <a:xfrm>
                  <a:off x="7208" y="4250"/>
                  <a:ext cx="1635" cy="90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قدرة على التمويل الذاتي</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15" name="AutoShape 15"/>
                <p:cNvCxnSpPr>
                  <a:cxnSpLocks noChangeShapeType="1"/>
                </p:cNvCxnSpPr>
                <p:nvPr/>
              </p:nvCxnSpPr>
              <p:spPr bwMode="auto">
                <a:xfrm>
                  <a:off x="8005" y="3836"/>
                  <a:ext cx="0" cy="567"/>
                </a:xfrm>
                <a:prstGeom prst="straightConnector1">
                  <a:avLst/>
                </a:prstGeom>
                <a:noFill/>
                <a:ln w="57150">
                  <a:solidFill>
                    <a:srgbClr val="000000"/>
                  </a:solidFill>
                  <a:round/>
                  <a:headEnd/>
                  <a:tailEnd type="triangle" w="med" len="med"/>
                </a:ln>
              </p:spPr>
            </p:cxnSp>
            <p:sp>
              <p:nvSpPr>
                <p:cNvPr id="16" name="AutoShape 16"/>
                <p:cNvSpPr>
                  <a:spLocks noChangeArrowheads="1"/>
                </p:cNvSpPr>
                <p:nvPr/>
              </p:nvSpPr>
              <p:spPr bwMode="auto">
                <a:xfrm>
                  <a:off x="1963" y="5798"/>
                  <a:ext cx="3629" cy="653"/>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احتياجات تمويل أنشطة المؤسسة</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17" name="AutoShape 17"/>
                <p:cNvCxnSpPr>
                  <a:cxnSpLocks noChangeShapeType="1"/>
                </p:cNvCxnSpPr>
                <p:nvPr/>
              </p:nvCxnSpPr>
              <p:spPr bwMode="auto">
                <a:xfrm flipH="1">
                  <a:off x="4501" y="4601"/>
                  <a:ext cx="567" cy="1191"/>
                </a:xfrm>
                <a:prstGeom prst="straightConnector1">
                  <a:avLst/>
                </a:prstGeom>
                <a:noFill/>
                <a:ln w="57150">
                  <a:solidFill>
                    <a:srgbClr val="000000"/>
                  </a:solidFill>
                  <a:round/>
                  <a:headEnd/>
                  <a:tailEnd type="triangle" w="med" len="med"/>
                </a:ln>
              </p:spPr>
            </p:cxnSp>
            <p:cxnSp>
              <p:nvCxnSpPr>
                <p:cNvPr id="18" name="AutoShape 18"/>
                <p:cNvCxnSpPr>
                  <a:cxnSpLocks noChangeShapeType="1"/>
                </p:cNvCxnSpPr>
                <p:nvPr/>
              </p:nvCxnSpPr>
              <p:spPr bwMode="auto">
                <a:xfrm>
                  <a:off x="2693" y="4686"/>
                  <a:ext cx="648" cy="1103"/>
                </a:xfrm>
                <a:prstGeom prst="straightConnector1">
                  <a:avLst/>
                </a:prstGeom>
                <a:noFill/>
                <a:ln w="57150">
                  <a:solidFill>
                    <a:srgbClr val="000000"/>
                  </a:solidFill>
                  <a:round/>
                  <a:headEnd/>
                  <a:tailEnd type="triangle" w="med" len="med"/>
                </a:ln>
              </p:spPr>
            </p:cxnSp>
            <p:cxnSp>
              <p:nvCxnSpPr>
                <p:cNvPr id="19" name="AutoShape 19"/>
                <p:cNvCxnSpPr>
                  <a:cxnSpLocks noChangeShapeType="1"/>
                </p:cNvCxnSpPr>
                <p:nvPr/>
              </p:nvCxnSpPr>
              <p:spPr bwMode="auto">
                <a:xfrm flipH="1">
                  <a:off x="7866" y="5205"/>
                  <a:ext cx="162" cy="572"/>
                </a:xfrm>
                <a:prstGeom prst="straightConnector1">
                  <a:avLst/>
                </a:prstGeom>
                <a:noFill/>
                <a:ln w="57150">
                  <a:solidFill>
                    <a:srgbClr val="000000"/>
                  </a:solidFill>
                  <a:round/>
                  <a:headEnd/>
                  <a:tailEnd type="triangle" w="med" len="med"/>
                </a:ln>
              </p:spPr>
            </p:cxnSp>
            <p:sp>
              <p:nvSpPr>
                <p:cNvPr id="20" name="Rectangle 20"/>
                <p:cNvSpPr>
                  <a:spLocks noChangeArrowheads="1"/>
                </p:cNvSpPr>
                <p:nvPr/>
              </p:nvSpPr>
              <p:spPr bwMode="auto">
                <a:xfrm>
                  <a:off x="4638" y="7008"/>
                  <a:ext cx="2854" cy="653"/>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صافي الحاجة إلى التمويل</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21" name="AutoShape 21"/>
                <p:cNvSpPr>
                  <a:spLocks noChangeArrowheads="1"/>
                </p:cNvSpPr>
                <p:nvPr/>
              </p:nvSpPr>
              <p:spPr bwMode="auto">
                <a:xfrm>
                  <a:off x="4666" y="8270"/>
                  <a:ext cx="2826" cy="653"/>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مصادر التمويل الخارجي</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22" name="AutoShape 22"/>
                <p:cNvCxnSpPr>
                  <a:cxnSpLocks noChangeShapeType="1"/>
                </p:cNvCxnSpPr>
                <p:nvPr/>
              </p:nvCxnSpPr>
              <p:spPr bwMode="auto">
                <a:xfrm>
                  <a:off x="6084" y="7699"/>
                  <a:ext cx="0" cy="567"/>
                </a:xfrm>
                <a:prstGeom prst="straightConnector1">
                  <a:avLst/>
                </a:prstGeom>
                <a:noFill/>
                <a:ln w="57150">
                  <a:solidFill>
                    <a:srgbClr val="000000"/>
                  </a:solidFill>
                  <a:round/>
                  <a:headEnd/>
                  <a:tailEnd type="triangle" w="med" len="med"/>
                </a:ln>
              </p:spPr>
            </p:cxnSp>
            <p:cxnSp>
              <p:nvCxnSpPr>
                <p:cNvPr id="23" name="AutoShape 23"/>
                <p:cNvCxnSpPr>
                  <a:cxnSpLocks noChangeShapeType="1"/>
                </p:cNvCxnSpPr>
                <p:nvPr/>
              </p:nvCxnSpPr>
              <p:spPr bwMode="auto">
                <a:xfrm flipH="1">
                  <a:off x="6733" y="6465"/>
                  <a:ext cx="842" cy="572"/>
                </a:xfrm>
                <a:prstGeom prst="straightConnector1">
                  <a:avLst/>
                </a:prstGeom>
                <a:noFill/>
                <a:ln w="57150">
                  <a:solidFill>
                    <a:srgbClr val="000000"/>
                  </a:solidFill>
                  <a:round/>
                  <a:headEnd/>
                  <a:tailEnd type="triangle" w="med" len="med"/>
                </a:ln>
              </p:spPr>
            </p:cxnSp>
            <p:cxnSp>
              <p:nvCxnSpPr>
                <p:cNvPr id="24" name="AutoShape 24"/>
                <p:cNvCxnSpPr>
                  <a:cxnSpLocks noChangeShapeType="1"/>
                </p:cNvCxnSpPr>
                <p:nvPr/>
              </p:nvCxnSpPr>
              <p:spPr bwMode="auto">
                <a:xfrm>
                  <a:off x="4142" y="6449"/>
                  <a:ext cx="1042" cy="572"/>
                </a:xfrm>
                <a:prstGeom prst="straightConnector1">
                  <a:avLst/>
                </a:prstGeom>
                <a:noFill/>
                <a:ln w="57150">
                  <a:solidFill>
                    <a:srgbClr val="000000"/>
                  </a:solidFill>
                  <a:round/>
                  <a:headEnd/>
                  <a:tailEnd type="triangle" w="med" len="med"/>
                </a:ln>
              </p:spPr>
            </p:cxnSp>
          </p:grpSp>
        </p:gr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7554" y="714974"/>
            <a:ext cx="1357322"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à coins arrondis 2"/>
          <p:cNvSpPr/>
          <p:nvPr/>
        </p:nvSpPr>
        <p:spPr>
          <a:xfrm>
            <a:off x="6768496" y="2420936"/>
            <a:ext cx="2268000" cy="126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b="1" dirty="0" smtClean="0"/>
              <a:t>دورة الاستثمار</a:t>
            </a:r>
            <a:endParaRPr lang="fr-FR" sz="3200" b="1" dirty="0"/>
          </a:p>
        </p:txBody>
      </p:sp>
      <p:sp>
        <p:nvSpPr>
          <p:cNvPr id="4" name="Rectangle à coins arrondis 3"/>
          <p:cNvSpPr/>
          <p:nvPr/>
        </p:nvSpPr>
        <p:spPr>
          <a:xfrm>
            <a:off x="6768496" y="5265392"/>
            <a:ext cx="2268000" cy="1260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b="1" dirty="0" smtClean="0"/>
              <a:t>دورة الاستغلال</a:t>
            </a:r>
            <a:endParaRPr lang="fr-FR" sz="3200" b="1" dirty="0"/>
          </a:p>
        </p:txBody>
      </p:sp>
      <p:sp>
        <p:nvSpPr>
          <p:cNvPr id="5" name="Ellipse 4"/>
          <p:cNvSpPr/>
          <p:nvPr/>
        </p:nvSpPr>
        <p:spPr>
          <a:xfrm>
            <a:off x="3852160" y="3761112"/>
            <a:ext cx="2160000" cy="1440000"/>
          </a:xfrm>
          <a:prstGeom prst="ellipse">
            <a:avLst/>
          </a:prstGeom>
          <a:solidFill>
            <a:srgbClr val="41F8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b="1" dirty="0" smtClean="0">
                <a:solidFill>
                  <a:srgbClr val="C00000"/>
                </a:solidFill>
              </a:rPr>
              <a:t>الخزينة</a:t>
            </a:r>
            <a:endParaRPr lang="fr-FR" b="1" dirty="0">
              <a:solidFill>
                <a:srgbClr val="C00000"/>
              </a:solidFill>
            </a:endParaRPr>
          </a:p>
        </p:txBody>
      </p:sp>
      <p:sp>
        <p:nvSpPr>
          <p:cNvPr id="6" name="Flèche gauche 5"/>
          <p:cNvSpPr/>
          <p:nvPr/>
        </p:nvSpPr>
        <p:spPr>
          <a:xfrm rot="19210112">
            <a:off x="5924549" y="3796213"/>
            <a:ext cx="900000" cy="252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gauche 6"/>
          <p:cNvSpPr/>
          <p:nvPr/>
        </p:nvSpPr>
        <p:spPr>
          <a:xfrm rot="1783077">
            <a:off x="5924788" y="4911547"/>
            <a:ext cx="900000" cy="252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2642092" y="2321112"/>
            <a:ext cx="2160000" cy="1440000"/>
          </a:xfrm>
          <a:prstGeom prst="ellipse">
            <a:avLst/>
          </a:prstGeom>
          <a:solidFill>
            <a:srgbClr val="41F8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r-FR" b="1" dirty="0"/>
          </a:p>
        </p:txBody>
      </p:sp>
      <p:sp>
        <p:nvSpPr>
          <p:cNvPr id="9" name="Ellipse 8"/>
          <p:cNvSpPr/>
          <p:nvPr/>
        </p:nvSpPr>
        <p:spPr>
          <a:xfrm>
            <a:off x="2700032" y="5201272"/>
            <a:ext cx="2160000" cy="1440000"/>
          </a:xfrm>
          <a:prstGeom prst="ellipse">
            <a:avLst/>
          </a:prstGeom>
          <a:solidFill>
            <a:srgbClr val="41F8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r-FR" b="1" dirty="0"/>
          </a:p>
        </p:txBody>
      </p:sp>
      <p:sp>
        <p:nvSpPr>
          <p:cNvPr id="10" name="Rectangle 20"/>
          <p:cNvSpPr>
            <a:spLocks noChangeArrowheads="1"/>
          </p:cNvSpPr>
          <p:nvPr/>
        </p:nvSpPr>
        <p:spPr bwMode="auto">
          <a:xfrm>
            <a:off x="104620" y="2349088"/>
            <a:ext cx="2448000" cy="12240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3200" b="1" i="0" u="none" strike="noStrike" cap="none" normalizeH="0" baseline="0" dirty="0" smtClean="0">
                <a:ln>
                  <a:noFill/>
                </a:ln>
                <a:solidFill>
                  <a:schemeClr val="tx1"/>
                </a:solidFill>
                <a:effectLst/>
                <a:latin typeface="Arial" pitchFamily="34" charset="0"/>
                <a:ea typeface="Arial" pitchFamily="34" charset="0"/>
                <a:cs typeface="Arial" pitchFamily="34" charset="0"/>
              </a:rPr>
              <a:t>حاجة إلى التمويل الخارجي</a:t>
            </a: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à coins arrondis 10"/>
          <p:cNvSpPr/>
          <p:nvPr/>
        </p:nvSpPr>
        <p:spPr>
          <a:xfrm>
            <a:off x="1547664" y="188688"/>
            <a:ext cx="2268000" cy="1260000"/>
          </a:xfrm>
          <a:prstGeom prst="roundRect">
            <a:avLst/>
          </a:prstGeom>
          <a:solidFill>
            <a:srgbClr val="4FBD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b="1" dirty="0" smtClean="0"/>
              <a:t>دورة التمويل</a:t>
            </a:r>
            <a:endParaRPr lang="fr-FR" sz="3200" b="1" dirty="0"/>
          </a:p>
        </p:txBody>
      </p:sp>
      <p:sp>
        <p:nvSpPr>
          <p:cNvPr id="12" name="Rectangle 20"/>
          <p:cNvSpPr>
            <a:spLocks noChangeArrowheads="1"/>
          </p:cNvSpPr>
          <p:nvPr/>
        </p:nvSpPr>
        <p:spPr bwMode="auto">
          <a:xfrm>
            <a:off x="107504" y="5013360"/>
            <a:ext cx="2484000" cy="16560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3200" b="1" i="0" u="none" strike="noStrike" cap="none" normalizeH="0" baseline="0" dirty="0" smtClean="0">
                <a:ln>
                  <a:noFill/>
                </a:ln>
                <a:solidFill>
                  <a:schemeClr val="tx1"/>
                </a:solidFill>
                <a:effectLst/>
                <a:latin typeface="Arial" pitchFamily="34" charset="0"/>
                <a:ea typeface="Arial" pitchFamily="34" charset="0"/>
                <a:cs typeface="Arial" pitchFamily="34" charset="0"/>
              </a:rPr>
              <a:t>فائض سيولة:</a:t>
            </a:r>
            <a:r>
              <a:rPr kumimoji="0" lang="ar-DZ" sz="3200" b="1" i="0" u="none" strike="noStrike" cap="none" normalizeH="0" dirty="0" smtClean="0">
                <a:ln>
                  <a:noFill/>
                </a:ln>
                <a:solidFill>
                  <a:schemeClr val="tx1"/>
                </a:solidFill>
                <a:effectLst/>
                <a:latin typeface="Arial" pitchFamily="34" charset="0"/>
                <a:ea typeface="Arial" pitchFamily="34" charset="0"/>
                <a:cs typeface="Arial" pitchFamily="34" charset="0"/>
              </a:rPr>
              <a:t> توظيف أو تخفيض المديونية</a:t>
            </a: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2"/>
          <p:cNvSpPr/>
          <p:nvPr/>
        </p:nvSpPr>
        <p:spPr>
          <a:xfrm>
            <a:off x="2760413" y="2772265"/>
            <a:ext cx="1853392" cy="584775"/>
          </a:xfrm>
          <a:prstGeom prst="rect">
            <a:avLst/>
          </a:prstGeom>
        </p:spPr>
        <p:txBody>
          <a:bodyPr wrap="none">
            <a:spAutoFit/>
          </a:bodyPr>
          <a:lstStyle/>
          <a:p>
            <a:pPr algn="ctr" rtl="1"/>
            <a:r>
              <a:rPr lang="ar-DZ" sz="3200" b="1" dirty="0" err="1" smtClean="0"/>
              <a:t>الخزينة </a:t>
            </a:r>
            <a:r>
              <a:rPr lang="ar-DZ" sz="3200" b="1" dirty="0" smtClean="0"/>
              <a:t>&lt; 0</a:t>
            </a:r>
            <a:endParaRPr lang="fr-FR" sz="3200" b="1" dirty="0"/>
          </a:p>
        </p:txBody>
      </p:sp>
      <p:sp>
        <p:nvSpPr>
          <p:cNvPr id="14" name="Rectangle 13"/>
          <p:cNvSpPr/>
          <p:nvPr/>
        </p:nvSpPr>
        <p:spPr>
          <a:xfrm>
            <a:off x="2818752" y="5631492"/>
            <a:ext cx="1853392" cy="584775"/>
          </a:xfrm>
          <a:prstGeom prst="rect">
            <a:avLst/>
          </a:prstGeom>
        </p:spPr>
        <p:txBody>
          <a:bodyPr wrap="none">
            <a:spAutoFit/>
          </a:bodyPr>
          <a:lstStyle/>
          <a:p>
            <a:pPr algn="ctr" rtl="1"/>
            <a:r>
              <a:rPr lang="ar-DZ" sz="3200" b="1" dirty="0" err="1" smtClean="0"/>
              <a:t>الخزينة </a:t>
            </a:r>
            <a:r>
              <a:rPr lang="ar-DZ" sz="3200" b="1" dirty="0" smtClean="0"/>
              <a:t>&gt; 0</a:t>
            </a:r>
            <a:endParaRPr lang="fr-FR" sz="3200" b="1" dirty="0"/>
          </a:p>
        </p:txBody>
      </p:sp>
      <p:sp>
        <p:nvSpPr>
          <p:cNvPr id="15" name="Flèche vers le bas 14"/>
          <p:cNvSpPr/>
          <p:nvPr/>
        </p:nvSpPr>
        <p:spPr>
          <a:xfrm>
            <a:off x="2771800" y="1520928"/>
            <a:ext cx="288032" cy="97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1"/>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childTnLst>
                                </p:cTn>
                              </p:par>
                              <p:par>
                                <p:cTn id="10" presetID="40" presetClass="entr" presetSubtype="0" fill="hold" grpId="0" nodeType="with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1"/>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0" presetClass="entr" presetSubtype="0" fill="hold" grpId="0" nodeType="clickEffect">
                                  <p:stCondLst>
                                    <p:cond delay="0"/>
                                  </p:stCondLst>
                                  <p:iterate type="lt">
                                    <p:tmPct val="10000"/>
                                  </p:iterate>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1"/>
                                          </p:val>
                                        </p:tav>
                                        <p:tav tm="100000">
                                          <p:val>
                                            <p:strVal val="#ppt_x"/>
                                          </p:val>
                                        </p:tav>
                                      </p:tavLst>
                                    </p:anim>
                                    <p:anim calcmode="lin" valueType="num">
                                      <p:cBhvr>
                                        <p:cTn id="33"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ox(in)">
                                      <p:cBhvr>
                                        <p:cTn id="38" dur="500"/>
                                        <p:tgtEl>
                                          <p:spTgt spid="8"/>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ox(in)">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40" presetClass="entr" presetSubtype="0" fill="hold" grpId="0" nodeType="clickEffect">
                                  <p:stCondLst>
                                    <p:cond delay="0"/>
                                  </p:stCondLst>
                                  <p:iterate type="lt">
                                    <p:tmPct val="10000"/>
                                  </p:iterate>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1"/>
                                          </p:val>
                                        </p:tav>
                                        <p:tav tm="100000">
                                          <p:val>
                                            <p:strVal val="#ppt_x"/>
                                          </p:val>
                                        </p:tav>
                                      </p:tavLst>
                                    </p:anim>
                                    <p:anim calcmode="lin" valueType="num">
                                      <p:cBhvr>
                                        <p:cTn id="4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8" presetClass="entr" presetSubtype="16"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diamond(in)">
                                      <p:cBhvr>
                                        <p:cTn id="53" dur="20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40" presetClass="entr" presetSubtype="0" fill="hold" grpId="0" nodeType="clickEffect">
                                  <p:stCondLst>
                                    <p:cond delay="0"/>
                                  </p:stCondLst>
                                  <p:iterate type="lt">
                                    <p:tmPct val="10000"/>
                                  </p:iterate>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1"/>
                                          </p:val>
                                        </p:tav>
                                        <p:tav tm="100000">
                                          <p:val>
                                            <p:strVal val="#ppt_x"/>
                                          </p:val>
                                        </p:tav>
                                      </p:tavLst>
                                    </p:anim>
                                    <p:anim calcmode="lin" valueType="num">
                                      <p:cBhvr>
                                        <p:cTn id="60"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box(in)">
                                      <p:cBhvr>
                                        <p:cTn id="65" dur="5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40" presetClass="entr" presetSubtype="0" fill="hold" grpId="0" nodeType="clickEffect">
                                  <p:stCondLst>
                                    <p:cond delay="0"/>
                                  </p:stCondLst>
                                  <p:iterate type="lt">
                                    <p:tmPct val="10000"/>
                                  </p:iterate>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1"/>
                                          </p:val>
                                        </p:tav>
                                        <p:tav tm="100000">
                                          <p:val>
                                            <p:strVal val="#ppt_x"/>
                                          </p:val>
                                        </p:tav>
                                      </p:tavLst>
                                    </p:anim>
                                    <p:anim calcmode="lin" valueType="num">
                                      <p:cBhvr>
                                        <p:cTn id="72"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blinds(horizontal)">
                                      <p:cBhvr>
                                        <p:cTn id="7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23832</TotalTime>
  <Words>4742</Words>
  <Application>Microsoft Office PowerPoint</Application>
  <PresentationFormat>Affichage à l'écran (4:3)</PresentationFormat>
  <Paragraphs>413</Paragraphs>
  <Slides>76</Slides>
  <Notes>0</Notes>
  <HiddenSlides>0</HiddenSlides>
  <MMClips>0</MMClips>
  <ScaleCrop>false</ScaleCrop>
  <HeadingPairs>
    <vt:vector size="6" baseType="variant">
      <vt:variant>
        <vt:lpstr>Thème</vt:lpstr>
      </vt:variant>
      <vt:variant>
        <vt:i4>1</vt:i4>
      </vt:variant>
      <vt:variant>
        <vt:lpstr>Serveurs OLE incorporés</vt:lpstr>
      </vt:variant>
      <vt:variant>
        <vt:i4>3</vt:i4>
      </vt:variant>
      <vt:variant>
        <vt:lpstr>Titres des diapositives</vt:lpstr>
      </vt:variant>
      <vt:variant>
        <vt:i4>76</vt:i4>
      </vt:variant>
    </vt:vector>
  </HeadingPairs>
  <TitlesOfParts>
    <vt:vector size="80" baseType="lpstr">
      <vt:lpstr>Thème Office</vt:lpstr>
      <vt:lpstr>Équation</vt:lpstr>
      <vt:lpstr>Equation</vt:lpstr>
      <vt:lpstr>MathType 6.0 Equation</vt:lpstr>
      <vt:lpstr>Diapositive 1</vt:lpstr>
      <vt:lpstr>أولا: مفهوم دورة التمويل</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ثانيا: مصادر التمويل التقليدية والمستحدثة</vt:lpstr>
      <vt:lpstr>Diapositive 14</vt:lpstr>
      <vt:lpstr>Diapositive 15</vt:lpstr>
      <vt:lpstr>Diapositive 16</vt:lpstr>
      <vt:lpstr>Diapositive 17</vt:lpstr>
      <vt:lpstr>Diapositive 18</vt:lpstr>
      <vt:lpstr>Diapositive 19</vt:lpstr>
      <vt:lpstr>معيار العائد والمخاطرة</vt:lpstr>
      <vt:lpstr>Diapositive 21</vt:lpstr>
      <vt:lpstr>Diapositive 22</vt:lpstr>
      <vt:lpstr>مصادر التمويل المستحدثة</vt:lpstr>
      <vt:lpstr>الإستئجار المالي كبديل للاقتراض</vt:lpstr>
      <vt:lpstr>Diapositive 25</vt:lpstr>
      <vt:lpstr>Diapositive 26</vt:lpstr>
      <vt:lpstr>Diapositive 27</vt:lpstr>
      <vt:lpstr>Diapositive 28</vt:lpstr>
      <vt:lpstr>Diapositive 29</vt:lpstr>
      <vt:lpstr>Diapositive 30</vt:lpstr>
      <vt:lpstr>Diapositive 31</vt:lpstr>
      <vt:lpstr>Diapositive 32</vt:lpstr>
      <vt:lpstr>Diapositive 33</vt:lpstr>
      <vt:lpstr>رأس المال المخاطر</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ثالثا: تكلفة مصادر التمويل</vt:lpstr>
      <vt:lpstr>Diapositive 48</vt:lpstr>
      <vt:lpstr>Diapositive 49</vt:lpstr>
      <vt:lpstr>Diapositive 50</vt:lpstr>
      <vt:lpstr>2) التكلفة الضمنية </vt:lpstr>
      <vt:lpstr>Diapositive 52</vt:lpstr>
      <vt:lpstr>Diapositive 53</vt:lpstr>
      <vt:lpstr>2-1- تكلفة التمويل بالدين</vt:lpstr>
      <vt:lpstr>Diapositive 55</vt:lpstr>
      <vt:lpstr>Diapositive 56</vt:lpstr>
      <vt:lpstr>Diapositive 57</vt:lpstr>
      <vt:lpstr>Diapositive 58</vt:lpstr>
      <vt:lpstr>Diapositive 59</vt:lpstr>
      <vt:lpstr>Diapositive 60</vt:lpstr>
      <vt:lpstr>Diapositive 61</vt:lpstr>
      <vt:lpstr>Diapositive 62</vt:lpstr>
      <vt:lpstr>2-2- تكلفة التمويل بحقوق الملكية (بالأموال الخاصة)</vt:lpstr>
      <vt:lpstr>Diapositive 64</vt:lpstr>
      <vt:lpstr>تكلفة التمويل بالأسهم العادية</vt:lpstr>
      <vt:lpstr>نموذج التوزيعات النقدية المخصومة ”جوردن – شابيرو“</vt:lpstr>
      <vt:lpstr>Diapositive 67</vt:lpstr>
      <vt:lpstr>Diapositive 68</vt:lpstr>
      <vt:lpstr>إدخال أثر مصاريف الإصدار</vt:lpstr>
      <vt:lpstr>ب) نموذج تسعير الأصول الرأسمالية CAPM  Capital asset pricing model</vt:lpstr>
      <vt:lpstr>Diapositive 71</vt:lpstr>
      <vt:lpstr>Diapositive 72</vt:lpstr>
      <vt:lpstr>Diapositive 73</vt:lpstr>
      <vt:lpstr>Diapositive 74</vt:lpstr>
      <vt:lpstr>Diapositive 75</vt:lpstr>
      <vt:lpstr>متوسط التكلفة المرجحة لرأس المال</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LATITUDE6330</dc:creator>
  <cp:lastModifiedBy>LATITUDE6330</cp:lastModifiedBy>
  <cp:revision>339</cp:revision>
  <dcterms:created xsi:type="dcterms:W3CDTF">2024-04-17T21:20:00Z</dcterms:created>
  <dcterms:modified xsi:type="dcterms:W3CDTF">2024-05-04T10:32:46Z</dcterms:modified>
</cp:coreProperties>
</file>