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35" autoAdjust="0"/>
    <p:restoredTop sz="94660"/>
  </p:normalViewPr>
  <p:slideViewPr>
    <p:cSldViewPr>
      <p:cViewPr varScale="1">
        <p:scale>
          <a:sx n="86" d="100"/>
          <a:sy n="86"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11"/>
          </p:nvPr>
        </p:nvSpPr>
        <p:spPr>
          <a:xfrm>
            <a:off x="2640597" y="6377459"/>
            <a:ext cx="3836404" cy="365125"/>
          </a:xfrm>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3B709E2-B12C-47C4-81D8-11C8E7B9194B}" type="datetimeFigureOut">
              <a:rPr lang="en-US" smtClean="0"/>
              <a:pPr/>
              <a:t>2/11/2021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3B709E2-B12C-47C4-81D8-11C8E7B9194B}" type="datetimeFigureOut">
              <a:rPr lang="en-US" smtClean="0"/>
              <a:pPr/>
              <a:t>2/11/2021</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3B709E2-B12C-47C4-81D8-11C8E7B9194B}" type="datetimeFigureOut">
              <a:rPr lang="en-US" smtClean="0"/>
              <a:pPr/>
              <a:t>2/11/2021</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B709E2-B12C-47C4-81D8-11C8E7B9194B}" type="datetimeFigureOut">
              <a:rPr lang="en-US" smtClean="0"/>
              <a:pPr/>
              <a:t>2/11/2021</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3B709E2-B12C-47C4-81D8-11C8E7B9194B}" type="datetimeFigureOut">
              <a:rPr lang="en-US" smtClean="0"/>
              <a:pPr/>
              <a:t>2/11/2021</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0801A9E7-BF77-463A-AED4-43A7C18771C4}" type="slidenum">
              <a:rPr lang="en-GB" smtClean="0"/>
              <a:pPr/>
              <a:t>‹N°›</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33B709E2-B12C-47C4-81D8-11C8E7B9194B}" type="datetimeFigureOut">
              <a:rPr lang="en-US" smtClean="0"/>
              <a:pPr/>
              <a:t>2/11/2021</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Espace réservé du numéro de diapositive 6"/>
          <p:cNvSpPr>
            <a:spLocks noGrp="1"/>
          </p:cNvSpPr>
          <p:nvPr>
            <p:ph type="sldNum" sz="quarter" idx="12"/>
          </p:nvPr>
        </p:nvSpPr>
        <p:spPr>
          <a:xfrm>
            <a:off x="8339328" y="1170432"/>
            <a:ext cx="733864" cy="201168"/>
          </a:xfrm>
        </p:spPr>
        <p:txBody>
          <a:bodyPr/>
          <a:lstStyle/>
          <a:p>
            <a:fld id="{0801A9E7-BF77-463A-AED4-43A7C18771C4}" type="slidenum">
              <a:rPr lang="en-GB" smtClean="0"/>
              <a:pPr/>
              <a:t>‹N°›</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3B709E2-B12C-47C4-81D8-11C8E7B9194B}" type="datetimeFigureOut">
              <a:rPr lang="en-US" smtClean="0"/>
              <a:pPr/>
              <a:t>2/11/2021</a:t>
            </a:fld>
            <a:endParaRPr lang="en-GB"/>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801A9E7-BF77-463A-AED4-43A7C18771C4}"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The African Novel</a:t>
            </a:r>
            <a:endParaRPr lang="en-GB" dirty="0"/>
          </a:p>
        </p:txBody>
      </p:sp>
      <p:sp>
        <p:nvSpPr>
          <p:cNvPr id="3" name="Sous-titre 2"/>
          <p:cNvSpPr>
            <a:spLocks noGrp="1"/>
          </p:cNvSpPr>
          <p:nvPr>
            <p:ph type="subTitle" idx="1"/>
          </p:nvPr>
        </p:nvSpPr>
        <p:spPr/>
        <p:txBody>
          <a:bodyPr/>
          <a:lstStyle/>
          <a:p>
            <a:r>
              <a:rPr lang="fr-FR" dirty="0" smtClean="0"/>
              <a:t>Mrs. N. BOUALLEGUE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2400" dirty="0" smtClean="0"/>
              <a:t>René </a:t>
            </a:r>
            <a:r>
              <a:rPr lang="en-GB" sz="2400" dirty="0" err="1" smtClean="0"/>
              <a:t>Maran’s</a:t>
            </a:r>
            <a:r>
              <a:rPr lang="en-GB" sz="2400" dirty="0" smtClean="0"/>
              <a:t> </a:t>
            </a:r>
            <a:r>
              <a:rPr lang="en-GB" sz="2400" i="1" dirty="0" err="1" smtClean="0"/>
              <a:t>Batouala</a:t>
            </a:r>
            <a:endParaRPr lang="en-GB" sz="2400" i="1" dirty="0"/>
          </a:p>
        </p:txBody>
      </p:sp>
      <p:pic>
        <p:nvPicPr>
          <p:cNvPr id="5" name="Espace réservé du contenu 4" descr="index.jpg"/>
          <p:cNvPicPr>
            <a:picLocks noGrp="1" noChangeAspect="1"/>
          </p:cNvPicPr>
          <p:nvPr>
            <p:ph idx="1"/>
          </p:nvPr>
        </p:nvPicPr>
        <p:blipFill>
          <a:blip r:embed="rId2"/>
          <a:stretch>
            <a:fillRect/>
          </a:stretch>
        </p:blipFill>
        <p:spPr>
          <a:xfrm>
            <a:off x="4786314" y="785795"/>
            <a:ext cx="3462849" cy="4786346"/>
          </a:xfrm>
        </p:spPr>
      </p:pic>
      <p:sp>
        <p:nvSpPr>
          <p:cNvPr id="4" name="Espace réservé du texte 3"/>
          <p:cNvSpPr>
            <a:spLocks noGrp="1"/>
          </p:cNvSpPr>
          <p:nvPr>
            <p:ph type="body" sz="half" idx="2"/>
          </p:nvPr>
        </p:nvSpPr>
        <p:spPr/>
        <p:txBody>
          <a:bodyPr>
            <a:normAutofit fontScale="92500" lnSpcReduction="10000"/>
          </a:bodyPr>
          <a:lstStyle/>
          <a:p>
            <a:r>
              <a:rPr lang="en-GB" sz="2000" dirty="0" smtClean="0"/>
              <a:t>Despite the derivation of </a:t>
            </a:r>
            <a:r>
              <a:rPr lang="en-GB" sz="2000" i="1" dirty="0" err="1" smtClean="0"/>
              <a:t>Batouala</a:t>
            </a:r>
            <a:r>
              <a:rPr lang="en-GB" sz="2000" dirty="0" smtClean="0"/>
              <a:t> from the French colonial novel, of which it retains many of the formal features, </a:t>
            </a:r>
            <a:r>
              <a:rPr lang="en-GB" sz="2000" dirty="0" err="1" smtClean="0"/>
              <a:t>Maran’s</a:t>
            </a:r>
            <a:r>
              <a:rPr lang="en-GB" sz="2000" dirty="0" smtClean="0"/>
              <a:t> effort to render an African point of view, to create living African characters in a genuine context of life served as a model that was soon adopted by other writers. </a:t>
            </a:r>
            <a:r>
              <a:rPr lang="en-GB" sz="2000" dirty="0" err="1" smtClean="0"/>
              <a:t>Batouala</a:t>
            </a:r>
            <a:r>
              <a:rPr lang="en-GB" sz="2000" dirty="0" smtClean="0"/>
              <a:t> thus marks the beginning of the francophone African novel. </a:t>
            </a:r>
            <a:endParaRPr lang="en-GB"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Francophone </a:t>
            </a:r>
            <a:r>
              <a:rPr lang="fr-FR" dirty="0" err="1" smtClean="0"/>
              <a:t>African</a:t>
            </a:r>
            <a:r>
              <a:rPr lang="fr-FR" dirty="0" smtClean="0"/>
              <a:t> </a:t>
            </a:r>
            <a:r>
              <a:rPr lang="fr-FR" dirty="0" err="1" smtClean="0"/>
              <a:t>Novel</a:t>
            </a:r>
            <a:endParaRPr lang="en-GB" dirty="0"/>
          </a:p>
        </p:txBody>
      </p:sp>
      <p:pic>
        <p:nvPicPr>
          <p:cNvPr id="5" name="Espace réservé du contenu 4" descr="images.jpg"/>
          <p:cNvPicPr>
            <a:picLocks noGrp="1" noChangeAspect="1"/>
          </p:cNvPicPr>
          <p:nvPr>
            <p:ph idx="1"/>
          </p:nvPr>
        </p:nvPicPr>
        <p:blipFill>
          <a:blip r:embed="rId2"/>
          <a:stretch>
            <a:fillRect/>
          </a:stretch>
        </p:blipFill>
        <p:spPr>
          <a:xfrm>
            <a:off x="4559055" y="709790"/>
            <a:ext cx="3084779" cy="5076664"/>
          </a:xfrm>
        </p:spPr>
      </p:pic>
      <p:sp>
        <p:nvSpPr>
          <p:cNvPr id="4" name="Espace réservé du texte 3"/>
          <p:cNvSpPr>
            <a:spLocks noGrp="1"/>
          </p:cNvSpPr>
          <p:nvPr>
            <p:ph type="body" sz="half" idx="2"/>
          </p:nvPr>
        </p:nvSpPr>
        <p:spPr/>
        <p:txBody>
          <a:bodyPr>
            <a:normAutofit fontScale="85000" lnSpcReduction="10000"/>
          </a:bodyPr>
          <a:lstStyle/>
          <a:p>
            <a:r>
              <a:rPr lang="en-GB" sz="1700" b="1" dirty="0" smtClean="0"/>
              <a:t>-</a:t>
            </a:r>
            <a:r>
              <a:rPr lang="en-GB" sz="1800" dirty="0" smtClean="0"/>
              <a:t>The remarkable blossoming</a:t>
            </a:r>
          </a:p>
          <a:p>
            <a:r>
              <a:rPr lang="en-GB" sz="1800" dirty="0" smtClean="0"/>
              <a:t>of fictional writing in French took place after World War II, illustrated notably by the works of </a:t>
            </a:r>
            <a:r>
              <a:rPr lang="en-GB" sz="1800" dirty="0" err="1" smtClean="0"/>
              <a:t>Camara</a:t>
            </a:r>
            <a:r>
              <a:rPr lang="en-GB" sz="1800" dirty="0" smtClean="0"/>
              <a:t> </a:t>
            </a:r>
            <a:r>
              <a:rPr lang="en-GB" sz="1800" dirty="0" err="1" smtClean="0"/>
              <a:t>Laye</a:t>
            </a:r>
            <a:r>
              <a:rPr lang="en-GB" sz="1800" dirty="0" smtClean="0"/>
              <a:t>, Mongo </a:t>
            </a:r>
            <a:r>
              <a:rPr lang="en-GB" sz="1800" dirty="0" err="1" smtClean="0"/>
              <a:t>Beti</a:t>
            </a:r>
            <a:r>
              <a:rPr lang="en-GB" sz="1800" dirty="0" smtClean="0"/>
              <a:t>, Ferdinand </a:t>
            </a:r>
            <a:r>
              <a:rPr lang="en-GB" sz="1800" dirty="0" err="1" smtClean="0"/>
              <a:t>Oyono</a:t>
            </a:r>
            <a:r>
              <a:rPr lang="en-GB" sz="1800" dirty="0" smtClean="0"/>
              <a:t>, </a:t>
            </a:r>
            <a:r>
              <a:rPr lang="en-GB" sz="1800" dirty="0" err="1" smtClean="0"/>
              <a:t>Ousmane</a:t>
            </a:r>
            <a:r>
              <a:rPr lang="en-GB" sz="1800" dirty="0" smtClean="0"/>
              <a:t> </a:t>
            </a:r>
            <a:r>
              <a:rPr lang="en-GB" sz="1800" dirty="0" err="1" smtClean="0"/>
              <a:t>Sembène</a:t>
            </a:r>
            <a:r>
              <a:rPr lang="en-GB" sz="1800" dirty="0" smtClean="0"/>
              <a:t> and </a:t>
            </a:r>
            <a:r>
              <a:rPr lang="en-GB" sz="1800" dirty="0" err="1" smtClean="0"/>
              <a:t>Cheikh</a:t>
            </a:r>
            <a:r>
              <a:rPr lang="en-GB" sz="1800" dirty="0" smtClean="0"/>
              <a:t> </a:t>
            </a:r>
            <a:r>
              <a:rPr lang="en-GB" sz="1800" dirty="0" err="1" smtClean="0"/>
              <a:t>Hamidou</a:t>
            </a:r>
            <a:r>
              <a:rPr lang="en-GB" sz="1800" dirty="0" smtClean="0"/>
              <a:t> Kane.</a:t>
            </a:r>
          </a:p>
          <a:p>
            <a:r>
              <a:rPr lang="fr-FR" sz="1800" b="1" dirty="0" smtClean="0"/>
              <a:t>-</a:t>
            </a:r>
            <a:r>
              <a:rPr lang="fr-FR" sz="1800" dirty="0" smtClean="0"/>
              <a:t>  « </a:t>
            </a:r>
            <a:r>
              <a:rPr lang="en-GB" sz="1800" dirty="0" smtClean="0"/>
              <a:t>The interest of these novels is not, however, limited to their nationalist orientation but derives as well from their achievement in artistic terms, for they display a resourceful handling of a language and tradition of fictional writing taken over from the metropolitan masters” (7).</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Anglophone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a:bodyPr>
          <a:lstStyle/>
          <a:p>
            <a:r>
              <a:rPr lang="en-GB" dirty="0" err="1" smtClean="0"/>
              <a:t>Aphrah</a:t>
            </a:r>
            <a:r>
              <a:rPr lang="en-GB" dirty="0" smtClean="0"/>
              <a:t> </a:t>
            </a:r>
            <a:r>
              <a:rPr lang="en-GB" dirty="0" err="1" smtClean="0"/>
              <a:t>Behn’s</a:t>
            </a:r>
            <a:r>
              <a:rPr lang="en-GB" dirty="0" smtClean="0"/>
              <a:t> </a:t>
            </a:r>
            <a:r>
              <a:rPr lang="en-GB" i="1" dirty="0" err="1" smtClean="0"/>
              <a:t>Oroonoko</a:t>
            </a:r>
            <a:r>
              <a:rPr lang="en-GB" i="1" dirty="0" smtClean="0"/>
              <a:t> </a:t>
            </a:r>
            <a:r>
              <a:rPr lang="en-GB" dirty="0" smtClean="0"/>
              <a:t>or </a:t>
            </a:r>
            <a:r>
              <a:rPr lang="en-GB" i="1" dirty="0" smtClean="0"/>
              <a:t>the Royal Slave </a:t>
            </a:r>
            <a:r>
              <a:rPr lang="en-GB" dirty="0" smtClean="0"/>
              <a:t>published in 1688, appears as the ancestor to the colonial novel in English. </a:t>
            </a:r>
          </a:p>
          <a:p>
            <a:r>
              <a:rPr lang="fr-FR" dirty="0" smtClean="0"/>
              <a:t>It </a:t>
            </a:r>
            <a:r>
              <a:rPr lang="fr-FR" dirty="0" err="1" smtClean="0"/>
              <a:t>was</a:t>
            </a:r>
            <a:r>
              <a:rPr lang="fr-FR" dirty="0" smtClean="0"/>
              <a:t> </a:t>
            </a:r>
            <a:r>
              <a:rPr lang="fr-FR" dirty="0" err="1" smtClean="0"/>
              <a:t>colored</a:t>
            </a:r>
            <a:r>
              <a:rPr lang="fr-FR" dirty="0" smtClean="0"/>
              <a:t> by the </a:t>
            </a:r>
            <a:r>
              <a:rPr lang="en-GB" dirty="0" smtClean="0"/>
              <a:t>denigration of Africa</a:t>
            </a:r>
          </a:p>
          <a:p>
            <a:pPr>
              <a:buNone/>
            </a:pPr>
            <a:r>
              <a:rPr lang="en-GB" dirty="0" smtClean="0"/>
              <a:t>and the black race generally.</a:t>
            </a:r>
          </a:p>
          <a:p>
            <a:r>
              <a:rPr lang="fr-FR" sz="2800" dirty="0" err="1" smtClean="0"/>
              <a:t>Similar</a:t>
            </a:r>
            <a:r>
              <a:rPr lang="fr-FR" sz="2800" dirty="0" smtClean="0"/>
              <a:t> images </a:t>
            </a:r>
            <a:r>
              <a:rPr lang="fr-FR" sz="2800" dirty="0" err="1" smtClean="0"/>
              <a:t>were</a:t>
            </a:r>
            <a:r>
              <a:rPr lang="fr-FR" sz="2800" dirty="0" smtClean="0"/>
              <a:t> to </a:t>
            </a:r>
            <a:r>
              <a:rPr lang="fr-FR" sz="2800" dirty="0" err="1" smtClean="0"/>
              <a:t>be</a:t>
            </a:r>
            <a:r>
              <a:rPr lang="fr-FR" sz="2800" dirty="0" smtClean="0"/>
              <a:t> </a:t>
            </a:r>
            <a:r>
              <a:rPr lang="fr-FR" sz="2800" dirty="0" err="1" smtClean="0"/>
              <a:t>found</a:t>
            </a:r>
            <a:r>
              <a:rPr lang="fr-FR" sz="2800" dirty="0" smtClean="0"/>
              <a:t> in t</a:t>
            </a:r>
            <a:r>
              <a:rPr lang="en-GB" sz="2800" dirty="0" smtClean="0"/>
              <a:t>he novels of Henry Rider Haggard and Joyce Cary, and in particular Joseph Conrad’s novella, </a:t>
            </a:r>
            <a:r>
              <a:rPr lang="en-GB" sz="2800" b="1" i="1" dirty="0" smtClean="0"/>
              <a:t>Heart of Darkness</a:t>
            </a:r>
            <a:r>
              <a:rPr lang="en-GB" sz="2800" dirty="0" smtClean="0"/>
              <a:t>.</a:t>
            </a:r>
          </a:p>
          <a:p>
            <a:pPr>
              <a:buNone/>
            </a:pPr>
            <a:endParaRPr lang="en-GB" dirty="0" smtClean="0"/>
          </a:p>
          <a:p>
            <a:pPr>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err="1" smtClean="0"/>
              <a:t>Things</a:t>
            </a:r>
            <a:r>
              <a:rPr lang="fr-FR" sz="3200" dirty="0" smtClean="0"/>
              <a:t> </a:t>
            </a:r>
            <a:r>
              <a:rPr lang="fr-FR" sz="3200" dirty="0" err="1" smtClean="0"/>
              <a:t>Fall</a:t>
            </a:r>
            <a:r>
              <a:rPr lang="fr-FR" sz="3200" dirty="0" smtClean="0"/>
              <a:t> </a:t>
            </a:r>
            <a:r>
              <a:rPr lang="fr-FR" sz="3200" dirty="0" err="1" smtClean="0"/>
              <a:t>Apart</a:t>
            </a:r>
            <a:r>
              <a:rPr lang="fr-FR" sz="3200" dirty="0" smtClean="0"/>
              <a:t> (1958) </a:t>
            </a:r>
            <a:endParaRPr lang="en-GB" sz="3200" dirty="0"/>
          </a:p>
        </p:txBody>
      </p:sp>
      <p:pic>
        <p:nvPicPr>
          <p:cNvPr id="5" name="Espace réservé du contenu 4" descr="41lxo4smz4lsl500-3_4.jpg"/>
          <p:cNvPicPr>
            <a:picLocks noGrp="1" noChangeAspect="1"/>
          </p:cNvPicPr>
          <p:nvPr>
            <p:ph idx="1"/>
          </p:nvPr>
        </p:nvPicPr>
        <p:blipFill>
          <a:blip r:embed="rId2"/>
          <a:stretch>
            <a:fillRect/>
          </a:stretch>
        </p:blipFill>
        <p:spPr>
          <a:xfrm>
            <a:off x="4273708" y="1743075"/>
            <a:ext cx="3412809" cy="4559300"/>
          </a:xfrm>
        </p:spPr>
      </p:pic>
      <p:sp>
        <p:nvSpPr>
          <p:cNvPr id="4" name="Espace réservé du texte 3"/>
          <p:cNvSpPr>
            <a:spLocks noGrp="1"/>
          </p:cNvSpPr>
          <p:nvPr>
            <p:ph type="body" sz="half" idx="2"/>
          </p:nvPr>
        </p:nvSpPr>
        <p:spPr/>
        <p:txBody>
          <a:bodyPr>
            <a:normAutofit fontScale="92500"/>
          </a:bodyPr>
          <a:lstStyle/>
          <a:p>
            <a:r>
              <a:rPr lang="fr-FR" sz="1800" dirty="0" smtClean="0"/>
              <a:t>The value of the </a:t>
            </a:r>
            <a:r>
              <a:rPr lang="fr-FR" sz="1800" dirty="0" err="1" smtClean="0"/>
              <a:t>work</a:t>
            </a:r>
            <a:r>
              <a:rPr lang="fr-FR" sz="1800" dirty="0" smtClean="0"/>
              <a:t> stems </a:t>
            </a:r>
            <a:r>
              <a:rPr lang="fr-FR" sz="1800" dirty="0" err="1" smtClean="0"/>
              <a:t>from</a:t>
            </a:r>
            <a:r>
              <a:rPr lang="fr-FR" sz="1800" dirty="0" smtClean="0"/>
              <a:t> the narrative projection of </a:t>
            </a:r>
            <a:r>
              <a:rPr lang="fr-FR" sz="1800" dirty="0" err="1" smtClean="0"/>
              <a:t>African</a:t>
            </a:r>
            <a:r>
              <a:rPr lang="fr-FR" sz="1800" dirty="0" smtClean="0"/>
              <a:t> life </a:t>
            </a:r>
            <a:r>
              <a:rPr lang="fr-FR" sz="1800" dirty="0" err="1" smtClean="0"/>
              <a:t>that</a:t>
            </a:r>
            <a:r>
              <a:rPr lang="fr-FR" sz="1800" dirty="0" smtClean="0"/>
              <a:t> </a:t>
            </a:r>
            <a:r>
              <a:rPr lang="fr-FR" sz="1800" dirty="0" err="1" smtClean="0"/>
              <a:t>manifests</a:t>
            </a:r>
            <a:r>
              <a:rPr lang="fr-FR" sz="1800" dirty="0" smtClean="0"/>
              <a:t> </a:t>
            </a:r>
            <a:r>
              <a:rPr lang="fr-FR" sz="1800" dirty="0" err="1" smtClean="0"/>
              <a:t>skill</a:t>
            </a:r>
            <a:r>
              <a:rPr lang="fr-FR" sz="1800" dirty="0" smtClean="0"/>
              <a:t> and </a:t>
            </a:r>
            <a:r>
              <a:rPr lang="fr-FR" sz="1800" dirty="0" err="1" smtClean="0"/>
              <a:t>maturity</a:t>
            </a:r>
            <a:r>
              <a:rPr lang="fr-FR" sz="1800" dirty="0" smtClean="0"/>
              <a:t> of the style. </a:t>
            </a:r>
            <a:r>
              <a:rPr lang="fr-FR" sz="1800" dirty="0" err="1" smtClean="0"/>
              <a:t>Achebe’s</a:t>
            </a:r>
            <a:r>
              <a:rPr lang="fr-FR" sz="1800" dirty="0" smtClean="0"/>
              <a:t> </a:t>
            </a:r>
            <a:r>
              <a:rPr lang="fr-FR" sz="1800" dirty="0" err="1" smtClean="0"/>
              <a:t>work</a:t>
            </a:r>
            <a:r>
              <a:rPr lang="fr-FR" sz="1800" dirty="0" smtClean="0"/>
              <a:t> and </a:t>
            </a:r>
            <a:r>
              <a:rPr lang="fr-FR" sz="1800" dirty="0" err="1" smtClean="0"/>
              <a:t>its</a:t>
            </a:r>
            <a:r>
              <a:rPr lang="fr-FR" sz="1800" dirty="0" smtClean="0"/>
              <a:t> </a:t>
            </a:r>
            <a:r>
              <a:rPr lang="fr-FR" sz="1800" dirty="0" err="1" smtClean="0"/>
              <a:t>emphasis</a:t>
            </a:r>
            <a:r>
              <a:rPr lang="fr-FR" sz="1800" dirty="0" smtClean="0"/>
              <a:t> on socio-</a:t>
            </a:r>
            <a:r>
              <a:rPr lang="fr-FR" sz="1800" dirty="0" err="1" smtClean="0"/>
              <a:t>political</a:t>
            </a:r>
            <a:r>
              <a:rPr lang="fr-FR" sz="1800" dirty="0" smtClean="0"/>
              <a:t> </a:t>
            </a:r>
            <a:r>
              <a:rPr lang="fr-FR" sz="1800" dirty="0" err="1" smtClean="0"/>
              <a:t>themes</a:t>
            </a:r>
            <a:r>
              <a:rPr lang="fr-FR" sz="1800" dirty="0" smtClean="0"/>
              <a:t> are </a:t>
            </a:r>
            <a:r>
              <a:rPr lang="fr-FR" sz="1800" dirty="0" err="1" smtClean="0"/>
              <a:t>reminiscent</a:t>
            </a:r>
            <a:r>
              <a:rPr lang="fr-FR" sz="1800" dirty="0" smtClean="0"/>
              <a:t> of </a:t>
            </a:r>
            <a:r>
              <a:rPr lang="fr-FR" sz="1800" dirty="0" err="1" smtClean="0"/>
              <a:t>early</a:t>
            </a:r>
            <a:r>
              <a:rPr lang="fr-FR" sz="1800" dirty="0" smtClean="0"/>
              <a:t> </a:t>
            </a:r>
            <a:r>
              <a:rPr lang="fr-FR" sz="1800" dirty="0" err="1" smtClean="0"/>
              <a:t>works</a:t>
            </a:r>
            <a:r>
              <a:rPr lang="fr-FR" sz="1800" dirty="0" smtClean="0"/>
              <a:t> </a:t>
            </a:r>
            <a:r>
              <a:rPr lang="fr-FR" sz="1800" dirty="0" err="1" smtClean="0"/>
              <a:t>such</a:t>
            </a:r>
            <a:r>
              <a:rPr lang="fr-FR" sz="1800" dirty="0" smtClean="0"/>
              <a:t> as </a:t>
            </a:r>
            <a:r>
              <a:rPr lang="fr-FR" sz="1800" dirty="0" err="1" smtClean="0"/>
              <a:t>Hayford’s</a:t>
            </a:r>
            <a:r>
              <a:rPr lang="fr-FR" sz="1800" dirty="0" smtClean="0"/>
              <a:t> </a:t>
            </a:r>
            <a:r>
              <a:rPr lang="fr-FR" sz="1800" i="1" dirty="0" err="1" smtClean="0"/>
              <a:t>Ethiopia</a:t>
            </a:r>
            <a:r>
              <a:rPr lang="fr-FR" sz="1800" i="1" dirty="0" smtClean="0"/>
              <a:t> </a:t>
            </a:r>
            <a:r>
              <a:rPr lang="fr-FR" sz="1800" i="1" dirty="0" err="1" smtClean="0"/>
              <a:t>Unbound</a:t>
            </a:r>
            <a:r>
              <a:rPr lang="fr-FR" sz="1800" i="1" dirty="0" smtClean="0"/>
              <a:t> (</a:t>
            </a:r>
            <a:r>
              <a:rPr lang="fr-FR" sz="1800" dirty="0" smtClean="0"/>
              <a:t>1911). </a:t>
            </a:r>
          </a:p>
          <a:p>
            <a:r>
              <a:rPr lang="fr-FR" sz="1800" dirty="0" err="1" smtClean="0"/>
              <a:t>Both</a:t>
            </a:r>
            <a:r>
              <a:rPr lang="fr-FR" sz="1800" dirty="0" smtClean="0"/>
              <a:t> </a:t>
            </a:r>
            <a:r>
              <a:rPr lang="fr-FR" sz="1800" dirty="0" err="1" smtClean="0"/>
              <a:t>works</a:t>
            </a:r>
            <a:r>
              <a:rPr lang="fr-FR" sz="1800" dirty="0" smtClean="0"/>
              <a:t> oppose the dominance of </a:t>
            </a:r>
            <a:r>
              <a:rPr lang="fr-FR" sz="1800" dirty="0" err="1" smtClean="0"/>
              <a:t>Europeans</a:t>
            </a:r>
            <a:r>
              <a:rPr lang="fr-FR" sz="1800" dirty="0" smtClean="0"/>
              <a:t> in </a:t>
            </a:r>
            <a:r>
              <a:rPr lang="fr-FR" sz="1800" dirty="0" err="1" smtClean="0"/>
              <a:t>politics</a:t>
            </a:r>
            <a:r>
              <a:rPr lang="fr-FR" sz="1800" dirty="0" smtClean="0"/>
              <a:t> and </a:t>
            </a:r>
            <a:r>
              <a:rPr lang="fr-FR" sz="1800" dirty="0" err="1" smtClean="0"/>
              <a:t>ask</a:t>
            </a:r>
            <a:r>
              <a:rPr lang="fr-FR" sz="1800" dirty="0" smtClean="0"/>
              <a:t> for the </a:t>
            </a:r>
            <a:r>
              <a:rPr lang="fr-FR" sz="1800" dirty="0" err="1" smtClean="0"/>
              <a:t>integration</a:t>
            </a:r>
            <a:r>
              <a:rPr lang="fr-FR" sz="1800" dirty="0" smtClean="0"/>
              <a:t> of the </a:t>
            </a:r>
            <a:r>
              <a:rPr lang="fr-FR" sz="1800" dirty="0" err="1" smtClean="0"/>
              <a:t>African</a:t>
            </a:r>
            <a:r>
              <a:rPr lang="fr-FR" sz="1800" dirty="0" smtClean="0"/>
              <a:t> self. </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err="1" smtClean="0"/>
              <a:t>Chinua</a:t>
            </a:r>
            <a:r>
              <a:rPr lang="fr-FR" sz="2800" dirty="0" smtClean="0"/>
              <a:t> Achebe</a:t>
            </a:r>
            <a:br>
              <a:rPr lang="fr-FR" sz="2800" dirty="0" smtClean="0"/>
            </a:br>
            <a:endParaRPr lang="en-GB" sz="2800" dirty="0"/>
          </a:p>
        </p:txBody>
      </p:sp>
      <p:pic>
        <p:nvPicPr>
          <p:cNvPr id="5" name="Espace réservé du contenu 4" descr="FILES-Nigerian-writer-Chinua-Achebe-gi.jpg"/>
          <p:cNvPicPr>
            <a:picLocks noGrp="1" noChangeAspect="1"/>
          </p:cNvPicPr>
          <p:nvPr>
            <p:ph idx="1"/>
          </p:nvPr>
        </p:nvPicPr>
        <p:blipFill>
          <a:blip r:embed="rId2"/>
          <a:stretch>
            <a:fillRect/>
          </a:stretch>
        </p:blipFill>
        <p:spPr>
          <a:xfrm>
            <a:off x="4467723" y="1743075"/>
            <a:ext cx="3024778" cy="4559300"/>
          </a:xfrm>
        </p:spPr>
      </p:pic>
      <p:sp>
        <p:nvSpPr>
          <p:cNvPr id="4" name="Espace réservé du texte 3"/>
          <p:cNvSpPr>
            <a:spLocks noGrp="1"/>
          </p:cNvSpPr>
          <p:nvPr>
            <p:ph type="body" sz="half" idx="2"/>
          </p:nvPr>
        </p:nvSpPr>
        <p:spPr/>
        <p:txBody>
          <a:bodyPr>
            <a:normAutofit lnSpcReduction="10000"/>
          </a:bodyPr>
          <a:lstStyle/>
          <a:p>
            <a:r>
              <a:rPr lang="en-GB" sz="2000" dirty="0" smtClean="0"/>
              <a:t>“It is in Achebe’s work that the African experience is brought into definite focus, and assumes its full human and narrative scope in the modern novel. His redefinition of the terms of the fictional representation of Africa established the novel as a modern narrative genre on the African continent” (9).</a:t>
            </a:r>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Africanization</a:t>
            </a:r>
            <a:r>
              <a:rPr lang="fr-FR" dirty="0" smtClean="0"/>
              <a:t> of the </a:t>
            </a:r>
            <a:r>
              <a:rPr lang="fr-FR" dirty="0" err="1" smtClean="0"/>
              <a:t>novel</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“The native grasp of an Igbo ethos of communal living and individual awareness that underlies and legitimizes Achebe’s imaginative expression has given powerful impulse to the effort by other writers to convey the sense of a specific location in the world that his work evinces”.</a:t>
            </a:r>
          </a:p>
          <a:p>
            <a:r>
              <a:rPr lang="en-GB" dirty="0" smtClean="0"/>
              <a:t>“His influence in this regard has been evident in the work of the cluster of Igbo novelists who may be said to constitute a school spawned by his example. The names that come to mind include Flora </a:t>
            </a:r>
            <a:r>
              <a:rPr lang="en-GB" dirty="0" err="1" smtClean="0"/>
              <a:t>Nwapa</a:t>
            </a:r>
            <a:r>
              <a:rPr lang="en-GB" dirty="0" smtClean="0"/>
              <a:t>, </a:t>
            </a:r>
            <a:r>
              <a:rPr lang="en-GB" dirty="0" err="1" smtClean="0"/>
              <a:t>Onuora</a:t>
            </a:r>
            <a:r>
              <a:rPr lang="en-GB" dirty="0" smtClean="0"/>
              <a:t> </a:t>
            </a:r>
            <a:r>
              <a:rPr lang="en-GB" dirty="0" err="1" smtClean="0"/>
              <a:t>Nzekwu</a:t>
            </a:r>
            <a:r>
              <a:rPr lang="en-GB" dirty="0" smtClean="0"/>
              <a:t>, John </a:t>
            </a:r>
            <a:r>
              <a:rPr lang="en-GB" dirty="0" err="1" smtClean="0"/>
              <a:t>Munonye</a:t>
            </a:r>
            <a:r>
              <a:rPr lang="en-GB" dirty="0" smtClean="0"/>
              <a:t>, and most memorably, </a:t>
            </a:r>
            <a:r>
              <a:rPr lang="en-GB" dirty="0" err="1" smtClean="0"/>
              <a:t>Elechi</a:t>
            </a:r>
            <a:r>
              <a:rPr lang="en-GB" dirty="0" smtClean="0"/>
              <a:t> </a:t>
            </a:r>
            <a:r>
              <a:rPr lang="en-GB" dirty="0" err="1" smtClean="0"/>
              <a:t>Amadi</a:t>
            </a:r>
            <a:r>
              <a:rPr lang="en-GB" dirty="0" smtClean="0"/>
              <a:t>, whose compelling novel, </a:t>
            </a:r>
            <a:r>
              <a:rPr lang="en-GB" i="1" dirty="0" smtClean="0"/>
              <a:t>The Great Ponds</a:t>
            </a:r>
            <a:r>
              <a:rPr lang="en-GB" dirty="0" smtClean="0"/>
              <a:t>, represents the most convincing effort deployed by this group in the ethnographic grounding of the African novel” (9).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Ngũgĩ</a:t>
            </a:r>
            <a:r>
              <a:rPr lang="en-GB" dirty="0" smtClean="0"/>
              <a:t> </a:t>
            </a:r>
            <a:r>
              <a:rPr lang="en-GB" dirty="0" err="1" smtClean="0"/>
              <a:t>wa</a:t>
            </a:r>
            <a:r>
              <a:rPr lang="en-GB" dirty="0" smtClean="0"/>
              <a:t> </a:t>
            </a:r>
            <a:r>
              <a:rPr lang="en-GB" dirty="0" err="1" smtClean="0"/>
              <a:t>Thiong'o</a:t>
            </a:r>
            <a:r>
              <a:rPr lang="en-GB" dirty="0" smtClean="0"/>
              <a:t/>
            </a:r>
            <a:br>
              <a:rPr lang="en-GB" dirty="0" smtClean="0"/>
            </a:br>
            <a:r>
              <a:rPr lang="en-GB" dirty="0" smtClean="0"/>
              <a:t/>
            </a:r>
            <a:br>
              <a:rPr lang="en-GB" dirty="0" smtClean="0"/>
            </a:br>
            <a:endParaRPr lang="en-GB" u="sng" dirty="0"/>
          </a:p>
        </p:txBody>
      </p:sp>
      <p:pic>
        <p:nvPicPr>
          <p:cNvPr id="5" name="Espace réservé du contenu 4" descr="index.jpg"/>
          <p:cNvPicPr>
            <a:picLocks noGrp="1" noChangeAspect="1"/>
          </p:cNvPicPr>
          <p:nvPr>
            <p:ph idx="1"/>
          </p:nvPr>
        </p:nvPicPr>
        <p:blipFill>
          <a:blip r:embed="rId2"/>
          <a:stretch>
            <a:fillRect/>
          </a:stretch>
        </p:blipFill>
        <p:spPr>
          <a:xfrm>
            <a:off x="4143372" y="714356"/>
            <a:ext cx="4498226" cy="4498226"/>
          </a:xfrm>
        </p:spPr>
      </p:pic>
      <p:sp>
        <p:nvSpPr>
          <p:cNvPr id="4" name="Espace réservé du texte 3"/>
          <p:cNvSpPr>
            <a:spLocks noGrp="1"/>
          </p:cNvSpPr>
          <p:nvPr>
            <p:ph type="body" sz="half" idx="2"/>
          </p:nvPr>
        </p:nvSpPr>
        <p:spPr/>
        <p:txBody>
          <a:bodyPr>
            <a:normAutofit fontScale="92500" lnSpcReduction="10000"/>
          </a:bodyPr>
          <a:lstStyle/>
          <a:p>
            <a:r>
              <a:rPr lang="en-GB" sz="1600" dirty="0" smtClean="0"/>
              <a:t>But the example of Achebe has been extended in other directions by non-Igbo writers such as T. M. </a:t>
            </a:r>
            <a:r>
              <a:rPr lang="en-GB" sz="1600" dirty="0" err="1" smtClean="0"/>
              <a:t>Aluko</a:t>
            </a:r>
            <a:r>
              <a:rPr lang="en-GB" sz="1600" dirty="0" smtClean="0"/>
              <a:t> and especially by </a:t>
            </a:r>
            <a:r>
              <a:rPr lang="en-GB" sz="1600" dirty="0" err="1" smtClean="0"/>
              <a:t>Ngugi</a:t>
            </a:r>
            <a:endParaRPr lang="en-GB" sz="1600" dirty="0" smtClean="0"/>
          </a:p>
          <a:p>
            <a:r>
              <a:rPr lang="en-GB" sz="1600" dirty="0" err="1" smtClean="0"/>
              <a:t>wa</a:t>
            </a:r>
            <a:r>
              <a:rPr lang="en-GB" sz="1600" dirty="0" smtClean="0"/>
              <a:t> </a:t>
            </a:r>
            <a:r>
              <a:rPr lang="en-GB" sz="1600" dirty="0" err="1" smtClean="0"/>
              <a:t>Thiong’o</a:t>
            </a:r>
            <a:r>
              <a:rPr lang="en-GB" sz="1600" dirty="0" smtClean="0"/>
              <a:t>, for whom an affective bond with Kikuyu culture and traditions provides the foundation for his imaginative reliving of the Kenya Emergency</a:t>
            </a:r>
          </a:p>
          <a:p>
            <a:r>
              <a:rPr lang="en-GB" sz="1600" dirty="0" smtClean="0"/>
              <a:t>in his first three novels.</a:t>
            </a:r>
          </a:p>
          <a:p>
            <a:r>
              <a:rPr lang="fr-FR" sz="1600" dirty="0" smtClean="0"/>
              <a:t>«</a:t>
            </a:r>
            <a:r>
              <a:rPr lang="en-GB" sz="1600" dirty="0" smtClean="0"/>
              <a:t>I was wondering why I was put in prison for working in an African language when I had not been put in prison for working in English. So really, in prison I started thinking more seriously about the relation between language and power.”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African</a:t>
            </a:r>
            <a:r>
              <a:rPr lang="fr-FR" dirty="0" smtClean="0"/>
              <a:t> </a:t>
            </a:r>
            <a:r>
              <a:rPr lang="fr-FR" smtClean="0"/>
              <a:t>Short Fiction</a:t>
            </a:r>
            <a:endParaRPr lang="en-GB"/>
          </a:p>
        </p:txBody>
      </p:sp>
      <p:sp>
        <p:nvSpPr>
          <p:cNvPr id="3" name="Espace réservé du contenu 2"/>
          <p:cNvSpPr>
            <a:spLocks noGrp="1"/>
          </p:cNvSpPr>
          <p:nvPr>
            <p:ph idx="1"/>
          </p:nvPr>
        </p:nvSpPr>
        <p:spPr/>
        <p:txBody>
          <a:bodyPr>
            <a:normAutofit fontScale="92500"/>
          </a:bodyPr>
          <a:lstStyle/>
          <a:p>
            <a:r>
              <a:rPr lang="en-GB" dirty="0" smtClean="0"/>
              <a:t>African writers have also proved accomplished practitioners of short fiction. </a:t>
            </a:r>
            <a:r>
              <a:rPr lang="en-GB" dirty="0" err="1" smtClean="0"/>
              <a:t>Birago</a:t>
            </a:r>
            <a:r>
              <a:rPr lang="en-GB" dirty="0" smtClean="0"/>
              <a:t> </a:t>
            </a:r>
            <a:r>
              <a:rPr lang="en-GB" dirty="0" err="1" smtClean="0"/>
              <a:t>Diop</a:t>
            </a:r>
            <a:r>
              <a:rPr lang="en-GB" dirty="0" smtClean="0"/>
              <a:t> and Bernard </a:t>
            </a:r>
            <a:r>
              <a:rPr lang="en-GB" dirty="0" err="1" smtClean="0"/>
              <a:t>Dadié</a:t>
            </a:r>
            <a:r>
              <a:rPr lang="en-GB" dirty="0" smtClean="0"/>
              <a:t> have drawn inspiration from the oral tradition and excelled in the </a:t>
            </a:r>
            <a:r>
              <a:rPr lang="en-GB" dirty="0" err="1" smtClean="0"/>
              <a:t>conte</a:t>
            </a:r>
            <a:r>
              <a:rPr lang="en-GB" dirty="0" smtClean="0"/>
              <a:t>, through their transpositions of the African folk tale into French, while other writers have employed the conventional Western form of the short story or nouvelle, constructed around a single incident or emotional moment of great significance (9)</a:t>
            </a:r>
            <a:r>
              <a:rPr lang="fr-FR" dirty="0" smtClean="0"/>
              <a: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short story</a:t>
            </a:r>
            <a:endParaRPr lang="en-GB" dirty="0"/>
          </a:p>
        </p:txBody>
      </p:sp>
      <p:sp>
        <p:nvSpPr>
          <p:cNvPr id="3" name="Espace réservé du contenu 2"/>
          <p:cNvSpPr>
            <a:spLocks noGrp="1"/>
          </p:cNvSpPr>
          <p:nvPr>
            <p:ph idx="1"/>
          </p:nvPr>
        </p:nvSpPr>
        <p:spPr/>
        <p:txBody>
          <a:bodyPr>
            <a:normAutofit fontScale="92500" lnSpcReduction="10000"/>
          </a:bodyPr>
          <a:lstStyle/>
          <a:p>
            <a:r>
              <a:rPr lang="en-GB" dirty="0" smtClean="0"/>
              <a:t>The principal figures in the development of the short story as a subgenre of the African novel are </a:t>
            </a:r>
            <a:r>
              <a:rPr lang="en-GB" dirty="0" err="1" smtClean="0"/>
              <a:t>Ousmane</a:t>
            </a:r>
            <a:r>
              <a:rPr lang="en-GB" dirty="0" smtClean="0"/>
              <a:t> </a:t>
            </a:r>
            <a:r>
              <a:rPr lang="en-GB" dirty="0" err="1" smtClean="0"/>
              <a:t>Sembène</a:t>
            </a:r>
            <a:r>
              <a:rPr lang="en-GB" dirty="0" smtClean="0"/>
              <a:t> (</a:t>
            </a:r>
            <a:r>
              <a:rPr lang="en-GB" dirty="0" err="1" smtClean="0"/>
              <a:t>Voltaïques</a:t>
            </a:r>
            <a:r>
              <a:rPr lang="en-GB" dirty="0" smtClean="0"/>
              <a:t>) and Henri </a:t>
            </a:r>
            <a:r>
              <a:rPr lang="en-GB" dirty="0" err="1" smtClean="0"/>
              <a:t>Lopès</a:t>
            </a:r>
            <a:r>
              <a:rPr lang="en-GB" dirty="0" smtClean="0"/>
              <a:t> (Sans Tam-Tam) on the francophone side, and on the </a:t>
            </a:r>
            <a:r>
              <a:rPr lang="en-GB" dirty="0" err="1" smtClean="0"/>
              <a:t>anglophone</a:t>
            </a:r>
            <a:r>
              <a:rPr lang="en-GB" dirty="0" smtClean="0"/>
              <a:t>, Grace </a:t>
            </a:r>
            <a:r>
              <a:rPr lang="en-GB" dirty="0" err="1" smtClean="0"/>
              <a:t>Ogot</a:t>
            </a:r>
            <a:r>
              <a:rPr lang="en-GB" dirty="0" smtClean="0"/>
              <a:t>, Charles </a:t>
            </a:r>
            <a:r>
              <a:rPr lang="en-GB" dirty="0" err="1" smtClean="0"/>
              <a:t>Mungoshi</a:t>
            </a:r>
            <a:r>
              <a:rPr lang="en-GB" dirty="0" smtClean="0"/>
              <a:t> (The Setting Sun and Rolling Hills), and especially the South Africans, who have excelled in the genre: Nadine </a:t>
            </a:r>
            <a:r>
              <a:rPr lang="en-GB" dirty="0" err="1" smtClean="0"/>
              <a:t>Gordimer</a:t>
            </a:r>
            <a:r>
              <a:rPr lang="en-GB" dirty="0" smtClean="0"/>
              <a:t>, Ezekiel </a:t>
            </a:r>
            <a:r>
              <a:rPr lang="en-GB" dirty="0" err="1" smtClean="0"/>
              <a:t>Mphahlele</a:t>
            </a:r>
            <a:r>
              <a:rPr lang="en-GB" dirty="0" smtClean="0"/>
              <a:t>, Richard Rive, Alex La </a:t>
            </a:r>
            <a:r>
              <a:rPr lang="en-GB" dirty="0" err="1" smtClean="0"/>
              <a:t>Guma</a:t>
            </a:r>
            <a:r>
              <a:rPr lang="en-GB" dirty="0" smtClean="0"/>
              <a:t>, </a:t>
            </a:r>
            <a:r>
              <a:rPr lang="en-GB" dirty="0" err="1" smtClean="0"/>
              <a:t>Njambulo</a:t>
            </a:r>
            <a:r>
              <a:rPr lang="en-GB" dirty="0" smtClean="0"/>
              <a:t> Ndebele, </a:t>
            </a:r>
            <a:r>
              <a:rPr lang="en-GB" dirty="0" err="1" smtClean="0"/>
              <a:t>Mzamane</a:t>
            </a:r>
            <a:r>
              <a:rPr lang="en-GB" dirty="0" smtClean="0"/>
              <a:t> </a:t>
            </a:r>
            <a:r>
              <a:rPr lang="en-GB" dirty="0" err="1" smtClean="0"/>
              <a:t>Mbulelu</a:t>
            </a:r>
            <a:r>
              <a:rPr lang="en-GB" dirty="0" smtClean="0"/>
              <a:t>. </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end of </a:t>
            </a:r>
            <a:r>
              <a:rPr lang="fr-FR" dirty="0" err="1" smtClean="0"/>
              <a:t>colonialism</a:t>
            </a:r>
            <a:r>
              <a:rPr lang="fr-FR" dirty="0" smtClean="0"/>
              <a:t>: new </a:t>
            </a:r>
            <a:r>
              <a:rPr lang="fr-FR" dirty="0" err="1" smtClean="0"/>
              <a:t>thematic</a:t>
            </a:r>
            <a:r>
              <a:rPr lang="fr-FR" dirty="0" smtClean="0"/>
              <a:t> </a:t>
            </a:r>
            <a:r>
              <a:rPr lang="fr-FR" dirty="0" err="1" smtClean="0"/>
              <a:t>concerns</a:t>
            </a:r>
            <a:endParaRPr lang="en-GB" dirty="0"/>
          </a:p>
        </p:txBody>
      </p:sp>
      <p:sp>
        <p:nvSpPr>
          <p:cNvPr id="3" name="Espace réservé du contenu 2"/>
          <p:cNvSpPr>
            <a:spLocks noGrp="1"/>
          </p:cNvSpPr>
          <p:nvPr>
            <p:ph idx="1"/>
          </p:nvPr>
        </p:nvSpPr>
        <p:spPr/>
        <p:txBody>
          <a:bodyPr>
            <a:normAutofit/>
          </a:bodyPr>
          <a:lstStyle/>
          <a:p>
            <a:r>
              <a:rPr lang="en-GB" dirty="0" smtClean="0"/>
              <a:t>“The formal end of colonialism has imprinted a striking new character on the thematic concerns of the African writer, commanded as these are at the present time by the dilemmas of the post-independence situation”. </a:t>
            </a:r>
          </a:p>
          <a:p>
            <a:r>
              <a:rPr lang="en-GB" dirty="0" smtClean="0"/>
              <a:t>“the new realism”.</a:t>
            </a:r>
          </a:p>
          <a:p>
            <a:r>
              <a:rPr lang="en-GB" dirty="0" smtClean="0"/>
              <a:t>the postcolonial condition has determined a strong dystopian current (10).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transition to </a:t>
            </a:r>
            <a:r>
              <a:rPr lang="fr-FR" dirty="0" err="1" smtClean="0"/>
              <a:t>modernity</a:t>
            </a:r>
            <a:endParaRPr lang="en-GB" dirty="0"/>
          </a:p>
        </p:txBody>
      </p:sp>
      <p:sp>
        <p:nvSpPr>
          <p:cNvPr id="3" name="Espace réservé du contenu 2"/>
          <p:cNvSpPr>
            <a:spLocks noGrp="1"/>
          </p:cNvSpPr>
          <p:nvPr>
            <p:ph idx="1"/>
          </p:nvPr>
        </p:nvSpPr>
        <p:spPr/>
        <p:txBody>
          <a:bodyPr>
            <a:normAutofit fontScale="92500" lnSpcReduction="10000"/>
          </a:bodyPr>
          <a:lstStyle/>
          <a:p>
            <a:r>
              <a:rPr lang="fr-FR" dirty="0" smtClean="0"/>
              <a:t>The </a:t>
            </a:r>
            <a:r>
              <a:rPr lang="fr-FR" dirty="0" err="1" smtClean="0"/>
              <a:t>didactic</a:t>
            </a:r>
            <a:r>
              <a:rPr lang="fr-FR" dirty="0" smtClean="0"/>
              <a:t> aspect has </a:t>
            </a:r>
            <a:r>
              <a:rPr lang="fr-FR" dirty="0" err="1" smtClean="0"/>
              <a:t>lost</a:t>
            </a:r>
            <a:r>
              <a:rPr lang="fr-FR" dirty="0" smtClean="0"/>
              <a:t> </a:t>
            </a:r>
            <a:r>
              <a:rPr lang="fr-FR" dirty="0" err="1" smtClean="0"/>
              <a:t>its</a:t>
            </a:r>
            <a:r>
              <a:rPr lang="fr-FR" dirty="0" smtClean="0"/>
              <a:t> </a:t>
            </a:r>
            <a:r>
              <a:rPr lang="fr-FR" dirty="0" err="1" smtClean="0"/>
              <a:t>great</a:t>
            </a:r>
            <a:r>
              <a:rPr lang="fr-FR" dirty="0" smtClean="0"/>
              <a:t> importance in </a:t>
            </a:r>
            <a:r>
              <a:rPr lang="fr-FR" dirty="0" err="1" smtClean="0"/>
              <a:t>this</a:t>
            </a:r>
            <a:r>
              <a:rPr lang="fr-FR" dirty="0" smtClean="0"/>
              <a:t> phase </a:t>
            </a:r>
            <a:r>
              <a:rPr lang="fr-FR" dirty="0" smtClean="0"/>
              <a:t>.An </a:t>
            </a:r>
            <a:r>
              <a:rPr lang="fr-FR" dirty="0" err="1" smtClean="0"/>
              <a:t>emphasis</a:t>
            </a:r>
            <a:r>
              <a:rPr lang="fr-FR" dirty="0" smtClean="0"/>
              <a:t> on </a:t>
            </a:r>
            <a:r>
              <a:rPr lang="fr-FR" dirty="0" smtClean="0"/>
              <a:t>the </a:t>
            </a:r>
            <a:r>
              <a:rPr lang="fr-FR" dirty="0" err="1" smtClean="0"/>
              <a:t>aesthetic</a:t>
            </a:r>
            <a:r>
              <a:rPr lang="fr-FR" dirty="0" smtClean="0"/>
              <a:t>  </a:t>
            </a:r>
            <a:r>
              <a:rPr lang="fr-FR" dirty="0" err="1" smtClean="0"/>
              <a:t>effect</a:t>
            </a:r>
            <a:r>
              <a:rPr lang="fr-FR" dirty="0" smtClean="0"/>
              <a:t> of </a:t>
            </a:r>
            <a:r>
              <a:rPr lang="fr-FR" dirty="0" err="1" smtClean="0"/>
              <a:t>literature</a:t>
            </a:r>
            <a:r>
              <a:rPr lang="fr-FR" dirty="0" smtClean="0"/>
              <a:t> has </a:t>
            </a:r>
            <a:r>
              <a:rPr lang="fr-FR" dirty="0" err="1" smtClean="0"/>
              <a:t>marked</a:t>
            </a:r>
            <a:r>
              <a:rPr lang="fr-FR" dirty="0" smtClean="0"/>
              <a:t> the </a:t>
            </a:r>
            <a:r>
              <a:rPr lang="fr-FR" dirty="0" err="1" smtClean="0"/>
              <a:t>period</a:t>
            </a:r>
            <a:r>
              <a:rPr lang="fr-FR" dirty="0" smtClean="0"/>
              <a:t>. </a:t>
            </a:r>
            <a:endParaRPr lang="fr-FR" dirty="0" smtClean="0"/>
          </a:p>
          <a:p>
            <a:r>
              <a:rPr lang="en-GB" dirty="0" smtClean="0"/>
              <a:t>“the aesthetic principle came </a:t>
            </a:r>
            <a:r>
              <a:rPr lang="en-GB" dirty="0"/>
              <a:t>to override the didactic impulse that motivated the early writers. For </a:t>
            </a:r>
            <a:r>
              <a:rPr lang="en-GB" dirty="0" smtClean="0"/>
              <a:t>the expressive </a:t>
            </a:r>
            <a:r>
              <a:rPr lang="en-GB" dirty="0"/>
              <a:t>potential of the Old Testament and its recall of African </a:t>
            </a:r>
            <a:r>
              <a:rPr lang="en-GB" dirty="0" err="1" smtClean="0"/>
              <a:t>orality</a:t>
            </a:r>
            <a:r>
              <a:rPr lang="en-GB" dirty="0" smtClean="0"/>
              <a:t> proved </a:t>
            </a:r>
            <a:r>
              <a:rPr lang="en-GB" dirty="0"/>
              <a:t>influential in determining the narrative rhetoric and forms of </a:t>
            </a:r>
            <a:r>
              <a:rPr lang="en-GB" dirty="0" smtClean="0"/>
              <a:t>fictional address </a:t>
            </a:r>
            <a:r>
              <a:rPr lang="en-GB" dirty="0"/>
              <a:t>in many of the indigenous </a:t>
            </a:r>
            <a:r>
              <a:rPr lang="en-GB" dirty="0" smtClean="0"/>
              <a:t>novels” (4).</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err="1" smtClean="0"/>
              <a:t>Women</a:t>
            </a:r>
            <a:r>
              <a:rPr lang="fr-FR" sz="2400" dirty="0" smtClean="0"/>
              <a:t> and the </a:t>
            </a:r>
            <a:r>
              <a:rPr lang="fr-FR" sz="2400" dirty="0" err="1" smtClean="0"/>
              <a:t>African</a:t>
            </a:r>
            <a:r>
              <a:rPr lang="fr-FR" sz="2400" dirty="0" smtClean="0"/>
              <a:t> </a:t>
            </a:r>
            <a:r>
              <a:rPr lang="fr-FR" sz="2400" dirty="0" err="1" smtClean="0"/>
              <a:t>novel</a:t>
            </a:r>
            <a:endParaRPr lang="en-GB" sz="2400" dirty="0"/>
          </a:p>
        </p:txBody>
      </p:sp>
      <p:pic>
        <p:nvPicPr>
          <p:cNvPr id="5" name="Espace réservé du contenu 4" descr="images.jpg"/>
          <p:cNvPicPr>
            <a:picLocks noGrp="1" noChangeAspect="1"/>
          </p:cNvPicPr>
          <p:nvPr>
            <p:ph idx="1"/>
          </p:nvPr>
        </p:nvPicPr>
        <p:blipFill>
          <a:blip r:embed="rId2"/>
          <a:stretch>
            <a:fillRect/>
          </a:stretch>
        </p:blipFill>
        <p:spPr>
          <a:xfrm>
            <a:off x="4551362" y="3222625"/>
            <a:ext cx="2857500" cy="1600200"/>
          </a:xfrm>
        </p:spPr>
      </p:pic>
      <p:sp>
        <p:nvSpPr>
          <p:cNvPr id="4" name="Espace réservé du texte 3"/>
          <p:cNvSpPr>
            <a:spLocks noGrp="1"/>
          </p:cNvSpPr>
          <p:nvPr>
            <p:ph type="body" sz="half" idx="2"/>
          </p:nvPr>
        </p:nvSpPr>
        <p:spPr/>
        <p:txBody>
          <a:bodyPr>
            <a:normAutofit fontScale="92500" lnSpcReduction="10000"/>
          </a:bodyPr>
          <a:lstStyle/>
          <a:p>
            <a:r>
              <a:rPr lang="en-GB" sz="1600" dirty="0" smtClean="0"/>
              <a:t>The thematic orientation of women’s literature in Africa is provided by the</a:t>
            </a:r>
          </a:p>
          <a:p>
            <a:r>
              <a:rPr lang="en-GB" sz="1600" dirty="0" smtClean="0"/>
              <a:t>changing perceptions by African women of their social condition in relation to such issues as polygamy and male domination, and their quest </a:t>
            </a:r>
            <a:r>
              <a:rPr lang="en-GB" sz="1600" smtClean="0"/>
              <a:t>for fulfilment </a:t>
            </a:r>
            <a:r>
              <a:rPr lang="en-GB" sz="1600" dirty="0" smtClean="0"/>
              <a:t>and for a meaningful place in modern society through access to education and full participation in the economic life and national politics in the new African states. These themes are encompassed in the novels of </a:t>
            </a:r>
            <a:r>
              <a:rPr lang="en-GB" sz="1600" dirty="0" err="1" smtClean="0"/>
              <a:t>Mariama</a:t>
            </a:r>
            <a:r>
              <a:rPr lang="en-GB" sz="1600" dirty="0" smtClean="0"/>
              <a:t> </a:t>
            </a:r>
            <a:r>
              <a:rPr lang="en-GB" sz="1600" dirty="0" err="1" smtClean="0"/>
              <a:t>Bâ’s</a:t>
            </a:r>
            <a:r>
              <a:rPr lang="en-GB" sz="1600" dirty="0" smtClean="0"/>
              <a:t> </a:t>
            </a:r>
            <a:r>
              <a:rPr lang="en-GB" sz="1600" dirty="0" err="1" smtClean="0"/>
              <a:t>Ama</a:t>
            </a:r>
            <a:r>
              <a:rPr lang="en-GB" sz="1600" dirty="0" smtClean="0"/>
              <a:t> Ata </a:t>
            </a:r>
            <a:r>
              <a:rPr lang="en-GB" sz="1600" dirty="0" err="1" smtClean="0"/>
              <a:t>Aidoo</a:t>
            </a:r>
            <a:r>
              <a:rPr lang="en-GB" sz="1600" dirty="0" smtClean="0"/>
              <a:t>, </a:t>
            </a:r>
            <a:r>
              <a:rPr lang="en-GB" sz="1600" dirty="0" err="1" smtClean="0"/>
              <a:t>Buchi</a:t>
            </a:r>
            <a:r>
              <a:rPr lang="en-GB" sz="1600" dirty="0" smtClean="0"/>
              <a:t> </a:t>
            </a:r>
            <a:r>
              <a:rPr lang="en-GB" sz="1600" dirty="0" err="1" smtClean="0"/>
              <a:t>Emecheta</a:t>
            </a:r>
            <a:r>
              <a:rPr lang="en-GB" sz="1600" dirty="0" smtClean="0"/>
              <a:t>, and more recently </a:t>
            </a:r>
            <a:r>
              <a:rPr lang="en-GB" sz="1600" dirty="0" err="1" smtClean="0"/>
              <a:t>Amma</a:t>
            </a:r>
            <a:r>
              <a:rPr lang="en-GB" sz="1600" dirty="0" smtClean="0"/>
              <a:t> </a:t>
            </a:r>
            <a:r>
              <a:rPr lang="en-GB" sz="1600" dirty="0" err="1" smtClean="0"/>
              <a:t>Darko</a:t>
            </a:r>
            <a:r>
              <a:rPr lang="en-GB" sz="1600" dirty="0" smtClean="0"/>
              <a:t>.</a:t>
            </a:r>
            <a:endParaRPr lang="en-GB"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influence of </a:t>
            </a:r>
            <a:r>
              <a:rPr lang="fr-FR" dirty="0" err="1" smtClean="0"/>
              <a:t>Christianity</a:t>
            </a:r>
            <a:endParaRPr lang="en-GB" dirty="0"/>
          </a:p>
        </p:txBody>
      </p:sp>
      <p:sp>
        <p:nvSpPr>
          <p:cNvPr id="3" name="Espace réservé du contenu 2"/>
          <p:cNvSpPr>
            <a:spLocks noGrp="1"/>
          </p:cNvSpPr>
          <p:nvPr>
            <p:ph idx="1"/>
          </p:nvPr>
        </p:nvSpPr>
        <p:spPr/>
        <p:txBody>
          <a:bodyPr>
            <a:normAutofit lnSpcReduction="10000"/>
          </a:bodyPr>
          <a:lstStyle/>
          <a:p>
            <a:r>
              <a:rPr lang="fr-FR" dirty="0" smtClean="0"/>
              <a:t>A </a:t>
            </a:r>
            <a:r>
              <a:rPr lang="fr-FR" dirty="0" err="1" smtClean="0"/>
              <a:t>Combination</a:t>
            </a:r>
            <a:r>
              <a:rPr lang="fr-FR" dirty="0" smtClean="0"/>
              <a:t> </a:t>
            </a:r>
            <a:r>
              <a:rPr lang="fr-FR" dirty="0" err="1" smtClean="0"/>
              <a:t>between</a:t>
            </a:r>
            <a:r>
              <a:rPr lang="fr-FR" dirty="0" smtClean="0"/>
              <a:t>: </a:t>
            </a:r>
            <a:r>
              <a:rPr lang="fr-FR" dirty="0" err="1" smtClean="0"/>
              <a:t>Old</a:t>
            </a:r>
            <a:r>
              <a:rPr lang="fr-FR" dirty="0" smtClean="0"/>
              <a:t> Testament and </a:t>
            </a:r>
            <a:r>
              <a:rPr lang="fr-FR" dirty="0" err="1" smtClean="0"/>
              <a:t>African</a:t>
            </a:r>
            <a:r>
              <a:rPr lang="fr-FR" dirty="0" smtClean="0"/>
              <a:t> </a:t>
            </a:r>
            <a:r>
              <a:rPr lang="fr-FR" dirty="0" err="1" smtClean="0"/>
              <a:t>orality</a:t>
            </a:r>
            <a:r>
              <a:rPr lang="fr-FR" dirty="0" smtClean="0"/>
              <a:t>.</a:t>
            </a:r>
          </a:p>
          <a:p>
            <a:r>
              <a:rPr lang="en-GB" dirty="0" smtClean="0"/>
              <a:t>“Thomas </a:t>
            </a:r>
            <a:r>
              <a:rPr lang="en-GB" dirty="0" err="1"/>
              <a:t>Mofolo’s</a:t>
            </a:r>
            <a:r>
              <a:rPr lang="en-GB" dirty="0"/>
              <a:t> Sotho novel, </a:t>
            </a:r>
            <a:r>
              <a:rPr lang="en-GB" b="1" dirty="0"/>
              <a:t>Chaka</a:t>
            </a:r>
            <a:r>
              <a:rPr lang="en-GB" dirty="0"/>
              <a:t>, composed in the </a:t>
            </a:r>
            <a:r>
              <a:rPr lang="en-GB" dirty="0" smtClean="0"/>
              <a:t>Sotho language</a:t>
            </a:r>
            <a:r>
              <a:rPr lang="en-GB" dirty="0"/>
              <a:t>, a work which, despite its conflicted portrayal of the Zulu </a:t>
            </a:r>
            <a:r>
              <a:rPr lang="en-GB" dirty="0" smtClean="0"/>
              <a:t>hero, derives </a:t>
            </a:r>
            <a:r>
              <a:rPr lang="en-GB" dirty="0"/>
              <a:t>its narrative impulse from its integration of the praise poem </a:t>
            </a:r>
            <a:r>
              <a:rPr lang="en-GB" dirty="0" smtClean="0"/>
              <a:t>tradition into </a:t>
            </a:r>
            <a:r>
              <a:rPr lang="en-GB" dirty="0"/>
              <a:t>a prose narrative form, a re-creation compelled by its historical </a:t>
            </a:r>
            <a:r>
              <a:rPr lang="en-GB" dirty="0" smtClean="0"/>
              <a:t>theme and </a:t>
            </a:r>
            <a:r>
              <a:rPr lang="en-GB" dirty="0"/>
              <a:t>cultural </a:t>
            </a:r>
            <a:r>
              <a:rPr lang="en-GB" dirty="0" smtClean="0"/>
              <a:t>reference” (5).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John Bunyan’s </a:t>
            </a:r>
            <a:r>
              <a:rPr lang="en-GB" i="1" dirty="0" smtClean="0"/>
              <a:t>The Pilgrim's Progress </a:t>
            </a:r>
            <a:endParaRPr lang="en-GB" i="1" dirty="0"/>
          </a:p>
        </p:txBody>
      </p:sp>
      <p:sp>
        <p:nvSpPr>
          <p:cNvPr id="3" name="Espace réservé du contenu 2"/>
          <p:cNvSpPr>
            <a:spLocks noGrp="1"/>
          </p:cNvSpPr>
          <p:nvPr>
            <p:ph sz="half" idx="1"/>
          </p:nvPr>
        </p:nvSpPr>
        <p:spPr/>
        <p:txBody>
          <a:bodyPr>
            <a:normAutofit fontScale="92500" lnSpcReduction="10000"/>
          </a:bodyPr>
          <a:lstStyle/>
          <a:p>
            <a:r>
              <a:rPr lang="en-GB" dirty="0" smtClean="0"/>
              <a:t>is a 1678 Christian allegory written by John Bunyan. It is regarded as one of the most significant works of religious, theological fiction in English literature. It has been translated into more than 200 languages.</a:t>
            </a:r>
            <a:endParaRPr lang="en-GB" dirty="0"/>
          </a:p>
        </p:txBody>
      </p:sp>
      <p:sp>
        <p:nvSpPr>
          <p:cNvPr id="4" name="Espace réservé du contenu 3"/>
          <p:cNvSpPr>
            <a:spLocks noGrp="1"/>
          </p:cNvSpPr>
          <p:nvPr>
            <p:ph sz="half" idx="2"/>
          </p:nvPr>
        </p:nvSpPr>
        <p:spPr/>
        <p:txBody>
          <a:bodyPr>
            <a:normAutofit fontScale="92500" lnSpcReduction="10000"/>
          </a:bodyPr>
          <a:lstStyle/>
          <a:p>
            <a:r>
              <a:rPr lang="en-GB" dirty="0" smtClean="0"/>
              <a:t>“Bunyan’s </a:t>
            </a:r>
            <a:r>
              <a:rPr lang="en-GB" dirty="0"/>
              <a:t>work </a:t>
            </a:r>
            <a:r>
              <a:rPr lang="en-GB" dirty="0" smtClean="0"/>
              <a:t>was able </a:t>
            </a:r>
            <a:r>
              <a:rPr lang="en-GB" dirty="0"/>
              <a:t>to exert such an influence not so much through the Christian </a:t>
            </a:r>
            <a:r>
              <a:rPr lang="en-GB" dirty="0" smtClean="0"/>
              <a:t>orthodoxy of </a:t>
            </a:r>
            <a:r>
              <a:rPr lang="en-GB" dirty="0"/>
              <a:t>its content as by virtue of its quest motif and its allegorical burden, </a:t>
            </a:r>
            <a:r>
              <a:rPr lang="en-GB" dirty="0" smtClean="0"/>
              <a:t>which bore </a:t>
            </a:r>
            <a:r>
              <a:rPr lang="en-GB" dirty="0"/>
              <a:t>a recognizable affinity to the didactic and symbolic function of </a:t>
            </a:r>
            <a:r>
              <a:rPr lang="en-GB" dirty="0" smtClean="0"/>
              <a:t>the African </a:t>
            </a:r>
            <a:r>
              <a:rPr lang="en-GB" dirty="0"/>
              <a:t>folk tale </a:t>
            </a:r>
            <a:r>
              <a:rPr lang="en-GB" dirty="0" smtClean="0"/>
              <a:t>tradition” (5) .</a:t>
            </a:r>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impact of Islam</a:t>
            </a:r>
            <a:endParaRPr lang="en-GB" dirty="0"/>
          </a:p>
        </p:txBody>
      </p:sp>
      <p:sp>
        <p:nvSpPr>
          <p:cNvPr id="3" name="Espace réservé du contenu 2"/>
          <p:cNvSpPr>
            <a:spLocks noGrp="1"/>
          </p:cNvSpPr>
          <p:nvPr>
            <p:ph idx="1"/>
          </p:nvPr>
        </p:nvSpPr>
        <p:spPr/>
        <p:txBody>
          <a:bodyPr>
            <a:normAutofit fontScale="92500" lnSpcReduction="20000"/>
          </a:bodyPr>
          <a:lstStyle/>
          <a:p>
            <a:r>
              <a:rPr lang="fr-FR" dirty="0" err="1" smtClean="0"/>
              <a:t>Koran</a:t>
            </a:r>
            <a:r>
              <a:rPr lang="fr-FR" dirty="0" smtClean="0"/>
              <a:t> </a:t>
            </a:r>
            <a:r>
              <a:rPr lang="fr-FR" dirty="0" err="1" smtClean="0"/>
              <a:t>is</a:t>
            </a:r>
            <a:r>
              <a:rPr lang="fr-FR" dirty="0" smtClean="0"/>
              <a:t> «</a:t>
            </a:r>
            <a:r>
              <a:rPr lang="en-GB" dirty="0"/>
              <a:t>a normative reference </a:t>
            </a:r>
            <a:r>
              <a:rPr lang="en-GB" dirty="0" smtClean="0"/>
              <a:t>for modern </a:t>
            </a:r>
            <a:r>
              <a:rPr lang="en-GB" dirty="0"/>
              <a:t>African fiction in Arabic, represented by works such as </a:t>
            </a:r>
            <a:r>
              <a:rPr lang="en-GB" dirty="0" err="1"/>
              <a:t>Tayeb</a:t>
            </a:r>
            <a:r>
              <a:rPr lang="en-GB" dirty="0"/>
              <a:t> </a:t>
            </a:r>
            <a:r>
              <a:rPr lang="en-GB" dirty="0" err="1" smtClean="0"/>
              <a:t>Salih’s</a:t>
            </a:r>
            <a:r>
              <a:rPr lang="en-GB" dirty="0" smtClean="0"/>
              <a:t> Season </a:t>
            </a:r>
            <a:r>
              <a:rPr lang="en-GB" dirty="0"/>
              <a:t>of Migration to the North, and in particular, the novels of </a:t>
            </a:r>
            <a:r>
              <a:rPr lang="en-GB" dirty="0" err="1" smtClean="0"/>
              <a:t>Naguib</a:t>
            </a:r>
            <a:r>
              <a:rPr lang="en-GB" dirty="0" smtClean="0"/>
              <a:t> </a:t>
            </a:r>
            <a:r>
              <a:rPr lang="en-GB" dirty="0" err="1" smtClean="0"/>
              <a:t>Mafouz</a:t>
            </a:r>
            <a:r>
              <a:rPr lang="en-GB" dirty="0" smtClean="0"/>
              <a:t>”. </a:t>
            </a:r>
          </a:p>
          <a:p>
            <a:r>
              <a:rPr lang="en-GB" dirty="0"/>
              <a:t>The influence of the Koran extends, however, beyond the </a:t>
            </a:r>
            <a:r>
              <a:rPr lang="en-GB" dirty="0" smtClean="0"/>
              <a:t>literature in </a:t>
            </a:r>
            <a:r>
              <a:rPr lang="en-GB" dirty="0"/>
              <a:t>Arabic</a:t>
            </a:r>
            <a:r>
              <a:rPr lang="en-GB" dirty="0" smtClean="0"/>
              <a:t>.</a:t>
            </a:r>
          </a:p>
          <a:p>
            <a:r>
              <a:rPr lang="en-GB" dirty="0" smtClean="0"/>
              <a:t>“The </a:t>
            </a:r>
            <a:r>
              <a:rPr lang="en-GB" dirty="0"/>
              <a:t>so-called Afro-Arab literature in Swahili and Hausa which </a:t>
            </a:r>
            <a:r>
              <a:rPr lang="en-GB" dirty="0" smtClean="0"/>
              <a:t>was enabled </a:t>
            </a:r>
            <a:r>
              <a:rPr lang="en-GB" dirty="0"/>
              <a:t>by the transcription of African languages into the Arabic </a:t>
            </a:r>
            <a:r>
              <a:rPr lang="en-GB" dirty="0" smtClean="0"/>
              <a:t>script (</a:t>
            </a:r>
            <a:r>
              <a:rPr lang="en-GB" dirty="0" err="1" smtClean="0"/>
              <a:t>ajami</a:t>
            </a:r>
            <a:r>
              <a:rPr lang="en-GB" dirty="0"/>
              <a:t>), was predominantly devotional in </a:t>
            </a:r>
            <a:r>
              <a:rPr lang="en-GB" dirty="0" smtClean="0"/>
              <a:t>tone” (5).</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Koran</a:t>
            </a:r>
            <a:r>
              <a:rPr lang="fr-FR" dirty="0" smtClean="0"/>
              <a:t> and </a:t>
            </a:r>
            <a:r>
              <a:rPr lang="fr-FR" dirty="0" err="1" smtClean="0"/>
              <a:t>European</a:t>
            </a:r>
            <a:r>
              <a:rPr lang="fr-FR" dirty="0" smtClean="0"/>
              <a:t> </a:t>
            </a:r>
            <a:r>
              <a:rPr lang="fr-FR" dirty="0" err="1" smtClean="0"/>
              <a:t>languages</a:t>
            </a:r>
            <a:endParaRPr lang="en-GB" dirty="0"/>
          </a:p>
        </p:txBody>
      </p:sp>
      <p:sp>
        <p:nvSpPr>
          <p:cNvPr id="3" name="Espace réservé du texte 2"/>
          <p:cNvSpPr>
            <a:spLocks noGrp="1"/>
          </p:cNvSpPr>
          <p:nvPr>
            <p:ph type="body" idx="1"/>
          </p:nvPr>
        </p:nvSpPr>
        <p:spPr/>
        <p:txBody>
          <a:bodyPr/>
          <a:lstStyle/>
          <a:p>
            <a:r>
              <a:rPr lang="en-GB" dirty="0" err="1"/>
              <a:t>Cheikh</a:t>
            </a:r>
            <a:r>
              <a:rPr lang="en-GB" dirty="0"/>
              <a:t> </a:t>
            </a:r>
            <a:r>
              <a:rPr lang="en-GB" dirty="0" err="1"/>
              <a:t>Hamidou</a:t>
            </a:r>
            <a:r>
              <a:rPr lang="en-GB" dirty="0"/>
              <a:t> Kane</a:t>
            </a:r>
          </a:p>
        </p:txBody>
      </p:sp>
      <p:pic>
        <p:nvPicPr>
          <p:cNvPr id="7" name="Espace réservé du contenu 6" descr="index.jpg"/>
          <p:cNvPicPr>
            <a:picLocks noGrp="1" noChangeAspect="1"/>
          </p:cNvPicPr>
          <p:nvPr>
            <p:ph sz="half" idx="2"/>
          </p:nvPr>
        </p:nvPicPr>
        <p:blipFill>
          <a:blip r:embed="rId2"/>
          <a:stretch>
            <a:fillRect/>
          </a:stretch>
        </p:blipFill>
        <p:spPr>
          <a:xfrm>
            <a:off x="1658144" y="3034506"/>
            <a:ext cx="1638300" cy="2781300"/>
          </a:xfrm>
        </p:spPr>
      </p:pic>
      <p:sp>
        <p:nvSpPr>
          <p:cNvPr id="5" name="Espace réservé du texte 4"/>
          <p:cNvSpPr>
            <a:spLocks noGrp="1"/>
          </p:cNvSpPr>
          <p:nvPr>
            <p:ph type="body" sz="quarter" idx="3"/>
          </p:nvPr>
        </p:nvSpPr>
        <p:spPr/>
        <p:txBody>
          <a:bodyPr/>
          <a:lstStyle/>
          <a:p>
            <a:pPr algn="ctr"/>
            <a:r>
              <a:rPr lang="en-GB" dirty="0" err="1" smtClean="0"/>
              <a:t>Mariama</a:t>
            </a:r>
            <a:r>
              <a:rPr lang="en-GB" dirty="0" smtClean="0"/>
              <a:t> </a:t>
            </a:r>
            <a:r>
              <a:rPr lang="en-GB" dirty="0" err="1" smtClean="0"/>
              <a:t>Bâ</a:t>
            </a:r>
            <a:endParaRPr lang="en-GB" dirty="0"/>
          </a:p>
        </p:txBody>
      </p:sp>
      <p:pic>
        <p:nvPicPr>
          <p:cNvPr id="8" name="Espace réservé du contenu 7" descr="images.jpg"/>
          <p:cNvPicPr>
            <a:picLocks noGrp="1" noChangeAspect="1"/>
          </p:cNvPicPr>
          <p:nvPr>
            <p:ph sz="quarter" idx="4"/>
          </p:nvPr>
        </p:nvPicPr>
        <p:blipFill>
          <a:blip r:embed="rId3"/>
          <a:stretch>
            <a:fillRect/>
          </a:stretch>
        </p:blipFill>
        <p:spPr>
          <a:xfrm>
            <a:off x="5429256" y="2229021"/>
            <a:ext cx="2027232" cy="370030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modern </a:t>
            </a:r>
            <a:r>
              <a:rPr lang="fr-FR" dirty="0" err="1" smtClean="0"/>
              <a:t>African</a:t>
            </a:r>
            <a:r>
              <a:rPr lang="fr-FR" dirty="0" smtClean="0"/>
              <a:t> </a:t>
            </a:r>
            <a:r>
              <a:rPr lang="fr-FR" smtClean="0"/>
              <a:t>novel</a:t>
            </a:r>
            <a:endParaRPr lang="en-GB"/>
          </a:p>
        </p:txBody>
      </p:sp>
      <p:sp>
        <p:nvSpPr>
          <p:cNvPr id="3" name="Espace réservé du contenu 2"/>
          <p:cNvSpPr>
            <a:spLocks noGrp="1"/>
          </p:cNvSpPr>
          <p:nvPr>
            <p:ph idx="1"/>
          </p:nvPr>
        </p:nvSpPr>
        <p:spPr/>
        <p:txBody>
          <a:bodyPr>
            <a:normAutofit/>
          </a:bodyPr>
          <a:lstStyle/>
          <a:p>
            <a:r>
              <a:rPr lang="fr-FR" dirty="0" smtClean="0"/>
              <a:t>« </a:t>
            </a:r>
            <a:r>
              <a:rPr lang="en-GB" dirty="0" smtClean="0"/>
              <a:t>The transition to modernity registered by the thematic and formal evolution of the African novel in the indigenous languages brings the corpus into convergence with the works that have defined the trajectory of the African novel written in European languages, principally Portuguese, French and English” (6).</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Lusophone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fontScale="92500" lnSpcReduction="10000"/>
          </a:bodyPr>
          <a:lstStyle/>
          <a:p>
            <a:r>
              <a:rPr lang="en-GB" dirty="0" smtClean="0"/>
              <a:t>In </a:t>
            </a:r>
            <a:r>
              <a:rPr lang="en-GB" dirty="0" err="1" smtClean="0"/>
              <a:t>lusophone</a:t>
            </a:r>
            <a:r>
              <a:rPr lang="en-GB" dirty="0" smtClean="0"/>
              <a:t> Africa, the beginnings of the novel are to be traced to “white writing”. Examples. </a:t>
            </a:r>
          </a:p>
          <a:p>
            <a:r>
              <a:rPr lang="en-GB" dirty="0" smtClean="0"/>
              <a:t>“These works have been said to bear a close relationship to the novelistic tradition in Northeast Brazil, exemplified by the work of Jorge Amado”.</a:t>
            </a:r>
          </a:p>
          <a:p>
            <a:r>
              <a:rPr lang="en-GB" dirty="0" smtClean="0"/>
              <a:t>“the novel came to serve as a major vehicle of anti-colonial protest and of a nationalist sentiment that also found intense lyrical expression in poetry” (7).</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Francophone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lnSpcReduction="10000"/>
          </a:bodyPr>
          <a:lstStyle/>
          <a:p>
            <a:r>
              <a:rPr lang="en-GB" dirty="0" smtClean="0"/>
              <a:t>“the consistently negative image of Africa purveyed by </a:t>
            </a:r>
            <a:r>
              <a:rPr lang="en-GB" b="1" dirty="0" smtClean="0"/>
              <a:t>the French colonial novel </a:t>
            </a:r>
            <a:r>
              <a:rPr lang="en-GB" dirty="0" smtClean="0"/>
              <a:t>rendered it superficial as a representation of the peoples and cultures of the continent. Moreover, the entrenched racism and ideological motivation that shaped its conception, as in Pierre Loti’s Le roman d’un </a:t>
            </a:r>
            <a:r>
              <a:rPr lang="en-GB" dirty="0" err="1" smtClean="0"/>
              <a:t>Spahi</a:t>
            </a:r>
            <a:r>
              <a:rPr lang="en-GB" dirty="0" smtClean="0"/>
              <a:t>, could not but provoke the reaction marked by </a:t>
            </a:r>
            <a:r>
              <a:rPr lang="en-GB" b="1" dirty="0" smtClean="0"/>
              <a:t>René </a:t>
            </a:r>
            <a:r>
              <a:rPr lang="en-GB" b="1" dirty="0" err="1" smtClean="0"/>
              <a:t>Maran’s</a:t>
            </a:r>
            <a:r>
              <a:rPr lang="en-GB" b="1" dirty="0" smtClean="0"/>
              <a:t> </a:t>
            </a:r>
            <a:r>
              <a:rPr lang="en-GB" b="1" dirty="0" err="1" smtClean="0"/>
              <a:t>Batouala</a:t>
            </a:r>
            <a:r>
              <a:rPr lang="en-GB" dirty="0" smtClean="0"/>
              <a:t>, published in 1921” (7).</a:t>
            </a:r>
            <a:endParaRPr lang="fr-F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248</TotalTime>
  <Words>1484</Words>
  <Application>Microsoft Office PowerPoint</Application>
  <PresentationFormat>Affichage à l'écran (4:3)</PresentationFormat>
  <Paragraphs>61</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Module</vt:lpstr>
      <vt:lpstr>The African Novel</vt:lpstr>
      <vt:lpstr>The transition to modernity</vt:lpstr>
      <vt:lpstr>The influence of Christianity</vt:lpstr>
      <vt:lpstr>John Bunyan’s The Pilgrim's Progress </vt:lpstr>
      <vt:lpstr>The impact of Islam</vt:lpstr>
      <vt:lpstr>Koran and European languages</vt:lpstr>
      <vt:lpstr>The modern African novel</vt:lpstr>
      <vt:lpstr>The Lusophone African Novel</vt:lpstr>
      <vt:lpstr>The Francophone African Novel</vt:lpstr>
      <vt:lpstr>René Maran’s Batouala</vt:lpstr>
      <vt:lpstr>The Francophone African Novel</vt:lpstr>
      <vt:lpstr>The Anglophone African Novel</vt:lpstr>
      <vt:lpstr>Things Fall Apart (1958) </vt:lpstr>
      <vt:lpstr>Chinua Achebe </vt:lpstr>
      <vt:lpstr>The Africanization of the novel</vt:lpstr>
      <vt:lpstr>Ngũgĩ wa Thiong'o  </vt:lpstr>
      <vt:lpstr>The African Short Fiction</vt:lpstr>
      <vt:lpstr>The short story</vt:lpstr>
      <vt:lpstr>The end of colonialism: new thematic concerns</vt:lpstr>
      <vt:lpstr>Women and the African novel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African Novel</dc:title>
  <dc:creator>Gateway</dc:creator>
  <cp:lastModifiedBy>Gateway</cp:lastModifiedBy>
  <cp:revision>52</cp:revision>
  <dcterms:created xsi:type="dcterms:W3CDTF">2021-02-09T17:59:22Z</dcterms:created>
  <dcterms:modified xsi:type="dcterms:W3CDTF">2021-02-11T21:50:54Z</dcterms:modified>
</cp:coreProperties>
</file>