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7" r:id="rId13"/>
    <p:sldId id="266"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0CD51E3C-81A0-434E-8766-3661336B543E}" type="datetimeFigureOut">
              <a:rPr lang="fr-FR" smtClean="0"/>
              <a:t>06/02/2024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110922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D51E3C-81A0-434E-8766-3661336B543E}" type="datetimeFigureOut">
              <a:rPr lang="fr-FR" smtClean="0"/>
              <a:t>06/02/2024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2734130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D51E3C-81A0-434E-8766-3661336B543E}" type="datetimeFigureOut">
              <a:rPr lang="fr-FR" smtClean="0"/>
              <a:t>06/02/2024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285386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D51E3C-81A0-434E-8766-3661336B543E}" type="datetimeFigureOut">
              <a:rPr lang="fr-FR" smtClean="0"/>
              <a:t>06/02/2024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91257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0CD51E3C-81A0-434E-8766-3661336B543E}" type="datetimeFigureOut">
              <a:rPr lang="fr-FR" smtClean="0"/>
              <a:t>06/02/2024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87969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CD51E3C-81A0-434E-8766-3661336B543E}" type="datetimeFigureOut">
              <a:rPr lang="fr-FR" smtClean="0"/>
              <a:t>06/02/2024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2546203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CD51E3C-81A0-434E-8766-3661336B543E}" type="datetimeFigureOut">
              <a:rPr lang="fr-FR" smtClean="0"/>
              <a:t>06/02/2024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37730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CD51E3C-81A0-434E-8766-3661336B543E}" type="datetimeFigureOut">
              <a:rPr lang="fr-FR" smtClean="0"/>
              <a:t>06/02/2024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4085794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CD51E3C-81A0-434E-8766-3661336B543E}" type="datetimeFigureOut">
              <a:rPr lang="fr-FR" smtClean="0"/>
              <a:t>06/02/2024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388564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CD51E3C-81A0-434E-8766-3661336B543E}" type="datetimeFigureOut">
              <a:rPr lang="fr-FR" smtClean="0"/>
              <a:t>06/02/2024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3566696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CD51E3C-81A0-434E-8766-3661336B543E}" type="datetimeFigureOut">
              <a:rPr lang="fr-FR" smtClean="0"/>
              <a:t>06/02/2024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133436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51E3C-81A0-434E-8766-3661336B543E}" type="datetimeFigureOut">
              <a:rPr lang="fr-FR" smtClean="0"/>
              <a:t>06/02/2024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BD320-CB77-4FA4-98FA-A9661EDCC399}" type="slidenum">
              <a:rPr lang="fr-FR" smtClean="0"/>
              <a:t>‹N°›</a:t>
            </a:fld>
            <a:endParaRPr lang="fr-FR"/>
          </a:p>
        </p:txBody>
      </p:sp>
    </p:spTree>
    <p:extLst>
      <p:ext uri="{BB962C8B-B14F-4D97-AF65-F5344CB8AC3E}">
        <p14:creationId xmlns:p14="http://schemas.microsoft.com/office/powerpoint/2010/main" val="1924831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bah.lebsir@uni-constantine2.dz" TargetMode="External"/><Relationship Id="rId2" Type="http://schemas.openxmlformats.org/officeDocument/2006/relationships/hyperlink" Target="mailto:lebsir.rabah@univ-guelma.d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web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11680" y="933587"/>
            <a:ext cx="8168640" cy="2387600"/>
          </a:xfrm>
        </p:spPr>
        <p:txBody>
          <a:bodyPr>
            <a:noAutofit/>
          </a:bodyPr>
          <a:lstStyle/>
          <a:p>
            <a:r>
              <a:rPr lang="fr-FR" dirty="0"/>
              <a:t>Composants </a:t>
            </a:r>
            <a:r>
              <a:rPr lang="fr-FR" dirty="0" smtClean="0"/>
              <a:t>réseau </a:t>
            </a:r>
            <a:br>
              <a:rPr lang="fr-FR" dirty="0" smtClean="0"/>
            </a:br>
            <a:r>
              <a:rPr lang="fr-FR" dirty="0" smtClean="0"/>
              <a:t>&amp;</a:t>
            </a:r>
            <a:br>
              <a:rPr lang="fr-FR" dirty="0" smtClean="0"/>
            </a:br>
            <a:r>
              <a:rPr lang="fr-FR" dirty="0" smtClean="0"/>
              <a:t>types </a:t>
            </a:r>
            <a:r>
              <a:rPr lang="fr-FR" dirty="0"/>
              <a:t>et connexions</a:t>
            </a:r>
            <a:endParaRPr lang="fr-FR" dirty="0"/>
          </a:p>
        </p:txBody>
      </p:sp>
      <p:sp>
        <p:nvSpPr>
          <p:cNvPr id="3" name="Sous-titre 2"/>
          <p:cNvSpPr>
            <a:spLocks noGrp="1"/>
          </p:cNvSpPr>
          <p:nvPr>
            <p:ph type="subTitle" idx="1"/>
          </p:nvPr>
        </p:nvSpPr>
        <p:spPr/>
        <p:txBody>
          <a:bodyPr>
            <a:normAutofit/>
          </a:bodyPr>
          <a:lstStyle/>
          <a:p>
            <a:r>
              <a:rPr lang="fr-FR" dirty="0"/>
              <a:t>Expliquer les types de réseaux, les composants et les connexions.</a:t>
            </a:r>
            <a:endParaRPr lang="fr-FR" dirty="0" smtClean="0"/>
          </a:p>
          <a:p>
            <a:endParaRPr lang="fr-FR" dirty="0"/>
          </a:p>
        </p:txBody>
      </p:sp>
      <p:sp>
        <p:nvSpPr>
          <p:cNvPr id="4" name="ZoneTexte 3"/>
          <p:cNvSpPr txBox="1"/>
          <p:nvPr/>
        </p:nvSpPr>
        <p:spPr>
          <a:xfrm>
            <a:off x="718457" y="5538651"/>
            <a:ext cx="8629350" cy="923330"/>
          </a:xfrm>
          <a:prstGeom prst="rect">
            <a:avLst/>
          </a:prstGeom>
          <a:noFill/>
        </p:spPr>
        <p:txBody>
          <a:bodyPr wrap="none" rtlCol="0">
            <a:spAutoFit/>
          </a:bodyPr>
          <a:lstStyle/>
          <a:p>
            <a:r>
              <a:rPr lang="fr-FR" b="1" dirty="0" smtClean="0"/>
              <a:t>Dr. Rabah LEBSIR</a:t>
            </a:r>
          </a:p>
          <a:p>
            <a:r>
              <a:rPr lang="fr-FR" dirty="0" smtClean="0"/>
              <a:t>Université de Guelma | Université Constantine 2 | Centre de Recherche en Biotechnologie</a:t>
            </a:r>
          </a:p>
          <a:p>
            <a:r>
              <a:rPr lang="fr-FR" dirty="0" smtClean="0">
                <a:hlinkClick r:id="rId2"/>
              </a:rPr>
              <a:t>lebsir.rabah@univ-guelma.dz</a:t>
            </a:r>
            <a:r>
              <a:rPr lang="fr-FR" dirty="0" smtClean="0"/>
              <a:t>  | </a:t>
            </a:r>
            <a:r>
              <a:rPr lang="fr-FR" dirty="0" smtClean="0">
                <a:hlinkClick r:id="rId3"/>
              </a:rPr>
              <a:t>rabah.lebsir@uni-constantine2.dz</a:t>
            </a:r>
            <a:r>
              <a:rPr lang="fr-FR" dirty="0" smtClean="0"/>
              <a:t> | </a:t>
            </a:r>
            <a:endParaRPr lang="fr-FR" dirty="0"/>
          </a:p>
        </p:txBody>
      </p:sp>
    </p:spTree>
    <p:extLst>
      <p:ext uri="{BB962C8B-B14F-4D97-AF65-F5344CB8AC3E}">
        <p14:creationId xmlns:p14="http://schemas.microsoft.com/office/powerpoint/2010/main" val="1449484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Composants </a:t>
            </a:r>
            <a:r>
              <a:rPr lang="fr-FR" b="1" dirty="0" smtClean="0"/>
              <a:t>réseau: </a:t>
            </a:r>
            <a:r>
              <a:rPr lang="fr-FR" b="1" dirty="0"/>
              <a:t>Infrastructure de réseau</a:t>
            </a:r>
            <a:endParaRPr lang="fr-FR" dirty="0"/>
          </a:p>
        </p:txBody>
      </p:sp>
      <p:sp>
        <p:nvSpPr>
          <p:cNvPr id="3" name="Espace réservé du contenu 2"/>
          <p:cNvSpPr>
            <a:spLocks noGrp="1"/>
          </p:cNvSpPr>
          <p:nvPr>
            <p:ph idx="1"/>
          </p:nvPr>
        </p:nvSpPr>
        <p:spPr/>
        <p:txBody>
          <a:bodyPr/>
          <a:lstStyle/>
          <a:p>
            <a:r>
              <a:rPr lang="fr-FR" dirty="0"/>
              <a:t>L'infrastructure réseau contient trois catégories de composants </a:t>
            </a:r>
            <a:r>
              <a:rPr lang="fr-FR" dirty="0" smtClean="0"/>
              <a:t>matériels:</a:t>
            </a:r>
            <a:endParaRPr lang="fr-FR" dirty="0"/>
          </a:p>
          <a:p>
            <a:pPr lvl="1"/>
            <a:r>
              <a:rPr lang="fr-FR" dirty="0"/>
              <a:t>Périphériques finaux</a:t>
            </a:r>
          </a:p>
          <a:p>
            <a:pPr lvl="1"/>
            <a:r>
              <a:rPr lang="fr-FR" dirty="0"/>
              <a:t>Périphériques intermédiaires</a:t>
            </a:r>
          </a:p>
          <a:p>
            <a:pPr lvl="1"/>
            <a:r>
              <a:rPr lang="fr-FR" dirty="0"/>
              <a:t>Supports réseau</a:t>
            </a:r>
          </a:p>
          <a:p>
            <a:endParaRPr lang="fr-FR" dirty="0"/>
          </a:p>
        </p:txBody>
      </p:sp>
    </p:spTree>
    <p:extLst>
      <p:ext uri="{BB962C8B-B14F-4D97-AF65-F5344CB8AC3E}">
        <p14:creationId xmlns:p14="http://schemas.microsoft.com/office/powerpoint/2010/main" val="2234494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Composants </a:t>
            </a:r>
            <a:r>
              <a:rPr lang="fr-FR" b="1" dirty="0" smtClean="0"/>
              <a:t>réseau: </a:t>
            </a:r>
            <a:r>
              <a:rPr lang="fr-FR" b="1" dirty="0"/>
              <a:t>Infrastructure de réseau</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071" y="2383020"/>
            <a:ext cx="9817857" cy="2541678"/>
          </a:xfrm>
        </p:spPr>
      </p:pic>
    </p:spTree>
    <p:extLst>
      <p:ext uri="{BB962C8B-B14F-4D97-AF65-F5344CB8AC3E}">
        <p14:creationId xmlns:p14="http://schemas.microsoft.com/office/powerpoint/2010/main" val="871808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Composants </a:t>
            </a:r>
            <a:r>
              <a:rPr lang="fr-FR" b="1" dirty="0" smtClean="0"/>
              <a:t>réseau: </a:t>
            </a:r>
            <a:r>
              <a:rPr lang="fr-FR" b="1" dirty="0"/>
              <a:t>Infrastructure de réseau</a:t>
            </a: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920" y="4107313"/>
            <a:ext cx="9318168" cy="2097541"/>
          </a:xfrm>
          <a:prstGeom prst="rect">
            <a:avLst/>
          </a:prstGeom>
        </p:spPr>
      </p:pic>
      <p:sp>
        <p:nvSpPr>
          <p:cNvPr id="7" name="ZoneTexte 6"/>
          <p:cNvSpPr txBox="1"/>
          <p:nvPr/>
        </p:nvSpPr>
        <p:spPr>
          <a:xfrm>
            <a:off x="838201" y="1515877"/>
            <a:ext cx="10343606" cy="2862322"/>
          </a:xfrm>
          <a:prstGeom prst="rect">
            <a:avLst/>
          </a:prstGeom>
          <a:noFill/>
        </p:spPr>
        <p:txBody>
          <a:bodyPr wrap="square" rtlCol="0">
            <a:spAutoFit/>
          </a:bodyPr>
          <a:lstStyle/>
          <a:p>
            <a:r>
              <a:rPr lang="fr-FR" dirty="0"/>
              <a:t>Les périphériques réseau auxquels les gens sont le plus habitués sont appelés périphériques finaux, ou hôtes. Ces dispositifs constituent l'interface entre les utilisateurs et le réseau de communication sous-jacent.</a:t>
            </a:r>
          </a:p>
          <a:p>
            <a:r>
              <a:rPr lang="fr-FR" dirty="0"/>
              <a:t>Voici quelques exemples d'appareils terminaux:</a:t>
            </a:r>
          </a:p>
          <a:p>
            <a:pPr marL="742950" lvl="1" indent="-285750">
              <a:buFont typeface="Arial" panose="020B0604020202020204" pitchFamily="34" charset="0"/>
              <a:buChar char="•"/>
            </a:pPr>
            <a:r>
              <a:rPr lang="fr-FR" dirty="0"/>
              <a:t>Ordinateurs (stations de travail, ordinateurs portables, serveurs de fichiers, serveurs web)</a:t>
            </a:r>
          </a:p>
          <a:p>
            <a:pPr marL="742950" lvl="1" indent="-285750">
              <a:buFont typeface="Arial" panose="020B0604020202020204" pitchFamily="34" charset="0"/>
              <a:buChar char="•"/>
            </a:pPr>
            <a:r>
              <a:rPr lang="fr-FR" dirty="0"/>
              <a:t>Imprimantes réseau</a:t>
            </a:r>
          </a:p>
          <a:p>
            <a:pPr marL="742950" lvl="1" indent="-285750">
              <a:buFont typeface="Arial" panose="020B0604020202020204" pitchFamily="34" charset="0"/>
              <a:buChar char="•"/>
            </a:pPr>
            <a:r>
              <a:rPr lang="fr-FR" dirty="0"/>
              <a:t>Téléphones et matériel de téléconférence</a:t>
            </a:r>
          </a:p>
          <a:p>
            <a:pPr marL="742950" lvl="1" indent="-285750">
              <a:buFont typeface="Arial" panose="020B0604020202020204" pitchFamily="34" charset="0"/>
              <a:buChar char="•"/>
            </a:pPr>
            <a:r>
              <a:rPr lang="fr-FR" dirty="0"/>
              <a:t>Caméras de surveillance</a:t>
            </a:r>
          </a:p>
          <a:p>
            <a:pPr marL="742950" lvl="1" indent="-285750">
              <a:buFont typeface="Arial" panose="020B0604020202020204" pitchFamily="34" charset="0"/>
              <a:buChar char="•"/>
            </a:pPr>
            <a:r>
              <a:rPr lang="fr-FR" dirty="0"/>
              <a:t>Terminaux mobiles (tels que les smartphones, les tablettes, les PDA, les lecteurs de cartes bancaires et les scanners de codes-barres sans fil)</a:t>
            </a:r>
          </a:p>
          <a:p>
            <a:endParaRPr lang="fr-FR" dirty="0"/>
          </a:p>
        </p:txBody>
      </p:sp>
    </p:spTree>
    <p:extLst>
      <p:ext uri="{BB962C8B-B14F-4D97-AF65-F5344CB8AC3E}">
        <p14:creationId xmlns:p14="http://schemas.microsoft.com/office/powerpoint/2010/main" val="531938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Composants </a:t>
            </a:r>
            <a:r>
              <a:rPr lang="fr-FR" b="1" dirty="0" smtClean="0"/>
              <a:t>réseau: </a:t>
            </a:r>
            <a:r>
              <a:rPr lang="fr-FR" b="1" dirty="0"/>
              <a:t>Infrastructure de réseau</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618" y="2459643"/>
            <a:ext cx="9708763" cy="2306186"/>
          </a:xfrm>
          <a:prstGeom prst="rect">
            <a:avLst/>
          </a:prstGeom>
        </p:spPr>
      </p:pic>
    </p:spTree>
    <p:extLst>
      <p:ext uri="{BB962C8B-B14F-4D97-AF65-F5344CB8AC3E}">
        <p14:creationId xmlns:p14="http://schemas.microsoft.com/office/powerpoint/2010/main" val="3307624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Composants réseau: Infrastructure de réseau</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571" y="1690688"/>
            <a:ext cx="8582857" cy="5040000"/>
          </a:xfrm>
          <a:prstGeom prst="rect">
            <a:avLst/>
          </a:prstGeom>
        </p:spPr>
      </p:pic>
    </p:spTree>
    <p:extLst>
      <p:ext uri="{BB962C8B-B14F-4D97-AF65-F5344CB8AC3E}">
        <p14:creationId xmlns:p14="http://schemas.microsoft.com/office/powerpoint/2010/main" val="146834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Composants réseau: Infrastructure de réseau</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723" y="1818000"/>
            <a:ext cx="8534554" cy="5040000"/>
          </a:xfrm>
        </p:spPr>
      </p:pic>
    </p:spTree>
    <p:extLst>
      <p:ext uri="{BB962C8B-B14F-4D97-AF65-F5344CB8AC3E}">
        <p14:creationId xmlns:p14="http://schemas.microsoft.com/office/powerpoint/2010/main" val="4119680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Composants réseau: Infrastructure de réseau</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462" y="1854926"/>
            <a:ext cx="8817076" cy="4836574"/>
          </a:xfrm>
          <a:prstGeom prst="rect">
            <a:avLst/>
          </a:prstGeom>
        </p:spPr>
      </p:pic>
    </p:spTree>
    <p:extLst>
      <p:ext uri="{BB962C8B-B14F-4D97-AF65-F5344CB8AC3E}">
        <p14:creationId xmlns:p14="http://schemas.microsoft.com/office/powerpoint/2010/main" val="3334356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Composants réseau: Infrastructure de réseau</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0651" y="1690688"/>
            <a:ext cx="8790697" cy="5074684"/>
          </a:xfrm>
        </p:spPr>
      </p:pic>
    </p:spTree>
    <p:extLst>
      <p:ext uri="{BB962C8B-B14F-4D97-AF65-F5344CB8AC3E}">
        <p14:creationId xmlns:p14="http://schemas.microsoft.com/office/powerpoint/2010/main" val="2860238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Composants réseau: Infrastructure de réseau</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7800" y="1818000"/>
            <a:ext cx="8656400" cy="5040000"/>
          </a:xfrm>
        </p:spPr>
      </p:pic>
    </p:spTree>
    <p:extLst>
      <p:ext uri="{BB962C8B-B14F-4D97-AF65-F5344CB8AC3E}">
        <p14:creationId xmlns:p14="http://schemas.microsoft.com/office/powerpoint/2010/main" val="3565108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Options de connectivité </a:t>
            </a:r>
            <a:r>
              <a:rPr lang="fr-FR" b="1" dirty="0" smtClean="0"/>
              <a:t>FAI (Fournisseur d’accès Internet | </a:t>
            </a:r>
            <a:r>
              <a:rPr lang="fr-FR" dirty="0"/>
              <a:t>ISP </a:t>
            </a:r>
            <a:r>
              <a:rPr lang="fr-FR" dirty="0" smtClean="0"/>
              <a:t>Internet </a:t>
            </a:r>
            <a:r>
              <a:rPr lang="fr-FR" dirty="0"/>
              <a:t>service provider</a:t>
            </a:r>
            <a:r>
              <a:rPr lang="fr-FR" b="1" dirty="0" smtClean="0"/>
              <a:t>)</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92240" y="1690688"/>
            <a:ext cx="5094812" cy="4591629"/>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06" y="1894766"/>
            <a:ext cx="6037943" cy="4183471"/>
          </a:xfrm>
          <a:prstGeom prst="rect">
            <a:avLst/>
          </a:prstGeom>
        </p:spPr>
      </p:pic>
    </p:spTree>
    <p:extLst>
      <p:ext uri="{BB962C8B-B14F-4D97-AF65-F5344CB8AC3E}">
        <p14:creationId xmlns:p14="http://schemas.microsoft.com/office/powerpoint/2010/main" val="3977748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a:t>
            </a:r>
            <a:endParaRPr lang="fr-FR" dirty="0"/>
          </a:p>
        </p:txBody>
      </p:sp>
      <p:sp>
        <p:nvSpPr>
          <p:cNvPr id="3" name="Espace réservé du contenu 2"/>
          <p:cNvSpPr>
            <a:spLocks noGrp="1"/>
          </p:cNvSpPr>
          <p:nvPr>
            <p:ph idx="1"/>
          </p:nvPr>
        </p:nvSpPr>
        <p:spPr/>
        <p:txBody>
          <a:bodyPr/>
          <a:lstStyle/>
          <a:p>
            <a:r>
              <a:rPr lang="fr-FR" dirty="0" smtClean="0"/>
              <a:t>Comprendre les </a:t>
            </a:r>
            <a:r>
              <a:rPr lang="fr-FR" dirty="0"/>
              <a:t>rôles des périphériques d'infrastructure </a:t>
            </a:r>
            <a:r>
              <a:rPr lang="fr-FR" dirty="0" smtClean="0"/>
              <a:t>réseau, </a:t>
            </a:r>
            <a:r>
              <a:rPr lang="fr-FR" dirty="0"/>
              <a:t>notamment les terminaux, les périphériques intermédiaires et les supports </a:t>
            </a:r>
            <a:r>
              <a:rPr lang="fr-FR" dirty="0" smtClean="0"/>
              <a:t>réseau.</a:t>
            </a:r>
            <a:endParaRPr lang="fr-FR" dirty="0"/>
          </a:p>
        </p:txBody>
      </p:sp>
    </p:spTree>
    <p:extLst>
      <p:ext uri="{BB962C8B-B14F-4D97-AF65-F5344CB8AC3E}">
        <p14:creationId xmlns:p14="http://schemas.microsoft.com/office/powerpoint/2010/main" val="2584766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Options de connectivité FAI (Fournisseur d’accès Internet | </a:t>
            </a:r>
            <a:r>
              <a:rPr lang="fr-FR" dirty="0"/>
              <a:t>ISP Internet service provider</a:t>
            </a:r>
            <a:r>
              <a:rPr lang="fr-FR" b="1" dirty="0"/>
              <a:t>)</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2374" y="1990585"/>
            <a:ext cx="7807251" cy="4655028"/>
          </a:xfrm>
        </p:spPr>
      </p:pic>
    </p:spTree>
    <p:extLst>
      <p:ext uri="{BB962C8B-B14F-4D97-AF65-F5344CB8AC3E}">
        <p14:creationId xmlns:p14="http://schemas.microsoft.com/office/powerpoint/2010/main" val="3268713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Connexions par câble et DSL</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6589" y="1546996"/>
            <a:ext cx="8178821" cy="4743926"/>
          </a:xfrm>
        </p:spPr>
      </p:pic>
    </p:spTree>
    <p:extLst>
      <p:ext uri="{BB962C8B-B14F-4D97-AF65-F5344CB8AC3E}">
        <p14:creationId xmlns:p14="http://schemas.microsoft.com/office/powerpoint/2010/main" val="527996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a:t>Câble </a:t>
            </a:r>
            <a:endParaRPr lang="fr-FR" b="1" dirty="0" smtClean="0"/>
          </a:p>
          <a:p>
            <a:r>
              <a:rPr lang="fr-FR" b="1" dirty="0"/>
              <a:t>DSL - Digital </a:t>
            </a:r>
            <a:r>
              <a:rPr lang="fr-FR" b="1" dirty="0" err="1"/>
              <a:t>Subscriber</a:t>
            </a:r>
            <a:r>
              <a:rPr lang="fr-FR" b="1" dirty="0"/>
              <a:t> Line</a:t>
            </a:r>
            <a:r>
              <a:rPr lang="fr-FR" dirty="0"/>
              <a:t> (ligne d'abonné numérique</a:t>
            </a:r>
            <a:r>
              <a:rPr lang="fr-FR" dirty="0" smtClean="0"/>
              <a:t>)</a:t>
            </a:r>
          </a:p>
          <a:p>
            <a:r>
              <a:rPr lang="fr-FR" b="1" dirty="0"/>
              <a:t>Cellulaire</a:t>
            </a:r>
          </a:p>
          <a:p>
            <a:r>
              <a:rPr lang="fr-FR" b="1" dirty="0"/>
              <a:t>Satellite</a:t>
            </a:r>
          </a:p>
          <a:p>
            <a:r>
              <a:rPr lang="fr-FR" b="1" dirty="0"/>
              <a:t>Ligne commuté</a:t>
            </a:r>
          </a:p>
          <a:p>
            <a:pPr marL="0" indent="0">
              <a:buNone/>
            </a:pPr>
            <a:endParaRPr lang="fr-FR" dirty="0"/>
          </a:p>
        </p:txBody>
      </p:sp>
    </p:spTree>
    <p:extLst>
      <p:ext uri="{BB962C8B-B14F-4D97-AF65-F5344CB8AC3E}">
        <p14:creationId xmlns:p14="http://schemas.microsoft.com/office/powerpoint/2010/main" val="2245935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Clients et </a:t>
            </a:r>
            <a:r>
              <a:rPr lang="fr-FR" b="1" dirty="0" smtClean="0"/>
              <a:t>serveurs … des hôtes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5091" y="1690688"/>
            <a:ext cx="8961817" cy="4645687"/>
          </a:xfrm>
        </p:spPr>
      </p:pic>
    </p:spTree>
    <p:extLst>
      <p:ext uri="{BB962C8B-B14F-4D97-AF65-F5344CB8AC3E}">
        <p14:creationId xmlns:p14="http://schemas.microsoft.com/office/powerpoint/2010/main" val="17903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Clients et </a:t>
            </a:r>
            <a:r>
              <a:rPr lang="fr-FR" b="1" dirty="0" smtClean="0"/>
              <a:t>serveurs … des hôtes</a:t>
            </a:r>
            <a:endParaRPr lang="fr-FR" dirty="0"/>
          </a:p>
        </p:txBody>
      </p:sp>
      <p:sp>
        <p:nvSpPr>
          <p:cNvPr id="3" name="Espace réservé du contenu 2"/>
          <p:cNvSpPr>
            <a:spLocks noGrp="1"/>
          </p:cNvSpPr>
          <p:nvPr>
            <p:ph idx="1"/>
          </p:nvPr>
        </p:nvSpPr>
        <p:spPr/>
        <p:txBody>
          <a:bodyPr/>
          <a:lstStyle/>
          <a:p>
            <a:r>
              <a:rPr lang="fr-FR" dirty="0">
                <a:solidFill>
                  <a:srgbClr val="181A1F"/>
                </a:solidFill>
                <a:latin typeface="Cisco Sans"/>
              </a:rPr>
              <a:t>Tous les ordinateurs connectés à un réseau et qui participent directement aux communications transmises sur le réseau sont des hôtes. Les hôtes peuvent envoyer et recevoir des messages sur le réseau. Dans les réseaux modernes, les hôtes informatiques peuvent agir en tant que client, serveur ou les </a:t>
            </a:r>
            <a:r>
              <a:rPr lang="fr-FR" dirty="0" smtClean="0">
                <a:solidFill>
                  <a:srgbClr val="181A1F"/>
                </a:solidFill>
                <a:latin typeface="Cisco Sans"/>
              </a:rPr>
              <a:t>deux. </a:t>
            </a:r>
            <a:r>
              <a:rPr lang="fr-FR" b="1" dirty="0">
                <a:solidFill>
                  <a:srgbClr val="181A1F"/>
                </a:solidFill>
                <a:latin typeface="Cisco Sans"/>
              </a:rPr>
              <a:t>Les logiciels installés sur l'ordinateur déterminent le rôle qu'il tient au sein du réseau</a:t>
            </a:r>
            <a:r>
              <a:rPr lang="fr-FR" dirty="0">
                <a:solidFill>
                  <a:srgbClr val="181A1F"/>
                </a:solidFill>
                <a:latin typeface="Cisco Sans"/>
              </a:rPr>
              <a:t>.</a:t>
            </a:r>
            <a:endParaRPr lang="fr-FR" dirty="0"/>
          </a:p>
          <a:p>
            <a:endParaRPr lang="fr-FR" dirty="0"/>
          </a:p>
        </p:txBody>
      </p:sp>
    </p:spTree>
    <p:extLst>
      <p:ext uri="{BB962C8B-B14F-4D97-AF65-F5344CB8AC3E}">
        <p14:creationId xmlns:p14="http://schemas.microsoft.com/office/powerpoint/2010/main" val="4117495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Clients et serveurs … des hôtes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9319" y="1910419"/>
            <a:ext cx="6753361" cy="4485347"/>
          </a:xfrm>
        </p:spPr>
      </p:pic>
    </p:spTree>
    <p:extLst>
      <p:ext uri="{BB962C8B-B14F-4D97-AF65-F5344CB8AC3E}">
        <p14:creationId xmlns:p14="http://schemas.microsoft.com/office/powerpoint/2010/main" val="3821617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Clients et serveurs … des hôtes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55371"/>
            <a:ext cx="10572201" cy="3179609"/>
          </a:xfrm>
        </p:spPr>
      </p:pic>
    </p:spTree>
    <p:extLst>
      <p:ext uri="{BB962C8B-B14F-4D97-AF65-F5344CB8AC3E}">
        <p14:creationId xmlns:p14="http://schemas.microsoft.com/office/powerpoint/2010/main" val="894751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Réseaux </a:t>
            </a:r>
            <a:r>
              <a:rPr lang="fr-FR" b="1" dirty="0" err="1"/>
              <a:t>peer</a:t>
            </a:r>
            <a:r>
              <a:rPr lang="fr-FR" b="1" dirty="0"/>
              <a:t>-</a:t>
            </a:r>
            <a:r>
              <a:rPr lang="fr-FR" b="1" dirty="0" err="1"/>
              <a:t>to-peer</a:t>
            </a:r>
            <a:endParaRPr lang="fr-FR" dirty="0"/>
          </a:p>
        </p:txBody>
      </p:sp>
      <p:sp>
        <p:nvSpPr>
          <p:cNvPr id="3" name="Espace réservé du contenu 2"/>
          <p:cNvSpPr>
            <a:spLocks noGrp="1"/>
          </p:cNvSpPr>
          <p:nvPr>
            <p:ph idx="1"/>
          </p:nvPr>
        </p:nvSpPr>
        <p:spPr/>
        <p:txBody>
          <a:bodyPr/>
          <a:lstStyle/>
          <a:p>
            <a:r>
              <a:rPr lang="fr-FR" dirty="0"/>
              <a:t>Dans le cas des réseaux de particuliers et de petites entreprises, il arrive souvent que les ordinateurs fassent à la fois office de serveur et de client sur le réseau. Ce type de réseau est appelé réseau Peer to </a:t>
            </a:r>
            <a:r>
              <a:rPr lang="fr-FR" dirty="0" err="1"/>
              <a:t>peer</a:t>
            </a:r>
            <a:r>
              <a:rPr lang="fr-FR" dirty="0"/>
              <a:t>.</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231" y="3487623"/>
            <a:ext cx="8335538" cy="2286319"/>
          </a:xfrm>
          <a:prstGeom prst="rect">
            <a:avLst/>
          </a:prstGeom>
        </p:spPr>
      </p:pic>
    </p:spTree>
    <p:extLst>
      <p:ext uri="{BB962C8B-B14F-4D97-AF65-F5344CB8AC3E}">
        <p14:creationId xmlns:p14="http://schemas.microsoft.com/office/powerpoint/2010/main" val="4217657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Réseaux </a:t>
            </a:r>
            <a:r>
              <a:rPr lang="fr-FR" b="1" dirty="0" err="1"/>
              <a:t>peer</a:t>
            </a:r>
            <a:r>
              <a:rPr lang="fr-FR" b="1" dirty="0"/>
              <a:t>-</a:t>
            </a:r>
            <a:r>
              <a:rPr lang="fr-FR" b="1" dirty="0" err="1"/>
              <a:t>to-peer</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Avantages du réseau </a:t>
            </a:r>
            <a:r>
              <a:rPr lang="fr-FR" dirty="0" err="1"/>
              <a:t>peer</a:t>
            </a:r>
            <a:r>
              <a:rPr lang="fr-FR" dirty="0"/>
              <a:t>-</a:t>
            </a:r>
            <a:r>
              <a:rPr lang="fr-FR" dirty="0" err="1"/>
              <a:t>to-peer</a:t>
            </a:r>
            <a:r>
              <a:rPr lang="fr-FR" dirty="0"/>
              <a:t>:</a:t>
            </a:r>
          </a:p>
          <a:p>
            <a:pPr lvl="1"/>
            <a:r>
              <a:rPr lang="fr-FR" dirty="0"/>
              <a:t>Facile à configurer</a:t>
            </a:r>
          </a:p>
          <a:p>
            <a:pPr lvl="1"/>
            <a:r>
              <a:rPr lang="fr-FR" dirty="0"/>
              <a:t>Moins complexe</a:t>
            </a:r>
          </a:p>
          <a:p>
            <a:pPr lvl="1"/>
            <a:r>
              <a:rPr lang="fr-FR" dirty="0" err="1"/>
              <a:t>Coût</a:t>
            </a:r>
            <a:r>
              <a:rPr lang="fr-FR" dirty="0"/>
              <a:t> réduit car les appareils réseau et les serveurs dédiés ne sont pas toujours nécessaires</a:t>
            </a:r>
          </a:p>
          <a:p>
            <a:pPr lvl="1"/>
            <a:r>
              <a:rPr lang="fr-FR" dirty="0"/>
              <a:t>Peut être utilisé pour des tâches simples telles que le transfert de fichiers et le partage des imprimantes</a:t>
            </a:r>
          </a:p>
          <a:p>
            <a:r>
              <a:rPr lang="fr-FR" dirty="0"/>
              <a:t>Inconvénients du réseau </a:t>
            </a:r>
            <a:r>
              <a:rPr lang="fr-FR" dirty="0" err="1"/>
              <a:t>peer</a:t>
            </a:r>
            <a:r>
              <a:rPr lang="fr-FR" dirty="0"/>
              <a:t>-</a:t>
            </a:r>
            <a:r>
              <a:rPr lang="fr-FR" dirty="0" err="1"/>
              <a:t>to-peer</a:t>
            </a:r>
            <a:r>
              <a:rPr lang="fr-FR" dirty="0"/>
              <a:t>:</a:t>
            </a:r>
          </a:p>
          <a:p>
            <a:pPr lvl="1"/>
            <a:r>
              <a:rPr lang="fr-FR" dirty="0"/>
              <a:t>Pas d'administration centralisée</a:t>
            </a:r>
          </a:p>
          <a:p>
            <a:pPr lvl="1"/>
            <a:r>
              <a:rPr lang="fr-FR" dirty="0"/>
              <a:t>Peu sécurisé</a:t>
            </a:r>
          </a:p>
          <a:p>
            <a:pPr lvl="1"/>
            <a:r>
              <a:rPr lang="fr-FR" dirty="0"/>
              <a:t>Non évolutif</a:t>
            </a:r>
          </a:p>
          <a:p>
            <a:pPr lvl="1"/>
            <a:r>
              <a:rPr lang="fr-FR" dirty="0"/>
              <a:t>Tous les périphériques peuvent servir à la fois de client et de serveur, ce qui peut ralentir les performances</a:t>
            </a:r>
          </a:p>
          <a:p>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5560" y="365125"/>
            <a:ext cx="4508240" cy="2366826"/>
          </a:xfrm>
          <a:prstGeom prst="rect">
            <a:avLst/>
          </a:prstGeom>
        </p:spPr>
      </p:pic>
    </p:spTree>
    <p:extLst>
      <p:ext uri="{BB962C8B-B14F-4D97-AF65-F5344CB8AC3E}">
        <p14:creationId xmlns:p14="http://schemas.microsoft.com/office/powerpoint/2010/main" val="3868845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Divers rôles sur le réseau</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8701" y="1428388"/>
            <a:ext cx="5754597" cy="5166537"/>
          </a:xfrm>
        </p:spPr>
      </p:pic>
    </p:spTree>
    <p:extLst>
      <p:ext uri="{BB962C8B-B14F-4D97-AF65-F5344CB8AC3E}">
        <p14:creationId xmlns:p14="http://schemas.microsoft.com/office/powerpoint/2010/main" val="2775883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8636</TotalTime>
  <Words>469</Words>
  <Application>Microsoft Office PowerPoint</Application>
  <PresentationFormat>Grand écran</PresentationFormat>
  <Paragraphs>54</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Calibri Light</vt:lpstr>
      <vt:lpstr>Cisco Sans</vt:lpstr>
      <vt:lpstr>Thème Office</vt:lpstr>
      <vt:lpstr>Composants réseau  &amp; types et connexions</vt:lpstr>
      <vt:lpstr>Objectifs</vt:lpstr>
      <vt:lpstr>Clients et serveurs … des hôtes</vt:lpstr>
      <vt:lpstr>Clients et serveurs … des hôtes</vt:lpstr>
      <vt:lpstr>Clients et serveurs … des hôtes</vt:lpstr>
      <vt:lpstr>Clients et serveurs … des hôtes</vt:lpstr>
      <vt:lpstr>Réseaux peer-to-peer</vt:lpstr>
      <vt:lpstr>Réseaux peer-to-peer</vt:lpstr>
      <vt:lpstr>Divers rôles sur le réseau</vt:lpstr>
      <vt:lpstr>Composants réseau: Infrastructure de réseau</vt:lpstr>
      <vt:lpstr>Composants réseau: Infrastructure de réseau</vt:lpstr>
      <vt:lpstr>Composants réseau: Infrastructure de réseau</vt:lpstr>
      <vt:lpstr>Composants réseau: Infrastructure de réseau</vt:lpstr>
      <vt:lpstr>Composants réseau: Infrastructure de réseau</vt:lpstr>
      <vt:lpstr>Composants réseau: Infrastructure de réseau</vt:lpstr>
      <vt:lpstr>Composants réseau: Infrastructure de réseau</vt:lpstr>
      <vt:lpstr>Composants réseau: Infrastructure de réseau</vt:lpstr>
      <vt:lpstr>Composants réseau: Infrastructure de réseau</vt:lpstr>
      <vt:lpstr>Options de connectivité FAI (Fournisseur d’accès Internet | ISP Internet service provider)</vt:lpstr>
      <vt:lpstr>Options de connectivité FAI (Fournisseur d’accès Internet | ISP Internet service provider)</vt:lpstr>
      <vt:lpstr>Connexions par câble et DSL</vt:lpstr>
      <vt:lpstr>Présentation PowerPoint</vt:lpstr>
    </vt:vector>
  </TitlesOfParts>
  <Company>Nyrhu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aux cours</dc:title>
  <dc:creator>Admin</dc:creator>
  <cp:lastModifiedBy>Admin</cp:lastModifiedBy>
  <cp:revision>28</cp:revision>
  <dcterms:created xsi:type="dcterms:W3CDTF">2024-02-04T20:41:57Z</dcterms:created>
  <dcterms:modified xsi:type="dcterms:W3CDTF">2024-02-11T21:16:56Z</dcterms:modified>
</cp:coreProperties>
</file>