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20"/>
    <p:sldId id="273" r:id="rId21"/>
    <p:sldId id="274" r:id="rId22"/>
    <p:sldId id="275"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0" d="100"/>
          <a:sy n="80" d="100"/>
        </p:scale>
        <p:origin x="-1074"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BFD1AA-AF3D-487E-9C0F-4AFD73326764}" type="datetimeFigureOut">
              <a:rPr lang="fr-FR" smtClean="0"/>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828D61-E1EA-4B76-99AF-DA1B256AFC8C}"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E828D61-E1EA-4B76-99AF-DA1B256AFC8C}" type="slidenum">
              <a:rPr lang="fr-FR" smtClean="0"/>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EBB8C14-962F-451F-B4E8-FCCE27A580C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BB8C14-962F-451F-B4E8-FCCE27A580C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BB8C14-962F-451F-B4E8-FCCE27A580C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idx="1" hasCustomPrompt="1"/>
          </p:nvPr>
        </p:nvSpPr>
        <p:spPr/>
        <p:txBody>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BB8C14-962F-451F-B4E8-FCCE27A580C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endParaRPr lang="fr-FR" smtClean="0"/>
          </a:p>
        </p:txBody>
      </p:sp>
      <p:sp>
        <p:nvSpPr>
          <p:cNvPr id="4" name="Espace réservé de la date 3"/>
          <p:cNvSpPr>
            <a:spLocks noGrp="1"/>
          </p:cNvSpPr>
          <p:nvPr>
            <p:ph type="dt" sz="half" idx="10"/>
          </p:nvPr>
        </p:nvSpPr>
        <p:spPr/>
        <p:txBody>
          <a:bodyPr/>
          <a:lstStyle/>
          <a:p>
            <a:fld id="{CEBB8C14-962F-451F-B4E8-FCCE27A580CB}"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EBB8C14-962F-451F-B4E8-FCCE27A580CB}"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EBB8C14-962F-451F-B4E8-FCCE27A580CB}"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EBB8C14-962F-451F-B4E8-FCCE27A580CB}"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EBB8C14-962F-451F-B4E8-FCCE27A580CB}"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CEBB8C14-962F-451F-B4E8-FCCE27A580CB}"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CEBB8C14-962F-451F-B4E8-FCCE27A580CB}"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F5800B3-4145-4D3A-AC5E-E850C92B1936}" type="slidenum">
              <a:rPr lang="fr-FR" smtClean="0"/>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BB8C14-962F-451F-B4E8-FCCE27A580CB}" type="datetimeFigureOut">
              <a:rPr lang="fr-FR" smtClean="0"/>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800B3-4145-4D3A-AC5E-E850C92B1936}" type="slidenum">
              <a:rPr lang="fr-FR" smtClean="0"/>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err="1" smtClean="0"/>
              <a:t>Notetaking</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smtClean="0"/>
              <a:t>3-Do Not Stop When You Fall Behind:</a:t>
            </a:r>
            <a:endParaRPr lang="fr-FR" dirty="0"/>
          </a:p>
        </p:txBody>
      </p:sp>
      <p:sp>
        <p:nvSpPr>
          <p:cNvPr id="3" name="Espace réservé du contenu 2"/>
          <p:cNvSpPr>
            <a:spLocks noGrp="1"/>
          </p:cNvSpPr>
          <p:nvPr>
            <p:ph idx="1"/>
          </p:nvPr>
        </p:nvSpPr>
        <p:spPr/>
        <p:txBody>
          <a:bodyPr>
            <a:normAutofit fontScale="92500" lnSpcReduction="20000"/>
          </a:bodyPr>
          <a:lstStyle/>
          <a:p>
            <a:pPr>
              <a:buNone/>
            </a:pPr>
            <a:br>
              <a:rPr lang="en-US" dirty="0"/>
            </a:br>
            <a:r>
              <a:rPr lang="en-US" dirty="0"/>
              <a:t>Most students at one time or another </a:t>
            </a:r>
            <a:r>
              <a:rPr lang="en-US" b="1" dirty="0"/>
              <a:t>experience frustration</a:t>
            </a:r>
            <a:r>
              <a:rPr lang="en-US" dirty="0"/>
              <a:t> from not being able to keep up with the speaker—even when using strategies to increase their writing speed. </a:t>
            </a:r>
            <a:r>
              <a:rPr lang="en-US" b="1" dirty="0"/>
              <a:t>A normal tendency is to simply give up—stop taking notes and just listen.</a:t>
            </a:r>
            <a:r>
              <a:rPr lang="en-US" dirty="0"/>
              <a:t> Sometimes that may not be a bad option, but later you may regret not having a written record of the information. </a:t>
            </a:r>
            <a:r>
              <a:rPr lang="en-US" b="1" dirty="0"/>
              <a:t>Try using the following three strategies when you fall behind</a:t>
            </a:r>
            <a:r>
              <a:rPr lang="en-US" dirty="0"/>
              <a:t>.</a:t>
            </a:r>
            <a:br>
              <a:rPr lang="en-US" dirty="0"/>
            </a:b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smtClean="0"/>
              <a:t>Strategy 7: Leave a Gap and Start Writing Again:</a:t>
            </a:r>
            <a:endParaRPr lang="fr-FR" dirty="0"/>
          </a:p>
        </p:txBody>
      </p:sp>
      <p:sp>
        <p:nvSpPr>
          <p:cNvPr id="3" name="Espace réservé du contenu 2"/>
          <p:cNvSpPr>
            <a:spLocks noGrp="1"/>
          </p:cNvSpPr>
          <p:nvPr>
            <p:ph idx="1"/>
          </p:nvPr>
        </p:nvSpPr>
        <p:spPr/>
        <p:txBody>
          <a:bodyPr/>
          <a:lstStyle/>
          <a:p>
            <a:pPr>
              <a:buNone/>
            </a:pPr>
            <a:r>
              <a:rPr lang="en-US" dirty="0" smtClean="0"/>
              <a:t>Instead </a:t>
            </a:r>
            <a:r>
              <a:rPr lang="en-US" dirty="0"/>
              <a:t>of giving up, </a:t>
            </a:r>
            <a:r>
              <a:rPr lang="en-US" b="1" dirty="0"/>
              <a:t>leave a gap in your notes and start taking notes again for as long as you can keep up with the instructor</a:t>
            </a:r>
            <a:r>
              <a:rPr lang="en-US" dirty="0"/>
              <a:t>. After class, ask another student or the instructor to help fill in the gaps.</a:t>
            </a:r>
            <a:br>
              <a:rPr lang="en-US" dirty="0"/>
            </a:b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smtClean="0"/>
              <a:t>Strategy 8: Shift to Paragraph Form:</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en-US" dirty="0" smtClean="0"/>
              <a:t>Sometimes </a:t>
            </a:r>
            <a:r>
              <a:rPr lang="en-US" dirty="0"/>
              <a:t>becoming overly concerned with the </a:t>
            </a:r>
            <a:r>
              <a:rPr lang="en-US" b="1" dirty="0" err="1"/>
              <a:t>notetaking</a:t>
            </a:r>
            <a:r>
              <a:rPr lang="en-US" b="1" dirty="0"/>
              <a:t> format slows you down. </a:t>
            </a:r>
            <a:r>
              <a:rPr lang="en-US" dirty="0"/>
              <a:t>If you find yourself spending too much time trying to decide how to number, label, or indent a detail, </a:t>
            </a:r>
            <a:r>
              <a:rPr lang="en-US" b="1" dirty="0"/>
              <a:t>stop using your </a:t>
            </a:r>
            <a:r>
              <a:rPr lang="en-US" b="1" dirty="0" err="1"/>
              <a:t>notetaking</a:t>
            </a:r>
            <a:r>
              <a:rPr lang="en-US" b="1" dirty="0"/>
              <a:t> format and shift instead to writing paragraphs.</a:t>
            </a:r>
            <a:r>
              <a:rPr lang="en-US" dirty="0"/>
              <a:t> Continue to paraphrase and use abbreviations or symbols in your paragraphs when possible. </a:t>
            </a:r>
            <a:endParaRPr lang="en-US" dirty="0" smtClean="0"/>
          </a:p>
          <a:p>
            <a:pPr>
              <a:buNone/>
            </a:pPr>
            <a:r>
              <a:rPr lang="en-US" dirty="0" smtClean="0"/>
              <a:t>Later</a:t>
            </a:r>
            <a:r>
              <a:rPr lang="en-US" dirty="0"/>
              <a:t>, when you have more time, </a:t>
            </a:r>
            <a:r>
              <a:rPr lang="en-US" b="1" dirty="0"/>
              <a:t>you can reread the paragraph and organize it </a:t>
            </a:r>
            <a:r>
              <a:rPr lang="en-US" dirty="0"/>
              <a:t>in a more meaningful </a:t>
            </a:r>
            <a:r>
              <a:rPr lang="en-US" dirty="0" smtClean="0"/>
              <a:t>way</a:t>
            </a:r>
            <a:r>
              <a:rPr lang="en-US" dirty="0"/>
              <a:t>.</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err="1" smtClean="0"/>
              <a:t>example</a:t>
            </a:r>
            <a:endParaRPr lang="fr-FR" dirty="0"/>
          </a:p>
        </p:txBody>
      </p:sp>
      <p:pic>
        <p:nvPicPr>
          <p:cNvPr id="4" name="Espace réservé du contenu 3"/>
          <p:cNvPicPr>
            <a:picLocks noGrp="1"/>
          </p:cNvPicPr>
          <p:nvPr>
            <p:ph idx="1"/>
          </p:nvPr>
        </p:nvPicPr>
        <p:blipFill>
          <a:blip r:embed="rId1" cstate="print"/>
          <a:srcRect/>
          <a:stretch>
            <a:fillRect/>
          </a:stretch>
        </p:blipFill>
        <p:spPr bwMode="auto">
          <a:xfrm>
            <a:off x="785786" y="1714488"/>
            <a:ext cx="7500990" cy="4429156"/>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en-US" b="1" dirty="0" smtClean="0"/>
              <a:t>Strategy 9: Tape the Lecture:</a:t>
            </a:r>
            <a:endParaRPr lang="fr-FR" dirty="0"/>
          </a:p>
        </p:txBody>
      </p:sp>
      <p:sp>
        <p:nvSpPr>
          <p:cNvPr id="3" name="Espace réservé du contenu 2"/>
          <p:cNvSpPr>
            <a:spLocks noGrp="1"/>
          </p:cNvSpPr>
          <p:nvPr>
            <p:ph idx="1"/>
          </p:nvPr>
        </p:nvSpPr>
        <p:spPr/>
        <p:txBody>
          <a:bodyPr>
            <a:normAutofit/>
          </a:bodyPr>
          <a:lstStyle/>
          <a:p>
            <a:pPr>
              <a:buNone/>
            </a:pPr>
            <a:r>
              <a:rPr lang="en-US" dirty="0" smtClean="0"/>
              <a:t>If </a:t>
            </a:r>
            <a:r>
              <a:rPr lang="en-US" dirty="0"/>
              <a:t>you consistently have difficulties keeping up with one instructor’s style and rate of speech in lectures, </a:t>
            </a:r>
            <a:r>
              <a:rPr lang="en-US" b="1" dirty="0"/>
              <a:t>ask your instructor for permission to tape the lectures.</a:t>
            </a:r>
            <a:r>
              <a:rPr lang="en-US" dirty="0"/>
              <a:t> If permission is granted, sit near the front of the room. Start your tape recorder, and then begin taking notes on paper. </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smtClean="0"/>
              <a:t>III-Strategies to Organize Information:</a:t>
            </a:r>
            <a:br>
              <a:rPr lang="fr-FR" dirty="0" smtClean="0"/>
            </a:br>
            <a:endParaRPr lang="fr-FR" dirty="0"/>
          </a:p>
        </p:txBody>
      </p:sp>
      <p:sp>
        <p:nvSpPr>
          <p:cNvPr id="3" name="Espace réservé du contenu 2"/>
          <p:cNvSpPr>
            <a:spLocks noGrp="1"/>
          </p:cNvSpPr>
          <p:nvPr>
            <p:ph idx="1"/>
          </p:nvPr>
        </p:nvSpPr>
        <p:spPr>
          <a:xfrm>
            <a:off x="357158" y="1285860"/>
            <a:ext cx="8572560" cy="5572140"/>
          </a:xfrm>
        </p:spPr>
        <p:txBody>
          <a:bodyPr>
            <a:normAutofit/>
          </a:bodyPr>
          <a:lstStyle/>
          <a:p>
            <a:pPr>
              <a:buNone/>
            </a:pPr>
            <a:r>
              <a:rPr lang="en-US" dirty="0" smtClean="0"/>
              <a:t>Quality </a:t>
            </a:r>
            <a:r>
              <a:rPr lang="en-US" dirty="0"/>
              <a:t>notes show the structure, the levels of information, and sufficient details to support main ideas. </a:t>
            </a:r>
            <a:r>
              <a:rPr lang="en-US" b="1" dirty="0"/>
              <a:t>If your notes are too brief and lack sufficient details, they will not be very helpful when you need to study the information or prepare for tests.</a:t>
            </a:r>
            <a:r>
              <a:rPr lang="en-US" dirty="0"/>
              <a:t> By listening carefully for </a:t>
            </a:r>
            <a:r>
              <a:rPr lang="en-US" b="1" dirty="0"/>
              <a:t>key words</a:t>
            </a:r>
            <a:r>
              <a:rPr lang="en-US" dirty="0"/>
              <a:t>, you will be better equipped to identify </a:t>
            </a:r>
            <a:r>
              <a:rPr lang="en-US" dirty="0" smtClean="0"/>
              <a:t>the main ideas.</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smtClean="0"/>
              <a:t>1-Listen for Key Words Signaling Headings</a:t>
            </a:r>
            <a:endParaRPr lang="fr-FR" dirty="0"/>
          </a:p>
        </p:txBody>
      </p:sp>
      <p:sp>
        <p:nvSpPr>
          <p:cNvPr id="3" name="Espace réservé du contenu 2"/>
          <p:cNvSpPr>
            <a:spLocks noGrp="1"/>
          </p:cNvSpPr>
          <p:nvPr>
            <p:ph idx="1"/>
          </p:nvPr>
        </p:nvSpPr>
        <p:spPr/>
        <p:txBody>
          <a:bodyPr>
            <a:normAutofit fontScale="70000" lnSpcReduction="20000"/>
          </a:bodyPr>
          <a:lstStyle/>
          <a:p>
            <a:endParaRPr lang="en-US" dirty="0" smtClean="0"/>
          </a:p>
          <a:p>
            <a:r>
              <a:rPr lang="en-US" dirty="0" smtClean="0"/>
              <a:t>The </a:t>
            </a:r>
            <a:r>
              <a:rPr lang="en-US" dirty="0"/>
              <a:t>words in the following list often signal </a:t>
            </a:r>
            <a:r>
              <a:rPr lang="en-US" b="1" dirty="0"/>
              <a:t>a new heading. </a:t>
            </a:r>
            <a:r>
              <a:rPr lang="en-US" dirty="0"/>
              <a:t>When the words are repeated, they signal supporting details</a:t>
            </a:r>
            <a:r>
              <a:rPr lang="en-US" dirty="0" smtClean="0"/>
              <a:t>.</a:t>
            </a:r>
            <a:endParaRPr lang="en-US" dirty="0" smtClean="0"/>
          </a:p>
          <a:p>
            <a:r>
              <a:rPr lang="en-US" dirty="0" smtClean="0"/>
              <a:t> </a:t>
            </a:r>
            <a:r>
              <a:rPr lang="en-US" dirty="0"/>
              <a:t>For example, if the instructor says, “Let’s look at the major causes of global warming,” the word </a:t>
            </a:r>
            <a:r>
              <a:rPr lang="en-US" i="1" dirty="0"/>
              <a:t>causes </a:t>
            </a:r>
            <a:r>
              <a:rPr lang="en-US" dirty="0"/>
              <a:t>signals a new heading. As the lecture progresses, the instructor will use the word </a:t>
            </a:r>
            <a:r>
              <a:rPr lang="en-US" i="1" dirty="0"/>
              <a:t>causes </a:t>
            </a:r>
            <a:r>
              <a:rPr lang="en-US" dirty="0"/>
              <a:t>several more times to identify and explain each individual cause, which you can then number as details</a:t>
            </a:r>
            <a:r>
              <a:rPr lang="en-US" dirty="0" smtClean="0"/>
              <a:t>.</a:t>
            </a:r>
            <a:endParaRPr lang="en-US" dirty="0" smtClean="0"/>
          </a:p>
          <a:p>
            <a:r>
              <a:rPr lang="en-US" dirty="0" smtClean="0"/>
              <a:t> </a:t>
            </a:r>
            <a:r>
              <a:rPr lang="en-US" dirty="0"/>
              <a:t>Following are key words to listen for as they may help you identify major headings or topics.</a:t>
            </a:r>
            <a:endParaRPr lang="fr-FR" dirty="0"/>
          </a:p>
          <a:p>
            <a:pPr>
              <a:buNone/>
            </a:pPr>
            <a:r>
              <a:rPr lang="en-US" dirty="0" smtClean="0"/>
              <a:t>     Advantages- effects -parts -steps-benefits -factors –principles- solutions-causes –findings- purposes -techniques-characteristics -functions –reasons- types of-conclusions- kinds of- rules-uses-disadvantages- methods- stages- ways</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smtClean="0"/>
              <a:t>2-Listen for Terminology and Definitions</a:t>
            </a:r>
            <a:endParaRPr lang="fr-FR" dirty="0"/>
          </a:p>
        </p:txBody>
      </p:sp>
      <p:sp>
        <p:nvSpPr>
          <p:cNvPr id="3" name="Espace réservé du contenu 2"/>
          <p:cNvSpPr>
            <a:spLocks noGrp="1"/>
          </p:cNvSpPr>
          <p:nvPr>
            <p:ph idx="1"/>
          </p:nvPr>
        </p:nvSpPr>
        <p:spPr>
          <a:xfrm>
            <a:off x="0" y="1600200"/>
            <a:ext cx="9144000" cy="5257800"/>
          </a:xfrm>
        </p:spPr>
        <p:txBody>
          <a:bodyPr>
            <a:normAutofit fontScale="92500" lnSpcReduction="10000"/>
          </a:bodyPr>
          <a:lstStyle/>
          <a:p>
            <a:pPr>
              <a:buNone/>
            </a:pPr>
            <a:r>
              <a:rPr lang="en-US" dirty="0" smtClean="0"/>
              <a:t>Terminology and definitions are important details to include in your notes. Word clues often </a:t>
            </a:r>
            <a:r>
              <a:rPr lang="en-US" b="1" dirty="0" smtClean="0"/>
              <a:t>signal</a:t>
            </a:r>
            <a:r>
              <a:rPr lang="en-US" dirty="0" smtClean="0"/>
              <a:t> definitions and help you identify key words to include in your notes. For example:</a:t>
            </a:r>
            <a:endParaRPr lang="fr-FR" dirty="0" smtClean="0"/>
          </a:p>
          <a:p>
            <a:endParaRPr lang="en-US" dirty="0" smtClean="0"/>
          </a:p>
          <a:p>
            <a:endParaRPr lang="en-US" dirty="0"/>
          </a:p>
          <a:p>
            <a:endParaRPr lang="en-US" dirty="0" smtClean="0"/>
          </a:p>
          <a:p>
            <a:r>
              <a:rPr lang="en-US" dirty="0" smtClean="0"/>
              <a:t>When </a:t>
            </a:r>
            <a:r>
              <a:rPr lang="en-US" dirty="0"/>
              <a:t>you hear these words, use the abbreviation </a:t>
            </a:r>
            <a:r>
              <a:rPr lang="en-US" i="1" dirty="0"/>
              <a:t>DEF </a:t>
            </a:r>
            <a:r>
              <a:rPr lang="en-US" dirty="0"/>
              <a:t>to signal that you are writing a definition. Or you may want to use the equal sign (=) symbol to connect a word to a definition.</a:t>
            </a:r>
            <a:endParaRPr lang="fr-FR" dirty="0"/>
          </a:p>
          <a:p>
            <a:endParaRPr lang="fr-FR" dirty="0"/>
          </a:p>
        </p:txBody>
      </p:sp>
      <p:pic>
        <p:nvPicPr>
          <p:cNvPr id="4" name="Image 3"/>
          <p:cNvPicPr/>
          <p:nvPr/>
        </p:nvPicPr>
        <p:blipFill>
          <a:blip r:embed="rId1" cstate="print"/>
          <a:srcRect/>
          <a:stretch>
            <a:fillRect/>
          </a:stretch>
        </p:blipFill>
        <p:spPr bwMode="auto">
          <a:xfrm>
            <a:off x="500034" y="3643314"/>
            <a:ext cx="8001056" cy="7858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smtClean="0"/>
              <a:t>3-Listen for Other Supporting Details:</a:t>
            </a:r>
            <a:endParaRPr lang="fr-FR" dirty="0"/>
          </a:p>
        </p:txBody>
      </p:sp>
      <p:sp>
        <p:nvSpPr>
          <p:cNvPr id="3" name="Espace réservé du contenu 2"/>
          <p:cNvSpPr>
            <a:spLocks noGrp="1"/>
          </p:cNvSpPr>
          <p:nvPr>
            <p:ph idx="1"/>
          </p:nvPr>
        </p:nvSpPr>
        <p:spPr/>
        <p:txBody>
          <a:bodyPr>
            <a:normAutofit fontScale="92500" lnSpcReduction="20000"/>
          </a:bodyPr>
          <a:lstStyle/>
          <a:p>
            <a:pPr>
              <a:buNone/>
            </a:pPr>
            <a:br>
              <a:rPr lang="en-US" dirty="0"/>
            </a:br>
            <a:r>
              <a:rPr lang="en-US" b="1" i="1" dirty="0"/>
              <a:t>Dates, names, facts, statistics, </a:t>
            </a:r>
            <a:r>
              <a:rPr lang="en-US" b="1" dirty="0"/>
              <a:t>and </a:t>
            </a:r>
            <a:r>
              <a:rPr lang="en-US" b="1" i="1" dirty="0"/>
              <a:t>examples </a:t>
            </a:r>
            <a:r>
              <a:rPr lang="en-US" dirty="0"/>
              <a:t>are additional kinds of supporting details that are important to include in your notes. </a:t>
            </a:r>
            <a:endParaRPr lang="en-US" dirty="0" smtClean="0"/>
          </a:p>
          <a:p>
            <a:r>
              <a:rPr lang="en-US" dirty="0" smtClean="0"/>
              <a:t>These </a:t>
            </a:r>
            <a:r>
              <a:rPr lang="en-US" dirty="0"/>
              <a:t>details </a:t>
            </a:r>
            <a:r>
              <a:rPr lang="en-US" b="1" dirty="0"/>
              <a:t>develop, support, or “prove</a:t>
            </a:r>
            <a:r>
              <a:rPr lang="en-US" dirty="0"/>
              <a:t>” the main idea and help you understand concepts more thoroughly. </a:t>
            </a:r>
            <a:endParaRPr lang="en-US" dirty="0" smtClean="0"/>
          </a:p>
          <a:p>
            <a:r>
              <a:rPr lang="en-US" dirty="0" smtClean="0"/>
              <a:t>Many </a:t>
            </a:r>
            <a:r>
              <a:rPr lang="en-US" dirty="0"/>
              <a:t>instructors use </a:t>
            </a:r>
            <a:r>
              <a:rPr lang="en-US" b="1" i="1" dirty="0"/>
              <a:t>ordinals </a:t>
            </a:r>
            <a:r>
              <a:rPr lang="en-US" b="1" dirty="0"/>
              <a:t>(number words) </a:t>
            </a:r>
            <a:r>
              <a:rPr lang="en-US" dirty="0"/>
              <a:t>to provide you with verbal clues for organizing the details in your notes. When you hear “first,” make that point number 1 in your notes.</a:t>
            </a:r>
            <a:endParaRPr lang="fr-FR" dirty="0"/>
          </a:p>
          <a:p>
            <a:pPr>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pPr algn="l"/>
            <a:r>
              <a:rPr lang="en-US" b="1" dirty="0" smtClean="0"/>
              <a:t>IV-Instructor Clues</a:t>
            </a:r>
            <a:br>
              <a:rPr lang="fr-FR" dirty="0" smtClean="0"/>
            </a:br>
            <a:endParaRPr lang="fr-FR" dirty="0"/>
          </a:p>
        </p:txBody>
      </p:sp>
      <p:sp>
        <p:nvSpPr>
          <p:cNvPr id="3" name="Espace réservé du contenu 2"/>
          <p:cNvSpPr>
            <a:spLocks noGrp="1"/>
          </p:cNvSpPr>
          <p:nvPr>
            <p:ph idx="1"/>
          </p:nvPr>
        </p:nvSpPr>
        <p:spPr>
          <a:xfrm>
            <a:off x="142844" y="642918"/>
            <a:ext cx="9001156" cy="6215082"/>
          </a:xfrm>
        </p:spPr>
        <p:txBody>
          <a:bodyPr>
            <a:normAutofit fontScale="55000" lnSpcReduction="20000"/>
          </a:bodyPr>
          <a:lstStyle/>
          <a:p>
            <a:r>
              <a:rPr lang="en-US" dirty="0" smtClean="0"/>
              <a:t>As </a:t>
            </a:r>
            <a:r>
              <a:rPr lang="en-US" dirty="0"/>
              <a:t>you become accustomed to your different instructors and their lecture styles, you will </a:t>
            </a:r>
            <a:r>
              <a:rPr lang="en-US" b="1" dirty="0"/>
              <a:t>be able to use their verbal, visual, and nonverbal clues </a:t>
            </a:r>
            <a:r>
              <a:rPr lang="en-US" dirty="0"/>
              <a:t>to help identify important information</a:t>
            </a:r>
            <a:r>
              <a:rPr lang="en-US" dirty="0" smtClean="0"/>
              <a:t>.</a:t>
            </a:r>
            <a:endParaRPr lang="en-US" dirty="0" smtClean="0"/>
          </a:p>
          <a:p>
            <a:br>
              <a:rPr lang="en-US" dirty="0"/>
            </a:br>
            <a:r>
              <a:rPr lang="en-US" b="1" dirty="0"/>
              <a:t>1-Listen for Verbal Clues</a:t>
            </a:r>
            <a:br>
              <a:rPr lang="en-US" dirty="0"/>
            </a:br>
            <a:r>
              <a:rPr lang="en-US" dirty="0"/>
              <a:t>Key words such as </a:t>
            </a:r>
            <a:r>
              <a:rPr lang="en-US" b="1" i="1" dirty="0"/>
              <a:t>kinds of, steps, advantages </a:t>
            </a:r>
            <a:r>
              <a:rPr lang="en-US" i="1" dirty="0"/>
              <a:t>of, </a:t>
            </a:r>
            <a:r>
              <a:rPr lang="en-US" dirty="0"/>
              <a:t>and so forth, are verbal clues that signal that the information is important. Other kinds of </a:t>
            </a:r>
            <a:r>
              <a:rPr lang="en-US" i="1" dirty="0"/>
              <a:t>verbal clues </a:t>
            </a:r>
            <a:r>
              <a:rPr lang="en-US" dirty="0"/>
              <a:t>may be even stronger signals of information that you should include in your notes. For example:</a:t>
            </a:r>
            <a:endParaRPr lang="fr-FR" dirty="0"/>
          </a:p>
          <a:p>
            <a:pPr>
              <a:buNone/>
            </a:pPr>
            <a:r>
              <a:rPr lang="en-US" dirty="0" smtClean="0"/>
              <a:t>       -“</a:t>
            </a:r>
            <a:r>
              <a:rPr lang="en-US" dirty="0"/>
              <a:t>This is important. You need to know and understand this. This will be on the next test.”</a:t>
            </a:r>
            <a:br>
              <a:rPr lang="en-US" dirty="0"/>
            </a:br>
            <a:r>
              <a:rPr lang="en-US" dirty="0"/>
              <a:t>-“As I have already said . . .” (ideas are repeated).</a:t>
            </a:r>
            <a:br>
              <a:rPr lang="en-US" dirty="0"/>
            </a:br>
            <a:r>
              <a:rPr lang="en-US" dirty="0"/>
              <a:t>-“Be sure you copy this information (from the </a:t>
            </a:r>
            <a:r>
              <a:rPr lang="en-US" dirty="0" smtClean="0"/>
              <a:t>chalkboard</a:t>
            </a:r>
            <a:r>
              <a:rPr lang="en-US" dirty="0"/>
              <a:t>).”</a:t>
            </a:r>
            <a:br>
              <a:rPr lang="en-US" dirty="0"/>
            </a:br>
            <a:r>
              <a:rPr lang="en-US" dirty="0"/>
              <a:t>-“If you haven’t already done so, be sure you read carefully the information on pages . . </a:t>
            </a:r>
            <a:r>
              <a:rPr lang="en-US" dirty="0" smtClean="0"/>
              <a:t>.”</a:t>
            </a:r>
            <a:endParaRPr lang="en-US" dirty="0" smtClean="0"/>
          </a:p>
          <a:p>
            <a:pPr>
              <a:buNone/>
            </a:pPr>
            <a:endParaRPr lang="fr-FR" dirty="0"/>
          </a:p>
          <a:p>
            <a:r>
              <a:rPr lang="en-US" b="1" dirty="0"/>
              <a:t>2-Watch for Visual Clues</a:t>
            </a:r>
            <a:br>
              <a:rPr lang="en-US" dirty="0"/>
            </a:br>
            <a:r>
              <a:rPr lang="en-US" dirty="0"/>
              <a:t>Information that the instructor </a:t>
            </a:r>
            <a:r>
              <a:rPr lang="en-US" b="1" dirty="0"/>
              <a:t>writes on the chalkboard or visual graphics </a:t>
            </a:r>
            <a:r>
              <a:rPr lang="en-US" dirty="0"/>
              <a:t>that instructors display on a screen are visual clues that information is important. Include visual information as much as possible in your notes</a:t>
            </a:r>
            <a:r>
              <a:rPr lang="en-US" dirty="0" smtClean="0"/>
              <a:t>.</a:t>
            </a:r>
            <a:endParaRPr lang="en-US" dirty="0" smtClean="0"/>
          </a:p>
          <a:p>
            <a:pPr>
              <a:buNone/>
            </a:pPr>
            <a:endParaRPr lang="fr-FR" dirty="0"/>
          </a:p>
          <a:p>
            <a:r>
              <a:rPr lang="en-US" dirty="0"/>
              <a:t>3-</a:t>
            </a:r>
            <a:r>
              <a:rPr lang="en-US" b="1" dirty="0"/>
              <a:t>Watch for Nonverbal Clues</a:t>
            </a:r>
            <a:br>
              <a:rPr lang="en-US" dirty="0"/>
            </a:br>
            <a:r>
              <a:rPr lang="en-US" dirty="0"/>
              <a:t>Watch your instructor’s </a:t>
            </a:r>
            <a:r>
              <a:rPr lang="en-US" b="1" i="1" dirty="0"/>
              <a:t>nonverbal clues </a:t>
            </a:r>
            <a:r>
              <a:rPr lang="en-US" dirty="0"/>
              <a:t>or patterns as well. </a:t>
            </a:r>
            <a:r>
              <a:rPr lang="en-US" b="1" dirty="0"/>
              <a:t>Body stance, hand gestures, and facial expressions (forehead wrinkles, eyebrows rise) are nonverbal clues</a:t>
            </a:r>
            <a:r>
              <a:rPr lang="en-US" dirty="0"/>
              <a:t> that communicate to observant listeners. If the instructor pauses to look at his or her notes or simply pauses to allow you time to write, </a:t>
            </a:r>
            <a:r>
              <a:rPr lang="en-US" b="1" dirty="0"/>
              <a:t>the pauses are nonverbal clues</a:t>
            </a:r>
            <a:r>
              <a:rPr lang="en-US" dirty="0"/>
              <a:t>. </a:t>
            </a:r>
            <a:r>
              <a:rPr lang="en-US" b="1" dirty="0"/>
              <a:t>Writing information on the board</a:t>
            </a:r>
            <a:r>
              <a:rPr lang="en-US" dirty="0"/>
              <a:t>, </a:t>
            </a:r>
            <a:r>
              <a:rPr lang="en-US" b="1" dirty="0"/>
              <a:t>pointing to parts of it over and over</a:t>
            </a:r>
            <a:r>
              <a:rPr lang="en-US" dirty="0"/>
              <a:t>, and </a:t>
            </a:r>
            <a:r>
              <a:rPr lang="en-US" b="1" dirty="0"/>
              <a:t>circling words on the board </a:t>
            </a:r>
            <a:r>
              <a:rPr lang="en-US" dirty="0"/>
              <a:t>are also nonverbal clues indicating that information is important.</a:t>
            </a:r>
            <a:endParaRPr lang="fr-FR" dirty="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pPr>
              <a:buNone/>
            </a:pPr>
            <a:r>
              <a:rPr lang="en-US" b="1" dirty="0"/>
              <a:t>II-Rate Discrepancies</a:t>
            </a:r>
            <a:endParaRPr lang="fr-FR" dirty="0"/>
          </a:p>
          <a:p>
            <a:pPr>
              <a:buNone/>
            </a:pPr>
            <a:r>
              <a:rPr lang="en-US" b="1" dirty="0" smtClean="0"/>
              <a:t>     1-Maintain </a:t>
            </a:r>
            <a:r>
              <a:rPr lang="en-US" b="1" dirty="0"/>
              <a:t>Undivided </a:t>
            </a:r>
            <a:r>
              <a:rPr lang="en-US" b="1" dirty="0" smtClean="0"/>
              <a:t>Attention</a:t>
            </a:r>
            <a:endParaRPr lang="en-US" b="1" dirty="0" smtClean="0"/>
          </a:p>
          <a:p>
            <a:pPr>
              <a:buNone/>
            </a:pPr>
            <a:br>
              <a:rPr lang="en-US" dirty="0"/>
            </a:br>
            <a:r>
              <a:rPr lang="en-US" dirty="0" smtClean="0"/>
              <a:t>        </a:t>
            </a:r>
            <a:r>
              <a:rPr lang="en-US" b="1" dirty="0">
                <a:solidFill>
                  <a:srgbClr val="FF0000"/>
                </a:solidFill>
              </a:rPr>
              <a:t>Strategy</a:t>
            </a:r>
            <a:r>
              <a:rPr lang="en-US" b="1" dirty="0"/>
              <a:t> </a:t>
            </a:r>
            <a:r>
              <a:rPr lang="en-US" b="1" dirty="0">
                <a:solidFill>
                  <a:srgbClr val="FF0000"/>
                </a:solidFill>
              </a:rPr>
              <a:t>1: </a:t>
            </a:r>
            <a:r>
              <a:rPr lang="en-US" b="1" dirty="0"/>
              <a:t>Keep </a:t>
            </a:r>
            <a:r>
              <a:rPr lang="en-US" b="1" dirty="0" smtClean="0"/>
              <a:t>Writing</a:t>
            </a:r>
            <a:endParaRPr lang="en-US" b="1" dirty="0" smtClean="0"/>
          </a:p>
          <a:p>
            <a:pPr>
              <a:buNone/>
            </a:pPr>
            <a:r>
              <a:rPr lang="fr-FR" dirty="0" smtClean="0"/>
              <a:t>           </a:t>
            </a:r>
            <a:r>
              <a:rPr lang="en-US" b="1" dirty="0">
                <a:solidFill>
                  <a:srgbClr val="FF0000"/>
                </a:solidFill>
              </a:rPr>
              <a:t>Strategy 2</a:t>
            </a:r>
            <a:r>
              <a:rPr lang="en-US" b="1" dirty="0"/>
              <a:t>: Mentally </a:t>
            </a:r>
            <a:r>
              <a:rPr lang="en-US" b="1" dirty="0" smtClean="0"/>
              <a:t>Summarize</a:t>
            </a:r>
            <a:endParaRPr lang="en-US" b="1" dirty="0" smtClean="0"/>
          </a:p>
          <a:p>
            <a:pPr>
              <a:buNone/>
            </a:pPr>
            <a:r>
              <a:rPr lang="en-US" b="1" dirty="0"/>
              <a:t> </a:t>
            </a:r>
            <a:r>
              <a:rPr lang="en-US" b="1" dirty="0" smtClean="0"/>
              <a:t>          </a:t>
            </a:r>
            <a:r>
              <a:rPr lang="en-US" b="1" dirty="0">
                <a:solidFill>
                  <a:srgbClr val="FF0000"/>
                </a:solidFill>
              </a:rPr>
              <a:t>Strategy 3</a:t>
            </a:r>
            <a:r>
              <a:rPr lang="en-US" b="1" dirty="0"/>
              <a:t>: Predict the Next Point or </a:t>
            </a:r>
            <a:r>
              <a:rPr lang="en-US" b="1" dirty="0" smtClean="0"/>
              <a:t>          Answer </a:t>
            </a:r>
            <a:r>
              <a:rPr lang="en-US" b="1" dirty="0"/>
              <a:t>to a Question</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en-US" b="1" dirty="0" smtClean="0"/>
              <a:t>V-Working with Your Notes</a:t>
            </a:r>
            <a:endParaRPr lang="fr-FR" dirty="0"/>
          </a:p>
        </p:txBody>
      </p:sp>
      <p:sp>
        <p:nvSpPr>
          <p:cNvPr id="3" name="Espace réservé du contenu 2"/>
          <p:cNvSpPr>
            <a:spLocks noGrp="1"/>
          </p:cNvSpPr>
          <p:nvPr>
            <p:ph idx="1"/>
          </p:nvPr>
        </p:nvSpPr>
        <p:spPr>
          <a:xfrm>
            <a:off x="142844" y="1285860"/>
            <a:ext cx="9001156" cy="5572140"/>
          </a:xfrm>
        </p:spPr>
        <p:txBody>
          <a:bodyPr>
            <a:normAutofit fontScale="47500" lnSpcReduction="20000"/>
          </a:bodyPr>
          <a:lstStyle/>
          <a:p>
            <a:pPr>
              <a:buNone/>
            </a:pPr>
            <a:endParaRPr lang="en-US" dirty="0" smtClean="0"/>
          </a:p>
          <a:p>
            <a:pPr>
              <a:buNone/>
            </a:pPr>
            <a:endParaRPr lang="en-US" dirty="0"/>
          </a:p>
          <a:p>
            <a:pPr>
              <a:buNone/>
            </a:pPr>
            <a:r>
              <a:rPr lang="en-US" dirty="0" smtClean="0"/>
              <a:t>Taking </a:t>
            </a:r>
            <a:r>
              <a:rPr lang="en-US" dirty="0"/>
              <a:t>lecture notes helps you stay focused on the lecture and keeps your mind from wandering. The most significant purpose of taking notes, however, is </a:t>
            </a:r>
            <a:r>
              <a:rPr lang="en-US" b="1" dirty="0"/>
              <a:t>to create study tools to use </a:t>
            </a:r>
            <a:r>
              <a:rPr lang="en-US" b="1" i="1" dirty="0"/>
              <a:t>after </a:t>
            </a:r>
            <a:r>
              <a:rPr lang="en-US" b="1" dirty="0"/>
              <a:t>the class has ended</a:t>
            </a:r>
            <a:r>
              <a:rPr lang="en-US" dirty="0"/>
              <a:t>. Use the following five strategies as soon after class as possible</a:t>
            </a:r>
            <a:r>
              <a:rPr lang="en-US" dirty="0" smtClean="0"/>
              <a:t>.</a:t>
            </a:r>
            <a:endParaRPr lang="en-US" dirty="0" smtClean="0"/>
          </a:p>
          <a:p>
            <a:pPr>
              <a:buNone/>
            </a:pPr>
            <a:endParaRPr lang="en-US" dirty="0" smtClean="0"/>
          </a:p>
          <a:p>
            <a:pPr>
              <a:buNone/>
            </a:pPr>
            <a:r>
              <a:rPr lang="en-US" b="1" dirty="0" smtClean="0"/>
              <a:t>❚ </a:t>
            </a:r>
            <a:r>
              <a:rPr lang="en-US" b="1" i="1" dirty="0"/>
              <a:t>Complete Your Notes: </a:t>
            </a:r>
            <a:r>
              <a:rPr lang="en-US" dirty="0"/>
              <a:t>Add missing details, fill in gaps, and correct any misspelled key terms that appear in your notes. Confer with other students or your instructor, or refer to your textbook for missing information or correct spellings. </a:t>
            </a:r>
            <a:endParaRPr lang="en-US" dirty="0" smtClean="0"/>
          </a:p>
          <a:p>
            <a:pPr>
              <a:buNone/>
            </a:pPr>
            <a:endParaRPr lang="fr-FR" dirty="0"/>
          </a:p>
          <a:p>
            <a:pPr>
              <a:buNone/>
            </a:pPr>
            <a:r>
              <a:rPr lang="en-US" b="1" dirty="0"/>
              <a:t>❚ </a:t>
            </a:r>
            <a:r>
              <a:rPr lang="en-US" b="1" i="1" dirty="0"/>
              <a:t>Add More Structure to Your Notes: </a:t>
            </a:r>
            <a:r>
              <a:rPr lang="en-US" dirty="0"/>
              <a:t>If your notes lack a clear structure or appear disorganized, </a:t>
            </a:r>
            <a:r>
              <a:rPr lang="en-US" b="1" dirty="0"/>
              <a:t>insert headings or number the individual details. Highlight specific concepts or key words or use a colored pen to circle terminology </a:t>
            </a:r>
            <a:r>
              <a:rPr lang="en-US" dirty="0"/>
              <a:t>to create more structure for your notes</a:t>
            </a:r>
            <a:r>
              <a:rPr lang="en-US" dirty="0" smtClean="0"/>
              <a:t>.</a:t>
            </a:r>
            <a:endParaRPr lang="en-US" dirty="0" smtClean="0"/>
          </a:p>
          <a:p>
            <a:pPr>
              <a:buNone/>
            </a:pPr>
            <a:endParaRPr lang="en-US" dirty="0" smtClean="0"/>
          </a:p>
          <a:p>
            <a:pPr>
              <a:buNone/>
            </a:pPr>
            <a:r>
              <a:rPr lang="en-US" dirty="0" smtClean="0"/>
              <a:t>❚ </a:t>
            </a:r>
            <a:r>
              <a:rPr lang="en-US" b="1" i="1" dirty="0"/>
              <a:t>Supplement Your Notes</a:t>
            </a:r>
            <a:r>
              <a:rPr lang="en-US" i="1" dirty="0"/>
              <a:t>: </a:t>
            </a:r>
            <a:r>
              <a:rPr lang="en-US" dirty="0"/>
              <a:t>As you work with your notes, you may want to make lists of information, brief outlines of main ideas, or clarifying questions that you would like to ask in class. </a:t>
            </a:r>
            <a:endParaRPr lang="en-US" dirty="0" smtClean="0"/>
          </a:p>
          <a:p>
            <a:pPr>
              <a:buNone/>
            </a:pPr>
            <a:endParaRPr lang="fr-FR" dirty="0"/>
          </a:p>
          <a:p>
            <a:pPr>
              <a:buNone/>
            </a:pPr>
            <a:r>
              <a:rPr lang="en-US" b="1" dirty="0"/>
              <a:t>❚ </a:t>
            </a:r>
            <a:r>
              <a:rPr lang="en-US" b="1" i="1" dirty="0"/>
              <a:t>Rewrite Your Notes When Justified: </a:t>
            </a:r>
            <a:r>
              <a:rPr lang="en-US" dirty="0"/>
              <a:t>Do not spend valuable time rewriting lecture (or textbook) notes simply for the sake of producing a neater set of notes. Students who are kinesthetic or highly visual learners may find value in rewriting or typing their notes on a computer. The physical process of rewriting boosts memory and encodes information in a form that is easier to recall. </a:t>
            </a:r>
            <a:endParaRPr lang="en-US" dirty="0" smtClean="0"/>
          </a:p>
          <a:p>
            <a:pPr>
              <a:buNone/>
            </a:pPr>
            <a:endParaRPr lang="fr-FR" dirty="0"/>
          </a:p>
          <a:p>
            <a:pPr>
              <a:buNone/>
            </a:pPr>
            <a:r>
              <a:rPr lang="en-US" dirty="0" smtClean="0"/>
              <a:t>❚ </a:t>
            </a:r>
            <a:r>
              <a:rPr lang="en-US" b="1" i="1" dirty="0" smtClean="0"/>
              <a:t>Recite, Reflect, and Review Your Notes:</a:t>
            </a:r>
            <a:r>
              <a:rPr lang="en-US" i="1" dirty="0" smtClean="0"/>
              <a:t> </a:t>
            </a:r>
            <a:r>
              <a:rPr lang="en-US" dirty="0" smtClean="0"/>
              <a:t>The true value of your notes involves </a:t>
            </a:r>
            <a:r>
              <a:rPr lang="en-US" b="1" dirty="0" smtClean="0"/>
              <a:t>using them </a:t>
            </a:r>
            <a:r>
              <a:rPr lang="en-US" b="1" i="1" dirty="0" smtClean="0"/>
              <a:t>after </a:t>
            </a:r>
            <a:r>
              <a:rPr lang="en-US" b="1" dirty="0" smtClean="0"/>
              <a:t>the lecture. </a:t>
            </a:r>
            <a:r>
              <a:rPr lang="en-US" dirty="0" smtClean="0"/>
              <a:t>Spend time digest the information, reciting the information, reworking problems, rehearsing, and reflecting. </a:t>
            </a:r>
            <a:endParaRPr lang="fr-FR" dirty="0" smtClean="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pPr algn="l"/>
            <a:r>
              <a:rPr lang="en-US" b="1" dirty="0" smtClean="0"/>
              <a:t>2-Increase Your Writing Rate:</a:t>
            </a:r>
            <a:br>
              <a:rPr lang="en-US" b="1" dirty="0" smtClean="0"/>
            </a:br>
            <a:endParaRPr lang="fr-FR" dirty="0"/>
          </a:p>
        </p:txBody>
      </p:sp>
      <p:sp>
        <p:nvSpPr>
          <p:cNvPr id="3" name="Espace réservé du contenu 2"/>
          <p:cNvSpPr>
            <a:spLocks noGrp="1"/>
          </p:cNvSpPr>
          <p:nvPr>
            <p:ph idx="1"/>
          </p:nvPr>
        </p:nvSpPr>
        <p:spPr>
          <a:xfrm>
            <a:off x="0" y="1214422"/>
            <a:ext cx="9144000" cy="5429288"/>
          </a:xfrm>
        </p:spPr>
        <p:txBody>
          <a:bodyPr>
            <a:normAutofit fontScale="92500" lnSpcReduction="20000"/>
          </a:bodyPr>
          <a:lstStyle/>
          <a:p>
            <a:pPr>
              <a:buFont typeface="Wingdings" panose="05000000000000000000" pitchFamily="2" charset="2"/>
              <a:buChar char="§"/>
            </a:pPr>
            <a:r>
              <a:rPr lang="en-US" dirty="0" smtClean="0"/>
              <a:t> More </a:t>
            </a:r>
            <a:r>
              <a:rPr lang="en-US" dirty="0"/>
              <a:t>often than not, </a:t>
            </a:r>
            <a:r>
              <a:rPr lang="en-US" dirty="0" err="1"/>
              <a:t>notetaking</a:t>
            </a:r>
            <a:r>
              <a:rPr lang="en-US" dirty="0"/>
              <a:t> problems occur because </a:t>
            </a:r>
            <a:r>
              <a:rPr lang="en-US" b="1" dirty="0"/>
              <a:t>the rate of speech during a lecture is faster than your rate of writing. </a:t>
            </a:r>
            <a:r>
              <a:rPr lang="en-US" dirty="0"/>
              <a:t>Your </a:t>
            </a:r>
            <a:r>
              <a:rPr lang="en-US" dirty="0" err="1"/>
              <a:t>notetaking</a:t>
            </a:r>
            <a:r>
              <a:rPr lang="en-US" dirty="0"/>
              <a:t> goal is </a:t>
            </a:r>
            <a:r>
              <a:rPr lang="en-US" i="1" dirty="0"/>
              <a:t>not </a:t>
            </a:r>
            <a:r>
              <a:rPr lang="en-US" dirty="0"/>
              <a:t>to write fast enough to write word for word; that is not feasible, practical, nor useful as notes should be </a:t>
            </a:r>
            <a:r>
              <a:rPr lang="en-US" b="1" i="1" dirty="0"/>
              <a:t>condensed </a:t>
            </a:r>
            <a:r>
              <a:rPr lang="en-US" b="1" dirty="0"/>
              <a:t>versions of information. </a:t>
            </a:r>
            <a:endParaRPr lang="en-US" b="1" dirty="0" smtClean="0"/>
          </a:p>
          <a:p>
            <a:pPr>
              <a:buFont typeface="Wingdings" panose="05000000000000000000" pitchFamily="2" charset="2"/>
              <a:buChar char="§"/>
            </a:pPr>
            <a:r>
              <a:rPr lang="en-US" dirty="0" smtClean="0"/>
              <a:t>Your </a:t>
            </a:r>
            <a:r>
              <a:rPr lang="en-US" dirty="0"/>
              <a:t>goal is </a:t>
            </a:r>
            <a:r>
              <a:rPr lang="en-US" b="1" dirty="0"/>
              <a:t>to develop a writing fluency or speed that is fast enough to write important information in your notes. </a:t>
            </a:r>
            <a:endParaRPr lang="en-US" b="1" dirty="0" smtClean="0"/>
          </a:p>
          <a:p>
            <a:pPr>
              <a:buFont typeface="Wingdings" panose="05000000000000000000" pitchFamily="2" charset="2"/>
              <a:buChar char="§"/>
            </a:pPr>
            <a:r>
              <a:rPr lang="en-US" b="1" dirty="0" smtClean="0"/>
              <a:t>Writing </a:t>
            </a:r>
            <a:r>
              <a:rPr lang="en-US" b="1" dirty="0"/>
              <a:t>fluency </a:t>
            </a:r>
            <a:r>
              <a:rPr lang="en-US" dirty="0"/>
              <a:t>is an essential </a:t>
            </a:r>
            <a:r>
              <a:rPr lang="en-US" dirty="0" err="1"/>
              <a:t>notetaking</a:t>
            </a:r>
            <a:r>
              <a:rPr lang="en-US" dirty="0"/>
              <a:t> skill; in fact, research studies show that writing fluency has the greatest impact on the quality of your notes. The following </a:t>
            </a:r>
            <a:r>
              <a:rPr lang="en-US" b="1" dirty="0"/>
              <a:t>three time-saving strategies </a:t>
            </a:r>
            <a:r>
              <a:rPr lang="en-US" dirty="0"/>
              <a:t>can improve your writing rate and fluency:</a:t>
            </a:r>
            <a:endParaRPr lang="fr-FR" dirty="0"/>
          </a:p>
          <a:p>
            <a:pPr>
              <a:buNone/>
            </a:pPr>
            <a:endParaRPr lang="fr-FR" dirty="0"/>
          </a:p>
          <a:p>
            <a:pPr>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smtClean="0"/>
              <a:t>Strategy 4: Paraphrase: </a:t>
            </a:r>
            <a:br>
              <a:rPr lang="en-US" b="1" dirty="0" smtClean="0"/>
            </a:br>
            <a:endParaRPr lang="fr-FR" dirty="0"/>
          </a:p>
        </p:txBody>
      </p:sp>
      <p:sp>
        <p:nvSpPr>
          <p:cNvPr id="3" name="Espace réservé du contenu 2"/>
          <p:cNvSpPr>
            <a:spLocks noGrp="1"/>
          </p:cNvSpPr>
          <p:nvPr>
            <p:ph idx="1"/>
          </p:nvPr>
        </p:nvSpPr>
        <p:spPr>
          <a:xfrm>
            <a:off x="0" y="1428736"/>
            <a:ext cx="9144000" cy="5429264"/>
          </a:xfrm>
        </p:spPr>
        <p:txBody>
          <a:bodyPr>
            <a:normAutofit fontScale="85000" lnSpcReduction="20000"/>
          </a:bodyPr>
          <a:lstStyle/>
          <a:p>
            <a:pPr>
              <a:buNone/>
            </a:pPr>
            <a:r>
              <a:rPr lang="en-US" b="1" dirty="0" smtClean="0"/>
              <a:t>Paraphrasing</a:t>
            </a:r>
            <a:r>
              <a:rPr lang="en-US" dirty="0" smtClean="0"/>
              <a:t> </a:t>
            </a:r>
            <a:r>
              <a:rPr lang="en-US" dirty="0"/>
              <a:t>is the process of using your own words to rephrase or shorten a speaker’s verbal information. Paraphrasing begins as a mental process that must be done quickly. </a:t>
            </a:r>
            <a:endParaRPr lang="en-US" dirty="0" smtClean="0"/>
          </a:p>
          <a:p>
            <a:pPr>
              <a:buNone/>
            </a:pPr>
            <a:r>
              <a:rPr lang="en-US" dirty="0" smtClean="0"/>
              <a:t>As </a:t>
            </a:r>
            <a:r>
              <a:rPr lang="en-US" dirty="0"/>
              <a:t>soon as you capture the speaker’s words, interpret the information quickly, condense it using your own </a:t>
            </a:r>
            <a:r>
              <a:rPr lang="en-US" dirty="0" smtClean="0"/>
              <a:t>words, and </a:t>
            </a:r>
            <a:r>
              <a:rPr lang="en-US" dirty="0"/>
              <a:t>write the shortened form. </a:t>
            </a:r>
            <a:r>
              <a:rPr lang="en-US" b="1" dirty="0" smtClean="0"/>
              <a:t>Your “sentences” do not need to be grammatically correct. You may omit words such as </a:t>
            </a:r>
            <a:r>
              <a:rPr lang="en-US" b="1" i="1" dirty="0" smtClean="0"/>
              <a:t>the, an, and, there, </a:t>
            </a:r>
            <a:r>
              <a:rPr lang="en-US" b="1" dirty="0" smtClean="0"/>
              <a:t>and </a:t>
            </a:r>
            <a:r>
              <a:rPr lang="en-US" b="1" i="1" dirty="0" smtClean="0"/>
              <a:t>here </a:t>
            </a:r>
            <a:r>
              <a:rPr lang="en-US" b="1" dirty="0" smtClean="0"/>
              <a:t>and other words that do not add to the overall meaning.</a:t>
            </a:r>
            <a:r>
              <a:rPr lang="en-US" dirty="0" smtClean="0"/>
              <a:t> </a:t>
            </a:r>
            <a:endParaRPr lang="en-US" dirty="0" smtClean="0"/>
          </a:p>
          <a:p>
            <a:pPr>
              <a:buNone/>
            </a:pPr>
            <a:r>
              <a:rPr lang="en-US" dirty="0" smtClean="0"/>
              <a:t>Paraphrasing </a:t>
            </a:r>
            <a:r>
              <a:rPr lang="en-US" dirty="0"/>
              <a:t>is perhaps one of the most difficult parts of </a:t>
            </a:r>
            <a:r>
              <a:rPr lang="en-US" dirty="0" err="1"/>
              <a:t>notetaking</a:t>
            </a:r>
            <a:r>
              <a:rPr lang="en-US" dirty="0"/>
              <a:t>, but with practice and familiarity with different instructors’ lecture styles, your skills at paraphrasing will improve, and so will your writing fluency.</a:t>
            </a:r>
            <a:endParaRPr lang="fr-FR"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b="1" dirty="0"/>
              <a:t>Strategy 5: Use Abbreviations and Symbols: </a:t>
            </a:r>
            <a:endParaRPr lang="fr-FR" dirty="0"/>
          </a:p>
        </p:txBody>
      </p:sp>
      <p:sp>
        <p:nvSpPr>
          <p:cNvPr id="3" name="Espace réservé du contenu 2"/>
          <p:cNvSpPr>
            <a:spLocks noGrp="1"/>
          </p:cNvSpPr>
          <p:nvPr>
            <p:ph idx="1"/>
          </p:nvPr>
        </p:nvSpPr>
        <p:spPr/>
        <p:txBody>
          <a:bodyPr/>
          <a:lstStyle/>
          <a:p>
            <a:r>
              <a:rPr lang="en-US" dirty="0"/>
              <a:t>You can write faster by using </a:t>
            </a:r>
            <a:r>
              <a:rPr lang="en-US" b="1" dirty="0"/>
              <a:t>abbreviations</a:t>
            </a:r>
            <a:r>
              <a:rPr lang="en-US" dirty="0"/>
              <a:t> and </a:t>
            </a:r>
            <a:r>
              <a:rPr lang="en-US" b="1" dirty="0"/>
              <a:t>symbols</a:t>
            </a:r>
            <a:r>
              <a:rPr lang="en-US" dirty="0"/>
              <a:t>. When you find content-related words that you use frequently, create your own abbreviations for the terms or use common abbreviations, such as the following:</a:t>
            </a:r>
            <a:endParaRPr lang="fr-FR" dirty="0"/>
          </a:p>
          <a:p>
            <a:pP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p:cNvPicPr>
          <p:nvPr>
            <p:ph idx="1"/>
          </p:nvPr>
        </p:nvPicPr>
        <p:blipFill>
          <a:blip r:embed="rId1" cstate="print"/>
          <a:srcRect/>
          <a:stretch>
            <a:fillRect/>
          </a:stretch>
        </p:blipFill>
        <p:spPr bwMode="auto">
          <a:xfrm>
            <a:off x="714348" y="1643050"/>
            <a:ext cx="7929618" cy="32861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dirty="0"/>
              <a:t>Symbols</a:t>
            </a:r>
            <a:r>
              <a:rPr lang="en-US" dirty="0"/>
              <a:t> are another form of abbreviations you can use to increase your writing speed. Symbols frequently appear in math notes, but can be used for other words as well. Following are common symbols you can use in your notes:</a:t>
            </a:r>
            <a:endParaRPr lang="fr-FR" dirty="0"/>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p:cNvPicPr/>
          <p:nvPr/>
        </p:nvPicPr>
        <p:blipFill>
          <a:blip r:embed="rId1" cstate="print"/>
          <a:srcRect/>
          <a:stretch>
            <a:fillRect/>
          </a:stretch>
        </p:blipFill>
        <p:spPr bwMode="auto">
          <a:xfrm>
            <a:off x="1000100" y="1643050"/>
            <a:ext cx="6786610" cy="43577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Strategy 6: Use Modified Printing:</a:t>
            </a:r>
            <a:endParaRPr lang="fr-FR" dirty="0"/>
          </a:p>
        </p:txBody>
      </p:sp>
      <p:sp>
        <p:nvSpPr>
          <p:cNvPr id="3" name="Espace réservé du contenu 2"/>
          <p:cNvSpPr>
            <a:spLocks noGrp="1"/>
          </p:cNvSpPr>
          <p:nvPr>
            <p:ph idx="1"/>
          </p:nvPr>
        </p:nvSpPr>
        <p:spPr/>
        <p:txBody>
          <a:bodyPr/>
          <a:lstStyle/>
          <a:p>
            <a:pPr>
              <a:buNone/>
            </a:pPr>
            <a:r>
              <a:rPr lang="en-US" dirty="0" smtClean="0"/>
              <a:t>   Modified </a:t>
            </a:r>
            <a:r>
              <a:rPr lang="en-US" dirty="0"/>
              <a:t>printing is a style of handwriting that is functional and </a:t>
            </a:r>
            <a:r>
              <a:rPr lang="en-US" b="1" dirty="0"/>
              <a:t>increases writing speed </a:t>
            </a:r>
            <a:r>
              <a:rPr lang="en-US" dirty="0"/>
              <a:t>by using a mixture of cursive writing and printing. While taking notes, you can relax your handwriting standards and experiment with switching back and forth from printing and cursive writing to see if this increases your writing speed.</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9224</Words>
  <Application>WPS Presentation</Application>
  <PresentationFormat>Affichage à l'écran (4:3)</PresentationFormat>
  <Paragraphs>108</Paragraphs>
  <Slides>20</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Arial</vt:lpstr>
      <vt:lpstr>SimSun</vt:lpstr>
      <vt:lpstr>Wingdings</vt:lpstr>
      <vt:lpstr>Calibri</vt:lpstr>
      <vt:lpstr>Microsoft YaHei</vt:lpstr>
      <vt:lpstr>Arial Unicode MS</vt:lpstr>
      <vt:lpstr>Thème Office</vt:lpstr>
      <vt:lpstr>Notetaking</vt:lpstr>
      <vt:lpstr>PowerPoint 演示文稿</vt:lpstr>
      <vt:lpstr>2-Increase Your Writing Rate: </vt:lpstr>
      <vt:lpstr>Strategy 4: Paraphrase:  </vt:lpstr>
      <vt:lpstr>Strategy 5: Use Abbreviations and Symbols: </vt:lpstr>
      <vt:lpstr>PowerPoint 演示文稿</vt:lpstr>
      <vt:lpstr>PowerPoint 演示文稿</vt:lpstr>
      <vt:lpstr>PowerPoint 演示文稿</vt:lpstr>
      <vt:lpstr>Strategy 6: Use Modified Printing:</vt:lpstr>
      <vt:lpstr>3-Do Not Stop When You Fall Behind:</vt:lpstr>
      <vt:lpstr>Strategy 7: Leave a Gap and Start Writing Again:</vt:lpstr>
      <vt:lpstr>Strategy 8: Shift to Paragraph Form:</vt:lpstr>
      <vt:lpstr>example</vt:lpstr>
      <vt:lpstr>Strategy 9: Tape the Lecture:</vt:lpstr>
      <vt:lpstr>III-Strategies to Organize Information: </vt:lpstr>
      <vt:lpstr>1-Listen for Key Words Signaling Headings</vt:lpstr>
      <vt:lpstr>2-Listen for Terminology and Definitions</vt:lpstr>
      <vt:lpstr>3-Listen for Other Supporting Details:</vt:lpstr>
      <vt:lpstr>IV-Instructor Clues </vt:lpstr>
      <vt:lpstr>V-Working with Your Notes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Notetaking</dc:title>
  <dc:creator>PC</dc:creator>
  <cp:lastModifiedBy>HOME PC</cp:lastModifiedBy>
  <cp:revision>13</cp:revision>
  <dcterms:created xsi:type="dcterms:W3CDTF">2018-11-14T19:22:00Z</dcterms:created>
  <dcterms:modified xsi:type="dcterms:W3CDTF">2023-11-26T19:20:04Z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3879EED8C4144099AAC0718D15CCF198_13</vt:lpwstr>
  </property>
  <property fmtid="{D5CDD505-2E9C-101B-9397-08002B2CF9AE}" pid="3" name="KSOProductBuildVer">
    <vt:lpwstr>1036-12.2.0.13306</vt:lpwstr>
  </property>
</Properties>
</file>