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64" r:id="rId3"/>
    <p:sldId id="266" r:id="rId4"/>
    <p:sldId id="265" r:id="rId5"/>
    <p:sldId id="259"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24"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020737-6791-4701-A563-71B84B96918E}" type="datetimeFigureOut">
              <a:rPr lang="fr-FR" smtClean="0"/>
              <a:pPr/>
              <a:t>09/05/2020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CE3D03-6FEB-415A-924E-36848F6FAEFE}" type="slidenum">
              <a:rPr lang="fr-FR" smtClean="0"/>
              <a:pPr/>
              <a:t>‹N°›</a:t>
            </a:fld>
            <a:endParaRPr lang="fr-FR"/>
          </a:p>
        </p:txBody>
      </p:sp>
    </p:spTree>
    <p:extLst>
      <p:ext uri="{BB962C8B-B14F-4D97-AF65-F5344CB8AC3E}">
        <p14:creationId xmlns:p14="http://schemas.microsoft.com/office/powerpoint/2010/main" val="24293774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ECE3D03-6FEB-415A-924E-36848F6FAEFE}" type="slidenum">
              <a:rPr lang="fr-FR" smtClean="0"/>
              <a:pPr/>
              <a:t>5</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AA309A6D-C09C-4548-B29A-6CF363A7E532}" type="datetimeFigureOut">
              <a:rPr lang="fr-FR" smtClean="0"/>
              <a:pPr/>
              <a:t>09/05/2020</a:t>
            </a:fld>
            <a:endParaRPr lang="fr-BE"/>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BE"/>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09/05/2020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09/05/2020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AA309A6D-C09C-4548-B29A-6CF363A7E532}" type="datetimeFigureOut">
              <a:rPr lang="fr-FR" smtClean="0"/>
              <a:pPr/>
              <a:t>09/05/2020</a:t>
            </a:fld>
            <a:endParaRPr lang="fr-BE"/>
          </a:p>
        </p:txBody>
      </p:sp>
      <p:sp>
        <p:nvSpPr>
          <p:cNvPr id="9" name="Espace réservé du numéro de diapositive 8"/>
          <p:cNvSpPr>
            <a:spLocks noGrp="1"/>
          </p:cNvSpPr>
          <p:nvPr>
            <p:ph type="sldNum" sz="quarter" idx="15"/>
          </p:nvPr>
        </p:nvSpPr>
        <p:spPr/>
        <p:txBody>
          <a:bodyPr rtlCol="0"/>
          <a:lstStyle/>
          <a:p>
            <a:fld id="{CF4668DC-857F-487D-BFFA-8C0CA5037977}" type="slidenum">
              <a:rPr lang="fr-BE" smtClean="0"/>
              <a:pPr/>
              <a:t>‹N°›</a:t>
            </a:fld>
            <a:endParaRPr lang="fr-BE"/>
          </a:p>
        </p:txBody>
      </p:sp>
      <p:sp>
        <p:nvSpPr>
          <p:cNvPr id="10" name="Espace réservé du pied de page 9"/>
          <p:cNvSpPr>
            <a:spLocks noGrp="1"/>
          </p:cNvSpPr>
          <p:nvPr>
            <p:ph type="ftr" sz="quarter" idx="16"/>
          </p:nvPr>
        </p:nvSpPr>
        <p:spPr/>
        <p:txBody>
          <a:bodyPr rtlCol="0"/>
          <a:lstStyle/>
          <a:p>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AA309A6D-C09C-4548-B29A-6CF363A7E532}" type="datetimeFigureOut">
              <a:rPr lang="fr-FR" smtClean="0"/>
              <a:pPr/>
              <a:t>09/05/2020</a:t>
            </a:fld>
            <a:endParaRPr lang="fr-BE"/>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BE"/>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09/05/2020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09/05/2020</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AA309A6D-C09C-4548-B29A-6CF363A7E532}" type="datetimeFigureOut">
              <a:rPr lang="fr-FR" smtClean="0"/>
              <a:pPr/>
              <a:t>09/05/2020</a:t>
            </a:fld>
            <a:endParaRPr lang="fr-BE"/>
          </a:p>
        </p:txBody>
      </p:sp>
      <p:sp>
        <p:nvSpPr>
          <p:cNvPr id="7" name="Espace réservé du numéro de diapositive 6"/>
          <p:cNvSpPr>
            <a:spLocks noGrp="1"/>
          </p:cNvSpPr>
          <p:nvPr>
            <p:ph type="sldNum" sz="quarter" idx="11"/>
          </p:nvPr>
        </p:nvSpPr>
        <p:spPr/>
        <p:txBody>
          <a:bodyPr rtlCol="0"/>
          <a:lstStyle/>
          <a:p>
            <a:fld id="{CF4668DC-857F-487D-BFFA-8C0CA5037977}" type="slidenum">
              <a:rPr lang="fr-BE" smtClean="0"/>
              <a:pPr/>
              <a:t>‹N°›</a:t>
            </a:fld>
            <a:endParaRPr lang="fr-BE"/>
          </a:p>
        </p:txBody>
      </p:sp>
      <p:sp>
        <p:nvSpPr>
          <p:cNvPr id="8" name="Espace réservé du pied de page 7"/>
          <p:cNvSpPr>
            <a:spLocks noGrp="1"/>
          </p:cNvSpPr>
          <p:nvPr>
            <p:ph type="ftr" sz="quarter" idx="12"/>
          </p:nvPr>
        </p:nvSpPr>
        <p:spPr/>
        <p:txBody>
          <a:bodyPr rtlCol="0"/>
          <a:lstStyle/>
          <a:p>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09/05/2020</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AA309A6D-C09C-4548-B29A-6CF363A7E532}" type="datetimeFigureOut">
              <a:rPr lang="fr-FR" smtClean="0"/>
              <a:pPr/>
              <a:t>09/05/2020</a:t>
            </a:fld>
            <a:endParaRPr lang="fr-BE"/>
          </a:p>
        </p:txBody>
      </p:sp>
      <p:sp>
        <p:nvSpPr>
          <p:cNvPr id="22" name="Espace réservé du numéro de diapositive 21"/>
          <p:cNvSpPr>
            <a:spLocks noGrp="1"/>
          </p:cNvSpPr>
          <p:nvPr>
            <p:ph type="sldNum" sz="quarter" idx="15"/>
          </p:nvPr>
        </p:nvSpPr>
        <p:spPr/>
        <p:txBody>
          <a:bodyPr rtlCol="0"/>
          <a:lstStyle/>
          <a:p>
            <a:fld id="{CF4668DC-857F-487D-BFFA-8C0CA5037977}" type="slidenum">
              <a:rPr lang="fr-BE" smtClean="0"/>
              <a:pPr/>
              <a:t>‹N°›</a:t>
            </a:fld>
            <a:endParaRPr lang="fr-BE"/>
          </a:p>
        </p:txBody>
      </p:sp>
      <p:sp>
        <p:nvSpPr>
          <p:cNvPr id="23" name="Espace réservé du pied de page 22"/>
          <p:cNvSpPr>
            <a:spLocks noGrp="1"/>
          </p:cNvSpPr>
          <p:nvPr>
            <p:ph type="ftr" sz="quarter" idx="16"/>
          </p:nvPr>
        </p:nvSpPr>
        <p:spPr/>
        <p:txBody>
          <a:bodyPr rtlCol="0"/>
          <a:lstStyle/>
          <a:p>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AA309A6D-C09C-4548-B29A-6CF363A7E532}" type="datetimeFigureOut">
              <a:rPr lang="fr-FR" smtClean="0"/>
              <a:pPr/>
              <a:t>09/05/2020</a:t>
            </a:fld>
            <a:endParaRPr lang="fr-BE"/>
          </a:p>
        </p:txBody>
      </p:sp>
      <p:sp>
        <p:nvSpPr>
          <p:cNvPr id="18" name="Espace réservé du numéro de diapositive 17"/>
          <p:cNvSpPr>
            <a:spLocks noGrp="1"/>
          </p:cNvSpPr>
          <p:nvPr>
            <p:ph type="sldNum" sz="quarter" idx="11"/>
          </p:nvPr>
        </p:nvSpPr>
        <p:spPr/>
        <p:txBody>
          <a:bodyPr rtlCol="0"/>
          <a:lstStyle/>
          <a:p>
            <a:fld id="{CF4668DC-857F-487D-BFFA-8C0CA5037977}" type="slidenum">
              <a:rPr lang="fr-BE" smtClean="0"/>
              <a:pPr/>
              <a:t>‹N°›</a:t>
            </a:fld>
            <a:endParaRPr lang="fr-BE"/>
          </a:p>
        </p:txBody>
      </p:sp>
      <p:sp>
        <p:nvSpPr>
          <p:cNvPr id="21" name="Espace réservé du pied de page 20"/>
          <p:cNvSpPr>
            <a:spLocks noGrp="1"/>
          </p:cNvSpPr>
          <p:nvPr>
            <p:ph type="ftr" sz="quarter" idx="12"/>
          </p:nvPr>
        </p:nvSpPr>
        <p:spPr/>
        <p:txBody>
          <a:bodyPr rtlCol="0"/>
          <a:lstStyle/>
          <a:p>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A309A6D-C09C-4548-B29A-6CF363A7E532}" type="datetimeFigureOut">
              <a:rPr lang="fr-FR" smtClean="0"/>
              <a:pPr/>
              <a:t>09/05/2020</a:t>
            </a:fld>
            <a:endParaRPr lang="fr-BE"/>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BE"/>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2312487" y="285728"/>
            <a:ext cx="4071966" cy="983032"/>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sz="2400" dirty="0" smtClean="0"/>
              <a:t>تنظيم و ادارة التفليسة</a:t>
            </a:r>
            <a:endParaRPr lang="fr-FR" sz="2400" dirty="0"/>
          </a:p>
        </p:txBody>
      </p:sp>
      <p:sp>
        <p:nvSpPr>
          <p:cNvPr id="6" name="Rectangle à coins arrondis 5"/>
          <p:cNvSpPr/>
          <p:nvPr/>
        </p:nvSpPr>
        <p:spPr>
          <a:xfrm>
            <a:off x="323528" y="1816056"/>
            <a:ext cx="8049885" cy="442125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rtl="1"/>
            <a:r>
              <a:rPr lang="ar-DZ" sz="2400" b="1" dirty="0"/>
              <a:t>أولا: المدين:</a:t>
            </a:r>
          </a:p>
          <a:p>
            <a:pPr algn="r" rtl="1"/>
            <a:r>
              <a:rPr lang="ar-DZ" sz="2400" dirty="0"/>
              <a:t>-</a:t>
            </a:r>
            <a:r>
              <a:rPr lang="ar-DZ" sz="2400" b="1" dirty="0"/>
              <a:t>يؤدي الحكم المعلن للإفلاس</a:t>
            </a:r>
            <a:r>
              <a:rPr lang="ar-DZ" sz="2400" dirty="0"/>
              <a:t> الى غل يد المدين المفلس عن ادارة أمواله الحاضرة و المستقبلية، و يستبدل المدين بالوكيل، و تخصص للمدين المفلس اعانة له و لأسرته، يحددها القاضي المنتدب بناء على اقتراح من وكيل التفليسة.</a:t>
            </a:r>
            <a:endParaRPr lang="fr-FR" sz="2400" dirty="0"/>
          </a:p>
          <a:p>
            <a:pPr algn="r"/>
            <a:r>
              <a:rPr lang="ar-DZ" sz="2400" dirty="0"/>
              <a:t>2- </a:t>
            </a:r>
            <a:r>
              <a:rPr lang="ar-DZ" sz="2400" b="1" dirty="0"/>
              <a:t>في حالة التسوية القضائية</a:t>
            </a:r>
            <a:r>
              <a:rPr lang="ar-DZ" sz="2400" dirty="0"/>
              <a:t> لا يستبدل المدين المفلس بوكيل التفليسة، انما يقوم هذا الأخير بمساعدة المدين المفلس مساعدة </a:t>
            </a:r>
            <a:r>
              <a:rPr lang="ar-DZ" sz="2400" dirty="0" err="1" smtClean="0"/>
              <a:t>اجباريةأشخاص</a:t>
            </a:r>
            <a:endParaRPr lang="fr-FR" sz="2400" dirty="0"/>
          </a:p>
        </p:txBody>
      </p:sp>
      <p:sp>
        <p:nvSpPr>
          <p:cNvPr id="8" name="Rectangle à coins arrondis 7"/>
          <p:cNvSpPr/>
          <p:nvPr/>
        </p:nvSpPr>
        <p:spPr>
          <a:xfrm>
            <a:off x="1547664" y="1258941"/>
            <a:ext cx="5832648" cy="54006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rtl="1"/>
            <a:r>
              <a:rPr lang="ar-DZ" sz="2400" dirty="0" smtClean="0"/>
              <a:t>.</a:t>
            </a:r>
            <a:r>
              <a:rPr lang="ar-DZ" sz="2400" b="1" dirty="0" smtClean="0"/>
              <a:t>أشخاص التفليسة</a:t>
            </a:r>
            <a:endParaRPr lang="fr-FR" sz="2400" b="1" dirty="0">
              <a:solidFill>
                <a:srgbClr val="FF0000"/>
              </a:solidFill>
            </a:endParaRPr>
          </a:p>
        </p:txBody>
      </p:sp>
      <p:sp>
        <p:nvSpPr>
          <p:cNvPr id="11" name="Flèche courbée vers la gauche 10"/>
          <p:cNvSpPr/>
          <p:nvPr/>
        </p:nvSpPr>
        <p:spPr>
          <a:xfrm>
            <a:off x="8355727" y="1421152"/>
            <a:ext cx="731520" cy="789808"/>
          </a:xfrm>
          <a:prstGeom prst="curvedLeft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98268" y="620688"/>
            <a:ext cx="7758108" cy="5832647"/>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a:r>
              <a:rPr lang="ar-DZ" sz="2400" b="1" dirty="0" smtClean="0"/>
              <a:t>ثانيا: الوكيل </a:t>
            </a:r>
            <a:r>
              <a:rPr lang="ar-DZ" sz="2400" b="1" dirty="0"/>
              <a:t>المتصرف </a:t>
            </a:r>
            <a:r>
              <a:rPr lang="ar-DZ" sz="2400" b="1" dirty="0" smtClean="0"/>
              <a:t>القضائي</a:t>
            </a:r>
            <a:endParaRPr lang="ar-DZ" sz="2400" b="1" dirty="0"/>
          </a:p>
          <a:p>
            <a:pPr algn="r" rtl="1"/>
            <a:r>
              <a:rPr lang="ar-DZ" sz="2400" dirty="0"/>
              <a:t>1-</a:t>
            </a:r>
            <a:r>
              <a:rPr lang="ar-DZ" sz="2400" b="1" dirty="0"/>
              <a:t>تعيينه</a:t>
            </a:r>
            <a:r>
              <a:rPr lang="ar-DZ" sz="2400" dirty="0"/>
              <a:t>: يحدد وزير العدل بقرار قائمة الوكلاء المتصرفين القضائيين التي تعهدها لجنة وطنية متكونة من قاض من المحكمة العليا رئيسا، قاضي من مجلس المحاسبة عضوا، قاض حكم من المجلس القضائي عضوا، عضو من المفتشية العامة للمالية عضوا، أستاذ في الحقوق أو العلوم الاقتصادية أو التسيير عضوا، خبيرين في الميدان الاقتصادي أو الاجتماعي عضوين، ثلاثة وكلاء متصرفين قضائيين عند الاقتضاء.</a:t>
            </a:r>
            <a:endParaRPr lang="fr-FR" sz="2400" dirty="0"/>
          </a:p>
          <a:p>
            <a:pPr algn="r"/>
            <a:r>
              <a:rPr lang="ar-DZ" sz="2400" dirty="0"/>
              <a:t>2-</a:t>
            </a:r>
            <a:r>
              <a:rPr lang="ar-DZ" sz="2400" b="1" dirty="0"/>
              <a:t>مهامه:</a:t>
            </a:r>
            <a:r>
              <a:rPr lang="ar-DZ" sz="2400" dirty="0"/>
              <a:t> وضع ميزانية للمدين، جرد أموال المدين، القيام بالإجراءات التحفظية، تحصيل أموال المدين لدى الغير، بيع المنقولات القابلة للتلف أو لانخفاض القيمة، مباشرة دعاوى المفلس المتعلقة بذمته المالية، بيع العقارات في حالة الافلاس فقط، ايداع الاموال الناتجة عن البيوع و تحصيلات الديون في الخزينة العمومية... الخ</a:t>
            </a:r>
            <a:endParaRPr lang="fr-FR" sz="2400" dirty="0"/>
          </a:p>
          <a:p>
            <a:pPr algn="r" rtl="1"/>
            <a:r>
              <a:rPr lang="en-US" sz="2400" dirty="0" smtClean="0"/>
              <a:t>.</a:t>
            </a:r>
            <a:endParaRPr lang="fr-FR" sz="2400" dirty="0"/>
          </a:p>
          <a:p>
            <a:pPr algn="r" rtl="1"/>
            <a:endParaRPr lang="fr-FR" sz="2200" dirty="0"/>
          </a:p>
        </p:txBody>
      </p:sp>
      <p:sp>
        <p:nvSpPr>
          <p:cNvPr id="3" name="Flèche courbée vers le bas 2"/>
          <p:cNvSpPr/>
          <p:nvPr/>
        </p:nvSpPr>
        <p:spPr>
          <a:xfrm rot="5400000">
            <a:off x="8004596" y="1249345"/>
            <a:ext cx="573863" cy="612693"/>
          </a:xfrm>
          <a:prstGeom prst="curved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dirty="0">
              <a:solidFill>
                <a:schemeClr val="tx1"/>
              </a:solidFill>
            </a:endParaRPr>
          </a:p>
        </p:txBody>
      </p:sp>
    </p:spTree>
    <p:extLst>
      <p:ext uri="{BB962C8B-B14F-4D97-AF65-F5344CB8AC3E}">
        <p14:creationId xmlns:p14="http://schemas.microsoft.com/office/powerpoint/2010/main" val="1906988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2465" y="692696"/>
            <a:ext cx="7974132" cy="4968551"/>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rtl="1"/>
            <a:endParaRPr lang="ar-DZ" sz="2400" b="1" dirty="0" smtClean="0"/>
          </a:p>
          <a:p>
            <a:pPr algn="r" rtl="1"/>
            <a:r>
              <a:rPr lang="ar-DZ" sz="2400" b="1" dirty="0" smtClean="0"/>
              <a:t>ثالثا: القاضي المنتدب</a:t>
            </a:r>
          </a:p>
          <a:p>
            <a:pPr algn="r" rtl="1"/>
            <a:r>
              <a:rPr lang="ar-DZ" sz="2400" dirty="0" smtClean="0"/>
              <a:t>1-</a:t>
            </a:r>
            <a:r>
              <a:rPr lang="ar-DZ" sz="2400" b="1" dirty="0" smtClean="0"/>
              <a:t>تعيينه</a:t>
            </a:r>
            <a:r>
              <a:rPr lang="ar-DZ" sz="2400" b="1" dirty="0"/>
              <a:t>:</a:t>
            </a:r>
            <a:r>
              <a:rPr lang="ar-DZ" sz="2400" dirty="0"/>
              <a:t> يعينه رئيس المجلس القضائي بناء على اقتراح من رئيس المحكمة،</a:t>
            </a:r>
            <a:endParaRPr lang="fr-FR" sz="2400" dirty="0"/>
          </a:p>
          <a:p>
            <a:pPr algn="r" rtl="1"/>
            <a:r>
              <a:rPr lang="ar-DZ" sz="2400" dirty="0"/>
              <a:t>2-</a:t>
            </a:r>
            <a:r>
              <a:rPr lang="ar-DZ" sz="2400" b="1" dirty="0"/>
              <a:t>مهامه:</a:t>
            </a:r>
            <a:r>
              <a:rPr lang="ar-DZ" sz="2400" dirty="0"/>
              <a:t> سماع المدين المفلس أو المقبول في التسوية القضائية و </a:t>
            </a:r>
            <a:r>
              <a:rPr lang="ar-DZ" sz="2400" dirty="0" err="1"/>
              <a:t>مندوبيه</a:t>
            </a:r>
            <a:r>
              <a:rPr lang="ar-DZ" sz="2400" dirty="0"/>
              <a:t>، و مستخدميه و </a:t>
            </a:r>
            <a:r>
              <a:rPr lang="ar-DZ" sz="2400" dirty="0" err="1"/>
              <a:t>دائنيه</a:t>
            </a:r>
            <a:r>
              <a:rPr lang="ar-DZ" sz="2400" dirty="0"/>
              <a:t> و أي شخص له مصلحة، تقديم تقرير شامل لجميع النزاعات الناجمة عن التسوية القضائية أو الافلاس، رئاسة جمعية الدائنين، تعيين المراقبين، الفصل في نزاعات وكيل التفليسة مع الدائنين، منح اذن لوكيل التفليسة لمباشرة بيع الأموال المنقولة أو البضائع أو العقارات، الان لوكيل التفليسة بإجراء التحكيم أو التصالح في كل المنازعات بين الدائنين،  تقرير اعانة للمدين... الخ</a:t>
            </a:r>
            <a:endParaRPr lang="fr-FR" sz="2400" dirty="0"/>
          </a:p>
          <a:p>
            <a:pPr algn="r" rtl="1"/>
            <a:endParaRPr lang="fr-FR" sz="2400" dirty="0"/>
          </a:p>
          <a:p>
            <a:pPr algn="r" rtl="1"/>
            <a:r>
              <a:rPr lang="fr-FR" sz="2400" dirty="0"/>
              <a:t/>
            </a:r>
            <a:br>
              <a:rPr lang="fr-FR" sz="2400" dirty="0"/>
            </a:br>
            <a:endParaRPr lang="fr-FR" sz="2400" dirty="0"/>
          </a:p>
          <a:p>
            <a:pPr algn="r" rtl="1"/>
            <a:endParaRPr lang="fr-FR" sz="2200" dirty="0"/>
          </a:p>
        </p:txBody>
      </p:sp>
      <p:sp>
        <p:nvSpPr>
          <p:cNvPr id="6" name="Flèche courbée vers le bas 5"/>
          <p:cNvSpPr/>
          <p:nvPr/>
        </p:nvSpPr>
        <p:spPr>
          <a:xfrm rot="5400000">
            <a:off x="8233145" y="1465368"/>
            <a:ext cx="573863" cy="612693"/>
          </a:xfrm>
          <a:prstGeom prst="curved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dirty="0">
              <a:solidFill>
                <a:schemeClr val="tx1"/>
              </a:solidFill>
            </a:endParaRPr>
          </a:p>
        </p:txBody>
      </p:sp>
    </p:spTree>
    <p:extLst>
      <p:ext uri="{BB962C8B-B14F-4D97-AF65-F5344CB8AC3E}">
        <p14:creationId xmlns:p14="http://schemas.microsoft.com/office/powerpoint/2010/main" val="741272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normAutofit/>
          </a:bodyPr>
          <a:lstStyle/>
          <a:p>
            <a:endParaRPr lang="fr-FR" dirty="0"/>
          </a:p>
        </p:txBody>
      </p:sp>
      <p:sp>
        <p:nvSpPr>
          <p:cNvPr id="4" name="Rectangle à coins arrondis 3"/>
          <p:cNvSpPr/>
          <p:nvPr/>
        </p:nvSpPr>
        <p:spPr>
          <a:xfrm>
            <a:off x="198268" y="404664"/>
            <a:ext cx="7974132" cy="6048671"/>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rtl="1"/>
            <a:r>
              <a:rPr lang="ar-DZ" sz="2400" b="1" dirty="0" smtClean="0"/>
              <a:t>رابعا: المراقبون</a:t>
            </a:r>
          </a:p>
          <a:p>
            <a:pPr algn="r" rtl="1"/>
            <a:r>
              <a:rPr lang="ar-DZ" sz="2400" dirty="0"/>
              <a:t>1-</a:t>
            </a:r>
            <a:r>
              <a:rPr lang="ar-DZ" sz="2400" b="1" dirty="0"/>
              <a:t>تعيينهم:</a:t>
            </a:r>
            <a:r>
              <a:rPr lang="ar-DZ" sz="2400" dirty="0"/>
              <a:t> يتم تعيينهم بناء على أمر القاضي المنتدب، و له الحق في عزلهم بناء على رأي أغلبية الدائنين، رأيهم استشاري غير ملزم</a:t>
            </a:r>
            <a:endParaRPr lang="fr-FR" sz="2400" dirty="0"/>
          </a:p>
          <a:p>
            <a:pPr algn="r" rtl="1"/>
            <a:r>
              <a:rPr lang="ar-DZ" sz="2400" dirty="0"/>
              <a:t>2-</a:t>
            </a:r>
            <a:r>
              <a:rPr lang="ar-DZ" sz="2400" b="1" dirty="0"/>
              <a:t>مهامهم</a:t>
            </a:r>
            <a:endParaRPr lang="fr-FR" sz="2400" dirty="0"/>
          </a:p>
          <a:p>
            <a:pPr algn="r" rtl="1"/>
            <a:r>
              <a:rPr lang="ar-DZ" sz="2400" dirty="0"/>
              <a:t>-مساعدة القاضي المنتدب في مهمته بمراقبة اعمال وكيل التفليسة</a:t>
            </a:r>
            <a:endParaRPr lang="fr-FR" sz="2400" dirty="0"/>
          </a:p>
          <a:p>
            <a:pPr algn="r" rtl="1"/>
            <a:r>
              <a:rPr lang="ar-DZ" sz="2400" dirty="0"/>
              <a:t>-فحص الحسابات وبيان الوضعية المقدمة من المدين.</a:t>
            </a:r>
            <a:endParaRPr lang="fr-FR" sz="2400" dirty="0"/>
          </a:p>
          <a:p>
            <a:pPr marL="342900" indent="-342900" algn="r" rtl="1">
              <a:buFontTx/>
              <a:buChar char="-"/>
            </a:pPr>
            <a:endParaRPr lang="fr-FR" sz="2400" dirty="0"/>
          </a:p>
          <a:p>
            <a:pPr algn="r"/>
            <a:endParaRPr lang="fr-FR" sz="2400" dirty="0"/>
          </a:p>
          <a:p>
            <a:pPr algn="r" rtl="1"/>
            <a:endParaRPr lang="fr-FR" sz="2200" dirty="0"/>
          </a:p>
        </p:txBody>
      </p:sp>
    </p:spTree>
    <p:extLst>
      <p:ext uri="{BB962C8B-B14F-4D97-AF65-F5344CB8AC3E}">
        <p14:creationId xmlns:p14="http://schemas.microsoft.com/office/powerpoint/2010/main" val="382577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 name="Connecteur droit avec flèche 22"/>
          <p:cNvCxnSpPr/>
          <p:nvPr/>
        </p:nvCxnSpPr>
        <p:spPr>
          <a:xfrm rot="5400000">
            <a:off x="2454745" y="1369791"/>
            <a:ext cx="347666"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9" name="Rectangle à coins arrondis 38"/>
          <p:cNvSpPr/>
          <p:nvPr/>
        </p:nvSpPr>
        <p:spPr>
          <a:xfrm>
            <a:off x="251520" y="582690"/>
            <a:ext cx="8463884" cy="543859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rtl="1"/>
            <a:r>
              <a:rPr lang="ar-DZ" sz="2200" b="1" dirty="0" smtClean="0"/>
              <a:t>خامسا: جماعة الدائنين </a:t>
            </a:r>
          </a:p>
          <a:p>
            <a:pPr algn="r" rtl="1"/>
            <a:r>
              <a:rPr lang="ar-DZ" sz="2400" dirty="0"/>
              <a:t>-تتشكل جماعة الدائنين تلقائيا بمجرد صدور الحكم بشهر الافلاس و التسوية القضائية بقوة القانون </a:t>
            </a:r>
            <a:endParaRPr lang="fr-FR" sz="2400" dirty="0"/>
          </a:p>
          <a:p>
            <a:pPr algn="r" rtl="1"/>
            <a:r>
              <a:rPr lang="ar-DZ" sz="2400" dirty="0"/>
              <a:t>-تتكون هذه الجماعة من جميع الدائنين العاديين و الدائنين اصحاب الامتياز العام الذين نشأت ديونهم قبل الحكم، أما الدائنون المرتهنون و أصحاب الامتياز الخاص فلا يدخلون ضمن جماعة الدائنين الا على سبيل التذكير أو المراجعة فقط، لأن حقوقهم مؤمنة بضمانات خاصة تخولهم حق استيفاءها من الاموال التي يقع عليها حق الرهن أو الامتياز أو التخصيص وبموجب هذه الضمانات يوقف هذا المال لأجلهم و يحق لهم التنفيذ عليه دون أن يكون للحكم بشهر الافلاس أي أثر.</a:t>
            </a:r>
            <a:endParaRPr lang="fr-FR" sz="2400" dirty="0"/>
          </a:p>
          <a:p>
            <a:pPr algn="r" rtl="1"/>
            <a:r>
              <a:rPr lang="ar-DZ" sz="2400" dirty="0"/>
              <a:t>وفي حالة عدم كفاية هذا المال لسداد جميع ديونهم فانهم يدخلون بما تبقى لهم من دن ضمن جماعة الدائنين و يخضعون لقسمة الغرماء.</a:t>
            </a:r>
            <a:endParaRPr lang="fr-FR" sz="2400" dirty="0"/>
          </a:p>
          <a:p>
            <a:pPr algn="r" rtl="1"/>
            <a:r>
              <a:rPr lang="ar-DZ" sz="2400" dirty="0"/>
              <a:t>ولا يعتبر ضمن جماعة الدائنين الدائنون الجدد الذين نشأت حقوقهم بعد الحكم بشهر الافلاس.</a:t>
            </a:r>
            <a:endParaRPr lang="fr-FR" sz="2400" dirty="0"/>
          </a:p>
          <a:p>
            <a:pPr algn="r" rtl="1"/>
            <a:endParaRPr lang="fr-FR" sz="2200" dirty="0"/>
          </a:p>
        </p:txBody>
      </p:sp>
      <p:sp>
        <p:nvSpPr>
          <p:cNvPr id="6145" name="Rectangle 1"/>
          <p:cNvSpPr>
            <a:spLocks noChangeArrowheads="1"/>
          </p:cNvSpPr>
          <p:nvPr/>
        </p:nvSpPr>
        <p:spPr bwMode="auto">
          <a:xfrm>
            <a:off x="7643834" y="4872841"/>
            <a:ext cx="1071570" cy="584775"/>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DZ" sz="1400" b="1" i="0" u="none" strike="noStrike" cap="none" normalizeH="0" baseline="0" dirty="0" smtClean="0">
                <a:ln>
                  <a:noFill/>
                </a:ln>
                <a:solidFill>
                  <a:srgbClr val="000000"/>
                </a:solidFill>
                <a:effectLst/>
                <a:latin typeface="Times New Roman" pitchFamily="18" charset="0"/>
                <a:cs typeface="Times New Roman" pitchFamily="18" charset="0"/>
              </a:rPr>
              <a:t> </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AdvertisingBold"/>
                <a:cs typeface="Arial" pitchFamily="34" charset="0"/>
              </a:rPr>
              <a:t> </a:t>
            </a: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000" b="0" i="0" u="none" strike="noStrike" cap="none" normalizeH="0" baseline="0" dirty="0" smtClean="0">
                <a:ln>
                  <a:noFill/>
                </a:ln>
                <a:solidFill>
                  <a:srgbClr val="000000"/>
                </a:solidFill>
                <a:effectLst/>
                <a:latin typeface="Times New Roman" pitchFamily="18" charset="0"/>
                <a:cs typeface="Arial" pitchFamily="34" charset="0"/>
              </a:rPr>
              <a:t> </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240</TotalTime>
  <Words>485</Words>
  <Application>Microsoft Office PowerPoint</Application>
  <PresentationFormat>Affichage à l'écran (4:3)</PresentationFormat>
  <Paragraphs>30</Paragraphs>
  <Slides>5</Slides>
  <Notes>1</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Oriel</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Windows 8.1</cp:lastModifiedBy>
  <cp:revision>42</cp:revision>
  <dcterms:created xsi:type="dcterms:W3CDTF">2018-06-17T21:55:07Z</dcterms:created>
  <dcterms:modified xsi:type="dcterms:W3CDTF">2020-05-09T06:22:33Z</dcterms:modified>
</cp:coreProperties>
</file>