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64" r:id="rId8"/>
    <p:sldId id="259" r:id="rId9"/>
    <p:sldId id="265" r:id="rId10"/>
    <p:sldId id="266" r:id="rId11"/>
    <p:sldId id="268" r:id="rId12"/>
    <p:sldId id="267" r:id="rId13"/>
    <p:sldId id="260" r:id="rId14"/>
    <p:sldId id="269" r:id="rId15"/>
    <p:sldId id="270" r:id="rId16"/>
    <p:sldId id="271" r:id="rId17"/>
    <p:sldId id="273"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168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72FB1A-09A3-4239-9664-5BAB8BE88B26}"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04EB021A-1030-4109-B288-F6F4643B1BBC}">
      <dgm:prSet/>
      <dgm:spPr/>
      <dgm:t>
        <a:bodyPr/>
        <a:lstStyle/>
        <a:p>
          <a:pPr rtl="1"/>
          <a:r>
            <a:rPr lang="ar-SA" b="1" dirty="0" smtClean="0"/>
            <a:t>الخدمة غير ملموسة</a:t>
          </a:r>
          <a:endParaRPr lang="fr-FR" dirty="0"/>
        </a:p>
      </dgm:t>
    </dgm:pt>
    <dgm:pt modelId="{437EE810-636B-4926-BF96-AB5E51960FCD}" type="parTrans" cxnId="{3FE41A13-6621-45C3-A6F3-7E66372D47F5}">
      <dgm:prSet/>
      <dgm:spPr/>
      <dgm:t>
        <a:bodyPr/>
        <a:lstStyle/>
        <a:p>
          <a:endParaRPr lang="fr-FR"/>
        </a:p>
      </dgm:t>
    </dgm:pt>
    <dgm:pt modelId="{CEBF264A-6D5F-48A3-A387-657433AF05B9}" type="sibTrans" cxnId="{3FE41A13-6621-45C3-A6F3-7E66372D47F5}">
      <dgm:prSet/>
      <dgm:spPr/>
      <dgm:t>
        <a:bodyPr/>
        <a:lstStyle/>
        <a:p>
          <a:endParaRPr lang="fr-FR"/>
        </a:p>
      </dgm:t>
    </dgm:pt>
    <dgm:pt modelId="{B82E6795-D171-46D4-99D3-AEB5CD424328}">
      <dgm:prSet/>
      <dgm:spPr/>
      <dgm:t>
        <a:bodyPr/>
        <a:lstStyle/>
        <a:p>
          <a:pPr rtl="1"/>
          <a:r>
            <a:rPr lang="ar-SA" b="1" dirty="0" smtClean="0"/>
            <a:t>التماسك </a:t>
          </a:r>
          <a:r>
            <a:rPr lang="ar-SA" b="1" dirty="0" err="1" smtClean="0"/>
            <a:t>و</a:t>
          </a:r>
          <a:r>
            <a:rPr lang="ar-SA" b="1" dirty="0" smtClean="0"/>
            <a:t> عدم التجزئة </a:t>
          </a:r>
          <a:endParaRPr lang="ar-DZ" b="1" dirty="0" smtClean="0"/>
        </a:p>
        <a:p>
          <a:pPr rtl="1"/>
          <a:r>
            <a:rPr lang="ar-SA" b="1" dirty="0" smtClean="0"/>
            <a:t>( الترابط </a:t>
          </a:r>
          <a:r>
            <a:rPr lang="ar-DZ" b="1" dirty="0" smtClean="0"/>
            <a:t>)</a:t>
          </a:r>
          <a:endParaRPr lang="fr-FR" dirty="0"/>
        </a:p>
      </dgm:t>
    </dgm:pt>
    <dgm:pt modelId="{6130F522-B7D1-4A4E-854F-F53AF84779A3}" type="parTrans" cxnId="{CADE2AED-4B0E-4863-AD8A-0EB0035B4AF4}">
      <dgm:prSet/>
      <dgm:spPr/>
      <dgm:t>
        <a:bodyPr/>
        <a:lstStyle/>
        <a:p>
          <a:endParaRPr lang="fr-FR"/>
        </a:p>
      </dgm:t>
    </dgm:pt>
    <dgm:pt modelId="{5F5A69BB-45C7-4B94-9025-2BE07090E5B8}" type="sibTrans" cxnId="{CADE2AED-4B0E-4863-AD8A-0EB0035B4AF4}">
      <dgm:prSet/>
      <dgm:spPr/>
      <dgm:t>
        <a:bodyPr/>
        <a:lstStyle/>
        <a:p>
          <a:endParaRPr lang="fr-FR"/>
        </a:p>
      </dgm:t>
    </dgm:pt>
    <dgm:pt modelId="{07862742-E6D4-4F7C-90E1-B29D7B15F6D7}">
      <dgm:prSet/>
      <dgm:spPr/>
      <dgm:t>
        <a:bodyPr/>
        <a:lstStyle/>
        <a:p>
          <a:pPr rtl="1"/>
          <a:r>
            <a:rPr lang="ar-SA" b="1" dirty="0" smtClean="0"/>
            <a:t>التبايــن</a:t>
          </a:r>
          <a:endParaRPr lang="fr-FR" dirty="0"/>
        </a:p>
      </dgm:t>
    </dgm:pt>
    <dgm:pt modelId="{1B88B734-B1DD-4CD4-B334-9F8F67BD2BF9}" type="parTrans" cxnId="{FC8608C3-0378-45FA-94BD-B8F0F1964543}">
      <dgm:prSet/>
      <dgm:spPr/>
      <dgm:t>
        <a:bodyPr/>
        <a:lstStyle/>
        <a:p>
          <a:endParaRPr lang="fr-FR"/>
        </a:p>
      </dgm:t>
    </dgm:pt>
    <dgm:pt modelId="{681220DE-99EF-4867-B51A-7487BD079CC0}" type="sibTrans" cxnId="{FC8608C3-0378-45FA-94BD-B8F0F1964543}">
      <dgm:prSet/>
      <dgm:spPr/>
      <dgm:t>
        <a:bodyPr/>
        <a:lstStyle/>
        <a:p>
          <a:endParaRPr lang="fr-FR"/>
        </a:p>
      </dgm:t>
    </dgm:pt>
    <dgm:pt modelId="{B7C1969E-74F9-437D-B0D3-B3592FB74B84}">
      <dgm:prSet custT="1"/>
      <dgm:spPr/>
      <dgm:t>
        <a:bodyPr/>
        <a:lstStyle/>
        <a:p>
          <a:pPr rtl="1"/>
          <a:r>
            <a:rPr lang="ar-SA" sz="1800" b="1" dirty="0" smtClean="0"/>
            <a:t>الزوال أو الفــناء</a:t>
          </a:r>
          <a:endParaRPr lang="fr-FR" sz="1800" dirty="0"/>
        </a:p>
      </dgm:t>
    </dgm:pt>
    <dgm:pt modelId="{C69055B2-BFDE-485D-B507-3642039484CE}" type="parTrans" cxnId="{E3A6002B-72FD-4FA6-9302-946F93467139}">
      <dgm:prSet/>
      <dgm:spPr/>
      <dgm:t>
        <a:bodyPr/>
        <a:lstStyle/>
        <a:p>
          <a:endParaRPr lang="fr-FR"/>
        </a:p>
      </dgm:t>
    </dgm:pt>
    <dgm:pt modelId="{957C3706-C42F-46DA-98E3-33286CC54559}" type="sibTrans" cxnId="{E3A6002B-72FD-4FA6-9302-946F93467139}">
      <dgm:prSet/>
      <dgm:spPr/>
      <dgm:t>
        <a:bodyPr/>
        <a:lstStyle/>
        <a:p>
          <a:endParaRPr lang="fr-FR"/>
        </a:p>
      </dgm:t>
    </dgm:pt>
    <dgm:pt modelId="{4994A10F-5F65-46B6-B4E8-9ABADFDA5CEF}" type="pres">
      <dgm:prSet presAssocID="{4F72FB1A-09A3-4239-9664-5BAB8BE88B26}" presName="cycle" presStyleCnt="0">
        <dgm:presLayoutVars>
          <dgm:dir/>
          <dgm:resizeHandles val="exact"/>
        </dgm:presLayoutVars>
      </dgm:prSet>
      <dgm:spPr/>
      <dgm:t>
        <a:bodyPr/>
        <a:lstStyle/>
        <a:p>
          <a:endParaRPr lang="fr-FR"/>
        </a:p>
      </dgm:t>
    </dgm:pt>
    <dgm:pt modelId="{DDE3F797-E945-46B7-9D82-DFCB52337BD3}" type="pres">
      <dgm:prSet presAssocID="{04EB021A-1030-4109-B288-F6F4643B1BBC}" presName="node" presStyleLbl="node1" presStyleIdx="0" presStyleCnt="4">
        <dgm:presLayoutVars>
          <dgm:bulletEnabled val="1"/>
        </dgm:presLayoutVars>
      </dgm:prSet>
      <dgm:spPr/>
      <dgm:t>
        <a:bodyPr/>
        <a:lstStyle/>
        <a:p>
          <a:endParaRPr lang="fr-FR"/>
        </a:p>
      </dgm:t>
    </dgm:pt>
    <dgm:pt modelId="{6B0FDCC3-336D-4668-8445-FA4A3D1AB12B}" type="pres">
      <dgm:prSet presAssocID="{04EB021A-1030-4109-B288-F6F4643B1BBC}" presName="spNode" presStyleCnt="0"/>
      <dgm:spPr/>
    </dgm:pt>
    <dgm:pt modelId="{C174D281-2C16-42A1-B1A3-554215C405D4}" type="pres">
      <dgm:prSet presAssocID="{CEBF264A-6D5F-48A3-A387-657433AF05B9}" presName="sibTrans" presStyleLbl="sibTrans1D1" presStyleIdx="0" presStyleCnt="4"/>
      <dgm:spPr/>
      <dgm:t>
        <a:bodyPr/>
        <a:lstStyle/>
        <a:p>
          <a:endParaRPr lang="fr-FR"/>
        </a:p>
      </dgm:t>
    </dgm:pt>
    <dgm:pt modelId="{B14F270C-2D60-489A-9137-97DF4CC71965}" type="pres">
      <dgm:prSet presAssocID="{B82E6795-D171-46D4-99D3-AEB5CD424328}" presName="node" presStyleLbl="node1" presStyleIdx="1" presStyleCnt="4">
        <dgm:presLayoutVars>
          <dgm:bulletEnabled val="1"/>
        </dgm:presLayoutVars>
      </dgm:prSet>
      <dgm:spPr/>
      <dgm:t>
        <a:bodyPr/>
        <a:lstStyle/>
        <a:p>
          <a:endParaRPr lang="fr-FR"/>
        </a:p>
      </dgm:t>
    </dgm:pt>
    <dgm:pt modelId="{A8255934-27DA-42C4-8620-162952248188}" type="pres">
      <dgm:prSet presAssocID="{B82E6795-D171-46D4-99D3-AEB5CD424328}" presName="spNode" presStyleCnt="0"/>
      <dgm:spPr/>
    </dgm:pt>
    <dgm:pt modelId="{035AEA0C-A26F-481E-86B9-38A88244509B}" type="pres">
      <dgm:prSet presAssocID="{5F5A69BB-45C7-4B94-9025-2BE07090E5B8}" presName="sibTrans" presStyleLbl="sibTrans1D1" presStyleIdx="1" presStyleCnt="4"/>
      <dgm:spPr/>
      <dgm:t>
        <a:bodyPr/>
        <a:lstStyle/>
        <a:p>
          <a:endParaRPr lang="fr-FR"/>
        </a:p>
      </dgm:t>
    </dgm:pt>
    <dgm:pt modelId="{306CC888-AEBE-4509-B13E-2B6DD781482E}" type="pres">
      <dgm:prSet presAssocID="{07862742-E6D4-4F7C-90E1-B29D7B15F6D7}" presName="node" presStyleLbl="node1" presStyleIdx="2" presStyleCnt="4">
        <dgm:presLayoutVars>
          <dgm:bulletEnabled val="1"/>
        </dgm:presLayoutVars>
      </dgm:prSet>
      <dgm:spPr/>
      <dgm:t>
        <a:bodyPr/>
        <a:lstStyle/>
        <a:p>
          <a:endParaRPr lang="fr-FR"/>
        </a:p>
      </dgm:t>
    </dgm:pt>
    <dgm:pt modelId="{684F040C-1086-467E-A270-B28FF9985DC9}" type="pres">
      <dgm:prSet presAssocID="{07862742-E6D4-4F7C-90E1-B29D7B15F6D7}" presName="spNode" presStyleCnt="0"/>
      <dgm:spPr/>
    </dgm:pt>
    <dgm:pt modelId="{346A355C-784A-45C8-AEC5-41D089EB9AA3}" type="pres">
      <dgm:prSet presAssocID="{681220DE-99EF-4867-B51A-7487BD079CC0}" presName="sibTrans" presStyleLbl="sibTrans1D1" presStyleIdx="2" presStyleCnt="4"/>
      <dgm:spPr/>
      <dgm:t>
        <a:bodyPr/>
        <a:lstStyle/>
        <a:p>
          <a:endParaRPr lang="fr-FR"/>
        </a:p>
      </dgm:t>
    </dgm:pt>
    <dgm:pt modelId="{F670EB78-615C-4C3B-858C-7218C42A68A8}" type="pres">
      <dgm:prSet presAssocID="{B7C1969E-74F9-437D-B0D3-B3592FB74B84}" presName="node" presStyleLbl="node1" presStyleIdx="3" presStyleCnt="4">
        <dgm:presLayoutVars>
          <dgm:bulletEnabled val="1"/>
        </dgm:presLayoutVars>
      </dgm:prSet>
      <dgm:spPr/>
      <dgm:t>
        <a:bodyPr/>
        <a:lstStyle/>
        <a:p>
          <a:endParaRPr lang="fr-FR"/>
        </a:p>
      </dgm:t>
    </dgm:pt>
    <dgm:pt modelId="{30F6EB9A-460B-4020-B777-948067D7A64E}" type="pres">
      <dgm:prSet presAssocID="{B7C1969E-74F9-437D-B0D3-B3592FB74B84}" presName="spNode" presStyleCnt="0"/>
      <dgm:spPr/>
    </dgm:pt>
    <dgm:pt modelId="{1DC2100C-B1F1-4FE8-85D4-5F07599F57CF}" type="pres">
      <dgm:prSet presAssocID="{957C3706-C42F-46DA-98E3-33286CC54559}" presName="sibTrans" presStyleLbl="sibTrans1D1" presStyleIdx="3" presStyleCnt="4"/>
      <dgm:spPr/>
      <dgm:t>
        <a:bodyPr/>
        <a:lstStyle/>
        <a:p>
          <a:endParaRPr lang="fr-FR"/>
        </a:p>
      </dgm:t>
    </dgm:pt>
  </dgm:ptLst>
  <dgm:cxnLst>
    <dgm:cxn modelId="{D34A8F5E-12EE-40DB-B913-F3F8F7224CED}" type="presOf" srcId="{681220DE-99EF-4867-B51A-7487BD079CC0}" destId="{346A355C-784A-45C8-AEC5-41D089EB9AA3}" srcOrd="0" destOrd="0" presId="urn:microsoft.com/office/officeart/2005/8/layout/cycle6"/>
    <dgm:cxn modelId="{E82C67F7-E674-444B-A1BB-54B6F6F2CCD0}" type="presOf" srcId="{B7C1969E-74F9-437D-B0D3-B3592FB74B84}" destId="{F670EB78-615C-4C3B-858C-7218C42A68A8}" srcOrd="0" destOrd="0" presId="urn:microsoft.com/office/officeart/2005/8/layout/cycle6"/>
    <dgm:cxn modelId="{CADE2AED-4B0E-4863-AD8A-0EB0035B4AF4}" srcId="{4F72FB1A-09A3-4239-9664-5BAB8BE88B26}" destId="{B82E6795-D171-46D4-99D3-AEB5CD424328}" srcOrd="1" destOrd="0" parTransId="{6130F522-B7D1-4A4E-854F-F53AF84779A3}" sibTransId="{5F5A69BB-45C7-4B94-9025-2BE07090E5B8}"/>
    <dgm:cxn modelId="{6E6A7589-75D6-44D8-B335-559FA400386B}" type="presOf" srcId="{CEBF264A-6D5F-48A3-A387-657433AF05B9}" destId="{C174D281-2C16-42A1-B1A3-554215C405D4}" srcOrd="0" destOrd="0" presId="urn:microsoft.com/office/officeart/2005/8/layout/cycle6"/>
    <dgm:cxn modelId="{688160C4-0EA0-42DC-83E8-0B63868DD40D}" type="presOf" srcId="{B82E6795-D171-46D4-99D3-AEB5CD424328}" destId="{B14F270C-2D60-489A-9137-97DF4CC71965}" srcOrd="0" destOrd="0" presId="urn:microsoft.com/office/officeart/2005/8/layout/cycle6"/>
    <dgm:cxn modelId="{3FE41A13-6621-45C3-A6F3-7E66372D47F5}" srcId="{4F72FB1A-09A3-4239-9664-5BAB8BE88B26}" destId="{04EB021A-1030-4109-B288-F6F4643B1BBC}" srcOrd="0" destOrd="0" parTransId="{437EE810-636B-4926-BF96-AB5E51960FCD}" sibTransId="{CEBF264A-6D5F-48A3-A387-657433AF05B9}"/>
    <dgm:cxn modelId="{E3A6002B-72FD-4FA6-9302-946F93467139}" srcId="{4F72FB1A-09A3-4239-9664-5BAB8BE88B26}" destId="{B7C1969E-74F9-437D-B0D3-B3592FB74B84}" srcOrd="3" destOrd="0" parTransId="{C69055B2-BFDE-485D-B507-3642039484CE}" sibTransId="{957C3706-C42F-46DA-98E3-33286CC54559}"/>
    <dgm:cxn modelId="{9A7A87A3-297F-4A51-BC2F-175D2D197EB3}" type="presOf" srcId="{4F72FB1A-09A3-4239-9664-5BAB8BE88B26}" destId="{4994A10F-5F65-46B6-B4E8-9ABADFDA5CEF}" srcOrd="0" destOrd="0" presId="urn:microsoft.com/office/officeart/2005/8/layout/cycle6"/>
    <dgm:cxn modelId="{400BEB91-4604-43EE-8578-41C6316C30DD}" type="presOf" srcId="{957C3706-C42F-46DA-98E3-33286CC54559}" destId="{1DC2100C-B1F1-4FE8-85D4-5F07599F57CF}" srcOrd="0" destOrd="0" presId="urn:microsoft.com/office/officeart/2005/8/layout/cycle6"/>
    <dgm:cxn modelId="{72B6A888-47B1-4637-9748-1D43E9F36406}" type="presOf" srcId="{07862742-E6D4-4F7C-90E1-B29D7B15F6D7}" destId="{306CC888-AEBE-4509-B13E-2B6DD781482E}" srcOrd="0" destOrd="0" presId="urn:microsoft.com/office/officeart/2005/8/layout/cycle6"/>
    <dgm:cxn modelId="{D2881409-8F9D-4EE5-B57F-6140ACE05B3A}" type="presOf" srcId="{04EB021A-1030-4109-B288-F6F4643B1BBC}" destId="{DDE3F797-E945-46B7-9D82-DFCB52337BD3}" srcOrd="0" destOrd="0" presId="urn:microsoft.com/office/officeart/2005/8/layout/cycle6"/>
    <dgm:cxn modelId="{FC8608C3-0378-45FA-94BD-B8F0F1964543}" srcId="{4F72FB1A-09A3-4239-9664-5BAB8BE88B26}" destId="{07862742-E6D4-4F7C-90E1-B29D7B15F6D7}" srcOrd="2" destOrd="0" parTransId="{1B88B734-B1DD-4CD4-B334-9F8F67BD2BF9}" sibTransId="{681220DE-99EF-4867-B51A-7487BD079CC0}"/>
    <dgm:cxn modelId="{162E2863-BF3B-4186-860B-71FE969E3BBB}" type="presOf" srcId="{5F5A69BB-45C7-4B94-9025-2BE07090E5B8}" destId="{035AEA0C-A26F-481E-86B9-38A88244509B}" srcOrd="0" destOrd="0" presId="urn:microsoft.com/office/officeart/2005/8/layout/cycle6"/>
    <dgm:cxn modelId="{448C98C6-D7DE-4A21-940D-36561232974C}" type="presParOf" srcId="{4994A10F-5F65-46B6-B4E8-9ABADFDA5CEF}" destId="{DDE3F797-E945-46B7-9D82-DFCB52337BD3}" srcOrd="0" destOrd="0" presId="urn:microsoft.com/office/officeart/2005/8/layout/cycle6"/>
    <dgm:cxn modelId="{537F77C8-1C74-415F-BF91-48E134B9B00A}" type="presParOf" srcId="{4994A10F-5F65-46B6-B4E8-9ABADFDA5CEF}" destId="{6B0FDCC3-336D-4668-8445-FA4A3D1AB12B}" srcOrd="1" destOrd="0" presId="urn:microsoft.com/office/officeart/2005/8/layout/cycle6"/>
    <dgm:cxn modelId="{09909053-81D4-4269-BB72-56E3CDC3C800}" type="presParOf" srcId="{4994A10F-5F65-46B6-B4E8-9ABADFDA5CEF}" destId="{C174D281-2C16-42A1-B1A3-554215C405D4}" srcOrd="2" destOrd="0" presId="urn:microsoft.com/office/officeart/2005/8/layout/cycle6"/>
    <dgm:cxn modelId="{1C4931DD-59FB-40DD-9792-6F6B8C506D6B}" type="presParOf" srcId="{4994A10F-5F65-46B6-B4E8-9ABADFDA5CEF}" destId="{B14F270C-2D60-489A-9137-97DF4CC71965}" srcOrd="3" destOrd="0" presId="urn:microsoft.com/office/officeart/2005/8/layout/cycle6"/>
    <dgm:cxn modelId="{3A226F0C-8A49-4B9D-8587-853F11F4D8D4}" type="presParOf" srcId="{4994A10F-5F65-46B6-B4E8-9ABADFDA5CEF}" destId="{A8255934-27DA-42C4-8620-162952248188}" srcOrd="4" destOrd="0" presId="urn:microsoft.com/office/officeart/2005/8/layout/cycle6"/>
    <dgm:cxn modelId="{D770CA13-64F1-4B9B-BA29-E62EC8D33A87}" type="presParOf" srcId="{4994A10F-5F65-46B6-B4E8-9ABADFDA5CEF}" destId="{035AEA0C-A26F-481E-86B9-38A88244509B}" srcOrd="5" destOrd="0" presId="urn:microsoft.com/office/officeart/2005/8/layout/cycle6"/>
    <dgm:cxn modelId="{FA899A05-5E60-4EDA-B873-ECE8D9ECFA2F}" type="presParOf" srcId="{4994A10F-5F65-46B6-B4E8-9ABADFDA5CEF}" destId="{306CC888-AEBE-4509-B13E-2B6DD781482E}" srcOrd="6" destOrd="0" presId="urn:microsoft.com/office/officeart/2005/8/layout/cycle6"/>
    <dgm:cxn modelId="{31589033-7548-4F96-A54F-E2D5FD22BC85}" type="presParOf" srcId="{4994A10F-5F65-46B6-B4E8-9ABADFDA5CEF}" destId="{684F040C-1086-467E-A270-B28FF9985DC9}" srcOrd="7" destOrd="0" presId="urn:microsoft.com/office/officeart/2005/8/layout/cycle6"/>
    <dgm:cxn modelId="{F4E3871D-4C63-47BA-8001-B5CBF2854352}" type="presParOf" srcId="{4994A10F-5F65-46B6-B4E8-9ABADFDA5CEF}" destId="{346A355C-784A-45C8-AEC5-41D089EB9AA3}" srcOrd="8" destOrd="0" presId="urn:microsoft.com/office/officeart/2005/8/layout/cycle6"/>
    <dgm:cxn modelId="{FC8F25FF-E1A0-4543-A1C6-E285E575DAB3}" type="presParOf" srcId="{4994A10F-5F65-46B6-B4E8-9ABADFDA5CEF}" destId="{F670EB78-615C-4C3B-858C-7218C42A68A8}" srcOrd="9" destOrd="0" presId="urn:microsoft.com/office/officeart/2005/8/layout/cycle6"/>
    <dgm:cxn modelId="{86A8E2CD-6FB4-46DE-AB5F-3F644DB320E5}" type="presParOf" srcId="{4994A10F-5F65-46B6-B4E8-9ABADFDA5CEF}" destId="{30F6EB9A-460B-4020-B777-948067D7A64E}" srcOrd="10" destOrd="0" presId="urn:microsoft.com/office/officeart/2005/8/layout/cycle6"/>
    <dgm:cxn modelId="{AE350DDA-F3D0-400A-BD14-D397F7414044}" type="presParOf" srcId="{4994A10F-5F65-46B6-B4E8-9ABADFDA5CEF}" destId="{1DC2100C-B1F1-4FE8-85D4-5F07599F57CF}" srcOrd="11" destOrd="0" presId="urn:microsoft.com/office/officeart/2005/8/layout/cycle6"/>
  </dgm:cxnLst>
  <dgm:bg>
    <a:noFill/>
    <a:effectLst>
      <a:outerShdw blurRad="50800" dist="38100" dir="16200000" rotWithShape="0">
        <a:prstClr val="black">
          <a:alpha val="40000"/>
        </a:prstClr>
      </a:outerShdw>
    </a:effectLst>
  </dgm:bg>
  <dgm:whole/>
</dgm:dataModel>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122DAD36-65B6-47D0-A4C8-E5A8E98FE44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22DAD36-65B6-47D0-A4C8-E5A8E98FE44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22DAD36-65B6-47D0-A4C8-E5A8E98FE446}" type="slidenum">
              <a:rPr lang="fr-FR" smtClean="0"/>
              <a:pPr/>
              <a:t>‹N°›</a:t>
            </a:fld>
            <a:endParaRPr lang="fr-FR"/>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A0DFB29-6630-45D2-87AB-EFDDC665BEE2}" type="datetimeFigureOut">
              <a:rPr lang="fr-FR" smtClean="0"/>
              <a:pPr/>
              <a:t>02/01/2021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122DAD36-65B6-47D0-A4C8-E5A8E98FE446}"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0DFB29-6630-45D2-87AB-EFDDC665BEE2}" type="datetimeFigureOut">
              <a:rPr lang="fr-FR" smtClean="0"/>
              <a:pPr/>
              <a:t>02/01/2021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22DAD36-65B6-47D0-A4C8-E5A8E98FE446}"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ar-DZ" dirty="0" smtClean="0">
                <a:latin typeface="Sakkal Majalla" pitchFamily="2" charset="-78"/>
                <a:cs typeface="Sakkal Majalla" pitchFamily="2" charset="-78"/>
              </a:rPr>
              <a:t>مدخل للخدمات</a:t>
            </a:r>
            <a:endParaRPr lang="fr-FR" dirty="0">
              <a:latin typeface="Sakkal Majalla" pitchFamily="2" charset="-78"/>
              <a:cs typeface="Sakkal Majalla" pitchFamily="2" charset="-78"/>
            </a:endParaRPr>
          </a:p>
        </p:txBody>
      </p:sp>
      <p:sp>
        <p:nvSpPr>
          <p:cNvPr id="3" name="Sous-titre 2"/>
          <p:cNvSpPr>
            <a:spLocks noGrp="1"/>
          </p:cNvSpPr>
          <p:nvPr>
            <p:ph type="subTitle" idx="1"/>
          </p:nvPr>
        </p:nvSpPr>
        <p:spPr>
          <a:xfrm>
            <a:off x="533400" y="3228536"/>
            <a:ext cx="7854696" cy="3343736"/>
          </a:xfrm>
        </p:spPr>
        <p:txBody>
          <a:bodyPr>
            <a:normAutofit/>
          </a:bodyPr>
          <a:lstStyle/>
          <a:p>
            <a:pPr rtl="1">
              <a:lnSpc>
                <a:spcPct val="150000"/>
              </a:lnSpc>
            </a:pPr>
            <a:r>
              <a:rPr lang="ar-DZ" sz="2800" b="1" dirty="0" smtClean="0">
                <a:latin typeface="Sakkal Majalla" pitchFamily="2" charset="-78"/>
                <a:cs typeface="Sakkal Majalla" pitchFamily="2" charset="-78"/>
              </a:rPr>
              <a:t>الإطار </a:t>
            </a:r>
            <a:r>
              <a:rPr lang="ar-DZ" sz="2800" b="1" dirty="0" err="1" smtClean="0">
                <a:latin typeface="Sakkal Majalla" pitchFamily="2" charset="-78"/>
                <a:cs typeface="Sakkal Majalla" pitchFamily="2" charset="-78"/>
              </a:rPr>
              <a:t>المفاهيمي</a:t>
            </a:r>
            <a:r>
              <a:rPr lang="ar-DZ" sz="2800" b="1" dirty="0" smtClean="0">
                <a:latin typeface="Sakkal Majalla" pitchFamily="2" charset="-78"/>
                <a:cs typeface="Sakkal Majalla" pitchFamily="2" charset="-78"/>
              </a:rPr>
              <a:t> للخدمة</a:t>
            </a:r>
          </a:p>
          <a:p>
            <a:pPr rtl="1">
              <a:lnSpc>
                <a:spcPct val="150000"/>
              </a:lnSpc>
            </a:pPr>
            <a:r>
              <a:rPr lang="ar-SA" sz="2800" b="1" dirty="0" smtClean="0">
                <a:latin typeface="Sakkal Majalla" pitchFamily="2" charset="-78"/>
                <a:cs typeface="Sakkal Majalla" pitchFamily="2" charset="-78"/>
              </a:rPr>
              <a:t>أولا/ مفهوم الخدمة.</a:t>
            </a:r>
            <a:endParaRPr lang="fr-FR" sz="2800" dirty="0" smtClean="0">
              <a:latin typeface="Sakkal Majalla" pitchFamily="2" charset="-78"/>
              <a:cs typeface="Sakkal Majalla" pitchFamily="2" charset="-78"/>
            </a:endParaRPr>
          </a:p>
          <a:p>
            <a:pPr rtl="1">
              <a:lnSpc>
                <a:spcPct val="150000"/>
              </a:lnSpc>
            </a:pPr>
            <a:r>
              <a:rPr lang="ar-SA" sz="2800" b="1" dirty="0" smtClean="0">
                <a:latin typeface="Sakkal Majalla" pitchFamily="2" charset="-78"/>
                <a:cs typeface="Sakkal Majalla" pitchFamily="2" charset="-78"/>
              </a:rPr>
              <a:t>ثانيا/ طبيعة الخدمة.</a:t>
            </a:r>
            <a:endParaRPr lang="fr-FR" sz="2800" dirty="0" smtClean="0">
              <a:latin typeface="Sakkal Majalla" pitchFamily="2" charset="-78"/>
              <a:cs typeface="Sakkal Majalla" pitchFamily="2" charset="-78"/>
            </a:endParaRPr>
          </a:p>
          <a:p>
            <a:pPr rtl="1">
              <a:lnSpc>
                <a:spcPct val="150000"/>
              </a:lnSpc>
            </a:pPr>
            <a:r>
              <a:rPr lang="ar-SA" sz="2800" b="1" dirty="0" smtClean="0">
                <a:latin typeface="Sakkal Majalla" pitchFamily="2" charset="-78"/>
                <a:cs typeface="Sakkal Majalla" pitchFamily="2" charset="-78"/>
              </a:rPr>
              <a:t>ثالثا/ </a:t>
            </a:r>
            <a:r>
              <a:rPr lang="ar-SA" sz="2800" b="1" dirty="0" err="1" smtClean="0">
                <a:latin typeface="Sakkal Majalla" pitchFamily="2" charset="-78"/>
                <a:cs typeface="Sakkal Majalla" pitchFamily="2" charset="-78"/>
              </a:rPr>
              <a:t>الفروقات</a:t>
            </a:r>
            <a:r>
              <a:rPr lang="ar-SA" sz="2800" b="1" dirty="0" smtClean="0">
                <a:latin typeface="Sakkal Majalla" pitchFamily="2" charset="-78"/>
                <a:cs typeface="Sakkal Majalla" pitchFamily="2" charset="-78"/>
              </a:rPr>
              <a:t> الأساسية بين الخدمة </a:t>
            </a:r>
            <a:r>
              <a:rPr lang="ar-SA" sz="2800" b="1" dirty="0" err="1" smtClean="0">
                <a:latin typeface="Sakkal Majalla" pitchFamily="2" charset="-78"/>
                <a:cs typeface="Sakkal Majalla" pitchFamily="2" charset="-78"/>
              </a:rPr>
              <a:t>و</a:t>
            </a:r>
            <a:r>
              <a:rPr lang="ar-SA" sz="2800" b="1" dirty="0" smtClean="0">
                <a:latin typeface="Sakkal Majalla" pitchFamily="2" charset="-78"/>
                <a:cs typeface="Sakkal Majalla" pitchFamily="2" charset="-78"/>
              </a:rPr>
              <a:t> السلعة. </a:t>
            </a:r>
            <a:endParaRPr lang="fr-FR" sz="2800" dirty="0" smtClean="0">
              <a:latin typeface="Sakkal Majalla" pitchFamily="2" charset="-78"/>
              <a:cs typeface="Sakkal Majalla" pitchFamily="2" charset="-78"/>
            </a:endParaRPr>
          </a:p>
          <a:p>
            <a:pPr>
              <a:lnSpc>
                <a:spcPct val="150000"/>
              </a:lnSpc>
            </a:pPr>
            <a:endParaRPr lang="fr-FR" sz="28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just" rtl="1">
              <a:lnSpc>
                <a:spcPct val="150000"/>
              </a:lnSpc>
              <a:buNone/>
            </a:pPr>
            <a:r>
              <a:rPr lang="ar-DZ" b="1" dirty="0" smtClean="0">
                <a:solidFill>
                  <a:schemeClr val="bg2">
                    <a:lumMod val="50000"/>
                  </a:schemeClr>
                </a:solidFill>
                <a:latin typeface="Sakkal Majalla" pitchFamily="2" charset="-78"/>
                <a:cs typeface="Sakkal Majalla" pitchFamily="2" charset="-78"/>
              </a:rPr>
              <a:t>2. </a:t>
            </a:r>
            <a:r>
              <a:rPr lang="ar-SA" b="1" dirty="0" smtClean="0">
                <a:solidFill>
                  <a:schemeClr val="bg2">
                    <a:lumMod val="50000"/>
                  </a:schemeClr>
                </a:solidFill>
                <a:latin typeface="Sakkal Majalla" pitchFamily="2" charset="-78"/>
                <a:cs typeface="Sakkal Majalla" pitchFamily="2" charset="-78"/>
              </a:rPr>
              <a:t>التماسك </a:t>
            </a:r>
            <a:r>
              <a:rPr lang="ar-SA" b="1" dirty="0" err="1" smtClean="0">
                <a:solidFill>
                  <a:schemeClr val="bg2">
                    <a:lumMod val="50000"/>
                  </a:schemeClr>
                </a:solidFill>
                <a:latin typeface="Sakkal Majalla" pitchFamily="2" charset="-78"/>
                <a:cs typeface="Sakkal Majalla" pitchFamily="2" charset="-78"/>
              </a:rPr>
              <a:t>و</a:t>
            </a:r>
            <a:r>
              <a:rPr lang="ar-SA" b="1" dirty="0" smtClean="0">
                <a:solidFill>
                  <a:schemeClr val="bg2">
                    <a:lumMod val="50000"/>
                  </a:schemeClr>
                </a:solidFill>
                <a:latin typeface="Sakkal Majalla" pitchFamily="2" charset="-78"/>
                <a:cs typeface="Sakkal Majalla" pitchFamily="2" charset="-78"/>
              </a:rPr>
              <a:t> عدم التجزئة ( الترابط </a:t>
            </a:r>
            <a:r>
              <a:rPr lang="ar-DZ" b="1" dirty="0" smtClean="0">
                <a:solidFill>
                  <a:schemeClr val="bg2">
                    <a:lumMod val="50000"/>
                  </a:schemeClr>
                </a:solidFill>
                <a:latin typeface="Sakkal Majalla" pitchFamily="2" charset="-78"/>
                <a:cs typeface="Sakkal Majalla" pitchFamily="2" charset="-78"/>
              </a:rPr>
              <a:t>) </a:t>
            </a:r>
            <a:r>
              <a:rPr lang="fr-FR" b="1" dirty="0" smtClean="0">
                <a:solidFill>
                  <a:schemeClr val="bg2">
                    <a:lumMod val="50000"/>
                  </a:schemeClr>
                </a:solidFill>
                <a:latin typeface="Sakkal Majalla" pitchFamily="2" charset="-78"/>
                <a:cs typeface="Sakkal Majalla" pitchFamily="2" charset="-78"/>
              </a:rPr>
              <a:t>Inséparabilité</a:t>
            </a:r>
            <a:endParaRPr lang="fr-FR"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b="1" dirty="0" smtClean="0">
                <a:latin typeface="Sakkal Majalla" pitchFamily="2" charset="-78"/>
                <a:cs typeface="Sakkal Majalla" pitchFamily="2" charset="-78"/>
              </a:rPr>
              <a:t>تقدم الخدمات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تستهلك في نفس الوقت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هذا الأمر لا ينطبق على السلع التي تصنع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توضع في المعارض أو توزع على البائعين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من خلالهم على المشترين يتم استهلاكها لاحقا ، الأفراد الذين يقدمون الخدمة في ذهن المشتري هم أنفسهم الخدمة ، فإدراك المستهلك أو المشتري لمقدم الخدمة يصبح إدراكه للخدمة نفسها ، ولهذا المستهلكون غير قادرين على الحكم على نوعية الخدمة قبل شرائها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في مؤسسات الخدمات يلعب المستخدم المقدم للخدمة دورا تقنيا مما يتطلب تبنيِّ لغة معينة عندما يصعب فهم الزبون غالبًا</a:t>
            </a:r>
            <a:r>
              <a:rPr lang="fr-FR" b="1" dirty="0" smtClean="0">
                <a:latin typeface="Sakkal Majalla" pitchFamily="2" charset="-78"/>
                <a:cs typeface="Sakkal Majalla" pitchFamily="2" charset="-78"/>
              </a:rPr>
              <a:t> ."</a:t>
            </a:r>
            <a:r>
              <a:rPr lang="ar-SA" b="1" dirty="0" smtClean="0">
                <a:latin typeface="Sakkal Majalla" pitchFamily="2" charset="-78"/>
                <a:cs typeface="Sakkal Majalla" pitchFamily="2" charset="-78"/>
              </a:rPr>
              <a:t>مثل خدمات الحلاقة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التجميل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الفحص الطبي.</a:t>
            </a:r>
            <a:endParaRPr lang="fr-FR" dirty="0" smtClean="0">
              <a:latin typeface="Sakkal Majalla" pitchFamily="2" charset="-78"/>
              <a:cs typeface="Sakkal Majalla" pitchFamily="2" charset="-78"/>
            </a:endParaRPr>
          </a:p>
          <a:p>
            <a:pPr algn="just">
              <a:lnSpc>
                <a:spcPct val="150000"/>
              </a:lnSpc>
              <a:buNone/>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rmAutofit fontScale="90000"/>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4800" dirty="0" smtClean="0">
                <a:latin typeface="Sakkal Majalla" pitchFamily="2" charset="-78"/>
                <a:cs typeface="Sakkal Majalla" pitchFamily="2" charset="-78"/>
              </a:rPr>
              <a:t> 2. خصائص الخدمة</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algn="just" rtl="1">
              <a:lnSpc>
                <a:spcPct val="150000"/>
              </a:lnSpc>
              <a:buNone/>
            </a:pPr>
            <a:r>
              <a:rPr lang="ar-DZ" b="1" dirty="0" smtClean="0">
                <a:solidFill>
                  <a:schemeClr val="bg2">
                    <a:lumMod val="50000"/>
                  </a:schemeClr>
                </a:solidFill>
                <a:latin typeface="Sakkal Majalla" pitchFamily="2" charset="-78"/>
                <a:cs typeface="Sakkal Majalla" pitchFamily="2" charset="-78"/>
              </a:rPr>
              <a:t>3. </a:t>
            </a:r>
            <a:r>
              <a:rPr lang="ar-SA" b="1" dirty="0" smtClean="0">
                <a:solidFill>
                  <a:schemeClr val="bg2">
                    <a:lumMod val="50000"/>
                  </a:schemeClr>
                </a:solidFill>
                <a:latin typeface="Sakkal Majalla" pitchFamily="2" charset="-78"/>
                <a:cs typeface="Sakkal Majalla" pitchFamily="2" charset="-78"/>
              </a:rPr>
              <a:t>التبايــن(</a:t>
            </a:r>
            <a:r>
              <a:rPr lang="fr-FR" b="1" dirty="0" smtClean="0">
                <a:solidFill>
                  <a:schemeClr val="bg2">
                    <a:lumMod val="50000"/>
                  </a:schemeClr>
                </a:solidFill>
                <a:latin typeface="Sakkal Majalla" pitchFamily="2" charset="-78"/>
                <a:cs typeface="Sakkal Majalla" pitchFamily="2" charset="-78"/>
              </a:rPr>
              <a:t>Hétérogénéité</a:t>
            </a:r>
            <a:r>
              <a:rPr lang="ar-SA" b="1" dirty="0" smtClean="0">
                <a:solidFill>
                  <a:schemeClr val="bg2">
                    <a:lumMod val="50000"/>
                  </a:schemeClr>
                </a:solidFill>
                <a:latin typeface="Sakkal Majalla" pitchFamily="2" charset="-78"/>
                <a:cs typeface="Sakkal Majalla" pitchFamily="2" charset="-78"/>
              </a:rPr>
              <a:t>) :</a:t>
            </a:r>
            <a:endParaRPr lang="fr-FR"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b="1" dirty="0" smtClean="0">
                <a:latin typeface="Sakkal Majalla" pitchFamily="2" charset="-78"/>
                <a:cs typeface="Sakkal Majalla" pitchFamily="2" charset="-78"/>
              </a:rPr>
              <a:t>الجميع يرى أن </a:t>
            </a:r>
            <a:r>
              <a:rPr lang="ar-SA" b="1" dirty="0" err="1" smtClean="0">
                <a:latin typeface="Sakkal Majalla" pitchFamily="2" charset="-78"/>
                <a:cs typeface="Sakkal Majalla" pitchFamily="2" charset="-78"/>
              </a:rPr>
              <a:t>نجاعة</a:t>
            </a:r>
            <a:r>
              <a:rPr lang="ar-SA" b="1" dirty="0" smtClean="0">
                <a:latin typeface="Sakkal Majalla" pitchFamily="2" charset="-78"/>
                <a:cs typeface="Sakkal Majalla" pitchFamily="2" charset="-78"/>
              </a:rPr>
              <a:t> الخدمة تتغير من مؤسسة إلى أخرى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من وكالة إلى أخرى خاصة الخدمات التي تعتمد على التدخل الكبير للعنصر البشري ، لذا يقوم الزبون بترتيب العناصر قبل الشراء حتى يتمكن من المقارنة بين عروض الخدمات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يصعب على مقدِّم الخدمة تقديم خدمات متجانسة في الوقت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المكان، فلا يمكن على سبيل المثال أن تقدم إحدى مؤسسات الطيران نفس مستوى الخدمة على كل رحلة من رحلاتها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نفس الشيء بالنسبـة لأحد البنوك فلا يمكن للزبون أن يحصل على نفس مستوى الخدمة من موظف الشباك في كل مرة تعامل كذلك بالنسبة للخدمات الفندقية فقد يقدّم أحد موظفي الاستقبال خدمة فعالة ودودة بينما يقدم أحد زملائه على بعد أمتار منه خدمة بطيئة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غير ودودة. </a:t>
            </a: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rmAutofit fontScale="90000"/>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4800" dirty="0" smtClean="0">
                <a:latin typeface="Sakkal Majalla" pitchFamily="2" charset="-78"/>
                <a:cs typeface="Sakkal Majalla" pitchFamily="2" charset="-78"/>
              </a:rPr>
              <a:t> 2. خصائص الخدمة</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lnSpc>
                <a:spcPct val="150000"/>
              </a:lnSpc>
              <a:buNone/>
            </a:pPr>
            <a:r>
              <a:rPr lang="ar-DZ" b="1" dirty="0" smtClean="0">
                <a:solidFill>
                  <a:schemeClr val="bg2">
                    <a:lumMod val="50000"/>
                  </a:schemeClr>
                </a:solidFill>
                <a:latin typeface="Sakkal Majalla" pitchFamily="2" charset="-78"/>
                <a:cs typeface="Sakkal Majalla" pitchFamily="2" charset="-78"/>
              </a:rPr>
              <a:t>4. </a:t>
            </a:r>
            <a:r>
              <a:rPr lang="ar-SA" b="1" dirty="0" smtClean="0">
                <a:solidFill>
                  <a:schemeClr val="bg2">
                    <a:lumMod val="50000"/>
                  </a:schemeClr>
                </a:solidFill>
                <a:latin typeface="Sakkal Majalla" pitchFamily="2" charset="-78"/>
                <a:cs typeface="Sakkal Majalla" pitchFamily="2" charset="-78"/>
              </a:rPr>
              <a:t>الزوال أو الفــناء(</a:t>
            </a:r>
            <a:r>
              <a:rPr lang="fr-FR" b="1" dirty="0" smtClean="0">
                <a:solidFill>
                  <a:schemeClr val="bg2">
                    <a:lumMod val="50000"/>
                  </a:schemeClr>
                </a:solidFill>
                <a:latin typeface="Sakkal Majalla" pitchFamily="2" charset="-78"/>
                <a:cs typeface="Sakkal Majalla" pitchFamily="2" charset="-78"/>
              </a:rPr>
              <a:t>périssabilité</a:t>
            </a:r>
            <a:r>
              <a:rPr lang="ar-SA" b="1" dirty="0" smtClean="0">
                <a:solidFill>
                  <a:schemeClr val="bg2">
                    <a:lumMod val="50000"/>
                  </a:schemeClr>
                </a:solidFill>
                <a:latin typeface="Sakkal Majalla" pitchFamily="2" charset="-78"/>
                <a:cs typeface="Sakkal Majalla" pitchFamily="2" charset="-78"/>
              </a:rPr>
              <a:t>):</a:t>
            </a:r>
            <a:endParaRPr lang="fr-FR"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b="1" dirty="0" smtClean="0">
                <a:latin typeface="Sakkal Majalla" pitchFamily="2" charset="-78"/>
                <a:cs typeface="Sakkal Majalla" pitchFamily="2" charset="-78"/>
              </a:rPr>
              <a:t> نتيجة لعدم انفصال الإنتاج عن الاستهلاك في الخدمات فإنها تتصف بالفناء السريع، بمعنى لا يمكن تخزينها لاستخدامها في وقت آخر ، كالطاقة الكهربائية غير المستخدمة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المقاعد غير المشغولة في الطائرة بعد إقلاعها ، كلها أنشطة أعمال فقدت إلى الأبد ، لهذا فإن أسعار الخدمة في فترة الرواج تكون عالية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بعدها تنخفض بشكل حاد في غير موسمها ، فمثلا يزداد الطلب على خدمات النقل صباحا في مواعيد ذهاب الموظفين إلى أعمالهم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ظهرا وقت رجوعهم من العمل. </a:t>
            </a:r>
            <a:endParaRPr lang="fr-FR" dirty="0" smtClean="0">
              <a:latin typeface="Sakkal Majalla" pitchFamily="2" charset="-78"/>
              <a:cs typeface="Sakkal Majalla" pitchFamily="2" charset="-78"/>
            </a:endParaRPr>
          </a:p>
          <a:p>
            <a:pPr algn="just">
              <a:lnSpc>
                <a:spcPct val="150000"/>
              </a:lnSpc>
              <a:buNone/>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rmAutofit fontScale="90000"/>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4800" dirty="0" smtClean="0">
                <a:latin typeface="Sakkal Majalla" pitchFamily="2" charset="-78"/>
                <a:cs typeface="Sakkal Majalla" pitchFamily="2" charset="-78"/>
              </a:rPr>
              <a:t> 2. خصائص الخدمة</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fr-FR" sz="5400" dirty="0" smtClean="0">
                <a:latin typeface="Sakkal Majalla" pitchFamily="2" charset="-78"/>
                <a:cs typeface="Sakkal Majalla" pitchFamily="2" charset="-78"/>
              </a:rPr>
              <a:t/>
            </a:r>
            <a:br>
              <a:rPr lang="fr-FR" sz="5400" dirty="0" smtClean="0">
                <a:latin typeface="Sakkal Majalla" pitchFamily="2" charset="-78"/>
                <a:cs typeface="Sakkal Majalla" pitchFamily="2" charset="-78"/>
              </a:rPr>
            </a:br>
            <a:r>
              <a:rPr lang="ar-DZ" sz="4800" dirty="0" smtClean="0">
                <a:latin typeface="Sakkal Majalla" pitchFamily="2" charset="-78"/>
                <a:cs typeface="Sakkal Majalla" pitchFamily="2" charset="-78"/>
              </a:rPr>
              <a:t> 3. المشاكل المرتبطة بخصائص الخدمة</a:t>
            </a:r>
            <a:endParaRPr lang="fr-FR" dirty="0"/>
          </a:p>
        </p:txBody>
      </p:sp>
      <p:graphicFrame>
        <p:nvGraphicFramePr>
          <p:cNvPr id="4" name="Espace réservé du contenu 3"/>
          <p:cNvGraphicFramePr>
            <a:graphicFrameLocks noGrp="1"/>
          </p:cNvGraphicFramePr>
          <p:nvPr>
            <p:ph idx="1"/>
          </p:nvPr>
        </p:nvGraphicFramePr>
        <p:xfrm>
          <a:off x="457200" y="1935163"/>
          <a:ext cx="8229600" cy="3565538"/>
        </p:xfrm>
        <a:graphic>
          <a:graphicData uri="http://schemas.openxmlformats.org/drawingml/2006/table">
            <a:tbl>
              <a:tblPr firstRow="1" bandRow="1">
                <a:tableStyleId>{5C22544A-7EE6-4342-B048-85BDC9FD1C3A}</a:tableStyleId>
              </a:tblPr>
              <a:tblGrid>
                <a:gridCol w="7043758"/>
                <a:gridCol w="1185842"/>
              </a:tblGrid>
              <a:tr h="669800">
                <a:tc>
                  <a:txBody>
                    <a:bodyPr/>
                    <a:lstStyle/>
                    <a:p>
                      <a:pPr marL="457200" algn="r" rtl="1">
                        <a:lnSpc>
                          <a:spcPct val="115000"/>
                        </a:lnSpc>
                        <a:spcAft>
                          <a:spcPts val="0"/>
                        </a:spcAft>
                        <a:tabLst>
                          <a:tab pos="179705" algn="r"/>
                        </a:tabLst>
                      </a:pPr>
                      <a:r>
                        <a:rPr lang="ar-SA" sz="1600" b="1" dirty="0">
                          <a:latin typeface="Calibri"/>
                          <a:ea typeface="Calibri"/>
                          <a:cs typeface="Sakkal Majalla"/>
                        </a:rPr>
                        <a:t>المشاكل التسويقية</a:t>
                      </a:r>
                      <a:endParaRPr lang="fr-FR" sz="1600" dirty="0">
                        <a:latin typeface="Calibri"/>
                        <a:ea typeface="Calibri"/>
                        <a:cs typeface="Arial"/>
                      </a:endParaRPr>
                    </a:p>
                  </a:txBody>
                  <a:tcPr marL="68580" marR="68580" marT="0" marB="0"/>
                </a:tc>
                <a:tc>
                  <a:txBody>
                    <a:bodyPr/>
                    <a:lstStyle/>
                    <a:p>
                      <a:pPr marL="457200" algn="r" rtl="1">
                        <a:lnSpc>
                          <a:spcPct val="115000"/>
                        </a:lnSpc>
                        <a:spcAft>
                          <a:spcPts val="0"/>
                        </a:spcAft>
                        <a:tabLst>
                          <a:tab pos="179705" algn="r"/>
                        </a:tabLst>
                      </a:pPr>
                      <a:r>
                        <a:rPr lang="ar-SA" sz="1600" b="1">
                          <a:latin typeface="Calibri"/>
                          <a:ea typeface="Calibri"/>
                          <a:cs typeface="Sakkal Majalla"/>
                        </a:rPr>
                        <a:t>الخاصية</a:t>
                      </a:r>
                      <a:endParaRPr lang="fr-FR" sz="1600">
                        <a:latin typeface="Calibri"/>
                        <a:ea typeface="Calibri"/>
                        <a:cs typeface="Arial"/>
                      </a:endParaRPr>
                    </a:p>
                  </a:txBody>
                  <a:tcPr marL="68580" marR="68580" marT="0" marB="0"/>
                </a:tc>
              </a:tr>
              <a:tr h="886338">
                <a:tc>
                  <a:txBody>
                    <a:bodyPr/>
                    <a:lstStyle/>
                    <a:p>
                      <a:pPr marL="457200" algn="r" rtl="1">
                        <a:lnSpc>
                          <a:spcPct val="115000"/>
                        </a:lnSpc>
                        <a:spcAft>
                          <a:spcPts val="0"/>
                        </a:spcAft>
                        <a:tabLst>
                          <a:tab pos="179705" algn="r"/>
                        </a:tabLst>
                      </a:pPr>
                      <a:r>
                        <a:rPr lang="ar-SA" sz="1600" b="1">
                          <a:latin typeface="Calibri"/>
                          <a:ea typeface="Calibri"/>
                          <a:cs typeface="Sakkal Majalla"/>
                        </a:rPr>
                        <a:t>لا يمكن تخزينها ، لا يمكن حمايتها عن طريق براءات الاختراع،لا يمكن عرضها أو توصيل مفهومها بسهولة ، يصعب تسعيرها</a:t>
                      </a:r>
                      <a:r>
                        <a:rPr lang="fr-FR" sz="1600" b="1">
                          <a:latin typeface="Sakkal Majalla"/>
                          <a:ea typeface="Calibri"/>
                          <a:cs typeface="Arial"/>
                        </a:rPr>
                        <a:t> .</a:t>
                      </a:r>
                      <a:endParaRPr lang="fr-FR" sz="1600">
                        <a:latin typeface="Calibri"/>
                        <a:ea typeface="Calibri"/>
                        <a:cs typeface="Arial"/>
                      </a:endParaRPr>
                    </a:p>
                  </a:txBody>
                  <a:tcPr marL="68580" marR="68580" marT="0" marB="0"/>
                </a:tc>
                <a:tc>
                  <a:txBody>
                    <a:bodyPr/>
                    <a:lstStyle/>
                    <a:p>
                      <a:pPr marL="457200" algn="r" rtl="1">
                        <a:lnSpc>
                          <a:spcPct val="115000"/>
                        </a:lnSpc>
                        <a:spcAft>
                          <a:spcPts val="0"/>
                        </a:spcAft>
                        <a:tabLst>
                          <a:tab pos="179705" algn="r"/>
                        </a:tabLst>
                      </a:pPr>
                      <a:r>
                        <a:rPr lang="ar-SA" sz="1600" b="1">
                          <a:latin typeface="Calibri"/>
                          <a:ea typeface="Calibri"/>
                          <a:cs typeface="Sakkal Majalla"/>
                        </a:rPr>
                        <a:t>غير ملموسة</a:t>
                      </a:r>
                      <a:endParaRPr lang="fr-FR" sz="1600">
                        <a:latin typeface="Calibri"/>
                        <a:ea typeface="Calibri"/>
                        <a:cs typeface="Arial"/>
                      </a:endParaRPr>
                    </a:p>
                  </a:txBody>
                  <a:tcPr marL="68580" marR="68580" marT="0" marB="0"/>
                </a:tc>
              </a:tr>
              <a:tr h="669800">
                <a:tc>
                  <a:txBody>
                    <a:bodyPr/>
                    <a:lstStyle/>
                    <a:p>
                      <a:pPr marL="457200" algn="r" rtl="1">
                        <a:lnSpc>
                          <a:spcPct val="115000"/>
                        </a:lnSpc>
                        <a:spcAft>
                          <a:spcPts val="0"/>
                        </a:spcAft>
                        <a:tabLst>
                          <a:tab pos="179705" algn="r"/>
                        </a:tabLst>
                      </a:pPr>
                      <a:r>
                        <a:rPr lang="ar-SA" sz="1600" b="1">
                          <a:latin typeface="Calibri"/>
                          <a:ea typeface="Calibri"/>
                          <a:cs typeface="Sakkal Majalla"/>
                        </a:rPr>
                        <a:t>اشتراك المستهلك في الإنتاج ، يصعب تنميط الإنتاج</a:t>
                      </a:r>
                      <a:r>
                        <a:rPr lang="fr-FR" sz="1600" b="1">
                          <a:latin typeface="Sakkal Majalla"/>
                          <a:ea typeface="Calibri"/>
                          <a:cs typeface="Arial"/>
                        </a:rPr>
                        <a:t> .</a:t>
                      </a:r>
                      <a:endParaRPr lang="fr-FR" sz="1600">
                        <a:latin typeface="Calibri"/>
                        <a:ea typeface="Calibri"/>
                        <a:cs typeface="Arial"/>
                      </a:endParaRPr>
                    </a:p>
                  </a:txBody>
                  <a:tcPr marL="68580" marR="68580" marT="0" marB="0"/>
                </a:tc>
                <a:tc>
                  <a:txBody>
                    <a:bodyPr/>
                    <a:lstStyle/>
                    <a:p>
                      <a:pPr marL="457200" algn="r" rtl="1">
                        <a:lnSpc>
                          <a:spcPct val="115000"/>
                        </a:lnSpc>
                        <a:spcAft>
                          <a:spcPts val="0"/>
                        </a:spcAft>
                        <a:tabLst>
                          <a:tab pos="179705" algn="r"/>
                        </a:tabLst>
                      </a:pPr>
                      <a:r>
                        <a:rPr lang="ar-SA" sz="1600" b="1">
                          <a:latin typeface="Calibri"/>
                          <a:ea typeface="Calibri"/>
                          <a:cs typeface="Sakkal Majalla"/>
                        </a:rPr>
                        <a:t>التماسك</a:t>
                      </a:r>
                      <a:endParaRPr lang="fr-FR" sz="1600">
                        <a:latin typeface="Calibri"/>
                        <a:ea typeface="Calibri"/>
                        <a:cs typeface="Arial"/>
                      </a:endParaRPr>
                    </a:p>
                  </a:txBody>
                  <a:tcPr marL="68580" marR="68580" marT="0" marB="0"/>
                </a:tc>
              </a:tr>
              <a:tr h="669800">
                <a:tc>
                  <a:txBody>
                    <a:bodyPr/>
                    <a:lstStyle/>
                    <a:p>
                      <a:pPr marL="457200" algn="r" rtl="1">
                        <a:lnSpc>
                          <a:spcPct val="115000"/>
                        </a:lnSpc>
                        <a:spcAft>
                          <a:spcPts val="0"/>
                        </a:spcAft>
                        <a:tabLst>
                          <a:tab pos="179705" algn="r"/>
                        </a:tabLst>
                      </a:pPr>
                      <a:r>
                        <a:rPr lang="ar-SA" sz="1600" b="1" dirty="0">
                          <a:latin typeface="Calibri"/>
                          <a:ea typeface="Calibri"/>
                          <a:cs typeface="Sakkal Majalla"/>
                        </a:rPr>
                        <a:t>لا يمكن تخزينها</a:t>
                      </a:r>
                      <a:endParaRPr lang="fr-FR" sz="1600" dirty="0">
                        <a:latin typeface="Calibri"/>
                        <a:ea typeface="Calibri"/>
                        <a:cs typeface="Arial"/>
                      </a:endParaRPr>
                    </a:p>
                  </a:txBody>
                  <a:tcPr marL="68580" marR="68580" marT="0" marB="0"/>
                </a:tc>
                <a:tc>
                  <a:txBody>
                    <a:bodyPr/>
                    <a:lstStyle/>
                    <a:p>
                      <a:pPr marL="457200" algn="r" rtl="1">
                        <a:lnSpc>
                          <a:spcPct val="115000"/>
                        </a:lnSpc>
                        <a:spcAft>
                          <a:spcPts val="0"/>
                        </a:spcAft>
                        <a:tabLst>
                          <a:tab pos="179705" algn="r"/>
                        </a:tabLst>
                      </a:pPr>
                      <a:r>
                        <a:rPr lang="ar-SA" sz="1600" b="1">
                          <a:latin typeface="Calibri"/>
                          <a:ea typeface="Calibri"/>
                          <a:cs typeface="Sakkal Majalla"/>
                        </a:rPr>
                        <a:t>الفناء السريع</a:t>
                      </a:r>
                      <a:endParaRPr lang="fr-FR" sz="1600">
                        <a:latin typeface="Calibri"/>
                        <a:ea typeface="Calibri"/>
                        <a:cs typeface="Arial"/>
                      </a:endParaRPr>
                    </a:p>
                  </a:txBody>
                  <a:tcPr marL="68580" marR="68580" marT="0" marB="0"/>
                </a:tc>
              </a:tr>
              <a:tr h="669800">
                <a:tc>
                  <a:txBody>
                    <a:bodyPr/>
                    <a:lstStyle/>
                    <a:p>
                      <a:pPr marL="457200" algn="r" rtl="1">
                        <a:lnSpc>
                          <a:spcPct val="115000"/>
                        </a:lnSpc>
                        <a:spcAft>
                          <a:spcPts val="0"/>
                        </a:spcAft>
                        <a:tabLst>
                          <a:tab pos="179705" algn="r"/>
                        </a:tabLst>
                      </a:pPr>
                      <a:r>
                        <a:rPr lang="ar-SA" sz="1600" b="1" dirty="0">
                          <a:latin typeface="Calibri"/>
                          <a:ea typeface="Calibri"/>
                          <a:cs typeface="Sakkal Majalla"/>
                        </a:rPr>
                        <a:t>يصعب التنميط </a:t>
                      </a:r>
                      <a:r>
                        <a:rPr lang="ar-SA" sz="1600" b="1" dirty="0" err="1">
                          <a:latin typeface="Calibri"/>
                          <a:ea typeface="Calibri"/>
                          <a:cs typeface="Sakkal Majalla"/>
                        </a:rPr>
                        <a:t>و</a:t>
                      </a:r>
                      <a:r>
                        <a:rPr lang="ar-SA" sz="1600" b="1" dirty="0">
                          <a:latin typeface="Calibri"/>
                          <a:ea typeface="Calibri"/>
                          <a:cs typeface="Sakkal Majalla"/>
                        </a:rPr>
                        <a:t> الثبات في درجة الجودة</a:t>
                      </a:r>
                      <a:r>
                        <a:rPr lang="fr-FR" sz="1600" b="1" dirty="0">
                          <a:latin typeface="Sakkal Majalla"/>
                          <a:ea typeface="Calibri"/>
                          <a:cs typeface="Arial"/>
                        </a:rPr>
                        <a:t> </a:t>
                      </a:r>
                      <a:r>
                        <a:rPr lang="fr-FR" sz="1600" b="1" dirty="0" smtClean="0">
                          <a:latin typeface="Sakkal Majalla"/>
                          <a:ea typeface="Calibri"/>
                          <a:cs typeface="Arial"/>
                        </a:rPr>
                        <a:t>.</a:t>
                      </a:r>
                      <a:endParaRPr lang="ar-DZ" sz="1600" b="1" dirty="0" smtClean="0">
                        <a:latin typeface="Sakkal Majalla"/>
                        <a:ea typeface="Calibri"/>
                        <a:cs typeface="Arial"/>
                      </a:endParaRPr>
                    </a:p>
                    <a:p>
                      <a:pPr marL="457200" algn="r" rtl="1">
                        <a:lnSpc>
                          <a:spcPct val="115000"/>
                        </a:lnSpc>
                        <a:spcAft>
                          <a:spcPts val="0"/>
                        </a:spcAft>
                        <a:tabLst>
                          <a:tab pos="179705" algn="r"/>
                        </a:tabLst>
                      </a:pPr>
                      <a:endParaRPr lang="fr-FR" sz="1600" dirty="0">
                        <a:latin typeface="Calibri"/>
                        <a:ea typeface="Calibri"/>
                        <a:cs typeface="Arial"/>
                      </a:endParaRPr>
                    </a:p>
                  </a:txBody>
                  <a:tcPr marL="68580" marR="68580" marT="0" marB="0"/>
                </a:tc>
                <a:tc>
                  <a:txBody>
                    <a:bodyPr/>
                    <a:lstStyle/>
                    <a:p>
                      <a:pPr marL="457200" algn="r" rtl="1">
                        <a:lnSpc>
                          <a:spcPct val="115000"/>
                        </a:lnSpc>
                        <a:spcAft>
                          <a:spcPts val="0"/>
                        </a:spcAft>
                        <a:tabLst>
                          <a:tab pos="179705" algn="r"/>
                        </a:tabLst>
                      </a:pPr>
                      <a:r>
                        <a:rPr lang="ar-SA" sz="1600" b="1" dirty="0">
                          <a:latin typeface="Calibri"/>
                          <a:ea typeface="Calibri"/>
                          <a:cs typeface="Sakkal Majalla"/>
                        </a:rPr>
                        <a:t>التباين</a:t>
                      </a:r>
                      <a:endParaRPr lang="fr-FR" sz="1600" dirty="0">
                        <a:latin typeface="Calibri"/>
                        <a:ea typeface="Calibri"/>
                        <a:cs typeface="Arial"/>
                      </a:endParaRPr>
                    </a:p>
                  </a:txBody>
                  <a:tcPr marL="68580" marR="68580" marT="0" marB="0"/>
                </a:tc>
              </a:tr>
            </a:tbl>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fr-FR" sz="5400" dirty="0" smtClean="0">
                <a:latin typeface="Sakkal Majalla" pitchFamily="2" charset="-78"/>
                <a:cs typeface="Sakkal Majalla" pitchFamily="2" charset="-78"/>
              </a:rPr>
              <a:t/>
            </a:r>
            <a:br>
              <a:rPr lang="fr-FR" sz="5400" dirty="0" smtClean="0">
                <a:latin typeface="Sakkal Majalla" pitchFamily="2" charset="-78"/>
                <a:cs typeface="Sakkal Majalla" pitchFamily="2" charset="-78"/>
              </a:rPr>
            </a:br>
            <a:r>
              <a:rPr lang="ar-SA" sz="4800" b="1" dirty="0" smtClean="0">
                <a:latin typeface="Sakkal Majalla" pitchFamily="2" charset="-78"/>
                <a:cs typeface="Sakkal Majalla" pitchFamily="2" charset="-78"/>
              </a:rPr>
              <a:t> ثانيا/ طبيعة الخدمة.</a:t>
            </a:r>
            <a:endParaRPr lang="fr-FR" dirty="0"/>
          </a:p>
        </p:txBody>
      </p:sp>
      <p:sp>
        <p:nvSpPr>
          <p:cNvPr id="3" name="Espace réservé du contenu 2"/>
          <p:cNvSpPr>
            <a:spLocks noGrp="1"/>
          </p:cNvSpPr>
          <p:nvPr>
            <p:ph idx="1"/>
          </p:nvPr>
        </p:nvSpPr>
        <p:spPr>
          <a:xfrm>
            <a:off x="457200" y="1935480"/>
            <a:ext cx="8229600" cy="4708230"/>
          </a:xfrm>
        </p:spPr>
        <p:txBody>
          <a:bodyPr>
            <a:noAutofit/>
          </a:bodyPr>
          <a:lstStyle/>
          <a:p>
            <a:pPr marL="0" indent="0" algn="just" rtl="1">
              <a:lnSpc>
                <a:spcPct val="150000"/>
              </a:lnSpc>
              <a:buFont typeface="Wingdings" pitchFamily="2" charset="2"/>
              <a:buChar char="v"/>
            </a:pPr>
            <a:r>
              <a:rPr lang="ar-SA" sz="2400" b="1" dirty="0" smtClean="0">
                <a:latin typeface="Sakkal Majalla" pitchFamily="2" charset="-78"/>
                <a:cs typeface="Sakkal Majalla" pitchFamily="2" charset="-78"/>
              </a:rPr>
              <a:t>يشير</a:t>
            </a:r>
            <a:r>
              <a:rPr lang="fr-FR" sz="2400" b="1" dirty="0" smtClean="0">
                <a:latin typeface="Sakkal Majalla" pitchFamily="2" charset="-78"/>
                <a:cs typeface="Sakkal Majalla" pitchFamily="2" charset="-78"/>
              </a:rPr>
              <a:t> " P.H .</a:t>
            </a:r>
            <a:r>
              <a:rPr lang="fr-FR" sz="2400" b="1" dirty="0" err="1" smtClean="0">
                <a:latin typeface="Sakkal Majalla" pitchFamily="2" charset="-78"/>
                <a:cs typeface="Sakkal Majalla" pitchFamily="2" charset="-78"/>
              </a:rPr>
              <a:t>Kotler</a:t>
            </a:r>
            <a:r>
              <a:rPr lang="fr-FR" sz="2400" b="1" dirty="0" smtClean="0">
                <a:latin typeface="Sakkal Majalla" pitchFamily="2" charset="-78"/>
                <a:cs typeface="Sakkal Majalla" pitchFamily="2" charset="-78"/>
              </a:rPr>
              <a:t> " </a:t>
            </a:r>
            <a:r>
              <a:rPr lang="ar-SA" sz="2400" b="1" dirty="0" smtClean="0">
                <a:latin typeface="Sakkal Majalla" pitchFamily="2" charset="-78"/>
                <a:cs typeface="Sakkal Majalla" pitchFamily="2" charset="-78"/>
              </a:rPr>
              <a:t>إلى أنه هناك أربعة أنواع من العروض يمكن تقديمها: </a:t>
            </a:r>
            <a:r>
              <a:rPr lang="fr-FR" sz="2400" b="1" dirty="0" smtClean="0">
                <a:latin typeface="Sakkal Majalla" pitchFamily="2" charset="-78"/>
                <a:cs typeface="Sakkal Majalla" pitchFamily="2" charset="-78"/>
              </a:rPr>
              <a:t/>
            </a:r>
            <a:br>
              <a:rPr lang="fr-FR" sz="2400" b="1" dirty="0" smtClean="0">
                <a:latin typeface="Sakkal Majalla" pitchFamily="2" charset="-78"/>
                <a:cs typeface="Sakkal Majalla" pitchFamily="2" charset="-78"/>
              </a:rPr>
            </a:br>
            <a:r>
              <a:rPr lang="ar-SA" sz="2400" b="1" dirty="0" smtClean="0">
                <a:latin typeface="Sakkal Majalla" pitchFamily="2" charset="-78"/>
                <a:cs typeface="Sakkal Majalla" pitchFamily="2" charset="-78"/>
              </a:rPr>
              <a:t>1</a:t>
            </a:r>
            <a:r>
              <a:rPr lang="ar-SA" sz="2400" b="1" dirty="0" smtClean="0">
                <a:solidFill>
                  <a:schemeClr val="bg2">
                    <a:lumMod val="50000"/>
                  </a:schemeClr>
                </a:solidFill>
                <a:latin typeface="Sakkal Majalla" pitchFamily="2" charset="-78"/>
                <a:cs typeface="Sakkal Majalla" pitchFamily="2" charset="-78"/>
              </a:rPr>
              <a:t>. منتجات ملموسة بحتـة(السلعة الخالصة) : (</a:t>
            </a:r>
            <a:r>
              <a:rPr lang="fr-FR" sz="2400" b="1" dirty="0" smtClean="0">
                <a:solidFill>
                  <a:schemeClr val="bg2">
                    <a:lumMod val="50000"/>
                  </a:schemeClr>
                </a:solidFill>
                <a:latin typeface="Sakkal Majalla" pitchFamily="2" charset="-78"/>
                <a:cs typeface="Sakkal Majalla" pitchFamily="2" charset="-78"/>
              </a:rPr>
              <a:t>Le Produit pur</a:t>
            </a:r>
            <a:r>
              <a:rPr lang="ar-SA" sz="2400" b="1" dirty="0" smtClean="0">
                <a:solidFill>
                  <a:schemeClr val="bg2">
                    <a:lumMod val="50000"/>
                  </a:schemeClr>
                </a:solidFill>
                <a:latin typeface="Sakkal Majalla" pitchFamily="2" charset="-78"/>
                <a:cs typeface="Sakkal Majalla" pitchFamily="2" charset="-78"/>
              </a:rPr>
              <a:t>)</a:t>
            </a:r>
            <a:endParaRPr lang="fr-FR" sz="2400"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sz="2400" b="1" dirty="0" smtClean="0">
                <a:latin typeface="Sakkal Majalla" pitchFamily="2" charset="-78"/>
                <a:cs typeface="Sakkal Majalla" pitchFamily="2" charset="-78"/>
              </a:rPr>
              <a:t>يحتوي العرض في هذا المجال على سلع ملموسة (بشكل عام) مثل الصابون ،خشب، أثاث   </a:t>
            </a:r>
            <a:r>
              <a:rPr lang="ar-SA" sz="2400" b="1" dirty="0" err="1" smtClean="0">
                <a:latin typeface="Sakkal Majalla" pitchFamily="2" charset="-78"/>
                <a:cs typeface="Sakkal Majalla" pitchFamily="2" charset="-78"/>
              </a:rPr>
              <a:t>و</a:t>
            </a:r>
            <a:r>
              <a:rPr lang="ar-SA" sz="2400" b="1" dirty="0" smtClean="0">
                <a:latin typeface="Sakkal Majalla" pitchFamily="2" charset="-78"/>
                <a:cs typeface="Sakkal Majalla" pitchFamily="2" charset="-78"/>
              </a:rPr>
              <a:t> لا يرافق المنتج أي خدمات</a:t>
            </a:r>
            <a:r>
              <a:rPr lang="ar-DZ" sz="2400" b="1" dirty="0" smtClean="0">
                <a:latin typeface="Sakkal Majalla" pitchFamily="2" charset="-78"/>
                <a:cs typeface="Sakkal Majalla" pitchFamily="2" charset="-78"/>
              </a:rPr>
              <a:t>.</a:t>
            </a:r>
            <a:r>
              <a:rPr lang="fr-FR" sz="2400" b="1" dirty="0" smtClean="0">
                <a:latin typeface="Sakkal Majalla" pitchFamily="2" charset="-78"/>
                <a:cs typeface="Sakkal Majalla" pitchFamily="2" charset="-78"/>
              </a:rPr>
              <a:t> </a:t>
            </a:r>
            <a:endParaRPr lang="ar-DZ" sz="2400" b="1" dirty="0" smtClean="0">
              <a:latin typeface="Sakkal Majalla" pitchFamily="2" charset="-78"/>
              <a:cs typeface="Sakkal Majalla" pitchFamily="2" charset="-78"/>
            </a:endParaRPr>
          </a:p>
          <a:p>
            <a:pPr marL="0" indent="0" algn="just" rtl="1">
              <a:lnSpc>
                <a:spcPct val="150000"/>
              </a:lnSpc>
              <a:buNone/>
            </a:pPr>
            <a:r>
              <a:rPr lang="fr-FR" sz="2400" b="1" dirty="0" smtClean="0">
                <a:latin typeface="Sakkal Majalla" pitchFamily="2" charset="-78"/>
                <a:cs typeface="Sakkal Majalla" pitchFamily="2" charset="-78"/>
              </a:rPr>
              <a:t>.</a:t>
            </a:r>
            <a:r>
              <a:rPr lang="ar-SA" sz="2400" b="1" dirty="0" smtClean="0">
                <a:solidFill>
                  <a:schemeClr val="bg2">
                    <a:lumMod val="50000"/>
                  </a:schemeClr>
                </a:solidFill>
                <a:latin typeface="Sakkal Majalla" pitchFamily="2" charset="-78"/>
                <a:cs typeface="Sakkal Majalla" pitchFamily="2" charset="-78"/>
              </a:rPr>
              <a:t>2. منتجات ملموسة مصحوبة بخدمـات: </a:t>
            </a:r>
            <a:endParaRPr lang="fr-FR" sz="2400"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sz="2400" b="1" dirty="0" smtClean="0">
                <a:latin typeface="Sakkal Majalla" pitchFamily="2" charset="-78"/>
                <a:cs typeface="Sakkal Majalla" pitchFamily="2" charset="-78"/>
              </a:rPr>
              <a:t>يتضمن العرض في هذه الحالة ، منتجات ملموسة يصاحبها نوع واحد أو أكثر من الخدمات من أجل تلبية رغبة المستهلك، كالمؤسسات المنتجة للسيارات تبيع السيارات </a:t>
            </a:r>
            <a:r>
              <a:rPr lang="ar-SA" sz="2400" b="1" dirty="0" err="1" smtClean="0">
                <a:latin typeface="Sakkal Majalla" pitchFamily="2" charset="-78"/>
                <a:cs typeface="Sakkal Majalla" pitchFamily="2" charset="-78"/>
              </a:rPr>
              <a:t>و</a:t>
            </a:r>
            <a:r>
              <a:rPr lang="ar-SA" sz="2400" b="1" dirty="0" smtClean="0">
                <a:latin typeface="Sakkal Majalla" pitchFamily="2" charset="-78"/>
                <a:cs typeface="Sakkal Majalla" pitchFamily="2" charset="-78"/>
              </a:rPr>
              <a:t> تصاحبها خدمات ضمان التصليح</a:t>
            </a:r>
            <a:r>
              <a:rPr lang="fr-FR" sz="2400" b="1" dirty="0" smtClean="0">
                <a:latin typeface="Sakkal Majalla" pitchFamily="2" charset="-78"/>
                <a:cs typeface="Sakkal Majalla" pitchFamily="2" charset="-78"/>
              </a:rPr>
              <a:t> </a:t>
            </a:r>
            <a:r>
              <a:rPr lang="ar-DZ" sz="2400" b="1" dirty="0" smtClean="0">
                <a:latin typeface="Sakkal Majalla" pitchFamily="2" charset="-78"/>
                <a:cs typeface="Sakkal Majalla" pitchFamily="2" charset="-78"/>
              </a:rPr>
              <a:t>...</a:t>
            </a:r>
          </a:p>
          <a:p>
            <a:pPr marL="0" indent="0" algn="just" rtl="1">
              <a:lnSpc>
                <a:spcPct val="150000"/>
              </a:lnSpc>
              <a:buNone/>
            </a:pPr>
            <a:r>
              <a:rPr lang="fr-FR" sz="2400" b="1" dirty="0" smtClean="0">
                <a:latin typeface="Sakkal Majalla" pitchFamily="2" charset="-78"/>
                <a:cs typeface="Sakkal Majalla" pitchFamily="2" charset="-78"/>
              </a:rPr>
              <a:t/>
            </a:r>
            <a:br>
              <a:rPr lang="fr-FR" sz="2400" b="1" dirty="0" smtClean="0">
                <a:latin typeface="Sakkal Majalla" pitchFamily="2" charset="-78"/>
                <a:cs typeface="Sakkal Majalla" pitchFamily="2" charset="-78"/>
              </a:rPr>
            </a:br>
            <a:endParaRPr lang="fr-FR" sz="24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marL="0" indent="0" algn="just" rtl="1">
              <a:lnSpc>
                <a:spcPct val="150000"/>
              </a:lnSpc>
              <a:buNone/>
            </a:pPr>
            <a:r>
              <a:rPr lang="ar-DZ" b="1" dirty="0" smtClean="0">
                <a:solidFill>
                  <a:schemeClr val="bg2">
                    <a:lumMod val="50000"/>
                  </a:schemeClr>
                </a:solidFill>
                <a:latin typeface="Sakkal Majalla" pitchFamily="2" charset="-78"/>
                <a:cs typeface="Sakkal Majalla" pitchFamily="2" charset="-78"/>
              </a:rPr>
              <a:t>3. </a:t>
            </a:r>
            <a:r>
              <a:rPr lang="ar-SA" b="1" dirty="0" smtClean="0">
                <a:solidFill>
                  <a:schemeClr val="bg2">
                    <a:lumMod val="50000"/>
                  </a:schemeClr>
                </a:solidFill>
                <a:latin typeface="Sakkal Majalla" pitchFamily="2" charset="-78"/>
                <a:cs typeface="Sakkal Majalla" pitchFamily="2" charset="-78"/>
              </a:rPr>
              <a:t> خدمــة مصحوبة بمنتجات أو خدمــات أخرى: </a:t>
            </a:r>
            <a:endParaRPr lang="fr-FR"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b="1" dirty="0" smtClean="0">
                <a:latin typeface="Sakkal Majalla" pitchFamily="2" charset="-78"/>
                <a:cs typeface="Sakkal Majalla" pitchFamily="2" charset="-78"/>
              </a:rPr>
              <a:t>يتضمن العرض في هذا المجال خدمة أساسية أو مركزية مكملة ببعض المنتجات الملموسة أو خدمات ملحقة ، فمثلا خدمة النقل الجوي تتكون من خدمة أساس هي النقل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تتضمن منتجات ملموسة كالطعام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الشراب .</a:t>
            </a:r>
            <a:r>
              <a:rPr lang="ar-DZ" b="1" dirty="0" smtClean="0">
                <a:latin typeface="Sakkal Majalla" pitchFamily="2" charset="-78"/>
                <a:cs typeface="Sakkal Majalla" pitchFamily="2" charset="-78"/>
              </a:rPr>
              <a:t>..</a:t>
            </a:r>
            <a:endParaRPr lang="fr-FR" dirty="0" smtClean="0">
              <a:latin typeface="Sakkal Majalla" pitchFamily="2" charset="-78"/>
              <a:cs typeface="Sakkal Majalla" pitchFamily="2" charset="-78"/>
            </a:endParaRPr>
          </a:p>
          <a:p>
            <a:pPr marL="0" lvl="0" indent="0" algn="just" rtl="1">
              <a:lnSpc>
                <a:spcPct val="150000"/>
              </a:lnSpc>
              <a:buNone/>
            </a:pPr>
            <a:r>
              <a:rPr lang="ar-DZ" b="1" dirty="0" smtClean="0">
                <a:solidFill>
                  <a:schemeClr val="bg2">
                    <a:lumMod val="50000"/>
                  </a:schemeClr>
                </a:solidFill>
                <a:latin typeface="Sakkal Majalla" pitchFamily="2" charset="-78"/>
                <a:cs typeface="Sakkal Majalla" pitchFamily="2" charset="-78"/>
              </a:rPr>
              <a:t>4. </a:t>
            </a:r>
            <a:r>
              <a:rPr lang="ar-SA" b="1" dirty="0" smtClean="0">
                <a:solidFill>
                  <a:schemeClr val="bg2">
                    <a:lumMod val="50000"/>
                  </a:schemeClr>
                </a:solidFill>
                <a:latin typeface="Sakkal Majalla" pitchFamily="2" charset="-78"/>
                <a:cs typeface="Sakkal Majalla" pitchFamily="2" charset="-78"/>
              </a:rPr>
              <a:t>الخدمــات البحتــة (</a:t>
            </a:r>
            <a:r>
              <a:rPr lang="fr-FR" b="1" dirty="0" smtClean="0">
                <a:solidFill>
                  <a:schemeClr val="bg2">
                    <a:lumMod val="50000"/>
                  </a:schemeClr>
                </a:solidFill>
                <a:latin typeface="Sakkal Majalla" pitchFamily="2" charset="-78"/>
                <a:cs typeface="Sakkal Majalla" pitchFamily="2" charset="-78"/>
              </a:rPr>
              <a:t> Le service Pur</a:t>
            </a:r>
            <a:r>
              <a:rPr lang="ar-SA" b="1" dirty="0" smtClean="0">
                <a:solidFill>
                  <a:schemeClr val="bg2">
                    <a:lumMod val="50000"/>
                  </a:schemeClr>
                </a:solidFill>
                <a:latin typeface="Sakkal Majalla" pitchFamily="2" charset="-78"/>
                <a:cs typeface="Sakkal Majalla" pitchFamily="2" charset="-78"/>
              </a:rPr>
              <a:t>) </a:t>
            </a:r>
            <a:r>
              <a:rPr lang="fr-FR" b="1" dirty="0" smtClean="0">
                <a:solidFill>
                  <a:schemeClr val="bg2">
                    <a:lumMod val="50000"/>
                  </a:schemeClr>
                </a:solidFill>
                <a:latin typeface="Sakkal Majalla" pitchFamily="2" charset="-78"/>
                <a:cs typeface="Sakkal Majalla" pitchFamily="2" charset="-78"/>
              </a:rPr>
              <a:t>:</a:t>
            </a:r>
            <a:endParaRPr lang="fr-FR" dirty="0" smtClean="0">
              <a:solidFill>
                <a:schemeClr val="bg2">
                  <a:lumMod val="50000"/>
                </a:schemeClr>
              </a:solidFill>
              <a:latin typeface="Sakkal Majalla" pitchFamily="2" charset="-78"/>
              <a:cs typeface="Sakkal Majalla" pitchFamily="2" charset="-78"/>
            </a:endParaRPr>
          </a:p>
          <a:p>
            <a:pPr marL="0" indent="0" algn="just" rtl="1">
              <a:lnSpc>
                <a:spcPct val="150000"/>
              </a:lnSpc>
              <a:buNone/>
            </a:pPr>
            <a:r>
              <a:rPr lang="ar-SA" b="1" dirty="0" smtClean="0">
                <a:latin typeface="Sakkal Majalla" pitchFamily="2" charset="-78"/>
                <a:cs typeface="Sakkal Majalla" pitchFamily="2" charset="-78"/>
              </a:rPr>
              <a:t>تقترح المؤسسة في هذه الحالة عرض يتضمن تقديم خدمة بشكل أساسي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تام دون أن يصاحبها منتجات ملموسة ، على سبيل المثال العلاج النفسي ، رعاية الأطفال </a:t>
            </a:r>
            <a:r>
              <a:rPr lang="fr-FR" b="1" dirty="0" smtClean="0">
                <a:latin typeface="Sakkal Majalla" pitchFamily="2" charset="-78"/>
                <a:cs typeface="Sakkal Majalla" pitchFamily="2" charset="-78"/>
              </a:rPr>
              <a:t>.</a:t>
            </a:r>
            <a:endParaRPr lang="fr-FR" dirty="0" smtClean="0">
              <a:latin typeface="Sakkal Majalla" pitchFamily="2" charset="-78"/>
              <a:cs typeface="Sakkal Majalla" pitchFamily="2" charset="-78"/>
            </a:endParaRPr>
          </a:p>
          <a:p>
            <a:pPr>
              <a:lnSpc>
                <a:spcPct val="150000"/>
              </a:lnSpc>
            </a:pPr>
            <a:endParaRPr lang="fr-FR" dirty="0"/>
          </a:p>
        </p:txBody>
      </p:sp>
      <p:sp>
        <p:nvSpPr>
          <p:cNvPr id="4" name="Titre 1"/>
          <p:cNvSpPr>
            <a:spLocks noGrp="1"/>
          </p:cNvSpPr>
          <p:nvPr>
            <p:ph type="title"/>
          </p:nvPr>
        </p:nvSpPr>
        <p:spPr/>
        <p:txBody>
          <a:bodyPr>
            <a:normAutofit fontScale="90000"/>
          </a:bodyPr>
          <a:lstStyle/>
          <a:p>
            <a:pPr algn="ctr" rtl="1"/>
            <a:r>
              <a:rPr lang="fr-FR" sz="5400" dirty="0" smtClean="0">
                <a:latin typeface="Sakkal Majalla" pitchFamily="2" charset="-78"/>
                <a:cs typeface="Sakkal Majalla" pitchFamily="2" charset="-78"/>
              </a:rPr>
              <a:t/>
            </a:r>
            <a:br>
              <a:rPr lang="fr-FR" sz="5400" dirty="0" smtClean="0">
                <a:latin typeface="Sakkal Majalla" pitchFamily="2" charset="-78"/>
                <a:cs typeface="Sakkal Majalla" pitchFamily="2" charset="-78"/>
              </a:rPr>
            </a:br>
            <a:r>
              <a:rPr lang="ar-SA" sz="4800" b="1" dirty="0" smtClean="0">
                <a:latin typeface="Sakkal Majalla" pitchFamily="2" charset="-78"/>
                <a:cs typeface="Sakkal Majalla" pitchFamily="2" charset="-78"/>
              </a:rPr>
              <a:t> ثانيا/ طبيعة الخدمة.</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pPr algn="ctr" rtl="1"/>
            <a:r>
              <a:rPr lang="fr-FR" sz="5400" dirty="0" smtClean="0">
                <a:latin typeface="Sakkal Majalla" pitchFamily="2" charset="-78"/>
                <a:cs typeface="Sakkal Majalla" pitchFamily="2" charset="-78"/>
              </a:rPr>
              <a:t/>
            </a:r>
            <a:br>
              <a:rPr lang="fr-FR" sz="5400" dirty="0" smtClean="0">
                <a:latin typeface="Sakkal Majalla" pitchFamily="2" charset="-78"/>
                <a:cs typeface="Sakkal Majalla" pitchFamily="2" charset="-78"/>
              </a:rPr>
            </a:br>
            <a:r>
              <a:rPr lang="ar-SA" sz="4800" b="1" dirty="0" smtClean="0">
                <a:latin typeface="Sakkal Majalla" pitchFamily="2" charset="-78"/>
                <a:cs typeface="Sakkal Majalla" pitchFamily="2" charset="-78"/>
              </a:rPr>
              <a:t> ثانيا/ طبيعة الخدمة.</a:t>
            </a:r>
            <a:endParaRPr lang="fr-FR" dirty="0"/>
          </a:p>
        </p:txBody>
      </p:sp>
      <p:pic>
        <p:nvPicPr>
          <p:cNvPr id="26627" name="Picture 3"/>
          <p:cNvPicPr>
            <a:picLocks noGrp="1" noChangeAspect="1" noChangeArrowheads="1"/>
          </p:cNvPicPr>
          <p:nvPr>
            <p:ph idx="1"/>
          </p:nvPr>
        </p:nvPicPr>
        <p:blipFill>
          <a:blip r:embed="rId2"/>
          <a:srcRect/>
          <a:stretch>
            <a:fillRect/>
          </a:stretch>
        </p:blipFill>
        <p:spPr bwMode="auto">
          <a:xfrm>
            <a:off x="714348" y="1935163"/>
            <a:ext cx="7715304" cy="4637109"/>
          </a:xfrm>
          <a:prstGeom prst="rect">
            <a:avLst/>
          </a:prstGeom>
          <a:noFill/>
          <a:ln w="9525">
            <a:noFill/>
            <a:miter lim="800000"/>
            <a:headEnd/>
            <a:tailEnd/>
          </a:ln>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anim calcmode="lin" valueType="num">
                                      <p:cBhvr additive="base">
                                        <p:cTn id="7" dur="500" fill="hold"/>
                                        <p:tgtEl>
                                          <p:spTgt spid="26627"/>
                                        </p:tgtEl>
                                        <p:attrNameLst>
                                          <p:attrName>ppt_x</p:attrName>
                                        </p:attrNameLst>
                                      </p:cBhvr>
                                      <p:tavLst>
                                        <p:tav tm="0">
                                          <p:val>
                                            <p:strVal val="#ppt_x"/>
                                          </p:val>
                                        </p:tav>
                                        <p:tav tm="100000">
                                          <p:val>
                                            <p:strVal val="#ppt_x"/>
                                          </p:val>
                                        </p:tav>
                                      </p:tavLst>
                                    </p:anim>
                                    <p:anim calcmode="lin" valueType="num">
                                      <p:cBhvr additive="base">
                                        <p:cTn id="8" dur="500" fill="hold"/>
                                        <p:tgtEl>
                                          <p:spTgt spid="266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500034" y="1857362"/>
          <a:ext cx="8229600" cy="4786344"/>
        </p:xfrm>
        <a:graphic>
          <a:graphicData uri="http://schemas.openxmlformats.org/drawingml/2006/table">
            <a:tbl>
              <a:tblPr firstRow="1" bandRow="1">
                <a:tableStyleId>{5C22544A-7EE6-4342-B048-85BDC9FD1C3A}</a:tableStyleId>
              </a:tblPr>
              <a:tblGrid>
                <a:gridCol w="4114800"/>
                <a:gridCol w="4114800"/>
              </a:tblGrid>
              <a:tr h="623477">
                <a:tc>
                  <a:txBody>
                    <a:bodyPr/>
                    <a:lstStyle/>
                    <a:p>
                      <a:pPr algn="ctr" rtl="1">
                        <a:buFont typeface="Arial" pitchFamily="34" charset="0"/>
                        <a:buNone/>
                      </a:pPr>
                      <a:r>
                        <a:rPr lang="ar-DZ" sz="2400" dirty="0" smtClean="0">
                          <a:latin typeface="Sakkal Majalla" pitchFamily="2" charset="-78"/>
                          <a:cs typeface="Sakkal Majalla" pitchFamily="2" charset="-78"/>
                        </a:rPr>
                        <a:t>السلعة </a:t>
                      </a:r>
                      <a:endParaRPr lang="fr-FR" sz="2400" dirty="0">
                        <a:latin typeface="Sakkal Majalla" pitchFamily="2" charset="-78"/>
                        <a:cs typeface="Sakkal Majalla" pitchFamily="2" charset="-78"/>
                      </a:endParaRPr>
                    </a:p>
                  </a:txBody>
                  <a:tcPr/>
                </a:tc>
                <a:tc>
                  <a:txBody>
                    <a:bodyPr/>
                    <a:lstStyle/>
                    <a:p>
                      <a:pPr algn="ctr" rtl="1">
                        <a:buFont typeface="Arial" pitchFamily="34" charset="0"/>
                        <a:buNone/>
                      </a:pPr>
                      <a:r>
                        <a:rPr lang="ar-DZ" dirty="0" smtClean="0">
                          <a:latin typeface="Sakkal Majalla" pitchFamily="2" charset="-78"/>
                          <a:cs typeface="Sakkal Majalla" pitchFamily="2" charset="-78"/>
                        </a:rPr>
                        <a:t>ا</a:t>
                      </a:r>
                      <a:r>
                        <a:rPr lang="ar-DZ" sz="2400" dirty="0" smtClean="0">
                          <a:latin typeface="Sakkal Majalla" pitchFamily="2" charset="-78"/>
                          <a:cs typeface="Sakkal Majalla" pitchFamily="2" charset="-78"/>
                        </a:rPr>
                        <a:t>لخدمة</a:t>
                      </a:r>
                      <a:endParaRPr lang="fr-FR" sz="2400" dirty="0">
                        <a:latin typeface="Sakkal Majalla" pitchFamily="2" charset="-78"/>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تصنع قبل أن يتم وضعها في السوق.</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لا توجد من قبل،بل تخلق في نفس سياق تقديمها.</a:t>
                      </a:r>
                      <a:endParaRPr kumimoji="0" lang="fr-FR" sz="1800" kern="1200" dirty="0" smtClean="0">
                        <a:solidFill>
                          <a:schemeClr val="dk1"/>
                        </a:solidFill>
                        <a:latin typeface="Sakkal Majalla" pitchFamily="2" charset="-78"/>
                        <a:ea typeface="+mn-ea"/>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المنتج يتحكم في </a:t>
                      </a:r>
                      <a:r>
                        <a:rPr kumimoji="0" lang="ar-SA" sz="1800" b="1" kern="1200" dirty="0" err="1" smtClean="0">
                          <a:solidFill>
                            <a:schemeClr val="dk1"/>
                          </a:solidFill>
                          <a:latin typeface="Sakkal Majalla" pitchFamily="2" charset="-78"/>
                          <a:ea typeface="+mn-ea"/>
                          <a:cs typeface="Sakkal Majalla" pitchFamily="2" charset="-78"/>
                        </a:rPr>
                        <a:t>النجاعة</a:t>
                      </a:r>
                      <a:r>
                        <a:rPr kumimoji="0" lang="ar-SA" sz="1800" b="1" kern="1200" dirty="0" smtClean="0">
                          <a:solidFill>
                            <a:schemeClr val="dk1"/>
                          </a:solidFill>
                          <a:latin typeface="Sakkal Majalla" pitchFamily="2" charset="-78"/>
                          <a:ea typeface="+mn-ea"/>
                          <a:cs typeface="Sakkal Majalla" pitchFamily="2" charset="-78"/>
                        </a:rPr>
                        <a:t> و الجودة.</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algn="just" rtl="1">
                        <a:buFont typeface="Arial" pitchFamily="34" charset="0"/>
                        <a:buChar char="•"/>
                      </a:pPr>
                      <a:r>
                        <a:rPr kumimoji="0" lang="ar-SA" sz="1800" b="1" kern="1200" dirty="0" smtClean="0">
                          <a:solidFill>
                            <a:schemeClr val="dk1"/>
                          </a:solidFill>
                          <a:latin typeface="Sakkal Majalla" pitchFamily="2" charset="-78"/>
                          <a:ea typeface="+mn-ea"/>
                          <a:cs typeface="Sakkal Majalla" pitchFamily="2" charset="-78"/>
                        </a:rPr>
                        <a:t>المنتج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المستهلك </a:t>
                      </a:r>
                      <a:r>
                        <a:rPr kumimoji="0" lang="ar-SA" sz="1800" b="1" kern="1200" dirty="0" err="1" smtClean="0">
                          <a:solidFill>
                            <a:schemeClr val="dk1"/>
                          </a:solidFill>
                          <a:latin typeface="Sakkal Majalla" pitchFamily="2" charset="-78"/>
                          <a:ea typeface="+mn-ea"/>
                          <a:cs typeface="Sakkal Majalla" pitchFamily="2" charset="-78"/>
                        </a:rPr>
                        <a:t>مسؤولون</a:t>
                      </a:r>
                      <a:r>
                        <a:rPr kumimoji="0" lang="ar-SA" sz="1800" b="1" kern="1200" dirty="0" smtClean="0">
                          <a:solidFill>
                            <a:schemeClr val="dk1"/>
                          </a:solidFill>
                          <a:latin typeface="Sakkal Majalla" pitchFamily="2" charset="-78"/>
                          <a:ea typeface="+mn-ea"/>
                          <a:cs typeface="Sakkal Majalla" pitchFamily="2" charset="-78"/>
                        </a:rPr>
                        <a:t> عن الجودة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a:t>
                      </a:r>
                      <a:r>
                        <a:rPr kumimoji="0" lang="ar-SA" sz="1800" b="1" kern="1200" dirty="0" err="1" smtClean="0">
                          <a:solidFill>
                            <a:schemeClr val="dk1"/>
                          </a:solidFill>
                          <a:latin typeface="Sakkal Majalla" pitchFamily="2" charset="-78"/>
                          <a:ea typeface="+mn-ea"/>
                          <a:cs typeface="Sakkal Majalla" pitchFamily="2" charset="-78"/>
                        </a:rPr>
                        <a:t>النجاعة</a:t>
                      </a:r>
                      <a:endParaRPr lang="fr-FR" dirty="0">
                        <a:latin typeface="Sakkal Majalla" pitchFamily="2" charset="-78"/>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يتحكم المنتج في النتيجة وهو </a:t>
                      </a:r>
                      <a:r>
                        <a:rPr kumimoji="0" lang="ar-SA" sz="1800" b="1" kern="1200" dirty="0" err="1" smtClean="0">
                          <a:solidFill>
                            <a:schemeClr val="dk1"/>
                          </a:solidFill>
                          <a:latin typeface="Sakkal Majalla" pitchFamily="2" charset="-78"/>
                          <a:ea typeface="+mn-ea"/>
                          <a:cs typeface="Sakkal Majalla" pitchFamily="2" charset="-78"/>
                        </a:rPr>
                        <a:t>المسؤول</a:t>
                      </a:r>
                      <a:r>
                        <a:rPr kumimoji="0" lang="ar-SA" sz="1800" b="1" kern="1200" dirty="0" smtClean="0">
                          <a:solidFill>
                            <a:schemeClr val="dk1"/>
                          </a:solidFill>
                          <a:latin typeface="Sakkal Majalla" pitchFamily="2" charset="-78"/>
                          <a:ea typeface="+mn-ea"/>
                          <a:cs typeface="Sakkal Majalla" pitchFamily="2" charset="-78"/>
                        </a:rPr>
                        <a:t> عنها.</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لا يتحكم المنتج في النتيجة.</a:t>
                      </a:r>
                      <a:endParaRPr kumimoji="0" lang="fr-FR" sz="1800" kern="1200" dirty="0" smtClean="0">
                        <a:solidFill>
                          <a:schemeClr val="dk1"/>
                        </a:solidFill>
                        <a:latin typeface="Sakkal Majalla" pitchFamily="2" charset="-78"/>
                        <a:ea typeface="+mn-ea"/>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القيمة التبادلية هي المحددة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المهمة.</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القيمة </a:t>
                      </a:r>
                      <a:r>
                        <a:rPr kumimoji="0" lang="ar-SA" sz="1800" b="1" kern="1200" dirty="0" err="1" smtClean="0">
                          <a:solidFill>
                            <a:schemeClr val="dk1"/>
                          </a:solidFill>
                          <a:latin typeface="Sakkal Majalla" pitchFamily="2" charset="-78"/>
                          <a:ea typeface="+mn-ea"/>
                          <a:cs typeface="Sakkal Majalla" pitchFamily="2" charset="-78"/>
                        </a:rPr>
                        <a:t>الاستعمالية</a:t>
                      </a:r>
                      <a:r>
                        <a:rPr kumimoji="0" lang="ar-SA" sz="1800" b="1" kern="1200" dirty="0" smtClean="0">
                          <a:solidFill>
                            <a:schemeClr val="dk1"/>
                          </a:solidFill>
                          <a:latin typeface="Sakkal Majalla" pitchFamily="2" charset="-78"/>
                          <a:ea typeface="+mn-ea"/>
                          <a:cs typeface="Sakkal Majalla" pitchFamily="2" charset="-78"/>
                        </a:rPr>
                        <a:t> هي العنصر الأكثر أهمية.</a:t>
                      </a:r>
                      <a:endParaRPr kumimoji="0" lang="fr-FR" sz="1800" kern="1200" dirty="0" smtClean="0">
                        <a:solidFill>
                          <a:schemeClr val="dk1"/>
                        </a:solidFill>
                        <a:latin typeface="Sakkal Majalla" pitchFamily="2" charset="-78"/>
                        <a:ea typeface="+mn-ea"/>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الشراء يتضمن تحويل الملكية.</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نادرا ما يكون تحويل الملكية.</a:t>
                      </a:r>
                      <a:endParaRPr kumimoji="0" lang="fr-FR" sz="1800" kern="1200" dirty="0" smtClean="0">
                        <a:solidFill>
                          <a:schemeClr val="dk1"/>
                        </a:solidFill>
                        <a:latin typeface="Sakkal Majalla" pitchFamily="2" charset="-78"/>
                        <a:ea typeface="+mn-ea"/>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السلعة يمكن إعادة بيعــها.</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algn="just" rtl="1">
                        <a:buFont typeface="Arial" pitchFamily="34" charset="0"/>
                        <a:buChar char="•"/>
                      </a:pPr>
                      <a:r>
                        <a:rPr kumimoji="0" lang="ar-SA" sz="1800" b="1" kern="1200" dirty="0" smtClean="0">
                          <a:solidFill>
                            <a:schemeClr val="dk1"/>
                          </a:solidFill>
                          <a:latin typeface="Sakkal Majalla" pitchFamily="2" charset="-78"/>
                          <a:ea typeface="+mn-ea"/>
                          <a:cs typeface="Sakkal Majalla" pitchFamily="2" charset="-78"/>
                        </a:rPr>
                        <a:t>الخدمة لا يمكن إعادة بيعها</a:t>
                      </a:r>
                      <a:endParaRPr lang="fr-FR" dirty="0">
                        <a:latin typeface="Sakkal Majalla" pitchFamily="2" charset="-78"/>
                        <a:cs typeface="Sakkal Majalla" pitchFamily="2" charset="-78"/>
                      </a:endParaRPr>
                    </a:p>
                  </a:txBody>
                  <a:tcPr/>
                </a:tc>
              </a:tr>
              <a:tr h="505709">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السلعــة يمكن تخزينها.</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الخدمة غير ممكن تخزينها.</a:t>
                      </a:r>
                      <a:endParaRPr kumimoji="0" lang="fr-FR" sz="1800" kern="1200" dirty="0" smtClean="0">
                        <a:solidFill>
                          <a:schemeClr val="dk1"/>
                        </a:solidFill>
                        <a:latin typeface="Sakkal Majalla" pitchFamily="2" charset="-78"/>
                        <a:ea typeface="+mn-ea"/>
                        <a:cs typeface="Sakkal Majalla" pitchFamily="2" charset="-78"/>
                      </a:endParaRPr>
                    </a:p>
                  </a:txBody>
                  <a:tcPr/>
                </a:tc>
              </a:tr>
              <a:tr h="622904">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الإنتاج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البيع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الاستهلاك متفرق في المكان.</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الإنتاج والاستهلاك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أيضا البيع يجتمعون في نفس المكان.</a:t>
                      </a:r>
                      <a:endParaRPr kumimoji="0" lang="fr-FR" sz="1800" kern="1200" dirty="0" smtClean="0">
                        <a:solidFill>
                          <a:schemeClr val="dk1"/>
                        </a:solidFill>
                        <a:latin typeface="Sakkal Majalla" pitchFamily="2" charset="-78"/>
                        <a:ea typeface="+mn-ea"/>
                        <a:cs typeface="Sakkal Majalla" pitchFamily="2" charset="-78"/>
                      </a:endParaRPr>
                    </a:p>
                  </a:txBody>
                  <a:tcPr/>
                </a:tc>
              </a:tr>
            </a:tbl>
          </a:graphicData>
        </a:graphic>
      </p:graphicFrame>
      <p:sp>
        <p:nvSpPr>
          <p:cNvPr id="4" name="Titre 1"/>
          <p:cNvSpPr>
            <a:spLocks noGrp="1"/>
          </p:cNvSpPr>
          <p:nvPr>
            <p:ph type="title"/>
          </p:nvPr>
        </p:nvSpPr>
        <p:spPr>
          <a:xfrm>
            <a:off x="428596" y="500042"/>
            <a:ext cx="8229600" cy="1143000"/>
          </a:xfrm>
        </p:spPr>
        <p:txBody>
          <a:bodyPr>
            <a:normAutofit fontScale="90000"/>
          </a:bodyPr>
          <a:lstStyle/>
          <a:p>
            <a:pPr algn="ctr" rtl="1"/>
            <a:r>
              <a:rPr lang="ar-SA" sz="4800" b="1" dirty="0" smtClean="0">
                <a:latin typeface="Sakkal Majalla" pitchFamily="2" charset="-78"/>
                <a:cs typeface="Sakkal Majalla" pitchFamily="2" charset="-78"/>
              </a:rPr>
              <a:t>ثالثا/ </a:t>
            </a:r>
            <a:r>
              <a:rPr lang="ar-SA" sz="4800" b="1" dirty="0" err="1" smtClean="0">
                <a:latin typeface="Sakkal Majalla" pitchFamily="2" charset="-78"/>
                <a:cs typeface="Sakkal Majalla" pitchFamily="2" charset="-78"/>
              </a:rPr>
              <a:t>الفروقات</a:t>
            </a:r>
            <a:r>
              <a:rPr lang="ar-SA" sz="4800" b="1" dirty="0" smtClean="0">
                <a:latin typeface="Sakkal Majalla" pitchFamily="2" charset="-78"/>
                <a:cs typeface="Sakkal Majalla" pitchFamily="2" charset="-78"/>
              </a:rPr>
              <a:t> الأساسية بين الخدمة </a:t>
            </a:r>
            <a:r>
              <a:rPr lang="ar-SA" sz="4800" b="1" dirty="0" err="1" smtClean="0">
                <a:latin typeface="Sakkal Majalla" pitchFamily="2" charset="-78"/>
                <a:cs typeface="Sakkal Majalla" pitchFamily="2" charset="-78"/>
              </a:rPr>
              <a:t>و</a:t>
            </a:r>
            <a:r>
              <a:rPr lang="ar-SA" sz="4800" b="1" dirty="0" smtClean="0">
                <a:latin typeface="Sakkal Majalla" pitchFamily="2" charset="-78"/>
                <a:cs typeface="Sakkal Majalla" pitchFamily="2" charset="-78"/>
              </a:rPr>
              <a:t> السلعة</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sz="4800" b="1" dirty="0" smtClean="0">
                <a:latin typeface="Sakkal Majalla" pitchFamily="2" charset="-78"/>
                <a:cs typeface="Sakkal Majalla" pitchFamily="2" charset="-78"/>
              </a:rPr>
              <a:t>ثالثا/ </a:t>
            </a:r>
            <a:r>
              <a:rPr lang="ar-SA" sz="4800" b="1" dirty="0" err="1" smtClean="0">
                <a:latin typeface="Sakkal Majalla" pitchFamily="2" charset="-78"/>
                <a:cs typeface="Sakkal Majalla" pitchFamily="2" charset="-78"/>
              </a:rPr>
              <a:t>الفروقات</a:t>
            </a:r>
            <a:r>
              <a:rPr lang="ar-SA" sz="4800" b="1" dirty="0" smtClean="0">
                <a:latin typeface="Sakkal Majalla" pitchFamily="2" charset="-78"/>
                <a:cs typeface="Sakkal Majalla" pitchFamily="2" charset="-78"/>
              </a:rPr>
              <a:t> الأساسية بين الخدمة </a:t>
            </a:r>
            <a:r>
              <a:rPr lang="ar-SA" sz="4800" b="1" dirty="0" err="1" smtClean="0">
                <a:latin typeface="Sakkal Majalla" pitchFamily="2" charset="-78"/>
                <a:cs typeface="Sakkal Majalla" pitchFamily="2" charset="-78"/>
              </a:rPr>
              <a:t>و</a:t>
            </a:r>
            <a:r>
              <a:rPr lang="ar-SA" sz="4800" b="1" dirty="0" smtClean="0">
                <a:latin typeface="Sakkal Majalla" pitchFamily="2" charset="-78"/>
                <a:cs typeface="Sakkal Majalla" pitchFamily="2" charset="-78"/>
              </a:rPr>
              <a:t> السلعة</a:t>
            </a:r>
            <a:endParaRPr lang="fr-FR" dirty="0"/>
          </a:p>
        </p:txBody>
      </p:sp>
      <p:graphicFrame>
        <p:nvGraphicFramePr>
          <p:cNvPr id="4" name="Espace réservé du contenu 3"/>
          <p:cNvGraphicFramePr>
            <a:graphicFrameLocks noGrp="1"/>
          </p:cNvGraphicFramePr>
          <p:nvPr>
            <p:ph idx="1"/>
          </p:nvPr>
        </p:nvGraphicFramePr>
        <p:xfrm>
          <a:off x="457200" y="1935163"/>
          <a:ext cx="8229600" cy="3065472"/>
        </p:xfrm>
        <a:graphic>
          <a:graphicData uri="http://schemas.openxmlformats.org/drawingml/2006/table">
            <a:tbl>
              <a:tblPr firstRow="1" bandRow="1">
                <a:tableStyleId>{5C22544A-7EE6-4342-B048-85BDC9FD1C3A}</a:tableStyleId>
              </a:tblPr>
              <a:tblGrid>
                <a:gridCol w="4114800"/>
                <a:gridCol w="4114800"/>
              </a:tblGrid>
              <a:tr h="587155">
                <a:tc>
                  <a:txBody>
                    <a:bodyPr/>
                    <a:lstStyle/>
                    <a:p>
                      <a:pPr algn="ctr" rtl="1">
                        <a:buFont typeface="Arial" pitchFamily="34" charset="0"/>
                        <a:buNone/>
                      </a:pPr>
                      <a:r>
                        <a:rPr lang="ar-DZ" sz="2400" dirty="0" smtClean="0">
                          <a:latin typeface="Sakkal Majalla" pitchFamily="2" charset="-78"/>
                          <a:cs typeface="Sakkal Majalla" pitchFamily="2" charset="-78"/>
                        </a:rPr>
                        <a:t>السلعة</a:t>
                      </a:r>
                      <a:endParaRPr lang="fr-FR" sz="2400" dirty="0">
                        <a:latin typeface="Sakkal Majalla" pitchFamily="2" charset="-78"/>
                        <a:cs typeface="Sakkal Majalla" pitchFamily="2" charset="-78"/>
                      </a:endParaRPr>
                    </a:p>
                  </a:txBody>
                  <a:tcPr/>
                </a:tc>
                <a:tc>
                  <a:txBody>
                    <a:bodyPr/>
                    <a:lstStyle/>
                    <a:p>
                      <a:pPr algn="ctr" rtl="1">
                        <a:buFont typeface="Arial" pitchFamily="34" charset="0"/>
                        <a:buNone/>
                      </a:pPr>
                      <a:r>
                        <a:rPr lang="ar-DZ" sz="2400" dirty="0" smtClean="0">
                          <a:latin typeface="Sakkal Majalla" pitchFamily="2" charset="-78"/>
                          <a:cs typeface="Sakkal Majalla" pitchFamily="2" charset="-78"/>
                        </a:rPr>
                        <a:t>الخدمة </a:t>
                      </a:r>
                      <a:endParaRPr lang="fr-FR" sz="2400" dirty="0">
                        <a:latin typeface="Sakkal Majalla" pitchFamily="2" charset="-78"/>
                        <a:cs typeface="Sakkal Majalla" pitchFamily="2" charset="-78"/>
                      </a:endParaRPr>
                    </a:p>
                  </a:txBody>
                  <a:tcPr/>
                </a:tc>
              </a:tr>
              <a:tr h="587155">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السلعة يتم نقلها.</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الخدمة لا تنقل ( المنتجون هم الذين يتنقلون</a:t>
                      </a:r>
                      <a:r>
                        <a:rPr kumimoji="0" lang="ar-DZ" sz="1800" b="1" kern="1200" dirty="0" smtClean="0">
                          <a:solidFill>
                            <a:schemeClr val="dk1"/>
                          </a:solidFill>
                          <a:latin typeface="Sakkal Majalla" pitchFamily="2" charset="-78"/>
                          <a:ea typeface="+mn-ea"/>
                          <a:cs typeface="Sakkal Majalla" pitchFamily="2" charset="-78"/>
                        </a:rPr>
                        <a:t>)</a:t>
                      </a:r>
                      <a:r>
                        <a:rPr kumimoji="0" lang="ar-SA" sz="1800" b="1" kern="1200" dirty="0" smtClean="0">
                          <a:solidFill>
                            <a:schemeClr val="dk1"/>
                          </a:solidFill>
                          <a:latin typeface="Sakkal Majalla" pitchFamily="2" charset="-78"/>
                          <a:ea typeface="+mn-ea"/>
                          <a:cs typeface="Sakkal Majalla" pitchFamily="2" charset="-78"/>
                        </a:rPr>
                        <a:t> .</a:t>
                      </a:r>
                      <a:endParaRPr kumimoji="0" lang="fr-FR" sz="1800" kern="1200" dirty="0" smtClean="0">
                        <a:solidFill>
                          <a:schemeClr val="dk1"/>
                        </a:solidFill>
                        <a:latin typeface="Sakkal Majalla" pitchFamily="2" charset="-78"/>
                        <a:ea typeface="+mn-ea"/>
                        <a:cs typeface="Sakkal Majalla" pitchFamily="2" charset="-78"/>
                      </a:endParaRPr>
                    </a:p>
                  </a:txBody>
                  <a:tcPr/>
                </a:tc>
              </a:tr>
              <a:tr h="587155">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البائع هو الذي يقوم بالإنتاج.</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المشتري أو الزبون يشارك مباشرة في الإنتاج.</a:t>
                      </a:r>
                      <a:endParaRPr kumimoji="0" lang="fr-FR" sz="1800" kern="1200" dirty="0" smtClean="0">
                        <a:solidFill>
                          <a:schemeClr val="dk1"/>
                        </a:solidFill>
                        <a:latin typeface="Sakkal Majalla" pitchFamily="2" charset="-78"/>
                        <a:ea typeface="+mn-ea"/>
                        <a:cs typeface="Sakkal Majalla" pitchFamily="2" charset="-78"/>
                      </a:endParaRPr>
                    </a:p>
                  </a:txBody>
                  <a:tcPr/>
                </a:tc>
              </a:tr>
              <a:tr h="716852">
                <a:tc>
                  <a:txBody>
                    <a:bodyPr/>
                    <a:lstStyle/>
                    <a:p>
                      <a:pPr marL="0" marR="0" lvl="0" indent="0" algn="just" defTabSz="914400" rtl="1" eaLnBrk="1" fontAlgn="auto" latinLnBrk="0" hangingPunct="1">
                        <a:lnSpc>
                          <a:spcPct val="100000"/>
                        </a:lnSpc>
                        <a:spcBef>
                          <a:spcPts val="0"/>
                        </a:spcBef>
                        <a:spcAft>
                          <a:spcPts val="0"/>
                        </a:spcAft>
                        <a:buClrTx/>
                        <a:buSzTx/>
                        <a:buFont typeface="Arial" pitchFamily="34" charset="0"/>
                        <a:buChar char="•"/>
                        <a:tabLst/>
                        <a:defRPr/>
                      </a:pPr>
                      <a:r>
                        <a:rPr kumimoji="0" lang="ar-SA" sz="1800" b="1" kern="1200" dirty="0" smtClean="0">
                          <a:solidFill>
                            <a:schemeClr val="dk1"/>
                          </a:solidFill>
                          <a:latin typeface="Sakkal Majalla" pitchFamily="2" charset="-78"/>
                          <a:ea typeface="+mn-ea"/>
                          <a:cs typeface="Sakkal Majalla" pitchFamily="2" charset="-78"/>
                        </a:rPr>
                        <a:t>اتصال غير مباشر بين المؤسسة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الزبون.</a:t>
                      </a:r>
                      <a:endParaRPr kumimoji="0" lang="fr-FR" sz="1800" kern="1200" dirty="0" smtClean="0">
                        <a:solidFill>
                          <a:schemeClr val="dk1"/>
                        </a:solidFill>
                        <a:latin typeface="Sakkal Majalla" pitchFamily="2" charset="-78"/>
                        <a:ea typeface="+mn-ea"/>
                        <a:cs typeface="Sakkal Majalla" pitchFamily="2" charset="-78"/>
                      </a:endParaRPr>
                    </a:p>
                  </a:txBody>
                  <a:tcPr/>
                </a:tc>
                <a:tc>
                  <a:txBody>
                    <a:bodyPr/>
                    <a:lstStyle/>
                    <a:p>
                      <a:pPr algn="just" rtl="1">
                        <a:buFont typeface="Arial" pitchFamily="34" charset="0"/>
                        <a:buChar char="•"/>
                      </a:pPr>
                      <a:r>
                        <a:rPr kumimoji="0" lang="ar-SA" sz="1800" b="1" kern="1200" dirty="0" smtClean="0">
                          <a:solidFill>
                            <a:schemeClr val="dk1"/>
                          </a:solidFill>
                          <a:latin typeface="Sakkal Majalla" pitchFamily="2" charset="-78"/>
                          <a:ea typeface="+mn-ea"/>
                          <a:cs typeface="Sakkal Majalla" pitchFamily="2" charset="-78"/>
                        </a:rPr>
                        <a:t>اتصال مباشر بين المنتج والزبون وهذا الاتصال ضروري</a:t>
                      </a:r>
                      <a:endParaRPr lang="fr-FR" dirty="0">
                        <a:latin typeface="Sakkal Majalla" pitchFamily="2" charset="-78"/>
                        <a:cs typeface="Sakkal Majalla" pitchFamily="2" charset="-78"/>
                      </a:endParaRPr>
                    </a:p>
                  </a:txBody>
                  <a:tcPr/>
                </a:tc>
              </a:tr>
              <a:tr h="587155">
                <a:tc>
                  <a:txBody>
                    <a:bodyPr/>
                    <a:lstStyle/>
                    <a:p>
                      <a:pPr algn="just" rtl="1">
                        <a:buFont typeface="Arial" pitchFamily="34" charset="0"/>
                        <a:buChar char="•"/>
                      </a:pPr>
                      <a:r>
                        <a:rPr kumimoji="0" lang="ar-SA" sz="1800" b="1" kern="1200" dirty="0" smtClean="0">
                          <a:solidFill>
                            <a:schemeClr val="dk1"/>
                          </a:solidFill>
                          <a:latin typeface="Sakkal Majalla" pitchFamily="2" charset="-78"/>
                          <a:ea typeface="+mn-ea"/>
                          <a:cs typeface="Sakkal Majalla" pitchFamily="2" charset="-78"/>
                        </a:rPr>
                        <a:t>الاستهلاك يتبع الإنتاج.</a:t>
                      </a:r>
                      <a:endParaRPr lang="fr-FR" dirty="0">
                        <a:latin typeface="Sakkal Majalla" pitchFamily="2" charset="-78"/>
                        <a:cs typeface="Sakkal Majalla" pitchFamily="2" charset="-78"/>
                      </a:endParaRPr>
                    </a:p>
                  </a:txBody>
                  <a:tcPr/>
                </a:tc>
                <a:tc>
                  <a:txBody>
                    <a:bodyPr/>
                    <a:lstStyle/>
                    <a:p>
                      <a:pPr algn="just" rtl="1">
                        <a:buFont typeface="Arial" pitchFamily="34" charset="0"/>
                        <a:buChar char="•"/>
                      </a:pPr>
                      <a:r>
                        <a:rPr kumimoji="0" lang="ar-SA" sz="1800" b="1" kern="1200" dirty="0" smtClean="0">
                          <a:solidFill>
                            <a:schemeClr val="dk1"/>
                          </a:solidFill>
                          <a:latin typeface="Sakkal Majalla" pitchFamily="2" charset="-78"/>
                          <a:ea typeface="+mn-ea"/>
                          <a:cs typeface="Sakkal Majalla" pitchFamily="2" charset="-78"/>
                        </a:rPr>
                        <a:t>الإنتاج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الاستهلاك يتزامن </a:t>
                      </a:r>
                      <a:r>
                        <a:rPr kumimoji="0" lang="ar-SA" sz="1800" b="1" kern="1200" dirty="0" err="1" smtClean="0">
                          <a:solidFill>
                            <a:schemeClr val="dk1"/>
                          </a:solidFill>
                          <a:latin typeface="Sakkal Majalla" pitchFamily="2" charset="-78"/>
                          <a:ea typeface="+mn-ea"/>
                          <a:cs typeface="Sakkal Majalla" pitchFamily="2" charset="-78"/>
                        </a:rPr>
                        <a:t>و</a:t>
                      </a:r>
                      <a:r>
                        <a:rPr kumimoji="0" lang="ar-SA" sz="1800" b="1" kern="1200" dirty="0" smtClean="0">
                          <a:solidFill>
                            <a:schemeClr val="dk1"/>
                          </a:solidFill>
                          <a:latin typeface="Sakkal Majalla" pitchFamily="2" charset="-78"/>
                          <a:ea typeface="+mn-ea"/>
                          <a:cs typeface="Sakkal Majalla" pitchFamily="2" charset="-78"/>
                        </a:rPr>
                        <a:t> يتطابق.</a:t>
                      </a:r>
                      <a:endParaRPr lang="fr-FR" dirty="0">
                        <a:latin typeface="Sakkal Majalla" pitchFamily="2" charset="-78"/>
                        <a:cs typeface="Sakkal Majalla" pitchFamily="2" charset="-78"/>
                      </a:endParaRPr>
                    </a:p>
                  </a:txBody>
                  <a:tcPr/>
                </a:tc>
              </a:tr>
            </a:tbl>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latin typeface="Sakkal Majalla" pitchFamily="2" charset="-78"/>
                <a:cs typeface="Sakkal Majalla" pitchFamily="2" charset="-78"/>
              </a:rPr>
              <a:t>أولا/ مفهوم الخدمة</a:t>
            </a:r>
            <a:endParaRPr lang="fr-FR" b="1"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514350" indent="-514350" algn="r" rtl="1">
              <a:buFont typeface="+mj-lt"/>
              <a:buAutoNum type="arabicPeriod"/>
            </a:pPr>
            <a:r>
              <a:rPr lang="ar-DZ" sz="4000" dirty="0" smtClean="0">
                <a:latin typeface="Sakkal Majalla" pitchFamily="2" charset="-78"/>
                <a:cs typeface="Sakkal Majalla" pitchFamily="2" charset="-78"/>
              </a:rPr>
              <a:t>تعريف الخدمة </a:t>
            </a:r>
          </a:p>
          <a:p>
            <a:pPr marL="514350" indent="-514350" algn="r" rtl="1">
              <a:buFont typeface="+mj-lt"/>
              <a:buAutoNum type="arabicPeriod"/>
            </a:pPr>
            <a:r>
              <a:rPr lang="ar-DZ" sz="4000" dirty="0" smtClean="0">
                <a:latin typeface="Sakkal Majalla" pitchFamily="2" charset="-78"/>
                <a:cs typeface="Sakkal Majalla" pitchFamily="2" charset="-78"/>
              </a:rPr>
              <a:t>خصائص الخدمة</a:t>
            </a:r>
          </a:p>
          <a:p>
            <a:pPr marL="514350" indent="-514350" algn="r" rtl="1">
              <a:buFont typeface="+mj-lt"/>
              <a:buAutoNum type="arabicPeriod"/>
            </a:pPr>
            <a:r>
              <a:rPr lang="ar-DZ" sz="4000" dirty="0" smtClean="0">
                <a:latin typeface="Sakkal Majalla" pitchFamily="2" charset="-78"/>
                <a:cs typeface="Sakkal Majalla" pitchFamily="2" charset="-78"/>
              </a:rPr>
              <a:t>المشاكل المرتبطة بخصائص الخدمة</a:t>
            </a:r>
            <a:endParaRPr lang="fr-FR" sz="40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1143000"/>
          </a:xfrm>
        </p:spPr>
        <p:txBody>
          <a:bodyPr>
            <a:noAutofit/>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5400" dirty="0" smtClean="0">
                <a:latin typeface="Sakkal Majalla" pitchFamily="2" charset="-78"/>
                <a:cs typeface="Sakkal Majalla" pitchFamily="2" charset="-78"/>
              </a:rPr>
              <a:t>1. تعريف الخدمة </a:t>
            </a:r>
            <a:endParaRPr lang="fr-FR" sz="5400" dirty="0"/>
          </a:p>
        </p:txBody>
      </p:sp>
      <p:sp>
        <p:nvSpPr>
          <p:cNvPr id="3" name="Espace réservé du contenu 2"/>
          <p:cNvSpPr>
            <a:spLocks noGrp="1"/>
          </p:cNvSpPr>
          <p:nvPr>
            <p:ph idx="1"/>
          </p:nvPr>
        </p:nvSpPr>
        <p:spPr>
          <a:xfrm>
            <a:off x="457200" y="1714488"/>
            <a:ext cx="8229600" cy="4857784"/>
          </a:xfrm>
        </p:spPr>
        <p:txBody>
          <a:bodyPr>
            <a:normAutofit lnSpcReduction="10000"/>
          </a:bodyPr>
          <a:lstStyle/>
          <a:p>
            <a:pPr algn="just" rtl="1">
              <a:lnSpc>
                <a:spcPct val="150000"/>
              </a:lnSpc>
              <a:buNone/>
            </a:pPr>
            <a:r>
              <a:rPr lang="ar-SA" sz="2000" b="1" dirty="0" smtClean="0">
                <a:latin typeface="Sakkal Majalla" pitchFamily="2" charset="-78"/>
                <a:cs typeface="Sakkal Majalla" pitchFamily="2" charset="-78"/>
              </a:rPr>
              <a:t>واجهت  الباحثين عدة صعوبات في طريقهم لتعريف الخدمة </a:t>
            </a:r>
            <a:r>
              <a:rPr lang="ar-SA" sz="2000" b="1" dirty="0" err="1" smtClean="0">
                <a:latin typeface="Sakkal Majalla" pitchFamily="2" charset="-78"/>
                <a:cs typeface="Sakkal Majalla" pitchFamily="2" charset="-78"/>
              </a:rPr>
              <a:t>و</a:t>
            </a:r>
            <a:r>
              <a:rPr lang="ar-SA" sz="2000" b="1" dirty="0" smtClean="0">
                <a:latin typeface="Sakkal Majalla" pitchFamily="2" charset="-78"/>
                <a:cs typeface="Sakkal Majalla" pitchFamily="2" charset="-78"/>
              </a:rPr>
              <a:t> هو ما أدى لتعدد التعريفات المقترحة، </a:t>
            </a:r>
            <a:r>
              <a:rPr lang="ar-SA" sz="2000" b="1" dirty="0" err="1" smtClean="0">
                <a:latin typeface="Sakkal Majalla" pitchFamily="2" charset="-78"/>
                <a:cs typeface="Sakkal Majalla" pitchFamily="2" charset="-78"/>
              </a:rPr>
              <a:t>و</a:t>
            </a:r>
            <a:r>
              <a:rPr lang="ar-SA" sz="2000" b="1" dirty="0" smtClean="0">
                <a:latin typeface="Sakkal Majalla" pitchFamily="2" charset="-78"/>
                <a:cs typeface="Sakkal Majalla" pitchFamily="2" charset="-78"/>
              </a:rPr>
              <a:t> يمكن تلخيص الأسباب التي تؤدي إلى صعوبة تعريف الخدمة فيما يلي : </a:t>
            </a:r>
            <a:endParaRPr lang="fr-FR" sz="2000" dirty="0" smtClean="0">
              <a:latin typeface="Sakkal Majalla" pitchFamily="2" charset="-78"/>
              <a:cs typeface="Sakkal Majalla" pitchFamily="2" charset="-78"/>
            </a:endParaRPr>
          </a:p>
          <a:p>
            <a:pPr lvl="0" algn="just" rtl="1">
              <a:lnSpc>
                <a:spcPct val="150000"/>
              </a:lnSpc>
            </a:pPr>
            <a:r>
              <a:rPr lang="ar-SA" sz="2000" b="1" dirty="0" smtClean="0">
                <a:latin typeface="Sakkal Majalla" pitchFamily="2" charset="-78"/>
                <a:cs typeface="Sakkal Majalla" pitchFamily="2" charset="-78"/>
              </a:rPr>
              <a:t>من الصعب وصف الخدمة التي طبيعتها مجردة عن المنتج </a:t>
            </a:r>
            <a:r>
              <a:rPr lang="ar-SA" sz="2000" b="1" dirty="0" err="1" smtClean="0">
                <a:latin typeface="Sakkal Majalla" pitchFamily="2" charset="-78"/>
                <a:cs typeface="Sakkal Majalla" pitchFamily="2" charset="-78"/>
              </a:rPr>
              <a:t>و</a:t>
            </a:r>
            <a:r>
              <a:rPr lang="ar-SA" sz="2000" b="1" dirty="0" smtClean="0">
                <a:latin typeface="Sakkal Majalla" pitchFamily="2" charset="-78"/>
                <a:cs typeface="Sakkal Majalla" pitchFamily="2" charset="-78"/>
              </a:rPr>
              <a:t> نستعمل عبارة منتج لتعيين الخدمة كعبارة: (منتجات مالية، منتجات سياحية) .</a:t>
            </a:r>
            <a:endParaRPr lang="fr-FR" sz="2000" dirty="0" smtClean="0">
              <a:latin typeface="Sakkal Majalla" pitchFamily="2" charset="-78"/>
              <a:cs typeface="Sakkal Majalla" pitchFamily="2" charset="-78"/>
            </a:endParaRPr>
          </a:p>
          <a:p>
            <a:pPr lvl="0" algn="just" rtl="1">
              <a:lnSpc>
                <a:spcPct val="150000"/>
              </a:lnSpc>
            </a:pPr>
            <a:r>
              <a:rPr lang="fr-FR" sz="2000" b="1" dirty="0" smtClean="0">
                <a:latin typeface="Sakkal Majalla" pitchFamily="2" charset="-78"/>
                <a:cs typeface="Sakkal Majalla" pitchFamily="2" charset="-78"/>
              </a:rPr>
              <a:t> </a:t>
            </a:r>
            <a:r>
              <a:rPr lang="ar-SA" sz="2000" b="1" dirty="0" smtClean="0">
                <a:latin typeface="Sakkal Majalla" pitchFamily="2" charset="-78"/>
                <a:cs typeface="Sakkal Majalla" pitchFamily="2" charset="-78"/>
              </a:rPr>
              <a:t>لا تخص كلمة خدمة قطاع نشاط واحد ، ففي يومنا هذا لا تناسب أبدا التصنيفات التقليدية المكان الذي احتلته الخدمات في الاقتصاد ، </a:t>
            </a:r>
            <a:r>
              <a:rPr lang="ar-SA" sz="2000" b="1" dirty="0" err="1" smtClean="0">
                <a:latin typeface="Sakkal Majalla" pitchFamily="2" charset="-78"/>
                <a:cs typeface="Sakkal Majalla" pitchFamily="2" charset="-78"/>
              </a:rPr>
              <a:t>و</a:t>
            </a:r>
            <a:r>
              <a:rPr lang="ar-SA" sz="2000" b="1" dirty="0" smtClean="0">
                <a:latin typeface="Sakkal Majalla" pitchFamily="2" charset="-78"/>
                <a:cs typeface="Sakkal Majalla" pitchFamily="2" charset="-78"/>
              </a:rPr>
              <a:t> أصبحت القيمة المضافة لمصنعي مواد الإعلام الآلي ، </a:t>
            </a:r>
            <a:r>
              <a:rPr lang="ar-SA" sz="2000" b="1" dirty="0" err="1" smtClean="0">
                <a:latin typeface="Sakkal Majalla" pitchFamily="2" charset="-78"/>
                <a:cs typeface="Sakkal Majalla" pitchFamily="2" charset="-78"/>
              </a:rPr>
              <a:t>و</a:t>
            </a:r>
            <a:r>
              <a:rPr lang="ar-SA" sz="2000" b="1" dirty="0" smtClean="0">
                <a:latin typeface="Sakkal Majalla" pitchFamily="2" charset="-78"/>
                <a:cs typeface="Sakkal Majalla" pitchFamily="2" charset="-78"/>
              </a:rPr>
              <a:t> منتجين آخرين تشكل قسما كبيرا من الخدمات. </a:t>
            </a:r>
            <a:endParaRPr lang="fr-FR" sz="2000" dirty="0" smtClean="0">
              <a:latin typeface="Sakkal Majalla" pitchFamily="2" charset="-78"/>
              <a:cs typeface="Sakkal Majalla" pitchFamily="2" charset="-78"/>
            </a:endParaRPr>
          </a:p>
          <a:p>
            <a:pPr lvl="0" algn="just" rtl="1">
              <a:lnSpc>
                <a:spcPct val="150000"/>
              </a:lnSpc>
            </a:pPr>
            <a:r>
              <a:rPr lang="ar-SA" sz="2000" b="1" dirty="0" smtClean="0">
                <a:latin typeface="Sakkal Majalla" pitchFamily="2" charset="-78"/>
                <a:cs typeface="Sakkal Majalla" pitchFamily="2" charset="-78"/>
              </a:rPr>
              <a:t>تعتبر الخدمات نشاط إنساني من خلال</a:t>
            </a:r>
            <a:r>
              <a:rPr lang="ar-DZ" sz="2000" b="1" dirty="0" smtClean="0">
                <a:latin typeface="Sakkal Majalla" pitchFamily="2" charset="-78"/>
                <a:cs typeface="Sakkal Majalla" pitchFamily="2" charset="-78"/>
              </a:rPr>
              <a:t> أن</a:t>
            </a:r>
            <a:r>
              <a:rPr lang="ar-SA" sz="2000" b="1" dirty="0" smtClean="0">
                <a:latin typeface="Sakkal Majalla" pitchFamily="2" charset="-78"/>
                <a:cs typeface="Sakkal Majalla" pitchFamily="2" charset="-78"/>
              </a:rPr>
              <a:t> شخص ينجز مهمة لحساب آخر،هذا التعريف محدود جدا ، فكثير من الخدمات أصبحت تنجز بالآلات كالغسل الآلي للسيارات </a:t>
            </a:r>
            <a:r>
              <a:rPr lang="ar-SA" sz="2000" b="1" dirty="0" err="1" smtClean="0">
                <a:latin typeface="Sakkal Majalla" pitchFamily="2" charset="-78"/>
                <a:cs typeface="Sakkal Majalla" pitchFamily="2" charset="-78"/>
              </a:rPr>
              <a:t>و</a:t>
            </a:r>
            <a:r>
              <a:rPr lang="ar-SA" sz="2000" b="1" dirty="0" smtClean="0">
                <a:latin typeface="Sakkal Majalla" pitchFamily="2" charset="-78"/>
                <a:cs typeface="Sakkal Majalla" pitchFamily="2" charset="-78"/>
              </a:rPr>
              <a:t> الموزعين الآليـين للحلويات ... الخ  </a:t>
            </a:r>
            <a:r>
              <a:rPr lang="fr-FR" sz="2000" b="1" dirty="0" smtClean="0">
                <a:latin typeface="Sakkal Majalla" pitchFamily="2" charset="-78"/>
                <a:cs typeface="Sakkal Majalla" pitchFamily="2" charset="-78"/>
              </a:rPr>
              <a:t>.</a:t>
            </a:r>
            <a:endParaRPr lang="fr-FR" sz="2000" dirty="0" smtClean="0">
              <a:latin typeface="Sakkal Majalla" pitchFamily="2" charset="-78"/>
              <a:cs typeface="Sakkal Majalla" pitchFamily="2" charset="-78"/>
            </a:endParaRPr>
          </a:p>
          <a:p>
            <a:pPr lvl="0" algn="just" rtl="1">
              <a:lnSpc>
                <a:spcPct val="150000"/>
              </a:lnSpc>
            </a:pPr>
            <a:r>
              <a:rPr lang="ar-SA" sz="2000" b="1" dirty="0" smtClean="0">
                <a:latin typeface="Sakkal Majalla" pitchFamily="2" charset="-78"/>
                <a:cs typeface="Sakkal Majalla" pitchFamily="2" charset="-78"/>
              </a:rPr>
              <a:t>نهاية أو نتيجة الخدمة هي شبيهة بالمنتجات المادية ، بحيث نهاية كلا منهما هي تلبية حاجات المستهلكين</a:t>
            </a:r>
            <a:r>
              <a:rPr lang="fr-FR" sz="2000" b="1" dirty="0" smtClean="0">
                <a:latin typeface="Sakkal Majalla" pitchFamily="2" charset="-78"/>
                <a:cs typeface="Sakkal Majalla" pitchFamily="2" charset="-78"/>
              </a:rPr>
              <a:t>. </a:t>
            </a:r>
            <a:endParaRPr lang="fr-FR" sz="2000" dirty="0" smtClean="0">
              <a:latin typeface="Sakkal Majalla" pitchFamily="2" charset="-78"/>
              <a:cs typeface="Sakkal Majalla" pitchFamily="2" charset="-78"/>
            </a:endParaRPr>
          </a:p>
          <a:p>
            <a:pPr algn="just">
              <a:lnSpc>
                <a:spcPct val="150000"/>
              </a:lnSpc>
            </a:pPr>
            <a:endParaRPr lang="fr-FR" sz="20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marL="514350" lvl="0" indent="-514350" algn="just" rtl="1">
              <a:lnSpc>
                <a:spcPct val="150000"/>
              </a:lnSpc>
              <a:buFont typeface="+mj-lt"/>
              <a:buAutoNum type="arabicPeriod"/>
              <a:tabLst>
                <a:tab pos="185738" algn="l"/>
              </a:tabLst>
            </a:pPr>
            <a:r>
              <a:rPr lang="ar-SA" b="1" dirty="0" smtClean="0">
                <a:solidFill>
                  <a:schemeClr val="bg2">
                    <a:lumMod val="50000"/>
                  </a:schemeClr>
                </a:solidFill>
                <a:latin typeface="Sakkal Majalla" pitchFamily="2" charset="-78"/>
                <a:cs typeface="Sakkal Majalla" pitchFamily="2" charset="-78"/>
              </a:rPr>
              <a:t>تعريف الجمعية الأمريكية للتسويق </a:t>
            </a:r>
            <a:r>
              <a:rPr lang="ar-SA" b="1" dirty="0" smtClean="0">
                <a:latin typeface="Sakkal Majalla" pitchFamily="2" charset="-78"/>
                <a:cs typeface="Sakkal Majalla" pitchFamily="2" charset="-78"/>
              </a:rPr>
              <a:t>: " الخدمة تقدم في شكل أنشطة ، أو منافع تعرض في البيع أو تقدم مرتبطة مع بيع السلع ". </a:t>
            </a:r>
            <a:endParaRPr lang="fr-FR" dirty="0" smtClean="0">
              <a:latin typeface="Sakkal Majalla" pitchFamily="2" charset="-78"/>
              <a:cs typeface="Sakkal Majalla" pitchFamily="2" charset="-78"/>
            </a:endParaRPr>
          </a:p>
          <a:p>
            <a:pPr marL="0" indent="0" algn="just" rtl="1">
              <a:lnSpc>
                <a:spcPct val="150000"/>
              </a:lnSpc>
              <a:buFont typeface="Wingdings" pitchFamily="2" charset="2"/>
              <a:buChar char="v"/>
              <a:tabLst>
                <a:tab pos="271463" algn="l"/>
              </a:tabLst>
            </a:pPr>
            <a:r>
              <a:rPr lang="ar-DZ" b="1" dirty="0" smtClean="0">
                <a:latin typeface="Sakkal Majalla" pitchFamily="2" charset="-78"/>
                <a:cs typeface="Sakkal Majalla" pitchFamily="2" charset="-78"/>
              </a:rPr>
              <a:t>  </a:t>
            </a:r>
            <a:r>
              <a:rPr lang="ar-SA" b="1" dirty="0" smtClean="0">
                <a:latin typeface="Sakkal Majalla" pitchFamily="2" charset="-78"/>
                <a:cs typeface="Sakkal Majalla" pitchFamily="2" charset="-78"/>
              </a:rPr>
              <a:t>إن هذا التعريف يتسم بالضعف، فضلا عن عدم تمييزه بصورة واضحة بين </a:t>
            </a:r>
            <a:r>
              <a:rPr lang="ar-DZ" b="1" dirty="0" smtClean="0">
                <a:latin typeface="Sakkal Majalla" pitchFamily="2" charset="-78"/>
                <a:cs typeface="Sakkal Majalla" pitchFamily="2" charset="-78"/>
              </a:rPr>
              <a:t> </a:t>
            </a:r>
            <a:r>
              <a:rPr lang="ar-SA" b="1" dirty="0" smtClean="0">
                <a:latin typeface="Sakkal Majalla" pitchFamily="2" charset="-78"/>
                <a:cs typeface="Sakkal Majalla" pitchFamily="2" charset="-78"/>
              </a:rPr>
              <a:t>الخدمة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السلعة.</a:t>
            </a:r>
            <a:endParaRPr lang="fr-FR" dirty="0" smtClean="0">
              <a:latin typeface="Sakkal Majalla" pitchFamily="2" charset="-78"/>
              <a:cs typeface="Sakkal Majalla" pitchFamily="2" charset="-78"/>
            </a:endParaRPr>
          </a:p>
          <a:p>
            <a:pPr marL="514350" lvl="0" indent="-514350" algn="just" rtl="1">
              <a:lnSpc>
                <a:spcPct val="150000"/>
              </a:lnSpc>
              <a:buFont typeface="+mj-lt"/>
              <a:buAutoNum type="arabicPeriod"/>
            </a:pPr>
            <a:r>
              <a:rPr lang="ar-SA" b="1" dirty="0" smtClean="0">
                <a:latin typeface="Sakkal Majalla" pitchFamily="2" charset="-78"/>
                <a:cs typeface="Sakkal Majalla" pitchFamily="2" charset="-78"/>
              </a:rPr>
              <a:t>أما</a:t>
            </a:r>
            <a:r>
              <a:rPr lang="fr-FR" b="1" dirty="0" smtClean="0">
                <a:latin typeface="Sakkal Majalla" pitchFamily="2" charset="-78"/>
                <a:cs typeface="Sakkal Majalla" pitchFamily="2" charset="-78"/>
              </a:rPr>
              <a:t> </a:t>
            </a:r>
            <a:r>
              <a:rPr lang="fr-FR" b="1" dirty="0" smtClean="0">
                <a:solidFill>
                  <a:schemeClr val="bg2">
                    <a:lumMod val="50000"/>
                  </a:schemeClr>
                </a:solidFill>
                <a:latin typeface="Sakkal Majalla" pitchFamily="2" charset="-78"/>
                <a:cs typeface="Sakkal Majalla" pitchFamily="2" charset="-78"/>
              </a:rPr>
              <a:t>" RUSS "</a:t>
            </a:r>
            <a:r>
              <a:rPr lang="fr-FR" b="1" dirty="0" smtClean="0">
                <a:latin typeface="Sakkal Majalla" pitchFamily="2" charset="-78"/>
                <a:cs typeface="Sakkal Majalla" pitchFamily="2" charset="-78"/>
              </a:rPr>
              <a:t> </a:t>
            </a:r>
            <a:r>
              <a:rPr lang="ar-SA" b="1" dirty="0" smtClean="0">
                <a:latin typeface="Sakkal Majalla" pitchFamily="2" charset="-78"/>
                <a:cs typeface="Sakkal Majalla" pitchFamily="2" charset="-78"/>
              </a:rPr>
              <a:t>فقد عرف الخدمة بأنها " شرط مؤقت للمنتج أو أداء لنشاط موجه لإشباع حاجات محددة للمستفيدين. ". </a:t>
            </a:r>
            <a:endParaRPr lang="fr-FR" dirty="0" smtClean="0">
              <a:latin typeface="Sakkal Majalla" pitchFamily="2" charset="-78"/>
              <a:cs typeface="Sakkal Majalla" pitchFamily="2" charset="-78"/>
            </a:endParaRPr>
          </a:p>
          <a:p>
            <a:pPr marL="514350" lvl="0" indent="-514350" algn="just" rtl="1">
              <a:lnSpc>
                <a:spcPct val="150000"/>
              </a:lnSpc>
              <a:buFont typeface="+mj-lt"/>
              <a:buAutoNum type="arabicPeriod"/>
            </a:pPr>
            <a:r>
              <a:rPr lang="ar-SA" b="1" dirty="0" smtClean="0">
                <a:solidFill>
                  <a:schemeClr val="bg2">
                    <a:lumMod val="50000"/>
                  </a:schemeClr>
                </a:solidFill>
                <a:latin typeface="Sakkal Majalla" pitchFamily="2" charset="-78"/>
                <a:cs typeface="Sakkal Majalla" pitchFamily="2" charset="-78"/>
              </a:rPr>
              <a:t>أما</a:t>
            </a:r>
            <a:r>
              <a:rPr lang="fr-FR" b="1" dirty="0" smtClean="0">
                <a:solidFill>
                  <a:schemeClr val="bg2">
                    <a:lumMod val="50000"/>
                  </a:schemeClr>
                </a:solidFill>
                <a:latin typeface="Sakkal Majalla" pitchFamily="2" charset="-78"/>
                <a:cs typeface="Sakkal Majalla" pitchFamily="2" charset="-78"/>
              </a:rPr>
              <a:t> "Stanton" </a:t>
            </a:r>
            <a:r>
              <a:rPr lang="ar-SA" b="1" dirty="0" smtClean="0">
                <a:latin typeface="Sakkal Majalla" pitchFamily="2" charset="-78"/>
                <a:cs typeface="Sakkal Majalla" pitchFamily="2" charset="-78"/>
              </a:rPr>
              <a:t>فقد أوجز تعريف الخدمة على أنها :" النشاطات غير الملموسة التي تحقق إشباع الرغبات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التي لا ترتبط أساساً ببيع سلعة ما أو خدمة أخرى". </a:t>
            </a:r>
            <a:endParaRPr lang="fr-FR" dirty="0" smtClean="0">
              <a:latin typeface="Sakkal Majalla" pitchFamily="2" charset="-78"/>
              <a:cs typeface="Sakkal Majalla" pitchFamily="2" charset="-78"/>
            </a:endParaRPr>
          </a:p>
          <a:p>
            <a:pPr marL="514350" indent="-514350" algn="just" rtl="1">
              <a:lnSpc>
                <a:spcPct val="150000"/>
              </a:lnSpc>
              <a:buFont typeface="+mj-lt"/>
              <a:buAutoNum type="arabicPeriod"/>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Autofit/>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5400" dirty="0" smtClean="0">
                <a:latin typeface="Sakkal Majalla" pitchFamily="2" charset="-78"/>
                <a:cs typeface="Sakkal Majalla" pitchFamily="2" charset="-78"/>
              </a:rPr>
              <a:t>1. تعريف الخدمة </a:t>
            </a:r>
            <a:endParaRPr lang="fr-FR" sz="54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marL="514350" lvl="0" indent="-514350" algn="just" rtl="1">
              <a:lnSpc>
                <a:spcPct val="150000"/>
              </a:lnSpc>
              <a:buFont typeface="+mj-lt"/>
              <a:buAutoNum type="arabicPeriod"/>
            </a:pPr>
            <a:r>
              <a:rPr lang="ar-SA" b="1" dirty="0" smtClean="0">
                <a:latin typeface="Sakkal Majalla" pitchFamily="2" charset="-78"/>
                <a:cs typeface="Sakkal Majalla" pitchFamily="2" charset="-78"/>
              </a:rPr>
              <a:t>و قد عرّف</a:t>
            </a:r>
            <a:r>
              <a:rPr lang="fr-FR" b="1" dirty="0" smtClean="0">
                <a:latin typeface="Sakkal Majalla" pitchFamily="2" charset="-78"/>
                <a:cs typeface="Sakkal Majalla" pitchFamily="2" charset="-78"/>
              </a:rPr>
              <a:t> </a:t>
            </a:r>
            <a:r>
              <a:rPr lang="fr-FR" b="1" dirty="0" smtClean="0">
                <a:solidFill>
                  <a:schemeClr val="bg2">
                    <a:lumMod val="50000"/>
                  </a:schemeClr>
                </a:solidFill>
                <a:latin typeface="Sakkal Majalla" pitchFamily="2" charset="-78"/>
                <a:cs typeface="Sakkal Majalla" pitchFamily="2" charset="-78"/>
              </a:rPr>
              <a:t>"</a:t>
            </a:r>
            <a:r>
              <a:rPr lang="fr-FR" b="1" dirty="0" err="1" smtClean="0">
                <a:solidFill>
                  <a:schemeClr val="bg2">
                    <a:lumMod val="50000"/>
                  </a:schemeClr>
                </a:solidFill>
                <a:latin typeface="Sakkal Majalla" pitchFamily="2" charset="-78"/>
                <a:cs typeface="Sakkal Majalla" pitchFamily="2" charset="-78"/>
              </a:rPr>
              <a:t>PH.kotler</a:t>
            </a:r>
            <a:r>
              <a:rPr lang="fr-FR" b="1" dirty="0" smtClean="0">
                <a:solidFill>
                  <a:schemeClr val="bg2">
                    <a:lumMod val="50000"/>
                  </a:schemeClr>
                </a:solidFill>
                <a:latin typeface="Sakkal Majalla" pitchFamily="2" charset="-78"/>
                <a:cs typeface="Sakkal Majalla" pitchFamily="2" charset="-78"/>
              </a:rPr>
              <a:t> </a:t>
            </a:r>
            <a:r>
              <a:rPr lang="fr-FR" b="1" dirty="0" smtClean="0">
                <a:latin typeface="Sakkal Majalla" pitchFamily="2" charset="-78"/>
                <a:cs typeface="Sakkal Majalla" pitchFamily="2" charset="-78"/>
              </a:rPr>
              <a:t>" </a:t>
            </a:r>
            <a:r>
              <a:rPr lang="ar-SA" b="1" dirty="0" smtClean="0">
                <a:latin typeface="Sakkal Majalla" pitchFamily="2" charset="-78"/>
                <a:cs typeface="Sakkal Majalla" pitchFamily="2" charset="-78"/>
              </a:rPr>
              <a:t>الخدمة على أنها" كل نشاط أو إجراء يمكن لطرف أن يقدمه لطرف آخر، يكون أساساَ غير ملموس ،و لا ينتج عنه تملك لأي شيء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قد يرتبط تقديمه بمنتج مادي". </a:t>
            </a:r>
            <a:endParaRPr lang="fr-FR" dirty="0" smtClean="0">
              <a:latin typeface="Sakkal Majalla" pitchFamily="2" charset="-78"/>
              <a:cs typeface="Sakkal Majalla" pitchFamily="2" charset="-78"/>
            </a:endParaRPr>
          </a:p>
          <a:p>
            <a:pPr marL="514350" lvl="0" indent="-514350" algn="just" rtl="1">
              <a:lnSpc>
                <a:spcPct val="150000"/>
              </a:lnSpc>
              <a:buFont typeface="+mj-lt"/>
              <a:buAutoNum type="arabicPeriod"/>
            </a:pPr>
            <a:r>
              <a:rPr lang="ar-SA" b="1" dirty="0" smtClean="0">
                <a:latin typeface="Sakkal Majalla" pitchFamily="2" charset="-78"/>
                <a:cs typeface="Sakkal Majalla" pitchFamily="2" charset="-78"/>
              </a:rPr>
              <a:t>أما </a:t>
            </a:r>
            <a:r>
              <a:rPr lang="en-US" b="1" dirty="0" err="1" smtClean="0">
                <a:solidFill>
                  <a:schemeClr val="bg2">
                    <a:lumMod val="50000"/>
                  </a:schemeClr>
                </a:solidFill>
                <a:latin typeface="Sakkal Majalla" pitchFamily="2" charset="-78"/>
                <a:cs typeface="Sakkal Majalla" pitchFamily="2" charset="-78"/>
              </a:rPr>
              <a:t>Gronroos</a:t>
            </a:r>
            <a:r>
              <a:rPr lang="en-US" b="1" dirty="0" smtClean="0">
                <a:solidFill>
                  <a:schemeClr val="bg2">
                    <a:lumMod val="50000"/>
                  </a:schemeClr>
                </a:solidFill>
                <a:latin typeface="Sakkal Majalla" pitchFamily="2" charset="-78"/>
                <a:cs typeface="Sakkal Majalla" pitchFamily="2" charset="-78"/>
              </a:rPr>
              <a:t> </a:t>
            </a:r>
            <a:r>
              <a:rPr lang="ar-DZ" b="1" dirty="0" smtClean="0">
                <a:latin typeface="Sakkal Majalla" pitchFamily="2" charset="-78"/>
                <a:cs typeface="Sakkal Majalla" pitchFamily="2" charset="-78"/>
              </a:rPr>
              <a:t>  فيعرف الخدمة "بأنها عبارة عن أشياء مدركة بالحواس </a:t>
            </a:r>
            <a:r>
              <a:rPr lang="ar-DZ" b="1" dirty="0" err="1" smtClean="0">
                <a:latin typeface="Sakkal Majalla" pitchFamily="2" charset="-78"/>
                <a:cs typeface="Sakkal Majalla" pitchFamily="2" charset="-78"/>
              </a:rPr>
              <a:t>و</a:t>
            </a:r>
            <a:r>
              <a:rPr lang="ar-DZ" b="1" dirty="0" smtClean="0">
                <a:latin typeface="Sakkal Majalla" pitchFamily="2" charset="-78"/>
                <a:cs typeface="Sakkal Majalla" pitchFamily="2" charset="-78"/>
              </a:rPr>
              <a:t> قابلة للتبادل تقدمها شركات أو مؤسسات معينة بشكل عام بتقديم خدمات أو تعتبر نفسها مؤسسات خدمية".</a:t>
            </a:r>
            <a:endParaRPr lang="fr-FR" dirty="0" smtClean="0">
              <a:latin typeface="Sakkal Majalla" pitchFamily="2" charset="-78"/>
              <a:cs typeface="Sakkal Majalla" pitchFamily="2" charset="-78"/>
            </a:endParaRPr>
          </a:p>
          <a:p>
            <a:pPr marL="514350" indent="-514350" algn="just" rtl="1">
              <a:lnSpc>
                <a:spcPct val="150000"/>
              </a:lnSpc>
              <a:buFont typeface="Wingdings" pitchFamily="2" charset="2"/>
              <a:buChar char="v"/>
            </a:pPr>
            <a:r>
              <a:rPr lang="ar-SA" b="1" dirty="0" smtClean="0">
                <a:latin typeface="Sakkal Majalla" pitchFamily="2" charset="-78"/>
                <a:cs typeface="Sakkal Majalla" pitchFamily="2" charset="-78"/>
              </a:rPr>
              <a:t>إن فائدة هذا التعريف تكمن في أنه يسمح لأي مؤسسة تعتبر نفسها خدمية بأن تلجأ إلى البحوث التي تم تطويرها خصيصا للتعامل مع المشكلات ذات العلاقة بالخدمات.</a:t>
            </a:r>
            <a:endParaRPr lang="fr-FR" dirty="0" smtClean="0">
              <a:latin typeface="Sakkal Majalla" pitchFamily="2" charset="-78"/>
              <a:cs typeface="Sakkal Majalla" pitchFamily="2" charset="-78"/>
            </a:endParaRPr>
          </a:p>
          <a:p>
            <a:pPr marL="514350" indent="-514350" algn="just">
              <a:lnSpc>
                <a:spcPct val="150000"/>
              </a:lnSpc>
              <a:buFont typeface="+mj-lt"/>
              <a:buAutoNum type="arabicPeriod"/>
            </a:pPr>
            <a:endParaRPr lang="fr-FR" dirty="0">
              <a:latin typeface="Sakkal Majalla" pitchFamily="2" charset="-78"/>
              <a:cs typeface="Sakkal Majalla" pitchFamily="2" charset="-78"/>
            </a:endParaRPr>
          </a:p>
        </p:txBody>
      </p:sp>
      <p:sp>
        <p:nvSpPr>
          <p:cNvPr id="5" name="Titre 1"/>
          <p:cNvSpPr>
            <a:spLocks noGrp="1"/>
          </p:cNvSpPr>
          <p:nvPr>
            <p:ph type="title"/>
          </p:nvPr>
        </p:nvSpPr>
        <p:spPr/>
        <p:txBody>
          <a:bodyPr>
            <a:noAutofit/>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5400" dirty="0" smtClean="0">
                <a:latin typeface="Sakkal Majalla" pitchFamily="2" charset="-78"/>
                <a:cs typeface="Sakkal Majalla" pitchFamily="2" charset="-78"/>
              </a:rPr>
              <a:t>1. تعريف الخدمة </a:t>
            </a:r>
            <a:endParaRPr lang="fr-FR" sz="54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lvl="0" algn="just" rtl="1">
              <a:lnSpc>
                <a:spcPct val="150000"/>
              </a:lnSpc>
              <a:buFont typeface="Wingdings" pitchFamily="2" charset="2"/>
              <a:buChar char="v"/>
            </a:pPr>
            <a:r>
              <a:rPr lang="ar-SA" b="1" dirty="0" smtClean="0">
                <a:latin typeface="Sakkal Majalla" pitchFamily="2" charset="-78"/>
                <a:cs typeface="Sakkal Majalla" pitchFamily="2" charset="-78"/>
              </a:rPr>
              <a:t>يلاحظ من </a:t>
            </a:r>
            <a:r>
              <a:rPr lang="ar-SA" b="1" dirty="0" err="1" smtClean="0">
                <a:latin typeface="Sakkal Majalla" pitchFamily="2" charset="-78"/>
                <a:cs typeface="Sakkal Majalla" pitchFamily="2" charset="-78"/>
              </a:rPr>
              <a:t>التعاريف</a:t>
            </a:r>
            <a:r>
              <a:rPr lang="ar-SA" b="1" dirty="0" smtClean="0">
                <a:latin typeface="Sakkal Majalla" pitchFamily="2" charset="-78"/>
                <a:cs typeface="Sakkal Majalla" pitchFamily="2" charset="-78"/>
              </a:rPr>
              <a:t> السابقة الذكر أنها تشير بوضوح للفصل بين الخدمات التي تعرض للبيع مباشرة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تلك التي تقدم مرتبطة بسلعة ما ، مع التأكيد على تمييز الخدمة بكونها غير ملموسـة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بشكل منفصل عن السلع الملموسة التي يمكن أن ترافقها كشراء الأدوية المرافقة للخدمات الصحية أو الأدوات الاحتياطية المرافقة لعملية الصيانة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التصليح ... الخ </a:t>
            </a:r>
            <a:endParaRPr lang="fr-FR" dirty="0" smtClean="0">
              <a:latin typeface="Sakkal Majalla" pitchFamily="2" charset="-78"/>
              <a:cs typeface="Sakkal Majalla" pitchFamily="2" charset="-78"/>
            </a:endParaRPr>
          </a:p>
          <a:p>
            <a:pPr lvl="0" algn="just" rtl="1">
              <a:lnSpc>
                <a:spcPct val="150000"/>
              </a:lnSpc>
              <a:buFont typeface="Wingdings" pitchFamily="2" charset="2"/>
              <a:buChar char="v"/>
            </a:pPr>
            <a:r>
              <a:rPr lang="ar-SA" b="1" dirty="0" smtClean="0">
                <a:latin typeface="Sakkal Majalla" pitchFamily="2" charset="-78"/>
                <a:cs typeface="Sakkal Majalla" pitchFamily="2" charset="-78"/>
              </a:rPr>
              <a:t> على مدى سنوات لم يتم النظر إلى تجار التجزئة المتعاملين بالمواد الغذائية على أنهم يقدمون خدمات باعتبار أن هؤلاء يتعاملون مع عدد كبير من السلع المادية. إلا أن اشتداد المنافسة جعلهم يعتمدون على عناصر الخدمة غير الملموسة في تعاملاتهم مع المستهلكين من خلال تمييز أنفسهم.</a:t>
            </a:r>
            <a:endParaRPr lang="fr-FR" dirty="0" smtClean="0">
              <a:latin typeface="Sakkal Majalla" pitchFamily="2" charset="-78"/>
              <a:cs typeface="Sakkal Majalla" pitchFamily="2" charset="-78"/>
            </a:endParaRPr>
          </a:p>
          <a:p>
            <a:pPr algn="just">
              <a:lnSpc>
                <a:spcPct val="150000"/>
              </a:lnSpc>
              <a:buFont typeface="Wingdings" pitchFamily="2" charset="2"/>
              <a:buChar char="v"/>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Autofit/>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5400" dirty="0" smtClean="0">
                <a:latin typeface="Sakkal Majalla" pitchFamily="2" charset="-78"/>
                <a:cs typeface="Sakkal Majalla" pitchFamily="2" charset="-78"/>
              </a:rPr>
              <a:t>1. تعريف الخدمة </a:t>
            </a:r>
            <a:endParaRPr lang="fr-FR" sz="54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just" rtl="1">
              <a:lnSpc>
                <a:spcPct val="150000"/>
              </a:lnSpc>
              <a:buFont typeface="Wingdings" pitchFamily="2" charset="2"/>
              <a:buChar char="v"/>
            </a:pPr>
            <a:r>
              <a:rPr lang="ar-SA" b="1" dirty="0" smtClean="0">
                <a:latin typeface="Sakkal Majalla" pitchFamily="2" charset="-78"/>
                <a:cs typeface="Sakkal Majalla" pitchFamily="2" charset="-78"/>
              </a:rPr>
              <a:t>متاجر التجزئة البريطانية المعروفة </a:t>
            </a:r>
            <a:r>
              <a:rPr lang="ar-SA" b="1" dirty="0" smtClean="0">
                <a:solidFill>
                  <a:schemeClr val="bg2">
                    <a:lumMod val="50000"/>
                  </a:schemeClr>
                </a:solidFill>
                <a:latin typeface="Sakkal Majalla" pitchFamily="2" charset="-78"/>
                <a:cs typeface="Sakkal Majalla" pitchFamily="2" charset="-78"/>
              </a:rPr>
              <a:t>باسم(</a:t>
            </a:r>
            <a:r>
              <a:rPr lang="en-US" b="1" dirty="0" smtClean="0">
                <a:solidFill>
                  <a:schemeClr val="bg2">
                    <a:lumMod val="50000"/>
                  </a:schemeClr>
                </a:solidFill>
                <a:latin typeface="Sakkal Majalla" pitchFamily="2" charset="-78"/>
                <a:cs typeface="Sakkal Majalla" pitchFamily="2" charset="-78"/>
              </a:rPr>
              <a:t>Tesco</a:t>
            </a:r>
            <a:r>
              <a:rPr lang="ar-SA" b="1" dirty="0" smtClean="0">
                <a:solidFill>
                  <a:schemeClr val="bg2">
                    <a:lumMod val="50000"/>
                  </a:schemeClr>
                </a:solidFill>
                <a:latin typeface="Sakkal Majalla" pitchFamily="2" charset="-78"/>
                <a:cs typeface="Sakkal Majalla" pitchFamily="2" charset="-78"/>
              </a:rPr>
              <a:t>) </a:t>
            </a:r>
            <a:r>
              <a:rPr lang="ar-SA" b="1" dirty="0" smtClean="0">
                <a:latin typeface="Sakkal Majalla" pitchFamily="2" charset="-78"/>
                <a:cs typeface="Sakkal Majalla" pitchFamily="2" charset="-78"/>
              </a:rPr>
              <a:t>تقدم خدمات رعاية الأطفال أثناء قيام الأم بالتسوق،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هناك متاجر تجزئة أخرى مثل(</a:t>
            </a:r>
            <a:r>
              <a:rPr lang="fr-FR" b="1" dirty="0" err="1" smtClean="0">
                <a:latin typeface="Sakkal Majalla" pitchFamily="2" charset="-78"/>
                <a:cs typeface="Sakkal Majalla" pitchFamily="2" charset="-78"/>
              </a:rPr>
              <a:t>Safeway</a:t>
            </a:r>
            <a:r>
              <a:rPr lang="ar-SA" b="1" dirty="0" smtClean="0">
                <a:latin typeface="Sakkal Majalla" pitchFamily="2" charset="-78"/>
                <a:cs typeface="Sakkal Majalla" pitchFamily="2" charset="-78"/>
              </a:rPr>
              <a:t>) تقدم خدمات استلام فواتير الكهرباء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الماء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الهاتف، بينما تقوم مطاعم مختلفة في بقاع العالم بإيصال </a:t>
            </a:r>
            <a:r>
              <a:rPr lang="ar-SA" b="1" dirty="0" err="1" smtClean="0">
                <a:latin typeface="Sakkal Majalla" pitchFamily="2" charset="-78"/>
                <a:cs typeface="Sakkal Majalla" pitchFamily="2" charset="-78"/>
              </a:rPr>
              <a:t>الطلبيات</a:t>
            </a:r>
            <a:r>
              <a:rPr lang="ar-SA" b="1" dirty="0" smtClean="0">
                <a:latin typeface="Sakkal Majalla" pitchFamily="2" charset="-78"/>
                <a:cs typeface="Sakkal Majalla" pitchFamily="2" charset="-78"/>
              </a:rPr>
              <a:t> إلى المنازل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تنظيم الحفلات في المناسبات...... </a:t>
            </a:r>
            <a:endParaRPr lang="fr-FR" dirty="0" smtClean="0">
              <a:latin typeface="Sakkal Majalla" pitchFamily="2" charset="-78"/>
              <a:cs typeface="Sakkal Majalla" pitchFamily="2" charset="-78"/>
            </a:endParaRPr>
          </a:p>
          <a:p>
            <a:pPr lvl="0" algn="just" rtl="1">
              <a:lnSpc>
                <a:spcPct val="150000"/>
              </a:lnSpc>
              <a:buFont typeface="Wingdings" pitchFamily="2" charset="2"/>
              <a:buChar char="v"/>
            </a:pPr>
            <a:r>
              <a:rPr lang="ar-DZ" b="1" dirty="0" smtClean="0">
                <a:latin typeface="Sakkal Majalla" pitchFamily="2" charset="-78"/>
                <a:cs typeface="Sakkal Majalla" pitchFamily="2" charset="-78"/>
              </a:rPr>
              <a:t>في التقرير السنوي لعام 2006، قالت شركة العطور الفرنسية </a:t>
            </a:r>
            <a:r>
              <a:rPr lang="ar-DZ" b="1" dirty="0" err="1" smtClean="0">
                <a:solidFill>
                  <a:schemeClr val="bg2">
                    <a:lumMod val="50000"/>
                  </a:schemeClr>
                </a:solidFill>
                <a:latin typeface="Sakkal Majalla" pitchFamily="2" charset="-78"/>
                <a:cs typeface="Sakkal Majalla" pitchFamily="2" charset="-78"/>
              </a:rPr>
              <a:t>شانيل</a:t>
            </a:r>
            <a:r>
              <a:rPr lang="ar-DZ" b="1" dirty="0" smtClean="0">
                <a:solidFill>
                  <a:schemeClr val="bg2">
                    <a:lumMod val="50000"/>
                  </a:schemeClr>
                </a:solidFill>
                <a:latin typeface="Sakkal Majalla" pitchFamily="2" charset="-78"/>
                <a:cs typeface="Sakkal Majalla" pitchFamily="2" charset="-78"/>
              </a:rPr>
              <a:t>(</a:t>
            </a:r>
            <a:r>
              <a:rPr lang="en-US" b="1" dirty="0" smtClean="0">
                <a:solidFill>
                  <a:schemeClr val="bg2">
                    <a:lumMod val="50000"/>
                  </a:schemeClr>
                </a:solidFill>
                <a:latin typeface="Sakkal Majalla" pitchFamily="2" charset="-78"/>
                <a:cs typeface="Sakkal Majalla" pitchFamily="2" charset="-78"/>
              </a:rPr>
              <a:t>CH</a:t>
            </a:r>
            <a:r>
              <a:rPr lang="fr-FR" b="1" dirty="0" smtClean="0">
                <a:solidFill>
                  <a:schemeClr val="bg2">
                    <a:lumMod val="50000"/>
                  </a:schemeClr>
                </a:solidFill>
                <a:latin typeface="Sakkal Majalla" pitchFamily="2" charset="-78"/>
                <a:cs typeface="Sakkal Majalla" pitchFamily="2" charset="-78"/>
              </a:rPr>
              <a:t>anel</a:t>
            </a:r>
            <a:r>
              <a:rPr lang="ar-DZ" b="1" dirty="0" smtClean="0">
                <a:solidFill>
                  <a:schemeClr val="bg2">
                    <a:lumMod val="50000"/>
                  </a:schemeClr>
                </a:solidFill>
                <a:latin typeface="Sakkal Majalla" pitchFamily="2" charset="-78"/>
                <a:cs typeface="Sakkal Majalla" pitchFamily="2" charset="-78"/>
              </a:rPr>
              <a:t>): </a:t>
            </a:r>
            <a:r>
              <a:rPr lang="ar-DZ" b="1" dirty="0" smtClean="0">
                <a:latin typeface="Sakkal Majalla" pitchFamily="2" charset="-78"/>
                <a:cs typeface="Sakkal Majalla" pitchFamily="2" charset="-78"/>
              </a:rPr>
              <a:t>"إننا في مختبراتنا نصنع سلعة هي العطور، بينما في متاجرنا نبيع الأمل، الجمال، الأناقة </a:t>
            </a:r>
            <a:r>
              <a:rPr lang="ar-DZ" b="1" dirty="0" err="1" smtClean="0">
                <a:latin typeface="Sakkal Majalla" pitchFamily="2" charset="-78"/>
                <a:cs typeface="Sakkal Majalla" pitchFamily="2" charset="-78"/>
              </a:rPr>
              <a:t>و</a:t>
            </a:r>
            <a:r>
              <a:rPr lang="ar-DZ" b="1" dirty="0" smtClean="0">
                <a:latin typeface="Sakkal Majalla" pitchFamily="2" charset="-78"/>
                <a:cs typeface="Sakkal Majalla" pitchFamily="2" charset="-78"/>
              </a:rPr>
              <a:t> الوجاهة المرتبطة بالعطور ."</a:t>
            </a:r>
            <a:endParaRPr lang="fr-FR" dirty="0" smtClean="0">
              <a:latin typeface="Sakkal Majalla" pitchFamily="2" charset="-78"/>
              <a:cs typeface="Sakkal Majalla" pitchFamily="2" charset="-78"/>
            </a:endParaRPr>
          </a:p>
          <a:p>
            <a:pPr algn="just">
              <a:lnSpc>
                <a:spcPct val="150000"/>
              </a:lnSpc>
              <a:buFont typeface="Wingdings" pitchFamily="2" charset="2"/>
              <a:buChar char="v"/>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Autofit/>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5400" dirty="0" smtClean="0">
                <a:latin typeface="Sakkal Majalla" pitchFamily="2" charset="-78"/>
                <a:cs typeface="Sakkal Majalla" pitchFamily="2" charset="-78"/>
              </a:rPr>
              <a:t>1. تعريف الخدمة </a:t>
            </a:r>
            <a:endParaRPr lang="fr-FR" sz="54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4800" dirty="0" smtClean="0">
                <a:latin typeface="Sakkal Majalla" pitchFamily="2" charset="-78"/>
                <a:cs typeface="Sakkal Majalla" pitchFamily="2" charset="-78"/>
              </a:rPr>
              <a:t> 2. خصائص الخدمة</a:t>
            </a:r>
            <a:endParaRPr lang="fr-FR" dirty="0"/>
          </a:p>
        </p:txBody>
      </p:sp>
      <p:graphicFrame>
        <p:nvGraphicFramePr>
          <p:cNvPr id="5" name="Espace réservé du contenu 4"/>
          <p:cNvGraphicFramePr>
            <a:graphicFrameLocks noGrp="1"/>
          </p:cNvGraphicFramePr>
          <p:nvPr>
            <p:ph idx="1"/>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graphicEl>
                                              <a:dgm id="{DDE3F797-E945-46B7-9D82-DFCB52337BD3}"/>
                                            </p:graphicEl>
                                          </p:spTgt>
                                        </p:tgtEl>
                                        <p:attrNameLst>
                                          <p:attrName>style.visibility</p:attrName>
                                        </p:attrNameLst>
                                      </p:cBhvr>
                                      <p:to>
                                        <p:strVal val="visible"/>
                                      </p:to>
                                    </p:set>
                                    <p:animEffect transition="in" filter="wipe(down)">
                                      <p:cBhvr>
                                        <p:cTn id="7" dur="500"/>
                                        <p:tgtEl>
                                          <p:spTgt spid="5">
                                            <p:graphicEl>
                                              <a:dgm id="{DDE3F797-E945-46B7-9D82-DFCB52337BD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graphicEl>
                                              <a:dgm id="{C174D281-2C16-42A1-B1A3-554215C405D4}"/>
                                            </p:graphicEl>
                                          </p:spTgt>
                                        </p:tgtEl>
                                        <p:attrNameLst>
                                          <p:attrName>style.visibility</p:attrName>
                                        </p:attrNameLst>
                                      </p:cBhvr>
                                      <p:to>
                                        <p:strVal val="visible"/>
                                      </p:to>
                                    </p:set>
                                    <p:animEffect transition="in" filter="wipe(down)">
                                      <p:cBhvr>
                                        <p:cTn id="12" dur="500"/>
                                        <p:tgtEl>
                                          <p:spTgt spid="5">
                                            <p:graphicEl>
                                              <a:dgm id="{C174D281-2C16-42A1-B1A3-554215C405D4}"/>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graphicEl>
                                              <a:dgm id="{B14F270C-2D60-489A-9137-97DF4CC71965}"/>
                                            </p:graphicEl>
                                          </p:spTgt>
                                        </p:tgtEl>
                                        <p:attrNameLst>
                                          <p:attrName>style.visibility</p:attrName>
                                        </p:attrNameLst>
                                      </p:cBhvr>
                                      <p:to>
                                        <p:strVal val="visible"/>
                                      </p:to>
                                    </p:set>
                                    <p:animEffect transition="in" filter="wipe(down)">
                                      <p:cBhvr>
                                        <p:cTn id="15" dur="500"/>
                                        <p:tgtEl>
                                          <p:spTgt spid="5">
                                            <p:graphicEl>
                                              <a:dgm id="{B14F270C-2D60-489A-9137-97DF4CC7196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graphicEl>
                                              <a:dgm id="{035AEA0C-A26F-481E-86B9-38A88244509B}"/>
                                            </p:graphicEl>
                                          </p:spTgt>
                                        </p:tgtEl>
                                        <p:attrNameLst>
                                          <p:attrName>style.visibility</p:attrName>
                                        </p:attrNameLst>
                                      </p:cBhvr>
                                      <p:to>
                                        <p:strVal val="visible"/>
                                      </p:to>
                                    </p:set>
                                    <p:animEffect transition="in" filter="wipe(down)">
                                      <p:cBhvr>
                                        <p:cTn id="20" dur="500"/>
                                        <p:tgtEl>
                                          <p:spTgt spid="5">
                                            <p:graphicEl>
                                              <a:dgm id="{035AEA0C-A26F-481E-86B9-38A88244509B}"/>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5">
                                            <p:graphicEl>
                                              <a:dgm id="{306CC888-AEBE-4509-B13E-2B6DD781482E}"/>
                                            </p:graphicEl>
                                          </p:spTgt>
                                        </p:tgtEl>
                                        <p:attrNameLst>
                                          <p:attrName>style.visibility</p:attrName>
                                        </p:attrNameLst>
                                      </p:cBhvr>
                                      <p:to>
                                        <p:strVal val="visible"/>
                                      </p:to>
                                    </p:set>
                                    <p:animEffect transition="in" filter="wipe(down)">
                                      <p:cBhvr>
                                        <p:cTn id="23" dur="500"/>
                                        <p:tgtEl>
                                          <p:spTgt spid="5">
                                            <p:graphicEl>
                                              <a:dgm id="{306CC888-AEBE-4509-B13E-2B6DD781482E}"/>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5">
                                            <p:graphicEl>
                                              <a:dgm id="{346A355C-784A-45C8-AEC5-41D089EB9AA3}"/>
                                            </p:graphicEl>
                                          </p:spTgt>
                                        </p:tgtEl>
                                        <p:attrNameLst>
                                          <p:attrName>style.visibility</p:attrName>
                                        </p:attrNameLst>
                                      </p:cBhvr>
                                      <p:to>
                                        <p:strVal val="visible"/>
                                      </p:to>
                                    </p:set>
                                    <p:animEffect transition="in" filter="wipe(down)">
                                      <p:cBhvr>
                                        <p:cTn id="28" dur="500"/>
                                        <p:tgtEl>
                                          <p:spTgt spid="5">
                                            <p:graphicEl>
                                              <a:dgm id="{346A355C-784A-45C8-AEC5-41D089EB9AA3}"/>
                                            </p:graphic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5">
                                            <p:graphicEl>
                                              <a:dgm id="{F670EB78-615C-4C3B-858C-7218C42A68A8}"/>
                                            </p:graphicEl>
                                          </p:spTgt>
                                        </p:tgtEl>
                                        <p:attrNameLst>
                                          <p:attrName>style.visibility</p:attrName>
                                        </p:attrNameLst>
                                      </p:cBhvr>
                                      <p:to>
                                        <p:strVal val="visible"/>
                                      </p:to>
                                    </p:set>
                                    <p:animEffect transition="in" filter="wipe(down)">
                                      <p:cBhvr>
                                        <p:cTn id="31" dur="500"/>
                                        <p:tgtEl>
                                          <p:spTgt spid="5">
                                            <p:graphicEl>
                                              <a:dgm id="{F670EB78-615C-4C3B-858C-7218C42A68A8}"/>
                                            </p:graphic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5">
                                            <p:graphicEl>
                                              <a:dgm id="{1DC2100C-B1F1-4FE8-85D4-5F07599F57CF}"/>
                                            </p:graphicEl>
                                          </p:spTgt>
                                        </p:tgtEl>
                                        <p:attrNameLst>
                                          <p:attrName>style.visibility</p:attrName>
                                        </p:attrNameLst>
                                      </p:cBhvr>
                                      <p:to>
                                        <p:strVal val="visible"/>
                                      </p:to>
                                    </p:set>
                                    <p:animEffect transition="in" filter="wipe(down)">
                                      <p:cBhvr>
                                        <p:cTn id="34" dur="500"/>
                                        <p:tgtEl>
                                          <p:spTgt spid="5">
                                            <p:graphicEl>
                                              <a:dgm id="{1DC2100C-B1F1-4FE8-85D4-5F07599F57C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marL="273050" indent="85725" algn="just" rtl="1">
              <a:buNone/>
            </a:pPr>
            <a:r>
              <a:rPr lang="ar-DZ" b="1" dirty="0" smtClean="0">
                <a:solidFill>
                  <a:schemeClr val="bg2">
                    <a:lumMod val="50000"/>
                  </a:schemeClr>
                </a:solidFill>
                <a:latin typeface="Sakkal Majalla" pitchFamily="2" charset="-78"/>
                <a:cs typeface="Sakkal Majalla" pitchFamily="2" charset="-78"/>
              </a:rPr>
              <a:t>1</a:t>
            </a:r>
            <a:r>
              <a:rPr lang="ar-DZ" b="1" dirty="0" smtClean="0">
                <a:latin typeface="Sakkal Majalla" pitchFamily="2" charset="-78"/>
                <a:cs typeface="Sakkal Majalla" pitchFamily="2" charset="-78"/>
              </a:rPr>
              <a:t>. </a:t>
            </a:r>
            <a:r>
              <a:rPr lang="ar-SA" b="1" dirty="0" smtClean="0">
                <a:solidFill>
                  <a:schemeClr val="bg2">
                    <a:lumMod val="50000"/>
                  </a:schemeClr>
                </a:solidFill>
                <a:latin typeface="Sakkal Majalla" pitchFamily="2" charset="-78"/>
                <a:cs typeface="Sakkal Majalla" pitchFamily="2" charset="-78"/>
              </a:rPr>
              <a:t>الخدمة غير ملموسة(</a:t>
            </a:r>
            <a:r>
              <a:rPr lang="fr-FR" b="1" dirty="0" smtClean="0">
                <a:solidFill>
                  <a:schemeClr val="bg2">
                    <a:lumMod val="50000"/>
                  </a:schemeClr>
                </a:solidFill>
                <a:latin typeface="Sakkal Majalla" pitchFamily="2" charset="-78"/>
                <a:cs typeface="Sakkal Majalla" pitchFamily="2" charset="-78"/>
              </a:rPr>
              <a:t>Intangibilité</a:t>
            </a:r>
            <a:r>
              <a:rPr lang="ar-SA" b="1" dirty="0" smtClean="0">
                <a:solidFill>
                  <a:schemeClr val="bg2">
                    <a:lumMod val="50000"/>
                  </a:schemeClr>
                </a:solidFill>
                <a:latin typeface="Sakkal Majalla" pitchFamily="2" charset="-78"/>
                <a:cs typeface="Sakkal Majalla" pitchFamily="2" charset="-78"/>
              </a:rPr>
              <a:t>):</a:t>
            </a:r>
            <a:endParaRPr lang="fr-FR" dirty="0" smtClean="0">
              <a:solidFill>
                <a:schemeClr val="bg2">
                  <a:lumMod val="50000"/>
                </a:schemeClr>
              </a:solidFill>
              <a:latin typeface="Sakkal Majalla" pitchFamily="2" charset="-78"/>
              <a:cs typeface="Sakkal Majalla" pitchFamily="2" charset="-78"/>
            </a:endParaRPr>
          </a:p>
          <a:p>
            <a:pPr marL="0" indent="0" algn="just" rtl="1">
              <a:buNone/>
            </a:pPr>
            <a:r>
              <a:rPr lang="ar-SA" b="1" dirty="0" smtClean="0">
                <a:latin typeface="Sakkal Majalla" pitchFamily="2" charset="-78"/>
                <a:cs typeface="Sakkal Majalla" pitchFamily="2" charset="-78"/>
              </a:rPr>
              <a:t> ظهرت عدم </a:t>
            </a:r>
            <a:r>
              <a:rPr lang="ar-SA" b="1" dirty="0" err="1" smtClean="0">
                <a:latin typeface="Sakkal Majalla" pitchFamily="2" charset="-78"/>
                <a:cs typeface="Sakkal Majalla" pitchFamily="2" charset="-78"/>
              </a:rPr>
              <a:t>ملموسية</a:t>
            </a:r>
            <a:r>
              <a:rPr lang="ar-SA" b="1" dirty="0" smtClean="0">
                <a:latin typeface="Sakkal Majalla" pitchFamily="2" charset="-78"/>
                <a:cs typeface="Sakkal Majalla" pitchFamily="2" charset="-78"/>
              </a:rPr>
              <a:t> الخدمات كفرق رئيسي موجود بين السلعة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الخدمة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كما ذكر</a:t>
            </a:r>
            <a:r>
              <a:rPr lang="fr-FR" b="1" dirty="0" smtClean="0">
                <a:latin typeface="Sakkal Majalla" pitchFamily="2" charset="-78"/>
                <a:cs typeface="Sakkal Majalla" pitchFamily="2" charset="-78"/>
              </a:rPr>
              <a:t> BERRY " </a:t>
            </a:r>
            <a:r>
              <a:rPr lang="ar-SA" b="1" dirty="0" smtClean="0">
                <a:latin typeface="Sakkal Majalla" pitchFamily="2" charset="-78"/>
                <a:cs typeface="Sakkal Majalla" pitchFamily="2" charset="-78"/>
              </a:rPr>
              <a:t>و</a:t>
            </a:r>
            <a:r>
              <a:rPr lang="fr-FR" b="1" dirty="0" smtClean="0">
                <a:latin typeface="Sakkal Majalla" pitchFamily="2" charset="-78"/>
                <a:cs typeface="Sakkal Majalla" pitchFamily="2" charset="-78"/>
              </a:rPr>
              <a:t> " BATESON " </a:t>
            </a:r>
            <a:r>
              <a:rPr lang="ar-SA" b="1" dirty="0" smtClean="0">
                <a:latin typeface="Sakkal Majalla" pitchFamily="2" charset="-78"/>
                <a:cs typeface="Sakkal Majalla" pitchFamily="2" charset="-78"/>
              </a:rPr>
              <a:t>أن مفهوم عدم </a:t>
            </a:r>
            <a:r>
              <a:rPr lang="ar-SA" b="1" dirty="0" err="1" smtClean="0">
                <a:latin typeface="Sakkal Majalla" pitchFamily="2" charset="-78"/>
                <a:cs typeface="Sakkal Majalla" pitchFamily="2" charset="-78"/>
              </a:rPr>
              <a:t>ملموسية</a:t>
            </a:r>
            <a:r>
              <a:rPr lang="ar-SA" b="1" dirty="0" smtClean="0">
                <a:latin typeface="Sakkal Majalla" pitchFamily="2" charset="-78"/>
                <a:cs typeface="Sakkal Majalla" pitchFamily="2" charset="-78"/>
              </a:rPr>
              <a:t> الخدمة يعني اللامادية أي الخدمة لا يمكن رؤيتها ، تذوقها ، شمها ، لمسها ، سمعها  ،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عليه فإن الخدمات مثل الفحص الطبي أو العرض السينمائي يصعب تقييمها مثلما يقوم المستهلك بتقييم سيارة جديدة قبل الشراء حيث يمكن فحصها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قيادتها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تجربتها </a:t>
            </a:r>
            <a:r>
              <a:rPr lang="ar-SA" b="1" dirty="0" err="1" smtClean="0">
                <a:latin typeface="Sakkal Majalla" pitchFamily="2" charset="-78"/>
                <a:cs typeface="Sakkal Majalla" pitchFamily="2" charset="-78"/>
              </a:rPr>
              <a:t>و</a:t>
            </a:r>
            <a:r>
              <a:rPr lang="ar-SA" b="1" dirty="0" smtClean="0">
                <a:latin typeface="Sakkal Majalla" pitchFamily="2" charset="-78"/>
                <a:cs typeface="Sakkal Majalla" pitchFamily="2" charset="-78"/>
              </a:rPr>
              <a:t> تكوين رأي عنها </a:t>
            </a:r>
            <a:r>
              <a:rPr lang="fr-FR" b="1" dirty="0" smtClean="0">
                <a:latin typeface="Sakkal Majalla" pitchFamily="2" charset="-78"/>
                <a:cs typeface="Sakkal Majalla" pitchFamily="2" charset="-78"/>
              </a:rPr>
              <a:t/>
            </a:r>
            <a:br>
              <a:rPr lang="fr-FR" b="1" dirty="0" smtClean="0">
                <a:latin typeface="Sakkal Majalla" pitchFamily="2" charset="-78"/>
                <a:cs typeface="Sakkal Majalla" pitchFamily="2" charset="-78"/>
              </a:rPr>
            </a:br>
            <a:r>
              <a:rPr lang="ar-SA" b="1" dirty="0" smtClean="0">
                <a:latin typeface="Sakkal Majalla" pitchFamily="2" charset="-78"/>
                <a:cs typeface="Sakkal Majalla" pitchFamily="2" charset="-78"/>
              </a:rPr>
              <a:t>و من الصعب حماية الخدمة في المخطط القانوني ،إلاّ أن الحماية القانونية تتحدد باسم الخدمة أو بشعار إعلاني</a:t>
            </a:r>
            <a:r>
              <a:rPr lang="fr-FR" b="1" dirty="0" smtClean="0">
                <a:latin typeface="Sakkal Majalla" pitchFamily="2" charset="-78"/>
                <a:cs typeface="Sakkal Majalla" pitchFamily="2" charset="-78"/>
              </a:rPr>
              <a:t>  .  " Slogan</a:t>
            </a:r>
            <a:r>
              <a:rPr lang="en-US" b="1" dirty="0" smtClean="0">
                <a:latin typeface="Sakkal Majalla" pitchFamily="2" charset="-78"/>
                <a:cs typeface="Sakkal Majalla" pitchFamily="2" charset="-78"/>
              </a:rPr>
              <a:t> </a:t>
            </a:r>
            <a:r>
              <a:rPr lang="en-US" b="1" dirty="0" err="1" smtClean="0">
                <a:latin typeface="Sakkal Majalla" pitchFamily="2" charset="-78"/>
                <a:cs typeface="Sakkal Majalla" pitchFamily="2" charset="-78"/>
              </a:rPr>
              <a:t>publicitaire</a:t>
            </a:r>
            <a:r>
              <a:rPr lang="en-US" b="1" dirty="0" smtClean="0">
                <a:latin typeface="Sakkal Majalla" pitchFamily="2" charset="-78"/>
                <a:cs typeface="Sakkal Majalla" pitchFamily="2" charset="-78"/>
              </a:rPr>
              <a:t>” </a:t>
            </a:r>
            <a:endParaRPr lang="fr-FR" dirty="0" smtClean="0">
              <a:latin typeface="Sakkal Majalla" pitchFamily="2" charset="-78"/>
              <a:cs typeface="Sakkal Majalla" pitchFamily="2" charset="-78"/>
            </a:endParaRPr>
          </a:p>
          <a:p>
            <a:pPr marL="0" indent="0" algn="just" rtl="1">
              <a:buFont typeface="Wingdings" pitchFamily="2" charset="2"/>
              <a:buChar char="v"/>
            </a:pPr>
            <a:r>
              <a:rPr lang="ar-DZ" b="1" dirty="0" smtClean="0">
                <a:latin typeface="Sakkal Majalla" pitchFamily="2" charset="-78"/>
                <a:cs typeface="Sakkal Majalla" pitchFamily="2" charset="-78"/>
              </a:rPr>
              <a:t>للتغلب على صعوبة </a:t>
            </a:r>
            <a:r>
              <a:rPr lang="ar-DZ" b="1" dirty="0" err="1" smtClean="0">
                <a:latin typeface="Sakkal Majalla" pitchFamily="2" charset="-78"/>
                <a:cs typeface="Sakkal Majalla" pitchFamily="2" charset="-78"/>
              </a:rPr>
              <a:t>اللاملموسية</a:t>
            </a:r>
            <a:r>
              <a:rPr lang="ar-DZ" b="1" dirty="0" smtClean="0">
                <a:latin typeface="Sakkal Majalla" pitchFamily="2" charset="-78"/>
                <a:cs typeface="Sakkal Majalla" pitchFamily="2" charset="-78"/>
              </a:rPr>
              <a:t>، يلجأ المسوقون إلى إضافة أشياء أو رموز ملموسة للتعبير عن جودة الخدمة مثل الاهتمام بالبيئة المادية التي تقدم من خلالها الخدمة( الاهتمام بالتصميم الداخلي </a:t>
            </a:r>
            <a:r>
              <a:rPr lang="ar-DZ" b="1" dirty="0" err="1" smtClean="0">
                <a:latin typeface="Sakkal Majalla" pitchFamily="2" charset="-78"/>
                <a:cs typeface="Sakkal Majalla" pitchFamily="2" charset="-78"/>
              </a:rPr>
              <a:t>و</a:t>
            </a:r>
            <a:r>
              <a:rPr lang="ar-DZ" b="1" dirty="0" smtClean="0">
                <a:latin typeface="Sakkal Majalla" pitchFamily="2" charset="-78"/>
                <a:cs typeface="Sakkal Majalla" pitchFamily="2" charset="-78"/>
              </a:rPr>
              <a:t> الخارجي للمطاعم، الاهتمام بديكور صالونات التجميل، تقديم </a:t>
            </a:r>
            <a:r>
              <a:rPr lang="ar-DZ" b="1" dirty="0" err="1" smtClean="0">
                <a:latin typeface="Sakkal Majalla" pitchFamily="2" charset="-78"/>
                <a:cs typeface="Sakkal Majalla" pitchFamily="2" charset="-78"/>
              </a:rPr>
              <a:t>شوكولاته</a:t>
            </a:r>
            <a:r>
              <a:rPr lang="ar-DZ" b="1" dirty="0" smtClean="0">
                <a:latin typeface="Sakkal Majalla" pitchFamily="2" charset="-78"/>
                <a:cs typeface="Sakkal Majalla" pitchFamily="2" charset="-78"/>
              </a:rPr>
              <a:t> أو باقات زهور لنزلاء الفندق.....). </a:t>
            </a:r>
            <a:endParaRPr lang="fr-FR" dirty="0" smtClean="0">
              <a:latin typeface="Sakkal Majalla" pitchFamily="2" charset="-78"/>
              <a:cs typeface="Sakkal Majalla" pitchFamily="2" charset="-78"/>
            </a:endParaRPr>
          </a:p>
          <a:p>
            <a:pPr algn="just">
              <a:buNone/>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rmAutofit fontScale="90000"/>
          </a:bodyPr>
          <a:lstStyle/>
          <a:p>
            <a:pPr algn="ctr" rtl="1"/>
            <a:r>
              <a:rPr lang="ar-DZ" sz="5400" dirty="0" smtClean="0">
                <a:latin typeface="Sakkal Majalla" pitchFamily="2" charset="-78"/>
                <a:cs typeface="Sakkal Majalla" pitchFamily="2" charset="-78"/>
              </a:rPr>
              <a:t/>
            </a:r>
            <a:br>
              <a:rPr lang="ar-DZ" sz="5400" dirty="0" smtClean="0">
                <a:latin typeface="Sakkal Majalla" pitchFamily="2" charset="-78"/>
                <a:cs typeface="Sakkal Majalla" pitchFamily="2" charset="-78"/>
              </a:rPr>
            </a:br>
            <a:r>
              <a:rPr lang="ar-DZ" sz="4800" dirty="0" smtClean="0">
                <a:latin typeface="Sakkal Majalla" pitchFamily="2" charset="-78"/>
                <a:cs typeface="Sakkal Majalla" pitchFamily="2" charset="-78"/>
              </a:rPr>
              <a:t> 2. خصائص الخدمة</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179</TotalTime>
  <Words>1293</Words>
  <Application>Microsoft Office PowerPoint</Application>
  <PresentationFormat>Affichage à l'écran (4:3)</PresentationFormat>
  <Paragraphs>102</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Débit</vt:lpstr>
      <vt:lpstr>مدخل للخدمات</vt:lpstr>
      <vt:lpstr>أولا/ مفهوم الخدمة</vt:lpstr>
      <vt:lpstr> 1. تعريف الخدمة </vt:lpstr>
      <vt:lpstr> 1. تعريف الخدمة </vt:lpstr>
      <vt:lpstr> 1. تعريف الخدمة </vt:lpstr>
      <vt:lpstr> 1. تعريف الخدمة </vt:lpstr>
      <vt:lpstr> 1. تعريف الخدمة </vt:lpstr>
      <vt:lpstr>  2. خصائص الخدمة</vt:lpstr>
      <vt:lpstr>  2. خصائص الخدمة</vt:lpstr>
      <vt:lpstr>  2. خصائص الخدمة</vt:lpstr>
      <vt:lpstr>  2. خصائص الخدمة</vt:lpstr>
      <vt:lpstr>  2. خصائص الخدمة</vt:lpstr>
      <vt:lpstr>  3. المشاكل المرتبطة بخصائص الخدمة</vt:lpstr>
      <vt:lpstr>  ثانيا/ طبيعة الخدمة.</vt:lpstr>
      <vt:lpstr>  ثانيا/ طبيعة الخدمة.</vt:lpstr>
      <vt:lpstr>  ثانيا/ طبيعة الخدمة.</vt:lpstr>
      <vt:lpstr>ثالثا/ الفروقات الأساسية بين الخدمة و السلعة</vt:lpstr>
      <vt:lpstr>ثالثا/ الفروقات الأساسية بين الخدمة و السلعة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للخدمات</dc:title>
  <dc:creator>user</dc:creator>
  <cp:lastModifiedBy>user</cp:lastModifiedBy>
  <cp:revision>29</cp:revision>
  <dcterms:created xsi:type="dcterms:W3CDTF">2021-01-02T08:53:21Z</dcterms:created>
  <dcterms:modified xsi:type="dcterms:W3CDTF">2021-01-02T11:54:30Z</dcterms:modified>
</cp:coreProperties>
</file>