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74" r:id="rId1"/>
  </p:sldMasterIdLst>
  <p:sldIdLst>
    <p:sldId id="261" r:id="rId2"/>
    <p:sldId id="268" r:id="rId3"/>
    <p:sldId id="319" r:id="rId4"/>
    <p:sldId id="323" r:id="rId5"/>
    <p:sldId id="329" r:id="rId6"/>
    <p:sldId id="320" r:id="rId7"/>
    <p:sldId id="321" r:id="rId8"/>
    <p:sldId id="322" r:id="rId9"/>
    <p:sldId id="324" r:id="rId10"/>
    <p:sldId id="325" r:id="rId11"/>
    <p:sldId id="326" r:id="rId12"/>
    <p:sldId id="327" r:id="rId13"/>
    <p:sldId id="331" r:id="rId14"/>
    <p:sldId id="328" r:id="rId15"/>
    <p:sldId id="330" r:id="rId16"/>
    <p:sldId id="332" r:id="rId17"/>
    <p:sldId id="293" r:id="rId18"/>
    <p:sldId id="284" r:id="rId19"/>
    <p:sldId id="316"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353" autoAdjust="0"/>
    <p:restoredTop sz="94660"/>
  </p:normalViewPr>
  <p:slideViewPr>
    <p:cSldViewPr snapToGrid="0">
      <p:cViewPr varScale="1">
        <p:scale>
          <a:sx n="74" d="100"/>
          <a:sy n="74" d="100"/>
        </p:scale>
        <p:origin x="480"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fr-FR" smtClean="0"/>
              <a:t>Modifiez le style du titre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en-US" dirty="0"/>
          </a:p>
        </p:txBody>
      </p:sp>
      <p:sp>
        <p:nvSpPr>
          <p:cNvPr id="4" name="Date Placeholder 3"/>
          <p:cNvSpPr>
            <a:spLocks noGrp="1"/>
          </p:cNvSpPr>
          <p:nvPr>
            <p:ph type="dt" sz="half" idx="10"/>
          </p:nvPr>
        </p:nvSpPr>
        <p:spPr/>
        <p:txBody>
          <a:bodyPr/>
          <a:lstStyle/>
          <a:p>
            <a:fld id="{5923F103-BC34-4FE4-A40E-EDDEECFDA5D0}" type="datetimeFigureOut">
              <a:rPr lang="en-US" smtClean="0"/>
              <a:pPr/>
              <a:t>1/4/2021</a:t>
            </a:fld>
            <a:endParaRPr lang="en-US" dirty="0"/>
          </a:p>
        </p:txBody>
      </p:sp>
      <p:sp>
        <p:nvSpPr>
          <p:cNvPr id="5" name="Footer Placeholder 4"/>
          <p:cNvSpPr>
            <a:spLocks noGrp="1"/>
          </p:cNvSpPr>
          <p:nvPr>
            <p:ph type="ftr" sz="quarter" idx="11"/>
          </p:nvPr>
        </p:nvSpPr>
        <p:spPr/>
        <p:txBody>
          <a:bodyPr/>
          <a:lstStyle/>
          <a:p>
            <a:r>
              <a:rPr lang="en-US" smtClean="0"/>
              <a:t>
              </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36187424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fr-FR" smtClean="0"/>
              <a:t>Modifiez le style du titre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AFF16868-8199-4C2C-A5B1-63AEE139F88E}" type="datetimeFigureOut">
              <a:rPr lang="en-US" smtClean="0"/>
              <a:t>1/4/2021</a:t>
            </a:fld>
            <a:endParaRPr lang="en-US" dirty="0"/>
          </a:p>
        </p:txBody>
      </p:sp>
      <p:sp>
        <p:nvSpPr>
          <p:cNvPr id="5" name="Footer Placeholder 4"/>
          <p:cNvSpPr>
            <a:spLocks noGrp="1"/>
          </p:cNvSpPr>
          <p:nvPr>
            <p:ph type="ftr" sz="quarter" idx="11"/>
          </p:nvPr>
        </p:nvSpPr>
        <p:spPr/>
        <p:txBody>
          <a:bodyPr/>
          <a:lstStyle/>
          <a:p>
            <a:r>
              <a:rPr lang="en-US" smtClean="0"/>
              <a:t>
              </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28942322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fr-FR" smtClean="0"/>
              <a:t>Modifiez le style du titre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AAD9FF7F-6988-44CC-821B-644E70CD2F73}" type="datetimeFigureOut">
              <a:rPr lang="en-US" smtClean="0"/>
              <a:t>1/4/2021</a:t>
            </a:fld>
            <a:endParaRPr lang="en-US" dirty="0"/>
          </a:p>
        </p:txBody>
      </p:sp>
      <p:sp>
        <p:nvSpPr>
          <p:cNvPr id="5" name="Footer Placeholder 4"/>
          <p:cNvSpPr>
            <a:spLocks noGrp="1"/>
          </p:cNvSpPr>
          <p:nvPr>
            <p:ph type="ftr" sz="quarter" idx="11"/>
          </p:nvPr>
        </p:nvSpPr>
        <p:spPr/>
        <p:txBody>
          <a:bodyPr/>
          <a:lstStyle/>
          <a:p>
            <a:r>
              <a:rPr lang="en-US" smtClean="0"/>
              <a:t>
              </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17074215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fr-FR" smtClean="0"/>
              <a:t>Modifiez le style du titre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5C12C299-16B2-4475-990D-751901EACC14}" type="datetimeFigureOut">
              <a:rPr lang="en-US" smtClean="0"/>
              <a:t>1/4/2021</a:t>
            </a:fld>
            <a:endParaRPr lang="en-US" dirty="0"/>
          </a:p>
        </p:txBody>
      </p:sp>
      <p:sp>
        <p:nvSpPr>
          <p:cNvPr id="5" name="Footer Placeholder 4"/>
          <p:cNvSpPr>
            <a:spLocks noGrp="1"/>
          </p:cNvSpPr>
          <p:nvPr>
            <p:ph type="ftr" sz="quarter" idx="11"/>
          </p:nvPr>
        </p:nvSpPr>
        <p:spPr/>
        <p:txBody>
          <a:bodyPr/>
          <a:lstStyle/>
          <a:p>
            <a:r>
              <a:rPr lang="en-US" smtClean="0"/>
              <a:t>
              </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127853746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fr-FR" smtClean="0"/>
              <a:t>Modifiez le style du titre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2BE451C3-0FF4-47C4-B829-773ADF60F88C}" type="datetimeFigureOut">
              <a:rPr lang="en-US" smtClean="0"/>
              <a:t>1/4/2021</a:t>
            </a:fld>
            <a:endParaRPr lang="en-US" dirty="0"/>
          </a:p>
        </p:txBody>
      </p:sp>
      <p:sp>
        <p:nvSpPr>
          <p:cNvPr id="5" name="Footer Placeholder 4"/>
          <p:cNvSpPr>
            <a:spLocks noGrp="1"/>
          </p:cNvSpPr>
          <p:nvPr>
            <p:ph type="ftr" sz="quarter" idx="11"/>
          </p:nvPr>
        </p:nvSpPr>
        <p:spPr/>
        <p:txBody>
          <a:bodyPr/>
          <a:lstStyle/>
          <a:p>
            <a:r>
              <a:rPr lang="en-US" smtClean="0"/>
              <a:t>
              </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318557241"/>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fr-FR" smtClean="0"/>
              <a:t>Modifiez le style du titre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2BE451C3-0FF4-47C4-B829-773ADF60F88C}" type="datetimeFigureOut">
              <a:rPr lang="en-US" smtClean="0"/>
              <a:t>1/4/2021</a:t>
            </a:fld>
            <a:endParaRPr lang="en-US" dirty="0"/>
          </a:p>
        </p:txBody>
      </p:sp>
      <p:sp>
        <p:nvSpPr>
          <p:cNvPr id="5" name="Footer Placeholder 4"/>
          <p:cNvSpPr>
            <a:spLocks noGrp="1"/>
          </p:cNvSpPr>
          <p:nvPr>
            <p:ph type="ftr" sz="quarter" idx="11"/>
          </p:nvPr>
        </p:nvSpPr>
        <p:spPr/>
        <p:txBody>
          <a:bodyPr/>
          <a:lstStyle/>
          <a:p>
            <a:r>
              <a:rPr lang="en-US" smtClean="0"/>
              <a:t>
              </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2028282201"/>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53086D93-FCAC-47E0-A2EE-787E62CA814C}" type="datetimeFigureOut">
              <a:rPr lang="en-US" smtClean="0"/>
              <a:t>1/4/2021</a:t>
            </a:fld>
            <a:endParaRPr lang="en-US" dirty="0"/>
          </a:p>
        </p:txBody>
      </p:sp>
      <p:sp>
        <p:nvSpPr>
          <p:cNvPr id="5" name="Footer Placeholder 4"/>
          <p:cNvSpPr>
            <a:spLocks noGrp="1"/>
          </p:cNvSpPr>
          <p:nvPr>
            <p:ph type="ftr" sz="quarter" idx="11"/>
          </p:nvPr>
        </p:nvSpPr>
        <p:spPr/>
        <p:txBody>
          <a:bodyPr/>
          <a:lstStyle/>
          <a:p>
            <a:r>
              <a:rPr lang="en-US" smtClean="0"/>
              <a:t>
              </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215615244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fr-FR" smtClean="0"/>
              <a:t>Modifiez le style du titre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CDA879A6-0FD0-4734-A311-86BFCA472E6E}" type="datetimeFigureOut">
              <a:rPr lang="en-US" smtClean="0"/>
              <a:t>1/4/2021</a:t>
            </a:fld>
            <a:endParaRPr lang="en-US" dirty="0"/>
          </a:p>
        </p:txBody>
      </p:sp>
      <p:sp>
        <p:nvSpPr>
          <p:cNvPr id="5" name="Footer Placeholder 4"/>
          <p:cNvSpPr>
            <a:spLocks noGrp="1"/>
          </p:cNvSpPr>
          <p:nvPr>
            <p:ph type="ftr" sz="quarter" idx="11"/>
          </p:nvPr>
        </p:nvSpPr>
        <p:spPr/>
        <p:txBody>
          <a:bodyPr/>
          <a:lstStyle/>
          <a:p>
            <a:r>
              <a:rPr lang="en-US" smtClean="0"/>
              <a:t>
              </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28515872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fr-FR" smtClean="0"/>
              <a:t>Modifiez le style du titre</a:t>
            </a:r>
            <a:endParaRPr lang="en-US" dirty="0"/>
          </a:p>
        </p:txBody>
      </p:sp>
      <p:sp>
        <p:nvSpPr>
          <p:cNvPr id="3" name="Content Placeholder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19C9CA7B-DFD4-44B5-8C60-D14B8CD1FB59}" type="datetimeFigureOut">
              <a:rPr lang="en-US" smtClean="0"/>
              <a:t>1/4/2021</a:t>
            </a:fld>
            <a:endParaRPr lang="en-US" dirty="0"/>
          </a:p>
        </p:txBody>
      </p:sp>
      <p:sp>
        <p:nvSpPr>
          <p:cNvPr id="5" name="Footer Placeholder 4"/>
          <p:cNvSpPr>
            <a:spLocks noGrp="1"/>
          </p:cNvSpPr>
          <p:nvPr>
            <p:ph type="ftr" sz="quarter" idx="11"/>
          </p:nvPr>
        </p:nvSpPr>
        <p:spPr/>
        <p:txBody>
          <a:bodyPr/>
          <a:lstStyle/>
          <a:p>
            <a:r>
              <a:rPr lang="en-US" smtClean="0"/>
              <a:t>
              </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33375743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fr-FR" smtClean="0"/>
              <a:t>Modifiez le style du titre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F34E6425-0181-43F2-84FC-787E803FD2F8}" type="datetimeFigureOut">
              <a:rPr lang="en-US" smtClean="0"/>
              <a:t>1/4/2021</a:t>
            </a:fld>
            <a:endParaRPr lang="en-US" dirty="0"/>
          </a:p>
        </p:txBody>
      </p:sp>
      <p:sp>
        <p:nvSpPr>
          <p:cNvPr id="5" name="Footer Placeholder 4"/>
          <p:cNvSpPr>
            <a:spLocks noGrp="1"/>
          </p:cNvSpPr>
          <p:nvPr>
            <p:ph type="ftr" sz="quarter" idx="11"/>
          </p:nvPr>
        </p:nvSpPr>
        <p:spPr/>
        <p:txBody>
          <a:bodyPr/>
          <a:lstStyle/>
          <a:p>
            <a:r>
              <a:rPr lang="en-US" smtClean="0"/>
              <a:t>
              </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39779845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3BDB8791-F1B0-41E7-B7FD-A781E65C4266}" type="datetimeFigureOut">
              <a:rPr lang="en-US" smtClean="0"/>
              <a:t>1/4/2021</a:t>
            </a:fld>
            <a:endParaRPr lang="en-US" dirty="0"/>
          </a:p>
        </p:txBody>
      </p:sp>
      <p:sp>
        <p:nvSpPr>
          <p:cNvPr id="6" name="Footer Placeholder 5"/>
          <p:cNvSpPr>
            <a:spLocks noGrp="1"/>
          </p:cNvSpPr>
          <p:nvPr>
            <p:ph type="ftr" sz="quarter" idx="11"/>
          </p:nvPr>
        </p:nvSpPr>
        <p:spPr/>
        <p:txBody>
          <a:bodyPr/>
          <a:lstStyle/>
          <a:p>
            <a:r>
              <a:rPr lang="en-US" smtClean="0"/>
              <a:t>
              </a:t>
            </a:r>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6839900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smtClean="0"/>
              <a:t>Modifiez le style du titre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5FDD63B2-E120-4ED8-B27B-C685F510A5FE}" type="datetimeFigureOut">
              <a:rPr lang="en-US" smtClean="0"/>
              <a:t>1/4/2021</a:t>
            </a:fld>
            <a:endParaRPr lang="en-US" dirty="0"/>
          </a:p>
        </p:txBody>
      </p:sp>
      <p:sp>
        <p:nvSpPr>
          <p:cNvPr id="8" name="Footer Placeholder 7"/>
          <p:cNvSpPr>
            <a:spLocks noGrp="1"/>
          </p:cNvSpPr>
          <p:nvPr>
            <p:ph type="ftr" sz="quarter" idx="11"/>
          </p:nvPr>
        </p:nvSpPr>
        <p:spPr/>
        <p:txBody>
          <a:bodyPr/>
          <a:lstStyle/>
          <a:p>
            <a:r>
              <a:rPr lang="en-US" smtClean="0"/>
              <a:t>
              </a:t>
            </a:r>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23116529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7AA18ACC-A947-437B-A130-35BD54FDF1E9}" type="datetimeFigureOut">
              <a:rPr lang="en-US" smtClean="0"/>
              <a:t>1/4/2021</a:t>
            </a:fld>
            <a:endParaRPr lang="en-US" dirty="0"/>
          </a:p>
        </p:txBody>
      </p:sp>
      <p:sp>
        <p:nvSpPr>
          <p:cNvPr id="4" name="Footer Placeholder 3"/>
          <p:cNvSpPr>
            <a:spLocks noGrp="1"/>
          </p:cNvSpPr>
          <p:nvPr>
            <p:ph type="ftr" sz="quarter" idx="11"/>
          </p:nvPr>
        </p:nvSpPr>
        <p:spPr/>
        <p:txBody>
          <a:bodyPr/>
          <a:lstStyle/>
          <a:p>
            <a:r>
              <a:rPr lang="en-US" smtClean="0"/>
              <a:t>
              </a:t>
            </a:r>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20012689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8D7E02-BCB8-4D50-A234-369438C08659}" type="datetimeFigureOut">
              <a:rPr lang="en-US" smtClean="0"/>
              <a:t>1/4/2021</a:t>
            </a:fld>
            <a:endParaRPr lang="en-US" dirty="0"/>
          </a:p>
        </p:txBody>
      </p:sp>
      <p:sp>
        <p:nvSpPr>
          <p:cNvPr id="3" name="Footer Placeholder 2"/>
          <p:cNvSpPr>
            <a:spLocks noGrp="1"/>
          </p:cNvSpPr>
          <p:nvPr>
            <p:ph type="ftr" sz="quarter" idx="11"/>
          </p:nvPr>
        </p:nvSpPr>
        <p:spPr/>
        <p:txBody>
          <a:bodyPr/>
          <a:lstStyle/>
          <a:p>
            <a:r>
              <a:rPr lang="en-US" smtClean="0"/>
              <a:t>
              </a:t>
            </a:r>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28321294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fr-FR" smtClean="0"/>
              <a:t>Modifiez le style du titre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76E86A4C-8E40-4F87-A4F0-01A0687C5742}" type="datetimeFigureOut">
              <a:rPr lang="en-US" smtClean="0"/>
              <a:t>1/4/2021</a:t>
            </a:fld>
            <a:endParaRPr lang="en-US" dirty="0"/>
          </a:p>
        </p:txBody>
      </p:sp>
      <p:sp>
        <p:nvSpPr>
          <p:cNvPr id="6" name="Footer Placeholder 5"/>
          <p:cNvSpPr>
            <a:spLocks noGrp="1"/>
          </p:cNvSpPr>
          <p:nvPr>
            <p:ph type="ftr" sz="quarter" idx="11"/>
          </p:nvPr>
        </p:nvSpPr>
        <p:spPr/>
        <p:txBody>
          <a:bodyPr/>
          <a:lstStyle/>
          <a:p>
            <a:r>
              <a:rPr lang="en-US" smtClean="0"/>
              <a:t>
              </a:t>
            </a:r>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15204856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35E72C73-2D91-4E12-BA25-F0AA0C03599B}" type="datetimeFigureOut">
              <a:rPr lang="en-US" smtClean="0"/>
              <a:t>1/4/2021</a:t>
            </a:fld>
            <a:endParaRPr lang="en-US" dirty="0"/>
          </a:p>
        </p:txBody>
      </p:sp>
      <p:sp>
        <p:nvSpPr>
          <p:cNvPr id="6" name="Footer Placeholder 5"/>
          <p:cNvSpPr>
            <a:spLocks noGrp="1"/>
          </p:cNvSpPr>
          <p:nvPr>
            <p:ph type="ftr" sz="quarter" idx="11"/>
          </p:nvPr>
        </p:nvSpPr>
        <p:spPr/>
        <p:txBody>
          <a:bodyPr/>
          <a:lstStyle/>
          <a:p>
            <a:r>
              <a:rPr lang="en-US" smtClean="0"/>
              <a:t>
              </a:t>
            </a:r>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26170172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fr-FR" smtClean="0"/>
              <a:t>Modifiez le style du titre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2BE451C3-0FF4-47C4-B829-773ADF60F88C}" type="datetimeFigureOut">
              <a:rPr lang="en-US" smtClean="0"/>
              <a:t>1/4/2021</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r>
              <a:rPr lang="en-US" smtClean="0"/>
              <a:t>
              </a:t>
            </a:r>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4206290315"/>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 id="2147483687" r:id="rId13"/>
    <p:sldLayoutId id="2147483688" r:id="rId14"/>
    <p:sldLayoutId id="2147483689" r:id="rId15"/>
    <p:sldLayoutId id="2147483690" r:id="rId16"/>
  </p:sldLayoutIdLst>
  <p:hf sldNum="0" hdr="0" ft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ar-SA" sz="5400" b="1" dirty="0" smtClean="0">
                <a:latin typeface="Simplified Arabic" panose="02020603050405020304" pitchFamily="18" charset="-78"/>
                <a:cs typeface="Simplified Arabic" panose="02020603050405020304" pitchFamily="18" charset="-78"/>
              </a:rPr>
              <a:t>التربية الخاصة</a:t>
            </a:r>
            <a:endParaRPr lang="fr-FR" sz="5400" b="1" dirty="0">
              <a:latin typeface="Simplified Arabic" panose="02020603050405020304" pitchFamily="18" charset="-78"/>
              <a:cs typeface="Simplified Arabic" panose="02020603050405020304" pitchFamily="18" charset="-78"/>
            </a:endParaRPr>
          </a:p>
        </p:txBody>
      </p:sp>
      <p:sp>
        <p:nvSpPr>
          <p:cNvPr id="3" name="Espace réservé du contenu 2"/>
          <p:cNvSpPr>
            <a:spLocks noGrp="1"/>
          </p:cNvSpPr>
          <p:nvPr>
            <p:ph idx="1"/>
          </p:nvPr>
        </p:nvSpPr>
        <p:spPr>
          <a:xfrm>
            <a:off x="677334" y="1506829"/>
            <a:ext cx="8596668" cy="4534534"/>
          </a:xfrm>
        </p:spPr>
        <p:txBody>
          <a:bodyPr>
            <a:normAutofit/>
          </a:bodyPr>
          <a:lstStyle/>
          <a:p>
            <a:pPr marL="0" indent="0" algn="r">
              <a:buNone/>
            </a:pPr>
            <a:r>
              <a:rPr lang="ar-SA" sz="2800" dirty="0" smtClean="0"/>
              <a:t>الصف: ماستر 2 تخصص علم النفس المدرسي</a:t>
            </a:r>
          </a:p>
          <a:p>
            <a:pPr marL="0" indent="0" algn="r">
              <a:buNone/>
            </a:pPr>
            <a:r>
              <a:rPr lang="ar-SA" sz="2800" dirty="0" smtClean="0"/>
              <a:t>أستاذة المقياس: </a:t>
            </a:r>
          </a:p>
          <a:p>
            <a:pPr marL="0" indent="0" algn="r">
              <a:buNone/>
            </a:pPr>
            <a:r>
              <a:rPr lang="ar-SA" sz="2800" b="1" dirty="0" smtClean="0">
                <a:solidFill>
                  <a:schemeClr val="accent1"/>
                </a:solidFill>
              </a:rPr>
              <a:t>الدكتورة: قرايرية /حرقاس وسيلة</a:t>
            </a:r>
          </a:p>
          <a:p>
            <a:pPr marL="0" indent="0" algn="r">
              <a:buNone/>
            </a:pPr>
            <a:r>
              <a:rPr lang="ar-SA" sz="2800" dirty="0" smtClean="0"/>
              <a:t>أستاذة علم النفس بجامعة 8 ماي 1645</a:t>
            </a:r>
          </a:p>
          <a:p>
            <a:pPr marL="0" indent="0" algn="r">
              <a:buNone/>
            </a:pPr>
            <a:endParaRPr lang="ar-SA" sz="2800" dirty="0" smtClean="0"/>
          </a:p>
          <a:p>
            <a:pPr marL="0" indent="0" algn="ctr" rtl="1">
              <a:buNone/>
            </a:pPr>
            <a:r>
              <a:rPr lang="ar-SA" sz="2800" dirty="0" smtClean="0"/>
              <a:t>السنة الجامعية: 20</a:t>
            </a:r>
            <a:r>
              <a:rPr lang="fr-FR" sz="2800" dirty="0" smtClean="0"/>
              <a:t>20</a:t>
            </a:r>
            <a:r>
              <a:rPr lang="ar-SA" sz="2800" dirty="0" smtClean="0"/>
              <a:t>-</a:t>
            </a:r>
            <a:r>
              <a:rPr lang="fr-FR" sz="2800" smtClean="0"/>
              <a:t>2021</a:t>
            </a:r>
            <a:endParaRPr lang="fr-FR" sz="2800" dirty="0"/>
          </a:p>
        </p:txBody>
      </p:sp>
    </p:spTree>
    <p:extLst>
      <p:ext uri="{BB962C8B-B14F-4D97-AF65-F5344CB8AC3E}">
        <p14:creationId xmlns:p14="http://schemas.microsoft.com/office/powerpoint/2010/main" val="12572838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77334" y="248992"/>
            <a:ext cx="8596668" cy="1051775"/>
          </a:xfrm>
        </p:spPr>
        <p:txBody>
          <a:bodyPr/>
          <a:lstStyle/>
          <a:p>
            <a:pPr algn="ctr"/>
            <a:r>
              <a:rPr lang="ar-SA" b="1" dirty="0" smtClean="0"/>
              <a:t>الأساس رقم 7 </a:t>
            </a:r>
            <a:endParaRPr lang="fr-FR" b="1" dirty="0"/>
          </a:p>
        </p:txBody>
      </p:sp>
      <p:sp>
        <p:nvSpPr>
          <p:cNvPr id="3" name="Espace réservé du contenu 2"/>
          <p:cNvSpPr>
            <a:spLocks noGrp="1"/>
          </p:cNvSpPr>
          <p:nvPr>
            <p:ph idx="1"/>
          </p:nvPr>
        </p:nvSpPr>
        <p:spPr>
          <a:xfrm>
            <a:off x="883396" y="1581040"/>
            <a:ext cx="9703038" cy="4935670"/>
          </a:xfrm>
        </p:spPr>
        <p:txBody>
          <a:bodyPr>
            <a:normAutofit/>
          </a:bodyPr>
          <a:lstStyle/>
          <a:p>
            <a:pPr marL="0" indent="0" algn="r" rtl="1">
              <a:buNone/>
            </a:pPr>
            <a:r>
              <a:rPr lang="ar-SA" sz="3200" dirty="0">
                <a:latin typeface="Simplified Arabic" panose="02020603050405020304" pitchFamily="18" charset="-78"/>
                <a:cs typeface="Simplified Arabic" panose="02020603050405020304" pitchFamily="18" charset="-78"/>
              </a:rPr>
              <a:t>معظم أنماط السلوك الإنساني لا تكون محكومة بالتعزيزات</a:t>
            </a:r>
          </a:p>
          <a:p>
            <a:pPr marL="0" indent="0" algn="r" rtl="1">
              <a:buNone/>
            </a:pPr>
            <a:r>
              <a:rPr lang="ar-SA" sz="3200" dirty="0">
                <a:latin typeface="Simplified Arabic" panose="02020603050405020304" pitchFamily="18" charset="-78"/>
                <a:cs typeface="Simplified Arabic" panose="02020603050405020304" pitchFamily="18" charset="-78"/>
              </a:rPr>
              <a:t>الفورية </a:t>
            </a:r>
            <a:r>
              <a:rPr lang="ar-SA" sz="3200" dirty="0" err="1">
                <a:latin typeface="Simplified Arabic" panose="02020603050405020304" pitchFamily="18" charset="-78"/>
                <a:cs typeface="Simplified Arabic" panose="02020603050405020304" pitchFamily="18" charset="-78"/>
              </a:rPr>
              <a:t>الخارجیة</a:t>
            </a:r>
            <a:r>
              <a:rPr lang="ar-SA" sz="3200" dirty="0">
                <a:latin typeface="Simplified Arabic" panose="02020603050405020304" pitchFamily="18" charset="-78"/>
                <a:cs typeface="Simplified Arabic" panose="02020603050405020304" pitchFamily="18" charset="-78"/>
              </a:rPr>
              <a:t> التي يؤكد </a:t>
            </a:r>
            <a:r>
              <a:rPr lang="ar-SA" sz="3200" dirty="0" smtClean="0">
                <a:latin typeface="Simplified Arabic" panose="02020603050405020304" pitchFamily="18" charset="-78"/>
                <a:cs typeface="Simplified Arabic" panose="02020603050405020304" pitchFamily="18" charset="-78"/>
              </a:rPr>
              <a:t>عليها </a:t>
            </a:r>
            <a:r>
              <a:rPr lang="ar-SA" sz="3200" dirty="0" err="1">
                <a:latin typeface="Simplified Arabic" panose="02020603050405020304" pitchFamily="18" charset="-78"/>
                <a:cs typeface="Simplified Arabic" panose="02020603050405020304" pitchFamily="18" charset="-78"/>
              </a:rPr>
              <a:t>السلوكیین</a:t>
            </a:r>
            <a:r>
              <a:rPr lang="ar-SA" sz="3200" dirty="0">
                <a:latin typeface="Simplified Arabic" panose="02020603050405020304" pitchFamily="18" charset="-78"/>
                <a:cs typeface="Simplified Arabic" panose="02020603050405020304" pitchFamily="18" charset="-78"/>
              </a:rPr>
              <a:t> أو أصحاب المدرسة</a:t>
            </a:r>
          </a:p>
          <a:p>
            <a:pPr marL="0" indent="0" algn="r" rtl="1">
              <a:buNone/>
            </a:pPr>
            <a:r>
              <a:rPr lang="ar-SA" sz="3200" dirty="0" err="1">
                <a:latin typeface="Simplified Arabic" panose="02020603050405020304" pitchFamily="18" charset="-78"/>
                <a:cs typeface="Simplified Arabic" panose="02020603050405020304" pitchFamily="18" charset="-78"/>
              </a:rPr>
              <a:t>السلوكیة</a:t>
            </a:r>
            <a:r>
              <a:rPr lang="ar-SA" sz="3200" dirty="0">
                <a:latin typeface="Simplified Arabic" panose="02020603050405020304" pitchFamily="18" charset="-78"/>
                <a:cs typeface="Simplified Arabic" panose="02020603050405020304" pitchFamily="18" charset="-78"/>
              </a:rPr>
              <a:t> ( </a:t>
            </a:r>
            <a:r>
              <a:rPr lang="ar-SA" sz="3200" dirty="0" err="1">
                <a:latin typeface="Simplified Arabic" panose="02020603050405020304" pitchFamily="18" charset="-78"/>
                <a:cs typeface="Simplified Arabic" panose="02020603050405020304" pitchFamily="18" charset="-78"/>
              </a:rPr>
              <a:t>ثورنديك</a:t>
            </a:r>
            <a:r>
              <a:rPr lang="ar-SA" sz="3200" dirty="0">
                <a:latin typeface="Simplified Arabic" panose="02020603050405020304" pitchFamily="18" charset="-78"/>
                <a:cs typeface="Simplified Arabic" panose="02020603050405020304" pitchFamily="18" charset="-78"/>
              </a:rPr>
              <a:t> </a:t>
            </a:r>
            <a:r>
              <a:rPr lang="ar-SA" sz="3200" dirty="0" err="1">
                <a:latin typeface="Simplified Arabic" panose="02020603050405020304" pitchFamily="18" charset="-78"/>
                <a:cs typeface="Simplified Arabic" panose="02020603050405020304" pitchFamily="18" charset="-78"/>
              </a:rPr>
              <a:t>وسكنر</a:t>
            </a:r>
            <a:r>
              <a:rPr lang="ar-SA" sz="3200" dirty="0">
                <a:latin typeface="Simplified Arabic" panose="02020603050405020304" pitchFamily="18" charset="-78"/>
                <a:cs typeface="Simplified Arabic" panose="02020603050405020304" pitchFamily="18" charset="-78"/>
              </a:rPr>
              <a:t> </a:t>
            </a:r>
            <a:r>
              <a:rPr lang="ar-SA" sz="3200" dirty="0" err="1">
                <a:latin typeface="Simplified Arabic" panose="02020603050405020304" pitchFamily="18" charset="-78"/>
                <a:cs typeface="Simplified Arabic" panose="02020603050405020304" pitchFamily="18" charset="-78"/>
              </a:rPr>
              <a:t>وغیرھما</a:t>
            </a:r>
            <a:r>
              <a:rPr lang="ar-SA" sz="3200" dirty="0">
                <a:latin typeface="Simplified Arabic" panose="02020603050405020304" pitchFamily="18" charset="-78"/>
                <a:cs typeface="Simplified Arabic" panose="02020603050405020304" pitchFamily="18" charset="-78"/>
              </a:rPr>
              <a:t> ) حیث تتحدد توقعات الناس</a:t>
            </a:r>
          </a:p>
          <a:p>
            <a:pPr marL="0" indent="0" algn="r" rtl="1">
              <a:buNone/>
            </a:pPr>
            <a:r>
              <a:rPr lang="ar-SA" sz="3200" dirty="0">
                <a:latin typeface="Simplified Arabic" panose="02020603050405020304" pitchFamily="18" charset="-78"/>
                <a:cs typeface="Simplified Arabic" panose="02020603050405020304" pitchFamily="18" charset="-78"/>
              </a:rPr>
              <a:t>في ضوء </a:t>
            </a:r>
            <a:r>
              <a:rPr lang="ar-SA" sz="3200" dirty="0" smtClean="0">
                <a:latin typeface="Simplified Arabic" panose="02020603050405020304" pitchFamily="18" charset="-78"/>
                <a:cs typeface="Simplified Arabic" panose="02020603050405020304" pitchFamily="18" charset="-78"/>
              </a:rPr>
              <a:t>خبراتهم </a:t>
            </a:r>
            <a:r>
              <a:rPr lang="ar-SA" sz="3200" dirty="0">
                <a:latin typeface="Simplified Arabic" panose="02020603050405020304" pitchFamily="18" charset="-78"/>
                <a:cs typeface="Simplified Arabic" panose="02020603050405020304" pitchFamily="18" charset="-78"/>
              </a:rPr>
              <a:t>السابقة ، وبأثار السلوك المتوقعة </a:t>
            </a:r>
            <a:r>
              <a:rPr lang="ar-SA" sz="3200" dirty="0" err="1">
                <a:latin typeface="Simplified Arabic" panose="02020603050405020304" pitchFamily="18" charset="-78"/>
                <a:cs typeface="Simplified Arabic" panose="02020603050405020304" pitchFamily="18" charset="-78"/>
              </a:rPr>
              <a:t>المبنیة</a:t>
            </a:r>
            <a:r>
              <a:rPr lang="ar-SA" sz="3200" dirty="0">
                <a:latin typeface="Simplified Arabic" panose="02020603050405020304" pitchFamily="18" charset="-78"/>
                <a:cs typeface="Simplified Arabic" panose="02020603050405020304" pitchFamily="18" charset="-78"/>
              </a:rPr>
              <a:t> على</a:t>
            </a:r>
          </a:p>
          <a:p>
            <a:pPr marL="0" indent="0" algn="r" rtl="1">
              <a:buNone/>
            </a:pPr>
            <a:r>
              <a:rPr lang="ar-SA" sz="3200" dirty="0" smtClean="0">
                <a:latin typeface="Simplified Arabic" panose="02020603050405020304" pitchFamily="18" charset="-78"/>
                <a:cs typeface="Simplified Arabic" panose="02020603050405020304" pitchFamily="18" charset="-78"/>
              </a:rPr>
              <a:t>أيضا في ضوء خبرات الفرد</a:t>
            </a:r>
            <a:r>
              <a:rPr lang="ar-SA" sz="3200" dirty="0" smtClean="0">
                <a:solidFill>
                  <a:srgbClr val="FF0000"/>
                </a:solidFill>
                <a:latin typeface="Simplified Arabic" panose="02020603050405020304" pitchFamily="18" charset="-78"/>
                <a:cs typeface="Simplified Arabic" panose="02020603050405020304" pitchFamily="18" charset="-78"/>
              </a:rPr>
              <a:t>( التعزيز الفور غير ضروري إنما الخبرات هي التي تبين للفرد أهمية السلوك و قيمته و عندا إما ان واصل فيه أو يتوقف عنه او يعدله)</a:t>
            </a:r>
            <a:endParaRPr lang="fr-FR" sz="3200" dirty="0">
              <a:solidFill>
                <a:srgbClr val="FF0000"/>
              </a:solidFill>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26995745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361929" y="326265"/>
            <a:ext cx="8596668" cy="1320800"/>
          </a:xfrm>
        </p:spPr>
        <p:txBody>
          <a:bodyPr/>
          <a:lstStyle/>
          <a:p>
            <a:pPr algn="ctr" rtl="1"/>
            <a:r>
              <a:rPr lang="ar-SA" b="1" dirty="0" smtClean="0">
                <a:latin typeface="Simplified Arabic" panose="02020603050405020304" pitchFamily="18" charset="-78"/>
                <a:cs typeface="+mn-cs"/>
              </a:rPr>
              <a:t>الأساس رقم 8، 9</a:t>
            </a:r>
            <a:endParaRPr lang="fr-FR" b="1" dirty="0">
              <a:latin typeface="Simplified Arabic" panose="02020603050405020304" pitchFamily="18" charset="-78"/>
              <a:cs typeface="+mn-cs"/>
            </a:endParaRPr>
          </a:p>
        </p:txBody>
      </p:sp>
      <p:sp>
        <p:nvSpPr>
          <p:cNvPr id="3" name="Espace réservé du contenu 2"/>
          <p:cNvSpPr>
            <a:spLocks noGrp="1"/>
          </p:cNvSpPr>
          <p:nvPr>
            <p:ph idx="1"/>
          </p:nvPr>
        </p:nvSpPr>
        <p:spPr>
          <a:xfrm>
            <a:off x="193182" y="1556913"/>
            <a:ext cx="10934163" cy="5615188"/>
          </a:xfrm>
        </p:spPr>
        <p:txBody>
          <a:bodyPr>
            <a:normAutofit/>
          </a:bodyPr>
          <a:lstStyle/>
          <a:p>
            <a:pPr marL="0" indent="0" algn="r" rtl="1">
              <a:buNone/>
            </a:pPr>
            <a:r>
              <a:rPr lang="ar-SA" sz="3200" dirty="0" smtClean="0">
                <a:latin typeface="Simplified Arabic" panose="02020603050405020304" pitchFamily="18" charset="-78"/>
                <a:cs typeface="Simplified Arabic" panose="02020603050405020304" pitchFamily="18" charset="-78"/>
              </a:rPr>
              <a:t>التعلم بالملاحظة يحتاج الى </a:t>
            </a:r>
            <a:r>
              <a:rPr lang="ar-SA" sz="3200" dirty="0" smtClean="0">
                <a:solidFill>
                  <a:srgbClr val="FF0000"/>
                </a:solidFill>
                <a:latin typeface="Simplified Arabic" panose="02020603050405020304" pitchFamily="18" charset="-78"/>
                <a:cs typeface="Simplified Arabic" panose="02020603050405020304" pitchFamily="18" charset="-78"/>
              </a:rPr>
              <a:t>نموذج(إيجابية)</a:t>
            </a:r>
            <a:r>
              <a:rPr lang="ar-SA" sz="3200" dirty="0" smtClean="0">
                <a:latin typeface="Simplified Arabic" panose="02020603050405020304" pitchFamily="18" charset="-78"/>
                <a:cs typeface="Simplified Arabic" panose="02020603050405020304" pitchFamily="18" charset="-78"/>
              </a:rPr>
              <a:t> </a:t>
            </a:r>
            <a:r>
              <a:rPr lang="ar-SA" sz="3200" dirty="0">
                <a:latin typeface="Simplified Arabic" panose="02020603050405020304" pitchFamily="18" charset="-78"/>
                <a:cs typeface="Simplified Arabic" panose="02020603050405020304" pitchFamily="18" charset="-78"/>
              </a:rPr>
              <a:t>أو مثال حي وواقعي </a:t>
            </a:r>
            <a:r>
              <a:rPr lang="ar-SA" sz="3200" dirty="0" err="1">
                <a:latin typeface="Simplified Arabic" panose="02020603050405020304" pitchFamily="18" charset="-78"/>
                <a:cs typeface="Simplified Arabic" panose="02020603050405020304" pitchFamily="18" charset="-78"/>
              </a:rPr>
              <a:t>ولیس</a:t>
            </a:r>
            <a:r>
              <a:rPr lang="ar-SA" sz="3200" dirty="0">
                <a:latin typeface="Simplified Arabic" panose="02020603050405020304" pitchFamily="18" charset="-78"/>
                <a:cs typeface="Simplified Arabic" panose="02020603050405020304" pitchFamily="18" charset="-78"/>
              </a:rPr>
              <a:t> </a:t>
            </a:r>
            <a:r>
              <a:rPr lang="ar-SA" sz="3200" dirty="0" smtClean="0">
                <a:latin typeface="Simplified Arabic" panose="02020603050405020304" pitchFamily="18" charset="-78"/>
                <a:cs typeface="Simplified Arabic" panose="02020603050405020304" pitchFamily="18" charset="-78"/>
              </a:rPr>
              <a:t>من خلال </a:t>
            </a:r>
            <a:r>
              <a:rPr lang="ar-SA" sz="3200" dirty="0" err="1">
                <a:latin typeface="Simplified Arabic" panose="02020603050405020304" pitchFamily="18" charset="-78"/>
                <a:cs typeface="Simplified Arabic" panose="02020603050405020304" pitchFamily="18" charset="-78"/>
              </a:rPr>
              <a:t>عملیات</a:t>
            </a:r>
            <a:r>
              <a:rPr lang="ar-SA" sz="3200" dirty="0">
                <a:latin typeface="Simplified Arabic" panose="02020603050405020304" pitchFamily="18" charset="-78"/>
                <a:cs typeface="Simplified Arabic" panose="02020603050405020304" pitchFamily="18" charset="-78"/>
              </a:rPr>
              <a:t> الأشراط </a:t>
            </a:r>
            <a:r>
              <a:rPr lang="ar-SA" sz="3200" dirty="0" err="1">
                <a:latin typeface="Simplified Arabic" panose="02020603050405020304" pitchFamily="18" charset="-78"/>
                <a:cs typeface="Simplified Arabic" panose="02020603050405020304" pitchFamily="18" charset="-78"/>
              </a:rPr>
              <a:t>الكلاسیكي</a:t>
            </a:r>
            <a:r>
              <a:rPr lang="ar-SA" sz="3200" dirty="0">
                <a:latin typeface="Simplified Arabic" panose="02020603050405020304" pitchFamily="18" charset="-78"/>
                <a:cs typeface="Simplified Arabic" panose="02020603050405020304" pitchFamily="18" charset="-78"/>
              </a:rPr>
              <a:t> أو الإجرائي . </a:t>
            </a:r>
            <a:endParaRPr lang="ar-SA" sz="3200" dirty="0" smtClean="0">
              <a:latin typeface="Simplified Arabic" panose="02020603050405020304" pitchFamily="18" charset="-78"/>
              <a:cs typeface="Simplified Arabic" panose="02020603050405020304" pitchFamily="18" charset="-78"/>
            </a:endParaRPr>
          </a:p>
          <a:p>
            <a:pPr marL="0" indent="0" algn="r" rtl="1">
              <a:buNone/>
            </a:pPr>
            <a:r>
              <a:rPr lang="ar-SA" sz="3200" dirty="0" smtClean="0">
                <a:latin typeface="Simplified Arabic" panose="02020603050405020304" pitchFamily="18" charset="-78"/>
                <a:cs typeface="Simplified Arabic" panose="02020603050405020304" pitchFamily="18" charset="-78"/>
              </a:rPr>
              <a:t>بملاحظة الآخرين </a:t>
            </a:r>
            <a:r>
              <a:rPr lang="ar-SA" sz="3200" dirty="0">
                <a:latin typeface="Simplified Arabic" panose="02020603050405020304" pitchFamily="18" charset="-78"/>
                <a:cs typeface="Simplified Arabic" panose="02020603050405020304" pitchFamily="18" charset="-78"/>
              </a:rPr>
              <a:t>تتطور فكرة عن </a:t>
            </a:r>
            <a:r>
              <a:rPr lang="ar-SA" sz="3200" dirty="0" err="1">
                <a:latin typeface="Simplified Arabic" panose="02020603050405020304" pitchFamily="18" charset="-78"/>
                <a:cs typeface="Simplified Arabic" panose="02020603050405020304" pitchFamily="18" charset="-78"/>
              </a:rPr>
              <a:t>كیفیة</a:t>
            </a:r>
            <a:r>
              <a:rPr lang="ar-SA" sz="3200" dirty="0">
                <a:latin typeface="Simplified Arabic" panose="02020603050405020304" pitchFamily="18" charset="-78"/>
                <a:cs typeface="Simplified Arabic" panose="02020603050405020304" pitchFamily="18" charset="-78"/>
              </a:rPr>
              <a:t> تكون سلوك ما وتساعد المعلومات</a:t>
            </a:r>
          </a:p>
          <a:p>
            <a:pPr marL="0" indent="0" algn="r" rtl="1">
              <a:buNone/>
            </a:pPr>
            <a:r>
              <a:rPr lang="ar-SA" sz="3200" dirty="0" smtClean="0">
                <a:latin typeface="Simplified Arabic" panose="02020603050405020304" pitchFamily="18" charset="-78"/>
                <a:cs typeface="Simplified Arabic" panose="02020603050405020304" pitchFamily="18" charset="-78"/>
              </a:rPr>
              <a:t>كدليل </a:t>
            </a:r>
            <a:r>
              <a:rPr lang="ar-SA" sz="3200" dirty="0">
                <a:latin typeface="Simplified Arabic" panose="02020603050405020304" pitchFamily="18" charset="-78"/>
                <a:cs typeface="Simplified Arabic" panose="02020603050405020304" pitchFamily="18" charset="-78"/>
              </a:rPr>
              <a:t>أو موجه لتصرفاتنا الخاصة .</a:t>
            </a:r>
          </a:p>
          <a:p>
            <a:pPr marL="0" indent="0" algn="r" rtl="1">
              <a:buNone/>
            </a:pPr>
            <a:r>
              <a:rPr lang="fr-FR" sz="3200" dirty="0" smtClean="0">
                <a:latin typeface="Simplified Arabic" panose="02020603050405020304" pitchFamily="18" charset="-78"/>
                <a:cs typeface="Simplified Arabic" panose="02020603050405020304" pitchFamily="18" charset="-78"/>
              </a:rPr>
              <a:t>9</a:t>
            </a:r>
            <a:r>
              <a:rPr lang="ar-SA" sz="3200" dirty="0" smtClean="0">
                <a:latin typeface="Simplified Arabic" panose="02020603050405020304" pitchFamily="18" charset="-78"/>
                <a:cs typeface="Simplified Arabic" panose="02020603050405020304" pitchFamily="18" charset="-78"/>
              </a:rPr>
              <a:t>- </a:t>
            </a:r>
            <a:r>
              <a:rPr lang="ar-SA" sz="3200" dirty="0">
                <a:latin typeface="Simplified Arabic" panose="02020603050405020304" pitchFamily="18" charset="-78"/>
                <a:cs typeface="Simplified Arabic" panose="02020603050405020304" pitchFamily="18" charset="-78"/>
              </a:rPr>
              <a:t>بالتعلم عن طريق ملاحظة الآخرين </a:t>
            </a:r>
            <a:r>
              <a:rPr lang="ar-SA" sz="3200" dirty="0" smtClean="0">
                <a:latin typeface="Simplified Arabic" panose="02020603050405020304" pitchFamily="18" charset="-78"/>
                <a:cs typeface="Simplified Arabic" panose="02020603050405020304" pitchFamily="18" charset="-78"/>
              </a:rPr>
              <a:t>يتجنب المتعلم الوقوع في الكثير من الأخطاء</a:t>
            </a:r>
          </a:p>
          <a:p>
            <a:pPr marL="0" indent="0" algn="r" rtl="1">
              <a:buNone/>
            </a:pPr>
            <a:r>
              <a:rPr lang="ar-SA" sz="3200" dirty="0" smtClean="0">
                <a:latin typeface="Simplified Arabic" panose="02020603050405020304" pitchFamily="18" charset="-78"/>
                <a:cs typeface="Simplified Arabic" panose="02020603050405020304" pitchFamily="18" charset="-78"/>
              </a:rPr>
              <a:t>               الى ربح الوقت و الجهد و توفير الفرص لتعلم أشياء جديدة</a:t>
            </a:r>
          </a:p>
        </p:txBody>
      </p:sp>
      <p:sp>
        <p:nvSpPr>
          <p:cNvPr id="4" name="Flèche gauche 3"/>
          <p:cNvSpPr/>
          <p:nvPr/>
        </p:nvSpPr>
        <p:spPr>
          <a:xfrm>
            <a:off x="9257498" y="4533363"/>
            <a:ext cx="1402198" cy="484632"/>
          </a:xfrm>
          <a:prstGeom prst="leftArrow">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31122981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70518" y="197476"/>
            <a:ext cx="8596668" cy="1320800"/>
          </a:xfrm>
        </p:spPr>
        <p:txBody>
          <a:bodyPr/>
          <a:lstStyle/>
          <a:p>
            <a:pPr algn="ctr"/>
            <a:r>
              <a:rPr lang="ar-SA" b="1" dirty="0" smtClean="0"/>
              <a:t>الأساس رقم 10</a:t>
            </a:r>
            <a:endParaRPr lang="fr-FR" b="1" dirty="0"/>
          </a:p>
        </p:txBody>
      </p:sp>
      <p:sp>
        <p:nvSpPr>
          <p:cNvPr id="3" name="Espace réservé du contenu 2"/>
          <p:cNvSpPr>
            <a:spLocks noGrp="1"/>
          </p:cNvSpPr>
          <p:nvPr>
            <p:ph idx="1"/>
          </p:nvPr>
        </p:nvSpPr>
        <p:spPr>
          <a:xfrm>
            <a:off x="0" y="1120463"/>
            <a:ext cx="12192000" cy="5737537"/>
          </a:xfrm>
        </p:spPr>
        <p:txBody>
          <a:bodyPr>
            <a:normAutofit/>
          </a:bodyPr>
          <a:lstStyle/>
          <a:p>
            <a:pPr marL="0" indent="0" algn="r" rtl="1">
              <a:buNone/>
            </a:pPr>
            <a:r>
              <a:rPr lang="ar-SA" sz="3200" dirty="0" smtClean="0">
                <a:latin typeface="Simplified Arabic" panose="02020603050405020304" pitchFamily="18" charset="-78"/>
                <a:cs typeface="Simplified Arabic" panose="02020603050405020304" pitchFamily="18" charset="-78"/>
              </a:rPr>
              <a:t>_ </a:t>
            </a:r>
            <a:r>
              <a:rPr lang="ar-SA" sz="3200" dirty="0" smtClean="0">
                <a:latin typeface="Simplified Arabic" panose="02020603050405020304" pitchFamily="18" charset="-78"/>
                <a:cs typeface="Simplified Arabic" panose="02020603050405020304" pitchFamily="18" charset="-78"/>
              </a:rPr>
              <a:t>الملاحظون الجيدون:</a:t>
            </a:r>
          </a:p>
          <a:p>
            <a:pPr marL="0" indent="0" algn="r" rtl="1">
              <a:buNone/>
            </a:pPr>
            <a:r>
              <a:rPr lang="ar-SA" sz="3200" dirty="0" smtClean="0">
                <a:latin typeface="Simplified Arabic" panose="02020603050405020304" pitchFamily="18" charset="-78"/>
                <a:cs typeface="Simplified Arabic" panose="02020603050405020304" pitchFamily="18" charset="-78"/>
              </a:rPr>
              <a:t> -قادرون </a:t>
            </a:r>
            <a:r>
              <a:rPr lang="ar-SA" sz="3200" dirty="0">
                <a:latin typeface="Simplified Arabic" panose="02020603050405020304" pitchFamily="18" charset="-78"/>
                <a:cs typeface="Simplified Arabic" panose="02020603050405020304" pitchFamily="18" charset="-78"/>
              </a:rPr>
              <a:t>على حل المشاكل بالشكل </a:t>
            </a:r>
            <a:r>
              <a:rPr lang="ar-SA" sz="3200" dirty="0" smtClean="0">
                <a:latin typeface="Simplified Arabic" panose="02020603050405020304" pitchFamily="18" charset="-78"/>
                <a:cs typeface="Simplified Arabic" panose="02020603050405020304" pitchFamily="18" charset="-78"/>
              </a:rPr>
              <a:t>الصحيح</a:t>
            </a:r>
            <a:endParaRPr lang="ar-SA" sz="3200" dirty="0">
              <a:latin typeface="Simplified Arabic" panose="02020603050405020304" pitchFamily="18" charset="-78"/>
              <a:cs typeface="Simplified Arabic" panose="02020603050405020304" pitchFamily="18" charset="-78"/>
            </a:endParaRPr>
          </a:p>
          <a:p>
            <a:pPr marL="0" indent="0" algn="r" rtl="1">
              <a:buNone/>
            </a:pPr>
            <a:r>
              <a:rPr lang="ar-SA" sz="3200" dirty="0" smtClean="0">
                <a:latin typeface="Simplified Arabic" panose="02020603050405020304" pitchFamily="18" charset="-78"/>
                <a:cs typeface="Simplified Arabic" panose="02020603050405020304" pitchFamily="18" charset="-78"/>
              </a:rPr>
              <a:t>-حتى و إن لم يستطع النموذج </a:t>
            </a:r>
            <a:r>
              <a:rPr lang="ar-SA" sz="3200" dirty="0">
                <a:latin typeface="Simplified Arabic" panose="02020603050405020304" pitchFamily="18" charset="-78"/>
                <a:cs typeface="Simplified Arabic" panose="02020603050405020304" pitchFamily="18" charset="-78"/>
              </a:rPr>
              <a:t>أو القدوة </a:t>
            </a:r>
            <a:r>
              <a:rPr lang="ar-SA" sz="3200" dirty="0" smtClean="0">
                <a:latin typeface="Simplified Arabic" panose="02020603050405020304" pitchFamily="18" charset="-78"/>
                <a:cs typeface="Simplified Arabic" panose="02020603050405020304" pitchFamily="18" charset="-78"/>
              </a:rPr>
              <a:t>حل نفس المشاكل, </a:t>
            </a:r>
            <a:r>
              <a:rPr lang="ar-SA" sz="3200" dirty="0" smtClean="0">
                <a:latin typeface="Simplified Arabic" panose="02020603050405020304" pitchFamily="18" charset="-78"/>
                <a:cs typeface="Simplified Arabic" panose="02020603050405020304" pitchFamily="18" charset="-78"/>
              </a:rPr>
              <a:t>لأنه </a:t>
            </a:r>
            <a:r>
              <a:rPr lang="ar-SA" sz="3200" dirty="0" smtClean="0">
                <a:latin typeface="Simplified Arabic" panose="02020603050405020304" pitchFamily="18" charset="-78"/>
                <a:cs typeface="Simplified Arabic" panose="02020603050405020304" pitchFamily="18" charset="-78"/>
              </a:rPr>
              <a:t>يتعلم من إيجابيات القدوة و يتعلم من اخطائها ايضا،</a:t>
            </a:r>
          </a:p>
          <a:p>
            <a:pPr marL="0" indent="0" algn="r" rtl="1">
              <a:buNone/>
            </a:pPr>
            <a:r>
              <a:rPr lang="ar-SA" sz="3200" dirty="0" smtClean="0">
                <a:latin typeface="Simplified Arabic" panose="02020603050405020304" pitchFamily="18" charset="-78"/>
                <a:cs typeface="Simplified Arabic" panose="02020603050405020304" pitchFamily="18" charset="-78"/>
              </a:rPr>
              <a:t>-سلوكياتهم إبداعية </a:t>
            </a:r>
            <a:r>
              <a:rPr lang="ar-SA" sz="3200" dirty="0" smtClean="0">
                <a:latin typeface="Simplified Arabic" panose="02020603050405020304" pitchFamily="18" charset="-78"/>
                <a:cs typeface="Simplified Arabic" panose="02020603050405020304" pitchFamily="18" charset="-78"/>
              </a:rPr>
              <a:t>وتجديدية</a:t>
            </a:r>
          </a:p>
          <a:p>
            <a:pPr marL="0" indent="0" algn="r" rtl="1">
              <a:buNone/>
            </a:pPr>
            <a:r>
              <a:rPr lang="ar-SA" sz="3200" dirty="0" smtClean="0">
                <a:latin typeface="Simplified Arabic" panose="02020603050405020304" pitchFamily="18" charset="-78"/>
                <a:cs typeface="Simplified Arabic" panose="02020603050405020304" pitchFamily="18" charset="-78"/>
              </a:rPr>
              <a:t>-يطورون أنماطا </a:t>
            </a:r>
            <a:r>
              <a:rPr lang="ar-SA" sz="3200" dirty="0">
                <a:latin typeface="Simplified Arabic" panose="02020603050405020304" pitchFamily="18" charset="-78"/>
                <a:cs typeface="Simplified Arabic" panose="02020603050405020304" pitchFamily="18" charset="-78"/>
              </a:rPr>
              <a:t>جديدة من </a:t>
            </a:r>
            <a:r>
              <a:rPr lang="ar-SA" sz="3200" dirty="0" smtClean="0">
                <a:latin typeface="Simplified Arabic" panose="02020603050405020304" pitchFamily="18" charset="-78"/>
                <a:cs typeface="Simplified Arabic" panose="02020603050405020304" pitchFamily="18" charset="-78"/>
              </a:rPr>
              <a:t>التصرف في المواقف المختلفة يمكن </a:t>
            </a:r>
            <a:r>
              <a:rPr lang="ar-SA" sz="3200" dirty="0">
                <a:latin typeface="Simplified Arabic" panose="02020603050405020304" pitchFamily="18" charset="-78"/>
                <a:cs typeface="Simplified Arabic" panose="02020603050405020304" pitchFamily="18" charset="-78"/>
              </a:rPr>
              <a:t>أن تكون مختلفة عن تلك التي </a:t>
            </a:r>
            <a:r>
              <a:rPr lang="ar-SA" sz="3200" dirty="0" smtClean="0">
                <a:latin typeface="Simplified Arabic" panose="02020603050405020304" pitchFamily="18" charset="-78"/>
                <a:cs typeface="Simplified Arabic" panose="02020603050405020304" pitchFamily="18" charset="-78"/>
              </a:rPr>
              <a:t>لاحظوها </a:t>
            </a:r>
            <a:r>
              <a:rPr lang="ar-SA" sz="3200" dirty="0">
                <a:latin typeface="Simplified Arabic" panose="02020603050405020304" pitchFamily="18" charset="-78"/>
                <a:cs typeface="Simplified Arabic" panose="02020603050405020304" pitchFamily="18" charset="-78"/>
              </a:rPr>
              <a:t>بالفعل</a:t>
            </a:r>
            <a:endParaRPr lang="fr-FR" sz="3200" dirty="0">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27996367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77334" y="171719"/>
            <a:ext cx="8596668" cy="1320800"/>
          </a:xfrm>
        </p:spPr>
        <p:txBody>
          <a:bodyPr/>
          <a:lstStyle/>
          <a:p>
            <a:pPr algn="ctr"/>
            <a:r>
              <a:rPr lang="ar-SA" b="1" dirty="0">
                <a:solidFill>
                  <a:srgbClr val="90C226"/>
                </a:solidFill>
              </a:rPr>
              <a:t>الأساس رقم </a:t>
            </a:r>
            <a:r>
              <a:rPr lang="ar-SA" b="1" dirty="0" smtClean="0">
                <a:solidFill>
                  <a:srgbClr val="90C226"/>
                </a:solidFill>
              </a:rPr>
              <a:t>11</a:t>
            </a:r>
            <a:endParaRPr lang="fr-FR" dirty="0"/>
          </a:p>
        </p:txBody>
      </p:sp>
      <p:sp>
        <p:nvSpPr>
          <p:cNvPr id="3" name="Espace réservé du contenu 2"/>
          <p:cNvSpPr>
            <a:spLocks noGrp="1"/>
          </p:cNvSpPr>
          <p:nvPr>
            <p:ph idx="1"/>
          </p:nvPr>
        </p:nvSpPr>
        <p:spPr>
          <a:xfrm>
            <a:off x="677333" y="1387857"/>
            <a:ext cx="11377291" cy="5322036"/>
          </a:xfrm>
        </p:spPr>
        <p:txBody>
          <a:bodyPr>
            <a:normAutofit/>
          </a:bodyPr>
          <a:lstStyle/>
          <a:p>
            <a:pPr marL="0" indent="0" algn="r" rtl="1">
              <a:buNone/>
            </a:pPr>
            <a:r>
              <a:rPr lang="ar-SA" sz="3200" dirty="0">
                <a:latin typeface="Simplified Arabic" panose="02020603050405020304" pitchFamily="18" charset="-78"/>
                <a:cs typeface="Simplified Arabic" panose="02020603050405020304" pitchFamily="18" charset="-78"/>
              </a:rPr>
              <a:t>فالتعزيز يلعب دورا </a:t>
            </a:r>
            <a:r>
              <a:rPr lang="ar-SA" sz="3200" dirty="0" smtClean="0">
                <a:latin typeface="Simplified Arabic" panose="02020603050405020304" pitchFamily="18" charset="-78"/>
                <a:cs typeface="Simplified Arabic" panose="02020603050405020304" pitchFamily="18" charset="-78"/>
              </a:rPr>
              <a:t>هاما </a:t>
            </a:r>
            <a:r>
              <a:rPr lang="ar-SA" sz="3200" dirty="0">
                <a:latin typeface="Simplified Arabic" panose="02020603050405020304" pitchFamily="18" charset="-78"/>
                <a:cs typeface="Simplified Arabic" panose="02020603050405020304" pitchFamily="18" charset="-78"/>
              </a:rPr>
              <a:t>في </a:t>
            </a:r>
            <a:r>
              <a:rPr lang="ar-SA" sz="3200" dirty="0" smtClean="0">
                <a:latin typeface="Simplified Arabic" panose="02020603050405020304" pitchFamily="18" charset="-78"/>
                <a:cs typeface="Simplified Arabic" panose="02020603050405020304" pitchFamily="18" charset="-78"/>
              </a:rPr>
              <a:t>التعلم بالملاحظة </a:t>
            </a:r>
            <a:r>
              <a:rPr lang="ar-SA" sz="3200" dirty="0" err="1">
                <a:latin typeface="Simplified Arabic" panose="02020603050405020304" pitchFamily="18" charset="-78"/>
                <a:cs typeface="Simplified Arabic" panose="02020603050405020304" pitchFamily="18" charset="-78"/>
              </a:rPr>
              <a:t>لیس</a:t>
            </a:r>
            <a:r>
              <a:rPr lang="ar-SA" sz="3200" dirty="0">
                <a:latin typeface="Simplified Arabic" panose="02020603050405020304" pitchFamily="18" charset="-78"/>
                <a:cs typeface="Simplified Arabic" panose="02020603050405020304" pitchFamily="18" charset="-78"/>
              </a:rPr>
              <a:t> في تقوية أو </a:t>
            </a:r>
            <a:r>
              <a:rPr lang="ar-SA" sz="3200" dirty="0" err="1">
                <a:latin typeface="Simplified Arabic" panose="02020603050405020304" pitchFamily="18" charset="-78"/>
                <a:cs typeface="Simplified Arabic" panose="02020603050405020304" pitchFamily="18" charset="-78"/>
              </a:rPr>
              <a:t>تدعیم</a:t>
            </a:r>
            <a:r>
              <a:rPr lang="ar-SA" sz="3200" dirty="0">
                <a:latin typeface="Simplified Arabic" panose="02020603050405020304" pitchFamily="18" charset="-78"/>
                <a:cs typeface="Simplified Arabic" panose="02020603050405020304" pitchFamily="18" charset="-78"/>
              </a:rPr>
              <a:t> الاستجابات ولكن </a:t>
            </a:r>
            <a:r>
              <a:rPr lang="ar-SA" sz="3200" dirty="0" smtClean="0">
                <a:latin typeface="Simplified Arabic" panose="02020603050405020304" pitchFamily="18" charset="-78"/>
                <a:cs typeface="Simplified Arabic" panose="02020603050405020304" pitchFamily="18" charset="-78"/>
              </a:rPr>
              <a:t>باعتباره مصدرا </a:t>
            </a:r>
            <a:r>
              <a:rPr lang="ar-SA" sz="3200" dirty="0">
                <a:latin typeface="Simplified Arabic" panose="02020603050405020304" pitchFamily="18" charset="-78"/>
                <a:cs typeface="Simplified Arabic" panose="02020603050405020304" pitchFamily="18" charset="-78"/>
              </a:rPr>
              <a:t>للمعلومات المتعلقة بآثاره . </a:t>
            </a:r>
            <a:endParaRPr lang="ar-SA" sz="3200" dirty="0" smtClean="0">
              <a:latin typeface="Simplified Arabic" panose="02020603050405020304" pitchFamily="18" charset="-78"/>
              <a:cs typeface="Simplified Arabic" panose="02020603050405020304" pitchFamily="18" charset="-78"/>
            </a:endParaRPr>
          </a:p>
          <a:p>
            <a:pPr marL="0" indent="0" algn="r" rtl="1">
              <a:buNone/>
            </a:pPr>
            <a:r>
              <a:rPr lang="ar-SA" sz="3200" dirty="0">
                <a:latin typeface="Simplified Arabic" panose="02020603050405020304" pitchFamily="18" charset="-78"/>
                <a:cs typeface="Simplified Arabic" panose="02020603050405020304" pitchFamily="18" charset="-78"/>
              </a:rPr>
              <a:t>-</a:t>
            </a:r>
            <a:r>
              <a:rPr lang="ar-SA" sz="3200" dirty="0" err="1" smtClean="0">
                <a:latin typeface="Simplified Arabic" panose="02020603050405020304" pitchFamily="18" charset="-78"/>
                <a:cs typeface="Simplified Arabic" panose="02020603050405020304" pitchFamily="18" charset="-78"/>
              </a:rPr>
              <a:t>لیس</a:t>
            </a:r>
            <a:r>
              <a:rPr lang="ar-SA" sz="3200" dirty="0" smtClean="0">
                <a:latin typeface="Simplified Arabic" panose="02020603050405020304" pitchFamily="18" charset="-78"/>
                <a:cs typeface="Simplified Arabic" panose="02020603050405020304" pitchFamily="18" charset="-78"/>
              </a:rPr>
              <a:t> </a:t>
            </a:r>
            <a:r>
              <a:rPr lang="ar-SA" sz="3200" dirty="0">
                <a:latin typeface="Simplified Arabic" panose="02020603050405020304" pitchFamily="18" charset="-78"/>
                <a:cs typeface="Simplified Arabic" panose="02020603050405020304" pitchFamily="18" charset="-78"/>
              </a:rPr>
              <a:t>من الضروري أن </a:t>
            </a:r>
            <a:r>
              <a:rPr lang="ar-SA" sz="3200" dirty="0" smtClean="0">
                <a:latin typeface="Simplified Arabic" panose="02020603050405020304" pitchFamily="18" charset="-78"/>
                <a:cs typeface="Simplified Arabic" panose="02020603050405020304" pitchFamily="18" charset="-78"/>
              </a:rPr>
              <a:t>يحدث التعزيز </a:t>
            </a:r>
            <a:r>
              <a:rPr lang="ar-SA" sz="3200" dirty="0">
                <a:latin typeface="Simplified Arabic" panose="02020603050405020304" pitchFamily="18" charset="-78"/>
                <a:cs typeface="Simplified Arabic" panose="02020603050405020304" pitchFamily="18" charset="-78"/>
              </a:rPr>
              <a:t>بصورة مباشرة أو فورية كي يكون </a:t>
            </a:r>
            <a:r>
              <a:rPr lang="ar-SA" sz="3200" dirty="0" err="1">
                <a:latin typeface="Simplified Arabic" panose="02020603050405020304" pitchFamily="18" charset="-78"/>
                <a:cs typeface="Simplified Arabic" panose="02020603050405020304" pitchFamily="18" charset="-78"/>
              </a:rPr>
              <a:t>تأثیره</a:t>
            </a:r>
            <a:r>
              <a:rPr lang="ar-SA" sz="3200" dirty="0">
                <a:latin typeface="Simplified Arabic" panose="02020603050405020304" pitchFamily="18" charset="-78"/>
                <a:cs typeface="Simplified Arabic" panose="02020603050405020304" pitchFamily="18" charset="-78"/>
              </a:rPr>
              <a:t> على </a:t>
            </a:r>
            <a:r>
              <a:rPr lang="ar-SA" sz="3200" dirty="0" smtClean="0">
                <a:latin typeface="Simplified Arabic" panose="02020603050405020304" pitchFamily="18" charset="-78"/>
                <a:cs typeface="Simplified Arabic" panose="02020603050405020304" pitchFamily="18" charset="-78"/>
              </a:rPr>
              <a:t>التعلم بالملاحظة </a:t>
            </a:r>
            <a:r>
              <a:rPr lang="ar-SA" sz="3200" dirty="0" err="1" smtClean="0">
                <a:latin typeface="Simplified Arabic" panose="02020603050405020304" pitchFamily="18" charset="-78"/>
                <a:cs typeface="Simplified Arabic" panose="02020603050405020304" pitchFamily="18" charset="-78"/>
              </a:rPr>
              <a:t>إيجابیا</a:t>
            </a:r>
            <a:endParaRPr lang="ar-SA" sz="3200" dirty="0" smtClean="0">
              <a:latin typeface="Simplified Arabic" panose="02020603050405020304" pitchFamily="18" charset="-78"/>
              <a:cs typeface="Simplified Arabic" panose="02020603050405020304" pitchFamily="18" charset="-78"/>
            </a:endParaRPr>
          </a:p>
          <a:p>
            <a:pPr marL="0" indent="0" algn="r" rtl="1">
              <a:buNone/>
            </a:pPr>
            <a:r>
              <a:rPr lang="ar-SA" sz="3200" dirty="0" smtClean="0">
                <a:latin typeface="Simplified Arabic" panose="02020603050405020304" pitchFamily="18" charset="-78"/>
                <a:cs typeface="Simplified Arabic" panose="02020603050405020304" pitchFamily="18" charset="-78"/>
              </a:rPr>
              <a:t>-</a:t>
            </a:r>
            <a:r>
              <a:rPr lang="ar-SA" sz="3200" dirty="0">
                <a:latin typeface="Simplified Arabic" panose="02020603050405020304" pitchFamily="18" charset="-78"/>
                <a:cs typeface="Simplified Arabic" panose="02020603050405020304" pitchFamily="18" charset="-78"/>
              </a:rPr>
              <a:t>التعزيز </a:t>
            </a:r>
            <a:r>
              <a:rPr lang="ar-SA" sz="3200" dirty="0" smtClean="0">
                <a:latin typeface="Simplified Arabic" panose="02020603050405020304" pitchFamily="18" charset="-78"/>
                <a:cs typeface="Simplified Arabic" panose="02020603050405020304" pitchFamily="18" charset="-78"/>
              </a:rPr>
              <a:t>يسهل التعلم </a:t>
            </a:r>
            <a:r>
              <a:rPr lang="ar-SA" sz="3200" dirty="0">
                <a:latin typeface="Simplified Arabic" panose="02020603050405020304" pitchFamily="18" charset="-78"/>
                <a:cs typeface="Simplified Arabic" panose="02020603050405020304" pitchFamily="18" charset="-78"/>
              </a:rPr>
              <a:t>لكنه </a:t>
            </a:r>
            <a:r>
              <a:rPr lang="ar-SA" sz="3200" dirty="0" err="1">
                <a:latin typeface="Simplified Arabic" panose="02020603050405020304" pitchFamily="18" charset="-78"/>
                <a:cs typeface="Simplified Arabic" panose="02020603050405020304" pitchFamily="18" charset="-78"/>
              </a:rPr>
              <a:t>لیس</a:t>
            </a:r>
            <a:r>
              <a:rPr lang="ar-SA" sz="3200" dirty="0">
                <a:latin typeface="Simplified Arabic" panose="02020603050405020304" pitchFamily="18" charset="-78"/>
                <a:cs typeface="Simplified Arabic" panose="02020603050405020304" pitchFamily="18" charset="-78"/>
              </a:rPr>
              <a:t> ضروري </a:t>
            </a:r>
            <a:r>
              <a:rPr lang="ar-SA" sz="3200" dirty="0" smtClean="0">
                <a:latin typeface="Simplified Arabic" panose="02020603050405020304" pitchFamily="18" charset="-78"/>
                <a:cs typeface="Simplified Arabic" panose="02020603050405020304" pitchFamily="18" charset="-78"/>
              </a:rPr>
              <a:t>لإتمامه أو لاكتساب المعارف و السلوك </a:t>
            </a:r>
            <a:r>
              <a:rPr lang="ar-SA" sz="3200" dirty="0">
                <a:latin typeface="Simplified Arabic" panose="02020603050405020304" pitchFamily="18" charset="-78"/>
                <a:cs typeface="Simplified Arabic" panose="02020603050405020304" pitchFamily="18" charset="-78"/>
              </a:rPr>
              <a:t>.</a:t>
            </a:r>
            <a:endParaRPr lang="fr-FR" sz="3200" dirty="0">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22659909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74303" y="158840"/>
            <a:ext cx="8596668" cy="1320800"/>
          </a:xfrm>
        </p:spPr>
        <p:txBody>
          <a:bodyPr/>
          <a:lstStyle/>
          <a:p>
            <a:pPr algn="ctr"/>
            <a:r>
              <a:rPr lang="ar-SA" b="1" dirty="0" smtClean="0"/>
              <a:t>مقومات التعلم بالنموذج</a:t>
            </a:r>
            <a:endParaRPr lang="fr-FR" b="1" dirty="0"/>
          </a:p>
        </p:txBody>
      </p:sp>
      <p:sp>
        <p:nvSpPr>
          <p:cNvPr id="5" name="Espace réservé du contenu 4"/>
          <p:cNvSpPr>
            <a:spLocks noGrp="1"/>
          </p:cNvSpPr>
          <p:nvPr>
            <p:ph idx="1"/>
          </p:nvPr>
        </p:nvSpPr>
        <p:spPr>
          <a:xfrm>
            <a:off x="643120" y="1194674"/>
            <a:ext cx="10883472" cy="5515219"/>
          </a:xfrm>
        </p:spPr>
        <p:txBody>
          <a:bodyPr>
            <a:normAutofit/>
          </a:bodyPr>
          <a:lstStyle/>
          <a:p>
            <a:pPr marL="0" indent="0" algn="r" rtl="1">
              <a:buNone/>
            </a:pPr>
            <a:r>
              <a:rPr lang="ar-SA" sz="3200" dirty="0" smtClean="0">
                <a:latin typeface="Simplified Arabic" panose="02020603050405020304" pitchFamily="18" charset="-78"/>
                <a:cs typeface="Simplified Arabic" panose="02020603050405020304" pitchFamily="18" charset="-78"/>
              </a:rPr>
              <a:t>1-الانتباه و التركيز(تعريفه) </a:t>
            </a:r>
          </a:p>
          <a:p>
            <a:pPr marL="0" indent="0" algn="r" rtl="1">
              <a:buNone/>
            </a:pPr>
            <a:r>
              <a:rPr lang="ar-SA" sz="3200" dirty="0" smtClean="0">
                <a:latin typeface="Simplified Arabic" panose="02020603050405020304" pitchFamily="18" charset="-78"/>
                <a:cs typeface="Simplified Arabic" panose="02020603050405020304" pitchFamily="18" charset="-78"/>
              </a:rPr>
              <a:t>2-الملاحظة العلمية حيث تتم بالطريقة التحليلية التركيبية (تفصيل)</a:t>
            </a:r>
          </a:p>
          <a:p>
            <a:pPr marL="0" indent="0" algn="r" rtl="1">
              <a:buNone/>
            </a:pPr>
            <a:r>
              <a:rPr lang="ar-SA" sz="3200" dirty="0" smtClean="0">
                <a:latin typeface="Simplified Arabic" panose="02020603050405020304" pitchFamily="18" charset="-78"/>
                <a:cs typeface="Simplified Arabic" panose="02020603050405020304" pitchFamily="18" charset="-78"/>
              </a:rPr>
              <a:t>حسب النظرية الجشتالتية: الادراك العام-التحليل-إعادة التركيب.</a:t>
            </a:r>
          </a:p>
          <a:p>
            <a:pPr marL="0" indent="0" algn="r" rtl="1">
              <a:buNone/>
            </a:pPr>
            <a:r>
              <a:rPr lang="ar-SA" sz="3200" dirty="0" smtClean="0">
                <a:latin typeface="Simplified Arabic" panose="02020603050405020304" pitchFamily="18" charset="-78"/>
                <a:cs typeface="Simplified Arabic" panose="02020603050405020304" pitchFamily="18" charset="-78"/>
              </a:rPr>
              <a:t>3-تتاثر الملاحظة ب:</a:t>
            </a:r>
            <a:r>
              <a:rPr lang="ar-SA" sz="3200" dirty="0">
                <a:latin typeface="Simplified Arabic" panose="02020603050405020304" pitchFamily="18" charset="-78"/>
                <a:cs typeface="Simplified Arabic" panose="02020603050405020304" pitchFamily="18" charset="-78"/>
              </a:rPr>
              <a:t>بخصائص </a:t>
            </a:r>
            <a:r>
              <a:rPr lang="ar-SA" sz="3200" dirty="0" smtClean="0">
                <a:latin typeface="Simplified Arabic" panose="02020603050405020304" pitchFamily="18" charset="-78"/>
                <a:cs typeface="Simplified Arabic" panose="02020603050405020304" pitchFamily="18" charset="-78"/>
              </a:rPr>
              <a:t>القدوة،</a:t>
            </a:r>
            <a:r>
              <a:rPr lang="ar-SA" sz="3200" dirty="0">
                <a:latin typeface="Simplified Arabic" panose="02020603050405020304" pitchFamily="18" charset="-78"/>
                <a:cs typeface="Simplified Arabic" panose="02020603050405020304" pitchFamily="18" charset="-78"/>
              </a:rPr>
              <a:t> </a:t>
            </a:r>
            <a:r>
              <a:rPr lang="ar-SA" sz="3200" dirty="0" err="1">
                <a:latin typeface="Simplified Arabic" panose="02020603050405020304" pitchFamily="18" charset="-78"/>
                <a:cs typeface="Simplified Arabic" panose="02020603050405020304" pitchFamily="18" charset="-78"/>
              </a:rPr>
              <a:t>بطبیعة</a:t>
            </a:r>
            <a:r>
              <a:rPr lang="ar-SA" sz="3200" dirty="0">
                <a:latin typeface="Simplified Arabic" panose="02020603050405020304" pitchFamily="18" charset="-78"/>
                <a:cs typeface="Simplified Arabic" panose="02020603050405020304" pitchFamily="18" charset="-78"/>
              </a:rPr>
              <a:t> </a:t>
            </a:r>
            <a:r>
              <a:rPr lang="ar-SA" sz="3200" dirty="0" smtClean="0">
                <a:latin typeface="Simplified Arabic" panose="02020603050405020304" pitchFamily="18" charset="-78"/>
                <a:cs typeface="Simplified Arabic" panose="02020603050405020304" pitchFamily="18" charset="-78"/>
              </a:rPr>
              <a:t>النشاط،</a:t>
            </a:r>
            <a:r>
              <a:rPr lang="ar-SA" sz="3200" dirty="0">
                <a:latin typeface="Simplified Arabic" panose="02020603050405020304" pitchFamily="18" charset="-78"/>
                <a:cs typeface="Simplified Arabic" panose="02020603050405020304" pitchFamily="18" charset="-78"/>
              </a:rPr>
              <a:t> </a:t>
            </a:r>
            <a:r>
              <a:rPr lang="ar-SA" sz="3200" dirty="0" smtClean="0">
                <a:latin typeface="Simplified Arabic" panose="02020603050405020304" pitchFamily="18" charset="-78"/>
                <a:cs typeface="Simplified Arabic" panose="02020603050405020304" pitchFamily="18" charset="-78"/>
              </a:rPr>
              <a:t>بالشخص الملاحظ ـ</a:t>
            </a:r>
          </a:p>
          <a:p>
            <a:pPr marL="0" lvl="0" indent="0" algn="r" rtl="1">
              <a:buClr>
                <a:srgbClr val="90C226"/>
              </a:buClr>
              <a:buNone/>
            </a:pPr>
            <a:r>
              <a:rPr lang="ar-SA" sz="3200" dirty="0" smtClean="0">
                <a:latin typeface="Simplified Arabic" panose="02020603050405020304" pitchFamily="18" charset="-78"/>
                <a:cs typeface="Simplified Arabic" panose="02020603050405020304" pitchFamily="18" charset="-78"/>
              </a:rPr>
              <a:t>4-تكرار الملاحظة: التعرض </a:t>
            </a:r>
            <a:r>
              <a:rPr lang="ar-SA" sz="3200" dirty="0">
                <a:latin typeface="Simplified Arabic" panose="02020603050405020304" pitchFamily="18" charset="-78"/>
                <a:cs typeface="Simplified Arabic" panose="02020603050405020304" pitchFamily="18" charset="-78"/>
              </a:rPr>
              <a:t>المتكرر </a:t>
            </a:r>
            <a:r>
              <a:rPr lang="ar-SA" sz="3200" dirty="0" smtClean="0">
                <a:latin typeface="Simplified Arabic" panose="02020603050405020304" pitchFamily="18" charset="-78"/>
                <a:cs typeface="Simplified Arabic" panose="02020603050405020304" pitchFamily="18" charset="-78"/>
              </a:rPr>
              <a:t>لمشاهد العنف </a:t>
            </a:r>
            <a:r>
              <a:rPr lang="ar-SA" sz="3200" dirty="0">
                <a:latin typeface="Simplified Arabic" panose="02020603050405020304" pitchFamily="18" charset="-78"/>
                <a:cs typeface="Simplified Arabic" panose="02020603050405020304" pitchFamily="18" charset="-78"/>
              </a:rPr>
              <a:t>على </a:t>
            </a:r>
            <a:r>
              <a:rPr lang="ar-SA" sz="3200" dirty="0" smtClean="0">
                <a:latin typeface="Simplified Arabic" panose="02020603050405020304" pitchFamily="18" charset="-78"/>
                <a:cs typeface="Simplified Arabic" panose="02020603050405020304" pitchFamily="18" charset="-78"/>
              </a:rPr>
              <a:t>التلفزيون</a:t>
            </a:r>
            <a:r>
              <a:rPr lang="ar-SA" sz="3200" dirty="0">
                <a:solidFill>
                  <a:prstClr val="black">
                    <a:lumMod val="75000"/>
                    <a:lumOff val="25000"/>
                  </a:prstClr>
                </a:solidFill>
                <a:latin typeface="Simplified Arabic" panose="02020603050405020304" pitchFamily="18" charset="-78"/>
                <a:cs typeface="Simplified Arabic" panose="02020603050405020304" pitchFamily="18" charset="-78"/>
              </a:rPr>
              <a:t> </a:t>
            </a:r>
            <a:r>
              <a:rPr lang="ar-SA" sz="3200" dirty="0" err="1" smtClean="0">
                <a:solidFill>
                  <a:prstClr val="black">
                    <a:lumMod val="75000"/>
                    <a:lumOff val="25000"/>
                  </a:prstClr>
                </a:solidFill>
                <a:latin typeface="Simplified Arabic" panose="02020603050405020304" pitchFamily="18" charset="-78"/>
                <a:cs typeface="Simplified Arabic" panose="02020603050405020304" pitchFamily="18" charset="-78"/>
              </a:rPr>
              <a:t>أوالنماذج</a:t>
            </a:r>
            <a:endParaRPr lang="ar-SA" sz="3200" dirty="0">
              <a:solidFill>
                <a:prstClr val="black">
                  <a:lumMod val="75000"/>
                  <a:lumOff val="25000"/>
                </a:prstClr>
              </a:solidFill>
              <a:latin typeface="Simplified Arabic" panose="02020603050405020304" pitchFamily="18" charset="-78"/>
              <a:cs typeface="Simplified Arabic" panose="02020603050405020304" pitchFamily="18" charset="-78"/>
            </a:endParaRPr>
          </a:p>
          <a:p>
            <a:pPr marL="0" lvl="0" indent="0" algn="r" rtl="1">
              <a:buClr>
                <a:srgbClr val="90C226"/>
              </a:buClr>
              <a:buNone/>
            </a:pPr>
            <a:r>
              <a:rPr lang="ar-SA" sz="3200" dirty="0" err="1">
                <a:solidFill>
                  <a:prstClr val="black">
                    <a:lumMod val="75000"/>
                    <a:lumOff val="25000"/>
                  </a:prstClr>
                </a:solidFill>
                <a:latin typeface="Simplified Arabic" panose="02020603050405020304" pitchFamily="18" charset="-78"/>
                <a:cs typeface="Simplified Arabic" panose="02020603050405020304" pitchFamily="18" charset="-78"/>
              </a:rPr>
              <a:t>الحیة</a:t>
            </a:r>
            <a:r>
              <a:rPr lang="ar-SA" sz="3200" dirty="0" smtClean="0">
                <a:latin typeface="Simplified Arabic" panose="02020603050405020304" pitchFamily="18" charset="-78"/>
                <a:cs typeface="Simplified Arabic" panose="02020603050405020304" pitchFamily="18" charset="-78"/>
              </a:rPr>
              <a:t> يشجع </a:t>
            </a:r>
            <a:r>
              <a:rPr lang="ar-SA" sz="3200" dirty="0">
                <a:latin typeface="Simplified Arabic" panose="02020603050405020304" pitchFamily="18" charset="-78"/>
                <a:cs typeface="Simplified Arabic" panose="02020603050405020304" pitchFamily="18" charset="-78"/>
              </a:rPr>
              <a:t>الأطفال على التصرف بعنف </a:t>
            </a:r>
            <a:endParaRPr lang="ar-SA" sz="3200" dirty="0" smtClean="0">
              <a:latin typeface="Simplified Arabic" panose="02020603050405020304" pitchFamily="18" charset="-78"/>
              <a:cs typeface="Simplified Arabic" panose="02020603050405020304" pitchFamily="18" charset="-78"/>
            </a:endParaRPr>
          </a:p>
          <a:p>
            <a:pPr marL="0" lvl="0" indent="0" algn="r" rtl="1">
              <a:buClr>
                <a:srgbClr val="90C226"/>
              </a:buClr>
              <a:buNone/>
            </a:pPr>
            <a:r>
              <a:rPr lang="ar-SA" sz="3200" dirty="0" smtClean="0">
                <a:latin typeface="Simplified Arabic" panose="02020603050405020304" pitchFamily="18" charset="-78"/>
                <a:cs typeface="Simplified Arabic" panose="02020603050405020304" pitchFamily="18" charset="-78"/>
              </a:rPr>
              <a:t>5-التذكر: عن طريق التمثيل الذهني و التدريب</a:t>
            </a:r>
          </a:p>
          <a:p>
            <a:pPr marL="0" indent="0" algn="r" rtl="1">
              <a:buNone/>
            </a:pPr>
            <a:r>
              <a:rPr lang="ar-SA" sz="3200" dirty="0" smtClean="0">
                <a:latin typeface="Simplified Arabic" panose="02020603050405020304" pitchFamily="18" charset="-78"/>
                <a:cs typeface="Simplified Arabic" panose="02020603050405020304" pitchFamily="18" charset="-78"/>
              </a:rPr>
              <a:t>6-الممارسة</a:t>
            </a:r>
            <a:endParaRPr lang="fr-FR" sz="3200" dirty="0">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28401429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60669" y="94445"/>
            <a:ext cx="8596668" cy="1116169"/>
          </a:xfrm>
        </p:spPr>
        <p:txBody>
          <a:bodyPr/>
          <a:lstStyle/>
          <a:p>
            <a:pPr algn="ctr"/>
            <a:r>
              <a:rPr lang="ar-SA" dirty="0" smtClean="0"/>
              <a:t>التطبيقات التربوية</a:t>
            </a:r>
            <a:endParaRPr lang="fr-FR" dirty="0"/>
          </a:p>
        </p:txBody>
      </p:sp>
      <p:sp>
        <p:nvSpPr>
          <p:cNvPr id="3" name="Espace réservé du contenu 2"/>
          <p:cNvSpPr>
            <a:spLocks noGrp="1"/>
          </p:cNvSpPr>
          <p:nvPr>
            <p:ph idx="1"/>
          </p:nvPr>
        </p:nvSpPr>
        <p:spPr>
          <a:xfrm>
            <a:off x="767485" y="824248"/>
            <a:ext cx="10900773" cy="4560292"/>
          </a:xfrm>
        </p:spPr>
        <p:txBody>
          <a:bodyPr>
            <a:normAutofit lnSpcReduction="10000"/>
          </a:bodyPr>
          <a:lstStyle/>
          <a:p>
            <a:pPr marL="0" indent="0" algn="r" rtl="1">
              <a:buNone/>
            </a:pPr>
            <a:r>
              <a:rPr lang="ar-SA" sz="3200" dirty="0" smtClean="0">
                <a:latin typeface="Simplified Arabic" panose="02020603050405020304" pitchFamily="18" charset="-78"/>
                <a:cs typeface="Simplified Arabic" panose="02020603050405020304" pitchFamily="18" charset="-78"/>
              </a:rPr>
              <a:t>1-</a:t>
            </a:r>
          </a:p>
          <a:p>
            <a:pPr marL="0" indent="0" algn="r" rtl="1">
              <a:buNone/>
            </a:pPr>
            <a:endParaRPr lang="ar-SA" sz="3200" dirty="0">
              <a:latin typeface="Simplified Arabic" panose="02020603050405020304" pitchFamily="18" charset="-78"/>
              <a:cs typeface="Simplified Arabic" panose="02020603050405020304" pitchFamily="18" charset="-78"/>
            </a:endParaRPr>
          </a:p>
          <a:p>
            <a:pPr marL="0" indent="0" algn="r" rtl="1">
              <a:buNone/>
            </a:pPr>
            <a:r>
              <a:rPr lang="ar-SA" sz="3200" dirty="0" smtClean="0">
                <a:latin typeface="Simplified Arabic" panose="02020603050405020304" pitchFamily="18" charset="-78"/>
                <a:cs typeface="Simplified Arabic" panose="02020603050405020304" pitchFamily="18" charset="-78"/>
              </a:rPr>
              <a:t>2-استخدام </a:t>
            </a:r>
            <a:r>
              <a:rPr lang="ar-SA" sz="3200" dirty="0">
                <a:latin typeface="Simplified Arabic" panose="02020603050405020304" pitchFamily="18" charset="-78"/>
                <a:cs typeface="Simplified Arabic" panose="02020603050405020304" pitchFamily="18" charset="-78"/>
              </a:rPr>
              <a:t>نماذج للأداء الخاطئ إلى جانب نماذج للأداء </a:t>
            </a:r>
            <a:r>
              <a:rPr lang="ar-SA" sz="3200" dirty="0" smtClean="0">
                <a:latin typeface="Simplified Arabic" panose="02020603050405020304" pitchFamily="18" charset="-78"/>
                <a:cs typeface="Simplified Arabic" panose="02020603050405020304" pitchFamily="18" charset="-78"/>
              </a:rPr>
              <a:t>الصحيح</a:t>
            </a:r>
            <a:endParaRPr lang="ar-SA" sz="3200" dirty="0">
              <a:latin typeface="Simplified Arabic" panose="02020603050405020304" pitchFamily="18" charset="-78"/>
              <a:cs typeface="Simplified Arabic" panose="02020603050405020304" pitchFamily="18" charset="-78"/>
            </a:endParaRPr>
          </a:p>
          <a:p>
            <a:pPr marL="0" indent="0" algn="r" rtl="1">
              <a:buNone/>
            </a:pPr>
            <a:r>
              <a:rPr lang="ar-SA" sz="3200" dirty="0">
                <a:latin typeface="Simplified Arabic" panose="02020603050405020304" pitchFamily="18" charset="-78"/>
                <a:cs typeface="Simplified Arabic" panose="02020603050405020304" pitchFamily="18" charset="-78"/>
              </a:rPr>
              <a:t>معا في </a:t>
            </a:r>
            <a:r>
              <a:rPr lang="ar-SA" sz="3200" dirty="0" smtClean="0">
                <a:latin typeface="Simplified Arabic" panose="02020603050405020304" pitchFamily="18" charset="-78"/>
                <a:cs typeface="Simplified Arabic" panose="02020603050405020304" pitchFamily="18" charset="-78"/>
              </a:rPr>
              <a:t>نفس</a:t>
            </a:r>
            <a:r>
              <a:rPr lang="fr-FR" sz="3200" dirty="0" smtClean="0">
                <a:latin typeface="Simplified Arabic" panose="02020603050405020304" pitchFamily="18" charset="-78"/>
                <a:cs typeface="Simplified Arabic" panose="02020603050405020304" pitchFamily="18" charset="-78"/>
              </a:rPr>
              <a:t> </a:t>
            </a:r>
            <a:r>
              <a:rPr lang="ar-SA" sz="3200" dirty="0" smtClean="0">
                <a:latin typeface="Simplified Arabic" panose="02020603050405020304" pitchFamily="18" charset="-78"/>
                <a:cs typeface="Simplified Arabic" panose="02020603050405020304" pitchFamily="18" charset="-78"/>
              </a:rPr>
              <a:t>الوقت </a:t>
            </a:r>
            <a:r>
              <a:rPr lang="ar-SA" sz="3200" dirty="0">
                <a:latin typeface="Simplified Arabic" panose="02020603050405020304" pitchFamily="18" charset="-78"/>
                <a:cs typeface="Simplified Arabic" panose="02020603050405020304" pitchFamily="18" charset="-78"/>
              </a:rPr>
              <a:t>فالطالب الذي يكون أداءه غیر </a:t>
            </a:r>
            <a:r>
              <a:rPr lang="ar-SA" sz="3200" dirty="0" smtClean="0">
                <a:latin typeface="Simplified Arabic" panose="02020603050405020304" pitchFamily="18" charset="-78"/>
                <a:cs typeface="Simplified Arabic" panose="02020603050405020304" pitchFamily="18" charset="-78"/>
              </a:rPr>
              <a:t>مرض</a:t>
            </a:r>
            <a:r>
              <a:rPr lang="fr-FR" sz="3200" dirty="0" smtClean="0">
                <a:latin typeface="Simplified Arabic" panose="02020603050405020304" pitchFamily="18" charset="-78"/>
                <a:cs typeface="Simplified Arabic" panose="02020603050405020304" pitchFamily="18" charset="-78"/>
              </a:rPr>
              <a:t> </a:t>
            </a:r>
            <a:r>
              <a:rPr lang="ar-SA" sz="3200" dirty="0" err="1" smtClean="0">
                <a:latin typeface="Simplified Arabic" panose="02020603050405020304" pitchFamily="18" charset="-78"/>
                <a:cs typeface="Simplified Arabic" panose="02020603050405020304" pitchFamily="18" charset="-78"/>
              </a:rPr>
              <a:t>يستفید</a:t>
            </a:r>
            <a:endParaRPr lang="ar-SA" sz="3200" dirty="0">
              <a:latin typeface="Simplified Arabic" panose="02020603050405020304" pitchFamily="18" charset="-78"/>
              <a:cs typeface="Simplified Arabic" panose="02020603050405020304" pitchFamily="18" charset="-78"/>
            </a:endParaRPr>
          </a:p>
          <a:p>
            <a:pPr marL="0" indent="0" algn="r" rtl="1">
              <a:buNone/>
            </a:pPr>
            <a:r>
              <a:rPr lang="ar-SA" sz="3200" dirty="0">
                <a:latin typeface="Simplified Arabic" panose="02020603050405020304" pitchFamily="18" charset="-78"/>
                <a:cs typeface="Simplified Arabic" panose="02020603050405020304" pitchFamily="18" charset="-78"/>
              </a:rPr>
              <a:t>من مقارنة نماذج الأداء الخاطئ بنماذج الأداء </a:t>
            </a:r>
            <a:r>
              <a:rPr lang="ar-SA" sz="3200" dirty="0" err="1">
                <a:latin typeface="Simplified Arabic" panose="02020603050405020304" pitchFamily="18" charset="-78"/>
                <a:cs typeface="Simplified Arabic" panose="02020603050405020304" pitchFamily="18" charset="-78"/>
              </a:rPr>
              <a:t>الصحیح</a:t>
            </a:r>
            <a:r>
              <a:rPr lang="ar-SA" sz="3200" dirty="0">
                <a:latin typeface="Simplified Arabic" panose="02020603050405020304" pitchFamily="18" charset="-78"/>
                <a:cs typeface="Simplified Arabic" panose="02020603050405020304" pitchFamily="18" charset="-78"/>
              </a:rPr>
              <a:t> مما يؤدي</a:t>
            </a:r>
          </a:p>
          <a:p>
            <a:pPr marL="0" indent="0" algn="r" rtl="1">
              <a:buNone/>
            </a:pPr>
            <a:r>
              <a:rPr lang="ar-SA" sz="3200" dirty="0">
                <a:latin typeface="Simplified Arabic" panose="02020603050405020304" pitchFamily="18" charset="-78"/>
                <a:cs typeface="Simplified Arabic" panose="02020603050405020304" pitchFamily="18" charset="-78"/>
              </a:rPr>
              <a:t>إلى تعديل سلوك الأداء الخاطئ إلى الأداء </a:t>
            </a:r>
            <a:r>
              <a:rPr lang="ar-SA" sz="3200" dirty="0" err="1" smtClean="0">
                <a:latin typeface="Simplified Arabic" panose="02020603050405020304" pitchFamily="18" charset="-78"/>
                <a:cs typeface="Simplified Arabic" panose="02020603050405020304" pitchFamily="18" charset="-78"/>
              </a:rPr>
              <a:t>الصحیح</a:t>
            </a:r>
            <a:endParaRPr lang="ar-SA" sz="3200" dirty="0" smtClean="0">
              <a:latin typeface="Simplified Arabic" panose="02020603050405020304" pitchFamily="18" charset="-78"/>
              <a:cs typeface="Simplified Arabic" panose="02020603050405020304" pitchFamily="18" charset="-78"/>
            </a:endParaRPr>
          </a:p>
          <a:p>
            <a:pPr marL="0" indent="0" algn="r" rtl="1">
              <a:buNone/>
            </a:pPr>
            <a:r>
              <a:rPr lang="ar-SA" sz="3200" dirty="0" smtClean="0">
                <a:latin typeface="Simplified Arabic" panose="02020603050405020304" pitchFamily="18" charset="-78"/>
                <a:cs typeface="Simplified Arabic" panose="02020603050405020304" pitchFamily="18" charset="-78"/>
              </a:rPr>
              <a:t>3توضیح </a:t>
            </a:r>
            <a:r>
              <a:rPr lang="ar-SA" sz="3200" dirty="0">
                <a:latin typeface="Simplified Arabic" panose="02020603050405020304" pitchFamily="18" charset="-78"/>
                <a:cs typeface="Simplified Arabic" panose="02020603050405020304" pitchFamily="18" charset="-78"/>
              </a:rPr>
              <a:t>كافة إجراءات وخطوات النمذجة مع </a:t>
            </a:r>
            <a:r>
              <a:rPr lang="ar-SA" sz="3200" dirty="0" err="1">
                <a:latin typeface="Simplified Arabic" panose="02020603050405020304" pitchFamily="18" charset="-78"/>
                <a:cs typeface="Simplified Arabic" panose="02020603050405020304" pitchFamily="18" charset="-78"/>
              </a:rPr>
              <a:t>توفیر</a:t>
            </a:r>
            <a:r>
              <a:rPr lang="ar-SA" sz="3200" dirty="0">
                <a:latin typeface="Simplified Arabic" panose="02020603050405020304" pitchFamily="18" charset="-78"/>
                <a:cs typeface="Simplified Arabic" panose="02020603050405020304" pitchFamily="18" charset="-78"/>
              </a:rPr>
              <a:t> المواد المتاحة</a:t>
            </a:r>
          </a:p>
          <a:p>
            <a:pPr marL="0" indent="0" algn="r" rtl="1">
              <a:buNone/>
            </a:pPr>
            <a:r>
              <a:rPr lang="ar-SA" sz="3200" dirty="0">
                <a:latin typeface="Simplified Arabic" panose="02020603050405020304" pitchFamily="18" charset="-78"/>
                <a:cs typeface="Simplified Arabic" panose="02020603050405020304" pitchFamily="18" charset="-78"/>
              </a:rPr>
              <a:t>لكي يتم اكتساب السلوك المراد تعلمه على النحو الذي تتوقعه</a:t>
            </a:r>
            <a:endParaRPr lang="fr-FR" sz="3200" dirty="0">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26572060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06122" y="0"/>
            <a:ext cx="8596668" cy="1320800"/>
          </a:xfrm>
        </p:spPr>
        <p:txBody>
          <a:bodyPr/>
          <a:lstStyle/>
          <a:p>
            <a:endParaRPr lang="fr-FR" dirty="0"/>
          </a:p>
        </p:txBody>
      </p:sp>
      <p:sp>
        <p:nvSpPr>
          <p:cNvPr id="3" name="Espace réservé du contenu 2"/>
          <p:cNvSpPr>
            <a:spLocks noGrp="1"/>
          </p:cNvSpPr>
          <p:nvPr>
            <p:ph idx="1"/>
          </p:nvPr>
        </p:nvSpPr>
        <p:spPr>
          <a:xfrm>
            <a:off x="0" y="1503767"/>
            <a:ext cx="10444766" cy="5354233"/>
          </a:xfrm>
        </p:spPr>
        <p:txBody>
          <a:bodyPr>
            <a:normAutofit/>
          </a:bodyPr>
          <a:lstStyle/>
          <a:p>
            <a:pPr marL="0" indent="0" algn="r" rtl="1">
              <a:buNone/>
            </a:pPr>
            <a:r>
              <a:rPr lang="ar-SA" sz="3200" dirty="0" smtClean="0">
                <a:latin typeface="Simplified Arabic" panose="02020603050405020304" pitchFamily="18" charset="-78"/>
                <a:cs typeface="Simplified Arabic" panose="02020603050405020304" pitchFamily="18" charset="-78"/>
              </a:rPr>
              <a:t>4-استثارة </a:t>
            </a:r>
            <a:r>
              <a:rPr lang="ar-SA" sz="3200" dirty="0">
                <a:latin typeface="Simplified Arabic" panose="02020603050405020304" pitchFamily="18" charset="-78"/>
                <a:cs typeface="Simplified Arabic" panose="02020603050405020304" pitchFamily="18" charset="-78"/>
              </a:rPr>
              <a:t>انتباه الطلاب من حیث السعة والأمد من خلال </a:t>
            </a:r>
            <a:r>
              <a:rPr lang="ar-SA" sz="3200" dirty="0" smtClean="0">
                <a:latin typeface="Simplified Arabic" panose="02020603050405020304" pitchFamily="18" charset="-78"/>
                <a:cs typeface="Simplified Arabic" panose="02020603050405020304" pitchFamily="18" charset="-78"/>
              </a:rPr>
              <a:t>عرض نماذج </a:t>
            </a:r>
            <a:r>
              <a:rPr lang="ar-SA" sz="3200" dirty="0" err="1">
                <a:latin typeface="Simplified Arabic" panose="02020603050405020304" pitchFamily="18" charset="-78"/>
                <a:cs typeface="Simplified Arabic" panose="02020603050405020304" pitchFamily="18" charset="-78"/>
              </a:rPr>
              <a:t>أدائیة</a:t>
            </a:r>
            <a:r>
              <a:rPr lang="ar-SA" sz="3200" dirty="0">
                <a:latin typeface="Simplified Arabic" panose="02020603050405020304" pitchFamily="18" charset="-78"/>
                <a:cs typeface="Simplified Arabic" panose="02020603050405020304" pitchFamily="18" charset="-78"/>
              </a:rPr>
              <a:t> صامتة </a:t>
            </a:r>
            <a:r>
              <a:rPr lang="ar-SA" sz="3200" dirty="0" smtClean="0">
                <a:latin typeface="Simplified Arabic" panose="02020603050405020304" pitchFamily="18" charset="-78"/>
                <a:cs typeface="Simplified Arabic" panose="02020603050405020304" pitchFamily="18" charset="-78"/>
              </a:rPr>
              <a:t>للمهارات </a:t>
            </a:r>
            <a:r>
              <a:rPr lang="ar-SA" sz="3200" dirty="0">
                <a:latin typeface="Simplified Arabic" panose="02020603050405020304" pitchFamily="18" charset="-78"/>
                <a:cs typeface="Simplified Arabic" panose="02020603050405020304" pitchFamily="18" charset="-78"/>
              </a:rPr>
              <a:t>المراد </a:t>
            </a:r>
            <a:r>
              <a:rPr lang="ar-SA" sz="3200" dirty="0" smtClean="0">
                <a:latin typeface="Simplified Arabic" panose="02020603050405020304" pitchFamily="18" charset="-78"/>
                <a:cs typeface="Simplified Arabic" panose="02020603050405020304" pitchFamily="18" charset="-78"/>
              </a:rPr>
              <a:t>اكسابها للتلاميذ </a:t>
            </a:r>
            <a:r>
              <a:rPr lang="ar-SA" sz="3200" dirty="0">
                <a:latin typeface="Simplified Arabic" panose="02020603050405020304" pitchFamily="18" charset="-78"/>
                <a:cs typeface="Simplified Arabic" panose="02020603050405020304" pitchFamily="18" charset="-78"/>
              </a:rPr>
              <a:t>مع </a:t>
            </a:r>
            <a:r>
              <a:rPr lang="ar-SA" sz="3200" dirty="0" smtClean="0">
                <a:latin typeface="Simplified Arabic" panose="02020603050405020304" pitchFamily="18" charset="-78"/>
                <a:cs typeface="Simplified Arabic" panose="02020603050405020304" pitchFamily="18" charset="-78"/>
              </a:rPr>
              <a:t>استخدام الأفلام </a:t>
            </a:r>
            <a:r>
              <a:rPr lang="ar-SA" sz="3200" dirty="0">
                <a:latin typeface="Simplified Arabic" panose="02020603050405020304" pitchFamily="18" charset="-78"/>
                <a:cs typeface="Simplified Arabic" panose="02020603050405020304" pitchFamily="18" charset="-78"/>
              </a:rPr>
              <a:t>والشرائح والنماذج </a:t>
            </a:r>
            <a:r>
              <a:rPr lang="ar-SA" sz="3200" dirty="0" err="1">
                <a:latin typeface="Simplified Arabic" panose="02020603050405020304" pitchFamily="18" charset="-78"/>
                <a:cs typeface="Simplified Arabic" panose="02020603050405020304" pitchFamily="18" charset="-78"/>
              </a:rPr>
              <a:t>والشفافیات</a:t>
            </a:r>
            <a:r>
              <a:rPr lang="ar-SA" sz="3200" dirty="0">
                <a:latin typeface="Simplified Arabic" panose="02020603050405020304" pitchFamily="18" charset="-78"/>
                <a:cs typeface="Simplified Arabic" panose="02020603050405020304" pitchFamily="18" charset="-78"/>
              </a:rPr>
              <a:t> </a:t>
            </a:r>
            <a:r>
              <a:rPr lang="ar-SA" sz="3200" dirty="0" smtClean="0">
                <a:latin typeface="Simplified Arabic" panose="02020603050405020304" pitchFamily="18" charset="-78"/>
                <a:cs typeface="Simplified Arabic" panose="02020603050405020304" pitchFamily="18" charset="-78"/>
              </a:rPr>
              <a:t>الملائمة</a:t>
            </a:r>
          </a:p>
          <a:p>
            <a:pPr marL="0" indent="0" algn="r" rtl="1">
              <a:buNone/>
            </a:pPr>
            <a:r>
              <a:rPr lang="ar-SA" sz="3200" dirty="0" smtClean="0">
                <a:latin typeface="Simplified Arabic" panose="02020603050405020304" pitchFamily="18" charset="-78"/>
                <a:cs typeface="Simplified Arabic" panose="02020603050405020304" pitchFamily="18" charset="-78"/>
              </a:rPr>
              <a:t>5-</a:t>
            </a:r>
            <a:r>
              <a:rPr lang="ar-SA" sz="3200" b="1" dirty="0">
                <a:latin typeface="Simplified Arabic" panose="02020603050405020304" pitchFamily="18" charset="-78"/>
                <a:cs typeface="Simplified Arabic" panose="02020603050405020304" pitchFamily="18" charset="-78"/>
              </a:rPr>
              <a:t> </a:t>
            </a:r>
            <a:r>
              <a:rPr lang="ar-SA" sz="3200" dirty="0">
                <a:latin typeface="Simplified Arabic" panose="02020603050405020304" pitchFamily="18" charset="-78"/>
                <a:cs typeface="Simplified Arabic" panose="02020603050405020304" pitchFamily="18" charset="-78"/>
              </a:rPr>
              <a:t>استثارة </a:t>
            </a:r>
            <a:r>
              <a:rPr lang="ar-SA" sz="3200" dirty="0" err="1">
                <a:latin typeface="Simplified Arabic" panose="02020603050405020304" pitchFamily="18" charset="-78"/>
                <a:cs typeface="Simplified Arabic" panose="02020603050405020304" pitchFamily="18" charset="-78"/>
              </a:rPr>
              <a:t>دافعیة</a:t>
            </a:r>
            <a:r>
              <a:rPr lang="ar-SA" sz="3200" dirty="0">
                <a:latin typeface="Simplified Arabic" panose="02020603050405020304" pitchFamily="18" charset="-78"/>
                <a:cs typeface="Simplified Arabic" panose="02020603050405020304" pitchFamily="18" charset="-78"/>
              </a:rPr>
              <a:t> الطلاب من خلال إيضاح المبررات </a:t>
            </a:r>
            <a:r>
              <a:rPr lang="ar-SA" sz="3200" dirty="0" err="1" smtClean="0">
                <a:latin typeface="Simplified Arabic" panose="02020603050405020304" pitchFamily="18" charset="-78"/>
                <a:cs typeface="Simplified Arabic" panose="02020603050405020304" pitchFamily="18" charset="-78"/>
              </a:rPr>
              <a:t>والأھداف</a:t>
            </a:r>
            <a:r>
              <a:rPr lang="ar-SA" sz="3200" dirty="0" smtClean="0">
                <a:latin typeface="Simplified Arabic" panose="02020603050405020304" pitchFamily="18" charset="-78"/>
                <a:cs typeface="Simplified Arabic" panose="02020603050405020304" pitchFamily="18" charset="-78"/>
              </a:rPr>
              <a:t> التي </a:t>
            </a:r>
            <a:r>
              <a:rPr lang="ar-SA" sz="3200" dirty="0">
                <a:latin typeface="Simplified Arabic" panose="02020603050405020304" pitchFamily="18" charset="-78"/>
                <a:cs typeface="Simplified Arabic" panose="02020603050405020304" pitchFamily="18" charset="-78"/>
              </a:rPr>
              <a:t>بني </a:t>
            </a:r>
            <a:r>
              <a:rPr lang="ar-SA" sz="3200" dirty="0" smtClean="0">
                <a:latin typeface="Simplified Arabic" panose="02020603050405020304" pitchFamily="18" charset="-78"/>
                <a:cs typeface="Simplified Arabic" panose="02020603050405020304" pitchFamily="18" charset="-78"/>
              </a:rPr>
              <a:t>عليها </a:t>
            </a:r>
            <a:r>
              <a:rPr lang="ar-SA" sz="3200" dirty="0">
                <a:latin typeface="Simplified Arabic" panose="02020603050405020304" pitchFamily="18" charset="-78"/>
                <a:cs typeface="Simplified Arabic" panose="02020603050405020304" pitchFamily="18" charset="-78"/>
              </a:rPr>
              <a:t>انتقاء أو </a:t>
            </a:r>
            <a:r>
              <a:rPr lang="ar-SA" sz="3200" dirty="0" err="1">
                <a:latin typeface="Simplified Arabic" panose="02020603050405020304" pitchFamily="18" charset="-78"/>
                <a:cs typeface="Simplified Arabic" panose="02020603050405020304" pitchFamily="18" charset="-78"/>
              </a:rPr>
              <a:t>اختیار</a:t>
            </a:r>
            <a:r>
              <a:rPr lang="ar-SA" sz="3200" dirty="0">
                <a:latin typeface="Simplified Arabic" panose="02020603050405020304" pitchFamily="18" charset="-78"/>
                <a:cs typeface="Simplified Arabic" panose="02020603050405020304" pitchFamily="18" charset="-78"/>
              </a:rPr>
              <a:t> النماذج </a:t>
            </a:r>
            <a:r>
              <a:rPr lang="ar-SA" sz="3200" dirty="0" err="1">
                <a:latin typeface="Simplified Arabic" panose="02020603050405020304" pitchFamily="18" charset="-78"/>
                <a:cs typeface="Simplified Arabic" panose="02020603050405020304" pitchFamily="18" charset="-78"/>
              </a:rPr>
              <a:t>السلوكیة</a:t>
            </a:r>
            <a:r>
              <a:rPr lang="ar-SA" sz="3200" dirty="0">
                <a:latin typeface="Simplified Arabic" panose="02020603050405020304" pitchFamily="18" charset="-78"/>
                <a:cs typeface="Simplified Arabic" panose="02020603050405020304" pitchFamily="18" charset="-78"/>
              </a:rPr>
              <a:t> المراد </a:t>
            </a:r>
            <a:r>
              <a:rPr lang="ar-SA" sz="3200" dirty="0" smtClean="0">
                <a:latin typeface="Simplified Arabic" panose="02020603050405020304" pitchFamily="18" charset="-78"/>
                <a:cs typeface="Simplified Arabic" panose="02020603050405020304" pitchFamily="18" charset="-78"/>
              </a:rPr>
              <a:t>اكسابها</a:t>
            </a:r>
          </a:p>
          <a:p>
            <a:pPr marL="0" indent="0" algn="r" rtl="1">
              <a:buNone/>
            </a:pPr>
            <a:r>
              <a:rPr lang="ar-SA" sz="3200" dirty="0" smtClean="0">
                <a:latin typeface="Simplified Arabic" panose="02020603050405020304" pitchFamily="18" charset="-78"/>
                <a:cs typeface="Simplified Arabic" panose="02020603050405020304" pitchFamily="18" charset="-78"/>
              </a:rPr>
              <a:t>6-</a:t>
            </a:r>
            <a:r>
              <a:rPr lang="ar-SA" sz="3200" b="1" dirty="0">
                <a:latin typeface="Tahoma,Bold"/>
              </a:rPr>
              <a:t> </a:t>
            </a:r>
            <a:r>
              <a:rPr lang="ar-SA" sz="2800" dirty="0">
                <a:latin typeface="Simplified Arabic" panose="02020603050405020304" pitchFamily="18" charset="-78"/>
                <a:cs typeface="Simplified Arabic" panose="02020603050405020304" pitchFamily="18" charset="-78"/>
              </a:rPr>
              <a:t>إعطاء كل طالب الفرصة </a:t>
            </a:r>
            <a:r>
              <a:rPr lang="ar-SA" sz="2800" dirty="0" smtClean="0">
                <a:latin typeface="Simplified Arabic" panose="02020603050405020304" pitchFamily="18" charset="-78"/>
                <a:cs typeface="Simplified Arabic" panose="02020603050405020304" pitchFamily="18" charset="-78"/>
              </a:rPr>
              <a:t>كي يحول </a:t>
            </a:r>
            <a:r>
              <a:rPr lang="ar-SA" sz="2800" dirty="0">
                <a:latin typeface="Simplified Arabic" panose="02020603050405020304" pitchFamily="18" charset="-78"/>
                <a:cs typeface="Simplified Arabic" panose="02020603050405020304" pitchFamily="18" charset="-78"/>
              </a:rPr>
              <a:t>الاحتفاظ إلى أداء سلوكي أو </a:t>
            </a:r>
            <a:r>
              <a:rPr lang="ar-SA" sz="2800" dirty="0" smtClean="0">
                <a:latin typeface="Simplified Arabic" panose="02020603050405020304" pitchFamily="18" charset="-78"/>
                <a:cs typeface="Simplified Arabic" panose="02020603050405020304" pitchFamily="18" charset="-78"/>
              </a:rPr>
              <a:t>مهاري </a:t>
            </a:r>
            <a:r>
              <a:rPr lang="ar-SA" sz="2800" dirty="0">
                <a:latin typeface="Simplified Arabic" panose="02020603050405020304" pitchFamily="18" charset="-78"/>
                <a:cs typeface="Simplified Arabic" panose="02020603050405020304" pitchFamily="18" charset="-78"/>
              </a:rPr>
              <a:t>وفق معدله </a:t>
            </a:r>
            <a:r>
              <a:rPr lang="ar-SA" sz="2800" dirty="0" smtClean="0">
                <a:latin typeface="Simplified Arabic" panose="02020603050405020304" pitchFamily="18" charset="-78"/>
                <a:cs typeface="Simplified Arabic" panose="02020603050405020304" pitchFamily="18" charset="-78"/>
              </a:rPr>
              <a:t>الخاص مع عدم </a:t>
            </a:r>
            <a:r>
              <a:rPr lang="ar-SA" sz="2800" dirty="0">
                <a:latin typeface="Simplified Arabic" panose="02020603050405020304" pitchFamily="18" charset="-78"/>
                <a:cs typeface="Simplified Arabic" panose="02020603050405020304" pitchFamily="18" charset="-78"/>
              </a:rPr>
              <a:t>مقارنة أدائه بأداء زملائه</a:t>
            </a:r>
          </a:p>
        </p:txBody>
      </p:sp>
    </p:spTree>
    <p:extLst>
      <p:ext uri="{BB962C8B-B14F-4D97-AF65-F5344CB8AC3E}">
        <p14:creationId xmlns:p14="http://schemas.microsoft.com/office/powerpoint/2010/main" val="32874891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Espace réservé du contenu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880315" y="0"/>
            <a:ext cx="6825803" cy="7173532"/>
          </a:xfrm>
        </p:spPr>
      </p:pic>
    </p:spTree>
    <p:extLst>
      <p:ext uri="{BB962C8B-B14F-4D97-AF65-F5344CB8AC3E}">
        <p14:creationId xmlns:p14="http://schemas.microsoft.com/office/powerpoint/2010/main" val="409702833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1880" y="120202"/>
            <a:ext cx="8596668" cy="858592"/>
          </a:xfrm>
        </p:spPr>
        <p:txBody>
          <a:bodyPr/>
          <a:lstStyle/>
          <a:p>
            <a:pPr algn="ctr"/>
            <a:endParaRPr lang="fr-FR" dirty="0"/>
          </a:p>
        </p:txBody>
      </p:sp>
      <p:sp>
        <p:nvSpPr>
          <p:cNvPr id="3" name="Espace réservé du contenu 2"/>
          <p:cNvSpPr>
            <a:spLocks noGrp="1"/>
          </p:cNvSpPr>
          <p:nvPr>
            <p:ph idx="1"/>
          </p:nvPr>
        </p:nvSpPr>
        <p:spPr>
          <a:xfrm>
            <a:off x="677333" y="978795"/>
            <a:ext cx="11377291" cy="5062568"/>
          </a:xfrm>
        </p:spPr>
        <p:txBody>
          <a:bodyPr/>
          <a:lstStyle/>
          <a:p>
            <a:pPr algn="r"/>
            <a:endParaRPr lang="fr-FR" dirty="0"/>
          </a:p>
        </p:txBody>
      </p:sp>
      <p:pic>
        <p:nvPicPr>
          <p:cNvPr id="4" name="Ima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7424" y="120202"/>
            <a:ext cx="12359424" cy="6737798"/>
          </a:xfrm>
          <a:prstGeom prst="rect">
            <a:avLst/>
          </a:prstGeom>
        </p:spPr>
      </p:pic>
    </p:spTree>
    <p:extLst>
      <p:ext uri="{BB962C8B-B14F-4D97-AF65-F5344CB8AC3E}">
        <p14:creationId xmlns:p14="http://schemas.microsoft.com/office/powerpoint/2010/main" val="244722071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pic>
        <p:nvPicPr>
          <p:cNvPr id="4" name="Espace réservé du contenu 3"/>
          <p:cNvPicPr>
            <a:picLocks noGrp="1" noChangeAspect="1"/>
          </p:cNvPicPr>
          <p:nvPr>
            <p:ph idx="1"/>
          </p:nvPr>
        </p:nvPicPr>
        <p:blipFill>
          <a:blip r:embed="rId2"/>
          <a:stretch>
            <a:fillRect/>
          </a:stretch>
        </p:blipFill>
        <p:spPr>
          <a:xfrm>
            <a:off x="0" y="0"/>
            <a:ext cx="12192000" cy="6857999"/>
          </a:xfrm>
          <a:prstGeom prst="rect">
            <a:avLst/>
          </a:prstGeom>
        </p:spPr>
      </p:pic>
    </p:spTree>
    <p:extLst>
      <p:ext uri="{BB962C8B-B14F-4D97-AF65-F5344CB8AC3E}">
        <p14:creationId xmlns:p14="http://schemas.microsoft.com/office/powerpoint/2010/main" val="15266893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pic>
        <p:nvPicPr>
          <p:cNvPr id="4" name="Picture 38"/>
          <p:cNvPicPr>
            <a:picLocks noGrp="1"/>
          </p:cNvPicPr>
          <p:nvPr>
            <p:ph idx="1"/>
          </p:nvPr>
        </p:nvPicPr>
        <p:blipFill>
          <a:blip r:embed="rId2"/>
          <a:stretch>
            <a:fillRect/>
          </a:stretch>
        </p:blipFill>
        <p:spPr>
          <a:xfrm>
            <a:off x="0" y="0"/>
            <a:ext cx="12192000" cy="6858000"/>
          </a:xfrm>
          <a:prstGeom prst="rect">
            <a:avLst/>
          </a:prstGeom>
        </p:spPr>
      </p:pic>
    </p:spTree>
    <p:extLst>
      <p:ext uri="{BB962C8B-B14F-4D97-AF65-F5344CB8AC3E}">
        <p14:creationId xmlns:p14="http://schemas.microsoft.com/office/powerpoint/2010/main" val="31958734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rtl="1"/>
            <a:r>
              <a:rPr lang="ar-SA" sz="4000" b="1" dirty="0">
                <a:solidFill>
                  <a:srgbClr val="90C226"/>
                </a:solidFill>
              </a:rPr>
              <a:t>المقاربات</a:t>
            </a:r>
            <a:r>
              <a:rPr lang="fr-FR" sz="4000" b="1" dirty="0">
                <a:solidFill>
                  <a:srgbClr val="90C226"/>
                </a:solidFill>
              </a:rPr>
              <a:t> </a:t>
            </a:r>
            <a:r>
              <a:rPr lang="ar-SA" sz="4000" b="1" dirty="0">
                <a:solidFill>
                  <a:srgbClr val="90C226"/>
                </a:solidFill>
              </a:rPr>
              <a:t>النظرية للتربية الخاصة</a:t>
            </a:r>
            <a:endParaRPr lang="fr-FR" dirty="0"/>
          </a:p>
        </p:txBody>
      </p:sp>
      <p:sp>
        <p:nvSpPr>
          <p:cNvPr id="3" name="Espace réservé du contenu 2"/>
          <p:cNvSpPr>
            <a:spLocks noGrp="1"/>
          </p:cNvSpPr>
          <p:nvPr>
            <p:ph idx="1"/>
          </p:nvPr>
        </p:nvSpPr>
        <p:spPr>
          <a:xfrm>
            <a:off x="0" y="1709828"/>
            <a:ext cx="9415669" cy="3880773"/>
          </a:xfrm>
        </p:spPr>
        <p:txBody>
          <a:bodyPr>
            <a:normAutofit/>
          </a:bodyPr>
          <a:lstStyle/>
          <a:p>
            <a:pPr marL="0" indent="0" algn="r" rtl="1">
              <a:buNone/>
            </a:pPr>
            <a:r>
              <a:rPr lang="ar-SA" sz="4000" dirty="0" smtClean="0">
                <a:latin typeface="Sakkal Majalla" panose="02000000000000000000" pitchFamily="2" charset="-78"/>
                <a:cs typeface="Sakkal Majalla" panose="02000000000000000000" pitchFamily="2" charset="-78"/>
              </a:rPr>
              <a:t>التربية الخاصة كما التربية العامة من حيث اختلاف العلماء و الفلاسفة و الممارسين لها في تحديد تعريف موحد, شهد ميدان التربية الخاصة حركية علمية واسعة مع بداية القرن العشرين نتج عنها العديد من النظريات و المقاربات التي تحاول وضع المبادئ الكبرى في كيفية تربية و تعليم ذوي الاحتياجات الخاصة بناءا على أسس علمية و من اجل تحقيق اهداف عملة.</a:t>
            </a:r>
            <a:endParaRPr lang="fr-FR" sz="4000" dirty="0">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39699347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ar-SA" b="1" dirty="0">
                <a:solidFill>
                  <a:srgbClr val="90C226"/>
                </a:solidFill>
              </a:rPr>
              <a:t>7-نظرية التعلُّم </a:t>
            </a:r>
            <a:r>
              <a:rPr lang="ar-SA" b="1" dirty="0" smtClean="0">
                <a:solidFill>
                  <a:srgbClr val="90C226"/>
                </a:solidFill>
              </a:rPr>
              <a:t>الاجتماعي(باندورا)</a:t>
            </a:r>
            <a:endParaRPr lang="fr-FR" dirty="0"/>
          </a:p>
        </p:txBody>
      </p:sp>
      <p:sp>
        <p:nvSpPr>
          <p:cNvPr id="3" name="Espace réservé du contenu 2"/>
          <p:cNvSpPr>
            <a:spLocks noGrp="1"/>
          </p:cNvSpPr>
          <p:nvPr>
            <p:ph idx="1"/>
          </p:nvPr>
        </p:nvSpPr>
        <p:spPr>
          <a:xfrm>
            <a:off x="1" y="1506828"/>
            <a:ext cx="11964472" cy="5351171"/>
          </a:xfrm>
        </p:spPr>
        <p:txBody>
          <a:bodyPr>
            <a:normAutofit/>
          </a:bodyPr>
          <a:lstStyle/>
          <a:p>
            <a:pPr marL="0" indent="0" algn="r" rtl="1">
              <a:buNone/>
            </a:pPr>
            <a:r>
              <a:rPr lang="ar-SA" sz="2800" b="1" dirty="0" smtClean="0">
                <a:latin typeface="Simplified Arabic" panose="02020603050405020304" pitchFamily="18" charset="-78"/>
                <a:cs typeface="Simplified Arabic" panose="02020603050405020304" pitchFamily="18" charset="-78"/>
              </a:rPr>
              <a:t>ولد بكندا </a:t>
            </a:r>
            <a:r>
              <a:rPr lang="ar-SA" sz="2800" b="1" dirty="0">
                <a:latin typeface="Simplified Arabic" panose="02020603050405020304" pitchFamily="18" charset="-78"/>
                <a:cs typeface="Simplified Arabic" panose="02020603050405020304" pitchFamily="18" charset="-78"/>
              </a:rPr>
              <a:t>لأبوين </a:t>
            </a:r>
            <a:r>
              <a:rPr lang="ar-SA" sz="2800" b="1" dirty="0" smtClean="0">
                <a:latin typeface="Simplified Arabic" panose="02020603050405020304" pitchFamily="18" charset="-78"/>
                <a:cs typeface="Simplified Arabic" panose="02020603050405020304" pitchFamily="18" charset="-78"/>
              </a:rPr>
              <a:t>بولنديین مزارعين, </a:t>
            </a:r>
            <a:r>
              <a:rPr lang="ar-SA" sz="2800" b="1" dirty="0">
                <a:latin typeface="Simplified Arabic" panose="02020603050405020304" pitchFamily="18" charset="-78"/>
                <a:cs typeface="Simplified Arabic" panose="02020603050405020304" pitchFamily="18" charset="-78"/>
              </a:rPr>
              <a:t>كان باندورا غزير الإنتاج العلمي حیث نشر عددا ضخما من</a:t>
            </a:r>
          </a:p>
          <a:p>
            <a:pPr marL="0" indent="0" algn="r" rtl="1">
              <a:buNone/>
            </a:pPr>
            <a:r>
              <a:rPr lang="ar-SA" sz="2800" b="1" dirty="0">
                <a:latin typeface="Simplified Arabic" panose="02020603050405020304" pitchFamily="18" charset="-78"/>
                <a:cs typeface="Simplified Arabic" panose="02020603050405020304" pitchFamily="18" charset="-78"/>
              </a:rPr>
              <a:t>المقالات والدراسات والبحوث في المجلات </a:t>
            </a:r>
            <a:r>
              <a:rPr lang="ar-SA" sz="2800" b="1" dirty="0" smtClean="0">
                <a:latin typeface="Simplified Arabic" panose="02020603050405020304" pitchFamily="18" charset="-78"/>
                <a:cs typeface="Simplified Arabic" panose="02020603050405020304" pitchFamily="18" charset="-78"/>
              </a:rPr>
              <a:t>العلمية </a:t>
            </a:r>
            <a:r>
              <a:rPr lang="ar-SA" sz="2800" b="1" dirty="0">
                <a:latin typeface="Simplified Arabic" panose="02020603050405020304" pitchFamily="18" charset="-78"/>
                <a:cs typeface="Simplified Arabic" panose="02020603050405020304" pitchFamily="18" charset="-78"/>
              </a:rPr>
              <a:t>المتخصصة </a:t>
            </a:r>
            <a:r>
              <a:rPr lang="ar-SA" sz="2800" b="1" dirty="0" smtClean="0">
                <a:latin typeface="Simplified Arabic" panose="02020603050405020304" pitchFamily="18" charset="-78"/>
                <a:cs typeface="Simplified Arabic" panose="02020603050405020304" pitchFamily="18" charset="-78"/>
              </a:rPr>
              <a:t>، اهتم بالتعلم </a:t>
            </a:r>
            <a:r>
              <a:rPr lang="ar-SA" sz="2800" b="1" dirty="0">
                <a:latin typeface="Simplified Arabic" panose="02020603050405020304" pitchFamily="18" charset="-78"/>
                <a:cs typeface="Simplified Arabic" panose="02020603050405020304" pitchFamily="18" charset="-78"/>
              </a:rPr>
              <a:t>الاجتماعي كمدخل</a:t>
            </a:r>
          </a:p>
          <a:p>
            <a:pPr marL="0" indent="0" algn="r" rtl="1">
              <a:buNone/>
            </a:pPr>
            <a:r>
              <a:rPr lang="ar-SA" sz="2800" b="1" dirty="0">
                <a:latin typeface="Simplified Arabic" panose="02020603050405020304" pitchFamily="18" charset="-78"/>
                <a:cs typeface="Simplified Arabic" panose="02020603050405020304" pitchFamily="18" charset="-78"/>
              </a:rPr>
              <a:t>لدراسة </a:t>
            </a:r>
            <a:r>
              <a:rPr lang="ar-SA" sz="2800" b="1" dirty="0" smtClean="0">
                <a:latin typeface="Simplified Arabic" panose="02020603050405020304" pitchFamily="18" charset="-78"/>
                <a:cs typeface="Simplified Arabic" panose="02020603050405020304" pitchFamily="18" charset="-78"/>
              </a:rPr>
              <a:t>الشخصية </a:t>
            </a:r>
            <a:r>
              <a:rPr lang="ar-SA" sz="2800" b="1" dirty="0">
                <a:latin typeface="Simplified Arabic" panose="02020603050405020304" pitchFamily="18" charset="-78"/>
                <a:cs typeface="Simplified Arabic" panose="02020603050405020304" pitchFamily="18" charset="-78"/>
              </a:rPr>
              <a:t>، كتب كتاباً عن عدوان </a:t>
            </a:r>
            <a:r>
              <a:rPr lang="ar-SA" sz="2800" b="1" dirty="0" smtClean="0">
                <a:latin typeface="Simplified Arabic" panose="02020603050405020304" pitchFamily="18" charset="-78"/>
                <a:cs typeface="Simplified Arabic" panose="02020603050405020304" pitchFamily="18" charset="-78"/>
              </a:rPr>
              <a:t>المراهق </a:t>
            </a:r>
            <a:r>
              <a:rPr lang="ar-SA" sz="2800" b="1" dirty="0">
                <a:latin typeface="Simplified Arabic" panose="02020603050405020304" pitchFamily="18" charset="-78"/>
                <a:cs typeface="Simplified Arabic" panose="02020603050405020304" pitchFamily="18" charset="-78"/>
              </a:rPr>
              <a:t>عام </a:t>
            </a:r>
            <a:r>
              <a:rPr lang="ar-SA" sz="2800" b="1" dirty="0" smtClean="0">
                <a:latin typeface="Simplified Arabic" panose="02020603050405020304" pitchFamily="18" charset="-78"/>
                <a:cs typeface="Simplified Arabic" panose="02020603050405020304" pitchFamily="18" charset="-78"/>
              </a:rPr>
              <a:t>1963 , نشر كتابه </a:t>
            </a:r>
            <a:r>
              <a:rPr lang="ar-SA" sz="2800" b="1" dirty="0">
                <a:latin typeface="Simplified Arabic" panose="02020603050405020304" pitchFamily="18" charset="-78"/>
                <a:cs typeface="Simplified Arabic" panose="02020603050405020304" pitchFamily="18" charset="-78"/>
              </a:rPr>
              <a:t>عن مبادئ تعديل السلوك</a:t>
            </a:r>
          </a:p>
          <a:p>
            <a:pPr marL="0" indent="0" algn="r" rtl="1">
              <a:buNone/>
            </a:pPr>
            <a:r>
              <a:rPr lang="ar-SA" sz="2800" b="1" dirty="0">
                <a:latin typeface="Simplified Arabic" panose="02020603050405020304" pitchFamily="18" charset="-78"/>
                <a:cs typeface="Simplified Arabic" panose="02020603050405020304" pitchFamily="18" charset="-78"/>
              </a:rPr>
              <a:t>عام 1969 م . وكتاب عن نظرية التعلم الاجتماعي عام 1971 </a:t>
            </a:r>
            <a:r>
              <a:rPr lang="ar-SA" sz="2800" b="1" dirty="0" smtClean="0">
                <a:latin typeface="Simplified Arabic" panose="02020603050405020304" pitchFamily="18" charset="-78"/>
                <a:cs typeface="Simplified Arabic" panose="02020603050405020304" pitchFamily="18" charset="-78"/>
              </a:rPr>
              <a:t>وأعاد </a:t>
            </a:r>
            <a:r>
              <a:rPr lang="ar-SA" sz="2800" b="1" dirty="0">
                <a:latin typeface="Simplified Arabic" panose="02020603050405020304" pitchFamily="18" charset="-78"/>
                <a:cs typeface="Simplified Arabic" panose="02020603050405020304" pitchFamily="18" charset="-78"/>
              </a:rPr>
              <a:t>نشره عام 1977 </a:t>
            </a:r>
            <a:r>
              <a:rPr lang="ar-SA" sz="2800" b="1" dirty="0" smtClean="0">
                <a:latin typeface="Simplified Arabic" panose="02020603050405020304" pitchFamily="18" charset="-78"/>
                <a:cs typeface="Simplified Arabic" panose="02020603050405020304" pitchFamily="18" charset="-78"/>
              </a:rPr>
              <a:t>تناول </a:t>
            </a:r>
            <a:r>
              <a:rPr lang="ar-SA" sz="2800" b="1" dirty="0">
                <a:latin typeface="Simplified Arabic" panose="02020603050405020304" pitchFamily="18" charset="-78"/>
                <a:cs typeface="Simplified Arabic" panose="02020603050405020304" pitchFamily="18" charset="-78"/>
              </a:rPr>
              <a:t>فیه </a:t>
            </a:r>
            <a:r>
              <a:rPr lang="ar-SA" sz="2800" b="1" dirty="0" smtClean="0">
                <a:latin typeface="Simplified Arabic" panose="02020603050405020304" pitchFamily="18" charset="-78"/>
                <a:cs typeface="Simplified Arabic" panose="02020603050405020304" pitchFamily="18" charset="-78"/>
              </a:rPr>
              <a:t>تصورا نظريا دقيقا لنظرية التعلم </a:t>
            </a:r>
            <a:r>
              <a:rPr lang="ar-SA" sz="2800" b="1" dirty="0">
                <a:latin typeface="Simplified Arabic" panose="02020603050405020304" pitchFamily="18" charset="-78"/>
                <a:cs typeface="Simplified Arabic" panose="02020603050405020304" pitchFamily="18" charset="-78"/>
              </a:rPr>
              <a:t>الاجتماعي المعرفي </a:t>
            </a:r>
            <a:r>
              <a:rPr lang="ar-SA" sz="2800" b="1" dirty="0" smtClean="0">
                <a:latin typeface="Simplified Arabic" panose="02020603050405020304" pitchFamily="18" charset="-78"/>
                <a:cs typeface="Simplified Arabic" panose="02020603050405020304" pitchFamily="18" charset="-78"/>
              </a:rPr>
              <a:t>.</a:t>
            </a:r>
          </a:p>
          <a:p>
            <a:pPr marL="0" indent="0" algn="r" rtl="1">
              <a:buNone/>
            </a:pPr>
            <a:r>
              <a:rPr lang="ar-SA" sz="2800" b="1" dirty="0">
                <a:latin typeface="Simplified Arabic" panose="02020603050405020304" pitchFamily="18" charset="-78"/>
                <a:cs typeface="Simplified Arabic" panose="02020603050405020304" pitchFamily="18" charset="-78"/>
              </a:rPr>
              <a:t>يعد باندورا أحد الرموز </a:t>
            </a:r>
            <a:r>
              <a:rPr lang="ar-SA" sz="2800" b="1" dirty="0" smtClean="0">
                <a:latin typeface="Simplified Arabic" panose="02020603050405020304" pitchFamily="18" charset="-78"/>
                <a:cs typeface="Simplified Arabic" panose="02020603050405020304" pitchFamily="18" charset="-78"/>
              </a:rPr>
              <a:t>الأساسية </a:t>
            </a:r>
            <a:r>
              <a:rPr lang="ar-SA" sz="2800" b="1" dirty="0">
                <a:latin typeface="Simplified Arabic" panose="02020603050405020304" pitchFamily="18" charset="-78"/>
                <a:cs typeface="Simplified Arabic" panose="02020603050405020304" pitchFamily="18" charset="-78"/>
              </a:rPr>
              <a:t>لنظرية التعلم الاجتماعي </a:t>
            </a:r>
            <a:r>
              <a:rPr lang="ar-SA" sz="2800" b="1" dirty="0" smtClean="0">
                <a:latin typeface="Tahoma,Bold"/>
              </a:rPr>
              <a:t>، </a:t>
            </a:r>
            <a:r>
              <a:rPr lang="ar-SA" sz="2800" b="1" dirty="0" smtClean="0">
                <a:latin typeface="Simplified Arabic" panose="02020603050405020304" pitchFamily="18" charset="-78"/>
                <a:cs typeface="Simplified Arabic" panose="02020603050405020304" pitchFamily="18" charset="-78"/>
              </a:rPr>
              <a:t>ومن </a:t>
            </a:r>
            <a:r>
              <a:rPr lang="ar-SA" sz="2800" b="1" dirty="0">
                <a:latin typeface="Simplified Arabic" panose="02020603050405020304" pitchFamily="18" charset="-78"/>
                <a:cs typeface="Simplified Arabic" panose="02020603050405020304" pitchFamily="18" charset="-78"/>
              </a:rPr>
              <a:t>رواد تعديل السلوك وبصفة خاصة السلوك العدواني</a:t>
            </a:r>
            <a:r>
              <a:rPr lang="ar-SA" sz="2800" b="1" dirty="0">
                <a:latin typeface="Tahoma,Bold"/>
              </a:rPr>
              <a:t> </a:t>
            </a:r>
            <a:r>
              <a:rPr lang="ar-SA" sz="2800" b="1" dirty="0">
                <a:latin typeface="Tahoma" panose="020B0604030504040204" pitchFamily="34" charset="0"/>
              </a:rPr>
              <a:t>.</a:t>
            </a:r>
            <a:endParaRPr lang="fr-FR" sz="2800" dirty="0">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22269860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a:bodyPr>
          <a:lstStyle/>
          <a:p>
            <a:pPr marL="0" indent="0" algn="r" rtl="1">
              <a:buNone/>
            </a:pPr>
            <a:r>
              <a:rPr lang="ar-SA" sz="3200" dirty="0" smtClean="0">
                <a:latin typeface="Simplified Arabic" panose="02020603050405020304" pitchFamily="18" charset="-78"/>
                <a:cs typeface="Simplified Arabic" panose="02020603050405020304" pitchFamily="18" charset="-78"/>
              </a:rPr>
              <a:t>التعلم </a:t>
            </a:r>
            <a:r>
              <a:rPr lang="ar-SA" sz="3200" dirty="0">
                <a:latin typeface="Simplified Arabic" panose="02020603050405020304" pitchFamily="18" charset="-78"/>
                <a:cs typeface="Simplified Arabic" panose="02020603050405020304" pitchFamily="18" charset="-78"/>
              </a:rPr>
              <a:t>الاجتماعي : اكتساب الفرد أو تعلمه</a:t>
            </a:r>
          </a:p>
          <a:p>
            <a:pPr marL="0" indent="0" algn="r" rtl="1">
              <a:buNone/>
            </a:pPr>
            <a:r>
              <a:rPr lang="ar-SA" sz="3200" dirty="0">
                <a:latin typeface="Simplified Arabic" panose="02020603050405020304" pitchFamily="18" charset="-78"/>
                <a:cs typeface="Simplified Arabic" panose="02020603050405020304" pitchFamily="18" charset="-78"/>
              </a:rPr>
              <a:t>لاستجابات أو أنماط </a:t>
            </a:r>
            <a:r>
              <a:rPr lang="ar-SA" sz="3200" dirty="0" err="1">
                <a:latin typeface="Simplified Arabic" panose="02020603050405020304" pitchFamily="18" charset="-78"/>
                <a:cs typeface="Simplified Arabic" panose="02020603050405020304" pitchFamily="18" charset="-78"/>
              </a:rPr>
              <a:t>سلوكیة</a:t>
            </a:r>
            <a:r>
              <a:rPr lang="ar-SA" sz="3200" dirty="0">
                <a:latin typeface="Simplified Arabic" panose="02020603050405020304" pitchFamily="18" charset="-78"/>
                <a:cs typeface="Simplified Arabic" panose="02020603050405020304" pitchFamily="18" charset="-78"/>
              </a:rPr>
              <a:t> جديدة من خلال موقف أو إطار</a:t>
            </a:r>
          </a:p>
          <a:p>
            <a:pPr marL="0" indent="0" algn="r" rtl="1">
              <a:buNone/>
            </a:pPr>
            <a:r>
              <a:rPr lang="ar-SA" sz="3200" dirty="0">
                <a:latin typeface="Simplified Arabic" panose="02020603050405020304" pitchFamily="18" charset="-78"/>
                <a:cs typeface="Simplified Arabic" panose="02020603050405020304" pitchFamily="18" charset="-78"/>
              </a:rPr>
              <a:t>اجتماعي .</a:t>
            </a:r>
            <a:endParaRPr lang="fr-FR" sz="3200" dirty="0">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23441916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61424" y="236112"/>
            <a:ext cx="8596668" cy="1320800"/>
          </a:xfrm>
        </p:spPr>
        <p:txBody>
          <a:bodyPr/>
          <a:lstStyle/>
          <a:p>
            <a:pPr algn="ctr"/>
            <a:r>
              <a:rPr lang="ar-SA" b="1" dirty="0" smtClean="0">
                <a:solidFill>
                  <a:srgbClr val="92D050"/>
                </a:solidFill>
                <a:latin typeface="Tahoma,Bold"/>
              </a:rPr>
              <a:t>أساسيات النظرية(باندورا)</a:t>
            </a:r>
            <a:endParaRPr lang="fr-FR" dirty="0">
              <a:solidFill>
                <a:srgbClr val="92D050"/>
              </a:solidFill>
            </a:endParaRPr>
          </a:p>
        </p:txBody>
      </p:sp>
      <p:sp>
        <p:nvSpPr>
          <p:cNvPr id="3" name="Espace réservé du contenu 2"/>
          <p:cNvSpPr>
            <a:spLocks noGrp="1"/>
          </p:cNvSpPr>
          <p:nvPr>
            <p:ph idx="1"/>
          </p:nvPr>
        </p:nvSpPr>
        <p:spPr>
          <a:xfrm>
            <a:off x="-103030" y="896512"/>
            <a:ext cx="12192000" cy="5892084"/>
          </a:xfrm>
        </p:spPr>
        <p:txBody>
          <a:bodyPr>
            <a:normAutofit/>
          </a:bodyPr>
          <a:lstStyle/>
          <a:p>
            <a:pPr marL="0" indent="0" algn="r" rtl="1">
              <a:buNone/>
            </a:pPr>
            <a:r>
              <a:rPr lang="ar-SA" sz="3600" dirty="0" smtClean="0">
                <a:latin typeface="Simplified Arabic" panose="02020603050405020304" pitchFamily="18" charset="-78"/>
                <a:cs typeface="Simplified Arabic" panose="02020603050405020304" pitchFamily="18" charset="-78"/>
              </a:rPr>
              <a:t>1-</a:t>
            </a:r>
            <a:r>
              <a:rPr lang="ar-SA" sz="3600" b="1" dirty="0">
                <a:latin typeface="Simplified Arabic" panose="02020603050405020304" pitchFamily="18" charset="-78"/>
                <a:cs typeface="Simplified Arabic" panose="02020603050405020304" pitchFamily="18" charset="-78"/>
              </a:rPr>
              <a:t>المثیرات </a:t>
            </a:r>
            <a:r>
              <a:rPr lang="ar-SA" sz="3600" b="1" dirty="0" smtClean="0">
                <a:latin typeface="Simplified Arabic" panose="02020603050405020304" pitchFamily="18" charset="-78"/>
                <a:cs typeface="Simplified Arabic" panose="02020603050405020304" pitchFamily="18" charset="-78"/>
              </a:rPr>
              <a:t>الخارجية </a:t>
            </a:r>
            <a:r>
              <a:rPr lang="ar-SA" sz="3600" b="1" dirty="0">
                <a:latin typeface="Simplified Arabic" panose="02020603050405020304" pitchFamily="18" charset="-78"/>
                <a:cs typeface="Simplified Arabic" panose="02020603050405020304" pitchFamily="18" charset="-78"/>
              </a:rPr>
              <a:t>تؤثر في السلوك من خلال </a:t>
            </a:r>
            <a:r>
              <a:rPr lang="ar-SA" sz="3600" b="1" dirty="0" smtClean="0">
                <a:latin typeface="Simplified Arabic" panose="02020603050405020304" pitchFamily="18" charset="-78"/>
                <a:cs typeface="Simplified Arabic" panose="02020603050405020304" pitchFamily="18" charset="-78"/>
              </a:rPr>
              <a:t>تدخل العمليات المعرفية لأنها تمثل </a:t>
            </a:r>
            <a:r>
              <a:rPr lang="ar-SA" sz="3600" b="1" dirty="0">
                <a:latin typeface="Simplified Arabic" panose="02020603050405020304" pitchFamily="18" charset="-78"/>
                <a:cs typeface="Simplified Arabic" panose="02020603050405020304" pitchFamily="18" charset="-78"/>
              </a:rPr>
              <a:t>انعكاسا لما في </a:t>
            </a:r>
            <a:r>
              <a:rPr lang="ar-SA" sz="3600" b="1" dirty="0" smtClean="0">
                <a:latin typeface="Simplified Arabic" panose="02020603050405020304" pitchFamily="18" charset="-78"/>
                <a:cs typeface="Simplified Arabic" panose="02020603050405020304" pitchFamily="18" charset="-78"/>
              </a:rPr>
              <a:t>البيئة </a:t>
            </a:r>
            <a:r>
              <a:rPr lang="ar-SA" sz="3600" b="1" dirty="0">
                <a:latin typeface="Simplified Arabic" panose="02020603050405020304" pitchFamily="18" charset="-78"/>
                <a:cs typeface="Simplified Arabic" panose="02020603050405020304" pitchFamily="18" charset="-78"/>
              </a:rPr>
              <a:t>من </a:t>
            </a:r>
            <a:r>
              <a:rPr lang="ar-SA" sz="3600" b="1" dirty="0" smtClean="0">
                <a:latin typeface="Simplified Arabic" panose="02020603050405020304" pitchFamily="18" charset="-78"/>
                <a:cs typeface="Simplified Arabic" panose="02020603050405020304" pitchFamily="18" charset="-78"/>
              </a:rPr>
              <a:t>مثيرات, </a:t>
            </a:r>
            <a:r>
              <a:rPr lang="ar-SA" sz="3600" b="1" dirty="0">
                <a:latin typeface="Simplified Arabic" panose="02020603050405020304" pitchFamily="18" charset="-78"/>
                <a:cs typeface="Simplified Arabic" panose="02020603050405020304" pitchFamily="18" charset="-78"/>
              </a:rPr>
              <a:t>فالعملیات المعرفیة تحدد </a:t>
            </a:r>
            <a:r>
              <a:rPr lang="ar-SA" sz="3600" b="1" dirty="0" smtClean="0">
                <a:latin typeface="Simplified Arabic" panose="02020603050405020304" pitchFamily="18" charset="-78"/>
                <a:cs typeface="Simplified Arabic" panose="02020603050405020304" pitchFamily="18" charset="-78"/>
              </a:rPr>
              <a:t>:</a:t>
            </a:r>
          </a:p>
          <a:p>
            <a:pPr marL="0" indent="0" algn="r" rtl="1">
              <a:buNone/>
            </a:pPr>
            <a:r>
              <a:rPr lang="ar-SA" sz="3600" b="1" dirty="0">
                <a:latin typeface="Simplified Arabic" panose="02020603050405020304" pitchFamily="18" charset="-78"/>
                <a:cs typeface="Simplified Arabic" panose="02020603050405020304" pitchFamily="18" charset="-78"/>
              </a:rPr>
              <a:t>-</a:t>
            </a:r>
            <a:r>
              <a:rPr lang="ar-SA" sz="3600" b="1" dirty="0" smtClean="0">
                <a:latin typeface="Simplified Arabic" panose="02020603050405020304" pitchFamily="18" charset="-78"/>
                <a:cs typeface="Simplified Arabic" panose="02020603050405020304" pitchFamily="18" charset="-78"/>
              </a:rPr>
              <a:t>أي </a:t>
            </a:r>
            <a:r>
              <a:rPr lang="ar-SA" sz="3600" b="1" dirty="0">
                <a:latin typeface="Simplified Arabic" panose="02020603050405020304" pitchFamily="18" charset="-78"/>
                <a:cs typeface="Simplified Arabic" panose="02020603050405020304" pitchFamily="18" charset="-78"/>
              </a:rPr>
              <a:t>المثیرات </a:t>
            </a:r>
            <a:r>
              <a:rPr lang="ar-SA" sz="3600" b="1" dirty="0" smtClean="0">
                <a:latin typeface="Simplified Arabic" panose="02020603050405020304" pitchFamily="18" charset="-78"/>
                <a:cs typeface="Simplified Arabic" panose="02020603050405020304" pitchFamily="18" charset="-78"/>
              </a:rPr>
              <a:t>ندرك</a:t>
            </a:r>
          </a:p>
          <a:p>
            <a:pPr marL="0" indent="0" algn="r" rtl="1">
              <a:buNone/>
            </a:pPr>
            <a:r>
              <a:rPr lang="ar-SA" sz="3600" b="1" dirty="0" smtClean="0">
                <a:latin typeface="Simplified Arabic" panose="02020603050405020304" pitchFamily="18" charset="-78"/>
                <a:cs typeface="Simplified Arabic" panose="02020603050405020304" pitchFamily="18" charset="-78"/>
              </a:rPr>
              <a:t>-</a:t>
            </a:r>
            <a:r>
              <a:rPr lang="ar-SA" sz="3600" b="1" dirty="0" err="1" smtClean="0">
                <a:latin typeface="Simplified Arabic" panose="02020603050405020304" pitchFamily="18" charset="-78"/>
                <a:cs typeface="Simplified Arabic" panose="02020603050405020304" pitchFamily="18" charset="-78"/>
              </a:rPr>
              <a:t>وقیمتها</a:t>
            </a:r>
            <a:r>
              <a:rPr lang="ar-SA" sz="3600" b="1" dirty="0" smtClean="0">
                <a:latin typeface="Simplified Arabic" panose="02020603050405020304" pitchFamily="18" charset="-78"/>
                <a:cs typeface="Simplified Arabic" panose="02020603050405020304" pitchFamily="18" charset="-78"/>
              </a:rPr>
              <a:t> </a:t>
            </a:r>
            <a:r>
              <a:rPr lang="ar-SA" sz="3600" b="1" dirty="0" err="1">
                <a:latin typeface="Simplified Arabic" panose="02020603050405020304" pitchFamily="18" charset="-78"/>
                <a:cs typeface="Simplified Arabic" panose="02020603050405020304" pitchFamily="18" charset="-78"/>
              </a:rPr>
              <a:t>وكیف</a:t>
            </a:r>
            <a:r>
              <a:rPr lang="ar-SA" sz="3600" b="1" dirty="0">
                <a:latin typeface="Simplified Arabic" panose="02020603050405020304" pitchFamily="18" charset="-78"/>
                <a:cs typeface="Simplified Arabic" panose="02020603050405020304" pitchFamily="18" charset="-78"/>
              </a:rPr>
              <a:t> ننظر </a:t>
            </a:r>
            <a:r>
              <a:rPr lang="ar-SA" sz="3600" b="1" dirty="0" smtClean="0">
                <a:latin typeface="Simplified Arabic" panose="02020603050405020304" pitchFamily="18" charset="-78"/>
                <a:cs typeface="Simplified Arabic" panose="02020603050405020304" pitchFamily="18" charset="-78"/>
              </a:rPr>
              <a:t>لها </a:t>
            </a:r>
            <a:r>
              <a:rPr lang="ar-SA" sz="3600" b="1" dirty="0" err="1">
                <a:latin typeface="Simplified Arabic" panose="02020603050405020304" pitchFamily="18" charset="-78"/>
                <a:cs typeface="Simplified Arabic" panose="02020603050405020304" pitchFamily="18" charset="-78"/>
              </a:rPr>
              <a:t>وكیف</a:t>
            </a:r>
            <a:r>
              <a:rPr lang="ar-SA" sz="3600" b="1" dirty="0">
                <a:latin typeface="Simplified Arabic" panose="02020603050405020304" pitchFamily="18" charset="-78"/>
                <a:cs typeface="Simplified Arabic" panose="02020603050405020304" pitchFamily="18" charset="-78"/>
              </a:rPr>
              <a:t> نتصرف بناء </a:t>
            </a:r>
            <a:r>
              <a:rPr lang="ar-SA" sz="3600" b="1" dirty="0" smtClean="0">
                <a:latin typeface="Simplified Arabic" panose="02020603050405020304" pitchFamily="18" charset="-78"/>
                <a:cs typeface="Simplified Arabic" panose="02020603050405020304" pitchFamily="18" charset="-78"/>
              </a:rPr>
              <a:t>عليها </a:t>
            </a:r>
            <a:r>
              <a:rPr lang="ar-SA" sz="3600" b="1" dirty="0">
                <a:latin typeface="Simplified Arabic" panose="02020603050405020304" pitchFamily="18" charset="-78"/>
                <a:cs typeface="Simplified Arabic" panose="02020603050405020304" pitchFamily="18" charset="-78"/>
              </a:rPr>
              <a:t>. </a:t>
            </a:r>
            <a:endParaRPr lang="ar-SA" sz="3600" b="1" dirty="0" smtClean="0">
              <a:latin typeface="Simplified Arabic" panose="02020603050405020304" pitchFamily="18" charset="-78"/>
              <a:cs typeface="Simplified Arabic" panose="02020603050405020304" pitchFamily="18" charset="-78"/>
            </a:endParaRPr>
          </a:p>
          <a:p>
            <a:pPr marL="0" indent="0" algn="r" rtl="1">
              <a:buNone/>
            </a:pPr>
            <a:r>
              <a:rPr lang="ar-SA" sz="3600" b="1" dirty="0">
                <a:latin typeface="Simplified Arabic" panose="02020603050405020304" pitchFamily="18" charset="-78"/>
                <a:cs typeface="Simplified Arabic" panose="02020603050405020304" pitchFamily="18" charset="-78"/>
              </a:rPr>
              <a:t>-</a:t>
            </a:r>
            <a:r>
              <a:rPr lang="ar-SA" sz="3600" b="1" dirty="0" smtClean="0">
                <a:latin typeface="Simplified Arabic" panose="02020603050405020304" pitchFamily="18" charset="-78"/>
                <a:cs typeface="Simplified Arabic" panose="02020603050405020304" pitchFamily="18" charset="-78"/>
              </a:rPr>
              <a:t>وتسمح </a:t>
            </a:r>
            <a:r>
              <a:rPr lang="ar-SA" sz="3600" b="1" dirty="0" err="1" smtClean="0">
                <a:latin typeface="Simplified Arabic" panose="02020603050405020304" pitchFamily="18" charset="-78"/>
                <a:cs typeface="Simplified Arabic" panose="02020603050405020304" pitchFamily="18" charset="-78"/>
              </a:rPr>
              <a:t>العملیات</a:t>
            </a:r>
            <a:r>
              <a:rPr lang="ar-SA" sz="3600" b="1" dirty="0" smtClean="0">
                <a:latin typeface="Simplified Arabic" panose="02020603050405020304" pitchFamily="18" charset="-78"/>
                <a:cs typeface="Simplified Arabic" panose="02020603050405020304" pitchFamily="18" charset="-78"/>
              </a:rPr>
              <a:t> المعرفیة </a:t>
            </a:r>
            <a:r>
              <a:rPr lang="ar-SA" sz="3600" b="1" dirty="0">
                <a:latin typeface="Simplified Arabic" panose="02020603050405020304" pitchFamily="18" charset="-78"/>
                <a:cs typeface="Simplified Arabic" panose="02020603050405020304" pitchFamily="18" charset="-78"/>
              </a:rPr>
              <a:t>أيضا باستخدام </a:t>
            </a:r>
            <a:r>
              <a:rPr lang="ar-SA" sz="3600" b="1" dirty="0" smtClean="0">
                <a:solidFill>
                  <a:srgbClr val="FF0000"/>
                </a:solidFill>
                <a:latin typeface="Simplified Arabic" panose="02020603050405020304" pitchFamily="18" charset="-78"/>
                <a:cs typeface="Simplified Arabic" panose="02020603050405020304" pitchFamily="18" charset="-78"/>
              </a:rPr>
              <a:t>الرموز المرتبطة بالمعرفة</a:t>
            </a:r>
            <a:r>
              <a:rPr lang="ar-SA" sz="3600" b="1" dirty="0" smtClean="0">
                <a:latin typeface="Simplified Arabic" panose="02020603050405020304" pitchFamily="18" charset="-78"/>
                <a:cs typeface="Simplified Arabic" panose="02020603050405020304" pitchFamily="18" charset="-78"/>
              </a:rPr>
              <a:t> </a:t>
            </a:r>
          </a:p>
          <a:p>
            <a:pPr marL="0" indent="0" algn="r" rtl="1">
              <a:buNone/>
            </a:pPr>
            <a:r>
              <a:rPr lang="ar-SA" sz="3600" b="1" dirty="0" smtClean="0">
                <a:latin typeface="Simplified Arabic" panose="02020603050405020304" pitchFamily="18" charset="-78"/>
                <a:cs typeface="Simplified Arabic" panose="02020603050405020304" pitchFamily="18" charset="-78"/>
              </a:rPr>
              <a:t>-تحديد نوع </a:t>
            </a:r>
            <a:r>
              <a:rPr lang="ar-SA" sz="3600" b="1" dirty="0">
                <a:latin typeface="Simplified Arabic" panose="02020603050405020304" pitchFamily="18" charset="-78"/>
                <a:cs typeface="Simplified Arabic" panose="02020603050405020304" pitchFamily="18" charset="-78"/>
              </a:rPr>
              <a:t>من </a:t>
            </a:r>
            <a:r>
              <a:rPr lang="ar-SA" sz="3600" b="1" dirty="0" err="1" smtClean="0">
                <a:latin typeface="Simplified Arabic" panose="02020603050405020304" pitchFamily="18" charset="-78"/>
                <a:cs typeface="Simplified Arabic" panose="02020603050405020304" pitchFamily="18" charset="-78"/>
              </a:rPr>
              <a:t>التفكیرو</a:t>
            </a:r>
            <a:r>
              <a:rPr lang="ar-SA" sz="3600" b="1" dirty="0" smtClean="0">
                <a:latin typeface="Simplified Arabic" panose="02020603050405020304" pitchFamily="18" charset="-78"/>
                <a:cs typeface="Simplified Arabic" panose="02020603050405020304" pitchFamily="18" charset="-78"/>
              </a:rPr>
              <a:t> التنبؤ بمجموعة </a:t>
            </a:r>
            <a:r>
              <a:rPr lang="ar-SA" sz="3600" b="1" dirty="0">
                <a:latin typeface="Simplified Arabic" panose="02020603050405020304" pitchFamily="18" charset="-78"/>
                <a:cs typeface="Simplified Arabic" panose="02020603050405020304" pitchFamily="18" charset="-78"/>
              </a:rPr>
              <a:t>التصرفات المختلفة </a:t>
            </a:r>
            <a:r>
              <a:rPr lang="ar-SA" sz="3600" b="1" dirty="0" smtClean="0">
                <a:latin typeface="Simplified Arabic" panose="02020603050405020304" pitchFamily="18" charset="-78"/>
                <a:cs typeface="Simplified Arabic" panose="02020603050405020304" pitchFamily="18" charset="-78"/>
              </a:rPr>
              <a:t>ونتائجها</a:t>
            </a:r>
            <a:endParaRPr lang="fr-FR" sz="3600" dirty="0">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26803623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1880" y="300507"/>
            <a:ext cx="8596668" cy="1320800"/>
          </a:xfrm>
        </p:spPr>
        <p:txBody>
          <a:bodyPr/>
          <a:lstStyle/>
          <a:p>
            <a:pPr algn="ctr"/>
            <a:r>
              <a:rPr lang="ar-SA" b="1" dirty="0" smtClean="0">
                <a:solidFill>
                  <a:srgbClr val="92D050"/>
                </a:solidFill>
                <a:latin typeface="Tahoma,Bold"/>
              </a:rPr>
              <a:t>الأسس 2-3-4 (باندورا</a:t>
            </a:r>
            <a:r>
              <a:rPr lang="ar-SA" b="1" dirty="0">
                <a:solidFill>
                  <a:srgbClr val="92D050"/>
                </a:solidFill>
                <a:latin typeface="Tahoma,Bold"/>
              </a:rPr>
              <a:t>)</a:t>
            </a:r>
            <a:endParaRPr lang="fr-FR" dirty="0"/>
          </a:p>
        </p:txBody>
      </p:sp>
      <p:sp>
        <p:nvSpPr>
          <p:cNvPr id="3" name="Espace réservé du contenu 2"/>
          <p:cNvSpPr>
            <a:spLocks noGrp="1"/>
          </p:cNvSpPr>
          <p:nvPr>
            <p:ph idx="1"/>
          </p:nvPr>
        </p:nvSpPr>
        <p:spPr>
          <a:xfrm>
            <a:off x="90153" y="1223493"/>
            <a:ext cx="11925836" cy="5486400"/>
          </a:xfrm>
        </p:spPr>
        <p:txBody>
          <a:bodyPr>
            <a:normAutofit lnSpcReduction="10000"/>
          </a:bodyPr>
          <a:lstStyle/>
          <a:p>
            <a:pPr marL="0" indent="0" algn="r" rtl="1">
              <a:buNone/>
            </a:pPr>
            <a:r>
              <a:rPr lang="ar-SA" sz="2800" b="1" dirty="0" smtClean="0">
                <a:latin typeface="Simplified Arabic" panose="02020603050405020304" pitchFamily="18" charset="-78"/>
                <a:cs typeface="Simplified Arabic" panose="02020603050405020304" pitchFamily="18" charset="-78"/>
              </a:rPr>
              <a:t>2-التفاعل </a:t>
            </a:r>
            <a:r>
              <a:rPr lang="ar-SA" sz="2800" b="1" dirty="0">
                <a:latin typeface="Simplified Arabic" panose="02020603050405020304" pitchFamily="18" charset="-78"/>
                <a:cs typeface="Simplified Arabic" panose="02020603050405020304" pitchFamily="18" charset="-78"/>
              </a:rPr>
              <a:t>الحتمي </a:t>
            </a:r>
            <a:r>
              <a:rPr lang="ar-SA" sz="2800" b="1" dirty="0" smtClean="0">
                <a:latin typeface="Simplified Arabic" panose="02020603050405020304" pitchFamily="18" charset="-78"/>
                <a:cs typeface="Simplified Arabic" panose="02020603050405020304" pitchFamily="18" charset="-78"/>
              </a:rPr>
              <a:t>المتبادل و المستمر بين </a:t>
            </a:r>
            <a:r>
              <a:rPr lang="ar-SA" sz="2800" b="1" dirty="0">
                <a:solidFill>
                  <a:srgbClr val="FF0000"/>
                </a:solidFill>
                <a:latin typeface="Simplified Arabic" panose="02020603050405020304" pitchFamily="18" charset="-78"/>
                <a:cs typeface="Simplified Arabic" panose="02020603050405020304" pitchFamily="18" charset="-78"/>
              </a:rPr>
              <a:t>للسلوك</a:t>
            </a:r>
            <a:r>
              <a:rPr lang="ar-SA" sz="2800" b="1" dirty="0">
                <a:latin typeface="Simplified Arabic" panose="02020603050405020304" pitchFamily="18" charset="-78"/>
                <a:cs typeface="Simplified Arabic" panose="02020603050405020304" pitchFamily="18" charset="-78"/>
              </a:rPr>
              <a:t> ، </a:t>
            </a:r>
            <a:r>
              <a:rPr lang="ar-SA" sz="2800" b="1" dirty="0">
                <a:solidFill>
                  <a:srgbClr val="FF0000"/>
                </a:solidFill>
                <a:latin typeface="Simplified Arabic" panose="02020603050405020304" pitchFamily="18" charset="-78"/>
                <a:cs typeface="Simplified Arabic" panose="02020603050405020304" pitchFamily="18" charset="-78"/>
              </a:rPr>
              <a:t>والمعرفة</a:t>
            </a:r>
            <a:r>
              <a:rPr lang="ar-SA" sz="2800" b="1" dirty="0">
                <a:latin typeface="Simplified Arabic" panose="02020603050405020304" pitchFamily="18" charset="-78"/>
                <a:cs typeface="Simplified Arabic" panose="02020603050405020304" pitchFamily="18" charset="-78"/>
              </a:rPr>
              <a:t> ، </a:t>
            </a:r>
            <a:r>
              <a:rPr lang="ar-SA" sz="2800" b="1" dirty="0" err="1">
                <a:solidFill>
                  <a:srgbClr val="FF0000"/>
                </a:solidFill>
                <a:latin typeface="Simplified Arabic" panose="02020603050405020304" pitchFamily="18" charset="-78"/>
                <a:cs typeface="Simplified Arabic" panose="02020603050405020304" pitchFamily="18" charset="-78"/>
              </a:rPr>
              <a:t>والتأثیرات</a:t>
            </a:r>
            <a:r>
              <a:rPr lang="ar-SA" sz="2800" b="1" dirty="0">
                <a:solidFill>
                  <a:srgbClr val="FF0000"/>
                </a:solidFill>
                <a:latin typeface="Simplified Arabic" panose="02020603050405020304" pitchFamily="18" charset="-78"/>
                <a:cs typeface="Simplified Arabic" panose="02020603050405020304" pitchFamily="18" charset="-78"/>
              </a:rPr>
              <a:t> البیئیة </a:t>
            </a:r>
            <a:r>
              <a:rPr lang="ar-SA" sz="2800" b="1" dirty="0">
                <a:latin typeface="Simplified Arabic" panose="02020603050405020304" pitchFamily="18" charset="-78"/>
                <a:cs typeface="Simplified Arabic" panose="02020603050405020304" pitchFamily="18" charset="-78"/>
              </a:rPr>
              <a:t>، </a:t>
            </a:r>
            <a:endParaRPr lang="ar-SA" sz="2800" b="1" dirty="0" smtClean="0">
              <a:latin typeface="Simplified Arabic" panose="02020603050405020304" pitchFamily="18" charset="-78"/>
              <a:cs typeface="Simplified Arabic" panose="02020603050405020304" pitchFamily="18" charset="-78"/>
            </a:endParaRPr>
          </a:p>
          <a:p>
            <a:pPr marL="0" indent="0" algn="r" rtl="1">
              <a:buNone/>
            </a:pPr>
            <a:r>
              <a:rPr lang="ar-SA" sz="2800" b="1" dirty="0" smtClean="0">
                <a:latin typeface="Simplified Arabic" panose="02020603050405020304" pitchFamily="18" charset="-78"/>
                <a:cs typeface="Simplified Arabic" panose="02020603050405020304" pitchFamily="18" charset="-78"/>
              </a:rPr>
              <a:t>لأن السلوك </a:t>
            </a:r>
            <a:r>
              <a:rPr lang="ar-SA" sz="2800" b="1" dirty="0">
                <a:latin typeface="Simplified Arabic" panose="02020603050405020304" pitchFamily="18" charset="-78"/>
                <a:cs typeface="Simplified Arabic" panose="02020603050405020304" pitchFamily="18" charset="-78"/>
              </a:rPr>
              <a:t>الإنساني ومحدداته </a:t>
            </a:r>
            <a:r>
              <a:rPr lang="ar-SA" sz="2800" b="1" dirty="0" smtClean="0">
                <a:latin typeface="Simplified Arabic" panose="02020603050405020304" pitchFamily="18" charset="-78"/>
                <a:cs typeface="Simplified Arabic" panose="02020603050405020304" pitchFamily="18" charset="-78"/>
              </a:rPr>
              <a:t>الشخصية والبيئة </a:t>
            </a:r>
            <a:r>
              <a:rPr lang="ar-SA" sz="2800" b="1" dirty="0">
                <a:latin typeface="Simplified Arabic" panose="02020603050405020304" pitchFamily="18" charset="-78"/>
                <a:cs typeface="Simplified Arabic" panose="02020603050405020304" pitchFamily="18" charset="-78"/>
              </a:rPr>
              <a:t>تشكل نظاما</a:t>
            </a:r>
          </a:p>
          <a:p>
            <a:pPr marL="0" indent="0" algn="r" rtl="1">
              <a:buNone/>
            </a:pPr>
            <a:r>
              <a:rPr lang="ar-SA" sz="2800" b="1" dirty="0">
                <a:latin typeface="Simplified Arabic" panose="02020603050405020304" pitchFamily="18" charset="-78"/>
                <a:cs typeface="Simplified Arabic" panose="02020603050405020304" pitchFamily="18" charset="-78"/>
              </a:rPr>
              <a:t>متشابكا من </a:t>
            </a:r>
            <a:r>
              <a:rPr lang="ar-SA" sz="2800" b="1" dirty="0" smtClean="0">
                <a:latin typeface="Simplified Arabic" panose="02020603050405020304" pitchFamily="18" charset="-78"/>
                <a:cs typeface="Simplified Arabic" panose="02020603050405020304" pitchFamily="18" charset="-78"/>
              </a:rPr>
              <a:t>التأثيرات </a:t>
            </a:r>
            <a:r>
              <a:rPr lang="ar-SA" sz="2800" b="1" dirty="0">
                <a:latin typeface="Simplified Arabic" panose="02020603050405020304" pitchFamily="18" charset="-78"/>
                <a:cs typeface="Simplified Arabic" panose="02020603050405020304" pitchFamily="18" charset="-78"/>
              </a:rPr>
              <a:t>المتبادلة والمتفاعلة فإنه لا يمكن إعطاء أي</a:t>
            </a:r>
          </a:p>
          <a:p>
            <a:pPr marL="0" indent="0" algn="r" rtl="1">
              <a:buNone/>
            </a:pPr>
            <a:r>
              <a:rPr lang="ar-SA" sz="2800" b="1" dirty="0" smtClean="0">
                <a:latin typeface="Simplified Arabic" panose="02020603050405020304" pitchFamily="18" charset="-78"/>
                <a:cs typeface="Simplified Arabic" panose="02020603050405020304" pitchFamily="18" charset="-78"/>
              </a:rPr>
              <a:t>منها </a:t>
            </a:r>
            <a:r>
              <a:rPr lang="ar-SA" sz="2800" b="1" dirty="0">
                <a:latin typeface="Simplified Arabic" panose="02020603050405020304" pitchFamily="18" charset="-78"/>
                <a:cs typeface="Simplified Arabic" panose="02020603050405020304" pitchFamily="18" charset="-78"/>
              </a:rPr>
              <a:t>مكانة </a:t>
            </a:r>
            <a:r>
              <a:rPr lang="ar-SA" sz="2800" b="1" dirty="0" smtClean="0">
                <a:latin typeface="Simplified Arabic" panose="02020603050405020304" pitchFamily="18" charset="-78"/>
                <a:cs typeface="Simplified Arabic" panose="02020603050405020304" pitchFamily="18" charset="-78"/>
              </a:rPr>
              <a:t>متميزة .</a:t>
            </a:r>
          </a:p>
          <a:p>
            <a:pPr marL="0" indent="0" algn="r" rtl="1">
              <a:buNone/>
            </a:pPr>
            <a:r>
              <a:rPr lang="ar-SA" sz="2800" b="1" dirty="0" smtClean="0">
                <a:latin typeface="Simplified Arabic" panose="02020603050405020304" pitchFamily="18" charset="-78"/>
                <a:cs typeface="Simplified Arabic" panose="02020603050405020304" pitchFamily="18" charset="-78"/>
              </a:rPr>
              <a:t>3- </a:t>
            </a:r>
            <a:r>
              <a:rPr lang="ar-SA" sz="3200" dirty="0" smtClean="0">
                <a:latin typeface="Simplified Arabic" panose="02020603050405020304" pitchFamily="18" charset="-78"/>
                <a:cs typeface="Simplified Arabic" panose="02020603050405020304" pitchFamily="18" charset="-78"/>
              </a:rPr>
              <a:t>هذا التفاعل ينتج السلوك </a:t>
            </a:r>
            <a:r>
              <a:rPr lang="ar-SA" sz="3200" dirty="0">
                <a:latin typeface="Simplified Arabic" panose="02020603050405020304" pitchFamily="18" charset="-78"/>
                <a:cs typeface="Simplified Arabic" panose="02020603050405020304" pitchFamily="18" charset="-78"/>
              </a:rPr>
              <a:t>ذو الدلالة </a:t>
            </a:r>
            <a:r>
              <a:rPr lang="ar-SA" sz="3200" dirty="0" smtClean="0">
                <a:latin typeface="Simplified Arabic" panose="02020603050405020304" pitchFamily="18" charset="-78"/>
                <a:cs typeface="Simplified Arabic" panose="02020603050405020304" pitchFamily="18" charset="-78"/>
              </a:rPr>
              <a:t>، بؤثر بدوره على البيئة الخارجية أي يساهم في تعديلها و انتاجها</a:t>
            </a:r>
          </a:p>
          <a:p>
            <a:pPr marL="0" indent="0" algn="r" rtl="1">
              <a:buNone/>
            </a:pPr>
            <a:r>
              <a:rPr lang="ar-SA" sz="3200" dirty="0" smtClean="0">
                <a:latin typeface="Simplified Arabic" panose="02020603050405020304" pitchFamily="18" charset="-78"/>
                <a:cs typeface="Simplified Arabic" panose="02020603050405020304" pitchFamily="18" charset="-78"/>
              </a:rPr>
              <a:t>4-</a:t>
            </a:r>
            <a:r>
              <a:rPr lang="ar-SA" sz="3200" dirty="0">
                <a:latin typeface="Simplified Arabic" panose="02020603050405020304" pitchFamily="18" charset="-78"/>
                <a:cs typeface="Simplified Arabic" panose="02020603050405020304" pitchFamily="18" charset="-78"/>
              </a:rPr>
              <a:t>السلوك لا يتأثر بالمحددات البیئیة </a:t>
            </a:r>
            <a:r>
              <a:rPr lang="ar-SA" sz="3200" dirty="0" smtClean="0">
                <a:latin typeface="Simplified Arabic" panose="02020603050405020304" pitchFamily="18" charset="-78"/>
                <a:cs typeface="Simplified Arabic" panose="02020603050405020304" pitchFamily="18" charset="-78"/>
              </a:rPr>
              <a:t>فحسب، </a:t>
            </a:r>
            <a:r>
              <a:rPr lang="ar-SA" sz="3200" dirty="0">
                <a:latin typeface="Simplified Arabic" panose="02020603050405020304" pitchFamily="18" charset="-78"/>
                <a:cs typeface="Simplified Arabic" panose="02020603050405020304" pitchFamily="18" charset="-78"/>
              </a:rPr>
              <a:t>فالناس يمارسون بعض</a:t>
            </a:r>
          </a:p>
          <a:p>
            <a:pPr marL="0" indent="0" algn="r" rtl="1">
              <a:buNone/>
            </a:pPr>
            <a:r>
              <a:rPr lang="ar-SA" sz="3200" dirty="0" smtClean="0">
                <a:latin typeface="Simplified Arabic" panose="02020603050405020304" pitchFamily="18" charset="-78"/>
                <a:cs typeface="Simplified Arabic" panose="02020603050405020304" pitchFamily="18" charset="-78"/>
              </a:rPr>
              <a:t>التأثيرات </a:t>
            </a:r>
            <a:r>
              <a:rPr lang="ar-SA" sz="3200" dirty="0">
                <a:latin typeface="Simplified Arabic" panose="02020603050405020304" pitchFamily="18" charset="-78"/>
                <a:cs typeface="Simplified Arabic" panose="02020603050405020304" pitchFamily="18" charset="-78"/>
              </a:rPr>
              <a:t>على أنماط </a:t>
            </a:r>
            <a:r>
              <a:rPr lang="ar-SA" sz="3200" dirty="0" smtClean="0">
                <a:latin typeface="Simplified Arabic" panose="02020603050405020304" pitchFamily="18" charset="-78"/>
                <a:cs typeface="Simplified Arabic" panose="02020603050405020304" pitchFamily="18" charset="-78"/>
              </a:rPr>
              <a:t>سلوكهم </a:t>
            </a:r>
            <a:r>
              <a:rPr lang="ar-SA" sz="3200" dirty="0">
                <a:latin typeface="Simplified Arabic" panose="02020603050405020304" pitchFamily="18" charset="-78"/>
                <a:cs typeface="Simplified Arabic" panose="02020603050405020304" pitchFamily="18" charset="-78"/>
              </a:rPr>
              <a:t>من خلال أسلوب </a:t>
            </a:r>
            <a:r>
              <a:rPr lang="ar-SA" sz="3200" dirty="0" smtClean="0">
                <a:latin typeface="Simplified Arabic" panose="02020603050405020304" pitchFamily="18" charset="-78"/>
                <a:cs typeface="Simplified Arabic" panose="02020603050405020304" pitchFamily="18" charset="-78"/>
              </a:rPr>
              <a:t>معالجتهم </a:t>
            </a:r>
            <a:r>
              <a:rPr lang="ar-SA" sz="3200" dirty="0" err="1" smtClean="0">
                <a:latin typeface="Simplified Arabic" panose="02020603050405020304" pitchFamily="18" charset="-78"/>
                <a:cs typeface="Simplified Arabic" panose="02020603050405020304" pitchFamily="18" charset="-78"/>
              </a:rPr>
              <a:t>للبیئة</a:t>
            </a:r>
            <a:endParaRPr lang="ar-SA" sz="3200" dirty="0" smtClean="0">
              <a:latin typeface="Simplified Arabic" panose="02020603050405020304" pitchFamily="18" charset="-78"/>
              <a:cs typeface="Simplified Arabic" panose="02020603050405020304" pitchFamily="18" charset="-78"/>
            </a:endParaRPr>
          </a:p>
          <a:p>
            <a:pPr marL="0" indent="0" algn="r" rtl="1">
              <a:buNone/>
            </a:pPr>
            <a:r>
              <a:rPr lang="ar-SA" sz="3200" dirty="0" smtClean="0">
                <a:latin typeface="Simplified Arabic" panose="02020603050405020304" pitchFamily="18" charset="-78"/>
                <a:cs typeface="Simplified Arabic" panose="02020603050405020304" pitchFamily="18" charset="-78"/>
              </a:rPr>
              <a:t>الانسان </a:t>
            </a:r>
            <a:r>
              <a:rPr lang="ar-SA" sz="3200" dirty="0" err="1" smtClean="0">
                <a:latin typeface="Simplified Arabic" panose="02020603050405020304" pitchFamily="18" charset="-78"/>
                <a:cs typeface="Simplified Arabic" panose="02020603050405020304" pitchFamily="18" charset="-78"/>
              </a:rPr>
              <a:t>يتاثر</a:t>
            </a:r>
            <a:r>
              <a:rPr lang="ar-SA" sz="3200" dirty="0" smtClean="0">
                <a:latin typeface="Simplified Arabic" panose="02020603050405020304" pitchFamily="18" charset="-78"/>
                <a:cs typeface="Simplified Arabic" panose="02020603050405020304" pitchFamily="18" charset="-78"/>
              </a:rPr>
              <a:t> بالبيئة و يؤثر فيها و في سلوكه بعملياته المعرفية         الانسان هو اصل التغيير و </a:t>
            </a:r>
            <a:r>
              <a:rPr lang="ar-SA" sz="3200" dirty="0" err="1" smtClean="0">
                <a:latin typeface="Simplified Arabic" panose="02020603050405020304" pitchFamily="18" charset="-78"/>
                <a:cs typeface="Simplified Arabic" panose="02020603050405020304" pitchFamily="18" charset="-78"/>
              </a:rPr>
              <a:t>التاثير</a:t>
            </a:r>
            <a:endParaRPr lang="ar-SA" sz="3200" dirty="0">
              <a:latin typeface="Simplified Arabic" panose="02020603050405020304" pitchFamily="18" charset="-78"/>
              <a:cs typeface="Simplified Arabic" panose="02020603050405020304" pitchFamily="18" charset="-78"/>
            </a:endParaRPr>
          </a:p>
        </p:txBody>
      </p:sp>
      <p:sp>
        <p:nvSpPr>
          <p:cNvPr id="4" name="Flèche vers le haut 3"/>
          <p:cNvSpPr/>
          <p:nvPr/>
        </p:nvSpPr>
        <p:spPr>
          <a:xfrm rot="16200000">
            <a:off x="3168202" y="5164428"/>
            <a:ext cx="484632" cy="978408"/>
          </a:xfrm>
          <a:prstGeom prst="upArrow">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ar-SA" dirty="0" smtClean="0"/>
              <a:t> </a:t>
            </a:r>
            <a:endParaRPr lang="fr-FR" dirty="0"/>
          </a:p>
        </p:txBody>
      </p:sp>
    </p:spTree>
    <p:extLst>
      <p:ext uri="{BB962C8B-B14F-4D97-AF65-F5344CB8AC3E}">
        <p14:creationId xmlns:p14="http://schemas.microsoft.com/office/powerpoint/2010/main" val="19892543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ar-SA" b="1" dirty="0" smtClean="0"/>
              <a:t>الأساس رقم 5</a:t>
            </a:r>
            <a:endParaRPr lang="fr-FR" b="1" dirty="0"/>
          </a:p>
        </p:txBody>
      </p:sp>
      <p:sp>
        <p:nvSpPr>
          <p:cNvPr id="3" name="Espace réservé du contenu 2"/>
          <p:cNvSpPr>
            <a:spLocks noGrp="1"/>
          </p:cNvSpPr>
          <p:nvPr>
            <p:ph idx="1"/>
          </p:nvPr>
        </p:nvSpPr>
        <p:spPr/>
        <p:txBody>
          <a:bodyPr>
            <a:normAutofit/>
          </a:bodyPr>
          <a:lstStyle/>
          <a:p>
            <a:pPr marL="0" indent="0" algn="r" rtl="1">
              <a:buNone/>
            </a:pPr>
            <a:r>
              <a:rPr lang="ar-SA" sz="3200" dirty="0" smtClean="0">
                <a:latin typeface="Simplified Arabic" panose="02020603050405020304" pitchFamily="18" charset="-78"/>
                <a:cs typeface="Simplified Arabic" panose="02020603050405020304" pitchFamily="18" charset="-78"/>
              </a:rPr>
              <a:t>5-</a:t>
            </a:r>
            <a:r>
              <a:rPr lang="ar-SA" sz="3200" dirty="0">
                <a:latin typeface="Simplified Arabic" panose="02020603050405020304" pitchFamily="18" charset="-78"/>
                <a:cs typeface="Simplified Arabic" panose="02020603050405020304" pitchFamily="18" charset="-78"/>
              </a:rPr>
              <a:t>التعلم </a:t>
            </a:r>
            <a:r>
              <a:rPr lang="ar-SA" sz="3200" dirty="0" smtClean="0">
                <a:latin typeface="Simplified Arabic" panose="02020603050405020304" pitchFamily="18" charset="-78"/>
                <a:cs typeface="Simplified Arabic" panose="02020603050405020304" pitchFamily="18" charset="-78"/>
              </a:rPr>
              <a:t>الاجتماعي المعرفي قائم على</a:t>
            </a:r>
            <a:r>
              <a:rPr lang="ar-SA" sz="3200" dirty="0" smtClean="0">
                <a:solidFill>
                  <a:srgbClr val="FF0000"/>
                </a:solidFill>
                <a:latin typeface="Simplified Arabic" panose="02020603050405020304" pitchFamily="18" charset="-78"/>
                <a:cs typeface="Simplified Arabic" panose="02020603050405020304" pitchFamily="18" charset="-78"/>
              </a:rPr>
              <a:t> الملاحظة سواء بالصدفة او بالقصد </a:t>
            </a:r>
            <a:r>
              <a:rPr lang="ar-SA" sz="3200" dirty="0">
                <a:latin typeface="Simplified Arabic" panose="02020603050405020304" pitchFamily="18" charset="-78"/>
                <a:cs typeface="Simplified Arabic" panose="02020603050405020304" pitchFamily="18" charset="-78"/>
              </a:rPr>
              <a:t>. </a:t>
            </a:r>
            <a:r>
              <a:rPr lang="ar-SA" sz="3200" dirty="0" smtClean="0">
                <a:latin typeface="Simplified Arabic" panose="02020603050405020304" pitchFamily="18" charset="-78"/>
                <a:cs typeface="Simplified Arabic" panose="02020603050405020304" pitchFamily="18" charset="-78"/>
              </a:rPr>
              <a:t>تسمح </a:t>
            </a:r>
            <a:r>
              <a:rPr lang="ar-SA" sz="3200" dirty="0" err="1" smtClean="0">
                <a:latin typeface="Simplified Arabic" panose="02020603050405020304" pitchFamily="18" charset="-78"/>
                <a:cs typeface="Simplified Arabic" panose="02020603050405020304" pitchFamily="18" charset="-78"/>
              </a:rPr>
              <a:t>العملیات</a:t>
            </a:r>
            <a:r>
              <a:rPr lang="ar-SA" sz="3200" dirty="0" smtClean="0">
                <a:latin typeface="Simplified Arabic" panose="02020603050405020304" pitchFamily="18" charset="-78"/>
                <a:cs typeface="Simplified Arabic" panose="02020603050405020304" pitchFamily="18" charset="-78"/>
              </a:rPr>
              <a:t> </a:t>
            </a:r>
            <a:r>
              <a:rPr lang="ar-SA" sz="3200" dirty="0">
                <a:latin typeface="Simplified Arabic" panose="02020603050405020304" pitchFamily="18" charset="-78"/>
                <a:cs typeface="Simplified Arabic" panose="02020603050405020304" pitchFamily="18" charset="-78"/>
              </a:rPr>
              <a:t>المعرفة </a:t>
            </a:r>
            <a:r>
              <a:rPr lang="ar-SA" sz="3200" dirty="0" smtClean="0">
                <a:latin typeface="Simplified Arabic" panose="02020603050405020304" pitchFamily="18" charset="-78"/>
                <a:cs typeface="Simplified Arabic" panose="02020603050405020304" pitchFamily="18" charset="-78"/>
              </a:rPr>
              <a:t>بتحديد شكل </a:t>
            </a:r>
            <a:r>
              <a:rPr lang="ar-SA" sz="3200" dirty="0" err="1">
                <a:latin typeface="Simplified Arabic" panose="02020603050405020304" pitchFamily="18" charset="-78"/>
                <a:cs typeface="Simplified Arabic" panose="02020603050405020304" pitchFamily="18" charset="-78"/>
              </a:rPr>
              <a:t>التمثیل</a:t>
            </a:r>
            <a:r>
              <a:rPr lang="ar-SA" sz="3200" dirty="0">
                <a:latin typeface="Simplified Arabic" panose="02020603050405020304" pitchFamily="18" charset="-78"/>
                <a:cs typeface="Simplified Arabic" panose="02020603050405020304" pitchFamily="18" charset="-78"/>
              </a:rPr>
              <a:t> الرمزي للأفكار</a:t>
            </a:r>
          </a:p>
          <a:p>
            <a:pPr marL="0" indent="0" algn="r" rtl="1">
              <a:buNone/>
            </a:pPr>
            <a:r>
              <a:rPr lang="ar-SA" sz="3200" dirty="0">
                <a:latin typeface="Simplified Arabic" panose="02020603050405020304" pitchFamily="18" charset="-78"/>
                <a:cs typeface="Simplified Arabic" panose="02020603050405020304" pitchFamily="18" charset="-78"/>
              </a:rPr>
              <a:t>والصور </a:t>
            </a:r>
            <a:r>
              <a:rPr lang="ar-SA" sz="3200" dirty="0" err="1" smtClean="0">
                <a:latin typeface="Simplified Arabic" panose="02020603050405020304" pitchFamily="18" charset="-78"/>
                <a:cs typeface="Simplified Arabic" panose="02020603050405020304" pitchFamily="18" charset="-78"/>
              </a:rPr>
              <a:t>الذهنیة</a:t>
            </a:r>
            <a:r>
              <a:rPr lang="ar-SA" sz="3200" dirty="0" smtClean="0">
                <a:latin typeface="Simplified Arabic" panose="02020603050405020304" pitchFamily="18" charset="-78"/>
                <a:cs typeface="Simplified Arabic" panose="02020603050405020304" pitchFamily="18" charset="-78"/>
              </a:rPr>
              <a:t> و </a:t>
            </a:r>
            <a:r>
              <a:rPr lang="ar-SA" sz="3200" dirty="0">
                <a:latin typeface="Simplified Arabic" panose="02020603050405020304" pitchFamily="18" charset="-78"/>
                <a:cs typeface="Simplified Arabic" panose="02020603050405020304" pitchFamily="18" charset="-78"/>
              </a:rPr>
              <a:t>تتحكم في سلوك الفرد وتفاعله مع </a:t>
            </a:r>
            <a:r>
              <a:rPr lang="ar-SA" sz="3200" dirty="0" err="1">
                <a:latin typeface="Simplified Arabic" panose="02020603050405020304" pitchFamily="18" charset="-78"/>
                <a:cs typeface="Simplified Arabic" panose="02020603050405020304" pitchFamily="18" charset="-78"/>
              </a:rPr>
              <a:t>البیئة</a:t>
            </a:r>
            <a:endParaRPr lang="ar-SA" sz="3200" dirty="0">
              <a:latin typeface="Simplified Arabic" panose="02020603050405020304" pitchFamily="18" charset="-78"/>
              <a:cs typeface="Simplified Arabic" panose="02020603050405020304" pitchFamily="18" charset="-78"/>
            </a:endParaRPr>
          </a:p>
          <a:p>
            <a:pPr marL="0" indent="0" algn="r" rtl="1">
              <a:buNone/>
            </a:pPr>
            <a:r>
              <a:rPr lang="ar-SA" sz="3200" dirty="0">
                <a:latin typeface="Simplified Arabic" panose="02020603050405020304" pitchFamily="18" charset="-78"/>
                <a:cs typeface="Simplified Arabic" panose="02020603050405020304" pitchFamily="18" charset="-78"/>
              </a:rPr>
              <a:t>كما تكون محكومة </a:t>
            </a:r>
            <a:r>
              <a:rPr lang="ar-SA" sz="3200" dirty="0" smtClean="0">
                <a:latin typeface="Simplified Arabic" panose="02020603050405020304" pitchFamily="18" charset="-78"/>
                <a:cs typeface="Simplified Arabic" panose="02020603050405020304" pitchFamily="18" charset="-78"/>
              </a:rPr>
              <a:t>بهما </a:t>
            </a:r>
            <a:r>
              <a:rPr lang="ar-SA" sz="3200" dirty="0">
                <a:latin typeface="Simplified Arabic" panose="02020603050405020304" pitchFamily="18" charset="-78"/>
                <a:cs typeface="Simplified Arabic" panose="02020603050405020304" pitchFamily="18" charset="-78"/>
              </a:rPr>
              <a:t>.</a:t>
            </a:r>
            <a:endParaRPr lang="fr-FR" sz="3200" dirty="0">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24546400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50822" y="133081"/>
            <a:ext cx="8596668" cy="1038896"/>
          </a:xfrm>
        </p:spPr>
        <p:txBody>
          <a:bodyPr/>
          <a:lstStyle/>
          <a:p>
            <a:pPr algn="ctr"/>
            <a:r>
              <a:rPr lang="ar-SA" b="1" dirty="0" smtClean="0"/>
              <a:t>الأساس رقم 6</a:t>
            </a:r>
            <a:endParaRPr lang="fr-FR" b="1" dirty="0"/>
          </a:p>
        </p:txBody>
      </p:sp>
      <p:sp>
        <p:nvSpPr>
          <p:cNvPr id="3" name="Espace réservé du contenu 2"/>
          <p:cNvSpPr>
            <a:spLocks noGrp="1"/>
          </p:cNvSpPr>
          <p:nvPr>
            <p:ph idx="1"/>
          </p:nvPr>
        </p:nvSpPr>
        <p:spPr>
          <a:xfrm>
            <a:off x="0" y="1275010"/>
            <a:ext cx="10952289" cy="5582990"/>
          </a:xfrm>
        </p:spPr>
        <p:txBody>
          <a:bodyPr>
            <a:normAutofit/>
          </a:bodyPr>
          <a:lstStyle/>
          <a:p>
            <a:pPr marL="0" indent="0" algn="r" rtl="1">
              <a:buNone/>
            </a:pPr>
            <a:r>
              <a:rPr lang="ar-SA" sz="3200" dirty="0" smtClean="0">
                <a:latin typeface="Simplified Arabic" panose="02020603050405020304" pitchFamily="18" charset="-78"/>
                <a:cs typeface="Simplified Arabic" panose="02020603050405020304" pitchFamily="18" charset="-78"/>
              </a:rPr>
              <a:t>6-يساهم في تحديد السلوك محددات داخلية معقدة:</a:t>
            </a:r>
          </a:p>
          <a:p>
            <a:pPr marL="0" indent="0" algn="r" rtl="1">
              <a:buNone/>
            </a:pPr>
            <a:r>
              <a:rPr lang="ar-SA" sz="3200" dirty="0" smtClean="0">
                <a:latin typeface="Simplified Arabic" panose="02020603050405020304" pitchFamily="18" charset="-78"/>
                <a:cs typeface="Simplified Arabic" panose="02020603050405020304" pitchFamily="18" charset="-78"/>
              </a:rPr>
              <a:t>-المتغيرات الفسيولوجية </a:t>
            </a:r>
          </a:p>
          <a:p>
            <a:pPr marL="0" indent="0" algn="r" rtl="1">
              <a:buNone/>
            </a:pPr>
            <a:r>
              <a:rPr lang="ar-SA" sz="3200" dirty="0" smtClean="0">
                <a:latin typeface="Simplified Arabic" panose="02020603050405020304" pitchFamily="18" charset="-78"/>
                <a:cs typeface="Simplified Arabic" panose="02020603050405020304" pitchFamily="18" charset="-78"/>
              </a:rPr>
              <a:t>-العاطفية</a:t>
            </a:r>
            <a:endParaRPr lang="ar-SA" sz="3200" dirty="0">
              <a:latin typeface="Simplified Arabic" panose="02020603050405020304" pitchFamily="18" charset="-78"/>
              <a:cs typeface="Simplified Arabic" panose="02020603050405020304" pitchFamily="18" charset="-78"/>
            </a:endParaRPr>
          </a:p>
          <a:p>
            <a:pPr marL="0" indent="0" algn="r" rtl="1">
              <a:buNone/>
            </a:pPr>
            <a:r>
              <a:rPr lang="ar-SA" sz="3200" dirty="0" smtClean="0">
                <a:latin typeface="Simplified Arabic" panose="02020603050405020304" pitchFamily="18" charset="-78"/>
                <a:cs typeface="Simplified Arabic" panose="02020603050405020304" pitchFamily="18" charset="-78"/>
              </a:rPr>
              <a:t>-والنشاط العقلي المعرفي</a:t>
            </a:r>
          </a:p>
          <a:p>
            <a:pPr marL="0" indent="0" algn="r" rtl="1">
              <a:buNone/>
            </a:pPr>
            <a:r>
              <a:rPr lang="ar-SA" sz="3200" dirty="0" smtClean="0">
                <a:latin typeface="Simplified Arabic" panose="02020603050405020304" pitchFamily="18" charset="-78"/>
                <a:cs typeface="Simplified Arabic" panose="02020603050405020304" pitchFamily="18" charset="-78"/>
              </a:rPr>
              <a:t>-التعزيز الداخلي (الإيجابي و السلبي)</a:t>
            </a:r>
          </a:p>
          <a:p>
            <a:pPr marL="0" indent="0" algn="r" rtl="1">
              <a:buNone/>
            </a:pPr>
            <a:r>
              <a:rPr lang="ar-SA" sz="3200" dirty="0" smtClean="0">
                <a:latin typeface="Simplified Arabic" panose="02020603050405020304" pitchFamily="18" charset="-78"/>
                <a:cs typeface="Simplified Arabic" panose="02020603050405020304" pitchFamily="18" charset="-78"/>
              </a:rPr>
              <a:t>و محددات خارجية التي </a:t>
            </a:r>
            <a:r>
              <a:rPr lang="ar-SA" sz="3200" dirty="0">
                <a:latin typeface="Simplified Arabic" panose="02020603050405020304" pitchFamily="18" charset="-78"/>
                <a:cs typeface="Simplified Arabic" panose="02020603050405020304" pitchFamily="18" charset="-78"/>
              </a:rPr>
              <a:t>تلي السلوك وتتمثل في</a:t>
            </a:r>
          </a:p>
          <a:p>
            <a:pPr marL="0" indent="0" algn="r" rtl="1">
              <a:buNone/>
            </a:pPr>
            <a:r>
              <a:rPr lang="ar-SA" sz="3200" dirty="0">
                <a:latin typeface="Simplified Arabic" panose="02020603050405020304" pitchFamily="18" charset="-78"/>
                <a:cs typeface="Simplified Arabic" panose="02020603050405020304" pitchFamily="18" charset="-78"/>
              </a:rPr>
              <a:t>أشكال التعزيز </a:t>
            </a:r>
            <a:r>
              <a:rPr lang="ar-SA" sz="3200" dirty="0" smtClean="0">
                <a:latin typeface="Simplified Arabic" panose="02020603050405020304" pitchFamily="18" charset="-78"/>
                <a:cs typeface="Simplified Arabic" panose="02020603050405020304" pitchFamily="18" charset="-78"/>
              </a:rPr>
              <a:t>والتدعيم </a:t>
            </a:r>
            <a:r>
              <a:rPr lang="ar-SA" sz="3200" dirty="0">
                <a:latin typeface="Simplified Arabic" panose="02020603050405020304" pitchFamily="18" charset="-78"/>
                <a:cs typeface="Simplified Arabic" panose="02020603050405020304" pitchFamily="18" charset="-78"/>
              </a:rPr>
              <a:t>أو العقاب </a:t>
            </a:r>
            <a:r>
              <a:rPr lang="ar-SA" sz="3200" dirty="0" smtClean="0">
                <a:latin typeface="Simplified Arabic" panose="02020603050405020304" pitchFamily="18" charset="-78"/>
                <a:cs typeface="Simplified Arabic" panose="02020603050405020304" pitchFamily="18" charset="-78"/>
              </a:rPr>
              <a:t>الخارجية.</a:t>
            </a:r>
            <a:endParaRPr lang="ar-SA" sz="3200" dirty="0">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1220368444"/>
      </p:ext>
    </p:extLst>
  </p:cSld>
  <p:clrMapOvr>
    <a:masterClrMapping/>
  </p:clrMapOvr>
</p:sld>
</file>

<file path=ppt/theme/theme1.xml><?xml version="1.0" encoding="utf-8"?>
<a:theme xmlns:a="http://schemas.openxmlformats.org/drawingml/2006/main" name="Facette">
  <a:themeElements>
    <a:clrScheme name="Facette">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te">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te">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3629</TotalTime>
  <Words>885</Words>
  <Application>Microsoft Office PowerPoint</Application>
  <PresentationFormat>Grand écran</PresentationFormat>
  <Paragraphs>89</Paragraphs>
  <Slides>19</Slides>
  <Notes>0</Notes>
  <HiddenSlides>0</HiddenSlides>
  <MMClips>0</MMClips>
  <ScaleCrop>false</ScaleCrop>
  <HeadingPairs>
    <vt:vector size="6" baseType="variant">
      <vt:variant>
        <vt:lpstr>Polices utilisées</vt:lpstr>
      </vt:variant>
      <vt:variant>
        <vt:i4>7</vt:i4>
      </vt:variant>
      <vt:variant>
        <vt:lpstr>Thème</vt:lpstr>
      </vt:variant>
      <vt:variant>
        <vt:i4>1</vt:i4>
      </vt:variant>
      <vt:variant>
        <vt:lpstr>Titres des diapositives</vt:lpstr>
      </vt:variant>
      <vt:variant>
        <vt:i4>19</vt:i4>
      </vt:variant>
    </vt:vector>
  </HeadingPairs>
  <TitlesOfParts>
    <vt:vector size="27" baseType="lpstr">
      <vt:lpstr>Arial</vt:lpstr>
      <vt:lpstr>Sakkal Majalla</vt:lpstr>
      <vt:lpstr>Simplified Arabic</vt:lpstr>
      <vt:lpstr>Tahoma</vt:lpstr>
      <vt:lpstr>Tahoma,Bold</vt:lpstr>
      <vt:lpstr>Trebuchet MS</vt:lpstr>
      <vt:lpstr>Wingdings 3</vt:lpstr>
      <vt:lpstr>Facette</vt:lpstr>
      <vt:lpstr>التربية الخاصة</vt:lpstr>
      <vt:lpstr>Présentation PowerPoint</vt:lpstr>
      <vt:lpstr>المقاربات النظرية للتربية الخاصة</vt:lpstr>
      <vt:lpstr>7-نظرية التعلُّم الاجتماعي(باندورا)</vt:lpstr>
      <vt:lpstr>Présentation PowerPoint</vt:lpstr>
      <vt:lpstr>أساسيات النظرية(باندورا)</vt:lpstr>
      <vt:lpstr>الأسس 2-3-4 (باندورا)</vt:lpstr>
      <vt:lpstr>الأساس رقم 5</vt:lpstr>
      <vt:lpstr>الأساس رقم 6</vt:lpstr>
      <vt:lpstr>الأساس رقم 7 </vt:lpstr>
      <vt:lpstr>الأساس رقم 8، 9</vt:lpstr>
      <vt:lpstr>الأساس رقم 10</vt:lpstr>
      <vt:lpstr>الأساس رقم 11</vt:lpstr>
      <vt:lpstr>مقومات التعلم بالنموذج</vt:lpstr>
      <vt:lpstr>التطبيقات التربوية</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مفهوم التربية الخاصة- اهدافها- الفرق بين التربية الخاصة والعامة ... تعرف التربية الخاصة بأنها نمط من الخدمات والبرامج التربوية تتضمن تعديلات خاصة سواءً في المناهج أو الوسائل أو طرائق التعليم استجابة للحاجات الخاصةلمجموع التلاميذ الذين لا يستطيعون مسايرة متطلبات برامج التربية العادية.Nov 30, 2014</dc:title>
  <dc:creator>SAMSUNG</dc:creator>
  <cp:lastModifiedBy>SAMSUNG</cp:lastModifiedBy>
  <cp:revision>164</cp:revision>
  <dcterms:created xsi:type="dcterms:W3CDTF">2018-09-29T15:41:58Z</dcterms:created>
  <dcterms:modified xsi:type="dcterms:W3CDTF">2021-01-04T15:41:13Z</dcterms:modified>
</cp:coreProperties>
</file>