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68" r:id="rId3"/>
    <p:sldId id="256" r:id="rId4"/>
    <p:sldId id="257" r:id="rId5"/>
    <p:sldId id="258" r:id="rId6"/>
    <p:sldId id="259" r:id="rId7"/>
    <p:sldId id="260" r:id="rId8"/>
    <p:sldId id="261" r:id="rId9"/>
    <p:sldId id="262" r:id="rId10"/>
    <p:sldId id="269" r:id="rId11"/>
    <p:sldId id="263" r:id="rId12"/>
    <p:sldId id="264" r:id="rId13"/>
    <p:sldId id="265" r:id="rId14"/>
    <p:sldId id="26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74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B16C1C-DA0E-4B87-9C44-96CE9B7ADB86}" type="doc">
      <dgm:prSet loTypeId="urn:microsoft.com/office/officeart/2005/8/layout/vList2" loCatId="list" qsTypeId="urn:microsoft.com/office/officeart/2005/8/quickstyle/simple1" qsCatId="simple" csTypeId="urn:microsoft.com/office/officeart/2005/8/colors/colorful4" csCatId="colorful"/>
      <dgm:spPr/>
      <dgm:t>
        <a:bodyPr/>
        <a:lstStyle/>
        <a:p>
          <a:pPr rtl="1"/>
          <a:endParaRPr lang="ar-DZ"/>
        </a:p>
      </dgm:t>
    </dgm:pt>
    <dgm:pt modelId="{297C566D-802B-4364-80F4-6C72B51361B5}">
      <dgm:prSet custT="1"/>
      <dgm:spPr/>
      <dgm:t>
        <a:bodyPr/>
        <a:lstStyle/>
        <a:p>
          <a:pPr algn="ctr" rtl="1"/>
          <a:r>
            <a:rPr lang="ar-DZ" sz="2800" b="1" dirty="0">
              <a:solidFill>
                <a:srgbClr val="FF0000"/>
              </a:solidFill>
              <a:effectLst>
                <a:outerShdw blurRad="38100" dist="38100" dir="2700000" algn="tl">
                  <a:srgbClr val="000000">
                    <a:alpha val="43137"/>
                  </a:srgbClr>
                </a:outerShdw>
              </a:effectLst>
            </a:rPr>
            <a:t>المطلب الثاني : نتائج السرقة العلمي</a:t>
          </a:r>
          <a:endParaRPr lang="ar-DZ" sz="2800" dirty="0">
            <a:solidFill>
              <a:srgbClr val="FF0000"/>
            </a:solidFill>
            <a:effectLst>
              <a:outerShdw blurRad="38100" dist="38100" dir="2700000" algn="tl">
                <a:srgbClr val="000000">
                  <a:alpha val="43137"/>
                </a:srgbClr>
              </a:outerShdw>
            </a:effectLst>
          </a:endParaRPr>
        </a:p>
      </dgm:t>
    </dgm:pt>
    <dgm:pt modelId="{1F28FAE2-16C7-4D79-B74B-8E4E14D19179}" type="parTrans" cxnId="{BFBC0096-3309-40EA-BCD7-0197925F4880}">
      <dgm:prSet/>
      <dgm:spPr/>
      <dgm:t>
        <a:bodyPr/>
        <a:lstStyle/>
        <a:p>
          <a:pPr rtl="1"/>
          <a:endParaRPr lang="ar-DZ"/>
        </a:p>
      </dgm:t>
    </dgm:pt>
    <dgm:pt modelId="{E4F9775F-CF8F-4483-86FE-DBEE69AFCEFD}" type="sibTrans" cxnId="{BFBC0096-3309-40EA-BCD7-0197925F4880}">
      <dgm:prSet/>
      <dgm:spPr/>
      <dgm:t>
        <a:bodyPr/>
        <a:lstStyle/>
        <a:p>
          <a:pPr rtl="1"/>
          <a:endParaRPr lang="ar-DZ"/>
        </a:p>
      </dgm:t>
    </dgm:pt>
    <dgm:pt modelId="{30A9861E-5E6D-46D0-B3DA-64F58A50125F}">
      <dgm:prSet/>
      <dgm:spPr/>
      <dgm:t>
        <a:bodyPr/>
        <a:lstStyle/>
        <a:p>
          <a:pPr rtl="1"/>
          <a:r>
            <a:rPr lang="ar-DZ" b="1"/>
            <a:t>•احترام تخصص كل أستاذ باحث او باحث دائم عند تكليفهم بالاشراف على نشاطات او اعمال البحث . </a:t>
          </a:r>
          <a:endParaRPr lang="ar-DZ"/>
        </a:p>
      </dgm:t>
    </dgm:pt>
    <dgm:pt modelId="{A95F4818-FC3C-49CC-B7BC-81AA3F19DE05}" type="parTrans" cxnId="{8F2523C9-B5BE-4350-98BB-3DF0B77F66A8}">
      <dgm:prSet/>
      <dgm:spPr/>
      <dgm:t>
        <a:bodyPr/>
        <a:lstStyle/>
        <a:p>
          <a:pPr rtl="1"/>
          <a:endParaRPr lang="ar-DZ"/>
        </a:p>
      </dgm:t>
    </dgm:pt>
    <dgm:pt modelId="{FE0CFBA6-5C91-41C9-B6D2-9952BF5BEFF0}" type="sibTrans" cxnId="{8F2523C9-B5BE-4350-98BB-3DF0B77F66A8}">
      <dgm:prSet/>
      <dgm:spPr/>
      <dgm:t>
        <a:bodyPr/>
        <a:lstStyle/>
        <a:p>
          <a:pPr rtl="1"/>
          <a:endParaRPr lang="ar-DZ"/>
        </a:p>
      </dgm:t>
    </dgm:pt>
    <dgm:pt modelId="{35C32D65-C035-4977-AB4E-6BD18AC824F0}">
      <dgm:prSet/>
      <dgm:spPr/>
      <dgm:t>
        <a:bodyPr/>
        <a:lstStyle/>
        <a:p>
          <a:pPr rtl="1"/>
          <a:r>
            <a:rPr lang="ar-DZ" b="1"/>
            <a:t>•تشكيل ليجان المناقشة والخبرة العلمية من بين الكفاءات المختصة في ميدانها العلمي لا سيما بالنسبة للأطروحات ، المذكرات ، مشاريع البحث، المقالات ، المطبوعات البيداغوجية. </a:t>
          </a:r>
          <a:endParaRPr lang="ar-DZ"/>
        </a:p>
      </dgm:t>
    </dgm:pt>
    <dgm:pt modelId="{0E6237C7-794E-4677-921A-6227EA3F97F0}" type="parTrans" cxnId="{CCA692C8-C3F2-4F2D-90D8-F529915958AC}">
      <dgm:prSet/>
      <dgm:spPr/>
      <dgm:t>
        <a:bodyPr/>
        <a:lstStyle/>
        <a:p>
          <a:pPr rtl="1"/>
          <a:endParaRPr lang="ar-DZ"/>
        </a:p>
      </dgm:t>
    </dgm:pt>
    <dgm:pt modelId="{2E23345A-C48A-4165-93F1-F31AA2C4A17F}" type="sibTrans" cxnId="{CCA692C8-C3F2-4F2D-90D8-F529915958AC}">
      <dgm:prSet/>
      <dgm:spPr/>
      <dgm:t>
        <a:bodyPr/>
        <a:lstStyle/>
        <a:p>
          <a:pPr rtl="1"/>
          <a:endParaRPr lang="ar-DZ"/>
        </a:p>
      </dgm:t>
    </dgm:pt>
    <dgm:pt modelId="{BA0802E5-F428-43E1-BCE5-5058FB2802FB}">
      <dgm:prSet/>
      <dgm:spPr/>
      <dgm:t>
        <a:bodyPr/>
        <a:lstStyle/>
        <a:p>
          <a:pPr rtl="1"/>
          <a:r>
            <a:rPr lang="ar-DZ" b="1" dirty="0"/>
            <a:t>•اختيار </a:t>
          </a:r>
          <a:r>
            <a:rPr lang="ar-DZ" b="1" dirty="0" err="1"/>
            <a:t>موضعات</a:t>
          </a:r>
          <a:r>
            <a:rPr lang="ar-DZ" b="1" dirty="0"/>
            <a:t> مذكرات التخرج والماستر وأطروحات الدكتوراه واستناداً الى قاعدة بيانات بعناوين المذكرات والاطروحات وموضوعاتها التي تم تناولها من قبل من أجل تجنب عمليات النقل من الانترنت والسرقة العلمية. </a:t>
          </a:r>
          <a:endParaRPr lang="ar-DZ" dirty="0"/>
        </a:p>
      </dgm:t>
    </dgm:pt>
    <dgm:pt modelId="{1A281175-C545-465A-B74B-894692BDE42D}" type="parTrans" cxnId="{B88F064B-B679-4C71-9F2B-845A6334DB73}">
      <dgm:prSet/>
      <dgm:spPr/>
      <dgm:t>
        <a:bodyPr/>
        <a:lstStyle/>
        <a:p>
          <a:pPr rtl="1"/>
          <a:endParaRPr lang="ar-DZ"/>
        </a:p>
      </dgm:t>
    </dgm:pt>
    <dgm:pt modelId="{7D9F8078-72BB-4925-902C-A7232CE63112}" type="sibTrans" cxnId="{B88F064B-B679-4C71-9F2B-845A6334DB73}">
      <dgm:prSet/>
      <dgm:spPr/>
      <dgm:t>
        <a:bodyPr/>
        <a:lstStyle/>
        <a:p>
          <a:pPr rtl="1"/>
          <a:endParaRPr lang="ar-DZ"/>
        </a:p>
      </dgm:t>
    </dgm:pt>
    <dgm:pt modelId="{542BFF5B-B40B-4E40-B2E3-D15D2EB17B8B}">
      <dgm:prSet/>
      <dgm:spPr/>
      <dgm:t>
        <a:bodyPr/>
        <a:lstStyle/>
        <a:p>
          <a:pPr rtl="1"/>
          <a:r>
            <a:rPr lang="ar-DZ" b="1" dirty="0"/>
            <a:t>•الزام طالب الدكتوراه بالإمضاء على ميثاق الاطروحة . </a:t>
          </a:r>
          <a:endParaRPr lang="ar-DZ" dirty="0"/>
        </a:p>
      </dgm:t>
    </dgm:pt>
    <dgm:pt modelId="{E884A302-FCA0-4700-88E4-822784002A5E}" type="parTrans" cxnId="{650753B1-F846-4AE0-B843-2196E72B6F8B}">
      <dgm:prSet/>
      <dgm:spPr/>
      <dgm:t>
        <a:bodyPr/>
        <a:lstStyle/>
        <a:p>
          <a:pPr rtl="1"/>
          <a:endParaRPr lang="ar-DZ"/>
        </a:p>
      </dgm:t>
    </dgm:pt>
    <dgm:pt modelId="{7E694BDE-5DCB-4854-883C-69260BCF91E2}" type="sibTrans" cxnId="{650753B1-F846-4AE0-B843-2196E72B6F8B}">
      <dgm:prSet/>
      <dgm:spPr/>
      <dgm:t>
        <a:bodyPr/>
        <a:lstStyle/>
        <a:p>
          <a:pPr rtl="1"/>
          <a:endParaRPr lang="ar-DZ"/>
        </a:p>
      </dgm:t>
    </dgm:pt>
    <dgm:pt modelId="{6CE2FBDF-AED5-4249-BD6A-E8F51B16D9A4}">
      <dgm:prSet/>
      <dgm:spPr/>
      <dgm:t>
        <a:bodyPr/>
        <a:lstStyle/>
        <a:p>
          <a:pPr rtl="1"/>
          <a:r>
            <a:rPr lang="ar-DZ" b="1"/>
            <a:t>•الزام الطالب والأستاذ الباحث والباحث الدائم بتقديم تقرير سنوي عن حالة تقديم أعمال البحث أمام الهيئات العلمية من اجل المتابعة والتقييم حسب الكيفيات المنصوص عليها في التنظيم الساري المفعول. </a:t>
          </a:r>
          <a:endParaRPr lang="ar-DZ"/>
        </a:p>
      </dgm:t>
    </dgm:pt>
    <dgm:pt modelId="{781840CE-E2EB-42E2-836E-730F424134C1}" type="parTrans" cxnId="{5A52128B-B646-41EC-A996-991C83288586}">
      <dgm:prSet/>
      <dgm:spPr/>
      <dgm:t>
        <a:bodyPr/>
        <a:lstStyle/>
        <a:p>
          <a:pPr rtl="1"/>
          <a:endParaRPr lang="ar-DZ"/>
        </a:p>
      </dgm:t>
    </dgm:pt>
    <dgm:pt modelId="{A8451947-C26A-4208-8321-C05F5D4FBAED}" type="sibTrans" cxnId="{5A52128B-B646-41EC-A996-991C83288586}">
      <dgm:prSet/>
      <dgm:spPr/>
      <dgm:t>
        <a:bodyPr/>
        <a:lstStyle/>
        <a:p>
          <a:pPr rtl="1"/>
          <a:endParaRPr lang="ar-DZ"/>
        </a:p>
      </dgm:t>
    </dgm:pt>
    <dgm:pt modelId="{D318724B-9144-4DB8-8864-D290D7F358BA}" type="pres">
      <dgm:prSet presAssocID="{C7B16C1C-DA0E-4B87-9C44-96CE9B7ADB86}" presName="linear" presStyleCnt="0">
        <dgm:presLayoutVars>
          <dgm:animLvl val="lvl"/>
          <dgm:resizeHandles val="exact"/>
        </dgm:presLayoutVars>
      </dgm:prSet>
      <dgm:spPr/>
    </dgm:pt>
    <dgm:pt modelId="{93F2B736-5959-49AE-9ECE-81C9D7046B42}" type="pres">
      <dgm:prSet presAssocID="{297C566D-802B-4364-80F4-6C72B51361B5}" presName="parentText" presStyleLbl="node1" presStyleIdx="0" presStyleCnt="6">
        <dgm:presLayoutVars>
          <dgm:chMax val="0"/>
          <dgm:bulletEnabled val="1"/>
        </dgm:presLayoutVars>
      </dgm:prSet>
      <dgm:spPr/>
    </dgm:pt>
    <dgm:pt modelId="{D6986513-754F-48E3-9C50-F5EC2A99E468}" type="pres">
      <dgm:prSet presAssocID="{E4F9775F-CF8F-4483-86FE-DBEE69AFCEFD}" presName="spacer" presStyleCnt="0"/>
      <dgm:spPr/>
    </dgm:pt>
    <dgm:pt modelId="{DF2D70F7-4FC9-410E-90BA-BFADF8DDBD35}" type="pres">
      <dgm:prSet presAssocID="{30A9861E-5E6D-46D0-B3DA-64F58A50125F}" presName="parentText" presStyleLbl="node1" presStyleIdx="1" presStyleCnt="6">
        <dgm:presLayoutVars>
          <dgm:chMax val="0"/>
          <dgm:bulletEnabled val="1"/>
        </dgm:presLayoutVars>
      </dgm:prSet>
      <dgm:spPr/>
    </dgm:pt>
    <dgm:pt modelId="{C8C1595E-5024-4E33-96FD-FA9B8A85469F}" type="pres">
      <dgm:prSet presAssocID="{FE0CFBA6-5C91-41C9-B6D2-9952BF5BEFF0}" presName="spacer" presStyleCnt="0"/>
      <dgm:spPr/>
    </dgm:pt>
    <dgm:pt modelId="{B6D71CA5-BF24-4C77-B8E9-353D7A9299E9}" type="pres">
      <dgm:prSet presAssocID="{35C32D65-C035-4977-AB4E-6BD18AC824F0}" presName="parentText" presStyleLbl="node1" presStyleIdx="2" presStyleCnt="6">
        <dgm:presLayoutVars>
          <dgm:chMax val="0"/>
          <dgm:bulletEnabled val="1"/>
        </dgm:presLayoutVars>
      </dgm:prSet>
      <dgm:spPr/>
    </dgm:pt>
    <dgm:pt modelId="{56E12C3B-83E8-4D12-8B70-9E2F4808FB64}" type="pres">
      <dgm:prSet presAssocID="{2E23345A-C48A-4165-93F1-F31AA2C4A17F}" presName="spacer" presStyleCnt="0"/>
      <dgm:spPr/>
    </dgm:pt>
    <dgm:pt modelId="{003C55D5-2F99-401A-B228-8D2EF91B959B}" type="pres">
      <dgm:prSet presAssocID="{BA0802E5-F428-43E1-BCE5-5058FB2802FB}" presName="parentText" presStyleLbl="node1" presStyleIdx="3" presStyleCnt="6">
        <dgm:presLayoutVars>
          <dgm:chMax val="0"/>
          <dgm:bulletEnabled val="1"/>
        </dgm:presLayoutVars>
      </dgm:prSet>
      <dgm:spPr/>
    </dgm:pt>
    <dgm:pt modelId="{74DB7478-25DD-4A4C-80CB-3E49C1F892AD}" type="pres">
      <dgm:prSet presAssocID="{7D9F8078-72BB-4925-902C-A7232CE63112}" presName="spacer" presStyleCnt="0"/>
      <dgm:spPr/>
    </dgm:pt>
    <dgm:pt modelId="{93ABEE6A-929F-49DF-8DA8-D3ACE0735BE3}" type="pres">
      <dgm:prSet presAssocID="{542BFF5B-B40B-4E40-B2E3-D15D2EB17B8B}" presName="parentText" presStyleLbl="node1" presStyleIdx="4" presStyleCnt="6">
        <dgm:presLayoutVars>
          <dgm:chMax val="0"/>
          <dgm:bulletEnabled val="1"/>
        </dgm:presLayoutVars>
      </dgm:prSet>
      <dgm:spPr/>
    </dgm:pt>
    <dgm:pt modelId="{51BDA27F-8DA4-4EB8-9CBD-919981BC76E2}" type="pres">
      <dgm:prSet presAssocID="{7E694BDE-5DCB-4854-883C-69260BCF91E2}" presName="spacer" presStyleCnt="0"/>
      <dgm:spPr/>
    </dgm:pt>
    <dgm:pt modelId="{9D5B15B5-7816-4754-87C2-E4DCD3239AB4}" type="pres">
      <dgm:prSet presAssocID="{6CE2FBDF-AED5-4249-BD6A-E8F51B16D9A4}" presName="parentText" presStyleLbl="node1" presStyleIdx="5" presStyleCnt="6">
        <dgm:presLayoutVars>
          <dgm:chMax val="0"/>
          <dgm:bulletEnabled val="1"/>
        </dgm:presLayoutVars>
      </dgm:prSet>
      <dgm:spPr/>
    </dgm:pt>
  </dgm:ptLst>
  <dgm:cxnLst>
    <dgm:cxn modelId="{1F3DFA0E-7035-4374-BA45-59B13C2A3CE8}" type="presOf" srcId="{30A9861E-5E6D-46D0-B3DA-64F58A50125F}" destId="{DF2D70F7-4FC9-410E-90BA-BFADF8DDBD35}" srcOrd="0" destOrd="0" presId="urn:microsoft.com/office/officeart/2005/8/layout/vList2"/>
    <dgm:cxn modelId="{CEBFC610-D8D4-44EF-9CEE-B3C8F3127A4E}" type="presOf" srcId="{6CE2FBDF-AED5-4249-BD6A-E8F51B16D9A4}" destId="{9D5B15B5-7816-4754-87C2-E4DCD3239AB4}" srcOrd="0" destOrd="0" presId="urn:microsoft.com/office/officeart/2005/8/layout/vList2"/>
    <dgm:cxn modelId="{B88F064B-B679-4C71-9F2B-845A6334DB73}" srcId="{C7B16C1C-DA0E-4B87-9C44-96CE9B7ADB86}" destId="{BA0802E5-F428-43E1-BCE5-5058FB2802FB}" srcOrd="3" destOrd="0" parTransId="{1A281175-C545-465A-B74B-894692BDE42D}" sibTransId="{7D9F8078-72BB-4925-902C-A7232CE63112}"/>
    <dgm:cxn modelId="{DDB0DA4E-F973-4CD4-BF59-B1A8A7D1D2EC}" type="presOf" srcId="{35C32D65-C035-4977-AB4E-6BD18AC824F0}" destId="{B6D71CA5-BF24-4C77-B8E9-353D7A9299E9}" srcOrd="0" destOrd="0" presId="urn:microsoft.com/office/officeart/2005/8/layout/vList2"/>
    <dgm:cxn modelId="{5A52128B-B646-41EC-A996-991C83288586}" srcId="{C7B16C1C-DA0E-4B87-9C44-96CE9B7ADB86}" destId="{6CE2FBDF-AED5-4249-BD6A-E8F51B16D9A4}" srcOrd="5" destOrd="0" parTransId="{781840CE-E2EB-42E2-836E-730F424134C1}" sibTransId="{A8451947-C26A-4208-8321-C05F5D4FBAED}"/>
    <dgm:cxn modelId="{BFBC0096-3309-40EA-BCD7-0197925F4880}" srcId="{C7B16C1C-DA0E-4B87-9C44-96CE9B7ADB86}" destId="{297C566D-802B-4364-80F4-6C72B51361B5}" srcOrd="0" destOrd="0" parTransId="{1F28FAE2-16C7-4D79-B74B-8E4E14D19179}" sibTransId="{E4F9775F-CF8F-4483-86FE-DBEE69AFCEFD}"/>
    <dgm:cxn modelId="{32C5129D-89B8-41FA-B2CA-46384A10C968}" type="presOf" srcId="{BA0802E5-F428-43E1-BCE5-5058FB2802FB}" destId="{003C55D5-2F99-401A-B228-8D2EF91B959B}" srcOrd="0" destOrd="0" presId="urn:microsoft.com/office/officeart/2005/8/layout/vList2"/>
    <dgm:cxn modelId="{93AC36A2-346A-42B3-A62A-A3D613891770}" type="presOf" srcId="{542BFF5B-B40B-4E40-B2E3-D15D2EB17B8B}" destId="{93ABEE6A-929F-49DF-8DA8-D3ACE0735BE3}" srcOrd="0" destOrd="0" presId="urn:microsoft.com/office/officeart/2005/8/layout/vList2"/>
    <dgm:cxn modelId="{650753B1-F846-4AE0-B843-2196E72B6F8B}" srcId="{C7B16C1C-DA0E-4B87-9C44-96CE9B7ADB86}" destId="{542BFF5B-B40B-4E40-B2E3-D15D2EB17B8B}" srcOrd="4" destOrd="0" parTransId="{E884A302-FCA0-4700-88E4-822784002A5E}" sibTransId="{7E694BDE-5DCB-4854-883C-69260BCF91E2}"/>
    <dgm:cxn modelId="{F864FEC6-3F23-44A0-94D1-E31F87F4C096}" type="presOf" srcId="{297C566D-802B-4364-80F4-6C72B51361B5}" destId="{93F2B736-5959-49AE-9ECE-81C9D7046B42}" srcOrd="0" destOrd="0" presId="urn:microsoft.com/office/officeart/2005/8/layout/vList2"/>
    <dgm:cxn modelId="{CCA692C8-C3F2-4F2D-90D8-F529915958AC}" srcId="{C7B16C1C-DA0E-4B87-9C44-96CE9B7ADB86}" destId="{35C32D65-C035-4977-AB4E-6BD18AC824F0}" srcOrd="2" destOrd="0" parTransId="{0E6237C7-794E-4677-921A-6227EA3F97F0}" sibTransId="{2E23345A-C48A-4165-93F1-F31AA2C4A17F}"/>
    <dgm:cxn modelId="{8F2523C9-B5BE-4350-98BB-3DF0B77F66A8}" srcId="{C7B16C1C-DA0E-4B87-9C44-96CE9B7ADB86}" destId="{30A9861E-5E6D-46D0-B3DA-64F58A50125F}" srcOrd="1" destOrd="0" parTransId="{A95F4818-FC3C-49CC-B7BC-81AA3F19DE05}" sibTransId="{FE0CFBA6-5C91-41C9-B6D2-9952BF5BEFF0}"/>
    <dgm:cxn modelId="{8F2637DC-2FB7-40FE-A6EE-847571E228B6}" type="presOf" srcId="{C7B16C1C-DA0E-4B87-9C44-96CE9B7ADB86}" destId="{D318724B-9144-4DB8-8864-D290D7F358BA}" srcOrd="0" destOrd="0" presId="urn:microsoft.com/office/officeart/2005/8/layout/vList2"/>
    <dgm:cxn modelId="{CC1A2F43-7569-4DA0-BFC8-6A1DB77F878B}" type="presParOf" srcId="{D318724B-9144-4DB8-8864-D290D7F358BA}" destId="{93F2B736-5959-49AE-9ECE-81C9D7046B42}" srcOrd="0" destOrd="0" presId="urn:microsoft.com/office/officeart/2005/8/layout/vList2"/>
    <dgm:cxn modelId="{36BD4630-A288-46BD-BFFD-60FEBA89127A}" type="presParOf" srcId="{D318724B-9144-4DB8-8864-D290D7F358BA}" destId="{D6986513-754F-48E3-9C50-F5EC2A99E468}" srcOrd="1" destOrd="0" presId="urn:microsoft.com/office/officeart/2005/8/layout/vList2"/>
    <dgm:cxn modelId="{D31DE1CC-3856-40D6-8125-2B38A06283AC}" type="presParOf" srcId="{D318724B-9144-4DB8-8864-D290D7F358BA}" destId="{DF2D70F7-4FC9-410E-90BA-BFADF8DDBD35}" srcOrd="2" destOrd="0" presId="urn:microsoft.com/office/officeart/2005/8/layout/vList2"/>
    <dgm:cxn modelId="{1C915013-88DF-4A80-A4E1-780832DDC1DE}" type="presParOf" srcId="{D318724B-9144-4DB8-8864-D290D7F358BA}" destId="{C8C1595E-5024-4E33-96FD-FA9B8A85469F}" srcOrd="3" destOrd="0" presId="urn:microsoft.com/office/officeart/2005/8/layout/vList2"/>
    <dgm:cxn modelId="{919CEFA7-F9BE-4B3B-B56A-FE500092FB51}" type="presParOf" srcId="{D318724B-9144-4DB8-8864-D290D7F358BA}" destId="{B6D71CA5-BF24-4C77-B8E9-353D7A9299E9}" srcOrd="4" destOrd="0" presId="urn:microsoft.com/office/officeart/2005/8/layout/vList2"/>
    <dgm:cxn modelId="{0F962504-018C-4DF3-97BE-7802F9EDE429}" type="presParOf" srcId="{D318724B-9144-4DB8-8864-D290D7F358BA}" destId="{56E12C3B-83E8-4D12-8B70-9E2F4808FB64}" srcOrd="5" destOrd="0" presId="urn:microsoft.com/office/officeart/2005/8/layout/vList2"/>
    <dgm:cxn modelId="{2A622689-B8AB-4E64-8EA2-6C96E7CA0DA6}" type="presParOf" srcId="{D318724B-9144-4DB8-8864-D290D7F358BA}" destId="{003C55D5-2F99-401A-B228-8D2EF91B959B}" srcOrd="6" destOrd="0" presId="urn:microsoft.com/office/officeart/2005/8/layout/vList2"/>
    <dgm:cxn modelId="{F255B1B7-3BB9-42B6-ABC6-6D7C4597BAB3}" type="presParOf" srcId="{D318724B-9144-4DB8-8864-D290D7F358BA}" destId="{74DB7478-25DD-4A4C-80CB-3E49C1F892AD}" srcOrd="7" destOrd="0" presId="urn:microsoft.com/office/officeart/2005/8/layout/vList2"/>
    <dgm:cxn modelId="{1686546C-075D-4B6C-AF62-0236CAC168C3}" type="presParOf" srcId="{D318724B-9144-4DB8-8864-D290D7F358BA}" destId="{93ABEE6A-929F-49DF-8DA8-D3ACE0735BE3}" srcOrd="8" destOrd="0" presId="urn:microsoft.com/office/officeart/2005/8/layout/vList2"/>
    <dgm:cxn modelId="{8649CA33-6067-442F-9699-F29B3D305FCA}" type="presParOf" srcId="{D318724B-9144-4DB8-8864-D290D7F358BA}" destId="{51BDA27F-8DA4-4EB8-9CBD-919981BC76E2}" srcOrd="9" destOrd="0" presId="urn:microsoft.com/office/officeart/2005/8/layout/vList2"/>
    <dgm:cxn modelId="{02E0C79E-2148-4DC1-8915-CBA61622DE4E}" type="presParOf" srcId="{D318724B-9144-4DB8-8864-D290D7F358BA}" destId="{9D5B15B5-7816-4754-87C2-E4DCD3239AB4}"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F04230-03DA-4F05-AE49-7FB232BDCE9F}" type="doc">
      <dgm:prSet loTypeId="urn:microsoft.com/office/officeart/2008/layout/LinedList" loCatId="list" qsTypeId="urn:microsoft.com/office/officeart/2005/8/quickstyle/simple3" qsCatId="simple" csTypeId="urn:microsoft.com/office/officeart/2005/8/colors/colorful5" csCatId="colorful"/>
      <dgm:spPr/>
      <dgm:t>
        <a:bodyPr/>
        <a:lstStyle/>
        <a:p>
          <a:pPr rtl="1"/>
          <a:endParaRPr lang="ar-DZ"/>
        </a:p>
      </dgm:t>
    </dgm:pt>
    <dgm:pt modelId="{C6FC6DD6-801B-45D6-9EA4-706CC86DEDBD}">
      <dgm:prSet/>
      <dgm:spPr/>
      <dgm:t>
        <a:bodyPr/>
        <a:lstStyle/>
        <a:p>
          <a:pPr rtl="1"/>
          <a:r>
            <a:rPr lang="ar-DZ"/>
            <a:t>تأسيس قاعدة معلومات ( </a:t>
          </a:r>
          <a:r>
            <a:rPr lang="fr-FR"/>
            <a:t>une base de données</a:t>
          </a:r>
          <a:r>
            <a:rPr lang="ar-DZ"/>
            <a:t>) على مستوى كل مؤسسات البحث العلمي لكل الاعمال المنجزة من قبل الطلبة والأساتذة الباحثين والباحثين الدائمين يشمل لا سيما مذكرات التخرج. </a:t>
          </a:r>
        </a:p>
      </dgm:t>
    </dgm:pt>
    <dgm:pt modelId="{054E52C9-74C0-42E7-BB62-3EF272DA37F9}" type="parTrans" cxnId="{5BE647E0-CCC1-4213-93CD-A8A552808C38}">
      <dgm:prSet/>
      <dgm:spPr/>
      <dgm:t>
        <a:bodyPr/>
        <a:lstStyle/>
        <a:p>
          <a:pPr rtl="1"/>
          <a:endParaRPr lang="ar-DZ"/>
        </a:p>
      </dgm:t>
    </dgm:pt>
    <dgm:pt modelId="{672AB1BA-F406-47BB-8C4F-40E888380B97}" type="sibTrans" cxnId="{5BE647E0-CCC1-4213-93CD-A8A552808C38}">
      <dgm:prSet/>
      <dgm:spPr/>
      <dgm:t>
        <a:bodyPr/>
        <a:lstStyle/>
        <a:p>
          <a:pPr rtl="1"/>
          <a:endParaRPr lang="ar-DZ"/>
        </a:p>
      </dgm:t>
    </dgm:pt>
    <dgm:pt modelId="{5D8ADD0C-7055-49B7-8798-8C1059ED71AD}">
      <dgm:prSet/>
      <dgm:spPr/>
      <dgm:t>
        <a:bodyPr/>
        <a:lstStyle/>
        <a:p>
          <a:pPr rtl="1"/>
          <a:r>
            <a:rPr lang="ar-DZ"/>
            <a:t>تأسيس قاعدة بيانات رقمية ( </a:t>
          </a:r>
          <a:r>
            <a:rPr lang="fr-FR"/>
            <a:t>une base dr données numérique</a:t>
          </a:r>
          <a:r>
            <a:rPr lang="ar-DZ"/>
            <a:t>) وسيرتهم الذاتية ومجالات اهتمامهم العلمية للاستعانة بخبرتهم. </a:t>
          </a:r>
        </a:p>
      </dgm:t>
    </dgm:pt>
    <dgm:pt modelId="{2FE0BE11-4F5C-4933-A518-7B8123E339E6}" type="parTrans" cxnId="{E29FCD3B-DA08-4991-AD37-BD71CC087BE7}">
      <dgm:prSet/>
      <dgm:spPr/>
      <dgm:t>
        <a:bodyPr/>
        <a:lstStyle/>
        <a:p>
          <a:pPr rtl="1"/>
          <a:endParaRPr lang="ar-DZ"/>
        </a:p>
      </dgm:t>
    </dgm:pt>
    <dgm:pt modelId="{75EB32B3-FEE0-4B4C-A158-A52BB689F909}" type="sibTrans" cxnId="{E29FCD3B-DA08-4991-AD37-BD71CC087BE7}">
      <dgm:prSet/>
      <dgm:spPr/>
      <dgm:t>
        <a:bodyPr/>
        <a:lstStyle/>
        <a:p>
          <a:pPr rtl="1"/>
          <a:endParaRPr lang="ar-DZ"/>
        </a:p>
      </dgm:t>
    </dgm:pt>
    <dgm:pt modelId="{F58CCADB-9BCE-4C0B-B889-F25CD50992B8}">
      <dgm:prSet/>
      <dgm:spPr/>
      <dgm:t>
        <a:bodyPr/>
        <a:lstStyle/>
        <a:p>
          <a:pPr rtl="1"/>
          <a:r>
            <a:rPr lang="ar-DZ"/>
            <a:t>شراء حقوق استعمال مبرمجات معلوماتية كاشفة للسرقات العلمية. </a:t>
          </a:r>
        </a:p>
      </dgm:t>
    </dgm:pt>
    <dgm:pt modelId="{F624C070-7E46-4842-BD21-3B14EE54FBEA}" type="parTrans" cxnId="{F046641D-901D-4FF4-A994-8ADA2B41CEF0}">
      <dgm:prSet/>
      <dgm:spPr/>
      <dgm:t>
        <a:bodyPr/>
        <a:lstStyle/>
        <a:p>
          <a:pPr rtl="1"/>
          <a:endParaRPr lang="ar-DZ"/>
        </a:p>
      </dgm:t>
    </dgm:pt>
    <dgm:pt modelId="{774C51C3-B250-4A79-A117-559E62AF0D37}" type="sibTrans" cxnId="{F046641D-901D-4FF4-A994-8ADA2B41CEF0}">
      <dgm:prSet/>
      <dgm:spPr/>
      <dgm:t>
        <a:bodyPr/>
        <a:lstStyle/>
        <a:p>
          <a:pPr rtl="1"/>
          <a:endParaRPr lang="ar-DZ"/>
        </a:p>
      </dgm:t>
    </dgm:pt>
    <dgm:pt modelId="{B4C9BC3A-CFE9-4514-96CA-19670FD77CF9}">
      <dgm:prSet/>
      <dgm:spPr/>
      <dgm:t>
        <a:bodyPr/>
        <a:lstStyle/>
        <a:p>
          <a:pPr rtl="1"/>
          <a:r>
            <a:rPr lang="ar-DZ"/>
            <a:t>فيما أكدت المادة 7 من القانون 933 على اجراء هام يلزم من خلاله كل طالب او أستاذ باحث او باحث دائم عند تسجيل موضوع البحث بالنزاهة العلمية يودع لدى المصالح الإدارية المختصة لوحدة التعليم والبحث، يحدد طبقا للملحق المرفق بهذا القرار.</a:t>
          </a:r>
        </a:p>
      </dgm:t>
    </dgm:pt>
    <dgm:pt modelId="{79311E81-7423-436B-AF01-9CCF0CFF0A0A}" type="parTrans" cxnId="{33241A49-4948-4E22-8DED-358D11BAD374}">
      <dgm:prSet/>
      <dgm:spPr/>
      <dgm:t>
        <a:bodyPr/>
        <a:lstStyle/>
        <a:p>
          <a:pPr rtl="1"/>
          <a:endParaRPr lang="ar-DZ"/>
        </a:p>
      </dgm:t>
    </dgm:pt>
    <dgm:pt modelId="{B7096768-9303-413C-A027-CDA14C41E694}" type="sibTrans" cxnId="{33241A49-4948-4E22-8DED-358D11BAD374}">
      <dgm:prSet/>
      <dgm:spPr/>
      <dgm:t>
        <a:bodyPr/>
        <a:lstStyle/>
        <a:p>
          <a:pPr rtl="1"/>
          <a:endParaRPr lang="ar-DZ"/>
        </a:p>
      </dgm:t>
    </dgm:pt>
    <dgm:pt modelId="{AAFCAC75-307F-4895-A535-77C9FD9ABFD4}" type="pres">
      <dgm:prSet presAssocID="{68F04230-03DA-4F05-AE49-7FB232BDCE9F}" presName="vert0" presStyleCnt="0">
        <dgm:presLayoutVars>
          <dgm:dir/>
          <dgm:animOne val="branch"/>
          <dgm:animLvl val="lvl"/>
        </dgm:presLayoutVars>
      </dgm:prSet>
      <dgm:spPr/>
    </dgm:pt>
    <dgm:pt modelId="{3748B158-ACD4-41CC-9959-25B19FAB00F3}" type="pres">
      <dgm:prSet presAssocID="{C6FC6DD6-801B-45D6-9EA4-706CC86DEDBD}" presName="thickLine" presStyleLbl="alignNode1" presStyleIdx="0" presStyleCnt="4"/>
      <dgm:spPr/>
    </dgm:pt>
    <dgm:pt modelId="{ABEFCB68-5C07-4F86-8749-EF8453BFB1DC}" type="pres">
      <dgm:prSet presAssocID="{C6FC6DD6-801B-45D6-9EA4-706CC86DEDBD}" presName="horz1" presStyleCnt="0"/>
      <dgm:spPr/>
    </dgm:pt>
    <dgm:pt modelId="{7713D369-A428-426E-956E-648DAE355B10}" type="pres">
      <dgm:prSet presAssocID="{C6FC6DD6-801B-45D6-9EA4-706CC86DEDBD}" presName="tx1" presStyleLbl="revTx" presStyleIdx="0" presStyleCnt="4"/>
      <dgm:spPr/>
    </dgm:pt>
    <dgm:pt modelId="{9FEDA0D3-6E65-4CCE-A93C-EC82F4BF98B1}" type="pres">
      <dgm:prSet presAssocID="{C6FC6DD6-801B-45D6-9EA4-706CC86DEDBD}" presName="vert1" presStyleCnt="0"/>
      <dgm:spPr/>
    </dgm:pt>
    <dgm:pt modelId="{7599D397-04D9-4314-8721-9865AEC65E36}" type="pres">
      <dgm:prSet presAssocID="{5D8ADD0C-7055-49B7-8798-8C1059ED71AD}" presName="thickLine" presStyleLbl="alignNode1" presStyleIdx="1" presStyleCnt="4"/>
      <dgm:spPr/>
    </dgm:pt>
    <dgm:pt modelId="{C99190E0-691B-404E-BE12-660E7ED72E89}" type="pres">
      <dgm:prSet presAssocID="{5D8ADD0C-7055-49B7-8798-8C1059ED71AD}" presName="horz1" presStyleCnt="0"/>
      <dgm:spPr/>
    </dgm:pt>
    <dgm:pt modelId="{FD040445-818E-4BAE-9C26-602DBE71D3BC}" type="pres">
      <dgm:prSet presAssocID="{5D8ADD0C-7055-49B7-8798-8C1059ED71AD}" presName="tx1" presStyleLbl="revTx" presStyleIdx="1" presStyleCnt="4"/>
      <dgm:spPr/>
    </dgm:pt>
    <dgm:pt modelId="{884BB505-2495-40CC-9AD2-E7314A796F87}" type="pres">
      <dgm:prSet presAssocID="{5D8ADD0C-7055-49B7-8798-8C1059ED71AD}" presName="vert1" presStyleCnt="0"/>
      <dgm:spPr/>
    </dgm:pt>
    <dgm:pt modelId="{E6692F2A-7E2A-4DF1-8BE9-7471008B15F9}" type="pres">
      <dgm:prSet presAssocID="{F58CCADB-9BCE-4C0B-B889-F25CD50992B8}" presName="thickLine" presStyleLbl="alignNode1" presStyleIdx="2" presStyleCnt="4"/>
      <dgm:spPr/>
    </dgm:pt>
    <dgm:pt modelId="{D1B52B63-B744-47FB-91D2-1F97DA95C40F}" type="pres">
      <dgm:prSet presAssocID="{F58CCADB-9BCE-4C0B-B889-F25CD50992B8}" presName="horz1" presStyleCnt="0"/>
      <dgm:spPr/>
    </dgm:pt>
    <dgm:pt modelId="{7C47366B-CB19-4899-B89E-212D00F3F7B4}" type="pres">
      <dgm:prSet presAssocID="{F58CCADB-9BCE-4C0B-B889-F25CD50992B8}" presName="tx1" presStyleLbl="revTx" presStyleIdx="2" presStyleCnt="4"/>
      <dgm:spPr/>
    </dgm:pt>
    <dgm:pt modelId="{0B8ACB6A-04BD-414A-94BF-CBC693DA316E}" type="pres">
      <dgm:prSet presAssocID="{F58CCADB-9BCE-4C0B-B889-F25CD50992B8}" presName="vert1" presStyleCnt="0"/>
      <dgm:spPr/>
    </dgm:pt>
    <dgm:pt modelId="{335771AB-6280-4A07-8FF7-2BA04264F925}" type="pres">
      <dgm:prSet presAssocID="{B4C9BC3A-CFE9-4514-96CA-19670FD77CF9}" presName="thickLine" presStyleLbl="alignNode1" presStyleIdx="3" presStyleCnt="4"/>
      <dgm:spPr/>
    </dgm:pt>
    <dgm:pt modelId="{84DDD38B-E9BF-49FF-812B-90D645CE0D6D}" type="pres">
      <dgm:prSet presAssocID="{B4C9BC3A-CFE9-4514-96CA-19670FD77CF9}" presName="horz1" presStyleCnt="0"/>
      <dgm:spPr/>
    </dgm:pt>
    <dgm:pt modelId="{AAC737C8-4B2C-4E48-A1B8-BF8878167C61}" type="pres">
      <dgm:prSet presAssocID="{B4C9BC3A-CFE9-4514-96CA-19670FD77CF9}" presName="tx1" presStyleLbl="revTx" presStyleIdx="3" presStyleCnt="4"/>
      <dgm:spPr/>
    </dgm:pt>
    <dgm:pt modelId="{B23AE352-81CB-4B51-BF08-61B83CE80352}" type="pres">
      <dgm:prSet presAssocID="{B4C9BC3A-CFE9-4514-96CA-19670FD77CF9}" presName="vert1" presStyleCnt="0"/>
      <dgm:spPr/>
    </dgm:pt>
  </dgm:ptLst>
  <dgm:cxnLst>
    <dgm:cxn modelId="{F046641D-901D-4FF4-A994-8ADA2B41CEF0}" srcId="{68F04230-03DA-4F05-AE49-7FB232BDCE9F}" destId="{F58CCADB-9BCE-4C0B-B889-F25CD50992B8}" srcOrd="2" destOrd="0" parTransId="{F624C070-7E46-4842-BD21-3B14EE54FBEA}" sibTransId="{774C51C3-B250-4A79-A117-559E62AF0D37}"/>
    <dgm:cxn modelId="{E29FCD3B-DA08-4991-AD37-BD71CC087BE7}" srcId="{68F04230-03DA-4F05-AE49-7FB232BDCE9F}" destId="{5D8ADD0C-7055-49B7-8798-8C1059ED71AD}" srcOrd="1" destOrd="0" parTransId="{2FE0BE11-4F5C-4933-A518-7B8123E339E6}" sibTransId="{75EB32B3-FEE0-4B4C-A158-A52BB689F909}"/>
    <dgm:cxn modelId="{33241A49-4948-4E22-8DED-358D11BAD374}" srcId="{68F04230-03DA-4F05-AE49-7FB232BDCE9F}" destId="{B4C9BC3A-CFE9-4514-96CA-19670FD77CF9}" srcOrd="3" destOrd="0" parTransId="{79311E81-7423-436B-AF01-9CCF0CFF0A0A}" sibTransId="{B7096768-9303-413C-A027-CDA14C41E694}"/>
    <dgm:cxn modelId="{09D9BF6C-E038-4C95-B78D-55B0F1A39358}" type="presOf" srcId="{F58CCADB-9BCE-4C0B-B889-F25CD50992B8}" destId="{7C47366B-CB19-4899-B89E-212D00F3F7B4}" srcOrd="0" destOrd="0" presId="urn:microsoft.com/office/officeart/2008/layout/LinedList"/>
    <dgm:cxn modelId="{301EA552-FECF-4D6F-93C8-033C7F073AA5}" type="presOf" srcId="{C6FC6DD6-801B-45D6-9EA4-706CC86DEDBD}" destId="{7713D369-A428-426E-956E-648DAE355B10}" srcOrd="0" destOrd="0" presId="urn:microsoft.com/office/officeart/2008/layout/LinedList"/>
    <dgm:cxn modelId="{DFBDA757-7FBF-4C22-ABC2-4968F32C5B8E}" type="presOf" srcId="{5D8ADD0C-7055-49B7-8798-8C1059ED71AD}" destId="{FD040445-818E-4BAE-9C26-602DBE71D3BC}" srcOrd="0" destOrd="0" presId="urn:microsoft.com/office/officeart/2008/layout/LinedList"/>
    <dgm:cxn modelId="{7ED34EB0-8089-466A-B728-43B5467C4E17}" type="presOf" srcId="{B4C9BC3A-CFE9-4514-96CA-19670FD77CF9}" destId="{AAC737C8-4B2C-4E48-A1B8-BF8878167C61}" srcOrd="0" destOrd="0" presId="urn:microsoft.com/office/officeart/2008/layout/LinedList"/>
    <dgm:cxn modelId="{5BE647E0-CCC1-4213-93CD-A8A552808C38}" srcId="{68F04230-03DA-4F05-AE49-7FB232BDCE9F}" destId="{C6FC6DD6-801B-45D6-9EA4-706CC86DEDBD}" srcOrd="0" destOrd="0" parTransId="{054E52C9-74C0-42E7-BB62-3EF272DA37F9}" sibTransId="{672AB1BA-F406-47BB-8C4F-40E888380B97}"/>
    <dgm:cxn modelId="{487052EA-5A84-48E2-BE7D-CE2DE6A39019}" type="presOf" srcId="{68F04230-03DA-4F05-AE49-7FB232BDCE9F}" destId="{AAFCAC75-307F-4895-A535-77C9FD9ABFD4}" srcOrd="0" destOrd="0" presId="urn:microsoft.com/office/officeart/2008/layout/LinedList"/>
    <dgm:cxn modelId="{3DBD16E7-634A-43FF-908A-89FBFE0B121D}" type="presParOf" srcId="{AAFCAC75-307F-4895-A535-77C9FD9ABFD4}" destId="{3748B158-ACD4-41CC-9959-25B19FAB00F3}" srcOrd="0" destOrd="0" presId="urn:microsoft.com/office/officeart/2008/layout/LinedList"/>
    <dgm:cxn modelId="{00641997-BC1A-43E2-8EBF-569CA7162505}" type="presParOf" srcId="{AAFCAC75-307F-4895-A535-77C9FD9ABFD4}" destId="{ABEFCB68-5C07-4F86-8749-EF8453BFB1DC}" srcOrd="1" destOrd="0" presId="urn:microsoft.com/office/officeart/2008/layout/LinedList"/>
    <dgm:cxn modelId="{A307FBE5-A77F-4970-A393-3C155C9823DA}" type="presParOf" srcId="{ABEFCB68-5C07-4F86-8749-EF8453BFB1DC}" destId="{7713D369-A428-426E-956E-648DAE355B10}" srcOrd="0" destOrd="0" presId="urn:microsoft.com/office/officeart/2008/layout/LinedList"/>
    <dgm:cxn modelId="{DCB154EC-A2C3-4165-AED8-9E57233720E7}" type="presParOf" srcId="{ABEFCB68-5C07-4F86-8749-EF8453BFB1DC}" destId="{9FEDA0D3-6E65-4CCE-A93C-EC82F4BF98B1}" srcOrd="1" destOrd="0" presId="urn:microsoft.com/office/officeart/2008/layout/LinedList"/>
    <dgm:cxn modelId="{4162D493-9953-4E0D-8C38-01FD922F9701}" type="presParOf" srcId="{AAFCAC75-307F-4895-A535-77C9FD9ABFD4}" destId="{7599D397-04D9-4314-8721-9865AEC65E36}" srcOrd="2" destOrd="0" presId="urn:microsoft.com/office/officeart/2008/layout/LinedList"/>
    <dgm:cxn modelId="{F14EA2C9-52E1-4F36-B977-424B1E2F079D}" type="presParOf" srcId="{AAFCAC75-307F-4895-A535-77C9FD9ABFD4}" destId="{C99190E0-691B-404E-BE12-660E7ED72E89}" srcOrd="3" destOrd="0" presId="urn:microsoft.com/office/officeart/2008/layout/LinedList"/>
    <dgm:cxn modelId="{F4A46161-FE53-43F8-BFBE-050CB81402EB}" type="presParOf" srcId="{C99190E0-691B-404E-BE12-660E7ED72E89}" destId="{FD040445-818E-4BAE-9C26-602DBE71D3BC}" srcOrd="0" destOrd="0" presId="urn:microsoft.com/office/officeart/2008/layout/LinedList"/>
    <dgm:cxn modelId="{2C5FF40D-D32D-4B61-A722-6AE553189B9A}" type="presParOf" srcId="{C99190E0-691B-404E-BE12-660E7ED72E89}" destId="{884BB505-2495-40CC-9AD2-E7314A796F87}" srcOrd="1" destOrd="0" presId="urn:microsoft.com/office/officeart/2008/layout/LinedList"/>
    <dgm:cxn modelId="{AB1C839A-37DE-417D-823F-AAE19689DBA7}" type="presParOf" srcId="{AAFCAC75-307F-4895-A535-77C9FD9ABFD4}" destId="{E6692F2A-7E2A-4DF1-8BE9-7471008B15F9}" srcOrd="4" destOrd="0" presId="urn:microsoft.com/office/officeart/2008/layout/LinedList"/>
    <dgm:cxn modelId="{ECE202C8-51AD-4017-958F-746C48488E5C}" type="presParOf" srcId="{AAFCAC75-307F-4895-A535-77C9FD9ABFD4}" destId="{D1B52B63-B744-47FB-91D2-1F97DA95C40F}" srcOrd="5" destOrd="0" presId="urn:microsoft.com/office/officeart/2008/layout/LinedList"/>
    <dgm:cxn modelId="{45546381-17DF-4129-ABB2-EE97CD6913C9}" type="presParOf" srcId="{D1B52B63-B744-47FB-91D2-1F97DA95C40F}" destId="{7C47366B-CB19-4899-B89E-212D00F3F7B4}" srcOrd="0" destOrd="0" presId="urn:microsoft.com/office/officeart/2008/layout/LinedList"/>
    <dgm:cxn modelId="{30134556-6FDD-4574-B159-BA767CB751B7}" type="presParOf" srcId="{D1B52B63-B744-47FB-91D2-1F97DA95C40F}" destId="{0B8ACB6A-04BD-414A-94BF-CBC693DA316E}" srcOrd="1" destOrd="0" presId="urn:microsoft.com/office/officeart/2008/layout/LinedList"/>
    <dgm:cxn modelId="{6020F080-D25D-4E2A-8E31-2C5105B68907}" type="presParOf" srcId="{AAFCAC75-307F-4895-A535-77C9FD9ABFD4}" destId="{335771AB-6280-4A07-8FF7-2BA04264F925}" srcOrd="6" destOrd="0" presId="urn:microsoft.com/office/officeart/2008/layout/LinedList"/>
    <dgm:cxn modelId="{3BB1C13F-C452-41AB-BC59-C819DAA893B7}" type="presParOf" srcId="{AAFCAC75-307F-4895-A535-77C9FD9ABFD4}" destId="{84DDD38B-E9BF-49FF-812B-90D645CE0D6D}" srcOrd="7" destOrd="0" presId="urn:microsoft.com/office/officeart/2008/layout/LinedList"/>
    <dgm:cxn modelId="{DB432BBE-4EEE-45EC-9370-82AFB15DD2D2}" type="presParOf" srcId="{84DDD38B-E9BF-49FF-812B-90D645CE0D6D}" destId="{AAC737C8-4B2C-4E48-A1B8-BF8878167C61}" srcOrd="0" destOrd="0" presId="urn:microsoft.com/office/officeart/2008/layout/LinedList"/>
    <dgm:cxn modelId="{028F0CCF-7C6A-4680-AB45-CADF7F0BC45A}" type="presParOf" srcId="{84DDD38B-E9BF-49FF-812B-90D645CE0D6D}" destId="{B23AE352-81CB-4B51-BF08-61B83CE8035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F2B736-5959-49AE-9ECE-81C9D7046B42}">
      <dsp:nvSpPr>
        <dsp:cNvPr id="0" name=""/>
        <dsp:cNvSpPr/>
      </dsp:nvSpPr>
      <dsp:spPr>
        <a:xfrm>
          <a:off x="0" y="153434"/>
          <a:ext cx="10859912" cy="757575"/>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rtl="1">
            <a:lnSpc>
              <a:spcPct val="90000"/>
            </a:lnSpc>
            <a:spcBef>
              <a:spcPct val="0"/>
            </a:spcBef>
            <a:spcAft>
              <a:spcPct val="35000"/>
            </a:spcAft>
            <a:buNone/>
          </a:pPr>
          <a:r>
            <a:rPr lang="ar-DZ" sz="2800" b="1" kern="1200" dirty="0">
              <a:solidFill>
                <a:srgbClr val="FF0000"/>
              </a:solidFill>
              <a:effectLst>
                <a:outerShdw blurRad="38100" dist="38100" dir="2700000" algn="tl">
                  <a:srgbClr val="000000">
                    <a:alpha val="43137"/>
                  </a:srgbClr>
                </a:outerShdw>
              </a:effectLst>
            </a:rPr>
            <a:t>المطلب الثاني : نتائج السرقة العلمي</a:t>
          </a:r>
          <a:endParaRPr lang="ar-DZ" sz="2800" kern="1200" dirty="0">
            <a:solidFill>
              <a:srgbClr val="FF0000"/>
            </a:solidFill>
            <a:effectLst>
              <a:outerShdw blurRad="38100" dist="38100" dir="2700000" algn="tl">
                <a:srgbClr val="000000">
                  <a:alpha val="43137"/>
                </a:srgbClr>
              </a:outerShdw>
            </a:effectLst>
          </a:endParaRPr>
        </a:p>
      </dsp:txBody>
      <dsp:txXfrm>
        <a:off x="36982" y="190416"/>
        <a:ext cx="10785948" cy="683611"/>
      </dsp:txXfrm>
    </dsp:sp>
    <dsp:sp modelId="{DF2D70F7-4FC9-410E-90BA-BFADF8DDBD35}">
      <dsp:nvSpPr>
        <dsp:cNvPr id="0" name=""/>
        <dsp:cNvSpPr/>
      </dsp:nvSpPr>
      <dsp:spPr>
        <a:xfrm>
          <a:off x="0" y="968609"/>
          <a:ext cx="10859912" cy="757575"/>
        </a:xfrm>
        <a:prstGeom prst="roundRect">
          <a:avLst/>
        </a:prstGeom>
        <a:solidFill>
          <a:schemeClr val="accent4">
            <a:hueOff val="-197883"/>
            <a:satOff val="-1138"/>
            <a:lumOff val="-90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r" defTabSz="889000" rtl="1">
            <a:lnSpc>
              <a:spcPct val="90000"/>
            </a:lnSpc>
            <a:spcBef>
              <a:spcPct val="0"/>
            </a:spcBef>
            <a:spcAft>
              <a:spcPct val="35000"/>
            </a:spcAft>
            <a:buNone/>
          </a:pPr>
          <a:r>
            <a:rPr lang="ar-DZ" sz="2000" b="1" kern="1200"/>
            <a:t>•احترام تخصص كل أستاذ باحث او باحث دائم عند تكليفهم بالاشراف على نشاطات او اعمال البحث . </a:t>
          </a:r>
          <a:endParaRPr lang="ar-DZ" sz="2000" kern="1200"/>
        </a:p>
      </dsp:txBody>
      <dsp:txXfrm>
        <a:off x="36982" y="1005591"/>
        <a:ext cx="10785948" cy="683611"/>
      </dsp:txXfrm>
    </dsp:sp>
    <dsp:sp modelId="{B6D71CA5-BF24-4C77-B8E9-353D7A9299E9}">
      <dsp:nvSpPr>
        <dsp:cNvPr id="0" name=""/>
        <dsp:cNvSpPr/>
      </dsp:nvSpPr>
      <dsp:spPr>
        <a:xfrm>
          <a:off x="0" y="1783784"/>
          <a:ext cx="10859912" cy="757575"/>
        </a:xfrm>
        <a:prstGeom prst="roundRect">
          <a:avLst/>
        </a:prstGeom>
        <a:solidFill>
          <a:schemeClr val="accent4">
            <a:hueOff val="-395766"/>
            <a:satOff val="-2276"/>
            <a:lumOff val="-180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r" defTabSz="889000" rtl="1">
            <a:lnSpc>
              <a:spcPct val="90000"/>
            </a:lnSpc>
            <a:spcBef>
              <a:spcPct val="0"/>
            </a:spcBef>
            <a:spcAft>
              <a:spcPct val="35000"/>
            </a:spcAft>
            <a:buNone/>
          </a:pPr>
          <a:r>
            <a:rPr lang="ar-DZ" sz="2000" b="1" kern="1200"/>
            <a:t>•تشكيل ليجان المناقشة والخبرة العلمية من بين الكفاءات المختصة في ميدانها العلمي لا سيما بالنسبة للأطروحات ، المذكرات ، مشاريع البحث، المقالات ، المطبوعات البيداغوجية. </a:t>
          </a:r>
          <a:endParaRPr lang="ar-DZ" sz="2000" kern="1200"/>
        </a:p>
      </dsp:txBody>
      <dsp:txXfrm>
        <a:off x="36982" y="1820766"/>
        <a:ext cx="10785948" cy="683611"/>
      </dsp:txXfrm>
    </dsp:sp>
    <dsp:sp modelId="{003C55D5-2F99-401A-B228-8D2EF91B959B}">
      <dsp:nvSpPr>
        <dsp:cNvPr id="0" name=""/>
        <dsp:cNvSpPr/>
      </dsp:nvSpPr>
      <dsp:spPr>
        <a:xfrm>
          <a:off x="0" y="2598959"/>
          <a:ext cx="10859912" cy="757575"/>
        </a:xfrm>
        <a:prstGeom prst="roundRect">
          <a:avLst/>
        </a:prstGeom>
        <a:solidFill>
          <a:schemeClr val="accent4">
            <a:hueOff val="-593648"/>
            <a:satOff val="-3414"/>
            <a:lumOff val="-270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r" defTabSz="889000" rtl="1">
            <a:lnSpc>
              <a:spcPct val="90000"/>
            </a:lnSpc>
            <a:spcBef>
              <a:spcPct val="0"/>
            </a:spcBef>
            <a:spcAft>
              <a:spcPct val="35000"/>
            </a:spcAft>
            <a:buNone/>
          </a:pPr>
          <a:r>
            <a:rPr lang="ar-DZ" sz="2000" b="1" kern="1200" dirty="0"/>
            <a:t>•اختيار </a:t>
          </a:r>
          <a:r>
            <a:rPr lang="ar-DZ" sz="2000" b="1" kern="1200" dirty="0" err="1"/>
            <a:t>موضعات</a:t>
          </a:r>
          <a:r>
            <a:rPr lang="ar-DZ" sz="2000" b="1" kern="1200" dirty="0"/>
            <a:t> مذكرات التخرج والماستر وأطروحات الدكتوراه واستناداً الى قاعدة بيانات بعناوين المذكرات والاطروحات وموضوعاتها التي تم تناولها من قبل من أجل تجنب عمليات النقل من الانترنت والسرقة العلمية. </a:t>
          </a:r>
          <a:endParaRPr lang="ar-DZ" sz="2000" kern="1200" dirty="0"/>
        </a:p>
      </dsp:txBody>
      <dsp:txXfrm>
        <a:off x="36982" y="2635941"/>
        <a:ext cx="10785948" cy="683611"/>
      </dsp:txXfrm>
    </dsp:sp>
    <dsp:sp modelId="{93ABEE6A-929F-49DF-8DA8-D3ACE0735BE3}">
      <dsp:nvSpPr>
        <dsp:cNvPr id="0" name=""/>
        <dsp:cNvSpPr/>
      </dsp:nvSpPr>
      <dsp:spPr>
        <a:xfrm>
          <a:off x="0" y="3414134"/>
          <a:ext cx="10859912" cy="757575"/>
        </a:xfrm>
        <a:prstGeom prst="roundRect">
          <a:avLst/>
        </a:prstGeom>
        <a:solidFill>
          <a:schemeClr val="accent4">
            <a:hueOff val="-791531"/>
            <a:satOff val="-4552"/>
            <a:lumOff val="-360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r" defTabSz="889000" rtl="1">
            <a:lnSpc>
              <a:spcPct val="90000"/>
            </a:lnSpc>
            <a:spcBef>
              <a:spcPct val="0"/>
            </a:spcBef>
            <a:spcAft>
              <a:spcPct val="35000"/>
            </a:spcAft>
            <a:buNone/>
          </a:pPr>
          <a:r>
            <a:rPr lang="ar-DZ" sz="2000" b="1" kern="1200" dirty="0"/>
            <a:t>•الزام طالب الدكتوراه بالإمضاء على ميثاق الاطروحة . </a:t>
          </a:r>
          <a:endParaRPr lang="ar-DZ" sz="2000" kern="1200" dirty="0"/>
        </a:p>
      </dsp:txBody>
      <dsp:txXfrm>
        <a:off x="36982" y="3451116"/>
        <a:ext cx="10785948" cy="683611"/>
      </dsp:txXfrm>
    </dsp:sp>
    <dsp:sp modelId="{9D5B15B5-7816-4754-87C2-E4DCD3239AB4}">
      <dsp:nvSpPr>
        <dsp:cNvPr id="0" name=""/>
        <dsp:cNvSpPr/>
      </dsp:nvSpPr>
      <dsp:spPr>
        <a:xfrm>
          <a:off x="0" y="4229309"/>
          <a:ext cx="10859912" cy="757575"/>
        </a:xfrm>
        <a:prstGeom prst="roundRect">
          <a:avLst/>
        </a:prstGeom>
        <a:solidFill>
          <a:schemeClr val="accent4">
            <a:hueOff val="-989414"/>
            <a:satOff val="-5690"/>
            <a:lumOff val="-451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r" defTabSz="889000" rtl="1">
            <a:lnSpc>
              <a:spcPct val="90000"/>
            </a:lnSpc>
            <a:spcBef>
              <a:spcPct val="0"/>
            </a:spcBef>
            <a:spcAft>
              <a:spcPct val="35000"/>
            </a:spcAft>
            <a:buNone/>
          </a:pPr>
          <a:r>
            <a:rPr lang="ar-DZ" sz="2000" b="1" kern="1200"/>
            <a:t>•الزام الطالب والأستاذ الباحث والباحث الدائم بتقديم تقرير سنوي عن حالة تقديم أعمال البحث أمام الهيئات العلمية من اجل المتابعة والتقييم حسب الكيفيات المنصوص عليها في التنظيم الساري المفعول. </a:t>
          </a:r>
          <a:endParaRPr lang="ar-DZ" sz="2000" kern="1200"/>
        </a:p>
      </dsp:txBody>
      <dsp:txXfrm>
        <a:off x="36982" y="4266291"/>
        <a:ext cx="10785948" cy="6836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48B158-ACD4-41CC-9959-25B19FAB00F3}">
      <dsp:nvSpPr>
        <dsp:cNvPr id="0" name=""/>
        <dsp:cNvSpPr/>
      </dsp:nvSpPr>
      <dsp:spPr>
        <a:xfrm>
          <a:off x="0" y="0"/>
          <a:ext cx="11255022" cy="0"/>
        </a:xfrm>
        <a:prstGeom prst="line">
          <a:avLst/>
        </a:prstGeom>
        <a:solidFill>
          <a:schemeClr val="accent5">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7713D369-A428-426E-956E-648DAE355B10}">
      <dsp:nvSpPr>
        <dsp:cNvPr id="0" name=""/>
        <dsp:cNvSpPr/>
      </dsp:nvSpPr>
      <dsp:spPr>
        <a:xfrm>
          <a:off x="0" y="0"/>
          <a:ext cx="11255022" cy="9451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r" defTabSz="933450" rtl="1">
            <a:lnSpc>
              <a:spcPct val="90000"/>
            </a:lnSpc>
            <a:spcBef>
              <a:spcPct val="0"/>
            </a:spcBef>
            <a:spcAft>
              <a:spcPct val="35000"/>
            </a:spcAft>
            <a:buNone/>
          </a:pPr>
          <a:r>
            <a:rPr lang="ar-DZ" sz="2100" kern="1200"/>
            <a:t>تأسيس قاعدة معلومات ( </a:t>
          </a:r>
          <a:r>
            <a:rPr lang="fr-FR" sz="2100" kern="1200"/>
            <a:t>une base de données</a:t>
          </a:r>
          <a:r>
            <a:rPr lang="ar-DZ" sz="2100" kern="1200"/>
            <a:t>) على مستوى كل مؤسسات البحث العلمي لكل الاعمال المنجزة من قبل الطلبة والأساتذة الباحثين والباحثين الدائمين يشمل لا سيما مذكرات التخرج. </a:t>
          </a:r>
        </a:p>
      </dsp:txBody>
      <dsp:txXfrm>
        <a:off x="0" y="0"/>
        <a:ext cx="11255022" cy="945130"/>
      </dsp:txXfrm>
    </dsp:sp>
    <dsp:sp modelId="{7599D397-04D9-4314-8721-9865AEC65E36}">
      <dsp:nvSpPr>
        <dsp:cNvPr id="0" name=""/>
        <dsp:cNvSpPr/>
      </dsp:nvSpPr>
      <dsp:spPr>
        <a:xfrm>
          <a:off x="0" y="945130"/>
          <a:ext cx="11255022" cy="0"/>
        </a:xfrm>
        <a:prstGeom prst="line">
          <a:avLst/>
        </a:prstGeom>
        <a:solidFill>
          <a:schemeClr val="accent5">
            <a:hueOff val="5129271"/>
            <a:satOff val="-1832"/>
            <a:lumOff val="2942"/>
            <a:alphaOff val="0"/>
          </a:schemeClr>
        </a:solidFill>
        <a:ln w="9525" cap="flat" cmpd="sng" algn="ctr">
          <a:solidFill>
            <a:schemeClr val="accent5">
              <a:hueOff val="5129271"/>
              <a:satOff val="-1832"/>
              <a:lumOff val="2942"/>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FD040445-818E-4BAE-9C26-602DBE71D3BC}">
      <dsp:nvSpPr>
        <dsp:cNvPr id="0" name=""/>
        <dsp:cNvSpPr/>
      </dsp:nvSpPr>
      <dsp:spPr>
        <a:xfrm>
          <a:off x="0" y="945130"/>
          <a:ext cx="11255022" cy="9451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r" defTabSz="933450" rtl="1">
            <a:lnSpc>
              <a:spcPct val="90000"/>
            </a:lnSpc>
            <a:spcBef>
              <a:spcPct val="0"/>
            </a:spcBef>
            <a:spcAft>
              <a:spcPct val="35000"/>
            </a:spcAft>
            <a:buNone/>
          </a:pPr>
          <a:r>
            <a:rPr lang="ar-DZ" sz="2100" kern="1200"/>
            <a:t>تأسيس قاعدة بيانات رقمية ( </a:t>
          </a:r>
          <a:r>
            <a:rPr lang="fr-FR" sz="2100" kern="1200"/>
            <a:t>une base dr données numérique</a:t>
          </a:r>
          <a:r>
            <a:rPr lang="ar-DZ" sz="2100" kern="1200"/>
            <a:t>) وسيرتهم الذاتية ومجالات اهتمامهم العلمية للاستعانة بخبرتهم. </a:t>
          </a:r>
        </a:p>
      </dsp:txBody>
      <dsp:txXfrm>
        <a:off x="0" y="945130"/>
        <a:ext cx="11255022" cy="945130"/>
      </dsp:txXfrm>
    </dsp:sp>
    <dsp:sp modelId="{E6692F2A-7E2A-4DF1-8BE9-7471008B15F9}">
      <dsp:nvSpPr>
        <dsp:cNvPr id="0" name=""/>
        <dsp:cNvSpPr/>
      </dsp:nvSpPr>
      <dsp:spPr>
        <a:xfrm>
          <a:off x="0" y="1890261"/>
          <a:ext cx="11255022" cy="0"/>
        </a:xfrm>
        <a:prstGeom prst="line">
          <a:avLst/>
        </a:prstGeom>
        <a:solidFill>
          <a:schemeClr val="accent5">
            <a:hueOff val="10258542"/>
            <a:satOff val="-3664"/>
            <a:lumOff val="5883"/>
            <a:alphaOff val="0"/>
          </a:schemeClr>
        </a:solidFill>
        <a:ln w="9525" cap="flat" cmpd="sng" algn="ctr">
          <a:solidFill>
            <a:schemeClr val="accent5">
              <a:hueOff val="10258542"/>
              <a:satOff val="-3664"/>
              <a:lumOff val="5883"/>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7C47366B-CB19-4899-B89E-212D00F3F7B4}">
      <dsp:nvSpPr>
        <dsp:cNvPr id="0" name=""/>
        <dsp:cNvSpPr/>
      </dsp:nvSpPr>
      <dsp:spPr>
        <a:xfrm>
          <a:off x="0" y="1890261"/>
          <a:ext cx="11255022" cy="9451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r" defTabSz="933450" rtl="1">
            <a:lnSpc>
              <a:spcPct val="90000"/>
            </a:lnSpc>
            <a:spcBef>
              <a:spcPct val="0"/>
            </a:spcBef>
            <a:spcAft>
              <a:spcPct val="35000"/>
            </a:spcAft>
            <a:buNone/>
          </a:pPr>
          <a:r>
            <a:rPr lang="ar-DZ" sz="2100" kern="1200"/>
            <a:t>شراء حقوق استعمال مبرمجات معلوماتية كاشفة للسرقات العلمية. </a:t>
          </a:r>
        </a:p>
      </dsp:txBody>
      <dsp:txXfrm>
        <a:off x="0" y="1890261"/>
        <a:ext cx="11255022" cy="945130"/>
      </dsp:txXfrm>
    </dsp:sp>
    <dsp:sp modelId="{335771AB-6280-4A07-8FF7-2BA04264F925}">
      <dsp:nvSpPr>
        <dsp:cNvPr id="0" name=""/>
        <dsp:cNvSpPr/>
      </dsp:nvSpPr>
      <dsp:spPr>
        <a:xfrm>
          <a:off x="0" y="2835391"/>
          <a:ext cx="11255022" cy="0"/>
        </a:xfrm>
        <a:prstGeom prst="line">
          <a:avLst/>
        </a:prstGeom>
        <a:solidFill>
          <a:schemeClr val="accent5">
            <a:hueOff val="15387812"/>
            <a:satOff val="-5496"/>
            <a:lumOff val="8825"/>
            <a:alphaOff val="0"/>
          </a:schemeClr>
        </a:solidFill>
        <a:ln w="9525" cap="flat" cmpd="sng" algn="ctr">
          <a:solidFill>
            <a:schemeClr val="accent5">
              <a:hueOff val="15387812"/>
              <a:satOff val="-5496"/>
              <a:lumOff val="8825"/>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AAC737C8-4B2C-4E48-A1B8-BF8878167C61}">
      <dsp:nvSpPr>
        <dsp:cNvPr id="0" name=""/>
        <dsp:cNvSpPr/>
      </dsp:nvSpPr>
      <dsp:spPr>
        <a:xfrm>
          <a:off x="0" y="2835391"/>
          <a:ext cx="11255022" cy="9451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r" defTabSz="933450" rtl="1">
            <a:lnSpc>
              <a:spcPct val="90000"/>
            </a:lnSpc>
            <a:spcBef>
              <a:spcPct val="0"/>
            </a:spcBef>
            <a:spcAft>
              <a:spcPct val="35000"/>
            </a:spcAft>
            <a:buNone/>
          </a:pPr>
          <a:r>
            <a:rPr lang="ar-DZ" sz="2100" kern="1200"/>
            <a:t>فيما أكدت المادة 7 من القانون 933 على اجراء هام يلزم من خلاله كل طالب او أستاذ باحث او باحث دائم عند تسجيل موضوع البحث بالنزاهة العلمية يودع لدى المصالح الإدارية المختصة لوحدة التعليم والبحث، يحدد طبقا للملحق المرفق بهذا القرار.</a:t>
          </a:r>
        </a:p>
      </dsp:txBody>
      <dsp:txXfrm>
        <a:off x="0" y="2835391"/>
        <a:ext cx="11255022" cy="94513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fr-FR"/>
              <a:t>Modifiez le style du titre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C5A4A09E-2C48-4033-900C-62C7F4CA7857}" type="datetimeFigureOut">
              <a:rPr lang="ar-DZ" smtClean="0"/>
              <a:t>27-05-1445</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A4D700B1-1FF6-4A3C-B4AB-F9942F00895E}" type="slidenum">
              <a:rPr lang="ar-DZ" smtClean="0"/>
              <a:t>‹N°›</a:t>
            </a:fld>
            <a:endParaRPr lang="ar-DZ"/>
          </a:p>
        </p:txBody>
      </p:sp>
    </p:spTree>
    <p:extLst>
      <p:ext uri="{BB962C8B-B14F-4D97-AF65-F5344CB8AC3E}">
        <p14:creationId xmlns:p14="http://schemas.microsoft.com/office/powerpoint/2010/main" val="1776095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C5A4A09E-2C48-4033-900C-62C7F4CA7857}" type="datetimeFigureOut">
              <a:rPr lang="ar-DZ" smtClean="0"/>
              <a:t>27-05-1445</a:t>
            </a:fld>
            <a:endParaRPr lang="ar-DZ"/>
          </a:p>
        </p:txBody>
      </p:sp>
      <p:sp>
        <p:nvSpPr>
          <p:cNvPr id="6" name="Footer Placeholder 5"/>
          <p:cNvSpPr>
            <a:spLocks noGrp="1"/>
          </p:cNvSpPr>
          <p:nvPr>
            <p:ph type="ftr" sz="quarter" idx="11"/>
          </p:nvPr>
        </p:nvSpPr>
        <p:spPr/>
        <p:txBody>
          <a:bodyPr/>
          <a:lstStyle/>
          <a:p>
            <a:endParaRPr lang="ar-DZ"/>
          </a:p>
        </p:txBody>
      </p:sp>
      <p:sp>
        <p:nvSpPr>
          <p:cNvPr id="7" name="Slide Number Placeholder 6"/>
          <p:cNvSpPr>
            <a:spLocks noGrp="1"/>
          </p:cNvSpPr>
          <p:nvPr>
            <p:ph type="sldNum" sz="quarter" idx="12"/>
          </p:nvPr>
        </p:nvSpPr>
        <p:spPr/>
        <p:txBody>
          <a:bodyPr/>
          <a:lstStyle/>
          <a:p>
            <a:fld id="{A4D700B1-1FF6-4A3C-B4AB-F9942F00895E}" type="slidenum">
              <a:rPr lang="ar-DZ" smtClean="0"/>
              <a:t>‹N°›</a:t>
            </a:fld>
            <a:endParaRPr lang="ar-DZ"/>
          </a:p>
        </p:txBody>
      </p:sp>
    </p:spTree>
    <p:extLst>
      <p:ext uri="{BB962C8B-B14F-4D97-AF65-F5344CB8AC3E}">
        <p14:creationId xmlns:p14="http://schemas.microsoft.com/office/powerpoint/2010/main" val="4183844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fr-FR"/>
              <a:t>Modifiez le style du titre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C5A4A09E-2C48-4033-900C-62C7F4CA7857}" type="datetimeFigureOut">
              <a:rPr lang="ar-DZ" smtClean="0"/>
              <a:t>27-05-1445</a:t>
            </a:fld>
            <a:endParaRPr lang="ar-DZ"/>
          </a:p>
        </p:txBody>
      </p:sp>
      <p:sp>
        <p:nvSpPr>
          <p:cNvPr id="6" name="Footer Placeholder 5"/>
          <p:cNvSpPr>
            <a:spLocks noGrp="1"/>
          </p:cNvSpPr>
          <p:nvPr>
            <p:ph type="ftr" sz="quarter" idx="11"/>
          </p:nvPr>
        </p:nvSpPr>
        <p:spPr/>
        <p:txBody>
          <a:bodyPr/>
          <a:lstStyle/>
          <a:p>
            <a:endParaRPr lang="ar-DZ"/>
          </a:p>
        </p:txBody>
      </p:sp>
      <p:sp>
        <p:nvSpPr>
          <p:cNvPr id="7" name="Slide Number Placeholder 6"/>
          <p:cNvSpPr>
            <a:spLocks noGrp="1"/>
          </p:cNvSpPr>
          <p:nvPr>
            <p:ph type="sldNum" sz="quarter" idx="12"/>
          </p:nvPr>
        </p:nvSpPr>
        <p:spPr/>
        <p:txBody>
          <a:bodyPr/>
          <a:lstStyle/>
          <a:p>
            <a:fld id="{A4D700B1-1FF6-4A3C-B4AB-F9942F00895E}" type="slidenum">
              <a:rPr lang="ar-DZ" smtClean="0"/>
              <a:t>‹N°›</a:t>
            </a:fld>
            <a:endParaRPr lang="ar-DZ"/>
          </a:p>
        </p:txBody>
      </p:sp>
    </p:spTree>
    <p:extLst>
      <p:ext uri="{BB962C8B-B14F-4D97-AF65-F5344CB8AC3E}">
        <p14:creationId xmlns:p14="http://schemas.microsoft.com/office/powerpoint/2010/main" val="13535043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fr-FR"/>
              <a:t>Modifiez le style du titre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C5A4A09E-2C48-4033-900C-62C7F4CA7857}" type="datetimeFigureOut">
              <a:rPr lang="ar-DZ" smtClean="0"/>
              <a:t>27-05-1445</a:t>
            </a:fld>
            <a:endParaRPr lang="ar-DZ"/>
          </a:p>
        </p:txBody>
      </p:sp>
      <p:sp>
        <p:nvSpPr>
          <p:cNvPr id="6" name="Footer Placeholder 5"/>
          <p:cNvSpPr>
            <a:spLocks noGrp="1"/>
          </p:cNvSpPr>
          <p:nvPr>
            <p:ph type="ftr" sz="quarter" idx="11"/>
          </p:nvPr>
        </p:nvSpPr>
        <p:spPr/>
        <p:txBody>
          <a:bodyPr/>
          <a:lstStyle/>
          <a:p>
            <a:endParaRPr lang="ar-DZ"/>
          </a:p>
        </p:txBody>
      </p:sp>
      <p:sp>
        <p:nvSpPr>
          <p:cNvPr id="7" name="Slide Number Placeholder 6"/>
          <p:cNvSpPr>
            <a:spLocks noGrp="1"/>
          </p:cNvSpPr>
          <p:nvPr>
            <p:ph type="sldNum" sz="quarter" idx="12"/>
          </p:nvPr>
        </p:nvSpPr>
        <p:spPr/>
        <p:txBody>
          <a:bodyPr/>
          <a:lstStyle/>
          <a:p>
            <a:fld id="{A4D700B1-1FF6-4A3C-B4AB-F9942F00895E}" type="slidenum">
              <a:rPr lang="ar-DZ" smtClean="0"/>
              <a:t>‹N°›</a:t>
            </a:fld>
            <a:endParaRPr lang="ar-DZ"/>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6305404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fr-FR"/>
              <a:t>Modifiez le style du titre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C5A4A09E-2C48-4033-900C-62C7F4CA7857}" type="datetimeFigureOut">
              <a:rPr lang="ar-DZ" smtClean="0"/>
              <a:t>27-05-1445</a:t>
            </a:fld>
            <a:endParaRPr lang="ar-DZ"/>
          </a:p>
        </p:txBody>
      </p:sp>
      <p:sp>
        <p:nvSpPr>
          <p:cNvPr id="6" name="Footer Placeholder 5"/>
          <p:cNvSpPr>
            <a:spLocks noGrp="1"/>
          </p:cNvSpPr>
          <p:nvPr>
            <p:ph type="ftr" sz="quarter" idx="11"/>
          </p:nvPr>
        </p:nvSpPr>
        <p:spPr/>
        <p:txBody>
          <a:bodyPr/>
          <a:lstStyle/>
          <a:p>
            <a:endParaRPr lang="ar-DZ"/>
          </a:p>
        </p:txBody>
      </p:sp>
      <p:sp>
        <p:nvSpPr>
          <p:cNvPr id="7" name="Slide Number Placeholder 6"/>
          <p:cNvSpPr>
            <a:spLocks noGrp="1"/>
          </p:cNvSpPr>
          <p:nvPr>
            <p:ph type="sldNum" sz="quarter" idx="12"/>
          </p:nvPr>
        </p:nvSpPr>
        <p:spPr/>
        <p:txBody>
          <a:bodyPr/>
          <a:lstStyle/>
          <a:p>
            <a:fld id="{A4D700B1-1FF6-4A3C-B4AB-F9942F00895E}" type="slidenum">
              <a:rPr lang="ar-DZ" smtClean="0"/>
              <a:t>‹N°›</a:t>
            </a:fld>
            <a:endParaRPr lang="ar-DZ"/>
          </a:p>
        </p:txBody>
      </p:sp>
    </p:spTree>
    <p:extLst>
      <p:ext uri="{BB962C8B-B14F-4D97-AF65-F5344CB8AC3E}">
        <p14:creationId xmlns:p14="http://schemas.microsoft.com/office/powerpoint/2010/main" val="7011370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fr-FR"/>
              <a:t>Modifiez le style du titre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C5A4A09E-2C48-4033-900C-62C7F4CA7857}" type="datetimeFigureOut">
              <a:rPr lang="ar-DZ" smtClean="0"/>
              <a:t>27-05-1445</a:t>
            </a:fld>
            <a:endParaRPr lang="ar-DZ"/>
          </a:p>
        </p:txBody>
      </p:sp>
      <p:sp>
        <p:nvSpPr>
          <p:cNvPr id="4" name="Footer Placeholder 3"/>
          <p:cNvSpPr>
            <a:spLocks noGrp="1"/>
          </p:cNvSpPr>
          <p:nvPr>
            <p:ph type="ftr" sz="quarter" idx="11"/>
          </p:nvPr>
        </p:nvSpPr>
        <p:spPr/>
        <p:txBody>
          <a:bodyPr/>
          <a:lstStyle/>
          <a:p>
            <a:endParaRPr lang="ar-DZ"/>
          </a:p>
        </p:txBody>
      </p:sp>
      <p:sp>
        <p:nvSpPr>
          <p:cNvPr id="5" name="Slide Number Placeholder 4"/>
          <p:cNvSpPr>
            <a:spLocks noGrp="1"/>
          </p:cNvSpPr>
          <p:nvPr>
            <p:ph type="sldNum" sz="quarter" idx="12"/>
          </p:nvPr>
        </p:nvSpPr>
        <p:spPr/>
        <p:txBody>
          <a:bodyPr/>
          <a:lstStyle/>
          <a:p>
            <a:fld id="{A4D700B1-1FF6-4A3C-B4AB-F9942F00895E}" type="slidenum">
              <a:rPr lang="ar-DZ" smtClean="0"/>
              <a:t>‹N°›</a:t>
            </a:fld>
            <a:endParaRPr lang="ar-DZ"/>
          </a:p>
        </p:txBody>
      </p:sp>
    </p:spTree>
    <p:extLst>
      <p:ext uri="{BB962C8B-B14F-4D97-AF65-F5344CB8AC3E}">
        <p14:creationId xmlns:p14="http://schemas.microsoft.com/office/powerpoint/2010/main" val="22592136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fr-FR"/>
              <a:t>Modifiez le style du titre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C5A4A09E-2C48-4033-900C-62C7F4CA7857}" type="datetimeFigureOut">
              <a:rPr lang="ar-DZ" smtClean="0"/>
              <a:t>27-05-1445</a:t>
            </a:fld>
            <a:endParaRPr lang="ar-DZ"/>
          </a:p>
        </p:txBody>
      </p:sp>
      <p:sp>
        <p:nvSpPr>
          <p:cNvPr id="4" name="Footer Placeholder 3"/>
          <p:cNvSpPr>
            <a:spLocks noGrp="1"/>
          </p:cNvSpPr>
          <p:nvPr>
            <p:ph type="ftr" sz="quarter" idx="11"/>
          </p:nvPr>
        </p:nvSpPr>
        <p:spPr/>
        <p:txBody>
          <a:bodyPr/>
          <a:lstStyle/>
          <a:p>
            <a:endParaRPr lang="ar-DZ"/>
          </a:p>
        </p:txBody>
      </p:sp>
      <p:sp>
        <p:nvSpPr>
          <p:cNvPr id="5" name="Slide Number Placeholder 4"/>
          <p:cNvSpPr>
            <a:spLocks noGrp="1"/>
          </p:cNvSpPr>
          <p:nvPr>
            <p:ph type="sldNum" sz="quarter" idx="12"/>
          </p:nvPr>
        </p:nvSpPr>
        <p:spPr/>
        <p:txBody>
          <a:bodyPr/>
          <a:lstStyle/>
          <a:p>
            <a:fld id="{A4D700B1-1FF6-4A3C-B4AB-F9942F00895E}" type="slidenum">
              <a:rPr lang="ar-DZ" smtClean="0"/>
              <a:t>‹N°›</a:t>
            </a:fld>
            <a:endParaRPr lang="ar-DZ"/>
          </a:p>
        </p:txBody>
      </p:sp>
    </p:spTree>
    <p:extLst>
      <p:ext uri="{BB962C8B-B14F-4D97-AF65-F5344CB8AC3E}">
        <p14:creationId xmlns:p14="http://schemas.microsoft.com/office/powerpoint/2010/main" val="296103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5A4A09E-2C48-4033-900C-62C7F4CA7857}" type="datetimeFigureOut">
              <a:rPr lang="ar-DZ" smtClean="0"/>
              <a:t>27-05-1445</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A4D700B1-1FF6-4A3C-B4AB-F9942F00895E}" type="slidenum">
              <a:rPr lang="ar-DZ" smtClean="0"/>
              <a:t>‹N°›</a:t>
            </a:fld>
            <a:endParaRPr lang="ar-DZ"/>
          </a:p>
        </p:txBody>
      </p:sp>
    </p:spTree>
    <p:extLst>
      <p:ext uri="{BB962C8B-B14F-4D97-AF65-F5344CB8AC3E}">
        <p14:creationId xmlns:p14="http://schemas.microsoft.com/office/powerpoint/2010/main" val="2005442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fr-FR"/>
              <a:t>Modifiez le style du titre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5A4A09E-2C48-4033-900C-62C7F4CA7857}" type="datetimeFigureOut">
              <a:rPr lang="ar-DZ" smtClean="0"/>
              <a:t>27-05-1445</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A4D700B1-1FF6-4A3C-B4AB-F9942F00895E}" type="slidenum">
              <a:rPr lang="ar-DZ" smtClean="0"/>
              <a:t>‹N°›</a:t>
            </a:fld>
            <a:endParaRPr lang="ar-DZ"/>
          </a:p>
        </p:txBody>
      </p:sp>
    </p:spTree>
    <p:extLst>
      <p:ext uri="{BB962C8B-B14F-4D97-AF65-F5344CB8AC3E}">
        <p14:creationId xmlns:p14="http://schemas.microsoft.com/office/powerpoint/2010/main" val="8137411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E75510-1E81-658A-5B45-9179F686CA77}"/>
              </a:ext>
            </a:extLst>
          </p:cNvPr>
          <p:cNvSpPr>
            <a:spLocks noGrp="1"/>
          </p:cNvSpPr>
          <p:nvPr>
            <p:ph type="title"/>
          </p:nvPr>
        </p:nvSpPr>
        <p:spPr/>
        <p:txBody>
          <a:bodyPr/>
          <a:lstStyle/>
          <a:p>
            <a:r>
              <a:rPr lang="fr-FR"/>
              <a:t>Modifiez le style du titre</a:t>
            </a:r>
            <a:endParaRPr lang="ar-DZ"/>
          </a:p>
        </p:txBody>
      </p:sp>
      <p:sp>
        <p:nvSpPr>
          <p:cNvPr id="3" name="Espace réservé du contenu 2">
            <a:extLst>
              <a:ext uri="{FF2B5EF4-FFF2-40B4-BE49-F238E27FC236}">
                <a16:creationId xmlns:a16="http://schemas.microsoft.com/office/drawing/2014/main" id="{72A4A561-10DB-66FA-5618-E544C16C025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ar-DZ"/>
          </a:p>
        </p:txBody>
      </p:sp>
      <p:sp>
        <p:nvSpPr>
          <p:cNvPr id="4" name="Espace réservé de la date 3">
            <a:extLst>
              <a:ext uri="{FF2B5EF4-FFF2-40B4-BE49-F238E27FC236}">
                <a16:creationId xmlns:a16="http://schemas.microsoft.com/office/drawing/2014/main" id="{B74E4777-6CC9-6C43-5D1D-B4502764AB2B}"/>
              </a:ext>
            </a:extLst>
          </p:cNvPr>
          <p:cNvSpPr>
            <a:spLocks noGrp="1"/>
          </p:cNvSpPr>
          <p:nvPr>
            <p:ph type="dt" sz="half" idx="10"/>
          </p:nvPr>
        </p:nvSpPr>
        <p:spPr/>
        <p:txBody>
          <a:bodyPr/>
          <a:lstStyle/>
          <a:p>
            <a:fld id="{C5A4A09E-2C48-4033-900C-62C7F4CA7857}" type="datetimeFigureOut">
              <a:rPr lang="ar-DZ" smtClean="0"/>
              <a:t>27-05-1445</a:t>
            </a:fld>
            <a:endParaRPr lang="ar-DZ"/>
          </a:p>
        </p:txBody>
      </p:sp>
      <p:sp>
        <p:nvSpPr>
          <p:cNvPr id="5" name="Espace réservé du pied de page 4">
            <a:extLst>
              <a:ext uri="{FF2B5EF4-FFF2-40B4-BE49-F238E27FC236}">
                <a16:creationId xmlns:a16="http://schemas.microsoft.com/office/drawing/2014/main" id="{A9A3D1EF-07C8-B7E6-CA31-0D1D365A1398}"/>
              </a:ext>
            </a:extLst>
          </p:cNvPr>
          <p:cNvSpPr>
            <a:spLocks noGrp="1"/>
          </p:cNvSpPr>
          <p:nvPr>
            <p:ph type="ftr" sz="quarter" idx="11"/>
          </p:nvPr>
        </p:nvSpPr>
        <p:spPr/>
        <p:txBody>
          <a:bodyPr/>
          <a:lstStyle/>
          <a:p>
            <a:endParaRPr lang="ar-DZ"/>
          </a:p>
        </p:txBody>
      </p:sp>
      <p:sp>
        <p:nvSpPr>
          <p:cNvPr id="6" name="Espace réservé du numéro de diapositive 5">
            <a:extLst>
              <a:ext uri="{FF2B5EF4-FFF2-40B4-BE49-F238E27FC236}">
                <a16:creationId xmlns:a16="http://schemas.microsoft.com/office/drawing/2014/main" id="{B65A1CE1-A747-B024-6B1D-F903466672E2}"/>
              </a:ext>
            </a:extLst>
          </p:cNvPr>
          <p:cNvSpPr>
            <a:spLocks noGrp="1"/>
          </p:cNvSpPr>
          <p:nvPr>
            <p:ph type="sldNum" sz="quarter" idx="12"/>
          </p:nvPr>
        </p:nvSpPr>
        <p:spPr/>
        <p:txBody>
          <a:bodyPr/>
          <a:lstStyle/>
          <a:p>
            <a:fld id="{A4D700B1-1FF6-4A3C-B4AB-F9942F00895E}" type="slidenum">
              <a:rPr lang="ar-DZ" smtClean="0"/>
              <a:t>‹N°›</a:t>
            </a:fld>
            <a:endParaRPr lang="ar-DZ"/>
          </a:p>
        </p:txBody>
      </p:sp>
    </p:spTree>
    <p:extLst>
      <p:ext uri="{BB962C8B-B14F-4D97-AF65-F5344CB8AC3E}">
        <p14:creationId xmlns:p14="http://schemas.microsoft.com/office/powerpoint/2010/main" val="3079327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5A4A09E-2C48-4033-900C-62C7F4CA7857}" type="datetimeFigureOut">
              <a:rPr lang="ar-DZ" smtClean="0"/>
              <a:t>27-05-1445</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A4D700B1-1FF6-4A3C-B4AB-F9942F00895E}" type="slidenum">
              <a:rPr lang="ar-DZ" smtClean="0"/>
              <a:t>‹N°›</a:t>
            </a:fld>
            <a:endParaRPr lang="ar-DZ"/>
          </a:p>
        </p:txBody>
      </p:sp>
    </p:spTree>
    <p:extLst>
      <p:ext uri="{BB962C8B-B14F-4D97-AF65-F5344CB8AC3E}">
        <p14:creationId xmlns:p14="http://schemas.microsoft.com/office/powerpoint/2010/main" val="517006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fr-FR"/>
              <a:t>Modifiez le style du titre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C5A4A09E-2C48-4033-900C-62C7F4CA7857}" type="datetimeFigureOut">
              <a:rPr lang="ar-DZ" smtClean="0"/>
              <a:t>27-05-1445</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A4D700B1-1FF6-4A3C-B4AB-F9942F00895E}" type="slidenum">
              <a:rPr lang="ar-DZ" smtClean="0"/>
              <a:t>‹N°›</a:t>
            </a:fld>
            <a:endParaRPr lang="ar-DZ"/>
          </a:p>
        </p:txBody>
      </p:sp>
    </p:spTree>
    <p:extLst>
      <p:ext uri="{BB962C8B-B14F-4D97-AF65-F5344CB8AC3E}">
        <p14:creationId xmlns:p14="http://schemas.microsoft.com/office/powerpoint/2010/main" val="69304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fr-FR"/>
              <a:t>Modifiez le style du titre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5A4A09E-2C48-4033-900C-62C7F4CA7857}" type="datetimeFigureOut">
              <a:rPr lang="ar-DZ" smtClean="0"/>
              <a:t>27-05-1445</a:t>
            </a:fld>
            <a:endParaRPr lang="ar-DZ"/>
          </a:p>
        </p:txBody>
      </p:sp>
      <p:sp>
        <p:nvSpPr>
          <p:cNvPr id="6" name="Footer Placeholder 5"/>
          <p:cNvSpPr>
            <a:spLocks noGrp="1"/>
          </p:cNvSpPr>
          <p:nvPr>
            <p:ph type="ftr" sz="quarter" idx="11"/>
          </p:nvPr>
        </p:nvSpPr>
        <p:spPr/>
        <p:txBody>
          <a:bodyPr/>
          <a:lstStyle/>
          <a:p>
            <a:endParaRPr lang="ar-DZ"/>
          </a:p>
        </p:txBody>
      </p:sp>
      <p:sp>
        <p:nvSpPr>
          <p:cNvPr id="7" name="Slide Number Placeholder 6"/>
          <p:cNvSpPr>
            <a:spLocks noGrp="1"/>
          </p:cNvSpPr>
          <p:nvPr>
            <p:ph type="sldNum" sz="quarter" idx="12"/>
          </p:nvPr>
        </p:nvSpPr>
        <p:spPr/>
        <p:txBody>
          <a:bodyPr/>
          <a:lstStyle/>
          <a:p>
            <a:fld id="{A4D700B1-1FF6-4A3C-B4AB-F9942F00895E}" type="slidenum">
              <a:rPr lang="ar-DZ" smtClean="0"/>
              <a:t>‹N°›</a:t>
            </a:fld>
            <a:endParaRPr lang="ar-DZ"/>
          </a:p>
        </p:txBody>
      </p:sp>
    </p:spTree>
    <p:extLst>
      <p:ext uri="{BB962C8B-B14F-4D97-AF65-F5344CB8AC3E}">
        <p14:creationId xmlns:p14="http://schemas.microsoft.com/office/powerpoint/2010/main" val="2777423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fr-FR"/>
              <a:t>Modifiez le style du titre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2" name="Content Placeholder 3"/>
          <p:cNvSpPr>
            <a:spLocks noGrp="1"/>
          </p:cNvSpPr>
          <p:nvPr>
            <p:ph sz="quarter" idx="13"/>
          </p:nvPr>
        </p:nvSpPr>
        <p:spPr>
          <a:xfrm>
            <a:off x="913774" y="3051012"/>
            <a:ext cx="5106027" cy="274018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3" name="Content Placeholder 5"/>
          <p:cNvSpPr>
            <a:spLocks noGrp="1"/>
          </p:cNvSpPr>
          <p:nvPr>
            <p:ph sz="quarter" idx="14"/>
          </p:nvPr>
        </p:nvSpPr>
        <p:spPr>
          <a:xfrm>
            <a:off x="6172200" y="3051012"/>
            <a:ext cx="5105401" cy="274018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5A4A09E-2C48-4033-900C-62C7F4CA7857}" type="datetimeFigureOut">
              <a:rPr lang="ar-DZ" smtClean="0"/>
              <a:t>27-05-1445</a:t>
            </a:fld>
            <a:endParaRPr lang="ar-DZ"/>
          </a:p>
        </p:txBody>
      </p:sp>
      <p:sp>
        <p:nvSpPr>
          <p:cNvPr id="8" name="Footer Placeholder 7"/>
          <p:cNvSpPr>
            <a:spLocks noGrp="1"/>
          </p:cNvSpPr>
          <p:nvPr>
            <p:ph type="ftr" sz="quarter" idx="11"/>
          </p:nvPr>
        </p:nvSpPr>
        <p:spPr/>
        <p:txBody>
          <a:bodyPr/>
          <a:lstStyle/>
          <a:p>
            <a:endParaRPr lang="ar-DZ"/>
          </a:p>
        </p:txBody>
      </p:sp>
      <p:sp>
        <p:nvSpPr>
          <p:cNvPr id="9" name="Slide Number Placeholder 8"/>
          <p:cNvSpPr>
            <a:spLocks noGrp="1"/>
          </p:cNvSpPr>
          <p:nvPr>
            <p:ph type="sldNum" sz="quarter" idx="12"/>
          </p:nvPr>
        </p:nvSpPr>
        <p:spPr/>
        <p:txBody>
          <a:bodyPr/>
          <a:lstStyle/>
          <a:p>
            <a:fld id="{A4D700B1-1FF6-4A3C-B4AB-F9942F00895E}" type="slidenum">
              <a:rPr lang="ar-DZ" smtClean="0"/>
              <a:t>‹N°›</a:t>
            </a:fld>
            <a:endParaRPr lang="ar-DZ"/>
          </a:p>
        </p:txBody>
      </p:sp>
    </p:spTree>
    <p:extLst>
      <p:ext uri="{BB962C8B-B14F-4D97-AF65-F5344CB8AC3E}">
        <p14:creationId xmlns:p14="http://schemas.microsoft.com/office/powerpoint/2010/main" val="3836570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5A4A09E-2C48-4033-900C-62C7F4CA7857}" type="datetimeFigureOut">
              <a:rPr lang="ar-DZ" smtClean="0"/>
              <a:t>27-05-1445</a:t>
            </a:fld>
            <a:endParaRPr lang="ar-DZ"/>
          </a:p>
        </p:txBody>
      </p:sp>
      <p:sp>
        <p:nvSpPr>
          <p:cNvPr id="4" name="Footer Placeholder 3"/>
          <p:cNvSpPr>
            <a:spLocks noGrp="1"/>
          </p:cNvSpPr>
          <p:nvPr>
            <p:ph type="ftr" sz="quarter" idx="11"/>
          </p:nvPr>
        </p:nvSpPr>
        <p:spPr/>
        <p:txBody>
          <a:bodyPr/>
          <a:lstStyle/>
          <a:p>
            <a:endParaRPr lang="ar-DZ"/>
          </a:p>
        </p:txBody>
      </p:sp>
      <p:sp>
        <p:nvSpPr>
          <p:cNvPr id="5" name="Slide Number Placeholder 4"/>
          <p:cNvSpPr>
            <a:spLocks noGrp="1"/>
          </p:cNvSpPr>
          <p:nvPr>
            <p:ph type="sldNum" sz="quarter" idx="12"/>
          </p:nvPr>
        </p:nvSpPr>
        <p:spPr/>
        <p:txBody>
          <a:bodyPr/>
          <a:lstStyle/>
          <a:p>
            <a:fld id="{A4D700B1-1FF6-4A3C-B4AB-F9942F00895E}" type="slidenum">
              <a:rPr lang="ar-DZ" smtClean="0"/>
              <a:t>‹N°›</a:t>
            </a:fld>
            <a:endParaRPr lang="ar-DZ"/>
          </a:p>
        </p:txBody>
      </p:sp>
    </p:spTree>
    <p:extLst>
      <p:ext uri="{BB962C8B-B14F-4D97-AF65-F5344CB8AC3E}">
        <p14:creationId xmlns:p14="http://schemas.microsoft.com/office/powerpoint/2010/main" val="2457335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C5A4A09E-2C48-4033-900C-62C7F4CA7857}" type="datetimeFigureOut">
              <a:rPr lang="ar-DZ" smtClean="0"/>
              <a:t>27-05-1445</a:t>
            </a:fld>
            <a:endParaRPr lang="ar-DZ"/>
          </a:p>
        </p:txBody>
      </p:sp>
      <p:sp>
        <p:nvSpPr>
          <p:cNvPr id="3" name="Footer Placeholder 2"/>
          <p:cNvSpPr>
            <a:spLocks noGrp="1"/>
          </p:cNvSpPr>
          <p:nvPr>
            <p:ph type="ftr" sz="quarter" idx="11"/>
          </p:nvPr>
        </p:nvSpPr>
        <p:spPr/>
        <p:txBody>
          <a:bodyPr/>
          <a:lstStyle/>
          <a:p>
            <a:endParaRPr lang="ar-DZ"/>
          </a:p>
        </p:txBody>
      </p:sp>
      <p:sp>
        <p:nvSpPr>
          <p:cNvPr id="4" name="Slide Number Placeholder 3"/>
          <p:cNvSpPr>
            <a:spLocks noGrp="1"/>
          </p:cNvSpPr>
          <p:nvPr>
            <p:ph type="sldNum" sz="quarter" idx="12"/>
          </p:nvPr>
        </p:nvSpPr>
        <p:spPr/>
        <p:txBody>
          <a:bodyPr/>
          <a:lstStyle/>
          <a:p>
            <a:fld id="{A4D700B1-1FF6-4A3C-B4AB-F9942F00895E}" type="slidenum">
              <a:rPr lang="ar-DZ" smtClean="0"/>
              <a:t>‹N°›</a:t>
            </a:fld>
            <a:endParaRPr lang="ar-DZ"/>
          </a:p>
        </p:txBody>
      </p:sp>
    </p:spTree>
    <p:extLst>
      <p:ext uri="{BB962C8B-B14F-4D97-AF65-F5344CB8AC3E}">
        <p14:creationId xmlns:p14="http://schemas.microsoft.com/office/powerpoint/2010/main" val="247124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fr-FR"/>
              <a:t>Modifiez le style du titre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C5A4A09E-2C48-4033-900C-62C7F4CA7857}" type="datetimeFigureOut">
              <a:rPr lang="ar-DZ" smtClean="0"/>
              <a:t>27-05-1445</a:t>
            </a:fld>
            <a:endParaRPr lang="ar-DZ"/>
          </a:p>
        </p:txBody>
      </p:sp>
      <p:sp>
        <p:nvSpPr>
          <p:cNvPr id="6" name="Footer Placeholder 5"/>
          <p:cNvSpPr>
            <a:spLocks noGrp="1"/>
          </p:cNvSpPr>
          <p:nvPr>
            <p:ph type="ftr" sz="quarter" idx="11"/>
          </p:nvPr>
        </p:nvSpPr>
        <p:spPr/>
        <p:txBody>
          <a:bodyPr/>
          <a:lstStyle/>
          <a:p>
            <a:endParaRPr lang="ar-DZ"/>
          </a:p>
        </p:txBody>
      </p:sp>
      <p:sp>
        <p:nvSpPr>
          <p:cNvPr id="7" name="Slide Number Placeholder 6"/>
          <p:cNvSpPr>
            <a:spLocks noGrp="1"/>
          </p:cNvSpPr>
          <p:nvPr>
            <p:ph type="sldNum" sz="quarter" idx="12"/>
          </p:nvPr>
        </p:nvSpPr>
        <p:spPr/>
        <p:txBody>
          <a:bodyPr/>
          <a:lstStyle/>
          <a:p>
            <a:fld id="{A4D700B1-1FF6-4A3C-B4AB-F9942F00895E}" type="slidenum">
              <a:rPr lang="ar-DZ" smtClean="0"/>
              <a:t>‹N°›</a:t>
            </a:fld>
            <a:endParaRPr lang="ar-DZ"/>
          </a:p>
        </p:txBody>
      </p:sp>
    </p:spTree>
    <p:extLst>
      <p:ext uri="{BB962C8B-B14F-4D97-AF65-F5344CB8AC3E}">
        <p14:creationId xmlns:p14="http://schemas.microsoft.com/office/powerpoint/2010/main" val="3342797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C5A4A09E-2C48-4033-900C-62C7F4CA7857}" type="datetimeFigureOut">
              <a:rPr lang="ar-DZ" smtClean="0"/>
              <a:t>27-05-1445</a:t>
            </a:fld>
            <a:endParaRPr lang="ar-DZ"/>
          </a:p>
        </p:txBody>
      </p:sp>
      <p:sp>
        <p:nvSpPr>
          <p:cNvPr id="6" name="Footer Placeholder 5"/>
          <p:cNvSpPr>
            <a:spLocks noGrp="1"/>
          </p:cNvSpPr>
          <p:nvPr>
            <p:ph type="ftr" sz="quarter" idx="11"/>
          </p:nvPr>
        </p:nvSpPr>
        <p:spPr/>
        <p:txBody>
          <a:bodyPr/>
          <a:lstStyle/>
          <a:p>
            <a:endParaRPr lang="ar-DZ"/>
          </a:p>
        </p:txBody>
      </p:sp>
      <p:sp>
        <p:nvSpPr>
          <p:cNvPr id="7" name="Slide Number Placeholder 6"/>
          <p:cNvSpPr>
            <a:spLocks noGrp="1"/>
          </p:cNvSpPr>
          <p:nvPr>
            <p:ph type="sldNum" sz="quarter" idx="12"/>
          </p:nvPr>
        </p:nvSpPr>
        <p:spPr/>
        <p:txBody>
          <a:bodyPr/>
          <a:lstStyle/>
          <a:p>
            <a:fld id="{A4D700B1-1FF6-4A3C-B4AB-F9942F00895E}" type="slidenum">
              <a:rPr lang="ar-DZ" smtClean="0"/>
              <a:t>‹N°›</a:t>
            </a:fld>
            <a:endParaRPr lang="ar-DZ"/>
          </a:p>
        </p:txBody>
      </p:sp>
    </p:spTree>
    <p:extLst>
      <p:ext uri="{BB962C8B-B14F-4D97-AF65-F5344CB8AC3E}">
        <p14:creationId xmlns:p14="http://schemas.microsoft.com/office/powerpoint/2010/main" val="369666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C5A4A09E-2C48-4033-900C-62C7F4CA7857}" type="datetimeFigureOut">
              <a:rPr lang="ar-DZ" smtClean="0"/>
              <a:t>27-05-1445</a:t>
            </a:fld>
            <a:endParaRPr lang="ar-DZ"/>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ar-DZ"/>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A4D700B1-1FF6-4A3C-B4AB-F9942F00895E}" type="slidenum">
              <a:rPr lang="ar-DZ" smtClean="0"/>
              <a:t>‹N°›</a:t>
            </a:fld>
            <a:endParaRPr lang="ar-DZ"/>
          </a:p>
        </p:txBody>
      </p:sp>
    </p:spTree>
    <p:extLst>
      <p:ext uri="{BB962C8B-B14F-4D97-AF65-F5344CB8AC3E}">
        <p14:creationId xmlns:p14="http://schemas.microsoft.com/office/powerpoint/2010/main" val="36223649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ctr" defTabSz="914400" rtl="1"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9493B9-F5A5-F7CF-F1AE-498DF7A4ED36}"/>
              </a:ext>
            </a:extLst>
          </p:cNvPr>
          <p:cNvSpPr>
            <a:spLocks noGrp="1"/>
          </p:cNvSpPr>
          <p:nvPr>
            <p:ph type="title"/>
          </p:nvPr>
        </p:nvSpPr>
        <p:spPr>
          <a:xfrm>
            <a:off x="488244" y="406400"/>
            <a:ext cx="10515600" cy="1803578"/>
          </a:xfrm>
        </p:spPr>
        <p:txBody>
          <a:bodyPr>
            <a:noAutofit/>
          </a:bodyPr>
          <a:lstStyle/>
          <a:p>
            <a:pPr algn="ctr"/>
            <a:r>
              <a:rPr lang="ar-DZ" sz="2000" dirty="0"/>
              <a:t>الجمهورية الجزائرية الديمقراطية الشعبية </a:t>
            </a:r>
            <a:br>
              <a:rPr lang="ar-DZ" sz="2000" dirty="0"/>
            </a:br>
            <a:r>
              <a:rPr lang="ar-DZ" sz="2000" dirty="0"/>
              <a:t>وزارة التعليم العالي والبحث العلمي </a:t>
            </a:r>
            <a:br>
              <a:rPr lang="ar-DZ" sz="2000" dirty="0"/>
            </a:br>
            <a:r>
              <a:rPr lang="ar-DZ" sz="2000" dirty="0"/>
              <a:t>جامعة 8 ماي 1945 قالمة </a:t>
            </a:r>
            <a:br>
              <a:rPr lang="ar-DZ" sz="2000" dirty="0"/>
            </a:br>
            <a:r>
              <a:rPr lang="ar-DZ" sz="2000" dirty="0"/>
              <a:t>كلية العلوم الاقتصادية والتجارية وعلوم التسيير </a:t>
            </a:r>
            <a:br>
              <a:rPr lang="ar-DZ" sz="2000" dirty="0"/>
            </a:br>
            <a:r>
              <a:rPr lang="ar-DZ" sz="2000" dirty="0"/>
              <a:t>قسم العلوم التجارية </a:t>
            </a:r>
            <a:br>
              <a:rPr lang="ar-DZ" sz="2000" dirty="0"/>
            </a:br>
            <a:r>
              <a:rPr lang="ar-DZ" sz="2000" dirty="0"/>
              <a:t>السنة الثانية ليسانس </a:t>
            </a:r>
          </a:p>
        </p:txBody>
      </p:sp>
      <p:sp>
        <p:nvSpPr>
          <p:cNvPr id="5" name="ZoneTexte 4">
            <a:extLst>
              <a:ext uri="{FF2B5EF4-FFF2-40B4-BE49-F238E27FC236}">
                <a16:creationId xmlns:a16="http://schemas.microsoft.com/office/drawing/2014/main" id="{579024BB-74C2-A9F4-D586-D2D3D372783C}"/>
              </a:ext>
            </a:extLst>
          </p:cNvPr>
          <p:cNvSpPr txBox="1"/>
          <p:nvPr/>
        </p:nvSpPr>
        <p:spPr>
          <a:xfrm>
            <a:off x="2833511" y="2767280"/>
            <a:ext cx="6096000" cy="1323439"/>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ar-DZ" sz="4000" dirty="0"/>
              <a:t>بحث حول : </a:t>
            </a:r>
          </a:p>
          <a:p>
            <a:pPr algn="ctr"/>
            <a:r>
              <a:rPr lang="ar-DZ" sz="4000" dirty="0"/>
              <a:t>السرقة العلمية </a:t>
            </a:r>
          </a:p>
        </p:txBody>
      </p:sp>
      <p:sp>
        <p:nvSpPr>
          <p:cNvPr id="7" name="ZoneTexte 6">
            <a:extLst>
              <a:ext uri="{FF2B5EF4-FFF2-40B4-BE49-F238E27FC236}">
                <a16:creationId xmlns:a16="http://schemas.microsoft.com/office/drawing/2014/main" id="{02FBB111-A34E-960F-5596-42F4FD5FBCDC}"/>
              </a:ext>
            </a:extLst>
          </p:cNvPr>
          <p:cNvSpPr txBox="1"/>
          <p:nvPr/>
        </p:nvSpPr>
        <p:spPr>
          <a:xfrm>
            <a:off x="824089" y="5027800"/>
            <a:ext cx="6096000" cy="646331"/>
          </a:xfrm>
          <a:prstGeom prst="rect">
            <a:avLst/>
          </a:prstGeom>
          <a:noFill/>
        </p:spPr>
        <p:txBody>
          <a:bodyPr wrap="square">
            <a:spAutoFit/>
          </a:bodyPr>
          <a:lstStyle/>
          <a:p>
            <a:r>
              <a:rPr lang="ar-DZ" sz="1800" dirty="0"/>
              <a:t>الأستاذة الدكتورة :</a:t>
            </a:r>
          </a:p>
          <a:p>
            <a:r>
              <a:rPr lang="ar-DZ" dirty="0"/>
              <a:t>حاجي أسماء </a:t>
            </a:r>
            <a:r>
              <a:rPr lang="ar-DZ" sz="1800" dirty="0"/>
              <a:t> </a:t>
            </a:r>
            <a:endParaRPr lang="ar-DZ" dirty="0"/>
          </a:p>
        </p:txBody>
      </p:sp>
      <p:sp>
        <p:nvSpPr>
          <p:cNvPr id="9" name="ZoneTexte 8">
            <a:extLst>
              <a:ext uri="{FF2B5EF4-FFF2-40B4-BE49-F238E27FC236}">
                <a16:creationId xmlns:a16="http://schemas.microsoft.com/office/drawing/2014/main" id="{C4E9CEB1-5192-B338-0DC6-A97A3BF58157}"/>
              </a:ext>
            </a:extLst>
          </p:cNvPr>
          <p:cNvSpPr txBox="1"/>
          <p:nvPr/>
        </p:nvSpPr>
        <p:spPr>
          <a:xfrm>
            <a:off x="5271911" y="5027800"/>
            <a:ext cx="6096000" cy="646331"/>
          </a:xfrm>
          <a:prstGeom prst="rect">
            <a:avLst/>
          </a:prstGeom>
          <a:noFill/>
        </p:spPr>
        <p:txBody>
          <a:bodyPr wrap="square">
            <a:spAutoFit/>
          </a:bodyPr>
          <a:lstStyle/>
          <a:p>
            <a:pPr algn="r" rtl="1"/>
            <a:r>
              <a:rPr lang="ar-DZ" sz="1800" dirty="0"/>
              <a:t>من اعداد الطالبة: فهادة نجاه </a:t>
            </a:r>
          </a:p>
          <a:p>
            <a:pPr algn="r" rtl="1"/>
            <a:r>
              <a:rPr lang="ar-DZ" dirty="0"/>
              <a:t>الفوج: 003</a:t>
            </a:r>
          </a:p>
        </p:txBody>
      </p:sp>
      <p:sp>
        <p:nvSpPr>
          <p:cNvPr id="11" name="ZoneTexte 10">
            <a:extLst>
              <a:ext uri="{FF2B5EF4-FFF2-40B4-BE49-F238E27FC236}">
                <a16:creationId xmlns:a16="http://schemas.microsoft.com/office/drawing/2014/main" id="{5574C02E-58EB-EBA2-B13C-77BAB1454ED3}"/>
              </a:ext>
            </a:extLst>
          </p:cNvPr>
          <p:cNvSpPr txBox="1"/>
          <p:nvPr/>
        </p:nvSpPr>
        <p:spPr>
          <a:xfrm>
            <a:off x="2302934" y="6082268"/>
            <a:ext cx="6096000" cy="461665"/>
          </a:xfrm>
          <a:prstGeom prst="rect">
            <a:avLst/>
          </a:prstGeom>
          <a:noFill/>
        </p:spPr>
        <p:txBody>
          <a:bodyPr wrap="square">
            <a:spAutoFit/>
          </a:bodyPr>
          <a:lstStyle/>
          <a:p>
            <a:pPr algn="ctr"/>
            <a:r>
              <a:rPr lang="ar-DZ" sz="2400" dirty="0"/>
              <a:t>2023/2024</a:t>
            </a:r>
          </a:p>
        </p:txBody>
      </p:sp>
      <p:pic>
        <p:nvPicPr>
          <p:cNvPr id="12" name="Image 11">
            <a:extLst>
              <a:ext uri="{FF2B5EF4-FFF2-40B4-BE49-F238E27FC236}">
                <a16:creationId xmlns:a16="http://schemas.microsoft.com/office/drawing/2014/main" id="{2C3A0139-118F-9F97-13EF-FC7EEE28AB77}"/>
              </a:ext>
            </a:extLst>
          </p:cNvPr>
          <p:cNvPicPr>
            <a:picLocks noChangeAspect="1"/>
          </p:cNvPicPr>
          <p:nvPr/>
        </p:nvPicPr>
        <p:blipFill>
          <a:blip r:embed="rId2"/>
          <a:stretch>
            <a:fillRect/>
          </a:stretch>
        </p:blipFill>
        <p:spPr>
          <a:xfrm>
            <a:off x="541924" y="406399"/>
            <a:ext cx="1292464" cy="1353429"/>
          </a:xfrm>
          <a:prstGeom prst="rect">
            <a:avLst/>
          </a:prstGeom>
        </p:spPr>
      </p:pic>
      <p:pic>
        <p:nvPicPr>
          <p:cNvPr id="14" name="Image 13">
            <a:extLst>
              <a:ext uri="{FF2B5EF4-FFF2-40B4-BE49-F238E27FC236}">
                <a16:creationId xmlns:a16="http://schemas.microsoft.com/office/drawing/2014/main" id="{3B233736-DA9B-EAC0-81F0-1E36C128FDA3}"/>
              </a:ext>
            </a:extLst>
          </p:cNvPr>
          <p:cNvPicPr>
            <a:picLocks noChangeAspect="1"/>
          </p:cNvPicPr>
          <p:nvPr/>
        </p:nvPicPr>
        <p:blipFill>
          <a:blip r:embed="rId2"/>
          <a:stretch>
            <a:fillRect/>
          </a:stretch>
        </p:blipFill>
        <p:spPr>
          <a:xfrm>
            <a:off x="10047225" y="406400"/>
            <a:ext cx="1292464" cy="1353429"/>
          </a:xfrm>
          <a:prstGeom prst="rect">
            <a:avLst/>
          </a:prstGeom>
        </p:spPr>
      </p:pic>
    </p:spTree>
    <p:extLst>
      <p:ext uri="{BB962C8B-B14F-4D97-AF65-F5344CB8AC3E}">
        <p14:creationId xmlns:p14="http://schemas.microsoft.com/office/powerpoint/2010/main" val="2995913332"/>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22B2475C-6B18-F68D-2FFB-479F8B925A4B}"/>
              </a:ext>
            </a:extLst>
          </p:cNvPr>
          <p:cNvSpPr txBox="1"/>
          <p:nvPr/>
        </p:nvSpPr>
        <p:spPr>
          <a:xfrm>
            <a:off x="259644" y="1121381"/>
            <a:ext cx="11277599" cy="4615238"/>
          </a:xfrm>
          <a:prstGeom prst="rect">
            <a:avLst/>
          </a:prstGeom>
          <a:noFill/>
        </p:spPr>
        <p:txBody>
          <a:bodyPr wrap="square">
            <a:spAutoFit/>
          </a:bodyPr>
          <a:lstStyle/>
          <a:p>
            <a:pPr lvl="0" algn="just" rtl="1">
              <a:lnSpc>
                <a:spcPct val="107000"/>
              </a:lnSpc>
              <a:spcAft>
                <a:spcPts val="800"/>
              </a:spcAft>
            </a:pPr>
            <a:r>
              <a:rPr lang="ar-DZ" sz="2800"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3. برنامج </a:t>
            </a:r>
            <a:r>
              <a:rPr lang="fr-FR" sz="2800"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check </a:t>
            </a:r>
            <a:r>
              <a:rPr lang="fr-FR" sz="2800" b="1" kern="100"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forplagiarism</a:t>
            </a:r>
            <a:r>
              <a:rPr lang="ar-DZ" sz="2800"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 </a:t>
            </a:r>
            <a:endParaRPr lang="en-US"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DZ" sz="2800" kern="100" dirty="0">
                <a:effectLst/>
                <a:latin typeface="Calibri" panose="020F0502020204030204" pitchFamily="34" charset="0"/>
                <a:ea typeface="Calibri" panose="020F0502020204030204" pitchFamily="34" charset="0"/>
                <a:cs typeface="Traditional Arabic" pitchFamily="2" charset="-78"/>
              </a:rPr>
              <a:t>موقع  مهم للكشف عن الانتحال العلمي، حيث يمكنك من رفع المستند المراد التحقيق من اصالته وتزويد الموقع بياناتك وبريدك الالكتروني ليتم ارسال تقرير الفحص بمجرد الانتهاء من المهمة حيث أن التقرير  المجاني يتضمن فقط النسبة </a:t>
            </a:r>
            <a:r>
              <a:rPr lang="ar-DZ" sz="2800" kern="100" dirty="0" err="1">
                <a:effectLst/>
                <a:latin typeface="Calibri" panose="020F0502020204030204" pitchFamily="34" charset="0"/>
                <a:ea typeface="Calibri" panose="020F0502020204030204" pitchFamily="34" charset="0"/>
                <a:cs typeface="Traditional Arabic" pitchFamily="2" charset="-78"/>
              </a:rPr>
              <a:t>المؤوية</a:t>
            </a:r>
            <a:r>
              <a:rPr lang="ar-DZ" sz="2800" kern="100" dirty="0">
                <a:effectLst/>
                <a:latin typeface="Calibri" panose="020F0502020204030204" pitchFamily="34" charset="0"/>
                <a:ea typeface="Calibri" panose="020F0502020204030204" pitchFamily="34" charset="0"/>
                <a:cs typeface="Traditional Arabic" pitchFamily="2" charset="-78"/>
              </a:rPr>
              <a:t> لأصالة المستند وللحصول على تقرير مفصل يلزمك الاشتراك في الموقع. </a:t>
            </a:r>
            <a:endParaRPr lang="ar-DZ" kern="1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DZ" sz="2000" b="1" kern="100" dirty="0">
                <a:effectLst/>
                <a:latin typeface="Calibri" panose="020F0502020204030204" pitchFamily="34" charset="0"/>
                <a:ea typeface="Calibri" panose="020F0502020204030204" pitchFamily="34" charset="0"/>
                <a:cs typeface="Arial" panose="020B0604020202020204" pitchFamily="34" charset="0"/>
              </a:rPr>
              <a:t>4. </a:t>
            </a:r>
            <a:r>
              <a:rPr lang="ar-DZ" sz="3200" b="1" kern="100" dirty="0">
                <a:effectLst/>
                <a:latin typeface="Calibri" panose="020F0502020204030204" pitchFamily="34" charset="0"/>
                <a:ea typeface="Calibri" panose="020F0502020204030204" pitchFamily="34" charset="0"/>
                <a:cs typeface="Traditional Arabic" pitchFamily="2" charset="-78"/>
              </a:rPr>
              <a:t>برنامج </a:t>
            </a:r>
            <a:r>
              <a:rPr lang="fr-FR" sz="3200" b="1" kern="100" dirty="0" err="1">
                <a:effectLst/>
                <a:latin typeface="Calibri" panose="020F0502020204030204" pitchFamily="34" charset="0"/>
                <a:ea typeface="Calibri" panose="020F0502020204030204" pitchFamily="34" charset="0"/>
                <a:cs typeface="Traditional Arabic" pitchFamily="2" charset="-78"/>
              </a:rPr>
              <a:t>plagiarisma</a:t>
            </a:r>
            <a:r>
              <a:rPr lang="ar-DZ" sz="3200" b="1" kern="100" dirty="0">
                <a:effectLst/>
                <a:latin typeface="Calibri" panose="020F0502020204030204" pitchFamily="34" charset="0"/>
                <a:ea typeface="Calibri" panose="020F0502020204030204" pitchFamily="34" charset="0"/>
                <a:cs typeface="Traditional Arabic" pitchFamily="2" charset="-78"/>
              </a:rPr>
              <a:t> : </a:t>
            </a:r>
            <a:r>
              <a:rPr lang="ar-DZ" sz="3200" b="1" kern="100" dirty="0" err="1">
                <a:effectLst/>
                <a:latin typeface="Calibri" panose="020F0502020204030204" pitchFamily="34" charset="0"/>
                <a:ea typeface="Calibri" panose="020F0502020204030204" pitchFamily="34" charset="0"/>
                <a:cs typeface="Traditional Arabic" pitchFamily="2" charset="-78"/>
              </a:rPr>
              <a:t>بلاحياريزما</a:t>
            </a:r>
            <a:r>
              <a:rPr lang="ar-DZ" sz="3200" b="1" kern="100" dirty="0">
                <a:effectLst/>
                <a:latin typeface="Calibri" panose="020F0502020204030204" pitchFamily="34" charset="0"/>
                <a:ea typeface="Calibri" panose="020F0502020204030204" pitchFamily="34" charset="0"/>
                <a:cs typeface="Traditional Arabic" pitchFamily="2" charset="-78"/>
              </a:rPr>
              <a:t>: </a:t>
            </a:r>
            <a:endParaRPr lang="en-US" sz="2000" b="1" kern="1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DZ" sz="2800" kern="100" dirty="0">
                <a:effectLst/>
                <a:latin typeface="Calibri" panose="020F0502020204030204" pitchFamily="34" charset="0"/>
                <a:ea typeface="Calibri" panose="020F0502020204030204" pitchFamily="34" charset="0"/>
                <a:cs typeface="Traditional Arabic" pitchFamily="2" charset="-78"/>
              </a:rPr>
              <a:t>من أفضل أدوات اكتشاف الانتحال حيث يمكنك من التحقق من اصالة المحتوى لما يقارب 190 لغة بما فيها اللغة العربية وذلك عن طريق الصاق النص في مربع التحقيق أو رفع الملف او كتابة رابطة في المكان المخصص لذلك يمكن لهذا البرنامج أيضا التحقق من غوغل </a:t>
            </a:r>
            <a:r>
              <a:rPr lang="ar-DZ" sz="2800" kern="100" dirty="0" err="1">
                <a:effectLst/>
                <a:latin typeface="Calibri" panose="020F0502020204030204" pitchFamily="34" charset="0"/>
                <a:ea typeface="Calibri" panose="020F0502020204030204" pitchFamily="34" charset="0"/>
                <a:cs typeface="Traditional Arabic" pitchFamily="2" charset="-78"/>
              </a:rPr>
              <a:t>سكولار</a:t>
            </a:r>
            <a:r>
              <a:rPr lang="ar-DZ" sz="2800" kern="100" dirty="0">
                <a:effectLst/>
                <a:latin typeface="Calibri" panose="020F0502020204030204" pitchFamily="34" charset="0"/>
                <a:ea typeface="Calibri" panose="020F0502020204030204" pitchFamily="34" charset="0"/>
                <a:cs typeface="Traditional Arabic" pitchFamily="2" charset="-78"/>
              </a:rPr>
              <a:t> الذي يحتوي على عدد مهم من المقالات – براءات الاختراع الآراء القانونية – النشرات. </a:t>
            </a:r>
            <a:endParaRPr lang="en-US"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10042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E6232112-D5B1-683F-E834-57AF50F8B518}"/>
              </a:ext>
            </a:extLst>
          </p:cNvPr>
          <p:cNvSpPr txBox="1"/>
          <p:nvPr/>
        </p:nvSpPr>
        <p:spPr>
          <a:xfrm>
            <a:off x="451555" y="382188"/>
            <a:ext cx="11288889" cy="647581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lvl="0" algn="just" rtl="1">
              <a:lnSpc>
                <a:spcPct val="107000"/>
              </a:lnSpc>
              <a:spcAft>
                <a:spcPts val="800"/>
              </a:spcAft>
            </a:pPr>
            <a:r>
              <a:rPr lang="ar-DZ" sz="2400" kern="100" dirty="0">
                <a:effectLst/>
                <a:latin typeface="Calibri" panose="020F0502020204030204" pitchFamily="34" charset="0"/>
                <a:ea typeface="Calibri" panose="020F0502020204030204" pitchFamily="34" charset="0"/>
                <a:cs typeface="Traditional Arabic" pitchFamily="2" charset="-78"/>
              </a:rPr>
              <a:t>5</a:t>
            </a:r>
            <a:r>
              <a:rPr lang="ar-DZ" sz="2400"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 برنامج </a:t>
            </a:r>
            <a:r>
              <a:rPr lang="fr-FR" sz="2400" kern="100"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plagiarism</a:t>
            </a:r>
            <a:r>
              <a:rPr lang="fr-FR" sz="2400"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 </a:t>
            </a:r>
            <a:r>
              <a:rPr lang="fr-FR" sz="2400" kern="100"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detect</a:t>
            </a:r>
            <a:r>
              <a:rPr lang="ar-DZ" sz="2400"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 : </a:t>
            </a:r>
            <a:endParaRPr lang="en-US" sz="1600"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DZ" sz="2400"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أدت أخرى رائعة ومجانية للتحقق من الانتحال وقد أثبت فعاليتها خلال عدة وسيلة رائعة ومجانية للتحقق من الانتحال العلمي يعطي نتائج ممتازة رغم بطنه في اظهار تقرير الانتحال الا انه في المقابل يتميز بالدقة ، كما يمكنه التحقق من مدى أصالة محتوى أي موقع الكتروني. </a:t>
            </a:r>
            <a:endParaRPr lang="en-US" sz="1600"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spcAft>
                <a:spcPts val="800"/>
              </a:spcAft>
            </a:pPr>
            <a:r>
              <a:rPr lang="fr-FR" sz="2400"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6. </a:t>
            </a:r>
            <a:r>
              <a:rPr lang="ar-DZ" sz="2400"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برنامج : </a:t>
            </a:r>
            <a:r>
              <a:rPr lang="fr-FR" sz="2400" kern="100"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plagtracher</a:t>
            </a:r>
            <a:r>
              <a:rPr lang="ar-DZ" sz="2400"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 ( مصطلح الماني : تعقب المرض )  </a:t>
            </a:r>
            <a:endParaRPr lang="en-US" sz="1600"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DZ" sz="2400"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يتميز بواجهة مستخدم جذابة تمكن النسخة المجانية منها التحقق من نصوص لا تتعدى 5000 كلمة غير أن ذلك قد يتطلب 30 دقيقة. </a:t>
            </a:r>
            <a:endParaRPr lang="en-US" sz="1600"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spcAft>
                <a:spcPts val="800"/>
              </a:spcAft>
            </a:pPr>
            <a:r>
              <a:rPr lang="fr-FR" sz="2400"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Dupli chercher 7.</a:t>
            </a:r>
            <a:r>
              <a:rPr lang="ar-DZ" sz="2400"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 : </a:t>
            </a:r>
            <a:endParaRPr lang="en-US" sz="1600"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DZ" sz="2400" kern="100"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ادات</a:t>
            </a:r>
            <a:r>
              <a:rPr lang="ar-DZ" sz="2400"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 أخرى للتحقق من الانتحال العلمي تعمل </a:t>
            </a:r>
            <a:r>
              <a:rPr lang="ar-DZ" sz="2400" kern="100"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بمبدا</a:t>
            </a:r>
            <a:r>
              <a:rPr lang="ar-DZ" sz="2400"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 تقسيم النص الى جمل ومقارنتها مع نتائج محركات البحث تمنحك النسخة المجانية إمكانية التحقق من نصوص لا تتجاوز كلماتها 1000عن طريق لصق النص مباشرة في المكان المخصص لذلك ورفع الملف المتضمن للنص . </a:t>
            </a:r>
          </a:p>
          <a:p>
            <a:pPr lvl="0" algn="just" rtl="1">
              <a:lnSpc>
                <a:spcPct val="107000"/>
              </a:lnSpc>
              <a:spcAft>
                <a:spcPts val="800"/>
              </a:spcAft>
            </a:pPr>
            <a:r>
              <a:rPr lang="ar-DZ" sz="2400"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8. </a:t>
            </a:r>
            <a:r>
              <a:rPr lang="fr-FR" sz="2400" kern="100"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Plagscan</a:t>
            </a:r>
            <a:r>
              <a:rPr lang="ar-DZ" sz="2400"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 </a:t>
            </a:r>
            <a:endParaRPr lang="en-US" sz="2400"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DZ" sz="2400"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أداة أخرى من أدوات التحقق من اصالة البحوث عند التسجيل بها يتوصل بـ 20 وحدة منها  من التحقق من نص يمكن ان يصل عدد كلماته الى 2000 كلمة .</a:t>
            </a:r>
            <a:endParaRPr lang="en-US" sz="2400"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endParaRPr lang="ar-DZ" sz="2400" kern="100" dirty="0">
              <a:latin typeface="Calibri" panose="020F0502020204030204" pitchFamily="34" charset="0"/>
              <a:ea typeface="Calibri" panose="020F0502020204030204" pitchFamily="34" charset="0"/>
              <a:cs typeface="Traditional Arabic" pitchFamily="2" charset="-78"/>
            </a:endParaRPr>
          </a:p>
          <a:p>
            <a:pPr algn="just" rtl="1">
              <a:lnSpc>
                <a:spcPct val="107000"/>
              </a:lnSpc>
              <a:spcAft>
                <a:spcPts val="800"/>
              </a:spcAft>
            </a:pPr>
            <a:endParaRPr lang="ar-DZ" sz="2400" kern="100" dirty="0">
              <a:effectLst/>
              <a:latin typeface="Calibri" panose="020F0502020204030204" pitchFamily="34" charset="0"/>
              <a:ea typeface="Calibri" panose="020F0502020204030204" pitchFamily="34" charset="0"/>
              <a:cs typeface="Traditional Arabic" pitchFamily="2" charset="-78"/>
            </a:endParaRPr>
          </a:p>
          <a:p>
            <a:pPr algn="just" rtl="1">
              <a:lnSpc>
                <a:spcPct val="107000"/>
              </a:lnSpc>
              <a:spcAft>
                <a:spcPts val="800"/>
              </a:spcAft>
            </a:pP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30696953"/>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533C3660-DB02-DA2E-8EAA-CF6C1C7C664C}"/>
              </a:ext>
            </a:extLst>
          </p:cNvPr>
          <p:cNvSpPr txBox="1"/>
          <p:nvPr/>
        </p:nvSpPr>
        <p:spPr>
          <a:xfrm>
            <a:off x="270933" y="563192"/>
            <a:ext cx="11164712" cy="501034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rtl="1">
              <a:lnSpc>
                <a:spcPct val="107000"/>
              </a:lnSpc>
              <a:spcAft>
                <a:spcPts val="800"/>
              </a:spcAft>
            </a:pPr>
            <a:r>
              <a:rPr lang="ar-DZ" sz="2800"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المبحث الثاني : طرق مكافحة السرقة العلمية : </a:t>
            </a:r>
            <a:endParaRPr lang="en-US"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DZ" sz="2800"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المطلب الأول : تدابير التحسيس والتوعية. </a:t>
            </a:r>
            <a:endParaRPr lang="en-US"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DZ" sz="2800" kern="100" dirty="0">
                <a:effectLst/>
                <a:latin typeface="Calibri" panose="020F0502020204030204" pitchFamily="34" charset="0"/>
                <a:ea typeface="Calibri" panose="020F0502020204030204" pitchFamily="34" charset="0"/>
                <a:cs typeface="Traditional Arabic" pitchFamily="2" charset="-78"/>
              </a:rPr>
              <a:t>تتمثل هذه التدابير طبقاً للمادة 4 من القرار رقم 933 في : </a:t>
            </a:r>
            <a:endParaRPr lang="en-US"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buFont typeface="Times New Roman" panose="02020603050405020304" pitchFamily="18" charset="0"/>
              <a:buChar char="-"/>
            </a:pPr>
            <a:r>
              <a:rPr lang="ar-DZ" sz="2800" kern="100" dirty="0">
                <a:effectLst/>
                <a:latin typeface="Calibri" panose="020F0502020204030204" pitchFamily="34" charset="0"/>
                <a:ea typeface="Calibri" panose="020F0502020204030204" pitchFamily="34" charset="0"/>
                <a:cs typeface="Traditional Arabic" pitchFamily="2" charset="-78"/>
              </a:rPr>
              <a:t>تنظيم دورات تدريبية لفائدة الطلبة والأساتذة الباحثين والباحثين الدائمين حول قواعد التوثيق العلمي وكيفية تجنب السرقات العلمية. </a:t>
            </a:r>
            <a:endParaRPr lang="en-US" kern="100" dirty="0">
              <a:effectLst/>
              <a:latin typeface="Calibri" panose="020F0502020204030204" pitchFamily="34" charset="0"/>
              <a:ea typeface="Calibri" panose="020F0502020204030204" pitchFamily="34" charset="0"/>
              <a:cs typeface="Traditional Arabic" pitchFamily="2" charset="-78"/>
            </a:endParaRPr>
          </a:p>
          <a:p>
            <a:pPr marL="342900" lvl="0" indent="-342900" algn="just" rtl="1">
              <a:lnSpc>
                <a:spcPct val="107000"/>
              </a:lnSpc>
              <a:buFont typeface="Times New Roman" panose="02020603050405020304" pitchFamily="18" charset="0"/>
              <a:buChar char="-"/>
            </a:pPr>
            <a:r>
              <a:rPr lang="ar-DZ" sz="2800" kern="100" dirty="0">
                <a:effectLst/>
                <a:latin typeface="Calibri" panose="020F0502020204030204" pitchFamily="34" charset="0"/>
                <a:ea typeface="Calibri" panose="020F0502020204030204" pitchFamily="34" charset="0"/>
                <a:cs typeface="Traditional Arabic" pitchFamily="2" charset="-78"/>
              </a:rPr>
              <a:t>تنظيم دورات وأيام دراسية لفائدة الطلبة والأساتذة الباحثين والباحثين الدائمين الذين يحضرون أطروحات الدكتوراه.</a:t>
            </a:r>
            <a:endParaRPr lang="en-US" kern="100" dirty="0">
              <a:effectLst/>
              <a:latin typeface="Calibri" panose="020F0502020204030204" pitchFamily="34" charset="0"/>
              <a:ea typeface="Calibri" panose="020F0502020204030204" pitchFamily="34" charset="0"/>
              <a:cs typeface="Traditional Arabic" pitchFamily="2" charset="-78"/>
            </a:endParaRPr>
          </a:p>
          <a:p>
            <a:pPr marL="342900" lvl="0" indent="-342900" algn="just" rtl="1">
              <a:lnSpc>
                <a:spcPct val="107000"/>
              </a:lnSpc>
              <a:buFont typeface="Times New Roman" panose="02020603050405020304" pitchFamily="18" charset="0"/>
              <a:buChar char="-"/>
            </a:pPr>
            <a:r>
              <a:rPr lang="ar-DZ" sz="2800" kern="100" dirty="0">
                <a:effectLst/>
                <a:latin typeface="Calibri" panose="020F0502020204030204" pitchFamily="34" charset="0"/>
                <a:ea typeface="Calibri" panose="020F0502020204030204" pitchFamily="34" charset="0"/>
                <a:cs typeface="Traditional Arabic" pitchFamily="2" charset="-78"/>
              </a:rPr>
              <a:t>ادراج مقياس أخلاقيا البحث العلمي والتوثيق في كل اطوار البحث العلمي </a:t>
            </a:r>
            <a:endParaRPr lang="en-US" kern="100" dirty="0">
              <a:effectLst/>
              <a:latin typeface="Calibri" panose="020F0502020204030204" pitchFamily="34" charset="0"/>
              <a:ea typeface="Calibri" panose="020F0502020204030204" pitchFamily="34" charset="0"/>
              <a:cs typeface="Traditional Arabic" pitchFamily="2" charset="-78"/>
            </a:endParaRPr>
          </a:p>
          <a:p>
            <a:pPr marL="342900" lvl="0" indent="-342900" algn="just" rtl="1">
              <a:lnSpc>
                <a:spcPct val="107000"/>
              </a:lnSpc>
              <a:buFont typeface="Times New Roman" panose="02020603050405020304" pitchFamily="18" charset="0"/>
              <a:buChar char="-"/>
            </a:pPr>
            <a:r>
              <a:rPr lang="ar-DZ" sz="2800" kern="100" dirty="0">
                <a:effectLst/>
                <a:latin typeface="Calibri" panose="020F0502020204030204" pitchFamily="34" charset="0"/>
                <a:ea typeface="Calibri" panose="020F0502020204030204" pitchFamily="34" charset="0"/>
                <a:cs typeface="Traditional Arabic" pitchFamily="2" charset="-78"/>
              </a:rPr>
              <a:t>اعداد أدلة إعلامية تدعيمية حول منهج التوثيق وتجنب السرقات العلمية . </a:t>
            </a:r>
            <a:endParaRPr lang="en-US" kern="100" dirty="0">
              <a:effectLst/>
              <a:latin typeface="Calibri" panose="020F0502020204030204" pitchFamily="34" charset="0"/>
              <a:ea typeface="Calibri" panose="020F0502020204030204" pitchFamily="34" charset="0"/>
              <a:cs typeface="Traditional Arabic" pitchFamily="2" charset="-78"/>
            </a:endParaRPr>
          </a:p>
          <a:p>
            <a:pPr marL="342900" lvl="0" indent="-342900" algn="just" rtl="1">
              <a:lnSpc>
                <a:spcPct val="107000"/>
              </a:lnSpc>
              <a:spcAft>
                <a:spcPts val="800"/>
              </a:spcAft>
              <a:buFont typeface="Times New Roman" panose="02020603050405020304" pitchFamily="18" charset="0"/>
              <a:buChar char="-"/>
            </a:pPr>
            <a:r>
              <a:rPr lang="ar-DZ" sz="2800" kern="100" dirty="0">
                <a:effectLst/>
                <a:latin typeface="Calibri" panose="020F0502020204030204" pitchFamily="34" charset="0"/>
                <a:ea typeface="Calibri" panose="020F0502020204030204" pitchFamily="34" charset="0"/>
                <a:cs typeface="Traditional Arabic" pitchFamily="2" charset="-78"/>
              </a:rPr>
              <a:t>ادراج عبارة التعهد بالالتزام بالنزاهة العلمية والتذكير بالإجراءات القانونية في حالة ثبوت السرقة العلمية في بطاقة الطالب وطيلة مساره الجامعي. </a:t>
            </a:r>
            <a:endParaRPr lang="en-US" kern="100" dirty="0">
              <a:effectLst/>
              <a:latin typeface="Calibri" panose="020F0502020204030204" pitchFamily="34" charset="0"/>
              <a:ea typeface="Calibri" panose="020F0502020204030204" pitchFamily="34" charset="0"/>
              <a:cs typeface="Traditional Arabic" pitchFamily="2" charset="-78"/>
            </a:endParaRPr>
          </a:p>
        </p:txBody>
      </p:sp>
    </p:spTree>
    <p:extLst>
      <p:ext uri="{BB962C8B-B14F-4D97-AF65-F5344CB8AC3E}">
        <p14:creationId xmlns:p14="http://schemas.microsoft.com/office/powerpoint/2010/main" val="3912316743"/>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DD2DFF20-64D9-DD2C-F266-21E64D848E54}"/>
              </a:ext>
            </a:extLst>
          </p:cNvPr>
          <p:cNvSpPr txBox="1"/>
          <p:nvPr/>
        </p:nvSpPr>
        <p:spPr>
          <a:xfrm>
            <a:off x="733778" y="1243934"/>
            <a:ext cx="10329333" cy="233923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228600" algn="just" rtl="1">
              <a:lnSpc>
                <a:spcPct val="107000"/>
              </a:lnSpc>
              <a:spcAft>
                <a:spcPts val="800"/>
              </a:spcAft>
            </a:pPr>
            <a:r>
              <a:rPr lang="ar-DZ" sz="2800" kern="100"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المطلب الثاني : تدابير خاصة </a:t>
            </a:r>
            <a:r>
              <a:rPr lang="ar-DZ" sz="2800" kern="100" dirty="0" err="1">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بالاطروحات</a:t>
            </a:r>
            <a:r>
              <a:rPr lang="ar-DZ" sz="2800" kern="100"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 والمذكرات والنشاطات الاكاديمية .</a:t>
            </a:r>
            <a:endParaRPr lang="en-US" kern="100"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marL="228600" algn="just" rtl="1">
              <a:lnSpc>
                <a:spcPct val="107000"/>
              </a:lnSpc>
              <a:spcAft>
                <a:spcPts val="800"/>
              </a:spcAft>
            </a:pPr>
            <a:r>
              <a:rPr lang="ar-DZ" sz="2400" kern="100" dirty="0">
                <a:effectLst/>
                <a:latin typeface="Calibri" panose="020F0502020204030204" pitchFamily="34" charset="0"/>
                <a:ea typeface="Calibri" panose="020F0502020204030204" pitchFamily="34" charset="0"/>
                <a:cs typeface="Traditional Arabic" pitchFamily="2" charset="-78"/>
              </a:rPr>
              <a:t>طبقا للمادة 5 من القرار 933 فإن الهيئات العلمية لدى المؤسسات الجامعية مدعوة للفصل في : </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buFont typeface="Times New Roman" panose="02020603050405020304" pitchFamily="18" charset="0"/>
              <a:buChar char="-"/>
            </a:pPr>
            <a:r>
              <a:rPr lang="ar-DZ" sz="2400" kern="100" dirty="0">
                <a:effectLst/>
                <a:latin typeface="Calibri" panose="020F0502020204030204" pitchFamily="34" charset="0"/>
                <a:ea typeface="Calibri" panose="020F0502020204030204" pitchFamily="34" charset="0"/>
                <a:cs typeface="Traditional Arabic" pitchFamily="2" charset="-78"/>
              </a:rPr>
              <a:t>تحديد عدد مذكرات الماجيستر وأطروحات الدكتوراه التي يمكن الاشراف عليها من قبل كل أستاذ باحث أو باحث دائم مؤهل كما يلي : </a:t>
            </a:r>
            <a:endParaRPr lang="en-US" sz="1600" kern="100" dirty="0">
              <a:effectLst/>
              <a:latin typeface="Calibri" panose="020F0502020204030204" pitchFamily="34" charset="0"/>
              <a:ea typeface="Calibri" panose="020F0502020204030204" pitchFamily="34" charset="0"/>
              <a:cs typeface="Traditional Arabic" pitchFamily="2" charset="-78"/>
            </a:endParaRPr>
          </a:p>
          <a:p>
            <a:pPr marL="342900" lvl="0" indent="-342900" algn="just" rtl="1">
              <a:lnSpc>
                <a:spcPct val="107000"/>
              </a:lnSpc>
              <a:spcAft>
                <a:spcPts val="800"/>
              </a:spcAft>
              <a:buFont typeface="Symbol" panose="05050102010706020507" pitchFamily="18" charset="2"/>
              <a:buChar char=""/>
            </a:pPr>
            <a:r>
              <a:rPr lang="ar-DZ" sz="2400" kern="100" dirty="0">
                <a:effectLst/>
                <a:latin typeface="Calibri" panose="020F0502020204030204" pitchFamily="34" charset="0"/>
                <a:ea typeface="Calibri" panose="020F0502020204030204" pitchFamily="34" charset="0"/>
                <a:cs typeface="Traditional Arabic" pitchFamily="2" charset="-78"/>
              </a:rPr>
              <a:t>ستة (6) أطروحات ومذكرات في ميدان العلوم </a:t>
            </a:r>
            <a:r>
              <a:rPr lang="ar-DZ" sz="2400" kern="100" dirty="0" err="1">
                <a:effectLst/>
                <a:latin typeface="Calibri" panose="020F0502020204030204" pitchFamily="34" charset="0"/>
                <a:ea typeface="Calibri" panose="020F0502020204030204" pitchFamily="34" charset="0"/>
                <a:cs typeface="Traditional Arabic" pitchFamily="2" charset="-78"/>
              </a:rPr>
              <a:t>العلوم</a:t>
            </a:r>
            <a:r>
              <a:rPr lang="ar-DZ" sz="2400" kern="100" dirty="0">
                <a:effectLst/>
                <a:latin typeface="Calibri" panose="020F0502020204030204" pitchFamily="34" charset="0"/>
                <a:ea typeface="Calibri" panose="020F0502020204030204" pitchFamily="34" charset="0"/>
                <a:cs typeface="Traditional Arabic" pitchFamily="2" charset="-78"/>
              </a:rPr>
              <a:t> والتكنولوجيا </a:t>
            </a:r>
            <a:endParaRPr lang="en-US" sz="1600" kern="100" dirty="0">
              <a:effectLst/>
              <a:latin typeface="Calibri" panose="020F0502020204030204" pitchFamily="34" charset="0"/>
              <a:ea typeface="Calibri" panose="020F0502020204030204" pitchFamily="34" charset="0"/>
              <a:cs typeface="Traditional Arabic" pitchFamily="2" charset="-78"/>
            </a:endParaRPr>
          </a:p>
        </p:txBody>
      </p:sp>
    </p:spTree>
    <p:extLst>
      <p:ext uri="{BB962C8B-B14F-4D97-AF65-F5344CB8AC3E}">
        <p14:creationId xmlns:p14="http://schemas.microsoft.com/office/powerpoint/2010/main" val="4141309988"/>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8DAE364F-63A4-12F6-82A2-0B9728BC121B}"/>
              </a:ext>
            </a:extLst>
          </p:cNvPr>
          <p:cNvSpPr txBox="1"/>
          <p:nvPr/>
        </p:nvSpPr>
        <p:spPr>
          <a:xfrm>
            <a:off x="304800" y="1172677"/>
            <a:ext cx="11119555" cy="451264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rtl="1">
              <a:lnSpc>
                <a:spcPct val="107000"/>
              </a:lnSpc>
              <a:spcAft>
                <a:spcPts val="800"/>
              </a:spcAft>
            </a:pPr>
            <a:r>
              <a:rPr lang="ar-DZ" sz="3200"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الخاتمة : </a:t>
            </a:r>
            <a:endParaRPr lang="en-US" sz="2000"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DZ" sz="2800" kern="100" dirty="0">
                <a:effectLst/>
                <a:latin typeface="Calibri" panose="020F0502020204030204" pitchFamily="34" charset="0"/>
                <a:ea typeface="Calibri" panose="020F0502020204030204" pitchFamily="34" charset="0"/>
                <a:cs typeface="Traditional Arabic" pitchFamily="2" charset="-78"/>
              </a:rPr>
              <a:t>تلعب القيم الأخلاقية ( دوراً) في مجال البحث العلمي أهمية كبيرة في المحافظة على مصداقية البحث وتكريس الأمانة العلمية الا ان السرقة العلمية </a:t>
            </a:r>
            <a:r>
              <a:rPr lang="ar-DZ" sz="2800" kern="100" dirty="0" err="1">
                <a:effectLst/>
                <a:latin typeface="Calibri" panose="020F0502020204030204" pitchFamily="34" charset="0"/>
                <a:ea typeface="Calibri" panose="020F0502020204030204" pitchFamily="34" charset="0"/>
                <a:cs typeface="Traditional Arabic" pitchFamily="2" charset="-78"/>
              </a:rPr>
              <a:t>والسلوكات</a:t>
            </a:r>
            <a:r>
              <a:rPr lang="ar-DZ" sz="2800" kern="100" dirty="0">
                <a:effectLst/>
                <a:latin typeface="Calibri" panose="020F0502020204030204" pitchFamily="34" charset="0"/>
                <a:ea typeface="Calibri" panose="020F0502020204030204" pitchFamily="34" charset="0"/>
                <a:cs typeface="Traditional Arabic" pitchFamily="2" charset="-78"/>
              </a:rPr>
              <a:t> المخالفة للقانون غزت ميدان البحث العلمي حيث أصبحت متداولة بين مختلف الأطراف بغية تحقيق مصالح مادية ومعنوية . </a:t>
            </a:r>
            <a:endParaRPr lang="en-US" kern="1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DZ" sz="2800" kern="100" dirty="0">
                <a:effectLst/>
                <a:latin typeface="Calibri" panose="020F0502020204030204" pitchFamily="34" charset="0"/>
                <a:ea typeface="Calibri" panose="020F0502020204030204" pitchFamily="34" charset="0"/>
                <a:cs typeface="Traditional Arabic" pitchFamily="2" charset="-78"/>
              </a:rPr>
              <a:t>لكن تسارع الزمن وزيادة التطور التكنولوجي الذي أصبح سيفا ذو حدين حيث سلعة على تفاقم الظاهرة من جهة كما ، أوجد الحل لهذه الازمة من خلال الكشف عن برامج الكترونية تساهم في التقليص من حدة هذه الظاهرة دون ان ننسى دور الجامعات العالمية عموماً والجزائرية خصوصاً التي باشرت بسن بعض القوانين الردعية للحفاظ على مصداقية العلوم، كما ساهم المشرع الجزائري في  وضع قوانين لكبح التجاوزات والخروقات القانونية وفرض عقوبات صارمة لحماية الملكية الفردية للباحث والاعمال المرتبطة به. </a:t>
            </a:r>
            <a:endParaRPr lang="en-US"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90641089"/>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D7E58363-5182-FDBF-BC02-C3C06EBCAF90}"/>
              </a:ext>
            </a:extLst>
          </p:cNvPr>
          <p:cNvSpPr txBox="1"/>
          <p:nvPr/>
        </p:nvSpPr>
        <p:spPr>
          <a:xfrm>
            <a:off x="3262489" y="198660"/>
            <a:ext cx="7540978" cy="6460679"/>
          </a:xfrm>
          <a:prstGeom prst="rect">
            <a:avLst/>
          </a:prstGeom>
          <a:noFill/>
        </p:spPr>
        <p:txBody>
          <a:bodyPr wrap="square">
            <a:spAutoFit/>
          </a:bodyPr>
          <a:lstStyle/>
          <a:p>
            <a:pPr algn="just" rtl="1">
              <a:lnSpc>
                <a:spcPct val="107000"/>
              </a:lnSpc>
              <a:spcAft>
                <a:spcPts val="800"/>
              </a:spcAft>
            </a:pPr>
            <a:r>
              <a:rPr lang="ar-DZ" sz="2400" b="1" kern="100" dirty="0">
                <a:effectLst/>
                <a:latin typeface="Calibri" panose="020F0502020204030204" pitchFamily="34" charset="0"/>
                <a:ea typeface="Calibri" panose="020F0502020204030204" pitchFamily="34" charset="0"/>
                <a:cs typeface="Traditional Arabic" pitchFamily="2" charset="-78"/>
              </a:rPr>
              <a:t>مقدمة :</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DZ" sz="2400" b="1" kern="100" dirty="0">
                <a:effectLst/>
                <a:latin typeface="Calibri" panose="020F0502020204030204" pitchFamily="34" charset="0"/>
                <a:ea typeface="Calibri" panose="020F0502020204030204" pitchFamily="34" charset="0"/>
                <a:cs typeface="Traditional Arabic" pitchFamily="2" charset="-78"/>
              </a:rPr>
              <a:t>المبحث الأول : ماهية السرقة العلمية </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DZ" sz="2400" b="1" kern="100" dirty="0">
                <a:effectLst/>
                <a:latin typeface="Calibri" panose="020F0502020204030204" pitchFamily="34" charset="0"/>
                <a:ea typeface="Calibri" panose="020F0502020204030204" pitchFamily="34" charset="0"/>
                <a:cs typeface="Traditional Arabic" pitchFamily="2" charset="-78"/>
              </a:rPr>
              <a:t>المطلب الأول : تعريف السرقة العلمية </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DZ" sz="2400" b="1" kern="100" dirty="0">
                <a:effectLst/>
                <a:latin typeface="Calibri" panose="020F0502020204030204" pitchFamily="34" charset="0"/>
                <a:ea typeface="Calibri" panose="020F0502020204030204" pitchFamily="34" charset="0"/>
                <a:cs typeface="Traditional Arabic" pitchFamily="2" charset="-78"/>
              </a:rPr>
              <a:t>المطلب الثاني : أشكال وصور السرقة العلمية </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DZ" sz="2400" b="1" kern="100" dirty="0">
                <a:effectLst/>
                <a:latin typeface="Calibri" panose="020F0502020204030204" pitchFamily="34" charset="0"/>
                <a:ea typeface="Calibri" panose="020F0502020204030204" pitchFamily="34" charset="0"/>
                <a:cs typeface="Traditional Arabic" pitchFamily="2" charset="-78"/>
              </a:rPr>
              <a:t>المبحث الثاني : أسباب ونتائج السرقة العلمية </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DZ" sz="2400" b="1" kern="100" dirty="0">
                <a:effectLst/>
                <a:latin typeface="Calibri" panose="020F0502020204030204" pitchFamily="34" charset="0"/>
                <a:ea typeface="Calibri" panose="020F0502020204030204" pitchFamily="34" charset="0"/>
                <a:cs typeface="Traditional Arabic" pitchFamily="2" charset="-78"/>
              </a:rPr>
              <a:t>المطلب الأول : أسبابها </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DZ" sz="2400" b="1" kern="100" dirty="0">
                <a:effectLst/>
                <a:latin typeface="Calibri" panose="020F0502020204030204" pitchFamily="34" charset="0"/>
                <a:ea typeface="Calibri" panose="020F0502020204030204" pitchFamily="34" charset="0"/>
                <a:cs typeface="Traditional Arabic" pitchFamily="2" charset="-78"/>
              </a:rPr>
              <a:t>المطلب الثاني : نتائجها. </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DZ" sz="2400" b="1" kern="100" dirty="0">
                <a:effectLst/>
                <a:latin typeface="Calibri" panose="020F0502020204030204" pitchFamily="34" charset="0"/>
                <a:ea typeface="Calibri" panose="020F0502020204030204" pitchFamily="34" charset="0"/>
                <a:cs typeface="Traditional Arabic" pitchFamily="2" charset="-78"/>
              </a:rPr>
              <a:t>المبحث الثالث: طرق مكافحة السرقة العلمية </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DZ" sz="2400" b="1" kern="100" dirty="0">
                <a:effectLst/>
                <a:latin typeface="Calibri" panose="020F0502020204030204" pitchFamily="34" charset="0"/>
                <a:ea typeface="Calibri" panose="020F0502020204030204" pitchFamily="34" charset="0"/>
                <a:cs typeface="Traditional Arabic" pitchFamily="2" charset="-78"/>
              </a:rPr>
              <a:t>المطلب الأول : تدابير التحسين والتوعية </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DZ" sz="2400" b="1" kern="100" dirty="0">
                <a:effectLst/>
                <a:latin typeface="Calibri" panose="020F0502020204030204" pitchFamily="34" charset="0"/>
                <a:ea typeface="Calibri" panose="020F0502020204030204" pitchFamily="34" charset="0"/>
                <a:cs typeface="Traditional Arabic" pitchFamily="2" charset="-78"/>
              </a:rPr>
              <a:t>المطلب الثاني : تدابير خاصة بالأطروحات والمذكرات والنشاطات الاكاديمية </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DZ" sz="2400" b="1" kern="100" dirty="0">
                <a:effectLst/>
                <a:latin typeface="Calibri" panose="020F0502020204030204" pitchFamily="34" charset="0"/>
                <a:ea typeface="Calibri" panose="020F0502020204030204" pitchFamily="34" charset="0"/>
                <a:cs typeface="Traditional Arabic" pitchFamily="2" charset="-78"/>
              </a:rPr>
              <a:t>المطلب الثالث: تدابير الرقابة </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DZ" sz="2400" b="1" kern="100" dirty="0">
                <a:effectLst/>
                <a:latin typeface="Calibri" panose="020F0502020204030204" pitchFamily="34" charset="0"/>
                <a:ea typeface="Calibri" panose="020F0502020204030204" pitchFamily="34" charset="0"/>
                <a:cs typeface="Traditional Arabic" pitchFamily="2" charset="-78"/>
              </a:rPr>
              <a:t>المطلب الرابع: أهم برامج الكشف عن السرقات العلمية . </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DZ" sz="2400" b="1" kern="100" dirty="0">
                <a:effectLst/>
                <a:latin typeface="Calibri" panose="020F0502020204030204" pitchFamily="34" charset="0"/>
                <a:ea typeface="Calibri" panose="020F0502020204030204" pitchFamily="34" charset="0"/>
                <a:cs typeface="Traditional Arabic" pitchFamily="2" charset="-78"/>
              </a:rPr>
              <a:t>الخاتمة</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21398391"/>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F7A97312-D73D-411F-1E95-24777049880E}"/>
              </a:ext>
            </a:extLst>
          </p:cNvPr>
          <p:cNvSpPr txBox="1"/>
          <p:nvPr/>
        </p:nvSpPr>
        <p:spPr>
          <a:xfrm>
            <a:off x="451554" y="230544"/>
            <a:ext cx="11108267" cy="6137578"/>
          </a:xfrm>
          <a:prstGeom prst="rect">
            <a:avLst/>
          </a:prstGeom>
          <a:noFill/>
        </p:spPr>
        <p:txBody>
          <a:bodyPr wrap="square">
            <a:spAutoFit/>
          </a:bodyPr>
          <a:lstStyle/>
          <a:p>
            <a:pPr algn="just" rtl="1">
              <a:lnSpc>
                <a:spcPct val="107000"/>
              </a:lnSpc>
              <a:spcAft>
                <a:spcPts val="800"/>
              </a:spcAft>
            </a:pPr>
            <a:r>
              <a:rPr lang="ar-DZ" sz="2800" b="1" kern="100" dirty="0">
                <a:effectLst/>
                <a:latin typeface="Calibri" panose="020F0502020204030204" pitchFamily="34" charset="0"/>
                <a:ea typeface="Calibri" panose="020F0502020204030204" pitchFamily="34" charset="0"/>
                <a:cs typeface="Traditional Arabic" pitchFamily="2" charset="-78"/>
              </a:rPr>
              <a:t>مقدمة: </a:t>
            </a:r>
            <a:endParaRPr lang="en-US" kern="100" dirty="0">
              <a:effectLst/>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07000"/>
              </a:lnSpc>
              <a:spcAft>
                <a:spcPts val="800"/>
              </a:spcAft>
            </a:pPr>
            <a:r>
              <a:rPr lang="ar-DZ" sz="2800" kern="100" dirty="0">
                <a:effectLst/>
                <a:latin typeface="Calibri" panose="020F0502020204030204" pitchFamily="34" charset="0"/>
                <a:ea typeface="Calibri" panose="020F0502020204030204" pitchFamily="34" charset="0"/>
                <a:cs typeface="Traditional Arabic" pitchFamily="2" charset="-78"/>
              </a:rPr>
              <a:t>حرصا على المحافظة على مصداقية البحث العلمي في مجال الدراسات الاكاديمية وتكريس الأمانة العلمية تزايد الاهتمام مؤخرا بأزمة أخلاقيات البحث العلمي بسبب تفشي ظاهرة السرقة العلمية التي تفاقمت في ظل الانفجار المعرفي والمعلوماتي وأصبحت حديث الساعة في مختلف الملتقيات والتظاهرات العلمية ، مما استدعى اصدار قرارات وزارية للتوصل الى فهم هذه الظاهرة ومعرفة آليات وطرق كبحها، فمخطئ من يتصور أن البحث العلمي يقوم على منهجية معينة تتمثل في طرح المشكلة ووضع الخطة وتجميع المعلومات وانما يقوم أيضا على مجموعة من المعايير والقيم والأخلاقية التي تظهر من خلال عدم احتكار أفكار الغير و ابداعاتهم ونسبها اليه بل ينبغي اسناد كل فكرة او معلومة الى صاحبها الأصلي </a:t>
            </a:r>
            <a:r>
              <a:rPr lang="ar-DZ" sz="2800" kern="100" dirty="0" err="1">
                <a:effectLst/>
                <a:latin typeface="Calibri" panose="020F0502020204030204" pitchFamily="34" charset="0"/>
                <a:ea typeface="Calibri" panose="020F0502020204030204" pitchFamily="34" charset="0"/>
                <a:cs typeface="Traditional Arabic" pitchFamily="2" charset="-78"/>
              </a:rPr>
              <a:t>لارساء</a:t>
            </a:r>
            <a:r>
              <a:rPr lang="ar-DZ" sz="2800" kern="100" dirty="0">
                <a:effectLst/>
                <a:latin typeface="Calibri" panose="020F0502020204030204" pitchFamily="34" charset="0"/>
                <a:ea typeface="Calibri" panose="020F0502020204030204" pitchFamily="34" charset="0"/>
                <a:cs typeface="Traditional Arabic" pitchFamily="2" charset="-78"/>
              </a:rPr>
              <a:t> مصداقية البحث العلمي ، فالمقصود بالسرقة العلمية  وماهي آليات المكافحة؟ </a:t>
            </a:r>
            <a:endParaRPr lang="en-US" kern="1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DZ" sz="2800" kern="100" dirty="0">
                <a:effectLst/>
                <a:latin typeface="Calibri" panose="020F0502020204030204" pitchFamily="34" charset="0"/>
                <a:ea typeface="Calibri" panose="020F0502020204030204" pitchFamily="34" charset="0"/>
                <a:cs typeface="Traditional Arabic" pitchFamily="2" charset="-78"/>
              </a:rPr>
              <a:t>الأسئلة الفرعية : </a:t>
            </a:r>
            <a:endParaRPr lang="en-US" kern="100" dirty="0">
              <a:effectLst/>
              <a:latin typeface="Calibri" panose="020F0502020204030204" pitchFamily="34" charset="0"/>
              <a:ea typeface="Calibri" panose="020F0502020204030204" pitchFamily="34" charset="0"/>
              <a:cs typeface="Arial" panose="020B0604020202020204" pitchFamily="34" charset="0"/>
            </a:endParaRPr>
          </a:p>
          <a:p>
            <a:pPr marL="457200" indent="-457200" algn="just" rtl="1">
              <a:lnSpc>
                <a:spcPct val="107000"/>
              </a:lnSpc>
              <a:spcAft>
                <a:spcPts val="800"/>
              </a:spcAft>
              <a:buFont typeface="Wingdings" panose="05000000000000000000" pitchFamily="2" charset="2"/>
              <a:buChar char="q"/>
            </a:pPr>
            <a:r>
              <a:rPr lang="ar-DZ" sz="2800"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ماهي أشكال وصور السرقة العلمية ؟ </a:t>
            </a:r>
            <a:endParaRPr lang="en-US"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marL="457200" indent="-457200" algn="just" rtl="1">
              <a:lnSpc>
                <a:spcPct val="107000"/>
              </a:lnSpc>
              <a:spcAft>
                <a:spcPts val="800"/>
              </a:spcAft>
              <a:buFont typeface="Wingdings" panose="05000000000000000000" pitchFamily="2" charset="2"/>
              <a:buChar char="q"/>
            </a:pPr>
            <a:r>
              <a:rPr lang="ar-DZ" sz="2800"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ماهي أسبابها ونتائجها ؟ </a:t>
            </a:r>
            <a:endParaRPr lang="en-US"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marL="457200" indent="-457200" algn="just" rtl="1">
              <a:lnSpc>
                <a:spcPct val="107000"/>
              </a:lnSpc>
              <a:spcAft>
                <a:spcPts val="800"/>
              </a:spcAft>
              <a:buFont typeface="Wingdings" panose="05000000000000000000" pitchFamily="2" charset="2"/>
              <a:buChar char="q"/>
            </a:pPr>
            <a:r>
              <a:rPr lang="ar-DZ" sz="2800"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ماهي طرق مكافحة هذه الظاهرة ؟ </a:t>
            </a:r>
            <a:endParaRPr lang="en-US"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53619266"/>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0F0FD82B-96E0-CB40-5DDB-83E07150697F}"/>
              </a:ext>
            </a:extLst>
          </p:cNvPr>
          <p:cNvSpPr txBox="1"/>
          <p:nvPr/>
        </p:nvSpPr>
        <p:spPr>
          <a:xfrm>
            <a:off x="169333" y="1193957"/>
            <a:ext cx="11345333" cy="2336281"/>
          </a:xfrm>
          <a:prstGeom prst="rect">
            <a:avLst/>
          </a:prstGeom>
          <a:noFill/>
        </p:spPr>
        <p:txBody>
          <a:bodyPr wrap="square">
            <a:spAutoFit/>
          </a:bodyPr>
          <a:lstStyle/>
          <a:p>
            <a:pPr algn="r" rtl="1">
              <a:lnSpc>
                <a:spcPct val="107000"/>
              </a:lnSpc>
              <a:spcAft>
                <a:spcPts val="800"/>
              </a:spcAft>
            </a:pPr>
            <a:r>
              <a:rPr lang="ar-DZ" sz="3200" kern="100"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المبحث الأول : ماهية السرقة العلمية : </a:t>
            </a:r>
            <a:endParaRPr lang="en-US" sz="2000" kern="100"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DZ" sz="3200" kern="100"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المطلب الأول : تعريفها: </a:t>
            </a:r>
            <a:endParaRPr lang="en-US" sz="2000" kern="100"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algn="r"/>
            <a:r>
              <a:rPr lang="ar-DZ" sz="3200" dirty="0">
                <a:effectLst/>
                <a:latin typeface="Calibri" panose="020F0502020204030204" pitchFamily="34" charset="0"/>
                <a:ea typeface="Calibri" panose="020F0502020204030204" pitchFamily="34" charset="0"/>
                <a:cs typeface="Traditional Arabic" pitchFamily="2" charset="-78"/>
              </a:rPr>
              <a:t>هي استعمال أفكار وآراء الاخرين وابداعاتهم دون الإشارة اليهم ونسبها الى الشخص المتحدث بها كأن ينسب الكاتب مقولة كان قد كتبها مؤلف من قبله ويقوم بذكرها على أساس أنها من تأليفه وابداعه </a:t>
            </a:r>
            <a:endParaRPr lang="ar-DZ" sz="3200" dirty="0"/>
          </a:p>
        </p:txBody>
      </p:sp>
    </p:spTree>
    <p:extLst>
      <p:ext uri="{BB962C8B-B14F-4D97-AF65-F5344CB8AC3E}">
        <p14:creationId xmlns:p14="http://schemas.microsoft.com/office/powerpoint/2010/main" val="88475534"/>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BD840B5F-0A8C-95FB-364E-9A940F66BED4}"/>
              </a:ext>
            </a:extLst>
          </p:cNvPr>
          <p:cNvSpPr txBox="1"/>
          <p:nvPr/>
        </p:nvSpPr>
        <p:spPr>
          <a:xfrm>
            <a:off x="248356" y="645503"/>
            <a:ext cx="11401777" cy="5368777"/>
          </a:xfrm>
          <a:prstGeom prst="rect">
            <a:avLst/>
          </a:prstGeom>
          <a:noFill/>
        </p:spPr>
        <p:txBody>
          <a:bodyPr wrap="square">
            <a:spAutoFit/>
          </a:bodyPr>
          <a:lstStyle/>
          <a:p>
            <a:pPr algn="just" rtl="1">
              <a:lnSpc>
                <a:spcPct val="107000"/>
              </a:lnSpc>
              <a:spcAft>
                <a:spcPts val="800"/>
              </a:spcAft>
            </a:pPr>
            <a:r>
              <a:rPr lang="ar-DZ" sz="2800" b="1" kern="100" dirty="0">
                <a:effectLst/>
                <a:latin typeface="Calibri" panose="020F0502020204030204" pitchFamily="34" charset="0"/>
                <a:ea typeface="Calibri" panose="020F0502020204030204" pitchFamily="34" charset="0"/>
                <a:cs typeface="Traditional Arabic" pitchFamily="2" charset="-78"/>
              </a:rPr>
              <a:t>المطلب الثاني: أشكال وصور السرقة العلمية: </a:t>
            </a:r>
            <a:endParaRPr lang="en-US" kern="1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DZ" sz="2800" kern="100" dirty="0">
                <a:effectLst/>
                <a:latin typeface="Calibri" panose="020F0502020204030204" pitchFamily="34" charset="0"/>
                <a:ea typeface="Calibri" panose="020F0502020204030204" pitchFamily="34" charset="0"/>
                <a:cs typeface="Traditional Arabic" pitchFamily="2" charset="-78"/>
              </a:rPr>
              <a:t>تتعدد الاشكال التي تظهر بها السرقة العلمية منها: </a:t>
            </a:r>
            <a:endParaRPr lang="en-US"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buFont typeface="+mj-lt"/>
              <a:buAutoNum type="arabicPeriod"/>
            </a:pPr>
            <a:r>
              <a:rPr lang="ar-DZ" sz="2800" kern="100" dirty="0">
                <a:effectLst/>
                <a:latin typeface="Calibri" panose="020F0502020204030204" pitchFamily="34" charset="0"/>
                <a:ea typeface="Calibri" panose="020F0502020204030204" pitchFamily="34" charset="0"/>
                <a:cs typeface="Traditional Arabic" pitchFamily="2" charset="-78"/>
              </a:rPr>
              <a:t>أخذ جزيئات من وثيقة واضافتها دون ذكر المالك الأصلي لها. </a:t>
            </a:r>
            <a:endParaRPr lang="en-US"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buFont typeface="+mj-lt"/>
              <a:buAutoNum type="arabicPeriod"/>
            </a:pPr>
            <a:r>
              <a:rPr lang="ar-DZ" sz="2800" kern="100" dirty="0">
                <a:effectLst/>
                <a:latin typeface="Calibri" panose="020F0502020204030204" pitchFamily="34" charset="0"/>
                <a:ea typeface="Calibri" panose="020F0502020204030204" pitchFamily="34" charset="0"/>
                <a:cs typeface="Traditional Arabic" pitchFamily="2" charset="-78"/>
              </a:rPr>
              <a:t>استعمال مجموعة من البيانات دون تحديد أصلها وبيان اسم صاحبها مما يؤدي الى الوقوع في السرقة العلمية </a:t>
            </a:r>
            <a:endParaRPr lang="en-US"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buFont typeface="+mj-lt"/>
              <a:buAutoNum type="arabicPeriod"/>
            </a:pPr>
            <a:r>
              <a:rPr lang="ar-DZ" sz="2800" kern="100" dirty="0">
                <a:effectLst/>
                <a:latin typeface="Calibri" panose="020F0502020204030204" pitchFamily="34" charset="0"/>
                <a:ea typeface="Calibri" panose="020F0502020204030204" pitchFamily="34" charset="0"/>
                <a:cs typeface="Traditional Arabic" pitchFamily="2" charset="-78"/>
              </a:rPr>
              <a:t>استعمال استدلال او نتيجة خاصة بأحد الباحثين دون الإشارة اليه. </a:t>
            </a:r>
            <a:endParaRPr lang="en-US"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buFont typeface="+mj-lt"/>
              <a:buAutoNum type="arabicPeriod"/>
            </a:pPr>
            <a:r>
              <a:rPr lang="ar-DZ" sz="2800" kern="100" dirty="0">
                <a:effectLst/>
                <a:latin typeface="Calibri" panose="020F0502020204030204" pitchFamily="34" charset="0"/>
                <a:ea typeface="Calibri" panose="020F0502020204030204" pitchFamily="34" charset="0"/>
                <a:cs typeface="Traditional Arabic" pitchFamily="2" charset="-78"/>
              </a:rPr>
              <a:t>نشر مقال او بحث مقتبس واعتباره انجاز شخصي</a:t>
            </a:r>
            <a:endParaRPr lang="en-US"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buFont typeface="+mj-lt"/>
              <a:buAutoNum type="arabicPeriod"/>
            </a:pPr>
            <a:r>
              <a:rPr lang="ar-DZ" sz="2800" kern="100" dirty="0">
                <a:effectLst/>
                <a:latin typeface="Calibri" panose="020F0502020204030204" pitchFamily="34" charset="0"/>
                <a:ea typeface="Calibri" panose="020F0502020204030204" pitchFamily="34" charset="0"/>
                <a:cs typeface="Traditional Arabic" pitchFamily="2" charset="-78"/>
              </a:rPr>
              <a:t>ترجمت مقال من لغة الى لغة أخرى واعتباره انجازاً للمترجم. </a:t>
            </a:r>
            <a:endParaRPr lang="en-US"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buFont typeface="+mj-lt"/>
              <a:buAutoNum type="arabicPeriod"/>
            </a:pPr>
            <a:r>
              <a:rPr lang="ar-DZ" sz="2800" kern="100" dirty="0">
                <a:effectLst/>
                <a:latin typeface="Calibri" panose="020F0502020204030204" pitchFamily="34" charset="0"/>
                <a:ea typeface="Calibri" panose="020F0502020204030204" pitchFamily="34" charset="0"/>
                <a:cs typeface="Traditional Arabic" pitchFamily="2" charset="-78"/>
              </a:rPr>
              <a:t>إزالة بعض المقترحات عند القيام بالنقل الحرفي لها بغية تغييرها. </a:t>
            </a:r>
            <a:endParaRPr lang="en-US"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buFont typeface="+mj-lt"/>
              <a:buAutoNum type="arabicPeriod"/>
            </a:pPr>
            <a:r>
              <a:rPr lang="ar-DZ" sz="2800" kern="100" dirty="0">
                <a:effectLst/>
                <a:latin typeface="Calibri" panose="020F0502020204030204" pitchFamily="34" charset="0"/>
                <a:ea typeface="Calibri" panose="020F0502020204030204" pitchFamily="34" charset="0"/>
                <a:cs typeface="Traditional Arabic" pitchFamily="2" charset="-78"/>
              </a:rPr>
              <a:t>انتهاك صحة البيانات وسلامتها والاخلال بدقتها </a:t>
            </a:r>
            <a:endParaRPr lang="en-US"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buFont typeface="+mj-lt"/>
              <a:buAutoNum type="arabicPeriod"/>
            </a:pPr>
            <a:r>
              <a:rPr lang="ar-DZ" sz="2800" kern="100" dirty="0">
                <a:effectLst/>
                <a:latin typeface="Calibri" panose="020F0502020204030204" pitchFamily="34" charset="0"/>
                <a:ea typeface="Calibri" panose="020F0502020204030204" pitchFamily="34" charset="0"/>
                <a:cs typeface="Traditional Arabic" pitchFamily="2" charset="-78"/>
              </a:rPr>
              <a:t>التضليل والخداع الذي يعتمده الباحث خلال الترجمة والاقتباس. </a:t>
            </a:r>
            <a:endParaRPr lang="en-US"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mj-lt"/>
              <a:buAutoNum type="arabicPeriod"/>
            </a:pPr>
            <a:r>
              <a:rPr lang="ar-DZ" sz="2800" kern="100" dirty="0">
                <a:effectLst/>
                <a:latin typeface="Calibri" panose="020F0502020204030204" pitchFamily="34" charset="0"/>
                <a:ea typeface="Calibri" panose="020F0502020204030204" pitchFamily="34" charset="0"/>
                <a:cs typeface="Traditional Arabic" pitchFamily="2" charset="-78"/>
              </a:rPr>
              <a:t>التعدي على حقوق الاخرين حيث يتولى على حق الاخرين بملكيته لبيانات وينسبها اليه دون حق. </a:t>
            </a:r>
            <a:endParaRPr lang="en-US"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84440912"/>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C8F4972D-6B2C-76B0-97DD-CE79F1503518}"/>
              </a:ext>
            </a:extLst>
          </p:cNvPr>
          <p:cNvSpPr txBox="1"/>
          <p:nvPr/>
        </p:nvSpPr>
        <p:spPr>
          <a:xfrm>
            <a:off x="1467556" y="424363"/>
            <a:ext cx="10171289" cy="5082802"/>
          </a:xfrm>
          <a:prstGeom prst="rect">
            <a:avLst/>
          </a:prstGeom>
          <a:noFill/>
        </p:spPr>
        <p:txBody>
          <a:bodyPr wrap="square">
            <a:spAutoFit/>
          </a:bodyPr>
          <a:lstStyle/>
          <a:p>
            <a:pPr algn="just" rtl="1">
              <a:lnSpc>
                <a:spcPct val="107000"/>
              </a:lnSpc>
              <a:spcAft>
                <a:spcPts val="800"/>
              </a:spcAft>
            </a:pPr>
            <a:r>
              <a:rPr lang="ar-DZ" sz="2800" b="1" kern="100" dirty="0">
                <a:effectLst/>
                <a:latin typeface="Calibri" panose="020F0502020204030204" pitchFamily="34" charset="0"/>
                <a:ea typeface="Calibri" panose="020F0502020204030204" pitchFamily="34" charset="0"/>
                <a:cs typeface="Traditional Arabic" pitchFamily="2" charset="-78"/>
              </a:rPr>
              <a:t>المبحث الثاني : أسبابها ونتائجها : </a:t>
            </a:r>
            <a:endParaRPr lang="en-US" kern="1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DZ" sz="2800" b="1" kern="100" dirty="0">
                <a:effectLst/>
                <a:latin typeface="Calibri" panose="020F0502020204030204" pitchFamily="34" charset="0"/>
                <a:ea typeface="Calibri" panose="020F0502020204030204" pitchFamily="34" charset="0"/>
                <a:cs typeface="Traditional Arabic" pitchFamily="2" charset="-78"/>
              </a:rPr>
              <a:t>المطلب الأول : أسباب السرقة العلمية</a:t>
            </a:r>
            <a:endParaRPr lang="en-US" kern="1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DZ" sz="2800" kern="100" dirty="0">
                <a:effectLst/>
                <a:latin typeface="Calibri" panose="020F0502020204030204" pitchFamily="34" charset="0"/>
                <a:ea typeface="Calibri" panose="020F0502020204030204" pitchFamily="34" charset="0"/>
                <a:cs typeface="Traditional Arabic" pitchFamily="2" charset="-78"/>
              </a:rPr>
              <a:t>ان الوقوع في السرقة العلمية له عدة مسببات . </a:t>
            </a:r>
            <a:endParaRPr lang="en-US"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buFont typeface="+mj-lt"/>
              <a:buAutoNum type="arabicPeriod"/>
            </a:pPr>
            <a:r>
              <a:rPr lang="ar-DZ" sz="2800" kern="100" dirty="0">
                <a:effectLst/>
                <a:latin typeface="Calibri" panose="020F0502020204030204" pitchFamily="34" charset="0"/>
                <a:ea typeface="Calibri" panose="020F0502020204030204" pitchFamily="34" charset="0"/>
                <a:cs typeface="Traditional Arabic" pitchFamily="2" charset="-78"/>
              </a:rPr>
              <a:t>ضعف مستوى القيم التي يمتلكها الشخص مما يدفع به للقيام بهذه الممارسات. </a:t>
            </a:r>
            <a:endParaRPr lang="en-US"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buFont typeface="+mj-lt"/>
              <a:buAutoNum type="arabicPeriod"/>
            </a:pPr>
            <a:r>
              <a:rPr lang="ar-DZ" sz="2800" kern="100" dirty="0">
                <a:effectLst/>
                <a:latin typeface="Calibri" panose="020F0502020204030204" pitchFamily="34" charset="0"/>
                <a:ea typeface="Calibri" panose="020F0502020204030204" pitchFamily="34" charset="0"/>
                <a:cs typeface="Traditional Arabic" pitchFamily="2" charset="-78"/>
              </a:rPr>
              <a:t>امتلاك الباحث لثقافة خاطئة تدفعه للسرقة العلمية </a:t>
            </a:r>
            <a:endParaRPr lang="en-US"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buFont typeface="+mj-lt"/>
              <a:buAutoNum type="arabicPeriod"/>
            </a:pPr>
            <a:r>
              <a:rPr lang="ar-DZ" sz="2800" kern="100" dirty="0">
                <a:effectLst/>
                <a:latin typeface="Calibri" panose="020F0502020204030204" pitchFamily="34" charset="0"/>
                <a:ea typeface="Calibri" panose="020F0502020204030204" pitchFamily="34" charset="0"/>
                <a:cs typeface="Traditional Arabic" pitchFamily="2" charset="-78"/>
              </a:rPr>
              <a:t>ضعف مستوى مشرفين </a:t>
            </a:r>
            <a:r>
              <a:rPr lang="ar-DZ" sz="2800" kern="100" dirty="0" err="1">
                <a:effectLst/>
                <a:latin typeface="Calibri" panose="020F0502020204030204" pitchFamily="34" charset="0"/>
                <a:ea typeface="Calibri" panose="020F0502020204030204" pitchFamily="34" charset="0"/>
                <a:cs typeface="Traditional Arabic" pitchFamily="2" charset="-78"/>
              </a:rPr>
              <a:t>والمؤطؤرين</a:t>
            </a:r>
            <a:r>
              <a:rPr lang="ar-DZ" sz="2800" kern="100" dirty="0">
                <a:effectLst/>
                <a:latin typeface="Calibri" panose="020F0502020204030204" pitchFamily="34" charset="0"/>
                <a:ea typeface="Calibri" panose="020F0502020204030204" pitchFamily="34" charset="0"/>
                <a:cs typeface="Traditional Arabic" pitchFamily="2" charset="-78"/>
              </a:rPr>
              <a:t> يدفع للباحث لسبل </a:t>
            </a:r>
            <a:r>
              <a:rPr lang="ar-DZ" sz="2800" kern="100" dirty="0" err="1">
                <a:effectLst/>
                <a:latin typeface="Calibri" panose="020F0502020204030204" pitchFamily="34" charset="0"/>
                <a:ea typeface="Calibri" panose="020F0502020204030204" pitchFamily="34" charset="0"/>
                <a:cs typeface="Traditional Arabic" pitchFamily="2" charset="-78"/>
              </a:rPr>
              <a:t>غيرمشروعة</a:t>
            </a:r>
            <a:r>
              <a:rPr lang="ar-DZ" sz="2800" kern="100" dirty="0">
                <a:effectLst/>
                <a:latin typeface="Calibri" panose="020F0502020204030204" pitchFamily="34" charset="0"/>
                <a:ea typeface="Calibri" panose="020F0502020204030204" pitchFamily="34" charset="0"/>
                <a:cs typeface="Traditional Arabic" pitchFamily="2" charset="-78"/>
              </a:rPr>
              <a:t> في انتزاع المعلومة </a:t>
            </a:r>
            <a:endParaRPr lang="en-US"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buFont typeface="+mj-lt"/>
              <a:buAutoNum type="arabicPeriod"/>
            </a:pPr>
            <a:r>
              <a:rPr lang="ar-DZ" sz="2800" kern="100" dirty="0">
                <a:effectLst/>
                <a:latin typeface="Calibri" panose="020F0502020204030204" pitchFamily="34" charset="0"/>
                <a:ea typeface="Calibri" panose="020F0502020204030204" pitchFamily="34" charset="0"/>
                <a:cs typeface="Traditional Arabic" pitchFamily="2" charset="-78"/>
              </a:rPr>
              <a:t>انتشار المكتبات التجارية ساهم مساهمة فعالة في تفشي ظاهرة السرقة العلمية. </a:t>
            </a:r>
            <a:endParaRPr lang="en-US"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buFont typeface="+mj-lt"/>
              <a:buAutoNum type="arabicPeriod"/>
            </a:pPr>
            <a:r>
              <a:rPr lang="ar-DZ" sz="2800" kern="100" dirty="0">
                <a:effectLst/>
                <a:latin typeface="Calibri" panose="020F0502020204030204" pitchFamily="34" charset="0"/>
                <a:ea typeface="Calibri" panose="020F0502020204030204" pitchFamily="34" charset="0"/>
                <a:cs typeface="Traditional Arabic" pitchFamily="2" charset="-78"/>
              </a:rPr>
              <a:t>نقص الرقابة </a:t>
            </a:r>
            <a:r>
              <a:rPr lang="ar-DZ" sz="2800" kern="100" dirty="0" err="1">
                <a:effectLst/>
                <a:latin typeface="Calibri" panose="020F0502020204030204" pitchFamily="34" charset="0"/>
                <a:ea typeface="Calibri" panose="020F0502020204030204" pitchFamily="34" charset="0"/>
                <a:cs typeface="Traditional Arabic" pitchFamily="2" charset="-78"/>
              </a:rPr>
              <a:t>الرقابة</a:t>
            </a:r>
            <a:r>
              <a:rPr lang="ar-DZ" sz="2800" kern="100" dirty="0">
                <a:effectLst/>
                <a:latin typeface="Calibri" panose="020F0502020204030204" pitchFamily="34" charset="0"/>
                <a:ea typeface="Calibri" panose="020F0502020204030204" pitchFamily="34" charset="0"/>
                <a:cs typeface="Traditional Arabic" pitchFamily="2" charset="-78"/>
              </a:rPr>
              <a:t> أدى الى نقل ونسب أفكار ونتائج لغير أصحابها. </a:t>
            </a:r>
            <a:endParaRPr lang="en-US"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Font typeface="+mj-lt"/>
              <a:buAutoNum type="arabicPeriod"/>
            </a:pPr>
            <a:r>
              <a:rPr lang="ar-DZ" sz="2800" kern="100" dirty="0">
                <a:effectLst/>
                <a:latin typeface="Calibri" panose="020F0502020204030204" pitchFamily="34" charset="0"/>
                <a:ea typeface="Calibri" panose="020F0502020204030204" pitchFamily="34" charset="0"/>
                <a:cs typeface="Traditional Arabic" pitchFamily="2" charset="-78"/>
              </a:rPr>
              <a:t>دوافع تقنية عبر الانترنت تعزي الباحثين  وتدفعهم لأسلوب السرقة العلمية. </a:t>
            </a:r>
            <a:endParaRPr lang="en-US" kern="100" dirty="0">
              <a:effectLst/>
              <a:latin typeface="Calibri" panose="020F0502020204030204" pitchFamily="34" charset="0"/>
              <a:ea typeface="Calibri" panose="020F0502020204030204" pitchFamily="34" charset="0"/>
              <a:cs typeface="Arial" panose="020B0604020202020204" pitchFamily="34" charset="0"/>
            </a:endParaRPr>
          </a:p>
          <a:p>
            <a:pPr algn="r" rtl="1"/>
            <a:r>
              <a:rPr lang="ar-DZ" sz="2800" dirty="0">
                <a:effectLst/>
                <a:latin typeface="Calibri" panose="020F0502020204030204" pitchFamily="34" charset="0"/>
                <a:ea typeface="Calibri" panose="020F0502020204030204" pitchFamily="34" charset="0"/>
                <a:cs typeface="Traditional Arabic" pitchFamily="2" charset="-78"/>
              </a:rPr>
              <a:t>7. اتباع المناهج التقليدية دون أي تجديد</a:t>
            </a:r>
            <a:endParaRPr lang="ar-DZ" sz="2800" dirty="0"/>
          </a:p>
        </p:txBody>
      </p:sp>
    </p:spTree>
    <p:extLst>
      <p:ext uri="{BB962C8B-B14F-4D97-AF65-F5344CB8AC3E}">
        <p14:creationId xmlns:p14="http://schemas.microsoft.com/office/powerpoint/2010/main" val="2176532302"/>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me 5">
            <a:extLst>
              <a:ext uri="{FF2B5EF4-FFF2-40B4-BE49-F238E27FC236}">
                <a16:creationId xmlns:a16="http://schemas.microsoft.com/office/drawing/2014/main" id="{C2FCA332-8504-9EC8-6DAC-C305A21EFC63}"/>
              </a:ext>
            </a:extLst>
          </p:cNvPr>
          <p:cNvGraphicFramePr/>
          <p:nvPr>
            <p:extLst>
              <p:ext uri="{D42A27DB-BD31-4B8C-83A1-F6EECF244321}">
                <p14:modId xmlns:p14="http://schemas.microsoft.com/office/powerpoint/2010/main" val="3653779331"/>
              </p:ext>
            </p:extLst>
          </p:nvPr>
        </p:nvGraphicFramePr>
        <p:xfrm>
          <a:off x="666044" y="509447"/>
          <a:ext cx="10859912" cy="51403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54310807"/>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me 7">
            <a:extLst>
              <a:ext uri="{FF2B5EF4-FFF2-40B4-BE49-F238E27FC236}">
                <a16:creationId xmlns:a16="http://schemas.microsoft.com/office/drawing/2014/main" id="{02C786DE-6EB4-3ED1-2C50-CAD92A48A03A}"/>
              </a:ext>
            </a:extLst>
          </p:cNvPr>
          <p:cNvGraphicFramePr/>
          <p:nvPr>
            <p:extLst>
              <p:ext uri="{D42A27DB-BD31-4B8C-83A1-F6EECF244321}">
                <p14:modId xmlns:p14="http://schemas.microsoft.com/office/powerpoint/2010/main" val="3908800871"/>
              </p:ext>
            </p:extLst>
          </p:nvPr>
        </p:nvGraphicFramePr>
        <p:xfrm>
          <a:off x="282224" y="2006865"/>
          <a:ext cx="11255022" cy="37805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ZoneTexte 6">
            <a:extLst>
              <a:ext uri="{FF2B5EF4-FFF2-40B4-BE49-F238E27FC236}">
                <a16:creationId xmlns:a16="http://schemas.microsoft.com/office/drawing/2014/main" id="{B92440E5-C0A5-C18E-B16B-EDB3666589A1}"/>
              </a:ext>
            </a:extLst>
          </p:cNvPr>
          <p:cNvSpPr txBox="1"/>
          <p:nvPr/>
        </p:nvSpPr>
        <p:spPr>
          <a:xfrm>
            <a:off x="5065890" y="664212"/>
            <a:ext cx="6135510" cy="750975"/>
          </a:xfrm>
          <a:prstGeom prst="rect">
            <a:avLst/>
          </a:prstGeom>
          <a:noFill/>
        </p:spPr>
        <p:txBody>
          <a:bodyPr wrap="square">
            <a:spAutoFit/>
          </a:bodyPr>
          <a:lstStyle/>
          <a:p>
            <a:pPr algn="just" rtl="1">
              <a:lnSpc>
                <a:spcPct val="107000"/>
              </a:lnSpc>
              <a:spcAft>
                <a:spcPts val="800"/>
              </a:spcAft>
            </a:pPr>
            <a:r>
              <a:rPr lang="ar-DZ" sz="4000"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المطلب الثالث: تدابير الرقابة: </a:t>
            </a:r>
            <a:endParaRPr lang="en-US" sz="2800"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48791485"/>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4FA82103-A34B-0161-C977-4885D7374648}"/>
              </a:ext>
            </a:extLst>
          </p:cNvPr>
          <p:cNvSpPr txBox="1"/>
          <p:nvPr/>
        </p:nvSpPr>
        <p:spPr>
          <a:xfrm>
            <a:off x="5125156" y="384765"/>
            <a:ext cx="6096000" cy="619272"/>
          </a:xfrm>
          <a:prstGeom prst="rect">
            <a:avLst/>
          </a:prstGeom>
          <a:noFill/>
        </p:spPr>
        <p:txBody>
          <a:bodyPr wrap="square">
            <a:spAutoFit/>
          </a:bodyPr>
          <a:lstStyle/>
          <a:p>
            <a:pPr algn="just" rtl="1">
              <a:lnSpc>
                <a:spcPct val="107000"/>
              </a:lnSpc>
              <a:spcAft>
                <a:spcPts val="800"/>
              </a:spcAft>
            </a:pPr>
            <a:r>
              <a:rPr lang="ar-DZ" sz="3200"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raditional Arabic" pitchFamily="2" charset="-78"/>
              </a:rPr>
              <a:t>المطلب 04: أهم برامج الكشف عن السرقات العلمية</a:t>
            </a:r>
            <a:r>
              <a:rPr lang="ar-DZ" sz="2400" b="1" kern="100" dirty="0">
                <a:effectLst/>
                <a:latin typeface="Calibri" panose="020F0502020204030204" pitchFamily="34" charset="0"/>
                <a:ea typeface="Calibri" panose="020F0502020204030204" pitchFamily="34" charset="0"/>
                <a:cs typeface="Traditional Arabic" pitchFamily="2" charset="-78"/>
              </a:rPr>
              <a:t>. </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7" name="ZoneTexte 6">
            <a:extLst>
              <a:ext uri="{FF2B5EF4-FFF2-40B4-BE49-F238E27FC236}">
                <a16:creationId xmlns:a16="http://schemas.microsoft.com/office/drawing/2014/main" id="{F0B66B16-E1AD-263F-70F6-597E45B93464}"/>
              </a:ext>
            </a:extLst>
          </p:cNvPr>
          <p:cNvSpPr txBox="1"/>
          <p:nvPr/>
        </p:nvSpPr>
        <p:spPr>
          <a:xfrm>
            <a:off x="338666" y="1572182"/>
            <a:ext cx="11164711" cy="3627275"/>
          </a:xfrm>
          <a:prstGeom prst="rect">
            <a:avLst/>
          </a:prstGeom>
          <a:noFill/>
        </p:spPr>
        <p:txBody>
          <a:bodyPr wrap="square">
            <a:spAutoFit/>
          </a:bodyPr>
          <a:lstStyle/>
          <a:p>
            <a:pPr marL="342900" lvl="0" indent="-342900" algn="just" rtl="1">
              <a:lnSpc>
                <a:spcPct val="107000"/>
              </a:lnSpc>
              <a:spcAft>
                <a:spcPts val="800"/>
              </a:spcAft>
              <a:buFont typeface="+mj-lt"/>
              <a:buAutoNum type="arabicPeriod"/>
            </a:pPr>
            <a:r>
              <a:rPr lang="ar-DZ" sz="2800" kern="100" dirty="0">
                <a:effectLst/>
                <a:latin typeface="Calibri" panose="020F0502020204030204" pitchFamily="34" charset="0"/>
                <a:ea typeface="Calibri" panose="020F0502020204030204" pitchFamily="34" charset="0"/>
                <a:cs typeface="Traditional Arabic" pitchFamily="2" charset="-78"/>
              </a:rPr>
              <a:t>برنامج : </a:t>
            </a:r>
            <a:r>
              <a:rPr lang="fr-FR" sz="2800" kern="100" dirty="0" err="1">
                <a:effectLst/>
                <a:latin typeface="Calibri" panose="020F0502020204030204" pitchFamily="34" charset="0"/>
                <a:ea typeface="Calibri" panose="020F0502020204030204" pitchFamily="34" charset="0"/>
                <a:cs typeface="Traditional Arabic" pitchFamily="2" charset="-78"/>
              </a:rPr>
              <a:t>turnitin</a:t>
            </a:r>
            <a:r>
              <a:rPr lang="fr-FR" sz="2800" kern="100" dirty="0">
                <a:effectLst/>
                <a:latin typeface="Calibri" panose="020F0502020204030204" pitchFamily="34" charset="0"/>
                <a:ea typeface="Calibri" panose="020F0502020204030204" pitchFamily="34" charset="0"/>
                <a:cs typeface="Traditional Arabic" pitchFamily="2" charset="-78"/>
              </a:rPr>
              <a:t> </a:t>
            </a:r>
            <a:endParaRPr lang="en-US" kern="1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DZ" sz="2800" kern="100" dirty="0">
                <a:effectLst/>
                <a:latin typeface="Calibri" panose="020F0502020204030204" pitchFamily="34" charset="0"/>
                <a:ea typeface="Calibri" panose="020F0502020204030204" pitchFamily="34" charset="0"/>
                <a:cs typeface="Traditional Arabic" pitchFamily="2" charset="-78"/>
              </a:rPr>
              <a:t>هو برنامج خاص بالطلبة الجامعيين لقدرته على اجراء مقارنات بين بحوث الطلبة ومعرفة السرقات التي تتم بينهم وفي نفس الوقت يجري البرنامج مقارنات بين البحوث داخل محركات البحث فضلا عن الكثير من الميزات الأخرى. </a:t>
            </a:r>
            <a:endParaRPr lang="ar-DZ" kern="1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DZ" kern="100" dirty="0">
                <a:latin typeface="Calibri" panose="020F0502020204030204" pitchFamily="34" charset="0"/>
                <a:ea typeface="Calibri" panose="020F0502020204030204" pitchFamily="34" charset="0"/>
                <a:cs typeface="Arial" panose="020B0604020202020204" pitchFamily="34" charset="0"/>
              </a:rPr>
              <a:t>2. ب</a:t>
            </a:r>
            <a:r>
              <a:rPr lang="ar-DZ" sz="2800" kern="100" dirty="0">
                <a:effectLst/>
                <a:latin typeface="Calibri" panose="020F0502020204030204" pitchFamily="34" charset="0"/>
                <a:ea typeface="Calibri" panose="020F0502020204030204" pitchFamily="34" charset="0"/>
                <a:cs typeface="Traditional Arabic" pitchFamily="2" charset="-78"/>
              </a:rPr>
              <a:t>رنامج : </a:t>
            </a:r>
            <a:r>
              <a:rPr lang="fr-FR" sz="2800" kern="100" dirty="0" err="1">
                <a:effectLst/>
                <a:latin typeface="Calibri" panose="020F0502020204030204" pitchFamily="34" charset="0"/>
                <a:ea typeface="Calibri" panose="020F0502020204030204" pitchFamily="34" charset="0"/>
                <a:cs typeface="Traditional Arabic" pitchFamily="2" charset="-78"/>
              </a:rPr>
              <a:t>ithenticate</a:t>
            </a:r>
            <a:r>
              <a:rPr lang="fr-FR" sz="2800" kern="100" dirty="0">
                <a:effectLst/>
                <a:latin typeface="Traditional Arabic" pitchFamily="2" charset="-78"/>
                <a:ea typeface="Calibri" panose="020F0502020204030204" pitchFamily="34" charset="0"/>
                <a:cs typeface="Arial" panose="020B0604020202020204" pitchFamily="34" charset="0"/>
              </a:rPr>
              <a:t> </a:t>
            </a:r>
            <a:endParaRPr lang="en-US" kern="1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DZ" sz="2800" kern="100" dirty="0">
                <a:effectLst/>
                <a:latin typeface="Calibri" panose="020F0502020204030204" pitchFamily="34" charset="0"/>
                <a:ea typeface="Calibri" panose="020F0502020204030204" pitchFamily="34" charset="0"/>
                <a:cs typeface="Traditional Arabic" pitchFamily="2" charset="-78"/>
              </a:rPr>
              <a:t>هذا البرنامج له القدرة على البحث في 3880000 بحث وثيقة وكتب من اكثر من 80 ألف مجلة علمية ويجري مقارنة مع 920 مليون ملخص بحثي ، ويقارن البحث المعني بـ </a:t>
            </a:r>
            <a:r>
              <a:rPr lang="ar-DZ" sz="2800" kern="100" dirty="0" err="1">
                <a:effectLst/>
                <a:latin typeface="Calibri" panose="020F0502020204030204" pitchFamily="34" charset="0"/>
                <a:ea typeface="Calibri" panose="020F0502020204030204" pitchFamily="34" charset="0"/>
                <a:cs typeface="Traditional Arabic" pitchFamily="2" charset="-78"/>
              </a:rPr>
              <a:t>ملايير</a:t>
            </a:r>
            <a:r>
              <a:rPr lang="ar-DZ" sz="2800" kern="100" dirty="0">
                <a:effectLst/>
                <a:latin typeface="Calibri" panose="020F0502020204030204" pitchFamily="34" charset="0"/>
                <a:ea typeface="Calibri" panose="020F0502020204030204" pitchFamily="34" charset="0"/>
                <a:cs typeface="Traditional Arabic" pitchFamily="2" charset="-78"/>
              </a:rPr>
              <a:t> الصفحات المتاحة على الانترنت وتعتمده الكثير من دور النشر. </a:t>
            </a:r>
            <a:endParaRPr lang="en-US"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8831010"/>
      </p:ext>
    </p:extLst>
  </p:cSld>
  <p:clrMapOvr>
    <a:masterClrMapping/>
  </p:clrMapOvr>
  <p:transition spd="slow">
    <p:push dir="u"/>
  </p:transition>
</p:sld>
</file>

<file path=ppt/theme/theme1.xml><?xml version="1.0" encoding="utf-8"?>
<a:theme xmlns:a="http://schemas.openxmlformats.org/drawingml/2006/main" name="Ronds dans l’eau">
  <a:themeElements>
    <a:clrScheme name="Ronds dans l’eau">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Ronds dans l’eau">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onds dans l’eau">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Ronds dans l’eau</Template>
  <TotalTime>113</TotalTime>
  <Words>1420</Words>
  <Application>Microsoft Office PowerPoint</Application>
  <PresentationFormat>Grand écran</PresentationFormat>
  <Paragraphs>95</Paragraphs>
  <Slides>14</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14</vt:i4>
      </vt:variant>
    </vt:vector>
  </HeadingPairs>
  <TitlesOfParts>
    <vt:vector size="22" baseType="lpstr">
      <vt:lpstr>Arial</vt:lpstr>
      <vt:lpstr>Calibri</vt:lpstr>
      <vt:lpstr>Symbol</vt:lpstr>
      <vt:lpstr>Times New Roman</vt:lpstr>
      <vt:lpstr>Traditional Arabic</vt:lpstr>
      <vt:lpstr>Tw Cen MT</vt:lpstr>
      <vt:lpstr>Wingdings</vt:lpstr>
      <vt:lpstr>Ronds dans l’eau</vt:lpstr>
      <vt:lpstr>الجمهورية الجزائرية الديمقراطية الشعبية  وزارة التعليم العالي والبحث العلمي  جامعة 8 ماي 1945 قالمة  كلية العلوم الاقتصادية والتجارية وعلوم التسيير  قسم العلوم التجارية  السنة الثانية ليسانس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2022</dc:creator>
  <cp:lastModifiedBy>2022</cp:lastModifiedBy>
  <cp:revision>4</cp:revision>
  <dcterms:created xsi:type="dcterms:W3CDTF">2023-12-09T10:36:07Z</dcterms:created>
  <dcterms:modified xsi:type="dcterms:W3CDTF">2023-12-09T12:29:29Z</dcterms:modified>
</cp:coreProperties>
</file>