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8" r:id="rId5"/>
    <p:sldId id="27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79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80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4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38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4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72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42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64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66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15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21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1EFA3-60B9-4EF7-9081-86EF18C39D73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916BC-FF67-4C7F-ADEF-ADE0FF718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03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19268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 rtl="1"/>
            <a:r>
              <a:rPr lang="ar-DZ" sz="85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المحاضرة العاشرة:</a:t>
            </a:r>
          </a:p>
          <a:p>
            <a:pPr algn="ctr" rtl="1"/>
            <a:r>
              <a:rPr lang="ar-DZ" sz="8500" b="1" dirty="0" smtClean="0">
                <a:solidFill>
                  <a:schemeClr val="accent5"/>
                </a:solidFill>
                <a:latin typeface="Simplified Arabic" pitchFamily="18" charset="-78"/>
                <a:cs typeface="Simplified Arabic" pitchFamily="18" charset="-78"/>
              </a:rPr>
              <a:t>نماذح الإتصال</a:t>
            </a:r>
            <a:endParaRPr lang="ar-DZ" sz="9300" b="1" dirty="0" smtClean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fr-FR" sz="9300" b="1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Communication</a:t>
            </a:r>
          </a:p>
          <a:p>
            <a:pPr algn="ctr" rtl="1"/>
            <a:r>
              <a:rPr lang="fr-FR" sz="9300" b="1" dirty="0" err="1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Models</a:t>
            </a:r>
            <a:endParaRPr lang="ar-DZ" sz="9300" b="1" dirty="0" smtClean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endParaRPr lang="ar-DZ" sz="8000" b="1" dirty="0" smtClean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ar-DZ" sz="8000" b="1" dirty="0" smtClean="0">
                <a:solidFill>
                  <a:schemeClr val="accent4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د ـــ مبـــــارك زودة</a:t>
            </a:r>
          </a:p>
          <a:p>
            <a:pPr algn="ctr" rtl="1"/>
            <a:endParaRPr lang="fr-FR" sz="8000" b="1" dirty="0" smtClean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8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8640"/>
            <a:ext cx="8712968" cy="666936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رابعا: </a:t>
            </a:r>
            <a:r>
              <a:rPr lang="ar-SA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نموذج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كاتز و لا زار سفلد </a:t>
            </a:r>
            <a:r>
              <a:rPr lang="en-US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Katz and </a:t>
            </a:r>
            <a:r>
              <a:rPr lang="en-US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Lazarefeld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عام 1955م قدم عالما العلوم السياسية "الياهو كاتز" و"بول لازارسلفد" مفهومها عن تدفق الاتصال على مرحلتين في كتابهما "التأثير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الشخصي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0" indent="0" algn="just" rtl="1">
              <a:buNone/>
            </a:pP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وقد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بينا النموذج على بحث سابق وجد فيه أن المعلومات المقدمة من الوسائل الجماهيرية لاتصل كما ينبغي، و لا يكون لها أثر على المستقبلين كما تزعم وجهات النظر السابقة عن الاتصال. </a:t>
            </a: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قد أوضح بحثهما أن الرسائل السياسية المذاعة و المطبوعة تبدو ذات تأثير ثانوي ضئيل على قرار الناخبين في عملية التصويت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372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24936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37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712968" cy="6320308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خامسا: </a:t>
            </a:r>
            <a:r>
              <a:rPr lang="ar-SA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نموذج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وستلي وماكلين </a:t>
            </a:r>
            <a:r>
              <a:rPr lang="en-US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Westly</a:t>
            </a:r>
            <a:r>
              <a:rPr lang="en-US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and Maclean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طور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"برس وستلى </a:t>
            </a:r>
            <a:r>
              <a:rPr lang="en-US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westly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و مالكولم </a:t>
            </a:r>
            <a:r>
              <a:rPr lang="ar-SA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ماكلين </a:t>
            </a:r>
            <a:r>
              <a:rPr lang="en-US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Maclean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وصفاً لعملية الاتصال، و اختلف نموذجها عن الطرق المألوفة السابقة، وذلك بأن اقتراحا أن الاتصال لا يبدأ بمصدر بل بمجموعة من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الإشارات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 الرسائل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المحتملة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0" indent="0" algn="just" rtl="1">
              <a:buNone/>
            </a:pP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 قد اعتبر </a:t>
            </a:r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نموذج "وستلى ماكلين أكثر تعقيداً 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 النماذج السابقة، و أدت مكوناته الكثيرة من الخطوط والأسهم إلى النظرة الجديدة إلى الاتصال الذي توسع في طرق رئيسة عديدة وقد أوضح "وستلى- ماكلين" ضمنياً أن الرسائل ليست كلها مهمة لعملية الاتصال، و لا أنها قد أرسلت عن قصد أو أنها ناتجة عن نشاط إنساني. </a:t>
            </a:r>
          </a:p>
          <a:p>
            <a:pPr marL="0" indent="0" algn="just" rtl="1">
              <a:buNone/>
            </a:pP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ففي مفهومها أن الحريق، و العطس، و حادث المرور، أو الدمعة، أو ملابس الشخص، أو حتى الصمت كلها تعد رسائل مهمة للأشخاص الذين لهم علاقة بها. 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372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792088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37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712968" cy="6320308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سادسا: نموذج بيرلو</a:t>
            </a:r>
          </a:p>
          <a:p>
            <a:pPr marL="0" indent="0" algn="just" rtl="1">
              <a:buNone/>
            </a:pP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الستينيات تطور عدد من نماذج عملية الاتصال اعتماداً على أعمال العلماء السابقين. و أكثر ما يذكر في هذا الصدد هو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كتاب "ديفد بيرلو" (عملية الاتصال) الذي ألفه عام 1960. </a:t>
            </a:r>
            <a:endParaRPr lang="ar-DZ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يبدو الكاتب متأثراً بوجهة نظر "أرسطو" عن الاتصال و يشمل العناصر التقليدية: المصدر و الرسالة و القناة و المستقبل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 ركز "بيرلو" في شرحه للنموذج على أن الاتصال عملية متسلسلة، و أن المعاني موجودة في الناس و ليس في الكلمات أي أن تفسير الرسالة بشكل رئيس يعتمد على المرسل و المستقبل و ما تعنيه الكلمات لهما أكثر من اعتمادها على عناصر الرسالة نفسها.</a:t>
            </a:r>
          </a:p>
          <a:p>
            <a:pPr marL="0" indent="0" algn="just" rtl="1">
              <a:buNone/>
            </a:pP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إن إطار "بيرلو" بتأكيده على أهمية المعنى المرتبط و الملازم للرسالة من قبل المصدر والمستقبل، يكون قد دعم و عزز التحول الذي يبعد عن نظريات الاتصال التي تؤكد على بث المعلومات إلى وجهات النظر التي تركز على تفسير المعلومات.</a:t>
            </a:r>
          </a:p>
          <a:p>
            <a:pPr marL="0" indent="0" algn="just" rtl="1">
              <a:buNone/>
            </a:pP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372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نموذج بيرلو"/>
          <p:cNvPicPr>
            <a:picLocks noGrp="1"/>
          </p:cNvPicPr>
          <p:nvPr>
            <p:ph idx="1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928992" cy="6408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37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6480720"/>
          </a:xfrm>
        </p:spPr>
        <p:txBody>
          <a:bodyPr>
            <a:noAutofit/>
          </a:bodyPr>
          <a:lstStyle/>
          <a:p>
            <a:pPr algn="r" rtl="1"/>
            <a:r>
              <a:rPr lang="ar-DZ" sz="32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تمهيد</a:t>
            </a:r>
            <a: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b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تطورت دراسة الإتصال الإنساني </a:t>
            </a:r>
            <a:r>
              <a:rPr lang="ar-SA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أواخر الأربعينيات و بداية</a:t>
            </a:r>
            <a: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الخمسينيات</a:t>
            </a:r>
            <a: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</a:t>
            </a:r>
            <a:r>
              <a:rPr lang="ar-SA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اتسع مجال الاتصال اتساعاً كبيراً، و أثناء تلك السنوات بدأ عدد من علماء الاجتماع و السلوكيين في تطوير </a:t>
            </a:r>
            <a: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نماذج و</a:t>
            </a:r>
            <a:r>
              <a:rPr lang="ar-SA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نظرياتٍ للاتصال امتدت إلى آفاقَ أبعد من حدود مجالات تخصصاتهم.</a:t>
            </a:r>
            <a: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ففي مجال </a:t>
            </a:r>
            <a:r>
              <a:rPr lang="ar-SA" sz="32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علم الأجناس البشرية "الأنثروبولوجيا" </a:t>
            </a:r>
            <a:r>
              <a:rPr lang="ar-SA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على سبيل المثال، كانت الأبحاث المتعلقة بوضع الجسم و الإشارة في ثقافات معينة هي الأساس لدراسات الاتصال غير اللفظي. </a:t>
            </a:r>
            <a: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DZ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مجال </a:t>
            </a:r>
            <a:r>
              <a:rPr lang="ar-SA" sz="32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علم  النفس</a:t>
            </a:r>
            <a:r>
              <a:rPr lang="ar-SA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تركز الاهتمام حول </a:t>
            </a:r>
            <a:r>
              <a:rPr lang="ar-SA" sz="32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الإقناع و التأثير الاجتماعي،</a:t>
            </a:r>
            <a:r>
              <a:rPr lang="ar-DZ" sz="32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 </a:t>
            </a:r>
            <a:r>
              <a:rPr lang="ar-SA" sz="32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 خاصة المواقف و الاتجاهات</a:t>
            </a:r>
            <a:r>
              <a:rPr lang="ar-SA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 كيف تكون و تتغير، و أثرها على السلوك، و دور الاتصال في هذه الديناميات.</a:t>
            </a:r>
            <a:r>
              <a:rPr lang="fr-FR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fr-FR" sz="32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fr-FR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708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6453336"/>
          </a:xfrm>
        </p:spPr>
        <p:txBody>
          <a:bodyPr>
            <a:noAutofit/>
          </a:bodyPr>
          <a:lstStyle/>
          <a:p>
            <a:pPr algn="r" rtl="1"/>
            <a: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DZ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فيما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درس 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علماء الاجتماع و العلوم السياسية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طبيعة 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الاتصال الجماهيري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مناشط سياسة و اجتماعية متعددة، 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كالسلوك الانتخابي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 جوانب أخرى من الحياة، و حتى في 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علم الحيوان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اهتم العلماء بالاتصال بين الحيوانات. </a:t>
            </a:r>
            <a:r>
              <a:rPr lang="ar-DZ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DZ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هذه </a:t>
            </a:r>
            <a:r>
              <a:rPr lang="ar-DZ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السنوات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نفسها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ساهم 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علم اللغة، و علم الدلالة، و علم الرموز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 كل العلوم التي تركز على طبيعة اللغة و دورها في النشاط الإنساني في تقدم دراسة الاتصال أيضاً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DZ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DZ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DZ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اتسعت الدراسات في </a:t>
            </a:r>
            <a:r>
              <a:rPr lang="ar-DZ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البلاغة و الكلام </a:t>
            </a:r>
            <a:r>
              <a:rPr lang="ar-DZ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أواخر الأربعينيات والخمسينيات لتشمل </a:t>
            </a:r>
            <a:r>
              <a:rPr lang="ar-DZ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الأداء الشفهي، الصوت و الإلقاء، و المناظرة و المسرح و فسيولوجيا الكلام و علم أمراض النطق</a:t>
            </a:r>
            <a:r>
              <a:rPr lang="ar-DZ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، و في كثير من الأعمال القديمة التي كتبت في الخمسينات بدأ التركيز على وسائل خاصة كالصحف اليومية و المجلات و المذياع و التلفاز يتحول إلى اهتمام أهم بطبيعة و تأثير الوسائل الجماهيرية و الاتصال الجماهيري.</a:t>
            </a:r>
            <a:br>
              <a:rPr lang="ar-DZ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fr-FR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882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686800" cy="6408712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كانت سنوات الأربعينيات و الخمسينيات سنوات نمو متداخل في العلوم، و ذلك لأن علماء من مجالات مختلفة قدموا نظريات عن الاتصال تعدت مجالات تخصصاتهم، و من هؤلاء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"لاسويل </a:t>
            </a:r>
            <a:r>
              <a:rPr lang="en-US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Lasswell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و "شانون </a:t>
            </a:r>
            <a:r>
              <a:rPr lang="en-US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schannon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و "ويفر </a:t>
            </a:r>
            <a:r>
              <a:rPr lang="en-US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weaver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و "شرام </a:t>
            </a:r>
            <a:r>
              <a:rPr lang="en-US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schramm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و "كاتز ولازارسفيلد </a:t>
            </a:r>
            <a:r>
              <a:rPr lang="en-US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katz</a:t>
            </a:r>
            <a:r>
              <a:rPr lang="en-US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and </a:t>
            </a:r>
            <a:r>
              <a:rPr lang="en-US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Lazarsfeld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و "وستلى </a:t>
            </a:r>
            <a:r>
              <a:rPr lang="en-US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westly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و "ماكين </a:t>
            </a:r>
            <a:r>
              <a:rPr lang="en-US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Maclean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".</a:t>
            </a:r>
            <a:endParaRPr lang="fr-FR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أما الستينيات فكانت أعوام التكامل و كتب أثناءها كثير من العلماء في تحليل ما كتب عن البلاغة و الخطابة و الصحافة و وسائل الاتصال الجماهيرية، بالإضافة إلى علوم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أخرى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ظهرت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كتب عظيمة في هذا المجال خلال هذه الفترة، و كانت فترة السبعينيات سنوات نمو لا مثيل لها فيما سبق. و حدثت خلالها تطورات أدت إلى تقدم البحث و الكتابة في مجالات الاتصال الشخصي و الجماعي و التنظيمي و السياسي و الدولى و الثقافي، و اتسمت أواخر السبعينيات و بداية الثمانينيات بتجديد الاهتمام بتقنية الاتصال و بتطوير سياسة ملائمة لاستعمالها.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816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548680"/>
            <a:ext cx="8229600" cy="5904656"/>
          </a:xfrm>
        </p:spPr>
        <p:txBody>
          <a:bodyPr>
            <a:normAutofit fontScale="85000" lnSpcReduction="20000"/>
          </a:bodyPr>
          <a:lstStyle/>
          <a:p>
            <a:pPr algn="just" rtl="1"/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 في هذه الفترة الحديثة جداً من التاريخ، تطور عدد من نماذج عملية الاتصال التي جاءت امتداداً لأعمال العلماء السابقين، و من هذه أعمال</a:t>
            </a:r>
            <a:r>
              <a:rPr lang="ar-DZ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marL="742950" indent="-742950" algn="just" rtl="1">
              <a:buFont typeface="+mj-lt"/>
              <a:buAutoNum type="arabicPeriod"/>
            </a:pP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"بيرلو </a:t>
            </a:r>
            <a:r>
              <a:rPr lang="en-US" sz="4000" b="1" dirty="0" err="1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Berlo</a:t>
            </a: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endParaRPr lang="ar-DZ" sz="4000" b="1" dirty="0" smtClean="0">
              <a:solidFill>
                <a:schemeClr val="accent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742950" indent="-742950" algn="just" rtl="1">
              <a:buFont typeface="+mj-lt"/>
              <a:buAutoNum type="arabicPeriod"/>
            </a:pP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"نيوكومب </a:t>
            </a:r>
            <a:r>
              <a:rPr lang="en-US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Newcomb</a:t>
            </a: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endParaRPr lang="ar-DZ" sz="4000" b="1" dirty="0" smtClean="0">
              <a:solidFill>
                <a:schemeClr val="accent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742950" indent="-742950" algn="just" rtl="1">
              <a:buFont typeface="+mj-lt"/>
              <a:buAutoNum type="arabicPeriod"/>
            </a:pP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"دانس </a:t>
            </a:r>
            <a:r>
              <a:rPr lang="en-US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Dance</a:t>
            </a: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endParaRPr lang="ar-DZ" sz="4000" b="1" dirty="0" smtClean="0">
              <a:solidFill>
                <a:schemeClr val="accent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742950" indent="-742950" algn="just" rtl="1">
              <a:buFont typeface="+mj-lt"/>
              <a:buAutoNum type="arabicPeriod"/>
            </a:pP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"واتزلاويك </a:t>
            </a:r>
            <a:r>
              <a:rPr lang="en-US" sz="4000" b="1" dirty="0" err="1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Watzlaick</a:t>
            </a: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endParaRPr lang="ar-DZ" sz="4000" b="1" dirty="0" smtClean="0">
              <a:solidFill>
                <a:schemeClr val="accent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742950" indent="-742950" algn="just" rtl="1">
              <a:buFont typeface="+mj-lt"/>
              <a:buAutoNum type="arabicPeriod"/>
            </a:pP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"بيفن </a:t>
            </a:r>
            <a:r>
              <a:rPr lang="en-US" sz="4000" b="1" dirty="0" err="1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Beavin</a:t>
            </a: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endParaRPr lang="ar-DZ" sz="4000" b="1" dirty="0" smtClean="0">
              <a:solidFill>
                <a:schemeClr val="accent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742950" indent="-742950" algn="just" rtl="1">
              <a:buFont typeface="+mj-lt"/>
              <a:buAutoNum type="arabicPeriod"/>
            </a:pP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"جاكسون </a:t>
            </a:r>
            <a:r>
              <a:rPr lang="en-US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Jackson</a:t>
            </a: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endParaRPr lang="ar-DZ" sz="4000" b="1" dirty="0" smtClean="0">
              <a:solidFill>
                <a:schemeClr val="accent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742950" indent="-742950" algn="just" rtl="1">
              <a:buFont typeface="+mj-lt"/>
              <a:buAutoNum type="arabicPeriod"/>
            </a:pP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"روجز </a:t>
            </a:r>
            <a:r>
              <a:rPr lang="en-US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Rogers</a:t>
            </a: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endParaRPr lang="ar-DZ" sz="4000" b="1" dirty="0" smtClean="0">
              <a:solidFill>
                <a:schemeClr val="accent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742950" indent="-742950" algn="just" rtl="1">
              <a:buFont typeface="+mj-lt"/>
              <a:buAutoNum type="arabicPeriod"/>
            </a:pP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"كنكيد </a:t>
            </a:r>
            <a:r>
              <a:rPr lang="en-US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Kincaid</a:t>
            </a:r>
            <a:r>
              <a:rPr lang="ar-SA" sz="4000" b="1" dirty="0" smtClean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".</a:t>
            </a:r>
            <a:endParaRPr lang="fr-FR" sz="4000" b="1" dirty="0" smtClean="0">
              <a:solidFill>
                <a:schemeClr val="accent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29887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712968" cy="632030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أولا: نموذج لاسويل</a:t>
            </a:r>
          </a:p>
          <a:p>
            <a:pPr marL="0" indent="0" algn="just" rtl="1">
              <a:buNone/>
            </a:pP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شهد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الاتصال تطورا أثناء الحرب العالمية الثانية و بعدها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حيث بدأ علماء الاجتماع و السلوكيون و العلوم السياسية و علماء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اللغة،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تطوير نظريات للاتصال تعدت حدود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تخصصاتهم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سنة 1948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قدم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"هارولد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لاسويل"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وهو من علماء السياسة - منظوراً عاما للاتصال تجاوز حدود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تخصصه،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 وضح عناصر الاتصال من خلال الإجابة عن الأسئلة الخمسة التالية الموضحة :     نموذج (لاسويل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rtl="1"/>
            <a:r>
              <a:rPr lang="ar-SA" dirty="0"/>
              <a:t> </a:t>
            </a:r>
            <a:r>
              <a:rPr lang="fr-FR" dirty="0" smtClean="0">
                <a:effectLst/>
              </a:rPr>
              <a:t> </a:t>
            </a:r>
            <a:br>
              <a:rPr lang="fr-FR" dirty="0" smtClean="0">
                <a:effectLst/>
              </a:rPr>
            </a:br>
            <a:r>
              <a:rPr lang="ar-SA" dirty="0"/>
              <a:t> </a:t>
            </a:r>
            <a:endParaRPr lang="fr-FR" dirty="0"/>
          </a:p>
          <a:p>
            <a:pPr marL="0" indent="0" algn="r" rtl="1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1026" name="Picture 2" descr="C:\Users\Timgad informatique\Desktop\télécharg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71" y="4221088"/>
            <a:ext cx="7056784" cy="2503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88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712968" cy="6320308"/>
          </a:xfrm>
        </p:spPr>
        <p:txBody>
          <a:bodyPr>
            <a:normAutofit/>
          </a:bodyPr>
          <a:lstStyle/>
          <a:p>
            <a:pPr algn="just" rtl="1"/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حيث ركز لاسويل كما فعل أرسطو من قبله بألفي عام، على الرسالة اللفظية و اهتم بعناصر الاتصال ذاتها، هي المتحدث: والرسالة: والمستقبلون، غير أنه استعمل مصطلحات أخرى. </a:t>
            </a:r>
            <a:endParaRPr lang="fr-FR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 في </a:t>
            </a:r>
            <a:r>
              <a:rPr lang="ar-DZ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جانفي 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سنة </a:t>
            </a:r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1948 انشأ" و يلبور شرام </a:t>
            </a:r>
            <a:r>
              <a:rPr lang="en-US" sz="3600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wilbur</a:t>
            </a:r>
            <a:r>
              <a:rPr lang="en-US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schramm</a:t>
            </a:r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" معهد بحوث الاتصال بجامعة إلينوي, الذي بدأ في جمع المفاهيم المرتبطة بالاتصال من المجالات المختلفة , و من هنا بدأت بحوث الاتصال الجماهيري .</a:t>
            </a:r>
            <a:endParaRPr lang="fr-FR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303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712968" cy="632030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b="1" dirty="0" smtClean="0"/>
              <a:t>ثانيا: </a:t>
            </a:r>
            <a:r>
              <a:rPr lang="ar-SA" b="1" dirty="0" smtClean="0"/>
              <a:t>نموذج </a:t>
            </a:r>
            <a:r>
              <a:rPr lang="ar-SA" b="1" dirty="0"/>
              <a:t>شانون و ويفر </a:t>
            </a:r>
            <a:endParaRPr lang="ar-DZ" b="1" dirty="0" smtClean="0"/>
          </a:p>
          <a:p>
            <a:pPr algn="just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سنة 1949 ظهر تأثير الرياضيات في الاتصال من خلال نموذج "شانون ويفر"(</a:t>
            </a:r>
            <a:r>
              <a:rPr lang="en-US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schannon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 weaver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1949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)    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بعد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عام من ظهور طريقة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لاسويل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نشر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كلود شانون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نتائج البحث الذي أجراه لشركة بيل للهاتف لدراسة المشكلات الهندسية لإرسال الإشارات، و كانت هذه النتائج هي أساس نموذج شانون </a:t>
            </a:r>
            <a:r>
              <a:rPr lang="en-US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shsnnon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 ويفر 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weaver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للاتصال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66875"/>
            <a:ext cx="8784976" cy="27809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45372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712968" cy="632030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ثالثا: </a:t>
            </a:r>
            <a:r>
              <a:rPr lang="ar-SA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نموذج </a:t>
            </a:r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ولبور </a:t>
            </a:r>
            <a:r>
              <a:rPr lang="ar-SA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شرام </a:t>
            </a:r>
            <a:r>
              <a:rPr lang="en-US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Schramm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سنة 1954 عرض شرام عدة نماذج للاتصال أولها كان تطويراً لنموذج شانون و ويفر, و في الثاني قدم مفهوم الخبرة المشتركة باعتبارها أساسية في عملية الاتصال , و في الثالث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feedback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والاتصال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الدائري في اتجاهين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فالاتصال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عند شرام 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Schramm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مجهود هادف يرمى إلى توفير أرضية مشتركة بين المصدر والمستقبل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871296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372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886</Words>
  <Application>Microsoft Office PowerPoint</Application>
  <PresentationFormat>On-screen Show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تمهيد: تطورت دراسة الإتصال الإنساني في أواخر الأربعينيات و بداية الخمسينيات،  فاتسع مجال الاتصال اتساعاً كبيراً، و أثناء تلك السنوات بدأ عدد من علماء الاجتماع و السلوكيين في تطوير نماذج ونظرياتٍ للاتصال امتدت إلى آفاقَ أبعد من حدود مجالات تخصصاتهم.  ففي مجال علم الأجناس البشرية "الأنثروبولوجيا" على سبيل المثال، كانت الأبحاث المتعلقة بوضع الجسم و الإشارة في ثقافات معينة هي الأساس لدراسات الاتصال غير اللفظي.   في مجال علم  النفس تركز الاهتمام حول الإقناع و التأثير الاجتماعي،         و خاصة المواقف و الاتجاهات و كيف تكون و تتغير، و أثرها على السلوك، و دور الاتصال في هذه الديناميات. </vt:lpstr>
      <vt:lpstr>  فيما درس علماء الاجتماع و العلوم السياسية طبيعة الاتصال الجماهيري في مناشط سياسة و اجتماعية متعددة، كالسلوك الانتخابي، و جوانب أخرى من الحياة، و حتى في علم الحيوان اهتم العلماء بالاتصال بين الحيوانات.  و في هذه السنوات نفسها ساهم علم اللغة، و علم الدلالة، و علم الرموز و كل العلوم التي تركز على طبيعة اللغة و دورها في النشاط الإنساني في تقدم دراسة الاتصال أيضاً. اتسعت الدراسات في البلاغة و الكلام في أواخر الأربعينيات والخمسينيات لتشمل الأداء الشفهي، الصوت و الإلقاء، و المناظرة و المسرح و فسيولوجيا الكلام و علم أمراض النطق ، و في كثير من الأعمال القديمة التي كتبت في الخمسينات بدأ التركيز على وسائل خاصة كالصحف اليومية و المجلات و المذياع و التلفاز يتحول إلى اهتمام أهم بطبيعة و تأثير الوسائل الجماهيرية و الاتصال الجماهيري.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Timgad informatique</dc:creator>
  <cp:lastModifiedBy>Timgad informatique</cp:lastModifiedBy>
  <cp:revision>14</cp:revision>
  <dcterms:created xsi:type="dcterms:W3CDTF">2023-12-11T07:34:01Z</dcterms:created>
  <dcterms:modified xsi:type="dcterms:W3CDTF">2023-12-18T08:35:54Z</dcterms:modified>
</cp:coreProperties>
</file>