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78" r:id="rId5"/>
    <p:sldId id="279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1EFA3-60B9-4EF7-9081-86EF18C39D73}" type="datetimeFigureOut">
              <a:rPr lang="fr-FR" smtClean="0"/>
              <a:t>18/12/2023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916BC-FF67-4C7F-ADEF-ADE0FF718C0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757945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1EFA3-60B9-4EF7-9081-86EF18C39D73}" type="datetimeFigureOut">
              <a:rPr lang="fr-FR" smtClean="0"/>
              <a:t>18/12/2023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916BC-FF67-4C7F-ADEF-ADE0FF718C0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168004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1EFA3-60B9-4EF7-9081-86EF18C39D73}" type="datetimeFigureOut">
              <a:rPr lang="fr-FR" smtClean="0"/>
              <a:t>18/12/2023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916BC-FF67-4C7F-ADEF-ADE0FF718C0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539465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1EFA3-60B9-4EF7-9081-86EF18C39D73}" type="datetimeFigureOut">
              <a:rPr lang="fr-FR" smtClean="0"/>
              <a:t>18/12/2023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916BC-FF67-4C7F-ADEF-ADE0FF718C0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61382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1EFA3-60B9-4EF7-9081-86EF18C39D73}" type="datetimeFigureOut">
              <a:rPr lang="fr-FR" smtClean="0"/>
              <a:t>18/12/2023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916BC-FF67-4C7F-ADEF-ADE0FF718C0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35459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1EFA3-60B9-4EF7-9081-86EF18C39D73}" type="datetimeFigureOut">
              <a:rPr lang="fr-FR" smtClean="0"/>
              <a:t>18/12/2023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916BC-FF67-4C7F-ADEF-ADE0FF718C0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24726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1EFA3-60B9-4EF7-9081-86EF18C39D73}" type="datetimeFigureOut">
              <a:rPr lang="fr-FR" smtClean="0"/>
              <a:t>18/12/2023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916BC-FF67-4C7F-ADEF-ADE0FF718C0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04230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1EFA3-60B9-4EF7-9081-86EF18C39D73}" type="datetimeFigureOut">
              <a:rPr lang="fr-FR" smtClean="0"/>
              <a:t>18/12/2023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916BC-FF67-4C7F-ADEF-ADE0FF718C0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886489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1EFA3-60B9-4EF7-9081-86EF18C39D73}" type="datetimeFigureOut">
              <a:rPr lang="fr-FR" smtClean="0"/>
              <a:t>18/12/2023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916BC-FF67-4C7F-ADEF-ADE0FF718C0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026651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1EFA3-60B9-4EF7-9081-86EF18C39D73}" type="datetimeFigureOut">
              <a:rPr lang="fr-FR" smtClean="0"/>
              <a:t>18/12/2023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916BC-FF67-4C7F-ADEF-ADE0FF718C0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791581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1EFA3-60B9-4EF7-9081-86EF18C39D73}" type="datetimeFigureOut">
              <a:rPr lang="fr-FR" smtClean="0"/>
              <a:t>18/12/2023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916BC-FF67-4C7F-ADEF-ADE0FF718C0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942198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D1EFA3-60B9-4EF7-9081-86EF18C39D73}" type="datetimeFigureOut">
              <a:rPr lang="fr-FR" smtClean="0"/>
              <a:t>18/12/2023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1916BC-FF67-4C7F-ADEF-ADE0FF718C0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580350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536" y="332656"/>
            <a:ext cx="8568952" cy="6192688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 algn="ctr" rtl="1"/>
            <a:r>
              <a:rPr lang="ar-DZ" sz="8500" b="1" dirty="0" smtClean="0">
                <a:solidFill>
                  <a:schemeClr val="accent5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المحاضرة العاشرة:</a:t>
            </a:r>
          </a:p>
          <a:p>
            <a:pPr algn="ctr" rtl="1"/>
            <a:r>
              <a:rPr lang="ar-DZ" sz="8500" b="1" dirty="0" smtClean="0">
                <a:solidFill>
                  <a:schemeClr val="accent5"/>
                </a:solidFill>
                <a:latin typeface="Simplified Arabic" pitchFamily="18" charset="-78"/>
                <a:cs typeface="Simplified Arabic" pitchFamily="18" charset="-78"/>
              </a:rPr>
              <a:t>نماذح الإتصال</a:t>
            </a:r>
            <a:endParaRPr lang="ar-DZ" sz="9300" b="1" dirty="0" smtClean="0">
              <a:solidFill>
                <a:schemeClr val="accent1"/>
              </a:solidFill>
              <a:latin typeface="Simplified Arabic" pitchFamily="18" charset="-78"/>
              <a:cs typeface="Simplified Arabic" pitchFamily="18" charset="-78"/>
            </a:endParaRPr>
          </a:p>
          <a:p>
            <a:pPr algn="ctr" rtl="1"/>
            <a:r>
              <a:rPr lang="fr-FR" sz="9300" b="1" dirty="0" smtClean="0">
                <a:solidFill>
                  <a:schemeClr val="accent1"/>
                </a:solidFill>
                <a:latin typeface="Simplified Arabic" pitchFamily="18" charset="-78"/>
                <a:cs typeface="Simplified Arabic" pitchFamily="18" charset="-78"/>
              </a:rPr>
              <a:t>Communication</a:t>
            </a:r>
          </a:p>
          <a:p>
            <a:pPr algn="ctr" rtl="1"/>
            <a:r>
              <a:rPr lang="fr-FR" sz="9300" b="1" dirty="0" err="1" smtClean="0">
                <a:solidFill>
                  <a:schemeClr val="accent1"/>
                </a:solidFill>
                <a:latin typeface="Simplified Arabic" pitchFamily="18" charset="-78"/>
                <a:cs typeface="Simplified Arabic" pitchFamily="18" charset="-78"/>
              </a:rPr>
              <a:t>Models</a:t>
            </a:r>
            <a:endParaRPr lang="ar-DZ" sz="9300" b="1" dirty="0" smtClean="0">
              <a:solidFill>
                <a:schemeClr val="accent1"/>
              </a:solidFill>
              <a:latin typeface="Simplified Arabic" pitchFamily="18" charset="-78"/>
              <a:cs typeface="Simplified Arabic" pitchFamily="18" charset="-78"/>
            </a:endParaRPr>
          </a:p>
          <a:p>
            <a:pPr algn="ctr" rtl="1"/>
            <a:endParaRPr lang="ar-DZ" sz="8000" b="1" dirty="0" smtClean="0">
              <a:solidFill>
                <a:schemeClr val="accent1"/>
              </a:solidFill>
              <a:latin typeface="Simplified Arabic" pitchFamily="18" charset="-78"/>
              <a:cs typeface="Simplified Arabic" pitchFamily="18" charset="-78"/>
            </a:endParaRPr>
          </a:p>
          <a:p>
            <a:pPr algn="ctr" rtl="1"/>
            <a:r>
              <a:rPr lang="ar-DZ" sz="8000" b="1" dirty="0" smtClean="0">
                <a:solidFill>
                  <a:schemeClr val="accent4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د ـــ مبـــــارك زودة</a:t>
            </a:r>
          </a:p>
          <a:p>
            <a:pPr algn="ctr" rtl="1"/>
            <a:endParaRPr lang="fr-FR" sz="8000" b="1" dirty="0" smtClean="0">
              <a:solidFill>
                <a:schemeClr val="accent1"/>
              </a:solidFill>
              <a:latin typeface="Simplified Arabic" pitchFamily="18" charset="-78"/>
              <a:cs typeface="Simplified Arabic" pitchFamily="18" charset="-78"/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9485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88640"/>
            <a:ext cx="8712968" cy="6669360"/>
          </a:xfrm>
        </p:spPr>
        <p:txBody>
          <a:bodyPr>
            <a:normAutofit/>
          </a:bodyPr>
          <a:lstStyle/>
          <a:p>
            <a:pPr marL="0" indent="0" algn="ctr" rtl="1">
              <a:buNone/>
            </a:pPr>
            <a:r>
              <a:rPr lang="ar-DZ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رابعا: </a:t>
            </a:r>
            <a:r>
              <a:rPr lang="ar-SA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نموذج </a:t>
            </a:r>
            <a:r>
              <a:rPr lang="ar-SA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كاتز و لا زار سفلد </a:t>
            </a:r>
            <a:r>
              <a:rPr lang="en-US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Katz and </a:t>
            </a:r>
            <a:r>
              <a:rPr lang="en-US" b="1" dirty="0" err="1">
                <a:latin typeface="Sakkal Majalla" panose="02000000000000000000" pitchFamily="2" charset="-78"/>
                <a:cs typeface="Sakkal Majalla" panose="02000000000000000000" pitchFamily="2" charset="-78"/>
              </a:rPr>
              <a:t>Lazarefeld</a:t>
            </a:r>
            <a:r>
              <a:rPr lang="ar-SA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:</a:t>
            </a:r>
            <a:endParaRPr lang="fr-FR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indent="0" algn="just" rtl="1">
              <a:buNone/>
            </a:pPr>
            <a:r>
              <a:rPr lang="ar-SA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في </a:t>
            </a:r>
            <a:r>
              <a:rPr lang="ar-SA" dirty="0">
                <a:latin typeface="Sakkal Majalla" panose="02000000000000000000" pitchFamily="2" charset="-78"/>
                <a:cs typeface="Sakkal Majalla" panose="02000000000000000000" pitchFamily="2" charset="-78"/>
              </a:rPr>
              <a:t>عام 1955م قدم عالما العلوم السياسية "الياهو كاتز" و"بول لازارسلفد" مفهومها عن تدفق الاتصال على مرحلتين في كتابهما "التأثير </a:t>
            </a:r>
            <a:r>
              <a:rPr lang="ar-SA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الشخصي</a:t>
            </a:r>
            <a:r>
              <a:rPr lang="ar-DZ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.</a:t>
            </a:r>
          </a:p>
          <a:p>
            <a:pPr marL="0" indent="0" algn="just" rtl="1">
              <a:buNone/>
            </a:pPr>
            <a:r>
              <a:rPr lang="ar-SA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وقد </a:t>
            </a:r>
            <a:r>
              <a:rPr lang="ar-SA" dirty="0">
                <a:latin typeface="Sakkal Majalla" panose="02000000000000000000" pitchFamily="2" charset="-78"/>
                <a:cs typeface="Sakkal Majalla" panose="02000000000000000000" pitchFamily="2" charset="-78"/>
              </a:rPr>
              <a:t>بينا النموذج على بحث سابق وجد فيه أن المعلومات المقدمة من الوسائل الجماهيرية لاتصل كما ينبغي، و لا يكون لها أثر على المستقبلين كما تزعم وجهات النظر السابقة عن الاتصال. </a:t>
            </a:r>
            <a:endParaRPr lang="ar-DZ" dirty="0" smtClean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indent="0" algn="just" rtl="1">
              <a:buNone/>
            </a:pPr>
            <a:r>
              <a:rPr lang="ar-SA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و </a:t>
            </a:r>
            <a:r>
              <a:rPr lang="ar-SA" dirty="0">
                <a:latin typeface="Sakkal Majalla" panose="02000000000000000000" pitchFamily="2" charset="-78"/>
                <a:cs typeface="Sakkal Majalla" panose="02000000000000000000" pitchFamily="2" charset="-78"/>
              </a:rPr>
              <a:t>قد أوضح بحثهما أن الرسائل السياسية المذاعة و المطبوعة تبدو ذات تأثير ثانوي ضئيل على قرار الناخبين في عملية التصويت</a:t>
            </a:r>
            <a:r>
              <a:rPr lang="ar-SA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.</a:t>
            </a:r>
            <a:endParaRPr lang="ar-DZ" dirty="0" smtClean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indent="0" algn="just" rtl="1">
              <a:buNone/>
            </a:pPr>
            <a:endParaRPr lang="ar-DZ" dirty="0" smtClean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indent="0" algn="just" rtl="1">
              <a:buNone/>
            </a:pPr>
            <a:endParaRPr lang="fr-FR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indent="0" algn="r" rtl="1">
              <a:buNone/>
            </a:pPr>
            <a:endParaRPr lang="fr-FR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453729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60648"/>
            <a:ext cx="8424936" cy="6192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53729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404664"/>
            <a:ext cx="8712968" cy="6320308"/>
          </a:xfrm>
        </p:spPr>
        <p:txBody>
          <a:bodyPr>
            <a:normAutofit/>
          </a:bodyPr>
          <a:lstStyle/>
          <a:p>
            <a:pPr marL="0" indent="0" algn="just" rtl="1">
              <a:buNone/>
            </a:pPr>
            <a:r>
              <a:rPr lang="ar-DZ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خامسا: </a:t>
            </a:r>
            <a:r>
              <a:rPr lang="ar-SA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نموذج </a:t>
            </a:r>
            <a:r>
              <a:rPr lang="ar-SA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وستلي وماكلين </a:t>
            </a:r>
            <a:r>
              <a:rPr lang="en-US" b="1" dirty="0" err="1">
                <a:latin typeface="Sakkal Majalla" panose="02000000000000000000" pitchFamily="2" charset="-78"/>
                <a:cs typeface="Sakkal Majalla" panose="02000000000000000000" pitchFamily="2" charset="-78"/>
              </a:rPr>
              <a:t>Westly</a:t>
            </a:r>
            <a:r>
              <a:rPr lang="en-US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and Maclean</a:t>
            </a:r>
            <a:r>
              <a:rPr lang="ar-SA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:</a:t>
            </a:r>
            <a:endParaRPr lang="fr-FR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indent="0" algn="just" rtl="1">
              <a:buNone/>
            </a:pPr>
            <a:r>
              <a:rPr lang="ar-SA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طور </a:t>
            </a:r>
            <a:r>
              <a:rPr lang="ar-SA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"برس وستلى </a:t>
            </a:r>
            <a:r>
              <a:rPr lang="en-US" b="1" dirty="0" err="1">
                <a:latin typeface="Sakkal Majalla" panose="02000000000000000000" pitchFamily="2" charset="-78"/>
                <a:cs typeface="Sakkal Majalla" panose="02000000000000000000" pitchFamily="2" charset="-78"/>
              </a:rPr>
              <a:t>westly</a:t>
            </a:r>
            <a:r>
              <a:rPr lang="ar-SA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" و مالكولم </a:t>
            </a:r>
            <a:r>
              <a:rPr lang="ar-SA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ماكلين </a:t>
            </a:r>
            <a:r>
              <a:rPr lang="en-US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Maclean</a:t>
            </a:r>
            <a:r>
              <a:rPr lang="ar-SA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" </a:t>
            </a:r>
            <a:r>
              <a:rPr lang="ar-SA" dirty="0">
                <a:latin typeface="Sakkal Majalla" panose="02000000000000000000" pitchFamily="2" charset="-78"/>
                <a:cs typeface="Sakkal Majalla" panose="02000000000000000000" pitchFamily="2" charset="-78"/>
              </a:rPr>
              <a:t>وصفاً لعملية الاتصال، و اختلف نموذجها عن الطرق المألوفة السابقة، وذلك بأن اقتراحا أن الاتصال لا يبدأ بمصدر بل بمجموعة من </a:t>
            </a:r>
            <a:r>
              <a:rPr lang="ar-SA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الإشارات</a:t>
            </a:r>
            <a:r>
              <a:rPr lang="ar-DZ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SA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SA" dirty="0">
                <a:latin typeface="Sakkal Majalla" panose="02000000000000000000" pitchFamily="2" charset="-78"/>
                <a:cs typeface="Sakkal Majalla" panose="02000000000000000000" pitchFamily="2" charset="-78"/>
              </a:rPr>
              <a:t>أو الرسائل </a:t>
            </a:r>
            <a:r>
              <a:rPr lang="ar-SA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المحتملة</a:t>
            </a:r>
            <a:r>
              <a:rPr lang="ar-DZ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.</a:t>
            </a:r>
          </a:p>
          <a:p>
            <a:pPr marL="0" indent="0" algn="just" rtl="1">
              <a:buNone/>
            </a:pPr>
            <a:r>
              <a:rPr lang="ar-DZ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و قد اعتبر </a:t>
            </a:r>
            <a:r>
              <a:rPr lang="ar-DZ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نموذج "وستلى ماكلين أكثر تعقيداً </a:t>
            </a:r>
            <a:r>
              <a:rPr lang="ar-DZ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من النماذج السابقة، و أدت مكوناته الكثيرة من الخطوط والأسهم إلى النظرة الجديدة إلى الاتصال الذي توسع في طرق رئيسة عديدة وقد أوضح "وستلى- ماكلين" ضمنياً أن الرسائل ليست كلها مهمة لعملية الاتصال، و لا أنها قد أرسلت عن قصد أو أنها ناتجة عن نشاط إنساني. </a:t>
            </a:r>
          </a:p>
          <a:p>
            <a:pPr marL="0" indent="0" algn="just" rtl="1">
              <a:buNone/>
            </a:pPr>
            <a:r>
              <a:rPr lang="ar-DZ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ففي مفهومها أن الحريق، و العطس، و حادث المرور، أو الدمعة، أو ملابس الشخص، أو حتى الصمت كلها تعد رسائل مهمة للأشخاص الذين لهم علاقة بها. </a:t>
            </a:r>
            <a:endParaRPr lang="fr-FR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453729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340768"/>
            <a:ext cx="7920880" cy="44644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53729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404664"/>
            <a:ext cx="8712968" cy="6320308"/>
          </a:xfrm>
        </p:spPr>
        <p:txBody>
          <a:bodyPr>
            <a:normAutofit fontScale="92500" lnSpcReduction="10000"/>
          </a:bodyPr>
          <a:lstStyle/>
          <a:p>
            <a:pPr marL="0" indent="0" algn="r" rtl="1">
              <a:buNone/>
            </a:pPr>
            <a:r>
              <a:rPr lang="ar-DZ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سادسا: نموذج بيرلو</a:t>
            </a:r>
          </a:p>
          <a:p>
            <a:pPr marL="0" indent="0" algn="just" rtl="1">
              <a:buNone/>
            </a:pPr>
            <a:r>
              <a:rPr lang="ar-SA" dirty="0">
                <a:latin typeface="Sakkal Majalla" panose="02000000000000000000" pitchFamily="2" charset="-78"/>
                <a:cs typeface="Sakkal Majalla" panose="02000000000000000000" pitchFamily="2" charset="-78"/>
              </a:rPr>
              <a:t>في الستينيات تطور عدد من نماذج عملية الاتصال اعتماداً على أعمال العلماء السابقين. و أكثر ما يذكر في هذا الصدد هو </a:t>
            </a:r>
            <a:r>
              <a:rPr lang="ar-SA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كتاب "ديفد بيرلو" (عملية الاتصال) الذي ألفه عام 1960. </a:t>
            </a:r>
            <a:endParaRPr lang="ar-DZ" b="1" dirty="0" smtClean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indent="0" algn="just" rtl="1">
              <a:buNone/>
            </a:pPr>
            <a:r>
              <a:rPr lang="ar-SA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و </a:t>
            </a:r>
            <a:r>
              <a:rPr lang="ar-SA" dirty="0">
                <a:latin typeface="Sakkal Majalla" panose="02000000000000000000" pitchFamily="2" charset="-78"/>
                <a:cs typeface="Sakkal Majalla" panose="02000000000000000000" pitchFamily="2" charset="-78"/>
              </a:rPr>
              <a:t>يبدو الكاتب متأثراً بوجهة نظر "أرسطو" عن الاتصال و يشمل العناصر التقليدية: المصدر و الرسالة و القناة و المستقبل</a:t>
            </a:r>
            <a:r>
              <a:rPr lang="ar-SA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.</a:t>
            </a:r>
            <a:endParaRPr lang="ar-DZ" dirty="0" smtClean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indent="0" algn="just" rtl="1">
              <a:buNone/>
            </a:pPr>
            <a:r>
              <a:rPr lang="ar-DZ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و ركز "بيرلو" في شرحه للنموذج على أن الاتصال عملية متسلسلة، و أن المعاني موجودة في الناس و ليس في الكلمات أي أن تفسير الرسالة بشكل رئيس يعتمد على المرسل و المستقبل و ما تعنيه الكلمات لهما أكثر من اعتمادها على عناصر الرسالة نفسها.</a:t>
            </a:r>
          </a:p>
          <a:p>
            <a:pPr marL="0" indent="0" algn="just" rtl="1">
              <a:buNone/>
            </a:pPr>
            <a:r>
              <a:rPr lang="ar-DZ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إن إطار "بيرلو" بتأكيده على أهمية المعنى المرتبط و الملازم للرسالة من قبل المصدر والمستقبل، يكون قد دعم و عزز التحول الذي يبعد عن نظريات الاتصال التي تؤكد على بث المعلومات إلى وجهات النظر التي تركز على تفسير المعلومات.</a:t>
            </a:r>
          </a:p>
          <a:p>
            <a:pPr marL="0" indent="0" algn="just" rtl="1">
              <a:buNone/>
            </a:pPr>
            <a:endParaRPr lang="fr-FR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453729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نموذج بيرلو"/>
          <p:cNvPicPr>
            <a:picLocks noGrp="1"/>
          </p:cNvPicPr>
          <p:nvPr>
            <p:ph idx="1"/>
          </p:nvPr>
        </p:nvPicPr>
        <p:blipFill>
          <a:blip r:embed="rId2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60648"/>
            <a:ext cx="8928992" cy="640871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53729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496944" cy="6480720"/>
          </a:xfrm>
        </p:spPr>
        <p:txBody>
          <a:bodyPr>
            <a:noAutofit/>
          </a:bodyPr>
          <a:lstStyle/>
          <a:p>
            <a:pPr algn="r" rtl="1"/>
            <a:r>
              <a:rPr lang="ar-DZ" sz="3200" b="1" dirty="0" smtClean="0">
                <a:solidFill>
                  <a:prstClr val="black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تمهيد</a:t>
            </a:r>
            <a:r>
              <a:rPr lang="ar-DZ" sz="3200" dirty="0" smtClean="0">
                <a:solidFill>
                  <a:prstClr val="black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:</a:t>
            </a:r>
            <a:br>
              <a:rPr lang="ar-DZ" sz="3200" dirty="0" smtClean="0">
                <a:solidFill>
                  <a:prstClr val="black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</a:br>
            <a:r>
              <a:rPr lang="ar-DZ" sz="3200" dirty="0" smtClean="0">
                <a:solidFill>
                  <a:prstClr val="black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تطورت دراسة الإتصال الإنساني </a:t>
            </a:r>
            <a:r>
              <a:rPr lang="ar-SA" sz="3200" dirty="0" smtClean="0">
                <a:solidFill>
                  <a:prstClr val="black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في أواخر الأربعينيات و بداية</a:t>
            </a:r>
            <a:r>
              <a:rPr lang="ar-DZ" sz="3200" dirty="0" smtClean="0">
                <a:solidFill>
                  <a:prstClr val="black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SA" sz="3200" dirty="0" smtClean="0">
                <a:solidFill>
                  <a:prstClr val="black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الخمسينيات</a:t>
            </a:r>
            <a:r>
              <a:rPr lang="ar-DZ" sz="3200" dirty="0" smtClean="0">
                <a:solidFill>
                  <a:prstClr val="black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،</a:t>
            </a:r>
            <a:r>
              <a:rPr lang="ar-SA" sz="3200" dirty="0" smtClean="0">
                <a:solidFill>
                  <a:prstClr val="black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 </a:t>
            </a:r>
            <a:r>
              <a:rPr lang="ar-DZ" sz="3200" dirty="0" smtClean="0">
                <a:solidFill>
                  <a:prstClr val="black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ف</a:t>
            </a:r>
            <a:r>
              <a:rPr lang="ar-SA" sz="3200" dirty="0" smtClean="0">
                <a:solidFill>
                  <a:prstClr val="black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اتسع مجال الاتصال اتساعاً كبيراً، و أثناء تلك السنوات بدأ عدد من علماء الاجتماع و السلوكيين في تطوير </a:t>
            </a:r>
            <a:r>
              <a:rPr lang="ar-DZ" sz="3200" dirty="0" smtClean="0">
                <a:solidFill>
                  <a:prstClr val="black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نماذج و</a:t>
            </a:r>
            <a:r>
              <a:rPr lang="ar-SA" sz="3200" dirty="0" smtClean="0">
                <a:solidFill>
                  <a:prstClr val="black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نظرياتٍ للاتصال امتدت إلى آفاقَ أبعد من حدود مجالات تخصصاتهم.</a:t>
            </a:r>
            <a:r>
              <a:rPr lang="ar-DZ" sz="3200" dirty="0" smtClean="0">
                <a:solidFill>
                  <a:prstClr val="black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/>
            </a:r>
            <a:br>
              <a:rPr lang="ar-DZ" sz="3200" dirty="0" smtClean="0">
                <a:solidFill>
                  <a:prstClr val="black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</a:br>
            <a:r>
              <a:rPr lang="ar-DZ" sz="3200" dirty="0" smtClean="0">
                <a:solidFill>
                  <a:prstClr val="black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/>
            </a:r>
            <a:br>
              <a:rPr lang="ar-DZ" sz="3200" dirty="0" smtClean="0">
                <a:solidFill>
                  <a:prstClr val="black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</a:br>
            <a:r>
              <a:rPr lang="ar-SA" sz="3200" dirty="0" smtClean="0">
                <a:solidFill>
                  <a:prstClr val="black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ففي مجال </a:t>
            </a:r>
            <a:r>
              <a:rPr lang="ar-SA" sz="3200" b="1" dirty="0" smtClean="0">
                <a:solidFill>
                  <a:prstClr val="black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علم الأجناس البشرية "الأنثروبولوجيا" </a:t>
            </a:r>
            <a:r>
              <a:rPr lang="ar-SA" sz="3200" dirty="0" smtClean="0">
                <a:solidFill>
                  <a:prstClr val="black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على سبيل المثال، كانت الأبحاث المتعلقة بوضع الجسم و الإشارة في ثقافات معينة هي الأساس لدراسات الاتصال غير اللفظي. </a:t>
            </a:r>
            <a:r>
              <a:rPr lang="ar-DZ" sz="3200" dirty="0" smtClean="0">
                <a:solidFill>
                  <a:prstClr val="black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/>
            </a:r>
            <a:br>
              <a:rPr lang="ar-DZ" sz="3200" dirty="0" smtClean="0">
                <a:solidFill>
                  <a:prstClr val="black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</a:br>
            <a:r>
              <a:rPr lang="ar-DZ" sz="3200" dirty="0" smtClean="0">
                <a:solidFill>
                  <a:prstClr val="black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/>
            </a:r>
            <a:br>
              <a:rPr lang="ar-DZ" sz="3200" dirty="0" smtClean="0">
                <a:solidFill>
                  <a:prstClr val="black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</a:br>
            <a:r>
              <a:rPr lang="ar-SA" sz="3200" dirty="0" smtClean="0">
                <a:solidFill>
                  <a:prstClr val="black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في مجال </a:t>
            </a:r>
            <a:r>
              <a:rPr lang="ar-SA" sz="3200" b="1" dirty="0" smtClean="0">
                <a:solidFill>
                  <a:prstClr val="black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علم  النفس</a:t>
            </a:r>
            <a:r>
              <a:rPr lang="ar-SA" sz="3200" dirty="0" smtClean="0">
                <a:solidFill>
                  <a:prstClr val="black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تركز الاهتمام حول </a:t>
            </a:r>
            <a:r>
              <a:rPr lang="ar-SA" sz="3200" b="1" dirty="0" smtClean="0">
                <a:solidFill>
                  <a:prstClr val="black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الإقناع و التأثير الاجتماعي،</a:t>
            </a:r>
            <a:r>
              <a:rPr lang="ar-DZ" sz="3200" b="1" dirty="0" smtClean="0">
                <a:solidFill>
                  <a:prstClr val="black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       </a:t>
            </a:r>
            <a:r>
              <a:rPr lang="ar-SA" sz="3200" b="1" dirty="0" smtClean="0">
                <a:solidFill>
                  <a:prstClr val="black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و خاصة المواقف و الاتجاهات</a:t>
            </a:r>
            <a:r>
              <a:rPr lang="ar-SA" sz="3200" dirty="0" smtClean="0">
                <a:solidFill>
                  <a:prstClr val="black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و كيف تكون و تتغير، و أثرها على السلوك، و دور الاتصال في هذه الديناميات.</a:t>
            </a:r>
            <a:r>
              <a:rPr lang="fr-FR" sz="3200" dirty="0" smtClean="0">
                <a:solidFill>
                  <a:prstClr val="black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/>
            </a:r>
            <a:br>
              <a:rPr lang="fr-FR" sz="3200" dirty="0" smtClean="0">
                <a:solidFill>
                  <a:prstClr val="black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</a:br>
            <a:endParaRPr lang="fr-FR" sz="32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557084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496944" cy="6453336"/>
          </a:xfrm>
        </p:spPr>
        <p:txBody>
          <a:bodyPr>
            <a:noAutofit/>
          </a:bodyPr>
          <a:lstStyle/>
          <a:p>
            <a:pPr algn="r" rtl="1"/>
            <a:r>
              <a:rPr lang="fr-FR" sz="3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/>
            </a:r>
            <a:br>
              <a:rPr lang="fr-FR" sz="3200" dirty="0">
                <a:latin typeface="Sakkal Majalla" panose="02000000000000000000" pitchFamily="2" charset="-78"/>
                <a:cs typeface="Sakkal Majalla" panose="02000000000000000000" pitchFamily="2" charset="-78"/>
              </a:rPr>
            </a:br>
            <a:r>
              <a:rPr lang="fr-FR" sz="3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/>
            </a:r>
            <a:br>
              <a:rPr lang="fr-FR" sz="3200" dirty="0">
                <a:latin typeface="Sakkal Majalla" panose="02000000000000000000" pitchFamily="2" charset="-78"/>
                <a:cs typeface="Sakkal Majalla" panose="02000000000000000000" pitchFamily="2" charset="-78"/>
              </a:rPr>
            </a:br>
            <a:r>
              <a:rPr lang="ar-DZ" sz="32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فيما </a:t>
            </a:r>
            <a:r>
              <a:rPr lang="ar-SA" sz="32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درس </a:t>
            </a:r>
            <a:r>
              <a:rPr lang="ar-SA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علماء الاجتماع و العلوم السياسية </a:t>
            </a:r>
            <a:r>
              <a:rPr lang="ar-SA" sz="3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طبيعة </a:t>
            </a:r>
            <a:r>
              <a:rPr lang="ar-SA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الاتصال الجماهيري </a:t>
            </a:r>
            <a:r>
              <a:rPr lang="ar-SA" sz="3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في مناشط سياسة و اجتماعية متعددة، </a:t>
            </a:r>
            <a:r>
              <a:rPr lang="ar-SA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كالسلوك الانتخابي</a:t>
            </a:r>
            <a:r>
              <a:rPr lang="ar-SA" sz="3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، و جوانب أخرى من الحياة، و حتى في </a:t>
            </a:r>
            <a:r>
              <a:rPr lang="ar-SA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علم الحيوان </a:t>
            </a:r>
            <a:r>
              <a:rPr lang="ar-SA" sz="3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اهتم العلماء بالاتصال بين الحيوانات. </a:t>
            </a:r>
            <a:r>
              <a:rPr lang="ar-DZ" sz="32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/>
            </a:r>
            <a:br>
              <a:rPr lang="ar-DZ" sz="32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</a:br>
            <a:r>
              <a:rPr lang="ar-SA" sz="32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و </a:t>
            </a:r>
            <a:r>
              <a:rPr lang="ar-SA" sz="3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في هذه </a:t>
            </a:r>
            <a:r>
              <a:rPr lang="ar-DZ" sz="32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السنوات </a:t>
            </a:r>
            <a:r>
              <a:rPr lang="ar-SA" sz="32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نفسها </a:t>
            </a:r>
            <a:r>
              <a:rPr lang="ar-SA" sz="3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ساهم </a:t>
            </a:r>
            <a:r>
              <a:rPr lang="ar-SA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علم اللغة، و علم الدلالة، و علم الرموز </a:t>
            </a:r>
            <a:r>
              <a:rPr lang="ar-SA" sz="3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و كل العلوم التي تركز على طبيعة اللغة و دورها في النشاط الإنساني في تقدم دراسة الاتصال أيضاً</a:t>
            </a:r>
            <a:r>
              <a:rPr lang="ar-SA" sz="32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.</a:t>
            </a:r>
            <a:r>
              <a:rPr lang="ar-DZ" sz="32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/>
            </a:r>
            <a:br>
              <a:rPr lang="ar-DZ" sz="32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</a:br>
            <a:r>
              <a:rPr lang="ar-DZ" sz="32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اتسعت الدراسات في </a:t>
            </a:r>
            <a:r>
              <a:rPr lang="ar-DZ" sz="32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البلاغة و الكلام </a:t>
            </a:r>
            <a:r>
              <a:rPr lang="ar-DZ" sz="32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في أواخر الأربعينيات والخمسينيات لتشمل </a:t>
            </a:r>
            <a:r>
              <a:rPr lang="ar-DZ" sz="32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الأداء الشفهي، الصوت و الإلقاء، و المناظرة و المسرح و فسيولوجيا الكلام و علم أمراض النطق</a:t>
            </a:r>
            <a:r>
              <a:rPr lang="ar-DZ" sz="32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 ، و في كثير من الأعمال القديمة التي كتبت في الخمسينات بدأ التركيز على وسائل خاصة كالصحف اليومية و المجلات و المذياع و التلفاز يتحول إلى اهتمام أهم بطبيعة و تأثير الوسائل الجماهيرية و الاتصال الجماهيري.</a:t>
            </a:r>
            <a:br>
              <a:rPr lang="ar-DZ" sz="32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</a:br>
            <a:r>
              <a:rPr lang="ar-DZ" sz="3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/>
            </a:r>
            <a:br>
              <a:rPr lang="ar-DZ" sz="3200" dirty="0">
                <a:latin typeface="Sakkal Majalla" panose="02000000000000000000" pitchFamily="2" charset="-78"/>
                <a:cs typeface="Sakkal Majalla" panose="02000000000000000000" pitchFamily="2" charset="-78"/>
              </a:rPr>
            </a:br>
            <a:r>
              <a:rPr lang="fr-FR" sz="3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/>
            </a:r>
            <a:br>
              <a:rPr lang="fr-FR" sz="3200" dirty="0">
                <a:latin typeface="Sakkal Majalla" panose="02000000000000000000" pitchFamily="2" charset="-78"/>
                <a:cs typeface="Sakkal Majalla" panose="02000000000000000000" pitchFamily="2" charset="-78"/>
              </a:rPr>
            </a:br>
            <a:endParaRPr lang="fr-FR" sz="32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38821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332656"/>
            <a:ext cx="8686800" cy="6408712"/>
          </a:xfrm>
        </p:spPr>
        <p:txBody>
          <a:bodyPr>
            <a:noAutofit/>
          </a:bodyPr>
          <a:lstStyle/>
          <a:p>
            <a:pPr marL="0" indent="0" algn="just" rtl="1">
              <a:buNone/>
            </a:pPr>
            <a:r>
              <a:rPr lang="ar-SA" dirty="0">
                <a:latin typeface="Sakkal Majalla" panose="02000000000000000000" pitchFamily="2" charset="-78"/>
                <a:cs typeface="Sakkal Majalla" panose="02000000000000000000" pitchFamily="2" charset="-78"/>
              </a:rPr>
              <a:t>كانت سنوات الأربعينيات و الخمسينيات سنوات نمو متداخل في العلوم، و ذلك لأن علماء من مجالات مختلفة قدموا نظريات عن الاتصال تعدت مجالات تخصصاتهم، و من هؤلاء </a:t>
            </a:r>
            <a:r>
              <a:rPr lang="ar-SA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"لاسويل </a:t>
            </a:r>
            <a:r>
              <a:rPr lang="en-US" b="1" dirty="0" err="1">
                <a:latin typeface="Sakkal Majalla" panose="02000000000000000000" pitchFamily="2" charset="-78"/>
                <a:cs typeface="Sakkal Majalla" panose="02000000000000000000" pitchFamily="2" charset="-78"/>
              </a:rPr>
              <a:t>Lasswell</a:t>
            </a:r>
            <a:r>
              <a:rPr lang="ar-SA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" و "شانون </a:t>
            </a:r>
            <a:r>
              <a:rPr lang="en-US" b="1" dirty="0" err="1">
                <a:latin typeface="Sakkal Majalla" panose="02000000000000000000" pitchFamily="2" charset="-78"/>
                <a:cs typeface="Sakkal Majalla" panose="02000000000000000000" pitchFamily="2" charset="-78"/>
              </a:rPr>
              <a:t>schannon</a:t>
            </a:r>
            <a:r>
              <a:rPr lang="ar-SA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" و "ويفر </a:t>
            </a:r>
            <a:r>
              <a:rPr lang="en-US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weaver</a:t>
            </a:r>
            <a:r>
              <a:rPr lang="ar-SA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" و "شرام </a:t>
            </a:r>
            <a:r>
              <a:rPr lang="en-US" b="1" dirty="0" err="1">
                <a:latin typeface="Sakkal Majalla" panose="02000000000000000000" pitchFamily="2" charset="-78"/>
                <a:cs typeface="Sakkal Majalla" panose="02000000000000000000" pitchFamily="2" charset="-78"/>
              </a:rPr>
              <a:t>schramm</a:t>
            </a:r>
            <a:r>
              <a:rPr lang="ar-SA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" و "كاتز ولازارسفيلد </a:t>
            </a:r>
            <a:r>
              <a:rPr lang="en-US" b="1" dirty="0" err="1">
                <a:latin typeface="Sakkal Majalla" panose="02000000000000000000" pitchFamily="2" charset="-78"/>
                <a:cs typeface="Sakkal Majalla" panose="02000000000000000000" pitchFamily="2" charset="-78"/>
              </a:rPr>
              <a:t>katz</a:t>
            </a:r>
            <a:r>
              <a:rPr lang="en-US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and </a:t>
            </a:r>
            <a:r>
              <a:rPr lang="en-US" b="1" dirty="0" err="1">
                <a:latin typeface="Sakkal Majalla" panose="02000000000000000000" pitchFamily="2" charset="-78"/>
                <a:cs typeface="Sakkal Majalla" panose="02000000000000000000" pitchFamily="2" charset="-78"/>
              </a:rPr>
              <a:t>Lazarsfeld</a:t>
            </a:r>
            <a:r>
              <a:rPr lang="ar-SA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" و "وستلى </a:t>
            </a:r>
            <a:r>
              <a:rPr lang="en-US" b="1" dirty="0" err="1">
                <a:latin typeface="Sakkal Majalla" panose="02000000000000000000" pitchFamily="2" charset="-78"/>
                <a:cs typeface="Sakkal Majalla" panose="02000000000000000000" pitchFamily="2" charset="-78"/>
              </a:rPr>
              <a:t>westly</a:t>
            </a:r>
            <a:r>
              <a:rPr lang="ar-SA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" و "ماكين </a:t>
            </a:r>
            <a:r>
              <a:rPr lang="en-US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Maclean</a:t>
            </a:r>
            <a:r>
              <a:rPr lang="ar-SA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".</a:t>
            </a:r>
            <a:endParaRPr lang="fr-FR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indent="0" algn="just" rtl="1">
              <a:buNone/>
            </a:pPr>
            <a:r>
              <a:rPr lang="ar-SA" dirty="0">
                <a:latin typeface="Sakkal Majalla" panose="02000000000000000000" pitchFamily="2" charset="-78"/>
                <a:cs typeface="Sakkal Majalla" panose="02000000000000000000" pitchFamily="2" charset="-78"/>
              </a:rPr>
              <a:t>أما الستينيات فكانت أعوام التكامل و كتب أثناءها كثير من العلماء في تحليل ما كتب عن البلاغة و الخطابة و الصحافة و وسائل الاتصال الجماهيرية، بالإضافة إلى علوم </a:t>
            </a:r>
            <a:r>
              <a:rPr lang="ar-SA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أخرى</a:t>
            </a:r>
            <a:r>
              <a:rPr lang="ar-DZ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.</a:t>
            </a:r>
            <a:r>
              <a:rPr lang="ar-SA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DZ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ف</a:t>
            </a:r>
            <a:r>
              <a:rPr lang="ar-SA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ظهرت </a:t>
            </a:r>
            <a:r>
              <a:rPr lang="ar-SA" dirty="0">
                <a:latin typeface="Sakkal Majalla" panose="02000000000000000000" pitchFamily="2" charset="-78"/>
                <a:cs typeface="Sakkal Majalla" panose="02000000000000000000" pitchFamily="2" charset="-78"/>
              </a:rPr>
              <a:t>كتب عظيمة في هذا المجال خلال هذه الفترة، و كانت فترة السبعينيات سنوات نمو لا مثيل لها فيما سبق. و حدثت خلالها تطورات أدت إلى تقدم البحث و الكتابة في مجالات الاتصال الشخصي و الجماعي و التنظيمي و السياسي و الدولى و الثقافي، و اتسمت أواخر السبعينيات و بداية الثمانينيات بتجديد الاهتمام بتقنية الاتصال و بتطوير سياسة ملائمة لاستعمالها.</a:t>
            </a:r>
            <a:endParaRPr lang="fr-FR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indent="0" algn="just" rtl="1">
              <a:buNone/>
            </a:pPr>
            <a:endParaRPr lang="fr-FR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888164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548680"/>
            <a:ext cx="8229600" cy="5904656"/>
          </a:xfrm>
        </p:spPr>
        <p:txBody>
          <a:bodyPr>
            <a:normAutofit fontScale="85000" lnSpcReduction="20000"/>
          </a:bodyPr>
          <a:lstStyle/>
          <a:p>
            <a:pPr algn="just" rtl="1"/>
            <a:r>
              <a:rPr lang="ar-SA" sz="40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و في هذه الفترة الحديثة جداً من التاريخ، تطور عدد من نماذج عملية الاتصال التي جاءت امتداداً لأعمال العلماء السابقين، و من هذه أعمال</a:t>
            </a:r>
            <a:r>
              <a:rPr lang="ar-DZ" sz="40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:</a:t>
            </a:r>
          </a:p>
          <a:p>
            <a:pPr marL="742950" indent="-742950" algn="just" rtl="1">
              <a:buFont typeface="+mj-lt"/>
              <a:buAutoNum type="arabicPeriod"/>
            </a:pPr>
            <a:r>
              <a:rPr lang="ar-SA" sz="4000" b="1" dirty="0" smtClean="0">
                <a:solidFill>
                  <a:schemeClr val="accent2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"بيرلو </a:t>
            </a:r>
            <a:r>
              <a:rPr lang="en-US" sz="4000" b="1" dirty="0" err="1" smtClean="0">
                <a:solidFill>
                  <a:schemeClr val="accent2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Berlo</a:t>
            </a:r>
            <a:r>
              <a:rPr lang="ar-SA" sz="4000" b="1" dirty="0" smtClean="0">
                <a:solidFill>
                  <a:schemeClr val="accent2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" </a:t>
            </a:r>
            <a:endParaRPr lang="ar-DZ" sz="4000" b="1" dirty="0" smtClean="0">
              <a:solidFill>
                <a:schemeClr val="accent2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742950" indent="-742950" algn="just" rtl="1">
              <a:buFont typeface="+mj-lt"/>
              <a:buAutoNum type="arabicPeriod"/>
            </a:pPr>
            <a:r>
              <a:rPr lang="ar-SA" sz="4000" b="1" dirty="0" smtClean="0">
                <a:solidFill>
                  <a:schemeClr val="accent2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"نيوكومب </a:t>
            </a:r>
            <a:r>
              <a:rPr lang="en-US" sz="4000" b="1" dirty="0" smtClean="0">
                <a:solidFill>
                  <a:schemeClr val="accent2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Newcomb</a:t>
            </a:r>
            <a:r>
              <a:rPr lang="ar-SA" sz="4000" b="1" dirty="0" smtClean="0">
                <a:solidFill>
                  <a:schemeClr val="accent2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" </a:t>
            </a:r>
            <a:endParaRPr lang="ar-DZ" sz="4000" b="1" dirty="0" smtClean="0">
              <a:solidFill>
                <a:schemeClr val="accent2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742950" indent="-742950" algn="just" rtl="1">
              <a:buFont typeface="+mj-lt"/>
              <a:buAutoNum type="arabicPeriod"/>
            </a:pPr>
            <a:r>
              <a:rPr lang="ar-SA" sz="4000" b="1" dirty="0" smtClean="0">
                <a:solidFill>
                  <a:schemeClr val="accent2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"دانس </a:t>
            </a:r>
            <a:r>
              <a:rPr lang="en-US" sz="4000" b="1" dirty="0" smtClean="0">
                <a:solidFill>
                  <a:schemeClr val="accent2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Dance</a:t>
            </a:r>
            <a:r>
              <a:rPr lang="ar-SA" sz="4000" b="1" dirty="0" smtClean="0">
                <a:solidFill>
                  <a:schemeClr val="accent2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" </a:t>
            </a:r>
            <a:endParaRPr lang="ar-DZ" sz="4000" b="1" dirty="0" smtClean="0">
              <a:solidFill>
                <a:schemeClr val="accent2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742950" indent="-742950" algn="just" rtl="1">
              <a:buFont typeface="+mj-lt"/>
              <a:buAutoNum type="arabicPeriod"/>
            </a:pPr>
            <a:r>
              <a:rPr lang="ar-SA" sz="4000" b="1" dirty="0" smtClean="0">
                <a:solidFill>
                  <a:schemeClr val="accent2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"واتزلاويك </a:t>
            </a:r>
            <a:r>
              <a:rPr lang="en-US" sz="4000" b="1" dirty="0" err="1" smtClean="0">
                <a:solidFill>
                  <a:schemeClr val="accent2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Watzlaick</a:t>
            </a:r>
            <a:r>
              <a:rPr lang="ar-SA" sz="4000" b="1" dirty="0" smtClean="0">
                <a:solidFill>
                  <a:schemeClr val="accent2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" </a:t>
            </a:r>
            <a:endParaRPr lang="ar-DZ" sz="4000" b="1" dirty="0" smtClean="0">
              <a:solidFill>
                <a:schemeClr val="accent2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742950" indent="-742950" algn="just" rtl="1">
              <a:buFont typeface="+mj-lt"/>
              <a:buAutoNum type="arabicPeriod"/>
            </a:pPr>
            <a:r>
              <a:rPr lang="ar-SA" sz="4000" b="1" dirty="0" smtClean="0">
                <a:solidFill>
                  <a:schemeClr val="accent2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"بيفن </a:t>
            </a:r>
            <a:r>
              <a:rPr lang="en-US" sz="4000" b="1" dirty="0" err="1" smtClean="0">
                <a:solidFill>
                  <a:schemeClr val="accent2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Beavin</a:t>
            </a:r>
            <a:r>
              <a:rPr lang="ar-SA" sz="4000" b="1" dirty="0" smtClean="0">
                <a:solidFill>
                  <a:schemeClr val="accent2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" </a:t>
            </a:r>
            <a:endParaRPr lang="ar-DZ" sz="4000" b="1" dirty="0" smtClean="0">
              <a:solidFill>
                <a:schemeClr val="accent2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742950" indent="-742950" algn="just" rtl="1">
              <a:buFont typeface="+mj-lt"/>
              <a:buAutoNum type="arabicPeriod"/>
            </a:pPr>
            <a:r>
              <a:rPr lang="ar-SA" sz="4000" b="1" dirty="0" smtClean="0">
                <a:solidFill>
                  <a:schemeClr val="accent2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"جاكسون </a:t>
            </a:r>
            <a:r>
              <a:rPr lang="en-US" sz="4000" b="1" dirty="0" smtClean="0">
                <a:solidFill>
                  <a:schemeClr val="accent2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Jackson</a:t>
            </a:r>
            <a:r>
              <a:rPr lang="ar-SA" sz="4000" b="1" dirty="0" smtClean="0">
                <a:solidFill>
                  <a:schemeClr val="accent2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" </a:t>
            </a:r>
            <a:endParaRPr lang="ar-DZ" sz="4000" b="1" dirty="0" smtClean="0">
              <a:solidFill>
                <a:schemeClr val="accent2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742950" indent="-742950" algn="just" rtl="1">
              <a:buFont typeface="+mj-lt"/>
              <a:buAutoNum type="arabicPeriod"/>
            </a:pPr>
            <a:r>
              <a:rPr lang="ar-SA" sz="4000" b="1" dirty="0" smtClean="0">
                <a:solidFill>
                  <a:schemeClr val="accent2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"روجز </a:t>
            </a:r>
            <a:r>
              <a:rPr lang="en-US" sz="4000" b="1" dirty="0" smtClean="0">
                <a:solidFill>
                  <a:schemeClr val="accent2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Rogers</a:t>
            </a:r>
            <a:r>
              <a:rPr lang="ar-SA" sz="4000" b="1" dirty="0" smtClean="0">
                <a:solidFill>
                  <a:schemeClr val="accent2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" </a:t>
            </a:r>
            <a:endParaRPr lang="ar-DZ" sz="4000" b="1" dirty="0" smtClean="0">
              <a:solidFill>
                <a:schemeClr val="accent2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742950" indent="-742950" algn="just" rtl="1">
              <a:buFont typeface="+mj-lt"/>
              <a:buAutoNum type="arabicPeriod"/>
            </a:pPr>
            <a:r>
              <a:rPr lang="ar-SA" sz="4000" b="1" dirty="0" smtClean="0">
                <a:solidFill>
                  <a:schemeClr val="accent2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"كنكيد </a:t>
            </a:r>
            <a:r>
              <a:rPr lang="en-US" sz="4000" b="1" dirty="0" smtClean="0">
                <a:solidFill>
                  <a:schemeClr val="accent2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Kincaid</a:t>
            </a:r>
            <a:r>
              <a:rPr lang="ar-SA" sz="4000" b="1" dirty="0" smtClean="0">
                <a:solidFill>
                  <a:schemeClr val="accent2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".</a:t>
            </a:r>
            <a:endParaRPr lang="fr-FR" sz="4000" b="1" dirty="0" smtClean="0">
              <a:solidFill>
                <a:schemeClr val="accent2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just" rtl="1"/>
            <a:endParaRPr lang="fr-FR" sz="4000" dirty="0"/>
          </a:p>
        </p:txBody>
      </p:sp>
    </p:spTree>
    <p:extLst>
      <p:ext uri="{BB962C8B-B14F-4D97-AF65-F5344CB8AC3E}">
        <p14:creationId xmlns:p14="http://schemas.microsoft.com/office/powerpoint/2010/main" val="2298878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404664"/>
            <a:ext cx="8712968" cy="6320308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ar-DZ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أولا: نموذج لاسويل</a:t>
            </a:r>
          </a:p>
          <a:p>
            <a:pPr marL="0" indent="0" algn="just" rtl="1">
              <a:buNone/>
            </a:pPr>
            <a:r>
              <a:rPr lang="ar-SA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شهد </a:t>
            </a:r>
            <a:r>
              <a:rPr lang="ar-SA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الاتصال تطورا أثناء الحرب العالمية الثانية و بعدها </a:t>
            </a:r>
            <a:r>
              <a:rPr lang="ar-SA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، </a:t>
            </a:r>
            <a:r>
              <a:rPr lang="ar-SA" dirty="0">
                <a:latin typeface="Sakkal Majalla" panose="02000000000000000000" pitchFamily="2" charset="-78"/>
                <a:cs typeface="Sakkal Majalla" panose="02000000000000000000" pitchFamily="2" charset="-78"/>
              </a:rPr>
              <a:t>حيث بدأ علماء الاجتماع و السلوكيون و العلوم السياسية و علماء </a:t>
            </a:r>
            <a:r>
              <a:rPr lang="ar-SA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اللغة، </a:t>
            </a:r>
            <a:r>
              <a:rPr lang="ar-SA" dirty="0">
                <a:latin typeface="Sakkal Majalla" panose="02000000000000000000" pitchFamily="2" charset="-78"/>
                <a:cs typeface="Sakkal Majalla" panose="02000000000000000000" pitchFamily="2" charset="-78"/>
              </a:rPr>
              <a:t>تطوير نظريات للاتصال تعدت حدود </a:t>
            </a:r>
            <a:r>
              <a:rPr lang="ar-SA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تخصصاتهم</a:t>
            </a:r>
            <a:r>
              <a:rPr lang="ar-DZ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.</a:t>
            </a:r>
          </a:p>
          <a:p>
            <a:pPr marL="0" indent="0" algn="r" rtl="1">
              <a:buNone/>
            </a:pPr>
            <a:r>
              <a:rPr lang="ar-SA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في </a:t>
            </a:r>
            <a:r>
              <a:rPr lang="ar-SA" dirty="0">
                <a:latin typeface="Sakkal Majalla" panose="02000000000000000000" pitchFamily="2" charset="-78"/>
                <a:cs typeface="Sakkal Majalla" panose="02000000000000000000" pitchFamily="2" charset="-78"/>
              </a:rPr>
              <a:t>سنة 1948 </a:t>
            </a:r>
            <a:r>
              <a:rPr lang="ar-SA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قدم</a:t>
            </a:r>
            <a:r>
              <a:rPr lang="ar-DZ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SA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"هارولد </a:t>
            </a:r>
            <a:r>
              <a:rPr lang="ar-SA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لاسويل" </a:t>
            </a:r>
            <a:r>
              <a:rPr lang="ar-SA" dirty="0">
                <a:latin typeface="Sakkal Majalla" panose="02000000000000000000" pitchFamily="2" charset="-78"/>
                <a:cs typeface="Sakkal Majalla" panose="02000000000000000000" pitchFamily="2" charset="-78"/>
              </a:rPr>
              <a:t>- وهو من علماء السياسة - منظوراً عاما للاتصال تجاوز حدود </a:t>
            </a:r>
            <a:r>
              <a:rPr lang="ar-SA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تخصصه، </a:t>
            </a:r>
            <a:r>
              <a:rPr lang="ar-SA" dirty="0">
                <a:latin typeface="Sakkal Majalla" panose="02000000000000000000" pitchFamily="2" charset="-78"/>
                <a:cs typeface="Sakkal Majalla" panose="02000000000000000000" pitchFamily="2" charset="-78"/>
              </a:rPr>
              <a:t>و وضح عناصر الاتصال من خلال الإجابة عن الأسئلة الخمسة التالية الموضحة :     نموذج (لاسويل</a:t>
            </a:r>
            <a:r>
              <a:rPr lang="ar-SA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)</a:t>
            </a:r>
            <a:r>
              <a:rPr lang="ar-DZ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:</a:t>
            </a:r>
          </a:p>
          <a:p>
            <a:pPr rtl="1"/>
            <a:r>
              <a:rPr lang="ar-SA" dirty="0"/>
              <a:t> </a:t>
            </a:r>
            <a:r>
              <a:rPr lang="fr-FR" dirty="0" smtClean="0">
                <a:effectLst/>
              </a:rPr>
              <a:t> </a:t>
            </a:r>
            <a:br>
              <a:rPr lang="fr-FR" dirty="0" smtClean="0">
                <a:effectLst/>
              </a:rPr>
            </a:br>
            <a:r>
              <a:rPr lang="ar-SA" dirty="0"/>
              <a:t> </a:t>
            </a:r>
            <a:endParaRPr lang="fr-FR" dirty="0"/>
          </a:p>
          <a:p>
            <a:pPr marL="0" indent="0" algn="r" rtl="1">
              <a:buNone/>
            </a:pPr>
            <a:endParaRPr lang="fr-FR" dirty="0"/>
          </a:p>
          <a:p>
            <a:endParaRPr lang="fr-FR" dirty="0"/>
          </a:p>
        </p:txBody>
      </p:sp>
      <p:pic>
        <p:nvPicPr>
          <p:cNvPr id="1026" name="Picture 2" descr="C:\Users\Timgad informatique\Desktop\téléchargemen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8671" y="4221088"/>
            <a:ext cx="7056784" cy="25038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99881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404664"/>
            <a:ext cx="8712968" cy="6320308"/>
          </a:xfrm>
        </p:spPr>
        <p:txBody>
          <a:bodyPr>
            <a:normAutofit/>
          </a:bodyPr>
          <a:lstStyle/>
          <a:p>
            <a:pPr algn="just" rtl="1"/>
            <a:r>
              <a:rPr lang="ar-SA" sz="36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حيث ركز لاسويل كما فعل أرسطو من قبله بألفي عام، على الرسالة اللفظية و اهتم بعناصر الاتصال ذاتها، هي المتحدث: والرسالة: والمستقبلون، غير أنه استعمل مصطلحات أخرى. </a:t>
            </a:r>
            <a:endParaRPr lang="fr-FR" sz="36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just" rtl="1"/>
            <a:r>
              <a:rPr lang="ar-SA" sz="36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و في </a:t>
            </a:r>
            <a:r>
              <a:rPr lang="ar-DZ" sz="36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جانفي </a:t>
            </a:r>
            <a:r>
              <a:rPr lang="ar-SA" sz="36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سنة </a:t>
            </a:r>
            <a:r>
              <a:rPr lang="ar-SA" sz="36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1948 انشأ" و يلبور شرام </a:t>
            </a:r>
            <a:r>
              <a:rPr lang="en-US" sz="3600" dirty="0" err="1">
                <a:latin typeface="Sakkal Majalla" panose="02000000000000000000" pitchFamily="2" charset="-78"/>
                <a:cs typeface="Sakkal Majalla" panose="02000000000000000000" pitchFamily="2" charset="-78"/>
              </a:rPr>
              <a:t>wilbur</a:t>
            </a:r>
            <a:r>
              <a:rPr lang="en-US" sz="36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en-US" sz="3600" dirty="0" err="1">
                <a:latin typeface="Sakkal Majalla" panose="02000000000000000000" pitchFamily="2" charset="-78"/>
                <a:cs typeface="Sakkal Majalla" panose="02000000000000000000" pitchFamily="2" charset="-78"/>
              </a:rPr>
              <a:t>schramm</a:t>
            </a:r>
            <a:r>
              <a:rPr lang="ar-SA" sz="36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 " معهد بحوث الاتصال بجامعة إلينوي, الذي بدأ في جمع المفاهيم المرتبطة بالاتصال من المجالات المختلفة , و من هنا بدأت بحوث الاتصال الجماهيري .</a:t>
            </a:r>
            <a:endParaRPr lang="fr-FR" sz="36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r"/>
            <a:endParaRPr lang="fr-FR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893036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404664"/>
            <a:ext cx="8712968" cy="6320308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ar-DZ" b="1" dirty="0" smtClean="0"/>
              <a:t>ثانيا: </a:t>
            </a:r>
            <a:r>
              <a:rPr lang="ar-SA" b="1" dirty="0" smtClean="0"/>
              <a:t>نموذج </a:t>
            </a:r>
            <a:r>
              <a:rPr lang="ar-SA" b="1" dirty="0"/>
              <a:t>شانون و ويفر </a:t>
            </a:r>
            <a:endParaRPr lang="ar-DZ" b="1" dirty="0" smtClean="0"/>
          </a:p>
          <a:p>
            <a:pPr algn="just" rtl="1"/>
            <a:r>
              <a:rPr lang="ar-SA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في </a:t>
            </a:r>
            <a:r>
              <a:rPr lang="ar-SA" dirty="0">
                <a:latin typeface="Sakkal Majalla" panose="02000000000000000000" pitchFamily="2" charset="-78"/>
                <a:cs typeface="Sakkal Majalla" panose="02000000000000000000" pitchFamily="2" charset="-78"/>
              </a:rPr>
              <a:t>سنة 1949 ظهر تأثير الرياضيات في الاتصال من خلال نموذج "شانون ويفر"(</a:t>
            </a:r>
            <a:r>
              <a:rPr lang="en-US" dirty="0" err="1">
                <a:latin typeface="Sakkal Majalla" panose="02000000000000000000" pitchFamily="2" charset="-78"/>
                <a:cs typeface="Sakkal Majalla" panose="02000000000000000000" pitchFamily="2" charset="-78"/>
              </a:rPr>
              <a:t>schannon</a:t>
            </a:r>
            <a:r>
              <a:rPr lang="en-US" dirty="0">
                <a:latin typeface="Sakkal Majalla" panose="02000000000000000000" pitchFamily="2" charset="-78"/>
                <a:cs typeface="Sakkal Majalla" panose="02000000000000000000" pitchFamily="2" charset="-78"/>
              </a:rPr>
              <a:t> weaver </a:t>
            </a:r>
            <a:r>
              <a:rPr lang="en-US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1949</a:t>
            </a:r>
            <a:r>
              <a:rPr lang="ar-SA" dirty="0">
                <a:latin typeface="Sakkal Majalla" panose="02000000000000000000" pitchFamily="2" charset="-78"/>
                <a:cs typeface="Sakkal Majalla" panose="02000000000000000000" pitchFamily="2" charset="-78"/>
              </a:rPr>
              <a:t>)    </a:t>
            </a:r>
            <a:endParaRPr lang="fr-FR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just" rtl="1"/>
            <a:r>
              <a:rPr lang="ar-SA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بعد </a:t>
            </a:r>
            <a:r>
              <a:rPr lang="ar-SA" dirty="0">
                <a:latin typeface="Sakkal Majalla" panose="02000000000000000000" pitchFamily="2" charset="-78"/>
                <a:cs typeface="Sakkal Majalla" panose="02000000000000000000" pitchFamily="2" charset="-78"/>
              </a:rPr>
              <a:t>عام من ظهور طريقة</a:t>
            </a:r>
            <a:r>
              <a:rPr lang="ar-SA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لاسويل </a:t>
            </a:r>
            <a:r>
              <a:rPr lang="ar-SA" dirty="0">
                <a:latin typeface="Sakkal Majalla" panose="02000000000000000000" pitchFamily="2" charset="-78"/>
                <a:cs typeface="Sakkal Majalla" panose="02000000000000000000" pitchFamily="2" charset="-78"/>
              </a:rPr>
              <a:t>نشر </a:t>
            </a:r>
            <a:r>
              <a:rPr lang="ar-SA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كلود شانون </a:t>
            </a:r>
            <a:r>
              <a:rPr lang="ar-SA" dirty="0">
                <a:latin typeface="Sakkal Majalla" panose="02000000000000000000" pitchFamily="2" charset="-78"/>
                <a:cs typeface="Sakkal Majalla" panose="02000000000000000000" pitchFamily="2" charset="-78"/>
              </a:rPr>
              <a:t>نتائج البحث الذي أجراه لشركة بيل للهاتف لدراسة المشكلات الهندسية لإرسال الإشارات، و كانت هذه النتائج هي أساس نموذج شانون </a:t>
            </a:r>
            <a:r>
              <a:rPr lang="en-US" dirty="0" err="1">
                <a:latin typeface="Sakkal Majalla" panose="02000000000000000000" pitchFamily="2" charset="-78"/>
                <a:cs typeface="Sakkal Majalla" panose="02000000000000000000" pitchFamily="2" charset="-78"/>
              </a:rPr>
              <a:t>shsnnon</a:t>
            </a:r>
            <a:r>
              <a:rPr lang="ar-SA" dirty="0">
                <a:latin typeface="Sakkal Majalla" panose="02000000000000000000" pitchFamily="2" charset="-78"/>
                <a:cs typeface="Sakkal Majalla" panose="02000000000000000000" pitchFamily="2" charset="-78"/>
              </a:rPr>
              <a:t> و ويفر </a:t>
            </a:r>
            <a:r>
              <a:rPr lang="en-US" dirty="0">
                <a:latin typeface="Sakkal Majalla" panose="02000000000000000000" pitchFamily="2" charset="-78"/>
                <a:cs typeface="Sakkal Majalla" panose="02000000000000000000" pitchFamily="2" charset="-78"/>
              </a:rPr>
              <a:t>weaver</a:t>
            </a:r>
            <a:r>
              <a:rPr lang="ar-SA" dirty="0">
                <a:latin typeface="Sakkal Majalla" panose="02000000000000000000" pitchFamily="2" charset="-78"/>
                <a:cs typeface="Sakkal Majalla" panose="02000000000000000000" pitchFamily="2" charset="-78"/>
              </a:rPr>
              <a:t> للاتصال </a:t>
            </a:r>
            <a:r>
              <a:rPr lang="ar-SA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.</a:t>
            </a:r>
            <a:endParaRPr lang="ar-DZ" dirty="0" smtClean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just" rtl="1"/>
            <a:endParaRPr lang="fr-FR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r"/>
            <a:endParaRPr lang="fr-FR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066875"/>
            <a:ext cx="8784976" cy="2780928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2453729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404664"/>
            <a:ext cx="8712968" cy="6320308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ar-DZ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ثالثا: </a:t>
            </a:r>
            <a:r>
              <a:rPr lang="ar-SA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نموذج </a:t>
            </a:r>
            <a:r>
              <a:rPr lang="ar-DZ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ولبور </a:t>
            </a:r>
            <a:r>
              <a:rPr lang="ar-SA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شرام </a:t>
            </a:r>
            <a:r>
              <a:rPr lang="en-US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Schramm</a:t>
            </a:r>
            <a:r>
              <a:rPr lang="ar-SA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:</a:t>
            </a:r>
            <a:endParaRPr lang="fr-FR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indent="0" algn="just" rtl="1">
              <a:buNone/>
            </a:pPr>
            <a:r>
              <a:rPr lang="ar-SA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في </a:t>
            </a:r>
            <a:r>
              <a:rPr lang="ar-SA" dirty="0">
                <a:latin typeface="Sakkal Majalla" panose="02000000000000000000" pitchFamily="2" charset="-78"/>
                <a:cs typeface="Sakkal Majalla" panose="02000000000000000000" pitchFamily="2" charset="-78"/>
              </a:rPr>
              <a:t>سنة 1954 عرض شرام عدة نماذج للاتصال أولها كان تطويراً لنموذج شانون و ويفر, و في الثاني قدم مفهوم الخبرة المشتركة باعتبارها أساسية في عملية الاتصال , و في الثالث</a:t>
            </a:r>
            <a:r>
              <a:rPr lang="en-US" dirty="0">
                <a:latin typeface="Sakkal Majalla" panose="02000000000000000000" pitchFamily="2" charset="-78"/>
                <a:cs typeface="Sakkal Majalla" panose="02000000000000000000" pitchFamily="2" charset="-78"/>
              </a:rPr>
              <a:t>feedback</a:t>
            </a:r>
            <a:r>
              <a:rPr lang="ar-SA" dirty="0"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endParaRPr lang="ar-DZ" dirty="0" smtClean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indent="0" algn="just" rtl="1">
              <a:buNone/>
            </a:pPr>
            <a:r>
              <a:rPr lang="ar-SA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والاتصال </a:t>
            </a:r>
            <a:r>
              <a:rPr lang="ar-SA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الدائري في اتجاهين </a:t>
            </a:r>
            <a:r>
              <a:rPr lang="ar-SA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فالاتصال </a:t>
            </a:r>
            <a:r>
              <a:rPr lang="ar-SA" dirty="0">
                <a:latin typeface="Sakkal Majalla" panose="02000000000000000000" pitchFamily="2" charset="-78"/>
                <a:cs typeface="Sakkal Majalla" panose="02000000000000000000" pitchFamily="2" charset="-78"/>
              </a:rPr>
              <a:t>عند شرام </a:t>
            </a:r>
            <a:r>
              <a:rPr lang="en-US" dirty="0">
                <a:latin typeface="Sakkal Majalla" panose="02000000000000000000" pitchFamily="2" charset="-78"/>
                <a:cs typeface="Sakkal Majalla" panose="02000000000000000000" pitchFamily="2" charset="-78"/>
              </a:rPr>
              <a:t>Schramm</a:t>
            </a:r>
            <a:r>
              <a:rPr lang="ar-SA" dirty="0">
                <a:latin typeface="Sakkal Majalla" panose="02000000000000000000" pitchFamily="2" charset="-78"/>
                <a:cs typeface="Sakkal Majalla" panose="02000000000000000000" pitchFamily="2" charset="-78"/>
              </a:rPr>
              <a:t> مجهود هادف يرمى إلى توفير أرضية مشتركة بين المصدر والمستقبل </a:t>
            </a:r>
            <a:r>
              <a:rPr lang="ar-SA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.</a:t>
            </a:r>
            <a:endParaRPr lang="ar-DZ" dirty="0" smtClean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indent="0" algn="just" rtl="1">
              <a:buNone/>
            </a:pPr>
            <a:endParaRPr lang="fr-FR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indent="0" algn="r" rtl="1">
              <a:buNone/>
            </a:pPr>
            <a:endParaRPr lang="fr-FR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645024"/>
            <a:ext cx="8712968" cy="30963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53729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</TotalTime>
  <Words>886</Words>
  <Application>Microsoft Office PowerPoint</Application>
  <PresentationFormat>On-screen Show (4:3)</PresentationFormat>
  <Paragraphs>45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PowerPoint Presentation</vt:lpstr>
      <vt:lpstr>تمهيد: تطورت دراسة الإتصال الإنساني في أواخر الأربعينيات و بداية الخمسينيات،  فاتسع مجال الاتصال اتساعاً كبيراً، و أثناء تلك السنوات بدأ عدد من علماء الاجتماع و السلوكيين في تطوير نماذج ونظرياتٍ للاتصال امتدت إلى آفاقَ أبعد من حدود مجالات تخصصاتهم.  ففي مجال علم الأجناس البشرية "الأنثروبولوجيا" على سبيل المثال، كانت الأبحاث المتعلقة بوضع الجسم و الإشارة في ثقافات معينة هي الأساس لدراسات الاتصال غير اللفظي.   في مجال علم  النفس تركز الاهتمام حول الإقناع و التأثير الاجتماعي،         و خاصة المواقف و الاتجاهات و كيف تكون و تتغير، و أثرها على السلوك، و دور الاتصال في هذه الديناميات. </vt:lpstr>
      <vt:lpstr>  فيما درس علماء الاجتماع و العلوم السياسية طبيعة الاتصال الجماهيري في مناشط سياسة و اجتماعية متعددة، كالسلوك الانتخابي، و جوانب أخرى من الحياة، و حتى في علم الحيوان اهتم العلماء بالاتصال بين الحيوانات.  و في هذه السنوات نفسها ساهم علم اللغة، و علم الدلالة، و علم الرموز و كل العلوم التي تركز على طبيعة اللغة و دورها في النشاط الإنساني في تقدم دراسة الاتصال أيضاً. اتسعت الدراسات في البلاغة و الكلام في أواخر الأربعينيات والخمسينيات لتشمل الأداء الشفهي، الصوت و الإلقاء، و المناظرة و المسرح و فسيولوجيا الكلام و علم أمراض النطق ، و في كثير من الأعمال القديمة التي كتبت في الخمسينات بدأ التركيز على وسائل خاصة كالصحف اليومية و المجلات و المذياع و التلفاز يتحول إلى اهتمام أهم بطبيعة و تأثير الوسائل الجماهيرية و الاتصال الجماهيري. 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Timgad informatique</dc:creator>
  <cp:lastModifiedBy>Timgad informatique</cp:lastModifiedBy>
  <cp:revision>14</cp:revision>
  <dcterms:created xsi:type="dcterms:W3CDTF">2023-12-11T07:34:01Z</dcterms:created>
  <dcterms:modified xsi:type="dcterms:W3CDTF">2023-12-18T08:35:54Z</dcterms:modified>
</cp:coreProperties>
</file>