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0" r:id="rId7"/>
    <p:sldId id="267" r:id="rId8"/>
    <p:sldId id="261" r:id="rId9"/>
    <p:sldId id="262" r:id="rId10"/>
    <p:sldId id="263" r:id="rId11"/>
    <p:sldId id="264" r:id="rId12"/>
    <p:sldId id="265"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r.wikipedia.org/wiki/%D8%A7%D9%84%D9%85%D8%B9%D9%84%D9%88%D9%85%D8%A7%D8%A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b="1" dirty="0" smtClean="0"/>
              <a:t>البحث الوثائقي</a:t>
            </a:r>
            <a:endParaRPr lang="en-US" dirty="0"/>
          </a:p>
        </p:txBody>
      </p:sp>
    </p:spTree>
    <p:extLst>
      <p:ext uri="{BB962C8B-B14F-4D97-AF65-F5344CB8AC3E}">
        <p14:creationId xmlns:p14="http://schemas.microsoft.com/office/powerpoint/2010/main" val="11146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0235" y="726141"/>
            <a:ext cx="10125636" cy="5513293"/>
          </a:xfrm>
        </p:spPr>
        <p:txBody>
          <a:bodyPr>
            <a:normAutofit/>
          </a:bodyPr>
          <a:lstStyle/>
          <a:p>
            <a:pPr lvl="0" algn="just" rtl="1"/>
            <a:r>
              <a:rPr lang="ar-SA" sz="3200" b="1" u="sng" dirty="0"/>
              <a:t>صياغة </a:t>
            </a:r>
            <a:r>
              <a:rPr lang="ar-SA" sz="3200" b="1" u="sng" dirty="0" smtClean="0"/>
              <a:t>الاستفسار</a:t>
            </a:r>
            <a:r>
              <a:rPr lang="ar-DZ" sz="3200" b="1" u="sng" dirty="0" smtClean="0"/>
              <a:t>:</a:t>
            </a:r>
            <a:endParaRPr lang="ar-DZ" sz="3200" b="1" u="sng" dirty="0"/>
          </a:p>
          <a:p>
            <a:pPr marL="0" lvl="0" indent="0" algn="just" rtl="1">
              <a:buNone/>
            </a:pPr>
            <a:r>
              <a:rPr lang="ar-SA" sz="3200" dirty="0" smtClean="0"/>
              <a:t>لابد </a:t>
            </a:r>
            <a:r>
              <a:rPr lang="ar-SA" sz="3200" dirty="0"/>
              <a:t>أن تتم صياغة الاستفسار الذي يعبر عن احتياجات المستفيدين بطريقة يفهمها نظام المعلومات، فعندما يوجه الفرد استفساراً إلى قاعدة بيانات بيبليوغرافية يرغب في استرجاع معلومات حول موضوع معين من خلالها، فإنه لابد أن يوجه استفساره في شكل مصطلحات مطابقة لتلك المستخدمة في تكشيف الوثائق التي تضمها قاعدة البيانات، وقد يستخدم عوامل للربط بين أكثر من مصطلح من المصطلحات المستخدمة، كما يمكنه تحديد الفترة الزمنية التي يبحث فيها</a:t>
            </a:r>
            <a:r>
              <a:rPr lang="fr-FR" sz="3200" dirty="0"/>
              <a:t>.</a:t>
            </a:r>
            <a:endParaRPr lang="en-US" sz="3200" dirty="0"/>
          </a:p>
          <a:p>
            <a:pPr marL="0" indent="0" algn="just">
              <a:buNone/>
            </a:pPr>
            <a:endParaRPr lang="en-US" dirty="0"/>
          </a:p>
        </p:txBody>
      </p:sp>
    </p:spTree>
    <p:extLst>
      <p:ext uri="{BB962C8B-B14F-4D97-AF65-F5344CB8AC3E}">
        <p14:creationId xmlns:p14="http://schemas.microsoft.com/office/powerpoint/2010/main" val="31263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4741" y="537881"/>
            <a:ext cx="10327342" cy="5701553"/>
          </a:xfrm>
        </p:spPr>
        <p:txBody>
          <a:bodyPr>
            <a:normAutofit/>
          </a:bodyPr>
          <a:lstStyle/>
          <a:p>
            <a:pPr lvl="0" algn="just" rtl="1"/>
            <a:r>
              <a:rPr lang="ar-SA" sz="2800" b="1" u="sng" dirty="0"/>
              <a:t>صياغة استراتيجيات البحث</a:t>
            </a:r>
            <a:r>
              <a:rPr lang="fr-FR" sz="2800" b="1" dirty="0"/>
              <a:t>:</a:t>
            </a:r>
            <a:r>
              <a:rPr lang="fr-FR" sz="2800" dirty="0"/>
              <a:t> </a:t>
            </a:r>
            <a:r>
              <a:rPr lang="ar-SA" sz="2800" dirty="0"/>
              <a:t>وتهدف </a:t>
            </a:r>
            <a:r>
              <a:rPr lang="ar-SA" sz="2800" dirty="0" err="1"/>
              <a:t>إستراتيجية</a:t>
            </a:r>
            <a:r>
              <a:rPr lang="ar-SA" sz="2800" dirty="0"/>
              <a:t> البحث إلى الحصول على جميع المعلومات المطابقة إلى أقصى حد ممكن مع متطلبات البحث. وقد ذكر </a:t>
            </a:r>
            <a:r>
              <a:rPr lang="fr-FR" sz="2800" dirty="0"/>
              <a:t>Paul </a:t>
            </a:r>
            <a:r>
              <a:rPr lang="fr-FR" sz="2800" dirty="0" err="1"/>
              <a:t>Pedley</a:t>
            </a:r>
            <a:r>
              <a:rPr lang="fr-FR" sz="2800" dirty="0"/>
              <a:t>   </a:t>
            </a:r>
            <a:r>
              <a:rPr lang="ar-SA" sz="2800" dirty="0"/>
              <a:t>أن استراتيجيات البحث تقوم على خمسة عناصر أساسية، وهي</a:t>
            </a:r>
            <a:r>
              <a:rPr lang="fr-FR" sz="2800" dirty="0"/>
              <a:t>:</a:t>
            </a:r>
            <a:endParaRPr lang="en-US" sz="2800" dirty="0"/>
          </a:p>
          <a:p>
            <a:pPr marL="514350" lvl="0" indent="-514350" algn="just" rtl="1">
              <a:buFont typeface="+mj-lt"/>
              <a:buAutoNum type="arabicPeriod"/>
            </a:pPr>
            <a:r>
              <a:rPr lang="ar-SA" sz="2800" dirty="0"/>
              <a:t>أن يتم صياغة أسئلة البحث الصياغة التي تحدد الهدف من طرح السؤال؛</a:t>
            </a:r>
            <a:endParaRPr lang="en-US" sz="2800" dirty="0"/>
          </a:p>
          <a:p>
            <a:pPr marL="514350" lvl="0" indent="-514350" algn="just" rtl="1">
              <a:buFont typeface="+mj-lt"/>
              <a:buAutoNum type="arabicPeriod"/>
            </a:pPr>
            <a:r>
              <a:rPr lang="ar-SA" sz="2800" dirty="0"/>
              <a:t>أن تحدد المفاهيم المهمة من كل كلمات السؤال المطروح؛</a:t>
            </a:r>
            <a:endParaRPr lang="en-US" sz="2800" dirty="0"/>
          </a:p>
          <a:p>
            <a:pPr marL="514350" lvl="0" indent="-514350" algn="just" rtl="1">
              <a:buFont typeface="+mj-lt"/>
              <a:buAutoNum type="arabicPeriod"/>
            </a:pPr>
            <a:r>
              <a:rPr lang="ar-SA" sz="2800" dirty="0"/>
              <a:t>أن تحدد مصطلحات أو كلمات البحث التي تصف تلك المفاهيم؛</a:t>
            </a:r>
            <a:endParaRPr lang="en-US" sz="2800" dirty="0"/>
          </a:p>
          <a:p>
            <a:pPr marL="514350" lvl="0" indent="-514350" algn="just" rtl="1">
              <a:buFont typeface="+mj-lt"/>
              <a:buAutoNum type="arabicPeriod"/>
            </a:pPr>
            <a:r>
              <a:rPr lang="ar-SA" sz="2800" dirty="0"/>
              <a:t>أن تحدد المترادفات المختلفة التي تعبر عن نفس الموضوع والمفاهيم المطلوبة؛</a:t>
            </a:r>
            <a:endParaRPr lang="en-US" sz="2800" dirty="0"/>
          </a:p>
          <a:p>
            <a:pPr marL="514350" lvl="0" indent="-514350" algn="just" rtl="1">
              <a:buFont typeface="+mj-lt"/>
              <a:buAutoNum type="arabicPeriod"/>
            </a:pPr>
            <a:r>
              <a:rPr lang="ar-SA" sz="2800" dirty="0"/>
              <a:t>أن ينشأ منطق بحث يمكن استخدامه  من جانب الباحثين.</a:t>
            </a:r>
            <a:endParaRPr lang="en-US" sz="2800" dirty="0"/>
          </a:p>
          <a:p>
            <a:endParaRPr lang="en-US" dirty="0"/>
          </a:p>
        </p:txBody>
      </p:sp>
    </p:spTree>
    <p:extLst>
      <p:ext uri="{BB962C8B-B14F-4D97-AF65-F5344CB8AC3E}">
        <p14:creationId xmlns:p14="http://schemas.microsoft.com/office/powerpoint/2010/main" val="144074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3681" y="537881"/>
            <a:ext cx="10031507" cy="5701553"/>
          </a:xfrm>
        </p:spPr>
        <p:txBody>
          <a:bodyPr>
            <a:normAutofit/>
          </a:bodyPr>
          <a:lstStyle/>
          <a:p>
            <a:pPr lvl="0" algn="just" rtl="1"/>
            <a:r>
              <a:rPr lang="ar-SA" sz="3200" b="1" u="sng" dirty="0" smtClean="0"/>
              <a:t>تعديل </a:t>
            </a:r>
            <a:r>
              <a:rPr lang="ar-SA" sz="3200" b="1" u="sng" dirty="0" err="1"/>
              <a:t>إستراتيجية</a:t>
            </a:r>
            <a:r>
              <a:rPr lang="ar-SA" sz="3200" b="1" u="sng" dirty="0"/>
              <a:t> البحث</a:t>
            </a:r>
            <a:r>
              <a:rPr lang="fr-FR" sz="3200" u="sng" dirty="0"/>
              <a:t>:</a:t>
            </a:r>
            <a:r>
              <a:rPr lang="fr-FR" sz="3200" dirty="0"/>
              <a:t> </a:t>
            </a:r>
            <a:r>
              <a:rPr lang="ar-SA" sz="3200" dirty="0"/>
              <a:t>يقوم الباحث في نظام الاسترجاع بوضع استراتيجية البحث الملائمة بتحليل الاستفسار وتحديد الأوجه التي ينطوي عليها والمصطلحات التي تندرج تحت كل وجه من تلك الأوجه، ومن ثم اختيار مصطلحات البحث المقبولة في النظام، وقد يجد الباحث أنه في حاجة لتعديل نتيجة البحث للحصول على نسبة استدعاء أعلى ونسبة تحقيق أكبر، أو لتقليل نسبة الاستدعاء، ومن هنا فإن الأمر يتطلب إجراء تعديل على </a:t>
            </a:r>
            <a:r>
              <a:rPr lang="ar-SA" sz="3200" dirty="0" err="1"/>
              <a:t>إستراتيجية</a:t>
            </a:r>
            <a:r>
              <a:rPr lang="ar-SA" sz="3200" dirty="0"/>
              <a:t> البحث سواء بتوسعتها </a:t>
            </a:r>
            <a:r>
              <a:rPr lang="ar-SA" sz="2800" dirty="0"/>
              <a:t>أو تضييقها</a:t>
            </a:r>
            <a:r>
              <a:rPr lang="fr-FR" sz="2800" dirty="0"/>
              <a:t>.</a:t>
            </a:r>
            <a:endParaRPr lang="en-US" sz="2800" dirty="0"/>
          </a:p>
        </p:txBody>
      </p:sp>
    </p:spTree>
    <p:extLst>
      <p:ext uri="{BB962C8B-B14F-4D97-AF65-F5344CB8AC3E}">
        <p14:creationId xmlns:p14="http://schemas.microsoft.com/office/powerpoint/2010/main" val="156659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0611" y="672353"/>
            <a:ext cx="10529047" cy="5486401"/>
          </a:xfrm>
        </p:spPr>
        <p:txBody>
          <a:bodyPr>
            <a:normAutofit lnSpcReduction="10000"/>
          </a:bodyPr>
          <a:lstStyle/>
          <a:p>
            <a:pPr lvl="0" algn="just" rtl="1"/>
            <a:r>
              <a:rPr lang="ar-SA" b="1" u="sng" dirty="0"/>
              <a:t>تقنيات واستراتيجيات البحث</a:t>
            </a:r>
            <a:r>
              <a:rPr lang="fr-FR" b="1" dirty="0"/>
              <a:t>: </a:t>
            </a:r>
            <a:r>
              <a:rPr lang="ar-SA" dirty="0"/>
              <a:t>تختلف استراتيجيات البحث باختلاف طبيعة المعلومات من حيث التخصص والشمول وكذلك بحسب حجم النتائج المراد الحصول عليها الموضوع؛ وقد ضمت دراسة </a:t>
            </a:r>
            <a:r>
              <a:rPr lang="fr-FR" dirty="0"/>
              <a:t>Anne Clyde   </a:t>
            </a:r>
            <a:r>
              <a:rPr lang="ar-SA" dirty="0"/>
              <a:t>مختلف </a:t>
            </a:r>
            <a:r>
              <a:rPr lang="ar-SA" dirty="0" err="1"/>
              <a:t>استراتجيات</a:t>
            </a:r>
            <a:r>
              <a:rPr lang="ar-SA" dirty="0"/>
              <a:t>  البحث المستخدمة داخل محركات البحث، ويمكن </a:t>
            </a:r>
            <a:r>
              <a:rPr lang="ar-SA" dirty="0" err="1"/>
              <a:t>تلخيها</a:t>
            </a:r>
            <a:r>
              <a:rPr lang="ar-SA" dirty="0"/>
              <a:t> فيما يلي: </a:t>
            </a:r>
            <a:endParaRPr lang="en-US" dirty="0"/>
          </a:p>
          <a:p>
            <a:pPr lvl="0" algn="just" rtl="1">
              <a:buFont typeface="Wingdings" panose="05000000000000000000" pitchFamily="2" charset="2"/>
              <a:buChar char="q"/>
            </a:pPr>
            <a:r>
              <a:rPr lang="ar-SA" dirty="0" err="1"/>
              <a:t>استراتجيات</a:t>
            </a:r>
            <a:r>
              <a:rPr lang="ar-SA" dirty="0"/>
              <a:t> بحث اللغة الطبيعية وهنا تتيح محركات البحث استخدام لغة الحوار الطبيعي من جانب المستخدم.</a:t>
            </a:r>
            <a:endParaRPr lang="en-US" dirty="0"/>
          </a:p>
          <a:p>
            <a:pPr lvl="0" algn="r" rtl="1">
              <a:buFont typeface="Wingdings" panose="05000000000000000000" pitchFamily="2" charset="2"/>
              <a:buChar char="q"/>
            </a:pPr>
            <a:r>
              <a:rPr lang="ar-SA" dirty="0"/>
              <a:t>استخدام البحث الحر .</a:t>
            </a:r>
            <a:endParaRPr lang="en-US" dirty="0"/>
          </a:p>
          <a:p>
            <a:pPr lvl="0" algn="r" rtl="1">
              <a:buFont typeface="Wingdings" panose="05000000000000000000" pitchFamily="2" charset="2"/>
              <a:buChar char="q"/>
            </a:pPr>
            <a:r>
              <a:rPr lang="ar-SA" dirty="0"/>
              <a:t>استراتيجيات البحث المفرد والجمع</a:t>
            </a:r>
            <a:r>
              <a:rPr lang="ar-DZ" dirty="0"/>
              <a:t>.</a:t>
            </a:r>
            <a:endParaRPr lang="en-US" dirty="0"/>
          </a:p>
          <a:p>
            <a:pPr lvl="0" algn="r" rtl="1">
              <a:buFont typeface="Wingdings" panose="05000000000000000000" pitchFamily="2" charset="2"/>
              <a:buChar char="q"/>
            </a:pPr>
            <a:r>
              <a:rPr lang="ar-SA" dirty="0"/>
              <a:t>استراتيجية البحث بالتقارب.</a:t>
            </a:r>
            <a:endParaRPr lang="en-US" dirty="0"/>
          </a:p>
          <a:p>
            <a:pPr lvl="0" algn="r" rtl="1">
              <a:buFont typeface="Wingdings" panose="05000000000000000000" pitchFamily="2" charset="2"/>
              <a:buChar char="q"/>
            </a:pPr>
            <a:r>
              <a:rPr lang="ar-DZ" dirty="0"/>
              <a:t>ا</a:t>
            </a:r>
            <a:r>
              <a:rPr lang="ar-SA" dirty="0" err="1"/>
              <a:t>ستراتيجية</a:t>
            </a:r>
            <a:r>
              <a:rPr lang="ar-SA" dirty="0"/>
              <a:t> البحث بحساسية الحالة.</a:t>
            </a:r>
            <a:endParaRPr lang="en-US" dirty="0"/>
          </a:p>
          <a:p>
            <a:pPr lvl="0" algn="r" rtl="1">
              <a:buFont typeface="Wingdings" panose="05000000000000000000" pitchFamily="2" charset="2"/>
              <a:buChar char="q"/>
            </a:pPr>
            <a:r>
              <a:rPr lang="ar-SA" dirty="0"/>
              <a:t>استراتيجية البحث بالعبارات.</a:t>
            </a:r>
            <a:endParaRPr lang="en-US" dirty="0"/>
          </a:p>
          <a:p>
            <a:pPr lvl="0" algn="r" rtl="1">
              <a:buFont typeface="Wingdings" panose="05000000000000000000" pitchFamily="2" charset="2"/>
              <a:buChar char="q"/>
            </a:pPr>
            <a:r>
              <a:rPr lang="ar-SA" dirty="0"/>
              <a:t>استراتيجية البحث بالحقول.</a:t>
            </a:r>
            <a:endParaRPr lang="en-US" dirty="0"/>
          </a:p>
          <a:p>
            <a:pPr algn="r" rtl="1">
              <a:buFont typeface="Wingdings" panose="05000000000000000000" pitchFamily="2" charset="2"/>
              <a:buChar char="q"/>
            </a:pPr>
            <a:r>
              <a:rPr lang="ar-SA" dirty="0"/>
              <a:t>استراتيجية النتائج الأولية </a:t>
            </a:r>
            <a:endParaRPr lang="en-US" dirty="0"/>
          </a:p>
        </p:txBody>
      </p:sp>
    </p:spTree>
    <p:extLst>
      <p:ext uri="{BB962C8B-B14F-4D97-AF65-F5344CB8AC3E}">
        <p14:creationId xmlns:p14="http://schemas.microsoft.com/office/powerpoint/2010/main" val="82353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rtl="1"/>
            <a:r>
              <a:rPr lang="ar-SA" b="1" dirty="0"/>
              <a:t>تقنيات </a:t>
            </a:r>
            <a:r>
              <a:rPr lang="ar-SA" b="1" dirty="0" smtClean="0"/>
              <a:t>البحث</a:t>
            </a:r>
            <a:endParaRPr lang="en-US" dirty="0"/>
          </a:p>
        </p:txBody>
      </p:sp>
      <p:sp>
        <p:nvSpPr>
          <p:cNvPr id="3" name="Espace réservé du contenu 2"/>
          <p:cNvSpPr>
            <a:spLocks noGrp="1"/>
          </p:cNvSpPr>
          <p:nvPr>
            <p:ph idx="1"/>
          </p:nvPr>
        </p:nvSpPr>
        <p:spPr/>
        <p:txBody>
          <a:bodyPr>
            <a:normAutofit/>
          </a:bodyPr>
          <a:lstStyle/>
          <a:p>
            <a:pPr marL="0" indent="0" algn="just" rtl="1">
              <a:buNone/>
            </a:pPr>
            <a:r>
              <a:rPr lang="ar-SA" sz="4000" dirty="0"/>
              <a:t>مجموعة من التقنيات والأساليب المستخدمة على مستوى مختلف الاستراتيجيات في تسيير وتوجيه عملية البحث قصد تغطية أكبر قدر من استفسارات المستفيد والحصول على نتائج مرضية</a:t>
            </a:r>
            <a:r>
              <a:rPr lang="en-US" sz="4000" dirty="0"/>
              <a:t>.</a:t>
            </a:r>
            <a:r>
              <a:rPr lang="ar-SA" sz="4000" dirty="0"/>
              <a:t> وفيما يلي سوف نقوم بتوضيحها:</a:t>
            </a:r>
            <a:r>
              <a:rPr lang="en-US" sz="4000" dirty="0"/>
              <a:t/>
            </a:r>
            <a:br>
              <a:rPr lang="en-US" sz="4000" dirty="0"/>
            </a:br>
            <a:endParaRPr lang="en-US" sz="4000" dirty="0"/>
          </a:p>
        </p:txBody>
      </p:sp>
    </p:spTree>
    <p:extLst>
      <p:ext uri="{BB962C8B-B14F-4D97-AF65-F5344CB8AC3E}">
        <p14:creationId xmlns:p14="http://schemas.microsoft.com/office/powerpoint/2010/main" val="229020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293" y="712693"/>
            <a:ext cx="10287001" cy="4867835"/>
          </a:xfrm>
        </p:spPr>
        <p:txBody>
          <a:bodyPr>
            <a:noAutofit/>
          </a:bodyPr>
          <a:lstStyle/>
          <a:p>
            <a:pPr lvl="0" algn="just" rtl="1"/>
            <a:r>
              <a:rPr lang="ar-SA" sz="3200" b="1" dirty="0"/>
              <a:t>البحث البوليني أو المنطقي</a:t>
            </a:r>
            <a:r>
              <a:rPr lang="fr-FR" sz="3200" b="1" dirty="0"/>
              <a:t>  </a:t>
            </a:r>
            <a:r>
              <a:rPr lang="fr-FR" sz="3200" b="1" dirty="0" err="1" smtClean="0"/>
              <a:t>Boolean</a:t>
            </a:r>
            <a:r>
              <a:rPr lang="fr-FR" sz="3200" b="1" dirty="0" smtClean="0"/>
              <a:t> </a:t>
            </a:r>
            <a:r>
              <a:rPr lang="fr-FR" sz="3200" b="1" dirty="0" err="1"/>
              <a:t>search</a:t>
            </a:r>
            <a:r>
              <a:rPr lang="fr-FR" sz="3200" b="1" dirty="0"/>
              <a:t> : </a:t>
            </a:r>
            <a:r>
              <a:rPr lang="en-US" sz="3200" dirty="0"/>
              <a:t/>
            </a:r>
            <a:br>
              <a:rPr lang="en-US" sz="3200" dirty="0"/>
            </a:br>
            <a:r>
              <a:rPr lang="ar-SA" sz="3200" dirty="0"/>
              <a:t>المنطق البوليني نوع من المنطق الرمزي، وضعه العالم الرياضي الإنجليزي جورج بوول أواسط القرن التاسع عشر. وتمكن بوول من صياغة عدد من القواعد المنطقية، نشرها في العام 1849، في بحث بعنوان "بحث في قوانين التفكير"، لينقل علم المنطق من نطاق الفلسفة إلى نطاق الرياضيات. ويستخدم المنطق البوليني، الذي يسمى أيضاً، الجبر المنطقي، معاملات منطقية مثل</a:t>
            </a:r>
            <a:r>
              <a:rPr lang="en-US" sz="3200" dirty="0"/>
              <a:t> AND</a:t>
            </a:r>
            <a:r>
              <a:rPr lang="ar-SA" sz="3200" dirty="0"/>
              <a:t>، و</a:t>
            </a:r>
            <a:r>
              <a:rPr lang="en-US" sz="3200" dirty="0"/>
              <a:t>OR</a:t>
            </a:r>
            <a:r>
              <a:rPr lang="ar-SA" sz="3200" dirty="0"/>
              <a:t>، و</a:t>
            </a:r>
            <a:r>
              <a:rPr lang="en-US" sz="3200" dirty="0"/>
              <a:t>NOT</a:t>
            </a:r>
            <a:r>
              <a:rPr lang="ar-SA" sz="3200" dirty="0"/>
              <a:t>، لإنشاء علاقات بين الكلمات والعبارات موضوع البحث. وتستخدم المعاملات المنطقية </a:t>
            </a:r>
            <a:r>
              <a:rPr lang="ar-SA" sz="3200" dirty="0" err="1"/>
              <a:t>البولينية</a:t>
            </a:r>
            <a:r>
              <a:rPr lang="ar-SA" sz="3200" dirty="0"/>
              <a:t> أيضاً في الجبر الثنائي، الذي يكمن في أساس التكنولوجيا الإلكترونية الرقمية لنظم الكمبيوتر الحديثة </a:t>
            </a:r>
            <a:r>
              <a:rPr lang="ar-DZ" sz="3200" dirty="0"/>
              <a:t>.</a:t>
            </a:r>
            <a:endParaRPr lang="en-US" sz="3200" dirty="0"/>
          </a:p>
        </p:txBody>
      </p:sp>
    </p:spTree>
    <p:extLst>
      <p:ext uri="{BB962C8B-B14F-4D97-AF65-F5344CB8AC3E}">
        <p14:creationId xmlns:p14="http://schemas.microsoft.com/office/powerpoint/2010/main" val="255024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012" y="564776"/>
            <a:ext cx="10892117" cy="5607424"/>
          </a:xfrm>
          <a:prstGeom prst="rect">
            <a:avLst/>
          </a:prstGeom>
          <a:noFill/>
          <a:ln>
            <a:noFill/>
          </a:ln>
        </p:spPr>
      </p:pic>
    </p:spTree>
    <p:extLst>
      <p:ext uri="{BB962C8B-B14F-4D97-AF65-F5344CB8AC3E}">
        <p14:creationId xmlns:p14="http://schemas.microsoft.com/office/powerpoint/2010/main" val="7660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3035" y="712694"/>
            <a:ext cx="10690412" cy="5540188"/>
          </a:xfrm>
        </p:spPr>
        <p:txBody>
          <a:bodyPr>
            <a:normAutofit/>
          </a:bodyPr>
          <a:lstStyle/>
          <a:p>
            <a:pPr lvl="0" algn="just" rtl="1"/>
            <a:r>
              <a:rPr lang="ar-SA" sz="3000" b="1" dirty="0"/>
              <a:t>أسلوب البتر</a:t>
            </a:r>
            <a:r>
              <a:rPr lang="fr-FR" sz="3000" b="1" dirty="0"/>
              <a:t> </a:t>
            </a:r>
            <a:r>
              <a:rPr lang="fr-FR" sz="3000" b="1" dirty="0" err="1"/>
              <a:t>Truncation</a:t>
            </a:r>
            <a:r>
              <a:rPr lang="fr-FR" sz="3000" b="1" dirty="0"/>
              <a:t> :</a:t>
            </a:r>
            <a:endParaRPr lang="en-US" sz="3000" dirty="0"/>
          </a:p>
          <a:p>
            <a:pPr algn="just" rtl="1"/>
            <a:r>
              <a:rPr lang="ar-SA" sz="3000" dirty="0"/>
              <a:t>تستخدم الكثير من قواعد البيانات الإلكترونية أسلوب البتر، ويقصد به استخدام جذر الكلمة أو جزء من الكلمة وبتر باقي أجزائها للحصول على جميع التسجيلات المرتبطة بالمصطلح في كل تصريفاته وأزمنته وأشكاله عند استخدام اللغة الطبيعية في البحث</a:t>
            </a:r>
            <a:r>
              <a:rPr lang="en-US" sz="3000" dirty="0"/>
              <a:t>.</a:t>
            </a:r>
          </a:p>
          <a:p>
            <a:pPr algn="just" rtl="1"/>
            <a:r>
              <a:rPr lang="ar-SA" sz="3000" dirty="0"/>
              <a:t>ولاشك أن كتابة هذا الكم من المصطلحات يستغرق وقتاً طويلاً من الباحث، كما أن الاكتفاء بمصطلح واحد أو اثنين سيؤدي إلى عدم شمولية نتائج البحث، لذا فإن استخدام البتر يؤدي إلى توفير وقت الباحث وتحقيق الشمول عن طريق الاكتفاء بكتابة جذر الكلمة (مصطلح البحث) وإضافة الرمز الدال على البتر الذي يختلف من نظام استرجاع إلى آخر، فقد يكون علامة الدولار($) في بعض النظم، أو النجمة (*) في البعض الآخر، أو علامة الاستفهام (؟) في غيرها، أو الشارحة (: ) في الأخرى</a:t>
            </a:r>
            <a:r>
              <a:rPr lang="en-US" sz="3000" dirty="0"/>
              <a:t>. </a:t>
            </a:r>
          </a:p>
          <a:p>
            <a:pPr marL="0" indent="0">
              <a:buNone/>
            </a:pPr>
            <a:endParaRPr lang="en-US" dirty="0"/>
          </a:p>
        </p:txBody>
      </p:sp>
    </p:spTree>
    <p:extLst>
      <p:ext uri="{BB962C8B-B14F-4D97-AF65-F5344CB8AC3E}">
        <p14:creationId xmlns:p14="http://schemas.microsoft.com/office/powerpoint/2010/main" val="53494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7506" y="726141"/>
            <a:ext cx="10569387" cy="5149727"/>
          </a:xfrm>
        </p:spPr>
        <p:txBody>
          <a:bodyPr>
            <a:normAutofit lnSpcReduction="10000"/>
          </a:bodyPr>
          <a:lstStyle/>
          <a:p>
            <a:pPr lvl="0" algn="just" rtl="1"/>
            <a:r>
              <a:rPr lang="ar-SA" sz="3200" b="1" dirty="0" err="1"/>
              <a:t>إستراتيجية</a:t>
            </a:r>
            <a:r>
              <a:rPr lang="ar-SA" sz="3200" b="1" dirty="0"/>
              <a:t> قوالب البناء</a:t>
            </a:r>
            <a:r>
              <a:rPr lang="fr-FR" sz="3200" b="1" dirty="0"/>
              <a:t> Building Block  :</a:t>
            </a:r>
            <a:endParaRPr lang="en-US" sz="3200" dirty="0"/>
          </a:p>
          <a:p>
            <a:pPr algn="just" rtl="1"/>
            <a:r>
              <a:rPr lang="ar-SA" sz="3200" dirty="0"/>
              <a:t>يتم وفقاً لهذا الأسلوب تحليل المفاهيم الواردة في استفسار المستفيد وتحديد الأوجه الموضوعية الرئيسة في الاستفسار -التي يعد كل منها بمثابة قالب للبناء- ومن ثم يتم تخصيص المصطلحات الخاصة بكل وجه من تلك الأوجه، ويتم الربط بين الأوجه المختلفة باستخدام </a:t>
            </a:r>
            <a:r>
              <a:rPr lang="ar-DZ" sz="3200" dirty="0"/>
              <a:t>معاملات المنطق البوليني.  </a:t>
            </a:r>
            <a:r>
              <a:rPr lang="ar-SA" sz="3200" dirty="0"/>
              <a:t>وهناك ثلاثة استراتيجيات بحث أخرى تعتمد على استراتيجية قوالب البناء، وهي</a:t>
            </a:r>
            <a:r>
              <a:rPr lang="en-US" sz="3200" dirty="0"/>
              <a:t>:</a:t>
            </a:r>
          </a:p>
          <a:p>
            <a:pPr marL="0" indent="0" algn="just" rtl="1">
              <a:buNone/>
            </a:pPr>
            <a:r>
              <a:rPr lang="ar-SA" sz="3200" dirty="0"/>
              <a:t>1</a:t>
            </a:r>
            <a:r>
              <a:rPr lang="en-US" sz="3200" dirty="0"/>
              <a:t>- </a:t>
            </a:r>
            <a:r>
              <a:rPr lang="ar-SA" sz="3200" dirty="0"/>
              <a:t>تقديم الوجه الأقل شيوعاً</a:t>
            </a:r>
            <a:r>
              <a:rPr lang="en-US" sz="3200" dirty="0"/>
              <a:t> lowest posting facet first .</a:t>
            </a:r>
          </a:p>
          <a:p>
            <a:pPr marL="0" indent="0" algn="just" rtl="1">
              <a:buNone/>
            </a:pPr>
            <a:r>
              <a:rPr lang="ar-SA" sz="3200" dirty="0"/>
              <a:t>2</a:t>
            </a:r>
            <a:r>
              <a:rPr lang="en-US" sz="3200" dirty="0"/>
              <a:t>- </a:t>
            </a:r>
            <a:r>
              <a:rPr lang="ar-SA" sz="3200" dirty="0"/>
              <a:t>تقديم الوجه الأكثر تخصيصاً</a:t>
            </a:r>
            <a:r>
              <a:rPr lang="en-US" sz="3200" dirty="0"/>
              <a:t> most specific facet first .</a:t>
            </a:r>
          </a:p>
          <a:p>
            <a:pPr marL="0" indent="0" algn="just" rtl="1">
              <a:buNone/>
            </a:pPr>
            <a:r>
              <a:rPr lang="ar-SA" sz="3200" dirty="0"/>
              <a:t>3</a:t>
            </a:r>
            <a:r>
              <a:rPr lang="en-US" sz="3200" dirty="0"/>
              <a:t>- </a:t>
            </a:r>
            <a:r>
              <a:rPr lang="ar-SA" sz="3200" dirty="0"/>
              <a:t>طريقة إقران الأوجه</a:t>
            </a:r>
            <a:r>
              <a:rPr lang="en-US" sz="3200" dirty="0"/>
              <a:t> pairwise facet .</a:t>
            </a:r>
          </a:p>
          <a:p>
            <a:endParaRPr lang="en-US" dirty="0"/>
          </a:p>
        </p:txBody>
      </p:sp>
    </p:spTree>
    <p:extLst>
      <p:ext uri="{BB962C8B-B14F-4D97-AF65-F5344CB8AC3E}">
        <p14:creationId xmlns:p14="http://schemas.microsoft.com/office/powerpoint/2010/main" val="23756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906" y="591671"/>
            <a:ext cx="10892117" cy="5284197"/>
          </a:xfrm>
        </p:spPr>
        <p:txBody>
          <a:bodyPr/>
          <a:lstStyle/>
          <a:p>
            <a:pPr lvl="0" algn="just" rtl="1"/>
            <a:r>
              <a:rPr lang="ar-SA" sz="2800" b="1" dirty="0"/>
              <a:t>استراتيجية الأجزاء المتتابعة</a:t>
            </a:r>
            <a:r>
              <a:rPr lang="fr-FR" sz="2800" b="1" dirty="0"/>
              <a:t> Successive Fractions :</a:t>
            </a:r>
            <a:endParaRPr lang="en-US" sz="2800" dirty="0"/>
          </a:p>
          <a:p>
            <a:pPr marL="0" indent="0" algn="just" rtl="1">
              <a:buNone/>
            </a:pPr>
            <a:r>
              <a:rPr lang="ar-SA" sz="2800" dirty="0"/>
              <a:t>يتم وفقاً لهذا الأسلوب إنشاء مجموعة يتم استرجاع تسجيلات أولية من خلالها، مثل سنة النشر، أو رقم التصنيف، أو نوع الوثيقة، أو أي سمة أخرى خاصة بقاعدة البيانات، ثم يتم استخدام عوامل المنطق البوليني (و) و (ماعدا) للربط بين ما تم استرجاعه وبين جوانب أخرى حتى يتم الوصول إلى التسجيلات المطلوبة.</a:t>
            </a:r>
            <a:endParaRPr lang="en-US" sz="2800" dirty="0"/>
          </a:p>
          <a:p>
            <a:pPr lvl="0" algn="just" rtl="1"/>
            <a:r>
              <a:rPr lang="ar-SA" sz="2800" b="1" dirty="0"/>
              <a:t>استراتيجية زراعة اللؤلؤ بالاستشهاد المرجعي </a:t>
            </a:r>
            <a:r>
              <a:rPr lang="fr-FR" sz="2800" b="1" dirty="0"/>
              <a:t> Citation Pearl </a:t>
            </a:r>
            <a:r>
              <a:rPr lang="fr-FR" sz="2800" b="1" dirty="0" err="1"/>
              <a:t>Growing</a:t>
            </a:r>
            <a:r>
              <a:rPr lang="fr-FR" sz="2800" b="1" dirty="0"/>
              <a:t>:</a:t>
            </a:r>
            <a:endParaRPr lang="en-US" sz="2800" dirty="0"/>
          </a:p>
          <a:p>
            <a:pPr marL="0" indent="0" algn="just" rtl="1">
              <a:buNone/>
            </a:pPr>
            <a:r>
              <a:rPr lang="ar-SA" sz="2800" dirty="0"/>
              <a:t>يبدأ هذا الأسلوب باسترجاع القليل من التسجيلات ذات الصلة بالموضوع، وقد تقتصر على </a:t>
            </a:r>
            <a:r>
              <a:rPr lang="ar-SA" sz="2800" dirty="0" err="1"/>
              <a:t>تسجيلة</a:t>
            </a:r>
            <a:r>
              <a:rPr lang="ar-SA" sz="2800" dirty="0"/>
              <a:t> واحدة، ومن ثم يتم تدقيق المصطلحات المستخدمة لوصف تلك الوثائق، وإضافتها إلى مصطلحات البحث، ثم تراجع النتائج مرة أخرى للحصول على مصطلحات بحث أخرى، ويمكن استخدام استراتيجية بحث أخرى للحصول على التسجيلات المبدئية، أو يتم الاعتماد على تسجيلات معروفة لدى الباحث، والحصول من خلالها على مصطلحات </a:t>
            </a:r>
            <a:r>
              <a:rPr lang="ar-SA" dirty="0" smtClean="0"/>
              <a:t>البحث</a:t>
            </a:r>
            <a:r>
              <a:rPr lang="ar-DZ" dirty="0" smtClean="0"/>
              <a:t>.</a:t>
            </a:r>
            <a:endParaRPr lang="en-US" dirty="0"/>
          </a:p>
        </p:txBody>
      </p:sp>
    </p:spTree>
    <p:extLst>
      <p:ext uri="{BB962C8B-B14F-4D97-AF65-F5344CB8AC3E}">
        <p14:creationId xmlns:p14="http://schemas.microsoft.com/office/powerpoint/2010/main" val="72861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4037" y="1587250"/>
            <a:ext cx="9601196" cy="1303867"/>
          </a:xfrm>
        </p:spPr>
        <p:txBody>
          <a:bodyPr/>
          <a:lstStyle/>
          <a:p>
            <a:r>
              <a:rPr lang="ar-DZ" dirty="0" smtClean="0"/>
              <a:t>استرجاع المعلومات</a:t>
            </a:r>
            <a:endParaRPr lang="en-US" dirty="0"/>
          </a:p>
        </p:txBody>
      </p:sp>
    </p:spTree>
    <p:extLst>
      <p:ext uri="{BB962C8B-B14F-4D97-AF65-F5344CB8AC3E}">
        <p14:creationId xmlns:p14="http://schemas.microsoft.com/office/powerpoint/2010/main" val="325523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4" y="591671"/>
            <a:ext cx="10797988" cy="5795681"/>
          </a:xfrm>
        </p:spPr>
        <p:txBody>
          <a:bodyPr>
            <a:normAutofit fontScale="92500" lnSpcReduction="20000"/>
          </a:bodyPr>
          <a:lstStyle/>
          <a:p>
            <a:pPr lvl="0" algn="just" rtl="1"/>
            <a:r>
              <a:rPr lang="ar-SA" sz="3600" b="1" dirty="0"/>
              <a:t>مفهوم استرجاع المعلومات</a:t>
            </a:r>
            <a:r>
              <a:rPr lang="ar-SA" sz="3600" b="1" dirty="0" smtClean="0"/>
              <a:t>:</a:t>
            </a:r>
            <a:endParaRPr lang="ar-DZ" sz="3600" dirty="0"/>
          </a:p>
          <a:p>
            <a:pPr marL="0" lvl="0" indent="0" algn="just" rtl="1">
              <a:buNone/>
            </a:pPr>
            <a:r>
              <a:rPr lang="ar-SA" sz="3600" dirty="0"/>
              <a:t/>
            </a:r>
            <a:br>
              <a:rPr lang="ar-SA" sz="3600" dirty="0"/>
            </a:br>
            <a:r>
              <a:rPr lang="ar-SA" sz="3600" dirty="0"/>
              <a:t>استرجاع المعلومات </a:t>
            </a:r>
            <a:r>
              <a:rPr lang="fr-FR" sz="3600" dirty="0"/>
              <a:t>Information </a:t>
            </a:r>
            <a:r>
              <a:rPr lang="fr-FR" sz="3600" dirty="0" err="1"/>
              <a:t>retrieval</a:t>
            </a:r>
            <a:r>
              <a:rPr lang="fr-FR" sz="3600" dirty="0"/>
              <a:t> </a:t>
            </a:r>
            <a:r>
              <a:rPr lang="ar-SA" sz="3600" dirty="0"/>
              <a:t>هو علم البحث عن الوثائق وعن المعلومات داخل الوثائق وعن المعطيات المترفعة</a:t>
            </a:r>
            <a:r>
              <a:rPr lang="fr-FR" sz="3600" dirty="0"/>
              <a:t> (</a:t>
            </a:r>
            <a:r>
              <a:rPr lang="fr-FR" sz="3600" dirty="0" err="1"/>
              <a:t>metadata</a:t>
            </a:r>
            <a:r>
              <a:rPr lang="fr-FR" sz="3600" dirty="0"/>
              <a:t>) </a:t>
            </a:r>
            <a:r>
              <a:rPr lang="ar-SA" sz="3600" dirty="0"/>
              <a:t>التي تصف الوثائق، </a:t>
            </a:r>
            <a:r>
              <a:rPr lang="ar-SA" sz="3600" dirty="0" err="1"/>
              <a:t>بالاضافة</a:t>
            </a:r>
            <a:r>
              <a:rPr lang="ar-SA" sz="3600" dirty="0"/>
              <a:t> إلى البحث في قواعد البيانات وشبكة الانترنت. هناك لغط شائع بين كل من استرجاع البيانات واسترجاع الوثائق واسترجاع المعلومات واسترجاع النصوص، ولكن لكل منها كيانه العلمي الخاص ونظرياته وتقنياته</a:t>
            </a:r>
            <a:r>
              <a:rPr lang="fr-FR" sz="3600" dirty="0"/>
              <a:t>.</a:t>
            </a:r>
            <a:endParaRPr lang="en-US" sz="3600" dirty="0"/>
          </a:p>
          <a:p>
            <a:pPr algn="just" rtl="1"/>
            <a:r>
              <a:rPr lang="ar-SA" sz="3600" dirty="0"/>
              <a:t>وهو النشاط الأساسي لما  تقوم به مرافق  المعلومات،  ويقصد بمرافق المعلومات جميع أنواع المكتبات وجميع مراكز المعلومات ومراكز التوثيق ومنتجي مراصد وقواعد البيانات سواء المنشورة في شكل مطبوع أو </a:t>
            </a:r>
            <a:r>
              <a:rPr lang="ar-SA" sz="3600" dirty="0" smtClean="0"/>
              <a:t>الإلكترونية، </a:t>
            </a:r>
            <a:r>
              <a:rPr lang="ar-SA" sz="3600" dirty="0"/>
              <a:t>وأية  نوعية أخرى من المرافق التي تقدم مصادر المعلومات لمجتمع المستفيدين. </a:t>
            </a:r>
            <a:endParaRPr lang="en-US" sz="3600" dirty="0"/>
          </a:p>
          <a:p>
            <a:pPr marL="0" indent="0">
              <a:buNone/>
            </a:pPr>
            <a:endParaRPr lang="en-US" dirty="0"/>
          </a:p>
        </p:txBody>
      </p:sp>
    </p:spTree>
    <p:extLst>
      <p:ext uri="{BB962C8B-B14F-4D97-AF65-F5344CB8AC3E}">
        <p14:creationId xmlns:p14="http://schemas.microsoft.com/office/powerpoint/2010/main" val="295867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953" y="147918"/>
            <a:ext cx="10892118" cy="6589058"/>
          </a:xfrm>
        </p:spPr>
        <p:txBody>
          <a:bodyPr>
            <a:normAutofit fontScale="92500"/>
          </a:bodyPr>
          <a:lstStyle/>
          <a:p>
            <a:pPr algn="just" rtl="1"/>
            <a:r>
              <a:rPr lang="ar-SA" sz="3600" dirty="0"/>
              <a:t>إن علم استرجاع المعلومات عبر معرفي </a:t>
            </a:r>
            <a:r>
              <a:rPr lang="fr-FR" sz="3600" dirty="0" err="1"/>
              <a:t>interdisciplinary</a:t>
            </a:r>
            <a:r>
              <a:rPr lang="ar-SA" sz="3600" dirty="0"/>
              <a:t>، وهو يعتمد على كل من علم الحاسوب، الرياضيات، علم المكتبات، علم المعلومات، بنيان المعلومات </a:t>
            </a:r>
            <a:r>
              <a:rPr lang="fr-FR" sz="3600" dirty="0"/>
              <a:t>information architecture</a:t>
            </a:r>
            <a:r>
              <a:rPr lang="ar-SA" sz="3600" dirty="0"/>
              <a:t>، وعلم النفس </a:t>
            </a:r>
            <a:r>
              <a:rPr lang="ar-SA" sz="3600" dirty="0" err="1"/>
              <a:t>الاستعرافي</a:t>
            </a:r>
            <a:r>
              <a:rPr lang="ar-SA" sz="3600" dirty="0"/>
              <a:t>، واللسانيات، والإحصاء.</a:t>
            </a:r>
            <a:endParaRPr lang="en-US" sz="3600" dirty="0"/>
          </a:p>
          <a:p>
            <a:pPr algn="just" rtl="1"/>
            <a:r>
              <a:rPr lang="ar-SA" sz="3600" dirty="0"/>
              <a:t>وهو علم البحث عن الوثائق وعن </a:t>
            </a:r>
            <a:r>
              <a:rPr lang="ar-SA" sz="3600" u="sng" dirty="0">
                <a:hlinkClick r:id="rId2" tooltip="المعلومات"/>
              </a:rPr>
              <a:t>المعلومات</a:t>
            </a:r>
            <a:r>
              <a:rPr lang="ar-SA" sz="3600" dirty="0"/>
              <a:t> داخل الوثائق وعن الميتاداتا أو البيانات الوصفية المتعلقة بالوثائق بالإضافة إلى البحث في قواعد البيانات وشبكة الانترنت. هناك تداخل في استخدام المفاهيم بين كل من استرجاع البيانات واسترجاع الوثائق واسترجاع المعلومات واسترجاع النصوص، ولكن لكل منها كيانه العلمي الخاص ونظرياته وتقنياته. استرجاع المعلومات يقوم على عدة علوم من أهمها علوم الحاسب والرياضيات وعلم المكتبات وعلم المعلومات ومعمارية المعلومات واللغويات وعلم الإحصاء وعلم الفيزياء وعلم النفس الإدراكي وعلوم أخرى.</a:t>
            </a:r>
            <a:endParaRPr lang="en-US" sz="3600" dirty="0"/>
          </a:p>
          <a:p>
            <a:pPr marL="742950" lvl="0" indent="-742950" algn="just" rtl="1">
              <a:buFont typeface="+mj-lt"/>
              <a:buAutoNum type="arabicPeriod"/>
            </a:pPr>
            <a:endParaRPr lang="en-US" sz="3600" dirty="0"/>
          </a:p>
        </p:txBody>
      </p:sp>
    </p:spTree>
    <p:extLst>
      <p:ext uri="{BB962C8B-B14F-4D97-AF65-F5344CB8AC3E}">
        <p14:creationId xmlns:p14="http://schemas.microsoft.com/office/powerpoint/2010/main" val="91074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3" y="201707"/>
            <a:ext cx="10878671" cy="6158752"/>
          </a:xfrm>
        </p:spPr>
        <p:txBody>
          <a:bodyPr>
            <a:normAutofit lnSpcReduction="10000"/>
          </a:bodyPr>
          <a:lstStyle/>
          <a:p>
            <a:pPr lvl="0" rtl="1"/>
            <a:r>
              <a:rPr lang="fr-FR" sz="3200" dirty="0"/>
              <a:t> </a:t>
            </a:r>
            <a:endParaRPr lang="en-US" sz="3200" dirty="0"/>
          </a:p>
          <a:p>
            <a:pPr lvl="0" algn="just" rtl="1"/>
            <a:r>
              <a:rPr lang="ar-SA" sz="3200" b="1" dirty="0"/>
              <a:t>طرق استرجاع المعلومات:</a:t>
            </a:r>
            <a:endParaRPr lang="en-US" sz="3200" dirty="0"/>
          </a:p>
          <a:p>
            <a:pPr marL="514350" indent="-514350" algn="just" rtl="1">
              <a:buFont typeface="+mj-lt"/>
              <a:buAutoNum type="arabicPeriod"/>
            </a:pPr>
            <a:r>
              <a:rPr lang="ar-SA" sz="3200" b="1" dirty="0" smtClean="0"/>
              <a:t>التصفح</a:t>
            </a:r>
            <a:r>
              <a:rPr lang="ar-SA" sz="3200" b="1" dirty="0"/>
              <a:t>: </a:t>
            </a:r>
            <a:r>
              <a:rPr lang="en-US" sz="3200" b="1" dirty="0"/>
              <a:t>Browsing</a:t>
            </a:r>
            <a:r>
              <a:rPr lang="ar-SA" sz="3200" b="1" dirty="0"/>
              <a:t>: </a:t>
            </a:r>
            <a:r>
              <a:rPr lang="ar-DZ" sz="3200" dirty="0"/>
              <a:t>من</a:t>
            </a:r>
            <a:r>
              <a:rPr lang="ar-DZ" sz="3200" b="1" dirty="0"/>
              <a:t> </a:t>
            </a:r>
            <a:r>
              <a:rPr lang="ar-SA" sz="3200" dirty="0"/>
              <a:t>استخدام برامج تصفح الانترنت؛ إذ تحتاج صفحات ومواقع الويب إلى بيئات خاصة تتيح لها أن تعمل وتسمى هذه البرامج بمتصفحات الانترنت، </a:t>
            </a:r>
            <a:r>
              <a:rPr lang="ar-DZ" sz="3200" dirty="0"/>
              <a:t>ويعتبر المتصفح برنامجا يساعد على الوصول إلى مواقع، إذ يحدد كل صفحة ويب باستخدام عنوان ويب فريد يسمى </a:t>
            </a:r>
            <a:r>
              <a:rPr lang="en-US" sz="3200" dirty="0"/>
              <a:t>URL </a:t>
            </a:r>
            <a:r>
              <a:rPr lang="ar-DZ" sz="3200" dirty="0"/>
              <a:t>(العنوان الموحد للمصدر)، ويقوم المستعرض بتحويل مواقع الويب التي يتم أخذها باستخدام </a:t>
            </a:r>
            <a:r>
              <a:rPr lang="en-US" sz="3200" dirty="0"/>
              <a:t>HTTP </a:t>
            </a:r>
            <a:r>
              <a:rPr lang="ar-DZ" sz="3200" dirty="0"/>
              <a:t>(بروتوكول نقل النص التشعبي) إلى محتوى يمكن قراءته من قبل الإنسان، كما يمكنه قراءة البروتوكولات مثل </a:t>
            </a:r>
            <a:r>
              <a:rPr lang="en-US" sz="3200" dirty="0"/>
              <a:t>FTP )</a:t>
            </a:r>
            <a:r>
              <a:rPr lang="ar-DZ" sz="3200" dirty="0"/>
              <a:t>بروتوكول نقل </a:t>
            </a:r>
            <a:r>
              <a:rPr lang="ar-DZ" sz="3200" dirty="0" smtClean="0"/>
              <a:t>الملفات</a:t>
            </a:r>
            <a:r>
              <a:rPr lang="en-US" sz="3200" dirty="0" smtClean="0"/>
              <a:t> </a:t>
            </a:r>
            <a:r>
              <a:rPr lang="en-US" sz="3200" dirty="0"/>
              <a:t>( </a:t>
            </a:r>
            <a:r>
              <a:rPr lang="ar-SA" sz="3200" dirty="0"/>
              <a:t>وتستخدم حاليا الكثير من برامج تصفح الويب منها: </a:t>
            </a:r>
            <a:endParaRPr lang="ar-DZ" sz="3200" dirty="0" smtClean="0"/>
          </a:p>
          <a:p>
            <a:pPr marL="0" indent="0" algn="just">
              <a:buNone/>
            </a:pPr>
            <a:r>
              <a:rPr lang="fr-FR" sz="3200" dirty="0"/>
              <a:t>Internet Explorer, </a:t>
            </a:r>
            <a:r>
              <a:rPr lang="fr-FR" sz="3200" dirty="0" err="1"/>
              <a:t>Opera</a:t>
            </a:r>
            <a:r>
              <a:rPr lang="fr-FR" sz="3200" dirty="0"/>
              <a:t>, </a:t>
            </a:r>
            <a:r>
              <a:rPr lang="fr-FR" sz="3200" dirty="0" err="1"/>
              <a:t>Mozila</a:t>
            </a:r>
            <a:r>
              <a:rPr lang="fr-FR" sz="3200" dirty="0"/>
              <a:t> </a:t>
            </a:r>
            <a:r>
              <a:rPr lang="fr-FR" sz="3200" dirty="0" err="1"/>
              <a:t>Firfox</a:t>
            </a:r>
            <a:r>
              <a:rPr lang="fr-FR" sz="3200" dirty="0"/>
              <a:t>, Netscape Navigator, NCSA </a:t>
            </a:r>
            <a:r>
              <a:rPr lang="fr-FR" sz="3200" dirty="0" err="1"/>
              <a:t>Mosaic</a:t>
            </a:r>
            <a:endParaRPr lang="en-US" sz="3200" dirty="0"/>
          </a:p>
          <a:p>
            <a:pPr marL="0" indent="0" algn="just" rtl="1">
              <a:buNone/>
            </a:pPr>
            <a:endParaRPr lang="en-US" sz="3200" dirty="0"/>
          </a:p>
          <a:p>
            <a:pPr marL="0" indent="0">
              <a:buNone/>
            </a:pPr>
            <a:endParaRPr lang="en-US" dirty="0"/>
          </a:p>
        </p:txBody>
      </p:sp>
    </p:spTree>
    <p:extLst>
      <p:ext uri="{BB962C8B-B14F-4D97-AF65-F5344CB8AC3E}">
        <p14:creationId xmlns:p14="http://schemas.microsoft.com/office/powerpoint/2010/main" val="37962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497541"/>
            <a:ext cx="10650071" cy="5741894"/>
          </a:xfrm>
        </p:spPr>
        <p:txBody>
          <a:bodyPr>
            <a:normAutofit/>
          </a:bodyPr>
          <a:lstStyle/>
          <a:p>
            <a:pPr marL="0" indent="0" algn="just" rtl="1">
              <a:buNone/>
            </a:pPr>
            <a:r>
              <a:rPr lang="ar-DZ" sz="3200" b="1" dirty="0" smtClean="0"/>
              <a:t>2. </a:t>
            </a:r>
            <a:r>
              <a:rPr lang="ar-SA" sz="3200" b="1" dirty="0" smtClean="0"/>
              <a:t>البحث</a:t>
            </a:r>
            <a:r>
              <a:rPr lang="ar-SA" sz="3200" b="1" dirty="0"/>
              <a:t>: </a:t>
            </a:r>
            <a:r>
              <a:rPr lang="en-US" sz="3200" dirty="0"/>
              <a:t>: </a:t>
            </a:r>
            <a:r>
              <a:rPr lang="en-US" sz="3200" b="1" dirty="0"/>
              <a:t>searching </a:t>
            </a:r>
            <a:r>
              <a:rPr lang="ar-DZ" sz="3200" b="1" dirty="0" smtClean="0"/>
              <a:t> </a:t>
            </a:r>
            <a:r>
              <a:rPr lang="ar-SA" sz="3200" dirty="0" err="1" smtClean="0"/>
              <a:t>یتم</a:t>
            </a:r>
            <a:r>
              <a:rPr lang="ar-SA" sz="3200" dirty="0" smtClean="0"/>
              <a:t> </a:t>
            </a:r>
            <a:r>
              <a:rPr lang="ar-SA" sz="3200" dirty="0"/>
              <a:t>البحث عن معلومات تم</a:t>
            </a:r>
            <a:r>
              <a:rPr lang="en-US" sz="3200" dirty="0"/>
              <a:t>  </a:t>
            </a:r>
            <a:r>
              <a:rPr lang="ar-SA" sz="3200" dirty="0"/>
              <a:t>بناؤها </a:t>
            </a:r>
            <a:r>
              <a:rPr lang="ar-SA" sz="3200" dirty="0" err="1"/>
              <a:t>وهیكلتها</a:t>
            </a:r>
            <a:r>
              <a:rPr lang="ar-SA" sz="3200" dirty="0"/>
              <a:t>، </a:t>
            </a:r>
            <a:r>
              <a:rPr lang="ar-SA" sz="3200" dirty="0" err="1"/>
              <a:t>حیث</a:t>
            </a:r>
            <a:r>
              <a:rPr lang="ar-SA" sz="3200" dirty="0"/>
              <a:t> تستخدم قواعد </a:t>
            </a:r>
            <a:r>
              <a:rPr lang="ar-SA" sz="3200" dirty="0" err="1"/>
              <a:t>البیانات</a:t>
            </a:r>
            <a:r>
              <a:rPr lang="ar-SA" sz="3200" dirty="0"/>
              <a:t> </a:t>
            </a:r>
            <a:r>
              <a:rPr lang="ar-SA" sz="3200" dirty="0" err="1"/>
              <a:t>لتخزین</a:t>
            </a:r>
            <a:r>
              <a:rPr lang="ar-SA" sz="3200" dirty="0"/>
              <a:t> </a:t>
            </a:r>
            <a:r>
              <a:rPr lang="ar-SA" sz="3200" dirty="0" err="1"/>
              <a:t>بیانات</a:t>
            </a:r>
            <a:r>
              <a:rPr lang="ar-SA" sz="3200" dirty="0"/>
              <a:t> </a:t>
            </a:r>
            <a:r>
              <a:rPr lang="ar-SA" sz="3200" dirty="0" err="1"/>
              <a:t>المیتادیتا</a:t>
            </a:r>
            <a:r>
              <a:rPr lang="ar-SA" sz="3200" dirty="0"/>
              <a:t> وربطها بالمواد. ومن ثم </a:t>
            </a:r>
            <a:r>
              <a:rPr lang="ar-SA" sz="3200" dirty="0" err="1"/>
              <a:t>یستخدم</a:t>
            </a:r>
            <a:r>
              <a:rPr lang="ar-SA" sz="3200" dirty="0"/>
              <a:t> </a:t>
            </a:r>
            <a:r>
              <a:rPr lang="ar-SA" sz="3200" dirty="0" err="1"/>
              <a:t>المستفید</a:t>
            </a:r>
            <a:r>
              <a:rPr lang="ar-SA" sz="3200" dirty="0"/>
              <a:t> أدوات البحث؛ كمحرك بحث لاسترجاع تلك المواد، </a:t>
            </a:r>
            <a:r>
              <a:rPr lang="ar-SA" sz="3200" dirty="0" err="1"/>
              <a:t>حیث</a:t>
            </a:r>
            <a:r>
              <a:rPr lang="ar-SA" sz="3200" dirty="0"/>
              <a:t> تتم </a:t>
            </a:r>
            <a:r>
              <a:rPr lang="ar-SA" sz="3200" dirty="0" err="1"/>
              <a:t>عملیة</a:t>
            </a:r>
            <a:r>
              <a:rPr lang="ar-SA" sz="3200" dirty="0"/>
              <a:t> المضاهاة </a:t>
            </a:r>
            <a:r>
              <a:rPr lang="ar-SA" sz="3200" dirty="0" err="1"/>
              <a:t>بین</a:t>
            </a:r>
            <a:r>
              <a:rPr lang="ar-SA" sz="3200" dirty="0"/>
              <a:t> الاستفسار والوثائق </a:t>
            </a:r>
            <a:r>
              <a:rPr lang="ar-SA" sz="3200" dirty="0" err="1"/>
              <a:t>بطریقة</a:t>
            </a:r>
            <a:r>
              <a:rPr lang="ar-SA" sz="3200" dirty="0"/>
              <a:t> </a:t>
            </a:r>
            <a:r>
              <a:rPr lang="ar-SA" sz="3200" dirty="0" err="1"/>
              <a:t>آلیة</a:t>
            </a:r>
            <a:r>
              <a:rPr lang="ar-SA" sz="3200" dirty="0"/>
              <a:t> </a:t>
            </a:r>
            <a:r>
              <a:rPr lang="ar-SA" sz="3200" dirty="0" err="1"/>
              <a:t>وتزوید</a:t>
            </a:r>
            <a:r>
              <a:rPr lang="ar-SA" sz="3200" dirty="0"/>
              <a:t> </a:t>
            </a:r>
            <a:r>
              <a:rPr lang="ar-SA" sz="3200" dirty="0" err="1"/>
              <a:t>المستفید</a:t>
            </a:r>
            <a:r>
              <a:rPr lang="ar-SA" sz="3200" dirty="0"/>
              <a:t> بنتائج البحث. ومن </a:t>
            </a:r>
            <a:r>
              <a:rPr lang="ar-SA" sz="3200" dirty="0" err="1"/>
              <a:t>غیر</a:t>
            </a:r>
            <a:r>
              <a:rPr lang="ar-SA" sz="3200" dirty="0"/>
              <a:t> الضروري أن </a:t>
            </a:r>
            <a:r>
              <a:rPr lang="ar-SA" sz="3200" dirty="0" err="1"/>
              <a:t>یلتزم</a:t>
            </a:r>
            <a:r>
              <a:rPr lang="ar-SA" sz="3200" dirty="0"/>
              <a:t> بالبحث في عناصر </a:t>
            </a:r>
            <a:r>
              <a:rPr lang="ar-SA" sz="3200" dirty="0" err="1"/>
              <a:t>المیتادیتا</a:t>
            </a:r>
            <a:r>
              <a:rPr lang="ar-SA" sz="3200" dirty="0"/>
              <a:t> فقط والتقيد بذلك كما هو الحال في البحث التقليدي؛ حيث أن عملية التكشيف الآلي </a:t>
            </a:r>
            <a:r>
              <a:rPr lang="ar-SA" sz="3200" dirty="0" err="1"/>
              <a:t>تتیح</a:t>
            </a:r>
            <a:r>
              <a:rPr lang="ar-SA" sz="3200" dirty="0"/>
              <a:t> البحث في النص أو أجزاء منها باستخدام برنامج تصفح الإنترنت.</a:t>
            </a:r>
            <a:endParaRPr lang="en-US" sz="3200" dirty="0"/>
          </a:p>
        </p:txBody>
      </p:sp>
    </p:spTree>
    <p:extLst>
      <p:ext uri="{BB962C8B-B14F-4D97-AF65-F5344CB8AC3E}">
        <p14:creationId xmlns:p14="http://schemas.microsoft.com/office/powerpoint/2010/main" val="226561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967" y="1520015"/>
            <a:ext cx="9601196" cy="1303867"/>
          </a:xfrm>
        </p:spPr>
        <p:txBody>
          <a:bodyPr/>
          <a:lstStyle/>
          <a:p>
            <a:r>
              <a:rPr lang="ar-DZ" b="1" dirty="0"/>
              <a:t>استراتيجيات البحث عن المعلومات</a:t>
            </a:r>
            <a:endParaRPr lang="en-US" dirty="0"/>
          </a:p>
        </p:txBody>
      </p:sp>
    </p:spTree>
    <p:extLst>
      <p:ext uri="{BB962C8B-B14F-4D97-AF65-F5344CB8AC3E}">
        <p14:creationId xmlns:p14="http://schemas.microsoft.com/office/powerpoint/2010/main" val="75536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3" y="632011"/>
            <a:ext cx="10555942" cy="5607423"/>
          </a:xfrm>
        </p:spPr>
        <p:txBody>
          <a:bodyPr>
            <a:normAutofit/>
          </a:bodyPr>
          <a:lstStyle/>
          <a:p>
            <a:pPr lvl="0" algn="just" rtl="1"/>
            <a:r>
              <a:rPr lang="ar-SA" sz="2800" b="1" dirty="0"/>
              <a:t>تعريف استراتيجية البحث</a:t>
            </a:r>
            <a:r>
              <a:rPr lang="fr-FR" sz="2800" b="1" dirty="0"/>
              <a:t>:</a:t>
            </a:r>
            <a:endParaRPr lang="en-US" sz="2800" dirty="0"/>
          </a:p>
          <a:p>
            <a:pPr marL="0" indent="0" algn="just" rtl="1">
              <a:buNone/>
            </a:pPr>
            <a:r>
              <a:rPr lang="ar-SA" sz="3200" dirty="0" err="1"/>
              <a:t>إستراتيجية</a:t>
            </a:r>
            <a:r>
              <a:rPr lang="ar-SA" sz="3200" dirty="0"/>
              <a:t> البحث هي عملية تحليل استفسارات الباحثين، ثم ترجمة هذه الاستفسارات إلى لغة النظام (مقيدة، حرّة، هجينة).وتعتمد الإجراءات العملية في ذلك على نظام البحث والاسترجاع الذي يتضمن حقول البحث، وكلما زاد عدد حقول البحث، كلما زادت المرونة في استراتيجية البحث</a:t>
            </a:r>
            <a:r>
              <a:rPr lang="en-US" sz="3200" dirty="0"/>
              <a:t>. </a:t>
            </a:r>
            <a:r>
              <a:rPr lang="ar-SA" sz="3200" dirty="0"/>
              <a:t>وتمر عملية البحث بمجموعة من الخطوات بدءا </a:t>
            </a:r>
            <a:r>
              <a:rPr lang="ar-SA" sz="3200" u="sng" dirty="0"/>
              <a:t>بتحديد احتياجات المستفيدين</a:t>
            </a:r>
            <a:r>
              <a:rPr lang="ar-SA" sz="3200" dirty="0"/>
              <a:t>، </a:t>
            </a:r>
            <a:r>
              <a:rPr lang="ar-SA" sz="3200" u="sng" dirty="0"/>
              <a:t>وصياغة الاستفسار</a:t>
            </a:r>
            <a:r>
              <a:rPr lang="ar-SA" sz="3200" dirty="0"/>
              <a:t>، ومن ثم </a:t>
            </a:r>
            <a:r>
              <a:rPr lang="ar-SA" sz="3200" u="sng" dirty="0"/>
              <a:t>صياغة </a:t>
            </a:r>
            <a:r>
              <a:rPr lang="ar-SA" sz="3200" u="sng" dirty="0" err="1"/>
              <a:t>إستراتيجية</a:t>
            </a:r>
            <a:r>
              <a:rPr lang="ar-SA" sz="3200" u="sng" dirty="0"/>
              <a:t> البحث الملائمة للاستفسار</a:t>
            </a:r>
            <a:r>
              <a:rPr lang="ar-SA" sz="3200" dirty="0"/>
              <a:t>.</a:t>
            </a:r>
            <a:r>
              <a:rPr lang="en-US" sz="3200" dirty="0"/>
              <a:t>  </a:t>
            </a:r>
          </a:p>
        </p:txBody>
      </p:sp>
    </p:spTree>
    <p:extLst>
      <p:ext uri="{BB962C8B-B14F-4D97-AF65-F5344CB8AC3E}">
        <p14:creationId xmlns:p14="http://schemas.microsoft.com/office/powerpoint/2010/main" val="76405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a:bodyPr>
          <a:lstStyle/>
          <a:p>
            <a:pPr lvl="0" algn="just" rtl="1"/>
            <a:r>
              <a:rPr lang="ar-SA" sz="2800" b="1" u="sng" dirty="0"/>
              <a:t>احتياجات المستفيد</a:t>
            </a:r>
            <a:r>
              <a:rPr lang="ar-SA" sz="2800" b="1" dirty="0"/>
              <a:t>: </a:t>
            </a:r>
            <a:r>
              <a:rPr lang="ar-SA" sz="2800" dirty="0"/>
              <a:t>وتعد الاستفسارات التي يتوجه بها المستفيدون إلى نظام الاسترجاع، بمثابة ترجمة لاحتياجاتهم من المعلومات، فهي بمثابة الاحتياجات التي يرغب المستفيدون في تلبيتها والتي قاموا بالتعبير عنها.  وأحياناً يكون المستفيد غير قادر على تحديد احتياجه من المعلومات، ولابد أن نراعي هنا وجود نوعين مختلفين من المستفيدين وهما</a:t>
            </a:r>
            <a:r>
              <a:rPr lang="fr-FR" sz="2800" dirty="0"/>
              <a:t>:</a:t>
            </a:r>
            <a:endParaRPr lang="en-US" sz="2800" dirty="0"/>
          </a:p>
          <a:p>
            <a:pPr lvl="0" algn="just" rtl="1"/>
            <a:r>
              <a:rPr lang="ar-SA" sz="2800" dirty="0"/>
              <a:t>مستفيدون يعرفون ما يحتاجون إليه، ولكنهم غير قادرين على صياغة هذا الاحتياج باستخدام مصطلحات صحيحة</a:t>
            </a:r>
            <a:r>
              <a:rPr lang="fr-FR" sz="2800" dirty="0"/>
              <a:t>.</a:t>
            </a:r>
            <a:endParaRPr lang="en-US" sz="2800" dirty="0"/>
          </a:p>
          <a:p>
            <a:pPr lvl="0" algn="just" rtl="1"/>
            <a:r>
              <a:rPr lang="ar-SA" sz="2800" dirty="0"/>
              <a:t>مستفيدون غير متأكدين مما يحتاجون إليه</a:t>
            </a:r>
            <a:r>
              <a:rPr lang="fr-FR" sz="2800" dirty="0"/>
              <a:t>. </a:t>
            </a:r>
            <a:endParaRPr lang="en-US" sz="2800" dirty="0"/>
          </a:p>
          <a:p>
            <a:pPr algn="just" rtl="1"/>
            <a:r>
              <a:rPr lang="ar-SA" sz="2800" dirty="0"/>
              <a:t>وينبغي للفرد أن يحدد احتياجه من المعلومات، حتى يكون بالإمكان ترجمة ذلك الاحتياج إلى استفسار تتم صياغته بصورة واضحة تتيح المجال لوضع </a:t>
            </a:r>
            <a:r>
              <a:rPr lang="ar-SA" sz="2800" dirty="0" err="1"/>
              <a:t>إستراتيجية</a:t>
            </a:r>
            <a:r>
              <a:rPr lang="ar-SA" sz="2800" dirty="0"/>
              <a:t> بحث ملائمة لتلبية ذلك الاحتياج، ومن الصعب الوصول إلى نتائج مقبولة من نظام الاسترجاع إذا لم يتمكن المستفيد من إدراك احتياجه من المعلومات وتحديد ذلك الاحتياج والتعبير عنه بدقة ووضوح</a:t>
            </a:r>
            <a:r>
              <a:rPr lang="en-US" sz="2800" dirty="0"/>
              <a:t> .</a:t>
            </a:r>
          </a:p>
        </p:txBody>
      </p:sp>
    </p:spTree>
    <p:extLst>
      <p:ext uri="{BB962C8B-B14F-4D97-AF65-F5344CB8AC3E}">
        <p14:creationId xmlns:p14="http://schemas.microsoft.com/office/powerpoint/2010/main" val="11429941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TotalTime>
  <Words>1171</Words>
  <Application>Microsoft Office PowerPoint</Application>
  <PresentationFormat>Grand écran</PresentationFormat>
  <Paragraphs>52</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Garamond</vt:lpstr>
      <vt:lpstr>Times New Roman</vt:lpstr>
      <vt:lpstr>Wingdings</vt:lpstr>
      <vt:lpstr>Organique</vt:lpstr>
      <vt:lpstr>البحث الوثائقي</vt:lpstr>
      <vt:lpstr>استرجاع المعلومات</vt:lpstr>
      <vt:lpstr>Présentation PowerPoint</vt:lpstr>
      <vt:lpstr>Présentation PowerPoint</vt:lpstr>
      <vt:lpstr>Présentation PowerPoint</vt:lpstr>
      <vt:lpstr>Présentation PowerPoint</vt:lpstr>
      <vt:lpstr>استراتيجيات البحث عن المعلومات</vt:lpstr>
      <vt:lpstr>Présentation PowerPoint</vt:lpstr>
      <vt:lpstr>Présentation PowerPoint</vt:lpstr>
      <vt:lpstr>Présentation PowerPoint</vt:lpstr>
      <vt:lpstr>Présentation PowerPoint</vt:lpstr>
      <vt:lpstr>Présentation PowerPoint</vt:lpstr>
      <vt:lpstr>Présentation PowerPoint</vt:lpstr>
      <vt:lpstr>تقنيات البحث</vt:lpstr>
      <vt:lpstr>البحث البوليني أو المنطقي  Boolean search :  المنطق البوليني نوع من المنطق الرمزي، وضعه العالم الرياضي الإنجليزي جورج بوول أواسط القرن التاسع عشر. وتمكن بوول من صياغة عدد من القواعد المنطقية، نشرها في العام 1849، في بحث بعنوان "بحث في قوانين التفكير"، لينقل علم المنطق من نطاق الفلسفة إلى نطاق الرياضيات. ويستخدم المنطق البوليني، الذي يسمى أيضاً، الجبر المنطقي، معاملات منطقية مثل AND، وOR، وNOT، لإنشاء علاقات بين الكلمات والعبارات موضوع البحث. وتستخدم المعاملات المنطقية البولينية أيضاً في الجبر الثنائي، الذي يكمن في أساس التكنولوجيا الإلكترونية الرقمية لنظم الكمبيوتر الحديثة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المصادر المرجعية  - الأوعية المرجعية-</dc:title>
  <dc:creator>Windows User</dc:creator>
  <cp:lastModifiedBy>Windows User</cp:lastModifiedBy>
  <cp:revision>45</cp:revision>
  <dcterms:created xsi:type="dcterms:W3CDTF">2021-11-17T20:50:04Z</dcterms:created>
  <dcterms:modified xsi:type="dcterms:W3CDTF">2021-12-15T22:47:17Z</dcterms:modified>
</cp:coreProperties>
</file>