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0" r:id="rId17"/>
    <p:sldId id="272" r:id="rId18"/>
    <p:sldId id="274" r:id="rId19"/>
    <p:sldId id="276" r:id="rId20"/>
    <p:sldId id="275" r:id="rId21"/>
    <p:sldId id="277" r:id="rId22"/>
    <p:sldId id="273" r:id="rId23"/>
    <p:sldId id="278" r:id="rId24"/>
    <p:sldId id="27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12966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394615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307143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17723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229792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33D580-7463-422B-A26C-C46CB1D4C8B6}" type="datetimeFigureOut">
              <a:rPr lang="fr-FR" smtClean="0"/>
              <a:t>11/01/2021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62510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33D580-7463-422B-A26C-C46CB1D4C8B6}" type="datetimeFigureOut">
              <a:rPr lang="fr-FR" smtClean="0"/>
              <a:t>11/01/2021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295571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633D580-7463-422B-A26C-C46CB1D4C8B6}" type="datetimeFigureOut">
              <a:rPr lang="fr-FR" smtClean="0"/>
              <a:t>11/01/2021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115955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33D580-7463-422B-A26C-C46CB1D4C8B6}" type="datetimeFigureOut">
              <a:rPr lang="fr-FR" smtClean="0"/>
              <a:t>11/01/2021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380246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33D580-7463-422B-A26C-C46CB1D4C8B6}" type="datetimeFigureOut">
              <a:rPr lang="fr-FR" smtClean="0"/>
              <a:t>11/01/2021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291433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33D580-7463-422B-A26C-C46CB1D4C8B6}" type="datetimeFigureOut">
              <a:rPr lang="fr-FR" smtClean="0"/>
              <a:t>11/01/2021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3B9F-07A3-40B7-9ABE-BAD8196418C5}" type="slidenum">
              <a:rPr lang="fr-FR" smtClean="0"/>
              <a:t>‹N°›</a:t>
            </a:fld>
            <a:endParaRPr lang="fr-FR"/>
          </a:p>
        </p:txBody>
      </p:sp>
    </p:spTree>
    <p:extLst>
      <p:ext uri="{BB962C8B-B14F-4D97-AF65-F5344CB8AC3E}">
        <p14:creationId xmlns:p14="http://schemas.microsoft.com/office/powerpoint/2010/main" val="42435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3D580-7463-422B-A26C-C46CB1D4C8B6}" type="datetimeFigureOut">
              <a:rPr lang="fr-FR" smtClean="0"/>
              <a:t>11/01/2021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A3B9F-07A3-40B7-9ABE-BAD8196418C5}" type="slidenum">
              <a:rPr lang="fr-FR" smtClean="0"/>
              <a:t>‹N°›</a:t>
            </a:fld>
            <a:endParaRPr lang="fr-FR"/>
          </a:p>
        </p:txBody>
      </p:sp>
    </p:spTree>
    <p:extLst>
      <p:ext uri="{BB962C8B-B14F-4D97-AF65-F5344CB8AC3E}">
        <p14:creationId xmlns:p14="http://schemas.microsoft.com/office/powerpoint/2010/main" val="341373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800" b="1" dirty="0" err="1" smtClean="0">
                <a:solidFill>
                  <a:srgbClr val="FF0000"/>
                </a:solidFill>
              </a:rPr>
              <a:t>Characteristics</a:t>
            </a:r>
            <a:r>
              <a:rPr lang="fr-FR" sz="4800" b="1" dirty="0" smtClean="0">
                <a:solidFill>
                  <a:srgbClr val="FF0000"/>
                </a:solidFill>
              </a:rPr>
              <a:t> of ESP</a:t>
            </a:r>
            <a:endParaRPr lang="fr-FR" sz="4800" b="1" dirty="0">
              <a:solidFill>
                <a:srgbClr val="FF0000"/>
              </a:solidFill>
            </a:endParaRPr>
          </a:p>
        </p:txBody>
      </p:sp>
    </p:spTree>
    <p:extLst>
      <p:ext uri="{BB962C8B-B14F-4D97-AF65-F5344CB8AC3E}">
        <p14:creationId xmlns:p14="http://schemas.microsoft.com/office/powerpoint/2010/main" val="213744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969" y="260648"/>
            <a:ext cx="8964488" cy="4392488"/>
          </a:xfrm>
        </p:spPr>
        <p:txBody>
          <a:bodyPr>
            <a:normAutofit/>
          </a:bodyPr>
          <a:lstStyle/>
          <a:p>
            <a:r>
              <a:rPr lang="en-US" dirty="0"/>
              <a:t>ESP covers two main branches of </a:t>
            </a:r>
            <a:r>
              <a:rPr lang="en-US" dirty="0" smtClean="0"/>
              <a:t>(</a:t>
            </a:r>
            <a:r>
              <a:rPr lang="en-US" dirty="0"/>
              <a:t>ELT) mainly EAP and EOP which share the same sub-branch EST. </a:t>
            </a:r>
            <a:endParaRPr lang="en-US" dirty="0" smtClean="0"/>
          </a:p>
          <a:p>
            <a:r>
              <a:rPr lang="en-US" dirty="0" smtClean="0"/>
              <a:t>EAP </a:t>
            </a:r>
            <a:r>
              <a:rPr lang="en-US" dirty="0"/>
              <a:t>and EOP help to distinguish situation related to </a:t>
            </a:r>
            <a:r>
              <a:rPr lang="en-US" dirty="0" smtClean="0"/>
              <a:t>ESP </a:t>
            </a:r>
          </a:p>
          <a:p>
            <a:r>
              <a:rPr lang="en-US" dirty="0" smtClean="0"/>
              <a:t>The </a:t>
            </a:r>
            <a:r>
              <a:rPr lang="en-US" dirty="0"/>
              <a:t>position EST occupies has to be taken into consideration since it is the area which has the lion’s share of ESP and is present in EOP as well as EAP situations.</a:t>
            </a:r>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17945"/>
            <a:ext cx="3960441" cy="261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46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04664"/>
            <a:ext cx="8784976" cy="778098"/>
          </a:xfrm>
        </p:spPr>
        <p:txBody>
          <a:bodyPr>
            <a:noAutofit/>
          </a:bodyPr>
          <a:lstStyle/>
          <a:p>
            <a:r>
              <a:rPr lang="en-US" sz="3600" b="1" dirty="0" smtClean="0">
                <a:solidFill>
                  <a:srgbClr val="0000FF"/>
                </a:solidFill>
                <a:effectLst>
                  <a:outerShdw blurRad="38100" dist="38100" dir="2700000" algn="tl">
                    <a:srgbClr val="000000">
                      <a:alpha val="43137"/>
                    </a:srgbClr>
                  </a:outerShdw>
                </a:effectLst>
              </a:rPr>
              <a:t>EOP:  “English for Occupational Purposes”</a:t>
            </a:r>
            <a:br>
              <a:rPr lang="en-US" sz="3600" b="1" dirty="0" smtClean="0">
                <a:solidFill>
                  <a:srgbClr val="0000FF"/>
                </a:solidFill>
                <a:effectLst>
                  <a:outerShdw blurRad="38100" dist="38100" dir="2700000" algn="tl">
                    <a:srgbClr val="000000">
                      <a:alpha val="43137"/>
                    </a:srgbClr>
                  </a:outerShdw>
                </a:effectLst>
              </a:rPr>
            </a:br>
            <a:endParaRPr lang="fr-FR" sz="3600" b="1" dirty="0">
              <a:solidFill>
                <a:srgbClr val="0000FF"/>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512" y="1052736"/>
            <a:ext cx="8856984" cy="5616624"/>
          </a:xfrm>
        </p:spPr>
        <p:txBody>
          <a:bodyPr>
            <a:normAutofit fontScale="92500" lnSpcReduction="20000"/>
          </a:bodyPr>
          <a:lstStyle/>
          <a:p>
            <a:pPr>
              <a:lnSpc>
                <a:spcPct val="150000"/>
              </a:lnSpc>
              <a:spcAft>
                <a:spcPts val="1000"/>
              </a:spcAft>
            </a:pPr>
            <a:r>
              <a:rPr lang="en-US" dirty="0" smtClean="0">
                <a:ea typeface="Calibri"/>
                <a:cs typeface="Arial"/>
              </a:rPr>
              <a:t>Situation: learners </a:t>
            </a:r>
            <a:r>
              <a:rPr lang="en-US" dirty="0">
                <a:ea typeface="Calibri"/>
                <a:cs typeface="Arial"/>
              </a:rPr>
              <a:t>need to use </a:t>
            </a:r>
            <a:r>
              <a:rPr lang="en-US" b="1" dirty="0">
                <a:ea typeface="Calibri"/>
                <a:cs typeface="Arial"/>
              </a:rPr>
              <a:t>English as part of their work or </a:t>
            </a:r>
            <a:r>
              <a:rPr lang="en-US" b="1" dirty="0" smtClean="0">
                <a:ea typeface="Calibri"/>
                <a:cs typeface="Arial"/>
              </a:rPr>
              <a:t>profession</a:t>
            </a:r>
            <a:r>
              <a:rPr lang="en-US" dirty="0" smtClean="0">
                <a:ea typeface="Calibri"/>
                <a:cs typeface="Arial"/>
              </a:rPr>
              <a:t>.</a:t>
            </a:r>
          </a:p>
          <a:p>
            <a:pPr>
              <a:lnSpc>
                <a:spcPct val="150000"/>
              </a:lnSpc>
              <a:spcAft>
                <a:spcPts val="1000"/>
              </a:spcAft>
            </a:pPr>
            <a:r>
              <a:rPr lang="en-US" dirty="0" smtClean="0">
                <a:ea typeface="Calibri"/>
                <a:cs typeface="Arial"/>
              </a:rPr>
              <a:t>EOP </a:t>
            </a:r>
            <a:r>
              <a:rPr lang="en-US" dirty="0">
                <a:ea typeface="Calibri"/>
                <a:cs typeface="Arial"/>
              </a:rPr>
              <a:t>is </a:t>
            </a:r>
            <a:r>
              <a:rPr lang="en-US" dirty="0">
                <a:highlight>
                  <a:srgbClr val="FFFF00"/>
                </a:highlight>
                <a:ea typeface="Calibri"/>
                <a:cs typeface="Arial"/>
              </a:rPr>
              <a:t>activity-oriented</a:t>
            </a:r>
            <a:r>
              <a:rPr lang="en-US" dirty="0">
                <a:ea typeface="Calibri"/>
                <a:cs typeface="Arial"/>
              </a:rPr>
              <a:t> </a:t>
            </a:r>
            <a:r>
              <a:rPr lang="en-US" dirty="0" smtClean="0">
                <a:ea typeface="Calibri"/>
                <a:cs typeface="Arial"/>
              </a:rPr>
              <a:t>: involves various activities as those of </a:t>
            </a:r>
            <a:r>
              <a:rPr lang="en-US" dirty="0">
                <a:ea typeface="Calibri"/>
                <a:cs typeface="Arial"/>
              </a:rPr>
              <a:t>technicians maintaining machines and assistant selling in a shop, etc. </a:t>
            </a:r>
            <a:endParaRPr lang="en-US" dirty="0" smtClean="0">
              <a:ea typeface="Calibri"/>
              <a:cs typeface="Arial"/>
            </a:endParaRPr>
          </a:p>
          <a:p>
            <a:pPr>
              <a:lnSpc>
                <a:spcPct val="150000"/>
              </a:lnSpc>
              <a:spcAft>
                <a:spcPts val="1000"/>
              </a:spcAft>
            </a:pPr>
            <a:r>
              <a:rPr lang="en-US" dirty="0" smtClean="0">
                <a:ea typeface="Calibri"/>
                <a:cs typeface="Arial"/>
              </a:rPr>
              <a:t>In </a:t>
            </a:r>
            <a:r>
              <a:rPr lang="en-US" dirty="0">
                <a:ea typeface="Calibri"/>
                <a:cs typeface="Arial"/>
              </a:rPr>
              <a:t>the first case, the technician needs English to </a:t>
            </a:r>
            <a:r>
              <a:rPr lang="en-US" b="1" dirty="0">
                <a:ea typeface="Calibri"/>
                <a:cs typeface="Arial"/>
              </a:rPr>
              <a:t>read documents</a:t>
            </a:r>
            <a:r>
              <a:rPr lang="en-US" dirty="0">
                <a:ea typeface="Calibri"/>
                <a:cs typeface="Arial"/>
              </a:rPr>
              <a:t>; whereas in the second, the assistant requires English to </a:t>
            </a:r>
            <a:r>
              <a:rPr lang="en-US" b="1" dirty="0">
                <a:ea typeface="Calibri"/>
                <a:cs typeface="Arial"/>
              </a:rPr>
              <a:t>talk with customers</a:t>
            </a:r>
            <a:r>
              <a:rPr lang="en-US" dirty="0">
                <a:ea typeface="Calibri"/>
                <a:cs typeface="Arial"/>
              </a:rPr>
              <a:t>.</a:t>
            </a:r>
            <a:endParaRPr lang="fr-FR" dirty="0"/>
          </a:p>
        </p:txBody>
      </p:sp>
    </p:spTree>
    <p:extLst>
      <p:ext uri="{BB962C8B-B14F-4D97-AF65-F5344CB8AC3E}">
        <p14:creationId xmlns:p14="http://schemas.microsoft.com/office/powerpoint/2010/main" val="161369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8928992" cy="4852317"/>
          </a:xfrm>
        </p:spPr>
        <p:txBody>
          <a:bodyPr>
            <a:normAutofit fontScale="70000" lnSpcReduction="20000"/>
          </a:bodyPr>
          <a:lstStyle/>
          <a:p>
            <a:pPr marL="0" indent="0" algn="just">
              <a:lnSpc>
                <a:spcPct val="170000"/>
              </a:lnSpc>
              <a:buNone/>
            </a:pPr>
            <a:r>
              <a:rPr lang="en-US" dirty="0" smtClean="0">
                <a:ea typeface="Calibri"/>
                <a:cs typeface="Arial"/>
              </a:rPr>
              <a:t>EOP </a:t>
            </a:r>
            <a:r>
              <a:rPr lang="en-US" dirty="0">
                <a:ea typeface="Calibri"/>
                <a:cs typeface="Arial"/>
              </a:rPr>
              <a:t>includes three types of training as state by Kennedy &amp; </a:t>
            </a:r>
            <a:r>
              <a:rPr lang="en-US" dirty="0" smtClean="0">
                <a:ea typeface="Calibri"/>
                <a:cs typeface="Arial"/>
              </a:rPr>
              <a:t>Bolitho: “</a:t>
            </a:r>
            <a:r>
              <a:rPr lang="en-US" b="1" dirty="0" smtClean="0">
                <a:highlight>
                  <a:srgbClr val="00FF00"/>
                </a:highlight>
                <a:ea typeface="Calibri"/>
                <a:cs typeface="Arial"/>
              </a:rPr>
              <a:t>before</a:t>
            </a:r>
            <a:r>
              <a:rPr lang="en-US" b="1" dirty="0">
                <a:highlight>
                  <a:srgbClr val="00FF00"/>
                </a:highlight>
                <a:ea typeface="Calibri"/>
                <a:cs typeface="Arial"/>
              </a:rPr>
              <a:t>, during </a:t>
            </a:r>
            <a:r>
              <a:rPr lang="en-US" dirty="0"/>
              <a:t>or</a:t>
            </a:r>
            <a:r>
              <a:rPr lang="en-US" b="1" dirty="0">
                <a:highlight>
                  <a:srgbClr val="00FF00"/>
                </a:highlight>
                <a:ea typeface="Calibri"/>
                <a:cs typeface="Arial"/>
              </a:rPr>
              <a:t> after</a:t>
            </a:r>
            <a:r>
              <a:rPr lang="en-US" dirty="0">
                <a:ea typeface="Calibri"/>
                <a:cs typeface="Arial"/>
              </a:rPr>
              <a:t> the time they are being trained in their profession or job” (1984: </a:t>
            </a:r>
            <a:r>
              <a:rPr lang="en-US" dirty="0" smtClean="0">
                <a:ea typeface="Calibri"/>
                <a:cs typeface="Arial"/>
              </a:rPr>
              <a:t>4). Courses </a:t>
            </a:r>
            <a:r>
              <a:rPr lang="en-US" dirty="0">
                <a:ea typeface="Calibri"/>
                <a:cs typeface="Arial"/>
              </a:rPr>
              <a:t>will differ according to the learner’s </a:t>
            </a:r>
            <a:r>
              <a:rPr lang="en-US" dirty="0" smtClean="0">
                <a:ea typeface="Calibri"/>
                <a:cs typeface="Arial"/>
              </a:rPr>
              <a:t>experience: </a:t>
            </a:r>
          </a:p>
          <a:p>
            <a:pPr>
              <a:lnSpc>
                <a:spcPct val="170000"/>
              </a:lnSpc>
              <a:buFont typeface="Wingdings" pitchFamily="2" charset="2"/>
              <a:buChar char="q"/>
            </a:pPr>
            <a:r>
              <a:rPr lang="en-US" b="1" dirty="0">
                <a:ea typeface="Calibri"/>
                <a:cs typeface="Arial"/>
              </a:rPr>
              <a:t>P</a:t>
            </a:r>
            <a:r>
              <a:rPr lang="en-US" b="1" dirty="0" smtClean="0">
                <a:ea typeface="Calibri"/>
                <a:cs typeface="Arial"/>
              </a:rPr>
              <a:t>re-experience: </a:t>
            </a:r>
            <a:r>
              <a:rPr lang="en-US" dirty="0" smtClean="0">
                <a:ea typeface="Calibri"/>
                <a:cs typeface="Arial"/>
              </a:rPr>
              <a:t>if </a:t>
            </a:r>
            <a:r>
              <a:rPr lang="en-US" dirty="0">
                <a:ea typeface="Calibri"/>
                <a:cs typeface="Arial"/>
              </a:rPr>
              <a:t>the English learning precedes </a:t>
            </a:r>
            <a:r>
              <a:rPr lang="en-US" dirty="0" smtClean="0">
                <a:ea typeface="Calibri"/>
                <a:cs typeface="Arial"/>
              </a:rPr>
              <a:t>experience </a:t>
            </a:r>
          </a:p>
          <a:p>
            <a:pPr>
              <a:lnSpc>
                <a:spcPct val="170000"/>
              </a:lnSpc>
              <a:buFont typeface="Wingdings" pitchFamily="2" charset="2"/>
              <a:buChar char="q"/>
            </a:pPr>
            <a:r>
              <a:rPr lang="en-US" b="1" dirty="0" smtClean="0">
                <a:ea typeface="Calibri"/>
                <a:cs typeface="Arial"/>
              </a:rPr>
              <a:t>Simultaneous</a:t>
            </a:r>
            <a:r>
              <a:rPr lang="en-US" dirty="0" smtClean="0">
                <a:ea typeface="Calibri"/>
                <a:cs typeface="Arial"/>
              </a:rPr>
              <a:t>: if the learner is in a job. </a:t>
            </a:r>
          </a:p>
          <a:p>
            <a:pPr>
              <a:lnSpc>
                <a:spcPct val="170000"/>
              </a:lnSpc>
              <a:buFont typeface="Wingdings" pitchFamily="2" charset="2"/>
              <a:buChar char="q"/>
            </a:pPr>
            <a:r>
              <a:rPr lang="en-US" b="1" dirty="0" smtClean="0">
                <a:ea typeface="Calibri"/>
                <a:cs typeface="Arial"/>
              </a:rPr>
              <a:t>post-experience</a:t>
            </a:r>
            <a:r>
              <a:rPr lang="en-US" dirty="0" smtClean="0">
                <a:ea typeface="Calibri"/>
                <a:cs typeface="Arial"/>
              </a:rPr>
              <a:t>: </a:t>
            </a:r>
            <a:r>
              <a:rPr lang="en-US" dirty="0">
                <a:ea typeface="Calibri"/>
                <a:cs typeface="Arial"/>
              </a:rPr>
              <a:t>if the learner is supposed to have a certain degree of experience.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49080"/>
            <a:ext cx="8078188"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28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850106"/>
          </a:xfrm>
        </p:spPr>
        <p:txBody>
          <a:bodyPr>
            <a:noAutofit/>
          </a:bodyPr>
          <a:lstStyle/>
          <a:p>
            <a:pPr marL="342900" lvl="0" indent="-342900">
              <a:lnSpc>
                <a:spcPct val="115000"/>
              </a:lnSpc>
              <a:spcBef>
                <a:spcPct val="20000"/>
              </a:spcBef>
              <a:spcAft>
                <a:spcPts val="1000"/>
              </a:spcAft>
            </a:pPr>
            <a:r>
              <a:rPr lang="en-US" sz="3600" b="1" dirty="0">
                <a:solidFill>
                  <a:srgbClr val="0000FF"/>
                </a:solidFill>
                <a:effectLst>
                  <a:outerShdw blurRad="38100" dist="38100" dir="2700000" algn="tl">
                    <a:srgbClr val="000000">
                      <a:alpha val="43137"/>
                    </a:srgbClr>
                  </a:outerShdw>
                </a:effectLst>
                <a:ea typeface="Calibri"/>
                <a:cs typeface="Arial"/>
              </a:rPr>
              <a:t>EAP:</a:t>
            </a:r>
            <a:r>
              <a:rPr lang="en-US" sz="3600" dirty="0">
                <a:solidFill>
                  <a:srgbClr val="0000FF"/>
                </a:solidFill>
                <a:effectLst>
                  <a:outerShdw blurRad="38100" dist="38100" dir="2700000" algn="tl">
                    <a:srgbClr val="000000">
                      <a:alpha val="43137"/>
                    </a:srgbClr>
                  </a:outerShdw>
                </a:effectLst>
                <a:ea typeface="Calibri"/>
                <a:cs typeface="Arial"/>
              </a:rPr>
              <a:t> </a:t>
            </a:r>
            <a:r>
              <a:rPr lang="en-US" sz="3600" i="1" dirty="0">
                <a:solidFill>
                  <a:srgbClr val="0000FF"/>
                </a:solidFill>
                <a:effectLst>
                  <a:outerShdw blurRad="38100" dist="38100" dir="2700000" algn="tl">
                    <a:srgbClr val="000000">
                      <a:alpha val="43137"/>
                    </a:srgbClr>
                  </a:outerShdw>
                </a:effectLst>
                <a:ea typeface="Calibri"/>
                <a:cs typeface="Arial"/>
              </a:rPr>
              <a:t>“English for Academic Purposes</a:t>
            </a:r>
            <a:r>
              <a:rPr lang="en-US" sz="3600" i="1" dirty="0" smtClean="0">
                <a:solidFill>
                  <a:srgbClr val="0000FF"/>
                </a:solidFill>
                <a:effectLst>
                  <a:outerShdw blurRad="38100" dist="38100" dir="2700000" algn="tl">
                    <a:srgbClr val="000000">
                      <a:alpha val="43137"/>
                    </a:srgbClr>
                  </a:outerShdw>
                </a:effectLst>
                <a:ea typeface="Calibri"/>
                <a:cs typeface="Arial"/>
              </a:rPr>
              <a:t>”</a:t>
            </a:r>
            <a:endParaRPr lang="fr-FR" sz="3600" dirty="0">
              <a:solidFill>
                <a:srgbClr val="0000FF"/>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052736"/>
            <a:ext cx="9144000" cy="6192688"/>
          </a:xfrm>
        </p:spPr>
        <p:txBody>
          <a:bodyPr>
            <a:normAutofit fontScale="70000" lnSpcReduction="20000"/>
          </a:bodyPr>
          <a:lstStyle/>
          <a:p>
            <a:pPr>
              <a:lnSpc>
                <a:spcPct val="150000"/>
              </a:lnSpc>
              <a:spcAft>
                <a:spcPts val="1000"/>
              </a:spcAft>
            </a:pPr>
            <a:r>
              <a:rPr lang="en-US" dirty="0" smtClean="0">
                <a:ea typeface="Calibri"/>
                <a:cs typeface="Arial"/>
              </a:rPr>
              <a:t>Kennedy </a:t>
            </a:r>
            <a:r>
              <a:rPr lang="en-US" dirty="0">
                <a:ea typeface="Calibri"/>
                <a:cs typeface="Arial"/>
              </a:rPr>
              <a:t>and Bolitho claim that “EAP is taught generally within </a:t>
            </a:r>
            <a:r>
              <a:rPr lang="en-US" b="1" dirty="0">
                <a:ea typeface="Calibri"/>
                <a:cs typeface="Arial"/>
              </a:rPr>
              <a:t>educational institutions to </a:t>
            </a:r>
            <a:r>
              <a:rPr lang="en-US" b="1" dirty="0">
                <a:solidFill>
                  <a:srgbClr val="C00000"/>
                </a:solidFill>
                <a:effectLst>
                  <a:outerShdw blurRad="38100" dist="38100" dir="2700000" algn="tl">
                    <a:srgbClr val="000000">
                      <a:alpha val="43137"/>
                    </a:srgbClr>
                  </a:outerShdw>
                </a:effectLst>
                <a:ea typeface="Calibri"/>
                <a:cs typeface="Arial"/>
              </a:rPr>
              <a:t>students needing English in their studies</a:t>
            </a:r>
            <a:r>
              <a:rPr lang="en-US" dirty="0">
                <a:ea typeface="Calibri"/>
                <a:cs typeface="Arial"/>
              </a:rPr>
              <a:t>, the language taught may be </a:t>
            </a:r>
            <a:r>
              <a:rPr lang="en-US" dirty="0">
                <a:effectLst>
                  <a:outerShdw blurRad="38100" dist="38100" dir="2700000" algn="tl">
                    <a:srgbClr val="000000">
                      <a:alpha val="43137"/>
                    </a:srgbClr>
                  </a:outerShdw>
                </a:effectLst>
                <a:ea typeface="Calibri"/>
                <a:cs typeface="Arial"/>
              </a:rPr>
              <a:t>based in particular discipline</a:t>
            </a:r>
            <a:r>
              <a:rPr lang="en-US" dirty="0">
                <a:ea typeface="Calibri"/>
                <a:cs typeface="Arial"/>
              </a:rPr>
              <a:t> at higher levels of education when the student is specializing (in-study) or intending to specialize (pre-study) in a particular subject.” (1984: 4</a:t>
            </a:r>
            <a:r>
              <a:rPr lang="en-US" dirty="0" smtClean="0">
                <a:ea typeface="Calibri"/>
                <a:cs typeface="Arial"/>
              </a:rPr>
              <a:t>).</a:t>
            </a:r>
          </a:p>
          <a:p>
            <a:pPr>
              <a:lnSpc>
                <a:spcPct val="150000"/>
              </a:lnSpc>
              <a:spcAft>
                <a:spcPts val="1000"/>
              </a:spcAft>
            </a:pPr>
            <a:r>
              <a:rPr lang="en-US" dirty="0" smtClean="0">
                <a:ea typeface="Calibri"/>
                <a:cs typeface="Arial"/>
              </a:rPr>
              <a:t>Likewise Robinson defines EAP as “English for Academic Purposes or </a:t>
            </a:r>
            <a:r>
              <a:rPr lang="en-US" u="sng" dirty="0" smtClean="0">
                <a:effectLst>
                  <a:outerShdw blurRad="38100" dist="38100" dir="2700000" algn="tl">
                    <a:srgbClr val="000000">
                      <a:alpha val="43137"/>
                    </a:srgbClr>
                  </a:outerShdw>
                </a:effectLst>
                <a:ea typeface="Calibri"/>
                <a:cs typeface="Arial"/>
              </a:rPr>
              <a:t>study </a:t>
            </a:r>
            <a:r>
              <a:rPr lang="en-US" dirty="0" smtClean="0">
                <a:ea typeface="Calibri"/>
                <a:cs typeface="Arial"/>
              </a:rPr>
              <a:t>skills that is how to study </a:t>
            </a:r>
            <a:r>
              <a:rPr lang="en-US" b="1" dirty="0" smtClean="0">
                <a:effectLst>
                  <a:outerShdw blurRad="38100" dist="38100" dir="2700000" algn="tl">
                    <a:srgbClr val="000000">
                      <a:alpha val="43137"/>
                    </a:srgbClr>
                  </a:outerShdw>
                </a:effectLst>
                <a:ea typeface="Calibri"/>
                <a:cs typeface="Arial"/>
              </a:rPr>
              <a:t>through the medium of English</a:t>
            </a:r>
            <a:r>
              <a:rPr lang="en-US" dirty="0" smtClean="0">
                <a:ea typeface="Calibri"/>
                <a:cs typeface="Arial"/>
              </a:rPr>
              <a:t>” (1984: 07).</a:t>
            </a:r>
          </a:p>
          <a:p>
            <a:pPr>
              <a:lnSpc>
                <a:spcPct val="150000"/>
              </a:lnSpc>
              <a:spcAft>
                <a:spcPts val="1000"/>
              </a:spcAft>
            </a:pPr>
            <a:r>
              <a:rPr lang="en-US" dirty="0" smtClean="0">
                <a:ea typeface="Calibri"/>
                <a:cs typeface="Arial"/>
              </a:rPr>
              <a:t>As opposed to EOP, EAP is </a:t>
            </a:r>
            <a:r>
              <a:rPr lang="en-US" dirty="0" smtClean="0">
                <a:highlight>
                  <a:srgbClr val="FFFF00"/>
                </a:highlight>
                <a:ea typeface="Calibri"/>
                <a:cs typeface="Arial"/>
              </a:rPr>
              <a:t>study-oriented branch</a:t>
            </a:r>
            <a:r>
              <a:rPr lang="en-US" dirty="0" smtClean="0">
                <a:ea typeface="Calibri"/>
                <a:cs typeface="Arial"/>
              </a:rPr>
              <a:t> of ESP. </a:t>
            </a:r>
          </a:p>
          <a:p>
            <a:pPr>
              <a:lnSpc>
                <a:spcPct val="150000"/>
              </a:lnSpc>
              <a:spcAft>
                <a:spcPts val="1000"/>
              </a:spcAft>
            </a:pPr>
            <a:r>
              <a:rPr lang="en-US" dirty="0" smtClean="0">
                <a:ea typeface="Calibri"/>
                <a:cs typeface="Arial"/>
              </a:rPr>
              <a:t>EAP is either </a:t>
            </a:r>
            <a:r>
              <a:rPr lang="en-US" b="1" u="sng" dirty="0" smtClean="0">
                <a:solidFill>
                  <a:srgbClr val="C00000"/>
                </a:solidFill>
                <a:effectLst>
                  <a:outerShdw blurRad="38100" dist="38100" dir="2700000" algn="tl">
                    <a:srgbClr val="000000">
                      <a:alpha val="43137"/>
                    </a:srgbClr>
                  </a:outerShdw>
                </a:effectLst>
                <a:ea typeface="Calibri"/>
                <a:cs typeface="Arial"/>
              </a:rPr>
              <a:t>independent/ integrated :</a:t>
            </a:r>
            <a:r>
              <a:rPr lang="en-US" dirty="0" smtClean="0">
                <a:ea typeface="Calibri"/>
                <a:cs typeface="Arial"/>
              </a:rPr>
              <a:t>English is isolated from the other courses whereas in the latter English is integrated in one or more courses.</a:t>
            </a:r>
            <a:endParaRPr lang="fr-FR" dirty="0">
              <a:ea typeface="Calibri"/>
              <a:cs typeface="Arial"/>
            </a:endParaRPr>
          </a:p>
          <a:p>
            <a:endParaRPr lang="fr-FR" dirty="0"/>
          </a:p>
        </p:txBody>
      </p:sp>
    </p:spTree>
    <p:extLst>
      <p:ext uri="{BB962C8B-B14F-4D97-AF65-F5344CB8AC3E}">
        <p14:creationId xmlns:p14="http://schemas.microsoft.com/office/powerpoint/2010/main" val="275200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548680"/>
            <a:ext cx="8928992" cy="5976664"/>
          </a:xfrm>
        </p:spPr>
        <p:txBody>
          <a:bodyPr>
            <a:normAutofit/>
          </a:bodyPr>
          <a:lstStyle/>
          <a:p>
            <a:pPr marL="0" indent="0" algn="just">
              <a:lnSpc>
                <a:spcPct val="115000"/>
              </a:lnSpc>
              <a:spcAft>
                <a:spcPts val="1000"/>
              </a:spcAft>
              <a:buNone/>
            </a:pPr>
            <a:r>
              <a:rPr lang="en-US" dirty="0">
                <a:ea typeface="Calibri"/>
                <a:cs typeface="Arial"/>
              </a:rPr>
              <a:t>For educational courses the language training can either </a:t>
            </a:r>
            <a:r>
              <a:rPr lang="en-US" b="1" dirty="0" smtClean="0">
                <a:solidFill>
                  <a:srgbClr val="FF0000"/>
                </a:solidFill>
                <a:ea typeface="Calibri"/>
                <a:cs typeface="Arial"/>
              </a:rPr>
              <a:t>precede</a:t>
            </a:r>
            <a:r>
              <a:rPr lang="en-US" b="1" dirty="0" smtClean="0">
                <a:ea typeface="Calibri"/>
                <a:cs typeface="Arial"/>
              </a:rPr>
              <a:t>, </a:t>
            </a:r>
            <a:r>
              <a:rPr lang="en-US" b="1" dirty="0">
                <a:solidFill>
                  <a:srgbClr val="FF0000"/>
                </a:solidFill>
                <a:ea typeface="Calibri"/>
                <a:cs typeface="Arial"/>
              </a:rPr>
              <a:t>follow </a:t>
            </a:r>
            <a:r>
              <a:rPr lang="en-US" dirty="0">
                <a:ea typeface="Calibri"/>
                <a:cs typeface="Arial"/>
              </a:rPr>
              <a:t>or be </a:t>
            </a:r>
            <a:r>
              <a:rPr lang="en-US" b="1" dirty="0">
                <a:solidFill>
                  <a:srgbClr val="FF0000"/>
                </a:solidFill>
                <a:ea typeface="Calibri"/>
                <a:cs typeface="Arial"/>
              </a:rPr>
              <a:t>simultaneous</a:t>
            </a:r>
            <a:r>
              <a:rPr lang="en-US" b="1" dirty="0">
                <a:ea typeface="Calibri"/>
                <a:cs typeface="Arial"/>
              </a:rPr>
              <a:t> </a:t>
            </a:r>
            <a:r>
              <a:rPr lang="en-US" dirty="0">
                <a:ea typeface="Calibri"/>
                <a:cs typeface="Arial"/>
              </a:rPr>
              <a:t>with </a:t>
            </a:r>
            <a:r>
              <a:rPr lang="en-US" dirty="0" smtClean="0">
                <a:ea typeface="Calibri"/>
                <a:cs typeface="Arial"/>
              </a:rPr>
              <a:t>studies:</a:t>
            </a:r>
          </a:p>
          <a:p>
            <a:pPr lvl="1">
              <a:lnSpc>
                <a:spcPct val="115000"/>
              </a:lnSpc>
              <a:spcAft>
                <a:spcPts val="1000"/>
              </a:spcAft>
              <a:buFont typeface="Wingdings" pitchFamily="2" charset="2"/>
              <a:buChar char="q"/>
            </a:pPr>
            <a:r>
              <a:rPr lang="en-US" b="1" dirty="0" smtClean="0">
                <a:solidFill>
                  <a:srgbClr val="0000FF"/>
                </a:solidFill>
                <a:ea typeface="Calibri"/>
                <a:cs typeface="Arial"/>
              </a:rPr>
              <a:t>Pre-study</a:t>
            </a:r>
            <a:r>
              <a:rPr lang="en-US" dirty="0" smtClean="0">
                <a:solidFill>
                  <a:srgbClr val="0000FF"/>
                </a:solidFill>
                <a:ea typeface="Calibri"/>
                <a:cs typeface="Arial"/>
              </a:rPr>
              <a:t>: </a:t>
            </a:r>
            <a:r>
              <a:rPr lang="en-US" dirty="0" smtClean="0">
                <a:ea typeface="Calibri"/>
                <a:cs typeface="Arial"/>
              </a:rPr>
              <a:t>language </a:t>
            </a:r>
            <a:r>
              <a:rPr lang="en-US" dirty="0">
                <a:ea typeface="Calibri"/>
                <a:cs typeface="Arial"/>
              </a:rPr>
              <a:t>training when it precedes studies. </a:t>
            </a:r>
            <a:endParaRPr lang="en-US" dirty="0" smtClean="0">
              <a:ea typeface="Calibri"/>
              <a:cs typeface="Arial"/>
            </a:endParaRPr>
          </a:p>
          <a:p>
            <a:pPr lvl="1">
              <a:lnSpc>
                <a:spcPct val="115000"/>
              </a:lnSpc>
              <a:spcAft>
                <a:spcPts val="1000"/>
              </a:spcAft>
              <a:buFont typeface="Wingdings" pitchFamily="2" charset="2"/>
              <a:buChar char="q"/>
            </a:pPr>
            <a:r>
              <a:rPr lang="en-US" b="1" dirty="0" smtClean="0">
                <a:solidFill>
                  <a:srgbClr val="0000FF"/>
                </a:solidFill>
                <a:ea typeface="Calibri"/>
                <a:cs typeface="Arial"/>
              </a:rPr>
              <a:t>Simultaneous</a:t>
            </a:r>
            <a:r>
              <a:rPr lang="en-US" dirty="0" smtClean="0">
                <a:solidFill>
                  <a:srgbClr val="0000FF"/>
                </a:solidFill>
                <a:ea typeface="Calibri"/>
                <a:cs typeface="Arial"/>
              </a:rPr>
              <a:t> </a:t>
            </a:r>
            <a:r>
              <a:rPr lang="en-US" b="1" dirty="0">
                <a:solidFill>
                  <a:srgbClr val="0000FF"/>
                </a:solidFill>
                <a:ea typeface="Calibri"/>
                <a:cs typeface="Arial"/>
              </a:rPr>
              <a:t>and </a:t>
            </a:r>
            <a:r>
              <a:rPr lang="en-US" b="1" dirty="0" smtClean="0">
                <a:solidFill>
                  <a:srgbClr val="0000FF"/>
                </a:solidFill>
                <a:ea typeface="Calibri"/>
                <a:cs typeface="Arial"/>
              </a:rPr>
              <a:t>in-study</a:t>
            </a:r>
            <a:r>
              <a:rPr lang="en-US" dirty="0" smtClean="0">
                <a:solidFill>
                  <a:srgbClr val="0000FF"/>
                </a:solidFill>
                <a:ea typeface="Calibri"/>
                <a:cs typeface="Arial"/>
              </a:rPr>
              <a:t>: </a:t>
            </a:r>
            <a:r>
              <a:rPr lang="en-US" dirty="0" smtClean="0">
                <a:ea typeface="Calibri"/>
                <a:cs typeface="Arial"/>
              </a:rPr>
              <a:t>the </a:t>
            </a:r>
            <a:r>
              <a:rPr lang="en-US" dirty="0">
                <a:ea typeface="Calibri"/>
                <a:cs typeface="Arial"/>
              </a:rPr>
              <a:t>language training takes place during the studies</a:t>
            </a:r>
            <a:r>
              <a:rPr lang="en-US" dirty="0" smtClean="0">
                <a:ea typeface="Calibri"/>
                <a:cs typeface="Arial"/>
              </a:rPr>
              <a:t>.</a:t>
            </a:r>
          </a:p>
          <a:p>
            <a:pPr lvl="1">
              <a:lnSpc>
                <a:spcPct val="115000"/>
              </a:lnSpc>
              <a:spcAft>
                <a:spcPts val="1000"/>
              </a:spcAft>
              <a:buFont typeface="Wingdings" pitchFamily="2" charset="2"/>
              <a:buChar char="q"/>
            </a:pPr>
            <a:r>
              <a:rPr lang="en-US" dirty="0" smtClean="0">
                <a:ea typeface="Calibri"/>
                <a:cs typeface="Arial"/>
              </a:rPr>
              <a:t> </a:t>
            </a:r>
            <a:r>
              <a:rPr lang="en-US" b="1" dirty="0" smtClean="0">
                <a:solidFill>
                  <a:srgbClr val="0000FF"/>
                </a:solidFill>
                <a:ea typeface="Calibri"/>
                <a:cs typeface="Arial"/>
              </a:rPr>
              <a:t>Post-study</a:t>
            </a:r>
            <a:r>
              <a:rPr lang="en-US" dirty="0" smtClean="0">
                <a:solidFill>
                  <a:srgbClr val="0000FF"/>
                </a:solidFill>
                <a:ea typeface="Calibri"/>
                <a:cs typeface="Arial"/>
              </a:rPr>
              <a:t>: </a:t>
            </a:r>
            <a:r>
              <a:rPr lang="en-US" dirty="0" smtClean="0">
                <a:ea typeface="Calibri"/>
                <a:cs typeface="Arial"/>
              </a:rPr>
              <a:t>the </a:t>
            </a:r>
            <a:r>
              <a:rPr lang="en-US" dirty="0">
                <a:ea typeface="Calibri"/>
                <a:cs typeface="Arial"/>
              </a:rPr>
              <a:t>language training when it follows studies.</a:t>
            </a:r>
            <a:endParaRPr lang="fr-FR" dirty="0">
              <a:ea typeface="Calibri"/>
              <a:cs typeface="Arial"/>
            </a:endParaRPr>
          </a:p>
          <a:p>
            <a:endParaRPr lang="fr-FR" dirty="0"/>
          </a:p>
        </p:txBody>
      </p:sp>
    </p:spTree>
    <p:extLst>
      <p:ext uri="{BB962C8B-B14F-4D97-AF65-F5344CB8AC3E}">
        <p14:creationId xmlns:p14="http://schemas.microsoft.com/office/powerpoint/2010/main" val="289758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60591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78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964488" cy="922114"/>
          </a:xfrm>
        </p:spPr>
        <p:txBody>
          <a:bodyPr>
            <a:normAutofit fontScale="90000"/>
          </a:bodyPr>
          <a:lstStyle/>
          <a:p>
            <a:pPr algn="l"/>
            <a:r>
              <a:rPr lang="fr-FR" b="1" i="1" dirty="0" smtClean="0">
                <a:solidFill>
                  <a:srgbClr val="0000FF"/>
                </a:solidFill>
                <a:effectLst>
                  <a:outerShdw blurRad="38100" dist="38100" dir="2700000" algn="tl">
                    <a:srgbClr val="000000">
                      <a:alpha val="43137"/>
                    </a:srgbClr>
                  </a:outerShdw>
                </a:effectLst>
              </a:rPr>
              <a:t>EST: “English for Science &amp; </a:t>
            </a:r>
            <a:r>
              <a:rPr lang="fr-FR" b="1" i="1" dirty="0" err="1" smtClean="0">
                <a:solidFill>
                  <a:srgbClr val="0000FF"/>
                </a:solidFill>
                <a:effectLst>
                  <a:outerShdw blurRad="38100" dist="38100" dir="2700000" algn="tl">
                    <a:srgbClr val="000000">
                      <a:alpha val="43137"/>
                    </a:srgbClr>
                  </a:outerShdw>
                </a:effectLst>
              </a:rPr>
              <a:t>Technology</a:t>
            </a:r>
            <a:r>
              <a:rPr lang="fr-FR" b="1" i="1" dirty="0" smtClean="0">
                <a:solidFill>
                  <a:srgbClr val="0000FF"/>
                </a:solidFill>
                <a:effectLst>
                  <a:outerShdw blurRad="38100" dist="38100" dir="2700000" algn="tl">
                    <a:srgbClr val="000000">
                      <a:alpha val="43137"/>
                    </a:srgbClr>
                  </a:outerShdw>
                </a:effectLst>
              </a:rPr>
              <a:t>”</a:t>
            </a:r>
            <a:endParaRPr lang="fr-FR" b="1" i="1" dirty="0">
              <a:solidFill>
                <a:srgbClr val="0000FF"/>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268760"/>
            <a:ext cx="8964488" cy="5328592"/>
          </a:xfrm>
        </p:spPr>
        <p:txBody>
          <a:bodyPr>
            <a:normAutofit fontScale="70000" lnSpcReduction="20000"/>
          </a:bodyPr>
          <a:lstStyle/>
          <a:p>
            <a:pPr>
              <a:lnSpc>
                <a:spcPct val="160000"/>
              </a:lnSpc>
            </a:pPr>
            <a:r>
              <a:rPr lang="en-US" dirty="0"/>
              <a:t>A growing demand for EST came from </a:t>
            </a:r>
            <a:r>
              <a:rPr lang="en-US" b="1" dirty="0" smtClean="0">
                <a:solidFill>
                  <a:srgbClr val="FF0000"/>
                </a:solidFill>
              </a:rPr>
              <a:t>scientists/technologists</a:t>
            </a:r>
            <a:r>
              <a:rPr lang="en-US" dirty="0" smtClean="0"/>
              <a:t> </a:t>
            </a:r>
            <a:r>
              <a:rPr lang="en-US" dirty="0"/>
              <a:t>for whom </a:t>
            </a:r>
            <a:r>
              <a:rPr lang="en-US" dirty="0">
                <a:effectLst>
                  <a:outerShdw blurRad="38100" dist="38100" dir="2700000" algn="tl">
                    <a:srgbClr val="000000">
                      <a:alpha val="43137"/>
                    </a:srgbClr>
                  </a:outerShdw>
                </a:effectLst>
              </a:rPr>
              <a:t>English learning was necessary in their specialties </a:t>
            </a:r>
            <a:r>
              <a:rPr lang="en-US" dirty="0"/>
              <a:t>or </a:t>
            </a:r>
            <a:r>
              <a:rPr lang="en-US" dirty="0" smtClean="0"/>
              <a:t>researches. EST </a:t>
            </a:r>
            <a:r>
              <a:rPr lang="en-US" dirty="0"/>
              <a:t>has become an important aspect of ESP programs. </a:t>
            </a:r>
          </a:p>
          <a:p>
            <a:pPr>
              <a:lnSpc>
                <a:spcPct val="160000"/>
              </a:lnSpc>
            </a:pPr>
            <a:r>
              <a:rPr lang="en-US" dirty="0" smtClean="0"/>
              <a:t>The </a:t>
            </a:r>
            <a:r>
              <a:rPr lang="en-US" dirty="0"/>
              <a:t>teacher’s responsibility is to demonstrate to students </a:t>
            </a:r>
            <a:r>
              <a:rPr lang="en-US" b="1" dirty="0"/>
              <a:t>how their scientific and technological knowledge already acquired in their own language can also be performed in English or transferred to it</a:t>
            </a:r>
            <a:r>
              <a:rPr lang="en-US" dirty="0"/>
              <a:t>. </a:t>
            </a:r>
            <a:endParaRPr lang="en-US" dirty="0" smtClean="0"/>
          </a:p>
          <a:p>
            <a:pPr marL="0" indent="0">
              <a:lnSpc>
                <a:spcPct val="160000"/>
              </a:lnSpc>
              <a:buNone/>
            </a:pPr>
            <a:endParaRPr lang="en-US" dirty="0" smtClean="0"/>
          </a:p>
          <a:p>
            <a:pPr marL="0" indent="0" algn="ctr">
              <a:lnSpc>
                <a:spcPct val="160000"/>
              </a:lnSpc>
              <a:buNone/>
            </a:pPr>
            <a:r>
              <a:rPr lang="en-US" i="1" dirty="0" smtClean="0"/>
              <a:t>“</a:t>
            </a:r>
            <a:r>
              <a:rPr lang="en-US" i="1" dirty="0"/>
              <a:t>Thus a knowledge of EST can derive from what the student knows of science and the functioning of his own language in association with what he has learned of English usage” (</a:t>
            </a:r>
            <a:r>
              <a:rPr lang="en-US" i="1" dirty="0" err="1"/>
              <a:t>Widdowson</a:t>
            </a:r>
            <a:r>
              <a:rPr lang="en-US" i="1" dirty="0"/>
              <a:t> 1979: 45) </a:t>
            </a:r>
            <a:endParaRPr lang="fr-FR" dirty="0"/>
          </a:p>
          <a:p>
            <a:pPr marL="0" indent="0">
              <a:lnSpc>
                <a:spcPct val="160000"/>
              </a:lnSpc>
              <a:buNone/>
            </a:pPr>
            <a:endParaRPr lang="fr-FR" dirty="0"/>
          </a:p>
        </p:txBody>
      </p:sp>
    </p:spTree>
    <p:extLst>
      <p:ext uri="{BB962C8B-B14F-4D97-AF65-F5344CB8AC3E}">
        <p14:creationId xmlns:p14="http://schemas.microsoft.com/office/powerpoint/2010/main" val="233194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144000" cy="6336704"/>
          </a:xfrm>
        </p:spPr>
        <p:txBody>
          <a:bodyPr>
            <a:normAutofit fontScale="70000" lnSpcReduction="20000"/>
          </a:bodyPr>
          <a:lstStyle/>
          <a:p>
            <a:pPr>
              <a:lnSpc>
                <a:spcPct val="170000"/>
              </a:lnSpc>
            </a:pPr>
            <a:r>
              <a:rPr lang="en-US" dirty="0" smtClean="0"/>
              <a:t>EST </a:t>
            </a:r>
            <a:r>
              <a:rPr lang="en-US" dirty="0"/>
              <a:t>is </a:t>
            </a:r>
            <a:r>
              <a:rPr lang="en-US" b="1" dirty="0"/>
              <a:t>a sub-branch shared by EOP and EAP</a:t>
            </a:r>
            <a:r>
              <a:rPr lang="en-US" dirty="0"/>
              <a:t> leads to the conclusion that EST can be either </a:t>
            </a:r>
            <a:r>
              <a:rPr lang="en-US" b="1" dirty="0"/>
              <a:t>curriculum-oriented </a:t>
            </a:r>
            <a:r>
              <a:rPr lang="en-US" dirty="0"/>
              <a:t>if it is applied in formal educational system or </a:t>
            </a:r>
            <a:r>
              <a:rPr lang="en-US" b="1" dirty="0"/>
              <a:t>activity-oriented </a:t>
            </a:r>
            <a:r>
              <a:rPr lang="en-US" dirty="0"/>
              <a:t>if it involves a specific activity outside this system. </a:t>
            </a:r>
            <a:endParaRPr lang="en-US" dirty="0" smtClean="0"/>
          </a:p>
          <a:p>
            <a:pPr marL="0" indent="0" algn="ctr">
              <a:lnSpc>
                <a:spcPct val="170000"/>
              </a:lnSpc>
              <a:buNone/>
            </a:pPr>
            <a:r>
              <a:rPr lang="en-US" i="1" dirty="0" smtClean="0"/>
              <a:t>“educational </a:t>
            </a:r>
            <a:r>
              <a:rPr lang="en-US" i="1" dirty="0"/>
              <a:t>when we consider school and university students around the world studying physics, chemistry,… through the medium of English” (Robinson, 1980: 8) </a:t>
            </a:r>
            <a:endParaRPr lang="en-US" i="1" dirty="0" smtClean="0"/>
          </a:p>
          <a:p>
            <a:pPr>
              <a:lnSpc>
                <a:spcPct val="170000"/>
              </a:lnSpc>
            </a:pPr>
            <a:r>
              <a:rPr lang="en-US" dirty="0" smtClean="0"/>
              <a:t>One can </a:t>
            </a:r>
            <a:r>
              <a:rPr lang="en-US" dirty="0"/>
              <a:t>highlight the paramount importance of EST in ESP by saying </a:t>
            </a:r>
            <a:r>
              <a:rPr lang="en-US" dirty="0" smtClean="0"/>
              <a:t>“</a:t>
            </a:r>
            <a:r>
              <a:rPr lang="en-US" i="1" dirty="0"/>
              <a:t>At times it seems that </a:t>
            </a:r>
            <a:r>
              <a:rPr lang="en-US" b="1" i="1" dirty="0"/>
              <a:t>EST is the most prestigious development in ESP</a:t>
            </a:r>
            <a:r>
              <a:rPr lang="en-US" i="1" dirty="0"/>
              <a:t>”</a:t>
            </a:r>
            <a:r>
              <a:rPr lang="en-US" dirty="0"/>
              <a:t> </a:t>
            </a:r>
            <a:endParaRPr lang="en-US" dirty="0" smtClean="0"/>
          </a:p>
          <a:p>
            <a:pPr>
              <a:lnSpc>
                <a:spcPct val="170000"/>
              </a:lnSpc>
            </a:pPr>
            <a:r>
              <a:rPr lang="en-US" dirty="0" smtClean="0"/>
              <a:t>Echoing </a:t>
            </a:r>
            <a:r>
              <a:rPr lang="en-US" dirty="0"/>
              <a:t>this view, Swales (1985: 10) writes: “</a:t>
            </a:r>
            <a:r>
              <a:rPr lang="en-US" i="1" dirty="0"/>
              <a:t>It therefore seems to me that because of the predominant position of EST</a:t>
            </a:r>
            <a:r>
              <a:rPr lang="en-US" i="1" dirty="0">
                <a:solidFill>
                  <a:srgbClr val="C00000"/>
                </a:solidFill>
                <a:effectLst>
                  <a:outerShdw blurRad="38100" dist="38100" dir="2700000" algn="tl">
                    <a:srgbClr val="000000">
                      <a:alpha val="43137"/>
                    </a:srgbClr>
                  </a:outerShdw>
                </a:effectLst>
              </a:rPr>
              <a:t>, the major development of ESP as a whole could best be told through </a:t>
            </a:r>
            <a:r>
              <a:rPr lang="en-US" i="1" dirty="0" smtClean="0">
                <a:solidFill>
                  <a:srgbClr val="C00000"/>
                </a:solidFill>
                <a:effectLst>
                  <a:outerShdw blurRad="38100" dist="38100" dir="2700000" algn="tl">
                    <a:srgbClr val="000000">
                      <a:alpha val="43137"/>
                    </a:srgbClr>
                  </a:outerShdw>
                </a:effectLst>
              </a:rPr>
              <a:t>it”</a:t>
            </a:r>
            <a:endParaRPr lang="fr-FR" dirty="0">
              <a:solidFill>
                <a:srgbClr val="C00000"/>
              </a:solidFill>
              <a:effectLst>
                <a:outerShdw blurRad="38100" dist="38100" dir="2700000" algn="tl">
                  <a:srgbClr val="000000">
                    <a:alpha val="43137"/>
                  </a:srgbClr>
                </a:outerShdw>
              </a:effectLst>
            </a:endParaRPr>
          </a:p>
          <a:p>
            <a:endParaRPr lang="fr-FR" dirty="0"/>
          </a:p>
        </p:txBody>
      </p:sp>
    </p:spTree>
    <p:extLst>
      <p:ext uri="{BB962C8B-B14F-4D97-AF65-F5344CB8AC3E}">
        <p14:creationId xmlns:p14="http://schemas.microsoft.com/office/powerpoint/2010/main" val="19702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81" y="692695"/>
            <a:ext cx="8708099" cy="56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50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348880"/>
            <a:ext cx="7772400" cy="1470025"/>
          </a:xfrm>
        </p:spPr>
        <p:txBody>
          <a:bodyPr>
            <a:normAutofit/>
          </a:bodyPr>
          <a:lstStyle/>
          <a:p>
            <a:r>
              <a:rPr lang="fr-FR" sz="5400" b="1" dirty="0" smtClean="0">
                <a:solidFill>
                  <a:srgbClr val="FF0000"/>
                </a:solidFill>
              </a:rPr>
              <a:t>ESP </a:t>
            </a:r>
            <a:r>
              <a:rPr lang="fr-FR" sz="5400" b="1" dirty="0">
                <a:solidFill>
                  <a:srgbClr val="FF0000"/>
                </a:solidFill>
              </a:rPr>
              <a:t>C</a:t>
            </a:r>
            <a:r>
              <a:rPr lang="fr-FR" sz="5400" b="1" dirty="0" smtClean="0">
                <a:solidFill>
                  <a:srgbClr val="FF0000"/>
                </a:solidFill>
              </a:rPr>
              <a:t>ourses</a:t>
            </a:r>
            <a:endParaRPr lang="fr-FR" sz="5400" b="1" dirty="0">
              <a:solidFill>
                <a:srgbClr val="FF0000"/>
              </a:solidFill>
            </a:endParaRPr>
          </a:p>
        </p:txBody>
      </p:sp>
    </p:spTree>
    <p:extLst>
      <p:ext uri="{BB962C8B-B14F-4D97-AF65-F5344CB8AC3E}">
        <p14:creationId xmlns:p14="http://schemas.microsoft.com/office/powerpoint/2010/main" val="159329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8686800" cy="5937523"/>
          </a:xfrm>
        </p:spPr>
        <p:txBody>
          <a:bodyPr/>
          <a:lstStyle/>
          <a:p>
            <a:pPr marL="0" indent="0">
              <a:buNone/>
            </a:pPr>
            <a:r>
              <a:rPr lang="en-US" dirty="0" err="1" smtClean="0"/>
              <a:t>Strevens</a:t>
            </a:r>
            <a:r>
              <a:rPr lang="en-US" dirty="0" smtClean="0"/>
              <a:t> makes a distinction between “four absolute characteristics” and “two variable characteristics” of ESP.</a:t>
            </a:r>
          </a:p>
          <a:p>
            <a:pPr lvl="1">
              <a:lnSpc>
                <a:spcPct val="150000"/>
              </a:lnSpc>
              <a:buFont typeface="Wingdings" pitchFamily="2" charset="2"/>
              <a:buChar char="q"/>
            </a:pPr>
            <a:r>
              <a:rPr lang="en-US" b="1" u="sng" dirty="0"/>
              <a:t>A</a:t>
            </a:r>
            <a:r>
              <a:rPr lang="en-US" b="1" u="sng" dirty="0" smtClean="0"/>
              <a:t>bsolute characteristics: </a:t>
            </a:r>
            <a:r>
              <a:rPr lang="en-US" dirty="0" smtClean="0"/>
              <a:t>the </a:t>
            </a:r>
            <a:r>
              <a:rPr lang="en-US" dirty="0" smtClean="0">
                <a:solidFill>
                  <a:srgbClr val="0000FF"/>
                </a:solidFill>
                <a:effectLst>
                  <a:outerShdw blurRad="38100" dist="38100" dir="2700000" algn="tl">
                    <a:srgbClr val="000000">
                      <a:alpha val="43137"/>
                    </a:srgbClr>
                  </a:outerShdw>
                </a:effectLst>
              </a:rPr>
              <a:t>necessary</a:t>
            </a:r>
            <a:r>
              <a:rPr lang="en-US" dirty="0" smtClean="0"/>
              <a:t> features to identify ESP.</a:t>
            </a:r>
          </a:p>
          <a:p>
            <a:pPr lvl="1">
              <a:lnSpc>
                <a:spcPct val="150000"/>
              </a:lnSpc>
              <a:buFont typeface="Wingdings" pitchFamily="2" charset="2"/>
              <a:buChar char="q"/>
            </a:pPr>
            <a:r>
              <a:rPr lang="en-US" b="1" u="sng" dirty="0"/>
              <a:t>V</a:t>
            </a:r>
            <a:r>
              <a:rPr lang="en-US" b="1" u="sng" dirty="0" smtClean="0"/>
              <a:t>ariable characteristics</a:t>
            </a:r>
            <a:r>
              <a:rPr lang="en-US" dirty="0" smtClean="0"/>
              <a:t>: ESP </a:t>
            </a:r>
            <a:r>
              <a:rPr lang="en-US" dirty="0" smtClean="0">
                <a:solidFill>
                  <a:srgbClr val="0000FF"/>
                </a:solidFill>
                <a:effectLst>
                  <a:outerShdw blurRad="38100" dist="38100" dir="2700000" algn="tl">
                    <a:srgbClr val="000000">
                      <a:alpha val="43137"/>
                    </a:srgbClr>
                  </a:outerShdw>
                </a:effectLst>
              </a:rPr>
              <a:t>may be</a:t>
            </a:r>
            <a:r>
              <a:rPr lang="en-US" dirty="0" smtClean="0"/>
              <a:t> but is not necessarily.</a:t>
            </a:r>
            <a:endParaRPr lang="fr-FR" dirty="0"/>
          </a:p>
        </p:txBody>
      </p:sp>
    </p:spTree>
    <p:extLst>
      <p:ext uri="{BB962C8B-B14F-4D97-AF65-F5344CB8AC3E}">
        <p14:creationId xmlns:p14="http://schemas.microsoft.com/office/powerpoint/2010/main" val="277661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32656"/>
            <a:ext cx="8784976" cy="6336704"/>
          </a:xfrm>
        </p:spPr>
        <p:txBody>
          <a:bodyPr>
            <a:normAutofit fontScale="85000" lnSpcReduction="10000"/>
          </a:bodyPr>
          <a:lstStyle/>
          <a:p>
            <a:pPr>
              <a:lnSpc>
                <a:spcPct val="150000"/>
              </a:lnSpc>
              <a:spcAft>
                <a:spcPts val="1000"/>
              </a:spcAft>
            </a:pPr>
            <a:r>
              <a:rPr lang="en-US" dirty="0">
                <a:ea typeface="Calibri"/>
                <a:cs typeface="Arial"/>
              </a:rPr>
              <a:t>ESP courses are of vital need for developed countries and mainly for developing ones in order </a:t>
            </a:r>
            <a:r>
              <a:rPr lang="en-US" b="1" dirty="0">
                <a:highlight>
                  <a:srgbClr val="FFFF00"/>
                </a:highlight>
                <a:ea typeface="Calibri"/>
                <a:cs typeface="Arial"/>
              </a:rPr>
              <a:t>to establish international contacts and keep abreast of scientific and technological progress all over the world.</a:t>
            </a:r>
            <a:r>
              <a:rPr lang="en-US" dirty="0">
                <a:ea typeface="Calibri"/>
                <a:cs typeface="Arial"/>
              </a:rPr>
              <a:t> </a:t>
            </a:r>
            <a:endParaRPr lang="en-US" dirty="0" smtClean="0">
              <a:ea typeface="Calibri"/>
              <a:cs typeface="Arial"/>
            </a:endParaRPr>
          </a:p>
          <a:p>
            <a:pPr>
              <a:lnSpc>
                <a:spcPct val="150000"/>
              </a:lnSpc>
              <a:spcAft>
                <a:spcPts val="1000"/>
              </a:spcAft>
            </a:pPr>
            <a:r>
              <a:rPr lang="fr-FR" dirty="0" smtClean="0">
                <a:ea typeface="Calibri"/>
                <a:cs typeface="Arial"/>
              </a:rPr>
              <a:t> </a:t>
            </a:r>
            <a:r>
              <a:rPr lang="en-US" dirty="0" smtClean="0">
                <a:ea typeface="Calibri"/>
                <a:cs typeface="Arial"/>
              </a:rPr>
              <a:t>In </a:t>
            </a:r>
            <a:r>
              <a:rPr lang="en-US" dirty="0">
                <a:ea typeface="Calibri"/>
                <a:cs typeface="Arial"/>
              </a:rPr>
              <a:t>Algeria, ESP courses are mushrooming within the formal system and outside it. </a:t>
            </a:r>
            <a:endParaRPr lang="en-US" dirty="0" smtClean="0">
              <a:ea typeface="Calibri"/>
              <a:cs typeface="Arial"/>
            </a:endParaRPr>
          </a:p>
          <a:p>
            <a:pPr lvl="1">
              <a:lnSpc>
                <a:spcPct val="150000"/>
              </a:lnSpc>
              <a:spcAft>
                <a:spcPts val="1000"/>
              </a:spcAft>
            </a:pPr>
            <a:r>
              <a:rPr lang="en-US" b="1" dirty="0" smtClean="0">
                <a:solidFill>
                  <a:srgbClr val="C00000"/>
                </a:solidFill>
                <a:effectLst>
                  <a:outerShdw blurRad="38100" dist="38100" dir="2700000" algn="tl">
                    <a:srgbClr val="000000">
                      <a:alpha val="43137"/>
                    </a:srgbClr>
                  </a:outerShdw>
                </a:effectLst>
                <a:ea typeface="Calibri"/>
                <a:cs typeface="Arial"/>
              </a:rPr>
              <a:t>Outside:</a:t>
            </a:r>
            <a:r>
              <a:rPr lang="en-US" dirty="0" smtClean="0">
                <a:ea typeface="Calibri"/>
                <a:cs typeface="Arial"/>
              </a:rPr>
              <a:t> English </a:t>
            </a:r>
            <a:r>
              <a:rPr lang="en-US" dirty="0">
                <a:ea typeface="Calibri"/>
                <a:cs typeface="Arial"/>
              </a:rPr>
              <a:t>is taught in several companies such as ASMIDAL, SONATRACK, etc. </a:t>
            </a:r>
            <a:r>
              <a:rPr lang="en-US" dirty="0" smtClean="0">
                <a:ea typeface="Calibri"/>
                <a:cs typeface="Arial"/>
              </a:rPr>
              <a:t>I</a:t>
            </a:r>
          </a:p>
          <a:p>
            <a:pPr lvl="1">
              <a:lnSpc>
                <a:spcPct val="150000"/>
              </a:lnSpc>
              <a:spcAft>
                <a:spcPts val="1000"/>
              </a:spcAft>
            </a:pPr>
            <a:r>
              <a:rPr lang="en-US" b="1" dirty="0">
                <a:solidFill>
                  <a:srgbClr val="C00000"/>
                </a:solidFill>
                <a:effectLst>
                  <a:outerShdw blurRad="38100" dist="38100" dir="2700000" algn="tl">
                    <a:srgbClr val="000000">
                      <a:alpha val="43137"/>
                    </a:srgbClr>
                  </a:outerShdw>
                </a:effectLst>
                <a:ea typeface="Calibri"/>
                <a:cs typeface="Arial"/>
              </a:rPr>
              <a:t>F</a:t>
            </a:r>
            <a:r>
              <a:rPr lang="en-US" b="1" dirty="0" smtClean="0">
                <a:solidFill>
                  <a:srgbClr val="C00000"/>
                </a:solidFill>
                <a:effectLst>
                  <a:outerShdw blurRad="38100" dist="38100" dir="2700000" algn="tl">
                    <a:srgbClr val="000000">
                      <a:alpha val="43137"/>
                    </a:srgbClr>
                  </a:outerShdw>
                </a:effectLst>
                <a:ea typeface="Calibri"/>
                <a:cs typeface="Arial"/>
              </a:rPr>
              <a:t>ormal </a:t>
            </a:r>
            <a:r>
              <a:rPr lang="en-US" b="1" dirty="0">
                <a:solidFill>
                  <a:srgbClr val="C00000"/>
                </a:solidFill>
                <a:effectLst>
                  <a:outerShdw blurRad="38100" dist="38100" dir="2700000" algn="tl">
                    <a:srgbClr val="000000">
                      <a:alpha val="43137"/>
                    </a:srgbClr>
                  </a:outerShdw>
                </a:effectLst>
                <a:ea typeface="Calibri"/>
                <a:cs typeface="Arial"/>
              </a:rPr>
              <a:t>educational system  </a:t>
            </a:r>
            <a:r>
              <a:rPr lang="en-US" b="1" dirty="0" smtClean="0">
                <a:solidFill>
                  <a:srgbClr val="C00000"/>
                </a:solidFill>
                <a:effectLst>
                  <a:outerShdw blurRad="38100" dist="38100" dir="2700000" algn="tl">
                    <a:srgbClr val="000000">
                      <a:alpha val="43137"/>
                    </a:srgbClr>
                  </a:outerShdw>
                </a:effectLst>
                <a:ea typeface="Calibri"/>
                <a:cs typeface="Arial"/>
              </a:rPr>
              <a:t>and outside </a:t>
            </a:r>
            <a:r>
              <a:rPr lang="en-US" b="1" dirty="0">
                <a:solidFill>
                  <a:srgbClr val="C00000"/>
                </a:solidFill>
                <a:effectLst>
                  <a:outerShdw blurRad="38100" dist="38100" dir="2700000" algn="tl">
                    <a:srgbClr val="000000">
                      <a:alpha val="43137"/>
                    </a:srgbClr>
                  </a:outerShdw>
                </a:effectLst>
                <a:ea typeface="Calibri"/>
                <a:cs typeface="Arial"/>
              </a:rPr>
              <a:t>the </a:t>
            </a:r>
            <a:r>
              <a:rPr lang="en-US" b="1" dirty="0" smtClean="0">
                <a:solidFill>
                  <a:srgbClr val="C00000"/>
                </a:solidFill>
                <a:effectLst>
                  <a:outerShdw blurRad="38100" dist="38100" dir="2700000" algn="tl">
                    <a:srgbClr val="000000">
                      <a:alpha val="43137"/>
                    </a:srgbClr>
                  </a:outerShdw>
                </a:effectLst>
                <a:ea typeface="Calibri"/>
                <a:cs typeface="Arial"/>
              </a:rPr>
              <a:t>universities</a:t>
            </a:r>
            <a:r>
              <a:rPr lang="en-US" dirty="0" smtClean="0">
                <a:ea typeface="Calibri"/>
                <a:cs typeface="Arial"/>
              </a:rPr>
              <a:t>: </a:t>
            </a:r>
            <a:r>
              <a:rPr lang="en-US" b="1" dirty="0" smtClean="0">
                <a:ea typeface="Calibri"/>
                <a:cs typeface="Arial"/>
              </a:rPr>
              <a:t>several </a:t>
            </a:r>
            <a:r>
              <a:rPr lang="en-US" b="1" dirty="0">
                <a:ea typeface="Calibri"/>
                <a:cs typeface="Arial"/>
              </a:rPr>
              <a:t>private schools and institutes give ESP </a:t>
            </a:r>
            <a:r>
              <a:rPr lang="en-US" b="1" dirty="0" smtClean="0">
                <a:ea typeface="Calibri"/>
                <a:cs typeface="Arial"/>
              </a:rPr>
              <a:t>courses</a:t>
            </a:r>
            <a:endParaRPr lang="en-US" dirty="0" smtClean="0">
              <a:ea typeface="Calibri"/>
              <a:cs typeface="Arial"/>
            </a:endParaRPr>
          </a:p>
          <a:p>
            <a:pPr>
              <a:lnSpc>
                <a:spcPct val="150000"/>
              </a:lnSpc>
            </a:pPr>
            <a:endParaRPr lang="fr-FR" dirty="0"/>
          </a:p>
        </p:txBody>
      </p:sp>
    </p:spTree>
    <p:extLst>
      <p:ext uri="{BB962C8B-B14F-4D97-AF65-F5344CB8AC3E}">
        <p14:creationId xmlns:p14="http://schemas.microsoft.com/office/powerpoint/2010/main" val="33541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92696"/>
            <a:ext cx="8712968" cy="5433467"/>
          </a:xfrm>
        </p:spPr>
        <p:txBody>
          <a:bodyPr>
            <a:normAutofit/>
          </a:bodyPr>
          <a:lstStyle/>
          <a:p>
            <a:pPr marL="0" indent="0">
              <a:lnSpc>
                <a:spcPct val="150000"/>
              </a:lnSpc>
              <a:buNone/>
            </a:pPr>
            <a:r>
              <a:rPr lang="en-US" dirty="0">
                <a:ea typeface="Calibri"/>
                <a:cs typeface="Arial"/>
              </a:rPr>
              <a:t>I</a:t>
            </a:r>
            <a:r>
              <a:rPr lang="en-US" dirty="0" smtClean="0">
                <a:ea typeface="Calibri"/>
                <a:cs typeface="Arial"/>
              </a:rPr>
              <a:t>n </a:t>
            </a:r>
            <a:r>
              <a:rPr lang="en-US" dirty="0" err="1" smtClean="0">
                <a:ea typeface="Calibri"/>
                <a:cs typeface="Arial"/>
              </a:rPr>
              <a:t>Boumerdes</a:t>
            </a:r>
            <a:r>
              <a:rPr lang="en-US" dirty="0">
                <a:ea typeface="Calibri"/>
                <a:cs typeface="Arial"/>
              </a:rPr>
              <a:t>:</a:t>
            </a:r>
            <a:r>
              <a:rPr lang="en-US" dirty="0" smtClean="0">
                <a:ea typeface="Calibri"/>
                <a:cs typeface="Arial"/>
              </a:rPr>
              <a:t> a set of conferences is held regularly in ESP with the aim:</a:t>
            </a:r>
          </a:p>
          <a:p>
            <a:pPr marL="0" indent="0" algn="ctr">
              <a:lnSpc>
                <a:spcPct val="150000"/>
              </a:lnSpc>
              <a:buNone/>
            </a:pPr>
            <a:r>
              <a:rPr lang="en-US" dirty="0" smtClean="0">
                <a:ea typeface="Calibri"/>
                <a:cs typeface="Arial"/>
              </a:rPr>
              <a:t> </a:t>
            </a:r>
            <a:r>
              <a:rPr lang="en-US" i="1" dirty="0" smtClean="0">
                <a:ea typeface="Calibri"/>
                <a:cs typeface="Arial"/>
              </a:rPr>
              <a:t>“to create and develop a tradition of regular conferences as well as the spirit of sharing cooperation between all those involved in English language teaching</a:t>
            </a:r>
            <a:r>
              <a:rPr lang="en-US" dirty="0" smtClean="0">
                <a:ea typeface="Calibri"/>
                <a:cs typeface="Arial"/>
              </a:rPr>
              <a:t>” (ELT in Algeria. </a:t>
            </a:r>
            <a:r>
              <a:rPr lang="en-US" dirty="0" err="1" smtClean="0">
                <a:ea typeface="Calibri"/>
                <a:cs typeface="Arial"/>
              </a:rPr>
              <a:t>Kherief</a:t>
            </a:r>
            <a:r>
              <a:rPr lang="en-US" dirty="0" smtClean="0">
                <a:ea typeface="Calibri"/>
                <a:cs typeface="Arial"/>
              </a:rPr>
              <a:t> preface) </a:t>
            </a:r>
            <a:endParaRPr lang="fr-FR" dirty="0" smtClean="0">
              <a:ea typeface="Calibri"/>
              <a:cs typeface="Arial"/>
            </a:endParaRPr>
          </a:p>
          <a:p>
            <a:pPr>
              <a:lnSpc>
                <a:spcPct val="150000"/>
              </a:lnSpc>
            </a:pPr>
            <a:endParaRPr lang="fr-FR" dirty="0"/>
          </a:p>
        </p:txBody>
      </p:sp>
    </p:spTree>
    <p:extLst>
      <p:ext uri="{BB962C8B-B14F-4D97-AF65-F5344CB8AC3E}">
        <p14:creationId xmlns:p14="http://schemas.microsoft.com/office/powerpoint/2010/main" val="360371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996" y="548680"/>
            <a:ext cx="9144000" cy="5865515"/>
          </a:xfrm>
        </p:spPr>
        <p:txBody>
          <a:bodyPr>
            <a:normAutofit fontScale="77500" lnSpcReduction="20000"/>
          </a:bodyPr>
          <a:lstStyle/>
          <a:p>
            <a:pPr>
              <a:lnSpc>
                <a:spcPct val="160000"/>
              </a:lnSpc>
            </a:pPr>
            <a:r>
              <a:rPr lang="en-US" dirty="0"/>
              <a:t>ESP instruction is </a:t>
            </a:r>
            <a:r>
              <a:rPr lang="en-US" b="1" u="sng" dirty="0"/>
              <a:t>also provided in the Algerian universities in science and technology departments</a:t>
            </a:r>
            <a:r>
              <a:rPr lang="en-US" dirty="0"/>
              <a:t>. </a:t>
            </a:r>
            <a:endParaRPr lang="en-US" dirty="0" smtClean="0"/>
          </a:p>
          <a:p>
            <a:pPr>
              <a:lnSpc>
                <a:spcPct val="160000"/>
              </a:lnSpc>
            </a:pPr>
            <a:r>
              <a:rPr lang="en-US" b="1" u="sng" dirty="0" smtClean="0"/>
              <a:t>University of Annaba</a:t>
            </a:r>
            <a:r>
              <a:rPr lang="en-US" dirty="0" smtClean="0"/>
              <a:t>: ESP </a:t>
            </a:r>
            <a:r>
              <a:rPr lang="en-US" dirty="0"/>
              <a:t>courses exist in numeral peripheral departments </a:t>
            </a:r>
            <a:r>
              <a:rPr lang="en-US" dirty="0" smtClean="0"/>
              <a:t>(biology</a:t>
            </a:r>
            <a:r>
              <a:rPr lang="en-US" dirty="0"/>
              <a:t>, physics, chemistry, computer science, etc</a:t>
            </a:r>
            <a:r>
              <a:rPr lang="en-US" dirty="0" smtClean="0"/>
              <a:t>.)</a:t>
            </a:r>
          </a:p>
          <a:p>
            <a:pPr>
              <a:lnSpc>
                <a:spcPct val="160000"/>
              </a:lnSpc>
            </a:pPr>
            <a:r>
              <a:rPr lang="en-US" dirty="0" smtClean="0"/>
              <a:t>These </a:t>
            </a:r>
            <a:r>
              <a:rPr lang="en-US" dirty="0"/>
              <a:t>courses are designed to </a:t>
            </a:r>
            <a:r>
              <a:rPr lang="en-US" b="1" dirty="0">
                <a:effectLst>
                  <a:outerShdw blurRad="38100" dist="38100" dir="2700000" algn="tl">
                    <a:srgbClr val="000000">
                      <a:alpha val="43137"/>
                    </a:srgbClr>
                  </a:outerShdw>
                </a:effectLst>
              </a:rPr>
              <a:t>equip students with the specific register</a:t>
            </a:r>
            <a:r>
              <a:rPr lang="en-US" dirty="0"/>
              <a:t> (it refers to a variety of language defined according to its use in social situations such as </a:t>
            </a:r>
            <a:r>
              <a:rPr lang="en-US" b="1" dirty="0"/>
              <a:t>register of scientific English </a:t>
            </a:r>
            <a:r>
              <a:rPr lang="en-US" dirty="0"/>
              <a:t>is different from the register of lit) and </a:t>
            </a:r>
            <a:r>
              <a:rPr lang="en-US" b="1" dirty="0"/>
              <a:t>vocabulary needed in their field </a:t>
            </a:r>
            <a:r>
              <a:rPr lang="en-US" dirty="0"/>
              <a:t>of study. </a:t>
            </a:r>
            <a:endParaRPr lang="fr-FR" dirty="0"/>
          </a:p>
          <a:p>
            <a:endParaRPr lang="fr-FR" dirty="0"/>
          </a:p>
        </p:txBody>
      </p:sp>
    </p:spTree>
    <p:extLst>
      <p:ext uri="{BB962C8B-B14F-4D97-AF65-F5344CB8AC3E}">
        <p14:creationId xmlns:p14="http://schemas.microsoft.com/office/powerpoint/2010/main" val="218949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928992" cy="5217443"/>
          </a:xfrm>
        </p:spPr>
        <p:txBody>
          <a:bodyPr/>
          <a:lstStyle/>
          <a:p>
            <a:pPr marL="0" indent="0" algn="just">
              <a:lnSpc>
                <a:spcPct val="150000"/>
              </a:lnSpc>
              <a:buNone/>
            </a:pPr>
            <a:r>
              <a:rPr lang="en-US" dirty="0"/>
              <a:t>English for Specific Purposes or ESP has developed gradually to be an important area of interest for all who are concerned with the activities of the discipline it serves, According to Mackay and </a:t>
            </a:r>
            <a:r>
              <a:rPr lang="en-US" dirty="0" err="1"/>
              <a:t>Mountford</a:t>
            </a:r>
            <a:r>
              <a:rPr lang="en-US" dirty="0"/>
              <a:t> (1978: 2), ESP is “</a:t>
            </a:r>
            <a:r>
              <a:rPr lang="en-US" b="1" dirty="0"/>
              <a:t>generally used to refer to the teaching of English for a clearly utilitarian purpose.</a:t>
            </a:r>
            <a:r>
              <a:rPr lang="en-US" dirty="0"/>
              <a:t>”</a:t>
            </a:r>
            <a:endParaRPr lang="fr-FR" dirty="0"/>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400250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16631"/>
            <a:ext cx="6164263" cy="684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80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229600" cy="1143000"/>
          </a:xfrm>
        </p:spPr>
        <p:txBody>
          <a:bodyPr/>
          <a:lstStyle/>
          <a:p>
            <a:pPr algn="l"/>
            <a:r>
              <a:rPr lang="fr-FR" u="sng" dirty="0" err="1" smtClean="0">
                <a:solidFill>
                  <a:srgbClr val="0000FF"/>
                </a:solidFill>
                <a:effectLst>
                  <a:outerShdw blurRad="38100" dist="38100" dir="2700000" algn="tl">
                    <a:srgbClr val="000000">
                      <a:alpha val="43137"/>
                    </a:srgbClr>
                  </a:outerShdw>
                </a:effectLst>
              </a:rPr>
              <a:t>Absolute</a:t>
            </a:r>
            <a:r>
              <a:rPr lang="fr-FR" u="sng" dirty="0" smtClean="0">
                <a:solidFill>
                  <a:srgbClr val="0000FF"/>
                </a:solidFill>
                <a:effectLst>
                  <a:outerShdw blurRad="38100" dist="38100" dir="2700000" algn="tl">
                    <a:srgbClr val="000000">
                      <a:alpha val="43137"/>
                    </a:srgbClr>
                  </a:outerShdw>
                </a:effectLst>
              </a:rPr>
              <a:t> </a:t>
            </a:r>
            <a:r>
              <a:rPr lang="fr-FR" u="sng" dirty="0" err="1" smtClean="0">
                <a:solidFill>
                  <a:srgbClr val="0000FF"/>
                </a:solidFill>
                <a:effectLst>
                  <a:outerShdw blurRad="38100" dist="38100" dir="2700000" algn="tl">
                    <a:srgbClr val="000000">
                      <a:alpha val="43137"/>
                    </a:srgbClr>
                  </a:outerShdw>
                </a:effectLst>
              </a:rPr>
              <a:t>characteristics</a:t>
            </a:r>
            <a:r>
              <a:rPr lang="fr-FR" u="sng" dirty="0" smtClean="0">
                <a:solidFill>
                  <a:srgbClr val="0000FF"/>
                </a:solidFill>
                <a:effectLst>
                  <a:outerShdw blurRad="38100" dist="38100" dir="2700000" algn="tl">
                    <a:srgbClr val="000000">
                      <a:alpha val="43137"/>
                    </a:srgbClr>
                  </a:outerShdw>
                </a:effectLst>
              </a:rPr>
              <a:t>: </a:t>
            </a:r>
            <a:endParaRPr lang="fr-FR" u="sng" dirty="0">
              <a:solidFill>
                <a:srgbClr val="0000FF"/>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7504" y="1268760"/>
            <a:ext cx="8784976" cy="5400600"/>
          </a:xfrm>
        </p:spPr>
        <p:txBody>
          <a:bodyPr>
            <a:normAutofit fontScale="92500" lnSpcReduction="20000"/>
          </a:bodyPr>
          <a:lstStyle/>
          <a:p>
            <a:pPr>
              <a:lnSpc>
                <a:spcPct val="150000"/>
              </a:lnSpc>
            </a:pPr>
            <a:r>
              <a:rPr lang="en-US" dirty="0" smtClean="0"/>
              <a:t>ESP is designed to meet the specific </a:t>
            </a:r>
            <a:r>
              <a:rPr lang="en-US" b="1" dirty="0" smtClean="0">
                <a:effectLst>
                  <a:outerShdw blurRad="38100" dist="38100" dir="2700000" algn="tl">
                    <a:srgbClr val="000000">
                      <a:alpha val="43137"/>
                    </a:srgbClr>
                  </a:outerShdw>
                </a:effectLst>
              </a:rPr>
              <a:t>needs of the learner. </a:t>
            </a:r>
          </a:p>
          <a:p>
            <a:pPr>
              <a:lnSpc>
                <a:spcPct val="150000"/>
              </a:lnSpc>
            </a:pPr>
            <a:r>
              <a:rPr lang="en-US" dirty="0" smtClean="0"/>
              <a:t>It is related </a:t>
            </a:r>
            <a:r>
              <a:rPr lang="en-US" b="1" dirty="0" smtClean="0"/>
              <a:t>in content </a:t>
            </a:r>
            <a:r>
              <a:rPr lang="en-US" dirty="0" smtClean="0"/>
              <a:t>to </a:t>
            </a:r>
            <a:r>
              <a:rPr lang="en-US" b="1" dirty="0" smtClean="0">
                <a:effectLst>
                  <a:outerShdw blurRad="38100" dist="38100" dir="2700000" algn="tl">
                    <a:srgbClr val="000000">
                      <a:alpha val="43137"/>
                    </a:srgbClr>
                  </a:outerShdw>
                </a:effectLst>
              </a:rPr>
              <a:t>particular disciplines</a:t>
            </a:r>
            <a:r>
              <a:rPr lang="en-US" dirty="0" smtClean="0"/>
              <a:t>, </a:t>
            </a:r>
            <a:r>
              <a:rPr lang="en-US" b="1" dirty="0" smtClean="0">
                <a:effectLst>
                  <a:outerShdw blurRad="38100" dist="38100" dir="2700000" algn="tl">
                    <a:srgbClr val="000000">
                      <a:alpha val="43137"/>
                    </a:srgbClr>
                  </a:outerShdw>
                </a:effectLst>
              </a:rPr>
              <a:t>occupations and activities. </a:t>
            </a:r>
          </a:p>
          <a:p>
            <a:pPr>
              <a:lnSpc>
                <a:spcPct val="150000"/>
              </a:lnSpc>
            </a:pPr>
            <a:r>
              <a:rPr lang="en-US" dirty="0" smtClean="0"/>
              <a:t>Centered on the </a:t>
            </a:r>
            <a:r>
              <a:rPr lang="en-US" b="1" dirty="0" smtClean="0">
                <a:effectLst>
                  <a:outerShdw blurRad="38100" dist="38100" dir="2700000" algn="tl">
                    <a:srgbClr val="000000">
                      <a:alpha val="43137"/>
                    </a:srgbClr>
                  </a:outerShdw>
                </a:effectLst>
              </a:rPr>
              <a:t>language appropriate to those activities</a:t>
            </a:r>
            <a:r>
              <a:rPr lang="en-US" dirty="0" smtClean="0"/>
              <a:t> in syntax, lexis, discourse, semantics, etc. and analysis of its discourse. </a:t>
            </a:r>
          </a:p>
          <a:p>
            <a:pPr>
              <a:lnSpc>
                <a:spcPct val="150000"/>
              </a:lnSpc>
            </a:pPr>
            <a:r>
              <a:rPr lang="en-US" dirty="0" smtClean="0"/>
              <a:t>ESP is in </a:t>
            </a:r>
            <a:r>
              <a:rPr lang="en-US" b="1" dirty="0" smtClean="0">
                <a:effectLst>
                  <a:outerShdw blurRad="38100" dist="38100" dir="2700000" algn="tl">
                    <a:srgbClr val="000000">
                      <a:alpha val="43137"/>
                    </a:srgbClr>
                  </a:outerShdw>
                </a:effectLst>
              </a:rPr>
              <a:t>contrast with General English</a:t>
            </a:r>
            <a:r>
              <a:rPr lang="en-US" dirty="0" smtClean="0"/>
              <a:t>. </a:t>
            </a:r>
          </a:p>
          <a:p>
            <a:pPr>
              <a:lnSpc>
                <a:spcPct val="150000"/>
              </a:lnSpc>
            </a:pPr>
            <a:endParaRPr lang="fr-FR" dirty="0"/>
          </a:p>
        </p:txBody>
      </p:sp>
    </p:spTree>
    <p:extLst>
      <p:ext uri="{BB962C8B-B14F-4D97-AF65-F5344CB8AC3E}">
        <p14:creationId xmlns:p14="http://schemas.microsoft.com/office/powerpoint/2010/main" val="78267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u="sng" dirty="0">
                <a:solidFill>
                  <a:srgbClr val="0000FF"/>
                </a:solidFill>
                <a:effectLst>
                  <a:outerShdw blurRad="38100" dist="38100" dir="2700000" algn="tl">
                    <a:srgbClr val="000000">
                      <a:alpha val="43137"/>
                    </a:srgbClr>
                  </a:outerShdw>
                </a:effectLst>
              </a:rPr>
              <a:t>V</a:t>
            </a:r>
            <a:r>
              <a:rPr lang="fr-FR" u="sng" dirty="0" smtClean="0">
                <a:solidFill>
                  <a:srgbClr val="0000FF"/>
                </a:solidFill>
                <a:effectLst>
                  <a:outerShdw blurRad="38100" dist="38100" dir="2700000" algn="tl">
                    <a:srgbClr val="000000">
                      <a:alpha val="43137"/>
                    </a:srgbClr>
                  </a:outerShdw>
                </a:effectLst>
              </a:rPr>
              <a:t>ariable </a:t>
            </a:r>
            <a:r>
              <a:rPr lang="fr-FR" u="sng" dirty="0" err="1">
                <a:solidFill>
                  <a:srgbClr val="0000FF"/>
                </a:solidFill>
                <a:effectLst>
                  <a:outerShdw blurRad="38100" dist="38100" dir="2700000" algn="tl">
                    <a:srgbClr val="000000">
                      <a:alpha val="43137"/>
                    </a:srgbClr>
                  </a:outerShdw>
                </a:effectLst>
              </a:rPr>
              <a:t>C</a:t>
            </a:r>
            <a:r>
              <a:rPr lang="fr-FR" u="sng" dirty="0" err="1" smtClean="0">
                <a:solidFill>
                  <a:srgbClr val="0000FF"/>
                </a:solidFill>
                <a:effectLst>
                  <a:outerShdw blurRad="38100" dist="38100" dir="2700000" algn="tl">
                    <a:srgbClr val="000000">
                      <a:alpha val="43137"/>
                    </a:srgbClr>
                  </a:outerShdw>
                </a:effectLst>
              </a:rPr>
              <a:t>haracteristics</a:t>
            </a:r>
            <a:endParaRPr lang="fr-FR" u="sng" dirty="0">
              <a:solidFill>
                <a:srgbClr val="0000FF"/>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512" y="1628800"/>
            <a:ext cx="8507288" cy="4497363"/>
          </a:xfrm>
        </p:spPr>
        <p:txBody>
          <a:bodyPr/>
          <a:lstStyle/>
          <a:p>
            <a:pPr marL="0" indent="0">
              <a:buNone/>
            </a:pPr>
            <a:r>
              <a:rPr lang="en-US" dirty="0" smtClean="0"/>
              <a:t>ESP may be but is not necessarily: </a:t>
            </a:r>
          </a:p>
          <a:p>
            <a:pPr>
              <a:lnSpc>
                <a:spcPct val="150000"/>
              </a:lnSpc>
            </a:pPr>
            <a:r>
              <a:rPr lang="en-US" dirty="0" smtClean="0"/>
              <a:t>restricted as to the language skills to be learned (e.g. reading only) </a:t>
            </a:r>
          </a:p>
          <a:p>
            <a:pPr>
              <a:lnSpc>
                <a:spcPct val="150000"/>
              </a:lnSpc>
            </a:pPr>
            <a:r>
              <a:rPr lang="en-US" dirty="0" smtClean="0"/>
              <a:t>not taught according to any pre-ordained methodology. </a:t>
            </a:r>
          </a:p>
          <a:p>
            <a:endParaRPr lang="fr-FR" dirty="0"/>
          </a:p>
        </p:txBody>
      </p:sp>
    </p:spTree>
    <p:extLst>
      <p:ext uri="{BB962C8B-B14F-4D97-AF65-F5344CB8AC3E}">
        <p14:creationId xmlns:p14="http://schemas.microsoft.com/office/powerpoint/2010/main" val="227136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lnSpc>
                <a:spcPct val="150000"/>
              </a:lnSpc>
              <a:buNone/>
            </a:pPr>
            <a:r>
              <a:rPr lang="en-US" sz="3600" dirty="0" smtClean="0"/>
              <a:t>At a 1997 Japan Conference on ESP, </a:t>
            </a:r>
            <a:r>
              <a:rPr lang="en-US" sz="3600" dirty="0" smtClean="0">
                <a:solidFill>
                  <a:srgbClr val="C00000"/>
                </a:solidFill>
                <a:effectLst>
                  <a:outerShdw blurRad="38100" dist="38100" dir="2700000" algn="tl">
                    <a:srgbClr val="000000">
                      <a:alpha val="43137"/>
                    </a:srgbClr>
                  </a:outerShdw>
                </a:effectLst>
              </a:rPr>
              <a:t>Dudley-Evans</a:t>
            </a:r>
            <a:r>
              <a:rPr lang="en-US" sz="3600" dirty="0" smtClean="0"/>
              <a:t> offered a modified definition which is highly influenced by </a:t>
            </a:r>
            <a:r>
              <a:rPr lang="en-US" sz="3600" dirty="0" err="1" smtClean="0"/>
              <a:t>Strevens</a:t>
            </a:r>
            <a:r>
              <a:rPr lang="en-US" sz="3600" dirty="0" smtClean="0"/>
              <a:t> “one but with some differences”. </a:t>
            </a:r>
            <a:endParaRPr lang="fr-FR" sz="3600" dirty="0"/>
          </a:p>
        </p:txBody>
      </p:sp>
    </p:spTree>
    <p:extLst>
      <p:ext uri="{BB962C8B-B14F-4D97-AF65-F5344CB8AC3E}">
        <p14:creationId xmlns:p14="http://schemas.microsoft.com/office/powerpoint/2010/main" val="82359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08857"/>
            <a:ext cx="8856984" cy="4972471"/>
          </a:xfrm>
        </p:spPr>
        <p:txBody>
          <a:bodyPr>
            <a:normAutofit fontScale="92500" lnSpcReduction="10000"/>
          </a:bodyPr>
          <a:lstStyle/>
          <a:p>
            <a:pPr>
              <a:lnSpc>
                <a:spcPct val="150000"/>
              </a:lnSpc>
            </a:pPr>
            <a:r>
              <a:rPr lang="en-US" dirty="0" smtClean="0"/>
              <a:t>ESP is defined to meet the specific needs of the learner. </a:t>
            </a:r>
          </a:p>
          <a:p>
            <a:pPr>
              <a:lnSpc>
                <a:spcPct val="150000"/>
              </a:lnSpc>
            </a:pPr>
            <a:r>
              <a:rPr lang="en-US" dirty="0" smtClean="0"/>
              <a:t>ESP makes use of the underlying methodology and activities of the discipline it serves. </a:t>
            </a:r>
          </a:p>
          <a:p>
            <a:pPr>
              <a:lnSpc>
                <a:spcPct val="150000"/>
              </a:lnSpc>
            </a:pPr>
            <a:r>
              <a:rPr lang="en-US" dirty="0" smtClean="0"/>
              <a:t>ESP is centered on the language (grammar, lexis, and register), skills, discourse and genres appropriate to these activities. </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116632"/>
            <a:ext cx="84804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55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24744"/>
            <a:ext cx="8784976" cy="5616624"/>
          </a:xfrm>
        </p:spPr>
        <p:txBody>
          <a:bodyPr>
            <a:normAutofit fontScale="70000" lnSpcReduction="20000"/>
          </a:bodyPr>
          <a:lstStyle/>
          <a:p>
            <a:pPr>
              <a:lnSpc>
                <a:spcPct val="160000"/>
              </a:lnSpc>
            </a:pPr>
            <a:r>
              <a:rPr lang="en-US" dirty="0" smtClean="0"/>
              <a:t>ESP may be related to or designed for specific disciplines. </a:t>
            </a:r>
          </a:p>
          <a:p>
            <a:pPr>
              <a:lnSpc>
                <a:spcPct val="160000"/>
              </a:lnSpc>
            </a:pPr>
            <a:r>
              <a:rPr lang="en-US" dirty="0" smtClean="0"/>
              <a:t>ESP may use, in specific teaching situations, a different methodology from that of general English. </a:t>
            </a:r>
          </a:p>
          <a:p>
            <a:pPr>
              <a:lnSpc>
                <a:spcPct val="160000"/>
              </a:lnSpc>
            </a:pPr>
            <a:r>
              <a:rPr lang="en-US" dirty="0" smtClean="0"/>
              <a:t>ESP is likely to be designed for adult learners, either at a tertiary level institution or in a professional work situation. It could, however, be for learners at secondary school level. </a:t>
            </a:r>
          </a:p>
          <a:p>
            <a:pPr>
              <a:lnSpc>
                <a:spcPct val="160000"/>
              </a:lnSpc>
            </a:pPr>
            <a:r>
              <a:rPr lang="en-US" dirty="0" smtClean="0"/>
              <a:t>ESP is generally designed for intermediate or advanced students. </a:t>
            </a:r>
          </a:p>
          <a:p>
            <a:pPr>
              <a:lnSpc>
                <a:spcPct val="160000"/>
              </a:lnSpc>
            </a:pPr>
            <a:r>
              <a:rPr lang="en-US" dirty="0" smtClean="0"/>
              <a:t>Most ESP courses assume some basic knowledge of the language system, but it can be used with beginners.</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 y="5796"/>
            <a:ext cx="84867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1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04664"/>
            <a:ext cx="8892480" cy="5904656"/>
          </a:xfrm>
        </p:spPr>
        <p:txBody>
          <a:bodyPr>
            <a:normAutofit fontScale="92500"/>
          </a:bodyPr>
          <a:lstStyle/>
          <a:p>
            <a:pPr marL="0" indent="0" algn="ctr">
              <a:lnSpc>
                <a:spcPct val="150000"/>
              </a:lnSpc>
              <a:buNone/>
            </a:pPr>
            <a:r>
              <a:rPr lang="en-US" dirty="0" smtClean="0"/>
              <a:t>Dudley-Evans has </a:t>
            </a:r>
          </a:p>
          <a:p>
            <a:pPr>
              <a:lnSpc>
                <a:spcPct val="150000"/>
              </a:lnSpc>
            </a:pPr>
            <a:r>
              <a:rPr lang="en-US" dirty="0"/>
              <a:t>R</a:t>
            </a:r>
            <a:r>
              <a:rPr lang="en-US" dirty="0" smtClean="0"/>
              <a:t>emoved </a:t>
            </a:r>
            <a:r>
              <a:rPr lang="en-US" dirty="0" err="1" smtClean="0"/>
              <a:t>Strevens</a:t>
            </a:r>
            <a:r>
              <a:rPr lang="en-US" dirty="0" smtClean="0"/>
              <a:t>’ absolute characteristic that</a:t>
            </a:r>
          </a:p>
          <a:p>
            <a:pPr lvl="1">
              <a:lnSpc>
                <a:spcPct val="150000"/>
              </a:lnSpc>
              <a:buFont typeface="Wingdings" pitchFamily="2" charset="2"/>
              <a:buChar char="Ø"/>
            </a:pPr>
            <a:r>
              <a:rPr lang="en-US" dirty="0" smtClean="0"/>
              <a:t> “ESP is in contrast with General English” </a:t>
            </a:r>
          </a:p>
          <a:p>
            <a:pPr>
              <a:lnSpc>
                <a:spcPct val="150000"/>
              </a:lnSpc>
            </a:pPr>
            <a:r>
              <a:rPr lang="en-US" dirty="0" smtClean="0"/>
              <a:t> </a:t>
            </a:r>
            <a:r>
              <a:rPr lang="en-US" dirty="0"/>
              <a:t>A</a:t>
            </a:r>
            <a:r>
              <a:rPr lang="en-US" dirty="0" smtClean="0"/>
              <a:t>dded more variable characteristics. He asserts that </a:t>
            </a:r>
          </a:p>
          <a:p>
            <a:pPr lvl="1">
              <a:lnSpc>
                <a:spcPct val="150000"/>
              </a:lnSpc>
              <a:buFont typeface="Wingdings" pitchFamily="2" charset="2"/>
              <a:buChar char="Ø"/>
            </a:pPr>
            <a:r>
              <a:rPr lang="en-US" dirty="0" smtClean="0"/>
              <a:t>ESP is not necessarily related to a specific discipline. </a:t>
            </a:r>
          </a:p>
          <a:p>
            <a:pPr lvl="1">
              <a:lnSpc>
                <a:spcPct val="150000"/>
              </a:lnSpc>
              <a:buFont typeface="Wingdings" pitchFamily="2" charset="2"/>
              <a:buChar char="Ø"/>
            </a:pPr>
            <a:r>
              <a:rPr lang="en-US" dirty="0" smtClean="0"/>
              <a:t>ESP is likely to be used with adult learners although it could be used with young adults in a secondary school setting.</a:t>
            </a:r>
            <a:endParaRPr lang="fr-FR" dirty="0"/>
          </a:p>
        </p:txBody>
      </p:sp>
    </p:spTree>
    <p:extLst>
      <p:ext uri="{BB962C8B-B14F-4D97-AF65-F5344CB8AC3E}">
        <p14:creationId xmlns:p14="http://schemas.microsoft.com/office/powerpoint/2010/main" val="262591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268760"/>
            <a:ext cx="8280920" cy="1470025"/>
          </a:xfrm>
        </p:spPr>
        <p:txBody>
          <a:bodyPr>
            <a:normAutofit/>
          </a:bodyPr>
          <a:lstStyle/>
          <a:p>
            <a:r>
              <a:rPr lang="fr-FR" sz="6000" b="1" dirty="0" smtClean="0">
                <a:solidFill>
                  <a:srgbClr val="FF0000"/>
                </a:solidFill>
              </a:rPr>
              <a:t>Branches of ESP</a:t>
            </a:r>
            <a:endParaRPr lang="fr-FR" sz="6000" b="1" dirty="0">
              <a:solidFill>
                <a:srgbClr val="FF0000"/>
              </a:solidFill>
            </a:endParaRPr>
          </a:p>
        </p:txBody>
      </p:sp>
      <p:sp>
        <p:nvSpPr>
          <p:cNvPr id="3" name="Sous-titre 2"/>
          <p:cNvSpPr>
            <a:spLocks noGrp="1"/>
          </p:cNvSpPr>
          <p:nvPr>
            <p:ph type="subTitle" idx="1"/>
          </p:nvPr>
        </p:nvSpPr>
        <p:spPr/>
        <p:txBody>
          <a:bodyPr>
            <a:normAutofit/>
          </a:bodyPr>
          <a:lstStyle/>
          <a:p>
            <a:r>
              <a:rPr lang="fr-FR" sz="4000" i="1" dirty="0" smtClean="0">
                <a:solidFill>
                  <a:schemeClr val="tx1"/>
                </a:solidFill>
              </a:rPr>
              <a:t>« EOP , EAP, EST »</a:t>
            </a:r>
            <a:endParaRPr lang="fr-FR" sz="4000" i="1" dirty="0">
              <a:solidFill>
                <a:schemeClr val="tx1"/>
              </a:solidFill>
            </a:endParaRPr>
          </a:p>
        </p:txBody>
      </p:sp>
    </p:spTree>
    <p:extLst>
      <p:ext uri="{BB962C8B-B14F-4D97-AF65-F5344CB8AC3E}">
        <p14:creationId xmlns:p14="http://schemas.microsoft.com/office/powerpoint/2010/main" val="1699300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1301</Words>
  <Application>Microsoft Office PowerPoint</Application>
  <PresentationFormat>Affichage à l'écran (4:3)</PresentationFormat>
  <Paragraphs>70</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Characteristics of ESP</vt:lpstr>
      <vt:lpstr>Présentation PowerPoint</vt:lpstr>
      <vt:lpstr>Absolute characteristics: </vt:lpstr>
      <vt:lpstr>Variable Characteristics</vt:lpstr>
      <vt:lpstr>Présentation PowerPoint</vt:lpstr>
      <vt:lpstr>Présentation PowerPoint</vt:lpstr>
      <vt:lpstr>Présentation PowerPoint</vt:lpstr>
      <vt:lpstr>Présentation PowerPoint</vt:lpstr>
      <vt:lpstr>Branches of ESP</vt:lpstr>
      <vt:lpstr>Présentation PowerPoint</vt:lpstr>
      <vt:lpstr>EOP:  “English for Occupational Purposes” </vt:lpstr>
      <vt:lpstr>Présentation PowerPoint</vt:lpstr>
      <vt:lpstr>EAP: “English for Academic Purposes”</vt:lpstr>
      <vt:lpstr>Présentation PowerPoint</vt:lpstr>
      <vt:lpstr>Présentation PowerPoint</vt:lpstr>
      <vt:lpstr>EST: “English for Science &amp; Technology”</vt:lpstr>
      <vt:lpstr>Présentation PowerPoint</vt:lpstr>
      <vt:lpstr>Présentation PowerPoint</vt:lpstr>
      <vt:lpstr>ESP Courses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8</cp:revision>
  <dcterms:created xsi:type="dcterms:W3CDTF">2021-01-11T09:46:44Z</dcterms:created>
  <dcterms:modified xsi:type="dcterms:W3CDTF">2021-01-11T12:05:17Z</dcterms:modified>
</cp:coreProperties>
</file>