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1" r:id="rId2"/>
    <p:sldId id="273" r:id="rId3"/>
    <p:sldId id="272" r:id="rId4"/>
    <p:sldId id="262" r:id="rId5"/>
    <p:sldId id="263" r:id="rId6"/>
    <p:sldId id="257" r:id="rId7"/>
    <p:sldId id="258" r:id="rId8"/>
    <p:sldId id="261" r:id="rId9"/>
    <p:sldId id="274" r:id="rId10"/>
    <p:sldId id="264" r:id="rId11"/>
    <p:sldId id="265" r:id="rId12"/>
    <p:sldId id="266" r:id="rId13"/>
    <p:sldId id="269" r:id="rId14"/>
    <p:sldId id="270" r:id="rId15"/>
    <p:sldId id="290" r:id="rId16"/>
    <p:sldId id="295" r:id="rId17"/>
    <p:sldId id="296" r:id="rId18"/>
    <p:sldId id="268" r:id="rId19"/>
    <p:sldId id="294" r:id="rId20"/>
    <p:sldId id="297" r:id="rId21"/>
    <p:sldId id="298" r:id="rId22"/>
    <p:sldId id="275" r:id="rId23"/>
    <p:sldId id="276" r:id="rId24"/>
    <p:sldId id="267" r:id="rId25"/>
    <p:sldId id="282" r:id="rId26"/>
    <p:sldId id="299" r:id="rId27"/>
    <p:sldId id="300" r:id="rId28"/>
    <p:sldId id="279" r:id="rId29"/>
    <p:sldId id="277" r:id="rId30"/>
    <p:sldId id="283" r:id="rId31"/>
    <p:sldId id="301" r:id="rId32"/>
    <p:sldId id="302" r:id="rId33"/>
    <p:sldId id="288" r:id="rId34"/>
    <p:sldId id="289" r:id="rId35"/>
    <p:sldId id="291" r:id="rId36"/>
    <p:sldId id="303" r:id="rId37"/>
    <p:sldId id="304" r:id="rId38"/>
    <p:sldId id="286" r:id="rId39"/>
    <p:sldId id="287" r:id="rId40"/>
    <p:sldId id="305" r:id="rId41"/>
    <p:sldId id="306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50" d="100"/>
          <a:sy n="50" d="100"/>
        </p:scale>
        <p:origin x="-57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BD68D7-F56A-435A-AA9D-26EA2F19F700}" type="doc">
      <dgm:prSet loTypeId="urn:microsoft.com/office/officeart/2005/8/layout/arrow5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90450697-B3F4-46E9-8B36-D3ECDC8CEBD8}">
      <dgm:prSet custT="1"/>
      <dgm:spPr/>
      <dgm:t>
        <a:bodyPr/>
        <a:lstStyle/>
        <a:p>
          <a:pPr algn="just" rtl="1"/>
          <a:r>
            <a:rPr lang="ar-SA" sz="4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المقدر هو قاعدة أو طریقة تستخدم فیها </a:t>
          </a:r>
          <a:r>
            <a:rPr lang="ar-SA" sz="4000" b="1" dirty="0" err="1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بیانات</a:t>
          </a:r>
          <a:r>
            <a:rPr lang="ar-SA" sz="4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 </a:t>
          </a:r>
          <a:r>
            <a:rPr lang="ar-SA" sz="4000" b="1" dirty="0" err="1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العینة</a:t>
          </a:r>
          <a:r>
            <a:rPr lang="ar-SA" sz="4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 لإيجاد قيمة رقمية لمعلمة المجتمع المجهولة</a:t>
          </a:r>
          <a:endParaRPr lang="fr-FR" sz="4000" b="1" dirty="0">
            <a:solidFill>
              <a:schemeClr val="tx1"/>
            </a:solidFill>
            <a:latin typeface="Sakkal Majalla" pitchFamily="2" charset="-78"/>
            <a:cs typeface="Sakkal Majalla" pitchFamily="2" charset="-78"/>
          </a:endParaRPr>
        </a:p>
      </dgm:t>
    </dgm:pt>
    <dgm:pt modelId="{9ABB4411-609D-4527-B5D2-58F809977748}" type="parTrans" cxnId="{28C27662-839E-46CE-8F07-9808AAE109DC}">
      <dgm:prSet/>
      <dgm:spPr/>
      <dgm:t>
        <a:bodyPr/>
        <a:lstStyle/>
        <a:p>
          <a:endParaRPr lang="fr-FR"/>
        </a:p>
      </dgm:t>
    </dgm:pt>
    <dgm:pt modelId="{7DDA4A7A-84B1-4EE1-9D08-AEA3F74C0C56}" type="sibTrans" cxnId="{28C27662-839E-46CE-8F07-9808AAE109DC}">
      <dgm:prSet/>
      <dgm:spPr/>
      <dgm:t>
        <a:bodyPr/>
        <a:lstStyle/>
        <a:p>
          <a:endParaRPr lang="fr-FR"/>
        </a:p>
      </dgm:t>
    </dgm:pt>
    <dgm:pt modelId="{ED3D181B-B9DE-4264-8923-AE095AB3316F}">
      <dgm:prSet custT="1"/>
      <dgm:spPr/>
      <dgm:t>
        <a:bodyPr/>
        <a:lstStyle/>
        <a:p>
          <a:pPr algn="just" rtl="1"/>
          <a:r>
            <a:rPr lang="ar-SA" sz="4000" b="1" dirty="0" err="1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التقدیر</a:t>
          </a:r>
          <a:r>
            <a:rPr lang="ar-SA" sz="4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 هو القیمة الرقمیة التي نتحصل علیها </a:t>
          </a:r>
          <a:r>
            <a:rPr lang="ar-SA" sz="4000" b="1" dirty="0" err="1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نتیجة</a:t>
          </a:r>
          <a:r>
            <a:rPr lang="ar-SA" sz="4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  استخدام هذه الطريقة</a:t>
          </a:r>
          <a:endParaRPr lang="fr-FR" sz="4000" b="1" dirty="0">
            <a:solidFill>
              <a:schemeClr val="tx1"/>
            </a:solidFill>
            <a:latin typeface="Sakkal Majalla" pitchFamily="2" charset="-78"/>
            <a:cs typeface="Sakkal Majalla" pitchFamily="2" charset="-78"/>
          </a:endParaRPr>
        </a:p>
      </dgm:t>
    </dgm:pt>
    <dgm:pt modelId="{B5E63FF3-65C7-407B-BE12-59B87A6DEE06}" type="parTrans" cxnId="{99D068D8-5F17-497D-8B9D-F760FD8687F6}">
      <dgm:prSet/>
      <dgm:spPr/>
      <dgm:t>
        <a:bodyPr/>
        <a:lstStyle/>
        <a:p>
          <a:endParaRPr lang="fr-FR"/>
        </a:p>
      </dgm:t>
    </dgm:pt>
    <dgm:pt modelId="{F41F546B-E85F-4878-9EF2-CA60068530E8}" type="sibTrans" cxnId="{99D068D8-5F17-497D-8B9D-F760FD8687F6}">
      <dgm:prSet/>
      <dgm:spPr/>
      <dgm:t>
        <a:bodyPr/>
        <a:lstStyle/>
        <a:p>
          <a:endParaRPr lang="fr-FR"/>
        </a:p>
      </dgm:t>
    </dgm:pt>
    <dgm:pt modelId="{27175DE8-D4CE-493D-9A21-6E029177BFF4}" type="pres">
      <dgm:prSet presAssocID="{73BD68D7-F56A-435A-AA9D-26EA2F19F700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EA3F099-9F58-41D3-92B9-965D13B9277B}" type="pres">
      <dgm:prSet presAssocID="{90450697-B3F4-46E9-8B36-D3ECDC8CEBD8}" presName="arrow" presStyleLbl="node1" presStyleIdx="0" presStyleCnt="2" custScaleX="133990" custScaleY="100734" custRadScaleRad="115895" custRadScaleInc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0D39E0-E033-4DE1-AE6E-8F023739DADC}" type="pres">
      <dgm:prSet presAssocID="{ED3D181B-B9DE-4264-8923-AE095AB3316F}" presName="arrow" presStyleLbl="node1" presStyleIdx="1" presStyleCnt="2" custScaleX="132680" custScaleY="107733" custRadScaleRad="92283" custRadScaleInc="-62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69D76F2-E5C8-4CA4-B6AC-D38846D4254D}" type="presOf" srcId="{73BD68D7-F56A-435A-AA9D-26EA2F19F700}" destId="{27175DE8-D4CE-493D-9A21-6E029177BFF4}" srcOrd="0" destOrd="0" presId="urn:microsoft.com/office/officeart/2005/8/layout/arrow5"/>
    <dgm:cxn modelId="{14B24826-3E7D-4E0A-A7A4-34E65B5994DF}" type="presOf" srcId="{90450697-B3F4-46E9-8B36-D3ECDC8CEBD8}" destId="{CEA3F099-9F58-41D3-92B9-965D13B9277B}" srcOrd="0" destOrd="0" presId="urn:microsoft.com/office/officeart/2005/8/layout/arrow5"/>
    <dgm:cxn modelId="{28C27662-839E-46CE-8F07-9808AAE109DC}" srcId="{73BD68D7-F56A-435A-AA9D-26EA2F19F700}" destId="{90450697-B3F4-46E9-8B36-D3ECDC8CEBD8}" srcOrd="0" destOrd="0" parTransId="{9ABB4411-609D-4527-B5D2-58F809977748}" sibTransId="{7DDA4A7A-84B1-4EE1-9D08-AEA3F74C0C56}"/>
    <dgm:cxn modelId="{99D068D8-5F17-497D-8B9D-F760FD8687F6}" srcId="{73BD68D7-F56A-435A-AA9D-26EA2F19F700}" destId="{ED3D181B-B9DE-4264-8923-AE095AB3316F}" srcOrd="1" destOrd="0" parTransId="{B5E63FF3-65C7-407B-BE12-59B87A6DEE06}" sibTransId="{F41F546B-E85F-4878-9EF2-CA60068530E8}"/>
    <dgm:cxn modelId="{9F69B337-0677-42DD-8605-B27401BE25C7}" type="presOf" srcId="{ED3D181B-B9DE-4264-8923-AE095AB3316F}" destId="{3D0D39E0-E033-4DE1-AE6E-8F023739DADC}" srcOrd="0" destOrd="0" presId="urn:microsoft.com/office/officeart/2005/8/layout/arrow5"/>
    <dgm:cxn modelId="{1710B133-81F1-45E8-A779-A70F98BAC878}" type="presParOf" srcId="{27175DE8-D4CE-493D-9A21-6E029177BFF4}" destId="{CEA3F099-9F58-41D3-92B9-965D13B9277B}" srcOrd="0" destOrd="0" presId="urn:microsoft.com/office/officeart/2005/8/layout/arrow5"/>
    <dgm:cxn modelId="{6672DC32-0CE0-4301-AADE-C5CA552B6D2A}" type="presParOf" srcId="{27175DE8-D4CE-493D-9A21-6E029177BFF4}" destId="{3D0D39E0-E033-4DE1-AE6E-8F023739DAD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893B07-6F8E-4F2D-8091-3FB9754AD3FF}" type="doc">
      <dgm:prSet loTypeId="urn:microsoft.com/office/officeart/2005/8/layout/radial3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F84CD415-8BD9-4B0C-B958-4BC428F3F495}">
      <dgm:prSet phldrT="[Texte]"/>
      <dgm:spPr/>
      <dgm:t>
        <a:bodyPr/>
        <a:lstStyle/>
        <a:p>
          <a:r>
            <a:rPr lang="ar-SA" dirty="0" smtClean="0"/>
            <a:t>شروط التقدير الجيد </a:t>
          </a:r>
          <a:endParaRPr lang="fr-FR" dirty="0"/>
        </a:p>
      </dgm:t>
    </dgm:pt>
    <dgm:pt modelId="{B631898E-7F63-4D9D-BD6B-463104E4E9FF}" type="parTrans" cxnId="{2D35DD74-DA3A-49AE-87FC-11904BD7945D}">
      <dgm:prSet/>
      <dgm:spPr/>
      <dgm:t>
        <a:bodyPr/>
        <a:lstStyle/>
        <a:p>
          <a:endParaRPr lang="fr-FR"/>
        </a:p>
      </dgm:t>
    </dgm:pt>
    <dgm:pt modelId="{C3987695-EBAD-42F6-9EDE-30E11540799E}" type="sibTrans" cxnId="{2D35DD74-DA3A-49AE-87FC-11904BD7945D}">
      <dgm:prSet/>
      <dgm:spPr/>
      <dgm:t>
        <a:bodyPr/>
        <a:lstStyle/>
        <a:p>
          <a:endParaRPr lang="fr-FR"/>
        </a:p>
      </dgm:t>
    </dgm:pt>
    <dgm:pt modelId="{E2FE2EC9-B75D-4083-9371-A2AEACF79AFC}">
      <dgm:prSet phldrT="[Texte]"/>
      <dgm:spPr/>
      <dgm:t>
        <a:bodyPr/>
        <a:lstStyle/>
        <a:p>
          <a:r>
            <a:rPr lang="ar-SA" b="1" dirty="0" smtClean="0"/>
            <a:t>عدم التحيز</a:t>
          </a:r>
          <a:endParaRPr lang="fr-FR" b="1" dirty="0"/>
        </a:p>
      </dgm:t>
    </dgm:pt>
    <dgm:pt modelId="{76F7D34F-4E65-4047-91A2-45890BCA829B}" type="parTrans" cxnId="{C94421F8-E97B-4057-8347-4F768C1069F7}">
      <dgm:prSet/>
      <dgm:spPr/>
      <dgm:t>
        <a:bodyPr/>
        <a:lstStyle/>
        <a:p>
          <a:endParaRPr lang="fr-FR"/>
        </a:p>
      </dgm:t>
    </dgm:pt>
    <dgm:pt modelId="{AB72A706-D2B6-494B-A6DE-FC8E66E325DE}" type="sibTrans" cxnId="{C94421F8-E97B-4057-8347-4F768C1069F7}">
      <dgm:prSet/>
      <dgm:spPr/>
      <dgm:t>
        <a:bodyPr/>
        <a:lstStyle/>
        <a:p>
          <a:endParaRPr lang="fr-FR"/>
        </a:p>
      </dgm:t>
    </dgm:pt>
    <dgm:pt modelId="{EB1C7F08-B50D-4891-8114-8DC7BB398331}">
      <dgm:prSet phldrT="[Texte]"/>
      <dgm:spPr/>
      <dgm:t>
        <a:bodyPr/>
        <a:lstStyle/>
        <a:p>
          <a:r>
            <a:rPr lang="ar-SA" b="1" dirty="0" smtClean="0"/>
            <a:t>الكفاية</a:t>
          </a:r>
          <a:endParaRPr lang="fr-FR" b="1" dirty="0"/>
        </a:p>
      </dgm:t>
    </dgm:pt>
    <dgm:pt modelId="{5EB2C46F-5C13-4648-987B-663DCAB22C8C}" type="parTrans" cxnId="{8CA2EC26-5FEA-43AF-A8E7-70E34CAC94EB}">
      <dgm:prSet/>
      <dgm:spPr/>
      <dgm:t>
        <a:bodyPr/>
        <a:lstStyle/>
        <a:p>
          <a:endParaRPr lang="fr-FR"/>
        </a:p>
      </dgm:t>
    </dgm:pt>
    <dgm:pt modelId="{7CC100CE-9AB4-4183-ABCA-C6E479C44E24}" type="sibTrans" cxnId="{8CA2EC26-5FEA-43AF-A8E7-70E34CAC94EB}">
      <dgm:prSet/>
      <dgm:spPr/>
      <dgm:t>
        <a:bodyPr/>
        <a:lstStyle/>
        <a:p>
          <a:endParaRPr lang="fr-FR"/>
        </a:p>
      </dgm:t>
    </dgm:pt>
    <dgm:pt modelId="{B29A5C26-9F8F-4A10-B312-D76FAEF1B3E5}">
      <dgm:prSet phldrT="[Texte]"/>
      <dgm:spPr/>
      <dgm:t>
        <a:bodyPr/>
        <a:lstStyle/>
        <a:p>
          <a:r>
            <a:rPr lang="ar-SA" b="1" dirty="0" smtClean="0"/>
            <a:t>الكفاءة</a:t>
          </a:r>
          <a:endParaRPr lang="fr-FR" b="1" dirty="0"/>
        </a:p>
      </dgm:t>
    </dgm:pt>
    <dgm:pt modelId="{9AE07182-C615-4AEC-9EBC-7A40C980BBC4}" type="parTrans" cxnId="{5D77AFC7-055A-455D-9590-00059F1D7DB9}">
      <dgm:prSet/>
      <dgm:spPr/>
      <dgm:t>
        <a:bodyPr/>
        <a:lstStyle/>
        <a:p>
          <a:endParaRPr lang="fr-FR"/>
        </a:p>
      </dgm:t>
    </dgm:pt>
    <dgm:pt modelId="{DB13D93B-08BA-40C2-85D3-2A4D6790DE18}" type="sibTrans" cxnId="{5D77AFC7-055A-455D-9590-00059F1D7DB9}">
      <dgm:prSet/>
      <dgm:spPr/>
      <dgm:t>
        <a:bodyPr/>
        <a:lstStyle/>
        <a:p>
          <a:endParaRPr lang="fr-FR"/>
        </a:p>
      </dgm:t>
    </dgm:pt>
    <dgm:pt modelId="{D934A840-3908-45FE-8F7E-A7DFCE14A8C9}">
      <dgm:prSet phldrT="[Texte]"/>
      <dgm:spPr/>
      <dgm:t>
        <a:bodyPr/>
        <a:lstStyle/>
        <a:p>
          <a:r>
            <a:rPr lang="ar-SA" b="1" dirty="0" smtClean="0"/>
            <a:t>التقارب</a:t>
          </a:r>
          <a:endParaRPr lang="fr-FR" b="1" dirty="0"/>
        </a:p>
      </dgm:t>
    </dgm:pt>
    <dgm:pt modelId="{C65CDEE4-EC83-4E80-B1C0-3933486D069F}" type="parTrans" cxnId="{6ECD3553-8A83-4D8B-BC6B-15AC3CD6F3DF}">
      <dgm:prSet/>
      <dgm:spPr/>
      <dgm:t>
        <a:bodyPr/>
        <a:lstStyle/>
        <a:p>
          <a:endParaRPr lang="fr-FR"/>
        </a:p>
      </dgm:t>
    </dgm:pt>
    <dgm:pt modelId="{6B9FAC4B-05B4-48D6-982E-03382EBE1BFF}" type="sibTrans" cxnId="{6ECD3553-8A83-4D8B-BC6B-15AC3CD6F3DF}">
      <dgm:prSet/>
      <dgm:spPr/>
      <dgm:t>
        <a:bodyPr/>
        <a:lstStyle/>
        <a:p>
          <a:endParaRPr lang="fr-FR"/>
        </a:p>
      </dgm:t>
    </dgm:pt>
    <dgm:pt modelId="{ABEBFFEF-A254-4EAC-A503-5AECA0EDADA6}" type="pres">
      <dgm:prSet presAssocID="{DA893B07-6F8E-4F2D-8091-3FB9754AD3FF}" presName="composite" presStyleCnt="0">
        <dgm:presLayoutVars>
          <dgm:chMax val="1"/>
          <dgm:dir val="rev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E1F45D7-36D3-455B-9CBA-4EEBD56F8C09}" type="pres">
      <dgm:prSet presAssocID="{DA893B07-6F8E-4F2D-8091-3FB9754AD3FF}" presName="radial" presStyleCnt="0">
        <dgm:presLayoutVars>
          <dgm:animLvl val="ctr"/>
        </dgm:presLayoutVars>
      </dgm:prSet>
      <dgm:spPr/>
    </dgm:pt>
    <dgm:pt modelId="{5539B1B6-32C2-47AA-A557-E285CF9507E5}" type="pres">
      <dgm:prSet presAssocID="{F84CD415-8BD9-4B0C-B958-4BC428F3F495}" presName="centerShape" presStyleLbl="vennNode1" presStyleIdx="0" presStyleCnt="5"/>
      <dgm:spPr/>
      <dgm:t>
        <a:bodyPr/>
        <a:lstStyle/>
        <a:p>
          <a:endParaRPr lang="fr-FR"/>
        </a:p>
      </dgm:t>
    </dgm:pt>
    <dgm:pt modelId="{1E5213F5-C0E3-4994-9B64-47377E9AB37F}" type="pres">
      <dgm:prSet presAssocID="{E2FE2EC9-B75D-4083-9371-A2AEACF79AFC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E0BC25-0F36-4D27-AB59-506266233645}" type="pres">
      <dgm:prSet presAssocID="{EB1C7F08-B50D-4891-8114-8DC7BB398331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3A506C-CD0D-4042-9787-1F1B330B6DA8}" type="pres">
      <dgm:prSet presAssocID="{B29A5C26-9F8F-4A10-B312-D76FAEF1B3E5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FA0754-B873-47F5-8113-0B6CD67D04FB}" type="pres">
      <dgm:prSet presAssocID="{D934A840-3908-45FE-8F7E-A7DFCE14A8C9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94421F8-E97B-4057-8347-4F768C1069F7}" srcId="{F84CD415-8BD9-4B0C-B958-4BC428F3F495}" destId="{E2FE2EC9-B75D-4083-9371-A2AEACF79AFC}" srcOrd="0" destOrd="0" parTransId="{76F7D34F-4E65-4047-91A2-45890BCA829B}" sibTransId="{AB72A706-D2B6-494B-A6DE-FC8E66E325DE}"/>
    <dgm:cxn modelId="{337CC316-CEEF-477F-A515-C5E4C7814C76}" type="presOf" srcId="{B29A5C26-9F8F-4A10-B312-D76FAEF1B3E5}" destId="{4B3A506C-CD0D-4042-9787-1F1B330B6DA8}" srcOrd="0" destOrd="0" presId="urn:microsoft.com/office/officeart/2005/8/layout/radial3"/>
    <dgm:cxn modelId="{6ECD3553-8A83-4D8B-BC6B-15AC3CD6F3DF}" srcId="{F84CD415-8BD9-4B0C-B958-4BC428F3F495}" destId="{D934A840-3908-45FE-8F7E-A7DFCE14A8C9}" srcOrd="3" destOrd="0" parTransId="{C65CDEE4-EC83-4E80-B1C0-3933486D069F}" sibTransId="{6B9FAC4B-05B4-48D6-982E-03382EBE1BFF}"/>
    <dgm:cxn modelId="{5D77AFC7-055A-455D-9590-00059F1D7DB9}" srcId="{F84CD415-8BD9-4B0C-B958-4BC428F3F495}" destId="{B29A5C26-9F8F-4A10-B312-D76FAEF1B3E5}" srcOrd="2" destOrd="0" parTransId="{9AE07182-C615-4AEC-9EBC-7A40C980BBC4}" sibTransId="{DB13D93B-08BA-40C2-85D3-2A4D6790DE18}"/>
    <dgm:cxn modelId="{6878B40C-D1AC-4A64-8072-BAD0BF1D1DE6}" type="presOf" srcId="{EB1C7F08-B50D-4891-8114-8DC7BB398331}" destId="{70E0BC25-0F36-4D27-AB59-506266233645}" srcOrd="0" destOrd="0" presId="urn:microsoft.com/office/officeart/2005/8/layout/radial3"/>
    <dgm:cxn modelId="{2D35DD74-DA3A-49AE-87FC-11904BD7945D}" srcId="{DA893B07-6F8E-4F2D-8091-3FB9754AD3FF}" destId="{F84CD415-8BD9-4B0C-B958-4BC428F3F495}" srcOrd="0" destOrd="0" parTransId="{B631898E-7F63-4D9D-BD6B-463104E4E9FF}" sibTransId="{C3987695-EBAD-42F6-9EDE-30E11540799E}"/>
    <dgm:cxn modelId="{B48D973D-5AFE-4A2F-AF92-C591D8DF6D40}" type="presOf" srcId="{DA893B07-6F8E-4F2D-8091-3FB9754AD3FF}" destId="{ABEBFFEF-A254-4EAC-A503-5AECA0EDADA6}" srcOrd="0" destOrd="0" presId="urn:microsoft.com/office/officeart/2005/8/layout/radial3"/>
    <dgm:cxn modelId="{66B767BB-B935-49CC-86A2-D1DEEFFAB726}" type="presOf" srcId="{D934A840-3908-45FE-8F7E-A7DFCE14A8C9}" destId="{07FA0754-B873-47F5-8113-0B6CD67D04FB}" srcOrd="0" destOrd="0" presId="urn:microsoft.com/office/officeart/2005/8/layout/radial3"/>
    <dgm:cxn modelId="{8CA2EC26-5FEA-43AF-A8E7-70E34CAC94EB}" srcId="{F84CD415-8BD9-4B0C-B958-4BC428F3F495}" destId="{EB1C7F08-B50D-4891-8114-8DC7BB398331}" srcOrd="1" destOrd="0" parTransId="{5EB2C46F-5C13-4648-987B-663DCAB22C8C}" sibTransId="{7CC100CE-9AB4-4183-ABCA-C6E479C44E24}"/>
    <dgm:cxn modelId="{395244F8-9A01-4776-8AA1-1CA86B5CED07}" type="presOf" srcId="{E2FE2EC9-B75D-4083-9371-A2AEACF79AFC}" destId="{1E5213F5-C0E3-4994-9B64-47377E9AB37F}" srcOrd="0" destOrd="0" presId="urn:microsoft.com/office/officeart/2005/8/layout/radial3"/>
    <dgm:cxn modelId="{0BC7471B-286A-4BBF-A3FA-CFEE4FA03137}" type="presOf" srcId="{F84CD415-8BD9-4B0C-B958-4BC428F3F495}" destId="{5539B1B6-32C2-47AA-A557-E285CF9507E5}" srcOrd="0" destOrd="0" presId="urn:microsoft.com/office/officeart/2005/8/layout/radial3"/>
    <dgm:cxn modelId="{F5AF6D10-6253-48DC-963D-0904DB34DD58}" type="presParOf" srcId="{ABEBFFEF-A254-4EAC-A503-5AECA0EDADA6}" destId="{2E1F45D7-36D3-455B-9CBA-4EEBD56F8C09}" srcOrd="0" destOrd="0" presId="urn:microsoft.com/office/officeart/2005/8/layout/radial3"/>
    <dgm:cxn modelId="{AFF0AEF9-6990-4AC8-9B27-571ABE7EE407}" type="presParOf" srcId="{2E1F45D7-36D3-455B-9CBA-4EEBD56F8C09}" destId="{5539B1B6-32C2-47AA-A557-E285CF9507E5}" srcOrd="0" destOrd="0" presId="urn:microsoft.com/office/officeart/2005/8/layout/radial3"/>
    <dgm:cxn modelId="{C9435538-3F7F-4BC3-BC89-6C5B1F69771D}" type="presParOf" srcId="{2E1F45D7-36D3-455B-9CBA-4EEBD56F8C09}" destId="{1E5213F5-C0E3-4994-9B64-47377E9AB37F}" srcOrd="1" destOrd="0" presId="urn:microsoft.com/office/officeart/2005/8/layout/radial3"/>
    <dgm:cxn modelId="{BB5FE40C-8BE9-488F-AD94-6B264E2A6C29}" type="presParOf" srcId="{2E1F45D7-36D3-455B-9CBA-4EEBD56F8C09}" destId="{70E0BC25-0F36-4D27-AB59-506266233645}" srcOrd="2" destOrd="0" presId="urn:microsoft.com/office/officeart/2005/8/layout/radial3"/>
    <dgm:cxn modelId="{6DB17663-46A3-4003-ACFF-3FCAB0A3F561}" type="presParOf" srcId="{2E1F45D7-36D3-455B-9CBA-4EEBD56F8C09}" destId="{4B3A506C-CD0D-4042-9787-1F1B330B6DA8}" srcOrd="3" destOrd="0" presId="urn:microsoft.com/office/officeart/2005/8/layout/radial3"/>
    <dgm:cxn modelId="{C2CAF323-51F1-42FA-8D96-6E6EDD899E2C}" type="presParOf" srcId="{2E1F45D7-36D3-455B-9CBA-4EEBD56F8C09}" destId="{07FA0754-B873-47F5-8113-0B6CD67D04F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763E3B-E278-46A5-BE59-82D86FE0C64B}" type="doc">
      <dgm:prSet loTypeId="urn:microsoft.com/office/officeart/2005/8/layout/orgChart1" loCatId="hierarchy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4019C591-3D7B-4F80-ACDF-4AD97FB54790}">
      <dgm:prSet phldrT="[Texte]"/>
      <dgm:spPr/>
      <dgm:t>
        <a:bodyPr/>
        <a:lstStyle/>
        <a:p>
          <a:r>
            <a:rPr lang="ar-SA" dirty="0" smtClean="0"/>
            <a:t>أنواع التقدير</a:t>
          </a:r>
          <a:endParaRPr lang="fr-FR" dirty="0"/>
        </a:p>
      </dgm:t>
    </dgm:pt>
    <dgm:pt modelId="{59288BE6-1434-4B92-BE5D-FFF3A1DC4543}" type="parTrans" cxnId="{64BADA64-5A36-43A5-A140-C5DA495C0107}">
      <dgm:prSet/>
      <dgm:spPr/>
      <dgm:t>
        <a:bodyPr/>
        <a:lstStyle/>
        <a:p>
          <a:endParaRPr lang="fr-FR"/>
        </a:p>
      </dgm:t>
    </dgm:pt>
    <dgm:pt modelId="{9566F186-E281-4E23-AD6C-D45C98353727}" type="sibTrans" cxnId="{64BADA64-5A36-43A5-A140-C5DA495C0107}">
      <dgm:prSet/>
      <dgm:spPr/>
      <dgm:t>
        <a:bodyPr/>
        <a:lstStyle/>
        <a:p>
          <a:endParaRPr lang="fr-FR"/>
        </a:p>
      </dgm:t>
    </dgm:pt>
    <dgm:pt modelId="{F0BAE441-7CD3-4062-9678-16FD2B650B24}">
      <dgm:prSet/>
      <dgm:spPr/>
      <dgm:t>
        <a:bodyPr/>
        <a:lstStyle/>
        <a:p>
          <a:r>
            <a:rPr lang="ar-SA" smtClean="0"/>
            <a:t>التقدير النقطي</a:t>
          </a:r>
          <a:endParaRPr lang="fr-FR"/>
        </a:p>
      </dgm:t>
    </dgm:pt>
    <dgm:pt modelId="{8E8F4602-5FF9-49E1-8A6C-BB9663A78AE1}" type="parTrans" cxnId="{4C14965D-F5FE-46C3-8014-B0D473A2BA57}">
      <dgm:prSet/>
      <dgm:spPr/>
      <dgm:t>
        <a:bodyPr/>
        <a:lstStyle/>
        <a:p>
          <a:endParaRPr lang="fr-FR"/>
        </a:p>
      </dgm:t>
    </dgm:pt>
    <dgm:pt modelId="{27ABD894-AD9D-476B-B18C-7EF2DF58CEAA}" type="sibTrans" cxnId="{4C14965D-F5FE-46C3-8014-B0D473A2BA57}">
      <dgm:prSet/>
      <dgm:spPr/>
      <dgm:t>
        <a:bodyPr/>
        <a:lstStyle/>
        <a:p>
          <a:endParaRPr lang="fr-FR"/>
        </a:p>
      </dgm:t>
    </dgm:pt>
    <dgm:pt modelId="{2B99D6FA-B341-4016-8865-C240F6F93F1A}">
      <dgm:prSet/>
      <dgm:spPr/>
      <dgm:t>
        <a:bodyPr/>
        <a:lstStyle/>
        <a:p>
          <a:r>
            <a:rPr lang="ar-SA" dirty="0" smtClean="0"/>
            <a:t>التقدير بمجال أو بفترة</a:t>
          </a:r>
          <a:endParaRPr lang="fr-FR" dirty="0"/>
        </a:p>
      </dgm:t>
    </dgm:pt>
    <dgm:pt modelId="{4E4377F3-3B95-470A-981C-805910B68C59}" type="parTrans" cxnId="{5C0A83AE-334D-4E08-AE36-93BED2313DB8}">
      <dgm:prSet/>
      <dgm:spPr/>
      <dgm:t>
        <a:bodyPr/>
        <a:lstStyle/>
        <a:p>
          <a:endParaRPr lang="fr-FR"/>
        </a:p>
      </dgm:t>
    </dgm:pt>
    <dgm:pt modelId="{5586C3B7-AE84-4504-8BC4-EAFE14BE38BB}" type="sibTrans" cxnId="{5C0A83AE-334D-4E08-AE36-93BED2313DB8}">
      <dgm:prSet/>
      <dgm:spPr/>
      <dgm:t>
        <a:bodyPr/>
        <a:lstStyle/>
        <a:p>
          <a:endParaRPr lang="fr-FR"/>
        </a:p>
      </dgm:t>
    </dgm:pt>
    <dgm:pt modelId="{D9252B86-9111-4E1E-AC31-9CA89C8D476B}" type="pres">
      <dgm:prSet presAssocID="{1F763E3B-E278-46A5-BE59-82D86FE0C6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CC9D43E-2ED5-4467-AD10-9B7F73682FC7}" type="pres">
      <dgm:prSet presAssocID="{4019C591-3D7B-4F80-ACDF-4AD97FB54790}" presName="hierRoot1" presStyleCnt="0">
        <dgm:presLayoutVars>
          <dgm:hierBranch val="init"/>
        </dgm:presLayoutVars>
      </dgm:prSet>
      <dgm:spPr/>
    </dgm:pt>
    <dgm:pt modelId="{08441FA0-5630-49A8-81D7-B2D6B4D698AB}" type="pres">
      <dgm:prSet presAssocID="{4019C591-3D7B-4F80-ACDF-4AD97FB54790}" presName="rootComposite1" presStyleCnt="0"/>
      <dgm:spPr/>
    </dgm:pt>
    <dgm:pt modelId="{2B1E6275-9738-43F1-A33E-5D3F8987CDF4}" type="pres">
      <dgm:prSet presAssocID="{4019C591-3D7B-4F80-ACDF-4AD97FB5479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4505E82-AAA9-4AD9-BC94-B708D61C6DE4}" type="pres">
      <dgm:prSet presAssocID="{4019C591-3D7B-4F80-ACDF-4AD97FB54790}" presName="rootConnector1" presStyleLbl="node1" presStyleIdx="0" presStyleCnt="0"/>
      <dgm:spPr/>
      <dgm:t>
        <a:bodyPr/>
        <a:lstStyle/>
        <a:p>
          <a:endParaRPr lang="fr-FR"/>
        </a:p>
      </dgm:t>
    </dgm:pt>
    <dgm:pt modelId="{69917637-66F9-4576-8905-D253DABB76A6}" type="pres">
      <dgm:prSet presAssocID="{4019C591-3D7B-4F80-ACDF-4AD97FB54790}" presName="hierChild2" presStyleCnt="0"/>
      <dgm:spPr/>
    </dgm:pt>
    <dgm:pt modelId="{FE110879-0275-49BD-972C-4767901C0C42}" type="pres">
      <dgm:prSet presAssocID="{4E4377F3-3B95-470A-981C-805910B68C59}" presName="Name37" presStyleLbl="parChTrans1D2" presStyleIdx="0" presStyleCnt="2"/>
      <dgm:spPr/>
      <dgm:t>
        <a:bodyPr/>
        <a:lstStyle/>
        <a:p>
          <a:endParaRPr lang="fr-FR"/>
        </a:p>
      </dgm:t>
    </dgm:pt>
    <dgm:pt modelId="{DB218902-454A-40DE-9009-5AA013E1DBB2}" type="pres">
      <dgm:prSet presAssocID="{2B99D6FA-B341-4016-8865-C240F6F93F1A}" presName="hierRoot2" presStyleCnt="0">
        <dgm:presLayoutVars>
          <dgm:hierBranch val="init"/>
        </dgm:presLayoutVars>
      </dgm:prSet>
      <dgm:spPr/>
    </dgm:pt>
    <dgm:pt modelId="{711D39AB-9ED8-4881-B0C4-E89A66DD03AE}" type="pres">
      <dgm:prSet presAssocID="{2B99D6FA-B341-4016-8865-C240F6F93F1A}" presName="rootComposite" presStyleCnt="0"/>
      <dgm:spPr/>
    </dgm:pt>
    <dgm:pt modelId="{73041479-8555-4D95-A40C-4DE70F1949F3}" type="pres">
      <dgm:prSet presAssocID="{2B99D6FA-B341-4016-8865-C240F6F93F1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64C29F1-445B-4415-879A-46F7070C05B8}" type="pres">
      <dgm:prSet presAssocID="{2B99D6FA-B341-4016-8865-C240F6F93F1A}" presName="rootConnector" presStyleLbl="node2" presStyleIdx="0" presStyleCnt="2"/>
      <dgm:spPr/>
      <dgm:t>
        <a:bodyPr/>
        <a:lstStyle/>
        <a:p>
          <a:endParaRPr lang="fr-FR"/>
        </a:p>
      </dgm:t>
    </dgm:pt>
    <dgm:pt modelId="{B0AF8633-ADB5-47F8-96C1-BAB84A27932B}" type="pres">
      <dgm:prSet presAssocID="{2B99D6FA-B341-4016-8865-C240F6F93F1A}" presName="hierChild4" presStyleCnt="0"/>
      <dgm:spPr/>
    </dgm:pt>
    <dgm:pt modelId="{F6F99ACB-4BC9-44F0-8284-3685DE1D48BD}" type="pres">
      <dgm:prSet presAssocID="{2B99D6FA-B341-4016-8865-C240F6F93F1A}" presName="hierChild5" presStyleCnt="0"/>
      <dgm:spPr/>
    </dgm:pt>
    <dgm:pt modelId="{E9A59000-37BB-4E5D-8C07-D44D80024108}" type="pres">
      <dgm:prSet presAssocID="{8E8F4602-5FF9-49E1-8A6C-BB9663A78AE1}" presName="Name37" presStyleLbl="parChTrans1D2" presStyleIdx="1" presStyleCnt="2"/>
      <dgm:spPr/>
      <dgm:t>
        <a:bodyPr/>
        <a:lstStyle/>
        <a:p>
          <a:endParaRPr lang="fr-FR"/>
        </a:p>
      </dgm:t>
    </dgm:pt>
    <dgm:pt modelId="{0EC63D23-C613-4994-9353-AAFC0D5D8FCE}" type="pres">
      <dgm:prSet presAssocID="{F0BAE441-7CD3-4062-9678-16FD2B650B24}" presName="hierRoot2" presStyleCnt="0">
        <dgm:presLayoutVars>
          <dgm:hierBranch val="init"/>
        </dgm:presLayoutVars>
      </dgm:prSet>
      <dgm:spPr/>
    </dgm:pt>
    <dgm:pt modelId="{91DDFC7A-1A61-45A6-A74B-09EF6B0F4BD6}" type="pres">
      <dgm:prSet presAssocID="{F0BAE441-7CD3-4062-9678-16FD2B650B24}" presName="rootComposite" presStyleCnt="0"/>
      <dgm:spPr/>
    </dgm:pt>
    <dgm:pt modelId="{27A4010C-32A7-4EDE-9128-0675B7EEC96E}" type="pres">
      <dgm:prSet presAssocID="{F0BAE441-7CD3-4062-9678-16FD2B650B2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D05FE26-3DB2-4479-829C-733AA9B31AEC}" type="pres">
      <dgm:prSet presAssocID="{F0BAE441-7CD3-4062-9678-16FD2B650B24}" presName="rootConnector" presStyleLbl="node2" presStyleIdx="1" presStyleCnt="2"/>
      <dgm:spPr/>
      <dgm:t>
        <a:bodyPr/>
        <a:lstStyle/>
        <a:p>
          <a:endParaRPr lang="fr-FR"/>
        </a:p>
      </dgm:t>
    </dgm:pt>
    <dgm:pt modelId="{A17B7A57-ECD3-4059-A9FF-9229F245CB1D}" type="pres">
      <dgm:prSet presAssocID="{F0BAE441-7CD3-4062-9678-16FD2B650B24}" presName="hierChild4" presStyleCnt="0"/>
      <dgm:spPr/>
    </dgm:pt>
    <dgm:pt modelId="{097DB7D2-019F-420A-BF6C-D1A2A1A25E3E}" type="pres">
      <dgm:prSet presAssocID="{F0BAE441-7CD3-4062-9678-16FD2B650B24}" presName="hierChild5" presStyleCnt="0"/>
      <dgm:spPr/>
    </dgm:pt>
    <dgm:pt modelId="{C7874CC6-52DB-40BA-948B-DB65203C481D}" type="pres">
      <dgm:prSet presAssocID="{4019C591-3D7B-4F80-ACDF-4AD97FB54790}" presName="hierChild3" presStyleCnt="0"/>
      <dgm:spPr/>
    </dgm:pt>
  </dgm:ptLst>
  <dgm:cxnLst>
    <dgm:cxn modelId="{8CD81644-6263-48F6-A632-46A75EFB1017}" type="presOf" srcId="{1F763E3B-E278-46A5-BE59-82D86FE0C64B}" destId="{D9252B86-9111-4E1E-AC31-9CA89C8D476B}" srcOrd="0" destOrd="0" presId="urn:microsoft.com/office/officeart/2005/8/layout/orgChart1"/>
    <dgm:cxn modelId="{A79ACE8E-3100-4152-A2FB-565E2E6FCF4A}" type="presOf" srcId="{2B99D6FA-B341-4016-8865-C240F6F93F1A}" destId="{73041479-8555-4D95-A40C-4DE70F1949F3}" srcOrd="0" destOrd="0" presId="urn:microsoft.com/office/officeart/2005/8/layout/orgChart1"/>
    <dgm:cxn modelId="{854B024D-CB51-4082-BB31-0AD16C3C93E7}" type="presOf" srcId="{4019C591-3D7B-4F80-ACDF-4AD97FB54790}" destId="{2B1E6275-9738-43F1-A33E-5D3F8987CDF4}" srcOrd="0" destOrd="0" presId="urn:microsoft.com/office/officeart/2005/8/layout/orgChart1"/>
    <dgm:cxn modelId="{61D0203B-4E2F-47B8-98C9-315F9C7E0ED8}" type="presOf" srcId="{F0BAE441-7CD3-4062-9678-16FD2B650B24}" destId="{8D05FE26-3DB2-4479-829C-733AA9B31AEC}" srcOrd="1" destOrd="0" presId="urn:microsoft.com/office/officeart/2005/8/layout/orgChart1"/>
    <dgm:cxn modelId="{7EA2DE55-280A-44FB-95D8-2B3B45C24B4F}" type="presOf" srcId="{2B99D6FA-B341-4016-8865-C240F6F93F1A}" destId="{464C29F1-445B-4415-879A-46F7070C05B8}" srcOrd="1" destOrd="0" presId="urn:microsoft.com/office/officeart/2005/8/layout/orgChart1"/>
    <dgm:cxn modelId="{B537B5F8-56BE-4722-BCD7-50C195F4E5A8}" type="presOf" srcId="{F0BAE441-7CD3-4062-9678-16FD2B650B24}" destId="{27A4010C-32A7-4EDE-9128-0675B7EEC96E}" srcOrd="0" destOrd="0" presId="urn:microsoft.com/office/officeart/2005/8/layout/orgChart1"/>
    <dgm:cxn modelId="{4C14965D-F5FE-46C3-8014-B0D473A2BA57}" srcId="{4019C591-3D7B-4F80-ACDF-4AD97FB54790}" destId="{F0BAE441-7CD3-4062-9678-16FD2B650B24}" srcOrd="1" destOrd="0" parTransId="{8E8F4602-5FF9-49E1-8A6C-BB9663A78AE1}" sibTransId="{27ABD894-AD9D-476B-B18C-7EF2DF58CEAA}"/>
    <dgm:cxn modelId="{64BADA64-5A36-43A5-A140-C5DA495C0107}" srcId="{1F763E3B-E278-46A5-BE59-82D86FE0C64B}" destId="{4019C591-3D7B-4F80-ACDF-4AD97FB54790}" srcOrd="0" destOrd="0" parTransId="{59288BE6-1434-4B92-BE5D-FFF3A1DC4543}" sibTransId="{9566F186-E281-4E23-AD6C-D45C98353727}"/>
    <dgm:cxn modelId="{A18C675D-978E-4068-9FAE-0C84BDF430A2}" type="presOf" srcId="{4E4377F3-3B95-470A-981C-805910B68C59}" destId="{FE110879-0275-49BD-972C-4767901C0C42}" srcOrd="0" destOrd="0" presId="urn:microsoft.com/office/officeart/2005/8/layout/orgChart1"/>
    <dgm:cxn modelId="{7CC12A4F-480D-40AF-A29F-44D6DEFB3331}" type="presOf" srcId="{8E8F4602-5FF9-49E1-8A6C-BB9663A78AE1}" destId="{E9A59000-37BB-4E5D-8C07-D44D80024108}" srcOrd="0" destOrd="0" presId="urn:microsoft.com/office/officeart/2005/8/layout/orgChart1"/>
    <dgm:cxn modelId="{C6993761-F637-4BA6-A656-5E07DC6630E3}" type="presOf" srcId="{4019C591-3D7B-4F80-ACDF-4AD97FB54790}" destId="{A4505E82-AAA9-4AD9-BC94-B708D61C6DE4}" srcOrd="1" destOrd="0" presId="urn:microsoft.com/office/officeart/2005/8/layout/orgChart1"/>
    <dgm:cxn modelId="{5C0A83AE-334D-4E08-AE36-93BED2313DB8}" srcId="{4019C591-3D7B-4F80-ACDF-4AD97FB54790}" destId="{2B99D6FA-B341-4016-8865-C240F6F93F1A}" srcOrd="0" destOrd="0" parTransId="{4E4377F3-3B95-470A-981C-805910B68C59}" sibTransId="{5586C3B7-AE84-4504-8BC4-EAFE14BE38BB}"/>
    <dgm:cxn modelId="{38D4F3AD-771B-4ADB-AE3F-45250DE24B89}" type="presParOf" srcId="{D9252B86-9111-4E1E-AC31-9CA89C8D476B}" destId="{FCC9D43E-2ED5-4467-AD10-9B7F73682FC7}" srcOrd="0" destOrd="0" presId="urn:microsoft.com/office/officeart/2005/8/layout/orgChart1"/>
    <dgm:cxn modelId="{3B6950E4-7777-4DD3-A511-7EA7091190BB}" type="presParOf" srcId="{FCC9D43E-2ED5-4467-AD10-9B7F73682FC7}" destId="{08441FA0-5630-49A8-81D7-B2D6B4D698AB}" srcOrd="0" destOrd="0" presId="urn:microsoft.com/office/officeart/2005/8/layout/orgChart1"/>
    <dgm:cxn modelId="{3CC23FCA-E69F-4811-86EE-8E2B28A5B6F9}" type="presParOf" srcId="{08441FA0-5630-49A8-81D7-B2D6B4D698AB}" destId="{2B1E6275-9738-43F1-A33E-5D3F8987CDF4}" srcOrd="0" destOrd="0" presId="urn:microsoft.com/office/officeart/2005/8/layout/orgChart1"/>
    <dgm:cxn modelId="{EEAC7D9A-67F4-46B9-87D4-37368A582359}" type="presParOf" srcId="{08441FA0-5630-49A8-81D7-B2D6B4D698AB}" destId="{A4505E82-AAA9-4AD9-BC94-B708D61C6DE4}" srcOrd="1" destOrd="0" presId="urn:microsoft.com/office/officeart/2005/8/layout/orgChart1"/>
    <dgm:cxn modelId="{B7DAA623-C6CC-4213-84B5-B48BE9760AA7}" type="presParOf" srcId="{FCC9D43E-2ED5-4467-AD10-9B7F73682FC7}" destId="{69917637-66F9-4576-8905-D253DABB76A6}" srcOrd="1" destOrd="0" presId="urn:microsoft.com/office/officeart/2005/8/layout/orgChart1"/>
    <dgm:cxn modelId="{B12F21D5-E27A-417B-AF01-C520CFAC27C1}" type="presParOf" srcId="{69917637-66F9-4576-8905-D253DABB76A6}" destId="{FE110879-0275-49BD-972C-4767901C0C42}" srcOrd="0" destOrd="0" presId="urn:microsoft.com/office/officeart/2005/8/layout/orgChart1"/>
    <dgm:cxn modelId="{B2DD896F-08A4-41B5-A7DD-EAC01800D86F}" type="presParOf" srcId="{69917637-66F9-4576-8905-D253DABB76A6}" destId="{DB218902-454A-40DE-9009-5AA013E1DBB2}" srcOrd="1" destOrd="0" presId="urn:microsoft.com/office/officeart/2005/8/layout/orgChart1"/>
    <dgm:cxn modelId="{B367C28C-0985-46DE-9A44-002B57F64C0C}" type="presParOf" srcId="{DB218902-454A-40DE-9009-5AA013E1DBB2}" destId="{711D39AB-9ED8-4881-B0C4-E89A66DD03AE}" srcOrd="0" destOrd="0" presId="urn:microsoft.com/office/officeart/2005/8/layout/orgChart1"/>
    <dgm:cxn modelId="{82EDBCED-2323-42F2-A118-D6F55872FF09}" type="presParOf" srcId="{711D39AB-9ED8-4881-B0C4-E89A66DD03AE}" destId="{73041479-8555-4D95-A40C-4DE70F1949F3}" srcOrd="0" destOrd="0" presId="urn:microsoft.com/office/officeart/2005/8/layout/orgChart1"/>
    <dgm:cxn modelId="{1B45B199-DCFA-42FB-A447-4DE9DFE10F02}" type="presParOf" srcId="{711D39AB-9ED8-4881-B0C4-E89A66DD03AE}" destId="{464C29F1-445B-4415-879A-46F7070C05B8}" srcOrd="1" destOrd="0" presId="urn:microsoft.com/office/officeart/2005/8/layout/orgChart1"/>
    <dgm:cxn modelId="{5CFC0CE3-6BEC-4D0D-BE0C-64028F39B237}" type="presParOf" srcId="{DB218902-454A-40DE-9009-5AA013E1DBB2}" destId="{B0AF8633-ADB5-47F8-96C1-BAB84A27932B}" srcOrd="1" destOrd="0" presId="urn:microsoft.com/office/officeart/2005/8/layout/orgChart1"/>
    <dgm:cxn modelId="{E4D30F68-53B8-40BE-A006-48F644DA6BD6}" type="presParOf" srcId="{DB218902-454A-40DE-9009-5AA013E1DBB2}" destId="{F6F99ACB-4BC9-44F0-8284-3685DE1D48BD}" srcOrd="2" destOrd="0" presId="urn:microsoft.com/office/officeart/2005/8/layout/orgChart1"/>
    <dgm:cxn modelId="{7378BE5A-C6AD-4ECC-A8A1-7E6CF2C41FF2}" type="presParOf" srcId="{69917637-66F9-4576-8905-D253DABB76A6}" destId="{E9A59000-37BB-4E5D-8C07-D44D80024108}" srcOrd="2" destOrd="0" presId="urn:microsoft.com/office/officeart/2005/8/layout/orgChart1"/>
    <dgm:cxn modelId="{5EB27D50-6A33-4DC8-8A48-BBDFFD5B11D4}" type="presParOf" srcId="{69917637-66F9-4576-8905-D253DABB76A6}" destId="{0EC63D23-C613-4994-9353-AAFC0D5D8FCE}" srcOrd="3" destOrd="0" presId="urn:microsoft.com/office/officeart/2005/8/layout/orgChart1"/>
    <dgm:cxn modelId="{F57F08A8-387D-407A-9194-57D09EDB0D3C}" type="presParOf" srcId="{0EC63D23-C613-4994-9353-AAFC0D5D8FCE}" destId="{91DDFC7A-1A61-45A6-A74B-09EF6B0F4BD6}" srcOrd="0" destOrd="0" presId="urn:microsoft.com/office/officeart/2005/8/layout/orgChart1"/>
    <dgm:cxn modelId="{D1848B58-7439-42FF-8ED7-E1A0881C0A8F}" type="presParOf" srcId="{91DDFC7A-1A61-45A6-A74B-09EF6B0F4BD6}" destId="{27A4010C-32A7-4EDE-9128-0675B7EEC96E}" srcOrd="0" destOrd="0" presId="urn:microsoft.com/office/officeart/2005/8/layout/orgChart1"/>
    <dgm:cxn modelId="{A6C044A7-08A5-45F3-832B-BEFBD43494D7}" type="presParOf" srcId="{91DDFC7A-1A61-45A6-A74B-09EF6B0F4BD6}" destId="{8D05FE26-3DB2-4479-829C-733AA9B31AEC}" srcOrd="1" destOrd="0" presId="urn:microsoft.com/office/officeart/2005/8/layout/orgChart1"/>
    <dgm:cxn modelId="{39C9B8EC-703F-43A7-8C9F-814580334E41}" type="presParOf" srcId="{0EC63D23-C613-4994-9353-AAFC0D5D8FCE}" destId="{A17B7A57-ECD3-4059-A9FF-9229F245CB1D}" srcOrd="1" destOrd="0" presId="urn:microsoft.com/office/officeart/2005/8/layout/orgChart1"/>
    <dgm:cxn modelId="{EF2663C9-3E7C-45F9-BC74-03241C2E192C}" type="presParOf" srcId="{0EC63D23-C613-4994-9353-AAFC0D5D8FCE}" destId="{097DB7D2-019F-420A-BF6C-D1A2A1A25E3E}" srcOrd="2" destOrd="0" presId="urn:microsoft.com/office/officeart/2005/8/layout/orgChart1"/>
    <dgm:cxn modelId="{7C3881C9-59FC-4038-923E-D7C23AD3D6D1}" type="presParOf" srcId="{FCC9D43E-2ED5-4467-AD10-9B7F73682FC7}" destId="{C7874CC6-52DB-40BA-948B-DB65203C48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3F099-9F58-41D3-92B9-965D13B9277B}">
      <dsp:nvSpPr>
        <dsp:cNvPr id="0" name=""/>
        <dsp:cNvSpPr/>
      </dsp:nvSpPr>
      <dsp:spPr>
        <a:xfrm rot="5400000">
          <a:off x="3972091" y="1092794"/>
          <a:ext cx="5904672" cy="443914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just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المقدر هو قاعدة أو طریقة تستخدم فیها </a:t>
          </a:r>
          <a:r>
            <a:rPr lang="ar-SA" sz="4000" b="1" kern="1200" dirty="0" err="1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بیانات</a:t>
          </a:r>
          <a:r>
            <a:rPr lang="ar-SA" sz="4000" b="1" kern="12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 </a:t>
          </a:r>
          <a:r>
            <a:rPr lang="ar-SA" sz="4000" b="1" kern="1200" dirty="0" err="1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العینة</a:t>
          </a:r>
          <a:r>
            <a:rPr lang="ar-SA" sz="4000" b="1" kern="12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 لإيجاد قيمة رقمية لمعلمة المجتمع المجهولة</a:t>
          </a:r>
          <a:endParaRPr lang="fr-FR" sz="4000" b="1" kern="1200" dirty="0">
            <a:solidFill>
              <a:schemeClr val="tx1"/>
            </a:solidFill>
            <a:latin typeface="Sakkal Majalla" pitchFamily="2" charset="-78"/>
            <a:cs typeface="Sakkal Majalla" pitchFamily="2" charset="-78"/>
          </a:endParaRPr>
        </a:p>
      </dsp:txBody>
      <dsp:txXfrm rot="-5400000">
        <a:off x="5481706" y="1836199"/>
        <a:ext cx="3662295" cy="2952336"/>
      </dsp:txXfrm>
    </dsp:sp>
    <dsp:sp modelId="{3D0D39E0-E033-4DE1-AE6E-8F023739DADC}">
      <dsp:nvSpPr>
        <dsp:cNvPr id="0" name=""/>
        <dsp:cNvSpPr/>
      </dsp:nvSpPr>
      <dsp:spPr>
        <a:xfrm rot="16200000">
          <a:off x="-549686" y="981737"/>
          <a:ext cx="5846943" cy="474757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just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err="1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التقدیر</a:t>
          </a:r>
          <a:r>
            <a:rPr lang="ar-SA" sz="4000" b="1" kern="12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 هو القیمة الرقمیة التي نتحصل علیها </a:t>
          </a:r>
          <a:r>
            <a:rPr lang="ar-SA" sz="4000" b="1" kern="1200" dirty="0" err="1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نتیجة</a:t>
          </a:r>
          <a:r>
            <a:rPr lang="ar-SA" sz="4000" b="1" kern="12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rPr>
            <a:t>  استخدام هذه الطريقة</a:t>
          </a:r>
          <a:endParaRPr lang="fr-FR" sz="4000" b="1" kern="1200" dirty="0">
            <a:solidFill>
              <a:schemeClr val="tx1"/>
            </a:solidFill>
            <a:latin typeface="Sakkal Majalla" pitchFamily="2" charset="-78"/>
            <a:cs typeface="Sakkal Majalla" pitchFamily="2" charset="-78"/>
          </a:endParaRPr>
        </a:p>
      </dsp:txBody>
      <dsp:txXfrm rot="5400000">
        <a:off x="-3" y="1893790"/>
        <a:ext cx="3916752" cy="29234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9B1B6-32C2-47AA-A557-E285CF9507E5}">
      <dsp:nvSpPr>
        <dsp:cNvPr id="0" name=""/>
        <dsp:cNvSpPr/>
      </dsp:nvSpPr>
      <dsp:spPr>
        <a:xfrm>
          <a:off x="2508206" y="1289800"/>
          <a:ext cx="3213187" cy="3213187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300" kern="1200" dirty="0" smtClean="0"/>
            <a:t>شروط التقدير الجيد </a:t>
          </a:r>
          <a:endParaRPr lang="fr-FR" sz="5300" kern="1200" dirty="0"/>
        </a:p>
      </dsp:txBody>
      <dsp:txXfrm>
        <a:off x="2978766" y="1760360"/>
        <a:ext cx="2272067" cy="2272067"/>
      </dsp:txXfrm>
    </dsp:sp>
    <dsp:sp modelId="{1E5213F5-C0E3-4994-9B64-47377E9AB37F}">
      <dsp:nvSpPr>
        <dsp:cNvPr id="0" name=""/>
        <dsp:cNvSpPr/>
      </dsp:nvSpPr>
      <dsp:spPr>
        <a:xfrm>
          <a:off x="3311503" y="573"/>
          <a:ext cx="1606593" cy="1606593"/>
        </a:xfrm>
        <a:prstGeom prst="ellipse">
          <a:avLst/>
        </a:prstGeom>
        <a:solidFill>
          <a:schemeClr val="accent2">
            <a:shade val="80000"/>
            <a:alpha val="50000"/>
            <a:hueOff val="-8968"/>
            <a:satOff val="-1006"/>
            <a:lumOff val="64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b="1" kern="1200" dirty="0" smtClean="0"/>
            <a:t>عدم التحيز</a:t>
          </a:r>
          <a:endParaRPr lang="fr-FR" sz="3400" b="1" kern="1200" dirty="0"/>
        </a:p>
      </dsp:txBody>
      <dsp:txXfrm>
        <a:off x="3546783" y="235853"/>
        <a:ext cx="1136033" cy="1136033"/>
      </dsp:txXfrm>
    </dsp:sp>
    <dsp:sp modelId="{70E0BC25-0F36-4D27-AB59-506266233645}">
      <dsp:nvSpPr>
        <dsp:cNvPr id="0" name=""/>
        <dsp:cNvSpPr/>
      </dsp:nvSpPr>
      <dsp:spPr>
        <a:xfrm>
          <a:off x="1218979" y="2093097"/>
          <a:ext cx="1606593" cy="1606593"/>
        </a:xfrm>
        <a:prstGeom prst="ellipse">
          <a:avLst/>
        </a:prstGeom>
        <a:solidFill>
          <a:schemeClr val="accent2">
            <a:shade val="80000"/>
            <a:alpha val="5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b="1" kern="1200" dirty="0" smtClean="0"/>
            <a:t>الكفاية</a:t>
          </a:r>
          <a:endParaRPr lang="fr-FR" sz="3400" b="1" kern="1200" dirty="0"/>
        </a:p>
      </dsp:txBody>
      <dsp:txXfrm>
        <a:off x="1454259" y="2328377"/>
        <a:ext cx="1136033" cy="1136033"/>
      </dsp:txXfrm>
    </dsp:sp>
    <dsp:sp modelId="{4B3A506C-CD0D-4042-9787-1F1B330B6DA8}">
      <dsp:nvSpPr>
        <dsp:cNvPr id="0" name=""/>
        <dsp:cNvSpPr/>
      </dsp:nvSpPr>
      <dsp:spPr>
        <a:xfrm>
          <a:off x="3311503" y="4185620"/>
          <a:ext cx="1606593" cy="1606593"/>
        </a:xfrm>
        <a:prstGeom prst="ellipse">
          <a:avLst/>
        </a:prstGeom>
        <a:solidFill>
          <a:schemeClr val="accent2">
            <a:shade val="80000"/>
            <a:alpha val="50000"/>
            <a:hueOff val="-26904"/>
            <a:satOff val="-3018"/>
            <a:lumOff val="192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b="1" kern="1200" dirty="0" smtClean="0"/>
            <a:t>الكفاءة</a:t>
          </a:r>
          <a:endParaRPr lang="fr-FR" sz="3400" b="1" kern="1200" dirty="0"/>
        </a:p>
      </dsp:txBody>
      <dsp:txXfrm>
        <a:off x="3546783" y="4420900"/>
        <a:ext cx="1136033" cy="1136033"/>
      </dsp:txXfrm>
    </dsp:sp>
    <dsp:sp modelId="{07FA0754-B873-47F5-8113-0B6CD67D04FB}">
      <dsp:nvSpPr>
        <dsp:cNvPr id="0" name=""/>
        <dsp:cNvSpPr/>
      </dsp:nvSpPr>
      <dsp:spPr>
        <a:xfrm>
          <a:off x="5404026" y="2093097"/>
          <a:ext cx="1606593" cy="1606593"/>
        </a:xfrm>
        <a:prstGeom prst="ellipse">
          <a:avLst/>
        </a:prstGeom>
        <a:solidFill>
          <a:schemeClr val="accent2">
            <a:shade val="80000"/>
            <a:alpha val="5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b="1" kern="1200" dirty="0" smtClean="0"/>
            <a:t>التقارب</a:t>
          </a:r>
          <a:endParaRPr lang="fr-FR" sz="3400" b="1" kern="1200" dirty="0"/>
        </a:p>
      </dsp:txBody>
      <dsp:txXfrm>
        <a:off x="5639306" y="2328377"/>
        <a:ext cx="1136033" cy="11360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59000-37BB-4E5D-8C07-D44D80024108}">
      <dsp:nvSpPr>
        <dsp:cNvPr id="0" name=""/>
        <dsp:cNvSpPr/>
      </dsp:nvSpPr>
      <dsp:spPr>
        <a:xfrm>
          <a:off x="4343400" y="2791833"/>
          <a:ext cx="2376913" cy="825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522"/>
              </a:lnTo>
              <a:lnTo>
                <a:pt x="2376913" y="412522"/>
              </a:lnTo>
              <a:lnTo>
                <a:pt x="2376913" y="82504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10879-0275-49BD-972C-4767901C0C42}">
      <dsp:nvSpPr>
        <dsp:cNvPr id="0" name=""/>
        <dsp:cNvSpPr/>
      </dsp:nvSpPr>
      <dsp:spPr>
        <a:xfrm>
          <a:off x="1966486" y="2791833"/>
          <a:ext cx="2376913" cy="825044"/>
        </a:xfrm>
        <a:custGeom>
          <a:avLst/>
          <a:gdLst/>
          <a:ahLst/>
          <a:cxnLst/>
          <a:rect l="0" t="0" r="0" b="0"/>
          <a:pathLst>
            <a:path>
              <a:moveTo>
                <a:pt x="2376913" y="0"/>
              </a:moveTo>
              <a:lnTo>
                <a:pt x="2376913" y="412522"/>
              </a:lnTo>
              <a:lnTo>
                <a:pt x="0" y="412522"/>
              </a:lnTo>
              <a:lnTo>
                <a:pt x="0" y="82504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E6275-9738-43F1-A33E-5D3F8987CDF4}">
      <dsp:nvSpPr>
        <dsp:cNvPr id="0" name=""/>
        <dsp:cNvSpPr/>
      </dsp:nvSpPr>
      <dsp:spPr>
        <a:xfrm>
          <a:off x="2379008" y="827442"/>
          <a:ext cx="3928783" cy="1964391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kern="1200" dirty="0" smtClean="0"/>
            <a:t>أنواع التقدير</a:t>
          </a:r>
          <a:endParaRPr lang="fr-FR" sz="6500" kern="1200" dirty="0"/>
        </a:p>
      </dsp:txBody>
      <dsp:txXfrm>
        <a:off x="2379008" y="827442"/>
        <a:ext cx="3928783" cy="1964391"/>
      </dsp:txXfrm>
    </dsp:sp>
    <dsp:sp modelId="{73041479-8555-4D95-A40C-4DE70F1949F3}">
      <dsp:nvSpPr>
        <dsp:cNvPr id="0" name=""/>
        <dsp:cNvSpPr/>
      </dsp:nvSpPr>
      <dsp:spPr>
        <a:xfrm>
          <a:off x="2094" y="3616878"/>
          <a:ext cx="3928783" cy="1964391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kern="1200" dirty="0" smtClean="0"/>
            <a:t>التقدير بمجال أو بفترة</a:t>
          </a:r>
          <a:endParaRPr lang="fr-FR" sz="6500" kern="1200" dirty="0"/>
        </a:p>
      </dsp:txBody>
      <dsp:txXfrm>
        <a:off x="2094" y="3616878"/>
        <a:ext cx="3928783" cy="1964391"/>
      </dsp:txXfrm>
    </dsp:sp>
    <dsp:sp modelId="{27A4010C-32A7-4EDE-9128-0675B7EEC96E}">
      <dsp:nvSpPr>
        <dsp:cNvPr id="0" name=""/>
        <dsp:cNvSpPr/>
      </dsp:nvSpPr>
      <dsp:spPr>
        <a:xfrm>
          <a:off x="4755922" y="3616878"/>
          <a:ext cx="3928783" cy="1964391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kern="1200" smtClean="0"/>
            <a:t>التقدير النقطي</a:t>
          </a:r>
          <a:endParaRPr lang="fr-FR" sz="6500" kern="1200"/>
        </a:p>
      </dsp:txBody>
      <dsp:txXfrm>
        <a:off x="4755922" y="3616878"/>
        <a:ext cx="3928783" cy="196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00BF6-2E36-46BB-A38A-FE75CC1A575C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2B3DE-D6F7-499F-BC3E-B5A3DBA904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30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2B3DE-D6F7-499F-BC3E-B5A3DBA90496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42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BEDA-8F05-4E71-B11C-DF6987B02319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BD3A-F7FA-482F-A10C-AEF551B18D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50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BEDA-8F05-4E71-B11C-DF6987B02319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BD3A-F7FA-482F-A10C-AEF551B18D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BEDA-8F05-4E71-B11C-DF6987B02319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BD3A-F7FA-482F-A10C-AEF551B18D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8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BEDA-8F05-4E71-B11C-DF6987B02319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BD3A-F7FA-482F-A10C-AEF551B18D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82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BEDA-8F05-4E71-B11C-DF6987B02319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BD3A-F7FA-482F-A10C-AEF551B18D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BEDA-8F05-4E71-B11C-DF6987B02319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BD3A-F7FA-482F-A10C-AEF551B18D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44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BEDA-8F05-4E71-B11C-DF6987B02319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BD3A-F7FA-482F-A10C-AEF551B18D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33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BEDA-8F05-4E71-B11C-DF6987B02319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BD3A-F7FA-482F-A10C-AEF551B18D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82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BEDA-8F05-4E71-B11C-DF6987B02319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BD3A-F7FA-482F-A10C-AEF551B18D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06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BEDA-8F05-4E71-B11C-DF6987B02319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BD3A-F7FA-482F-A10C-AEF551B18D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238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BEDA-8F05-4E71-B11C-DF6987B02319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BD3A-F7FA-482F-A10C-AEF551B18D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08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6BEDA-8F05-4E71-B11C-DF6987B02319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3BD3A-F7FA-482F-A10C-AEF551B18D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69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/>
              <a:lstStyle/>
              <a:p>
                <a:pPr algn="r" rtl="1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ar-SA" sz="3600" dirty="0">
                    <a:solidFill>
                      <a:srgbClr val="FF0000"/>
                    </a:solidFill>
                    <a:ea typeface="Calibri"/>
                    <a:cs typeface="Simplified Arabic"/>
                  </a:rPr>
                  <a:t>توزيع المعاينة بين نسبتي عينتين:</a:t>
                </a:r>
                <a:endParaRPr lang="fr-FR" sz="2400" dirty="0">
                  <a:ea typeface="Calibri"/>
                  <a:cs typeface="Arial"/>
                </a:endParaRPr>
              </a:p>
              <a:p>
                <a:pPr algn="just" rtl="1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ar-SA" dirty="0">
                    <a:ea typeface="Calibri"/>
                    <a:cs typeface="Simplified Arabic"/>
                  </a:rPr>
                  <a:t>	إذا أخذنا عينتان مستقلتان من مجتمعين يخضعان للتوزيع ذو الحدين بنسبتين هما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>
                            <a:effectLst/>
                            <a:latin typeface="Cambria Math"/>
                            <a:ea typeface="Calibri"/>
                            <a:cs typeface="Simplified Arabic"/>
                          </a:rPr>
                        </m:ctrlPr>
                      </m:accPr>
                      <m:e>
                        <m:r>
                          <a:rPr lang="fr-FR" i="1">
                            <a:effectLst/>
                            <a:latin typeface="Cambria Math"/>
                            <a:ea typeface="Calibri"/>
                            <a:cs typeface="Simplified Arabic"/>
                          </a:rPr>
                          <m:t>𝑃</m:t>
                        </m:r>
                      </m:e>
                    </m:acc>
                  </m:oMath>
                </a14:m>
                <a:r>
                  <a:rPr lang="fr-FR" baseline="-25000" dirty="0">
                    <a:effectLst/>
                    <a:latin typeface="Simplified Arabic"/>
                    <a:ea typeface="Calibri"/>
                    <a:cs typeface="Arial"/>
                  </a:rPr>
                  <a:t>1 </a:t>
                </a:r>
                <a:r>
                  <a:rPr lang="ar-SA" dirty="0">
                    <a:ea typeface="Calibri"/>
                    <a:cs typeface="Simplified Arabic"/>
                  </a:rPr>
                  <a:t>و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>
                            <a:effectLst/>
                            <a:latin typeface="Cambria Math"/>
                            <a:ea typeface="Calibri"/>
                            <a:cs typeface="Simplified Arabic"/>
                          </a:rPr>
                        </m:ctrlPr>
                      </m:accPr>
                      <m:e>
                        <m:r>
                          <a:rPr lang="fr-FR" i="1">
                            <a:effectLst/>
                            <a:latin typeface="Cambria Math"/>
                            <a:ea typeface="Calibri"/>
                            <a:cs typeface="Simplified Arabic"/>
                          </a:rPr>
                          <m:t>𝑃</m:t>
                        </m:r>
                      </m:e>
                    </m:acc>
                  </m:oMath>
                </a14:m>
                <a:r>
                  <a:rPr lang="fr-FR" baseline="-25000" dirty="0">
                    <a:effectLst/>
                    <a:latin typeface="Simplified Arabic"/>
                    <a:ea typeface="Calibri"/>
                    <a:cs typeface="Arial"/>
                  </a:rPr>
                  <a:t>2</a:t>
                </a:r>
                <a:r>
                  <a:rPr lang="ar-SA" baseline="-25000" dirty="0">
                    <a:ea typeface="Calibri"/>
                    <a:cs typeface="Simplified Arabic"/>
                  </a:rPr>
                  <a:t>، </a:t>
                </a:r>
                <a:r>
                  <a:rPr lang="ar-SA" dirty="0">
                    <a:ea typeface="Calibri"/>
                    <a:cs typeface="Simplified Arabic"/>
                  </a:rPr>
                  <a:t>فإن الفرق بين النسبتين من العينتين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>
                            <a:effectLst/>
                            <a:latin typeface="Cambria Math"/>
                            <a:ea typeface="Calibri"/>
                            <a:cs typeface="Simplified Arabic"/>
                          </a:rPr>
                        </m:ctrlPr>
                      </m:accPr>
                      <m:e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Simplified Arabic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baseline="-25000" dirty="0">
                    <a:effectLst/>
                    <a:latin typeface="Simplified Arabic"/>
                    <a:ea typeface="Calibri"/>
                    <a:cs typeface="Arial"/>
                  </a:rPr>
                  <a:t>1</a:t>
                </a:r>
                <a:r>
                  <a:rPr lang="en-US" dirty="0">
                    <a:effectLst/>
                    <a:latin typeface="Simplified Arabic"/>
                    <a:ea typeface="Calibri"/>
                    <a:cs typeface="Arial"/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>
                            <a:effectLst/>
                            <a:latin typeface="Cambria Math"/>
                            <a:ea typeface="Calibri"/>
                            <a:cs typeface="Simplified Arabic"/>
                          </a:rPr>
                        </m:ctrlPr>
                      </m:accPr>
                      <m:e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Simplified Arabic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baseline="-25000" dirty="0">
                    <a:effectLst/>
                    <a:latin typeface="Simplified Arabic"/>
                    <a:ea typeface="Calibri"/>
                    <a:cs typeface="Arial"/>
                  </a:rPr>
                  <a:t>2</a:t>
                </a:r>
                <a:r>
                  <a:rPr lang="ar-SA" dirty="0">
                    <a:ea typeface="Calibri"/>
                    <a:cs typeface="Simplified Arabic"/>
                  </a:rPr>
                  <a:t>) سيخضع تقريبا إلى التوزيع الطبيعي حيث:</a:t>
                </a:r>
                <a:endParaRPr lang="fr-FR" sz="2400" dirty="0">
                  <a:ea typeface="Calibri"/>
                  <a:cs typeface="Arial"/>
                </a:endParaRPr>
              </a:p>
              <a:p>
                <a:pPr algn="just" rtl="1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ar-SA" dirty="0">
                    <a:ea typeface="Calibri"/>
                    <a:cs typeface="Simplified Arabic"/>
                  </a:rPr>
                  <a:t>وسطه الحسابي: (</a:t>
                </a:r>
                <a:r>
                  <a:rPr lang="en-US" dirty="0">
                    <a:effectLst/>
                    <a:latin typeface="Simplified Arabic"/>
                    <a:ea typeface="Calibri"/>
                    <a:cs typeface="Arial"/>
                  </a:rPr>
                  <a:t>P</a:t>
                </a:r>
                <a:r>
                  <a:rPr lang="en-US" baseline="-25000" dirty="0">
                    <a:effectLst/>
                    <a:latin typeface="Simplified Arabic"/>
                    <a:ea typeface="Calibri"/>
                    <a:cs typeface="Arial"/>
                  </a:rPr>
                  <a:t>1</a:t>
                </a:r>
                <a:r>
                  <a:rPr lang="en-US" dirty="0">
                    <a:effectLst/>
                    <a:latin typeface="Simplified Arabic"/>
                    <a:ea typeface="Calibri"/>
                    <a:cs typeface="Arial"/>
                  </a:rPr>
                  <a:t>-P</a:t>
                </a:r>
                <a:r>
                  <a:rPr lang="en-US" baseline="-25000" dirty="0">
                    <a:effectLst/>
                    <a:latin typeface="Simplified Arabic"/>
                    <a:ea typeface="Calibri"/>
                    <a:cs typeface="Arial"/>
                  </a:rPr>
                  <a:t>2</a:t>
                </a:r>
                <a:r>
                  <a:rPr lang="ar-SA" dirty="0">
                    <a:ea typeface="Calibri"/>
                    <a:cs typeface="Simplified Arabic"/>
                  </a:rPr>
                  <a:t>) </a:t>
                </a:r>
                <a:endParaRPr lang="fr-FR" sz="2400" dirty="0">
                  <a:ea typeface="Calibri"/>
                  <a:cs typeface="Arial"/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3481" t="-1065" r="-20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773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332656"/>
                <a:ext cx="8712968" cy="6192688"/>
              </a:xfrm>
            </p:spPr>
            <p:txBody>
              <a:bodyPr>
                <a:normAutofit/>
              </a:bodyPr>
              <a:lstStyle/>
              <a:p>
                <a:pPr marL="0" indent="0" algn="ctr" rtl="1">
                  <a:buNone/>
                </a:pPr>
                <a:r>
                  <a:rPr lang="ar-SA" sz="4000" b="1" dirty="0" smtClean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فترة الثقة لمتوسط مجتمع طبيعي تباينه معلوم</a:t>
                </a:r>
              </a:p>
              <a:p>
                <a:pPr marL="0" indent="0" algn="ctr" rtl="1">
                  <a:buNone/>
                </a:pPr>
                <a:r>
                  <a:rPr lang="ar-SA" sz="4000" b="1" dirty="0" smtClean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أو مجتمع يتبع التوزيع الطبيعي تباينه مجهول وتباين عينته معلوم  وحجم العينة أكبر من 30</a:t>
                </a: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effectLst/>
                          <a:latin typeface="Cambria Math"/>
                          <a:ea typeface="Calibri"/>
                          <a:cs typeface="Arial"/>
                        </a:rPr>
                        <m:t>𝑝</m:t>
                      </m:r>
                      <m:d>
                        <m:dPr>
                          <m:ctrlPr>
                            <a:rPr lang="fr-FR" sz="400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sz="400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accPr>
                            <m:e>
                              <m:r>
                                <a:rPr lang="fr-FR" sz="4000" b="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𝑋</m:t>
                              </m:r>
                            </m:e>
                          </m:acc>
                          <m:r>
                            <a:rPr lang="fr-FR" sz="4000" b="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fr-FR" sz="400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sz="4000" b="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sz="4000" b="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1</m:t>
                              </m:r>
                              <m:r>
                                <a:rPr lang="fr-FR" sz="4000" b="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4000" i="1"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fr-FR" sz="4000" b="0" i="1"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fr-FR" sz="4000" b="0" i="1"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f>
                            <m:fPr>
                              <m:ctrlPr>
                                <a:rPr lang="fr-FR" sz="400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fPr>
                            <m:num>
                              <m:r>
                                <a:rPr lang="fr-FR" sz="4000" b="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fr-FR" sz="4000" i="1"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4000" b="0" i="1"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fr-FR" sz="4000" b="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&lt;</m:t>
                          </m:r>
                          <m:r>
                            <a:rPr lang="fr-FR" sz="4000" b="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𝜇</m:t>
                          </m:r>
                          <m:r>
                            <a:rPr lang="fr-FR" sz="4000" b="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&lt;</m:t>
                          </m:r>
                          <m:acc>
                            <m:accPr>
                              <m:chr m:val="̅"/>
                              <m:ctrlPr>
                                <a:rPr lang="fr-FR" sz="400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accPr>
                            <m:e>
                              <m:r>
                                <a:rPr lang="fr-FR" sz="4000" b="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𝑋</m:t>
                              </m:r>
                            </m:e>
                          </m:acc>
                          <m:r>
                            <a:rPr lang="fr-FR" sz="4000" b="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+ </m:t>
                          </m:r>
                          <m:sSub>
                            <m:sSubPr>
                              <m:ctrlPr>
                                <a:rPr lang="fr-FR" sz="400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sz="4000" b="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sz="4000" b="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1</m:t>
                              </m:r>
                              <m:r>
                                <a:rPr lang="fr-FR" sz="4000" b="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4000" i="1"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fr-FR" sz="4000" b="0" i="1"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fr-FR" sz="4000" b="0" i="1"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f>
                            <m:fPr>
                              <m:ctrlPr>
                                <a:rPr lang="fr-FR" sz="400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fPr>
                            <m:num>
                              <m:r>
                                <a:rPr lang="fr-FR" sz="4000" b="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fr-FR" sz="4000" i="1"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4000" b="0" i="1"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fr-FR" sz="4000" b="0" i="1">
                          <a:effectLst/>
                          <a:latin typeface="Cambria Math"/>
                          <a:ea typeface="Calibri"/>
                          <a:cs typeface="Arial"/>
                        </a:rPr>
                        <m:t>=</m:t>
                      </m:r>
                      <m:d>
                        <m:dPr>
                          <m:ctrlPr>
                            <a:rPr lang="fr-FR" sz="4000" b="0" i="1" smtClean="0">
                              <a:effectLst/>
                              <a:latin typeface="Cambria Math"/>
                              <a:cs typeface="Arial"/>
                            </a:rPr>
                          </m:ctrlPr>
                        </m:dPr>
                        <m:e>
                          <m:r>
                            <a:rPr lang="ar-SA" sz="4000" b="0" i="1" smtClean="0">
                              <a:effectLst/>
                              <a:latin typeface="Cambria Math"/>
                              <a:cs typeface="Arial"/>
                            </a:rPr>
                            <m:t>1</m:t>
                          </m:r>
                          <m:r>
                            <a:rPr lang="ar-SA" sz="4000" b="0" i="1" smtClean="0">
                              <a:effectLst/>
                              <a:latin typeface="Cambria Math"/>
                              <a:ea typeface="Cambria Math"/>
                              <a:cs typeface="Arial"/>
                            </a:rPr>
                            <m:t>−</m:t>
                          </m:r>
                          <m:r>
                            <a:rPr lang="ar-SA" sz="4000" b="0" i="1" smtClean="0">
                              <a:effectLst/>
                              <a:latin typeface="Cambria Math"/>
                              <a:ea typeface="Cambria Math"/>
                              <a:cs typeface="Arial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fr-FR" sz="4000" dirty="0" smtClean="0">
                  <a:ea typeface="Calibri"/>
                  <a:cs typeface="Arial"/>
                </a:endParaRPr>
              </a:p>
              <a:p>
                <a:pPr marL="0" indent="0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600" b="0" i="1" smtClean="0">
                              <a:latin typeface="Cambria Math"/>
                              <a:cs typeface="Sakkal Majalla" pitchFamily="2" charset="-78"/>
                            </a:rPr>
                          </m:ctrlPr>
                        </m:sSubPr>
                        <m:e>
                          <m:r>
                            <a:rPr lang="fr-FR" sz="4600" i="1">
                              <a:solidFill>
                                <a:prstClr val="black"/>
                              </a:solidFill>
                              <a:latin typeface="Cambria Math"/>
                              <a:cs typeface="Sakkal Majalla" pitchFamily="2" charset="-78"/>
                            </a:rPr>
                            <m:t>𝐼𝐶</m:t>
                          </m:r>
                          <m:d>
                            <m:dPr>
                              <m:ctrlPr>
                                <a:rPr lang="fr-FR" sz="4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Sakkal Majalla" pitchFamily="2" charset="-78"/>
                                </a:rPr>
                              </m:ctrlPr>
                            </m:dPr>
                            <m:e>
                              <m:r>
                                <a:rPr lang="fr-FR" sz="4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𝜇</m:t>
                              </m:r>
                            </m:e>
                          </m:d>
                        </m:e>
                        <m:sub>
                          <m:r>
                            <a:rPr lang="fr-FR" sz="4600" b="0" i="1" smtClean="0">
                              <a:latin typeface="Cambria Math"/>
                              <a:cs typeface="Sakkal Majalla" pitchFamily="2" charset="-78"/>
                            </a:rPr>
                            <m:t>1</m:t>
                          </m:r>
                          <m:r>
                            <a:rPr lang="fr-FR" sz="4600" b="0" i="1" smtClean="0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−</m:t>
                          </m:r>
                          <m:r>
                            <a:rPr lang="fr-FR" sz="4600" b="0" i="1" smtClean="0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𝛼</m:t>
                          </m:r>
                        </m:sub>
                      </m:sSub>
                      <m:r>
                        <a:rPr lang="fr-FR" sz="4600" b="0" i="0" smtClean="0">
                          <a:latin typeface="Cambria Math"/>
                          <a:cs typeface="Sakkal Majalla" pitchFamily="2" charset="-78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4600" b="0" i="1" smtClean="0">
                              <a:latin typeface="Cambria Math"/>
                              <a:cs typeface="Sakkal Majalla" pitchFamily="2" charset="-78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sz="4600" b="0" i="1" smtClean="0">
                                  <a:latin typeface="Cambria Math"/>
                                  <a:cs typeface="Sakkal Majalla" pitchFamily="2" charset="-78"/>
                                </a:rPr>
                              </m:ctrlPr>
                            </m:accPr>
                            <m:e>
                              <m:r>
                                <a:rPr lang="fr-FR" sz="4600" b="0" i="1" smtClean="0">
                                  <a:latin typeface="Cambria Math"/>
                                  <a:cs typeface="Sakkal Majalla" pitchFamily="2" charset="-78"/>
                                </a:rPr>
                                <m:t>𝑋</m:t>
                              </m:r>
                            </m:e>
                          </m:acc>
                          <m:r>
                            <a:rPr lang="fr-FR" sz="4600" b="0" i="1" smtClean="0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∓</m:t>
                          </m:r>
                          <m:f>
                            <m:fPr>
                              <m:ctrlPr>
                                <a:rPr lang="fr-FR" sz="4600" b="0" i="1" smtClean="0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fPr>
                            <m:num>
                              <m:r>
                                <a:rPr lang="fr-FR" sz="4600" b="0" i="1" smtClean="0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fr-FR" sz="4600" b="0" i="1" smtClean="0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4600" b="0" i="1" smtClean="0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sSub>
                            <m:sSubPr>
                              <m:ctrlPr>
                                <a:rPr lang="fr-FR" sz="4600" b="0" i="1" smtClean="0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sSubPr>
                            <m:e>
                              <m:r>
                                <a:rPr lang="fr-FR" sz="4600" b="0" i="1" smtClean="0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sz="4600" b="0" i="1" smtClean="0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1</m:t>
                              </m:r>
                              <m:r>
                                <a:rPr lang="fr-FR" sz="4600" b="0" i="1" smtClean="0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4600" b="0" i="1" smtClean="0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fPr>
                                <m:num>
                                  <m:r>
                                    <a:rPr lang="fr-FR" sz="4600" b="0" i="1" smtClean="0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fr-FR" sz="4600" b="0" i="1" smtClean="0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</m:d>
                    </m:oMath>
                  </m:oMathPara>
                </a14:m>
                <a:endParaRPr lang="ar-SA" sz="4600" dirty="0" smtClean="0"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332656"/>
                <a:ext cx="8712968" cy="6192688"/>
              </a:xfrm>
              <a:blipFill rotWithShape="1">
                <a:blip r:embed="rId2"/>
                <a:stretch>
                  <a:fillRect t="-17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8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6336704"/>
              </a:xfrm>
            </p:spPr>
            <p:txBody>
              <a:bodyPr>
                <a:normAutofit fontScale="92500" lnSpcReduction="20000"/>
              </a:bodyPr>
              <a:lstStyle/>
              <a:p>
                <a:pPr marL="0" lvl="0" indent="0" algn="r" rtl="1">
                  <a:buNone/>
                </a:pPr>
                <a:r>
                  <a:rPr lang="ar-SA" sz="4300" dirty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حيث:</a:t>
                </a:r>
              </a:p>
              <a:p>
                <a:pPr lvl="0" algn="just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4300" dirty="0">
                    <a:solidFill>
                      <a:prstClr val="black"/>
                    </a:solidFill>
                    <a:ea typeface="Calibri"/>
                  </a:rPr>
                  <a:t>حيث: </a:t>
                </a:r>
                <a:r>
                  <a:rPr lang="ar-SA" sz="4300" dirty="0">
                    <a:solidFill>
                      <a:prstClr val="black"/>
                    </a:solidFill>
                    <a:ea typeface="Calibri"/>
                    <a:cs typeface="Calibri"/>
                  </a:rPr>
                  <a:t>α</a:t>
                </a:r>
                <a:r>
                  <a:rPr lang="ar-SA" sz="4300" dirty="0">
                    <a:solidFill>
                      <a:prstClr val="black"/>
                    </a:solidFill>
                    <a:ea typeface="Calibri"/>
                  </a:rPr>
                  <a:t> الخطأ</a:t>
                </a:r>
                <a:endParaRPr lang="fr-FR" sz="4300" dirty="0">
                  <a:solidFill>
                    <a:prstClr val="black"/>
                  </a:solidFill>
                  <a:ea typeface="Calibri"/>
                  <a:cs typeface="Arial"/>
                </a:endParaRPr>
              </a:p>
              <a:p>
                <a:pPr lvl="0" algn="just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300" dirty="0">
                    <a:solidFill>
                      <a:prstClr val="black"/>
                    </a:solidFill>
                    <a:ea typeface="Calibri"/>
                    <a:cs typeface="Arial"/>
                  </a:rPr>
                  <a:t>1</a:t>
                </a:r>
                <a:r>
                  <a:rPr lang="fr-FR" sz="4300" dirty="0">
                    <a:solidFill>
                      <a:prstClr val="black"/>
                    </a:solidFill>
                    <a:ea typeface="Calibri"/>
                    <a:cs typeface="Calibri"/>
                  </a:rPr>
                  <a:t>-α</a:t>
                </a:r>
                <a:r>
                  <a:rPr lang="ar-SA" sz="4300" dirty="0">
                    <a:solidFill>
                      <a:prstClr val="black"/>
                    </a:solidFill>
                    <a:ea typeface="Calibri"/>
                  </a:rPr>
                  <a:t>: درجة الثقة</a:t>
                </a:r>
                <a:endParaRPr lang="fr-FR" sz="37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endParaRPr>
              </a:p>
              <a:p>
                <a:pPr algn="just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b="0" dirty="0" smtClean="0">
                    <a:effectLst/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800" b="1" i="1" smtClean="0">
                            <a:effectLst/>
                            <a:latin typeface="Cambria Math"/>
                            <a:cs typeface="Arial"/>
                          </a:rPr>
                        </m:ctrlPr>
                      </m:sSubPr>
                      <m:e>
                        <m:r>
                          <a:rPr lang="fr-FR" sz="3800" b="1" i="1" smtClean="0">
                            <a:effectLst/>
                            <a:latin typeface="Cambria Math"/>
                            <a:cs typeface="Arial"/>
                          </a:rPr>
                          <m:t>𝒁</m:t>
                        </m:r>
                      </m:e>
                      <m:sub>
                        <m:r>
                          <a:rPr lang="fr-FR" sz="3800" b="1" i="1" smtClean="0">
                            <a:effectLst/>
                            <a:latin typeface="Cambria Math"/>
                            <a:cs typeface="Arial"/>
                          </a:rPr>
                          <m:t>𝟏</m:t>
                        </m:r>
                        <m:r>
                          <a:rPr lang="fr-FR" sz="3800" b="1" i="1" smtClean="0">
                            <a:effectLst/>
                            <a:latin typeface="Cambria Math"/>
                            <a:ea typeface="Cambria Math"/>
                            <a:cs typeface="Arial"/>
                          </a:rPr>
                          <m:t>−</m:t>
                        </m:r>
                        <m:f>
                          <m:fPr>
                            <m:ctrlPr>
                              <a:rPr lang="fr-FR" sz="3800" b="1" i="1" smtClean="0">
                                <a:effectLst/>
                                <a:latin typeface="Cambria Math"/>
                                <a:ea typeface="Cambria Math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fr-FR" sz="3800" b="1" i="1" smtClean="0">
                                <a:effectLst/>
                                <a:latin typeface="Cambria Math"/>
                                <a:ea typeface="Cambria Math"/>
                                <a:cs typeface="Arial"/>
                              </a:rPr>
                              <m:t>𝜶</m:t>
                            </m:r>
                          </m:num>
                          <m:den>
                            <m:r>
                              <a:rPr lang="fr-FR" sz="3800" b="1" i="1" smtClean="0">
                                <a:effectLst/>
                                <a:latin typeface="Cambria Math"/>
                                <a:ea typeface="Cambria Math"/>
                                <a:cs typeface="Arial"/>
                              </a:rPr>
                              <m:t>𝟐</m:t>
                            </m:r>
                          </m:den>
                        </m:f>
                      </m:sub>
                    </m:sSub>
                  </m:oMath>
                </a14:m>
                <a:r>
                  <a:rPr lang="ar-SA" sz="3800" b="1" i="1" dirty="0" smtClean="0">
                    <a:effectLst/>
                    <a:latin typeface="Sakkal Majalla" pitchFamily="2" charset="-78"/>
                    <a:cs typeface="Sakkal Majalla" pitchFamily="2" charset="-78"/>
                  </a:rPr>
                  <a:t>: تستخرج من جدول التوزيع المعياري</a:t>
                </a:r>
                <a:endParaRPr lang="fr-FR" sz="3800" b="1" i="1" dirty="0" smtClean="0">
                  <a:effectLst/>
                  <a:latin typeface="Sakkal Majalla" pitchFamily="2" charset="-78"/>
                  <a:cs typeface="Sakkal Majalla" pitchFamily="2" charset="-78"/>
                </a:endParaRPr>
              </a:p>
              <a:p>
                <a:pPr algn="just"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3800" b="1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fr-FR" sz="3800" b="1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:</m:t>
                        </m:r>
                        <m:r>
                          <a:rPr lang="fr-FR" sz="3800" b="1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𝒁</m:t>
                        </m:r>
                      </m:e>
                      <m:sub>
                        <m:r>
                          <a:rPr lang="fr-FR" sz="3800" b="1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𝟏</m:t>
                        </m:r>
                        <m:r>
                          <a:rPr lang="fr-FR" sz="3800" b="1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−</m:t>
                        </m:r>
                        <m:f>
                          <m:fPr>
                            <m:ctrlPr>
                              <a:rPr lang="fr-FR" sz="3800" b="1" i="1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fr-FR" sz="3800" b="1" i="1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𝜶</m:t>
                            </m:r>
                          </m:num>
                          <m:den>
                            <m:r>
                              <a:rPr lang="fr-FR" sz="3800" b="1" i="1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𝟐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fr-FR" sz="3800" b="1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</m:ctrlPr>
                      </m:fPr>
                      <m:num>
                        <m:r>
                          <a:rPr lang="fr-FR" sz="3800" b="1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𝝈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3800" b="1" i="1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fr-FR" sz="3800" b="1" i="1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𝒏</m:t>
                            </m:r>
                          </m:e>
                        </m:rad>
                      </m:den>
                    </m:f>
                  </m:oMath>
                </a14:m>
                <a:r>
                  <a:rPr lang="ar-SA" sz="3800" b="1" dirty="0">
                    <a:latin typeface="Sakkal Majalla" pitchFamily="2" charset="-78"/>
                    <a:ea typeface="Times New Roman"/>
                    <a:cs typeface="Sakkal Majalla" pitchFamily="2" charset="-78"/>
                  </a:rPr>
                  <a:t> خطأ </a:t>
                </a:r>
                <a:r>
                  <a:rPr lang="ar-SA" sz="3800" b="1" dirty="0" smtClean="0">
                    <a:latin typeface="Sakkal Majalla" pitchFamily="2" charset="-78"/>
                    <a:ea typeface="Times New Roman"/>
                    <a:cs typeface="Sakkal Majalla" pitchFamily="2" charset="-78"/>
                  </a:rPr>
                  <a:t>التقدير</a:t>
                </a:r>
              </a:p>
              <a:p>
                <a:pPr marL="0" indent="0" algn="just" rtl="1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ar-SA" sz="3800" b="1" dirty="0" smtClean="0">
                    <a:latin typeface="Sakkal Majalla" pitchFamily="2" charset="-78"/>
                    <a:ea typeface="Calibri"/>
                    <a:cs typeface="Sakkal Majalla" pitchFamily="2" charset="-78"/>
                  </a:rPr>
                  <a:t>في حالة التباين مجهول وحجمة العينة أكبر من 30 نعوض بــ </a:t>
                </a:r>
                <a:r>
                  <a:rPr lang="fr-FR" sz="3800" b="1" dirty="0" smtClean="0">
                    <a:latin typeface="Sakkal Majalla" pitchFamily="2" charset="-78"/>
                    <a:ea typeface="Calibri"/>
                    <a:cs typeface="Sakkal Majalla" pitchFamily="2" charset="-78"/>
                  </a:rPr>
                  <a:t>S </a:t>
                </a:r>
                <a:r>
                  <a:rPr lang="ar-SA" sz="3800" b="1" dirty="0">
                    <a:latin typeface="Sakkal Majalla" pitchFamily="2" charset="-78"/>
                    <a:ea typeface="Calibri"/>
                    <a:cs typeface="Sakkal Majalla" pitchFamily="2" charset="-78"/>
                  </a:rPr>
                  <a:t> </a:t>
                </a:r>
                <a:r>
                  <a:rPr lang="ar-SA" sz="3800" b="1" dirty="0" smtClean="0">
                    <a:latin typeface="Sakkal Majalla" pitchFamily="2" charset="-78"/>
                    <a:ea typeface="Calibri"/>
                    <a:cs typeface="Sakkal Majalla" pitchFamily="2" charset="-78"/>
                  </a:rPr>
                  <a:t>انحراف العينة </a:t>
                </a:r>
              </a:p>
              <a:p>
                <a:pPr marL="0" indent="0" algn="just" rtl="1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ar-SA" sz="3800" b="1" dirty="0" smtClean="0">
                    <a:solidFill>
                      <a:srgbClr val="FF0000"/>
                    </a:solidFill>
                    <a:latin typeface="Sakkal Majalla" pitchFamily="2" charset="-78"/>
                    <a:ea typeface="Calibri"/>
                    <a:cs typeface="Sakkal Majalla" pitchFamily="2" charset="-78"/>
                  </a:rPr>
                  <a:t>مع الأخذ بعين الاعتبار معامل التصحيح إذا تطلب الأمر</a:t>
                </a:r>
                <a:endParaRPr lang="fr-FR" sz="3800" b="1" dirty="0">
                  <a:solidFill>
                    <a:srgbClr val="FF0000"/>
                  </a:solidFill>
                  <a:latin typeface="Sakkal Majalla" pitchFamily="2" charset="-78"/>
                  <a:ea typeface="Calibri"/>
                  <a:cs typeface="Sakkal Majalla" pitchFamily="2" charset="-78"/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6336704"/>
              </a:xfrm>
              <a:blipFill rotWithShape="1">
                <a:blip r:embed="rId2"/>
                <a:stretch>
                  <a:fillRect l="-2963" t="-3176" r="-2593" b="-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0" y="332656"/>
                <a:ext cx="9144000" cy="6192688"/>
              </a:xfrm>
            </p:spPr>
            <p:txBody>
              <a:bodyPr>
                <a:normAutofit/>
              </a:bodyPr>
              <a:lstStyle/>
              <a:p>
                <a:pPr marL="0" indent="0" algn="ctr" rtl="1">
                  <a:buNone/>
                </a:pPr>
                <a:r>
                  <a:rPr lang="ar-SA" sz="4000" b="1" dirty="0" smtClean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فترة الثقة لمتوسط مجتمع طبيعي مجهول وتباين عينته معلوم  وحجم العينة أقل من 30</a:t>
                </a: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effectLst/>
                          <a:latin typeface="Cambria Math"/>
                          <a:ea typeface="Calibri"/>
                          <a:cs typeface="Arial"/>
                        </a:rPr>
                        <m:t>𝑝</m:t>
                      </m:r>
                      <m:d>
                        <m:dPr>
                          <m:ctrlPr>
                            <a:rPr lang="fr-FR" sz="400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sz="400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accPr>
                            <m:e>
                              <m:r>
                                <a:rPr lang="fr-FR" sz="4000" b="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𝑋</m:t>
                              </m:r>
                            </m:e>
                          </m:acc>
                          <m:r>
                            <a:rPr lang="fr-FR" sz="4000" b="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 −</m:t>
                          </m:r>
                          <m:sSub>
                            <m:sSubPr>
                              <m:ctrlPr>
                                <a:rPr lang="fr-FR" sz="4000" i="1"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sz="4000" i="1">
                                  <a:latin typeface="Cambria Math"/>
                                  <a:ea typeface="Calibri"/>
                                  <a:cs typeface="Arial"/>
                                </a:rPr>
                                <m:t>𝑇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fr-FR" sz="4000" i="1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1</m:t>
                                  </m:r>
                                  <m: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sz="4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Arial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4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Arial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fr-FR" sz="4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Arial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,</m:t>
                                  </m:r>
                                  <m: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𝑉</m:t>
                                  </m:r>
                                </m:e>
                              </m:d>
                            </m:sub>
                          </m:sSub>
                          <m:f>
                            <m:fPr>
                              <m:ctrlPr>
                                <a:rPr lang="fr-FR" sz="4000" i="1"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fPr>
                            <m:num>
                              <m:r>
                                <a:rPr lang="fr-FR" sz="4000" i="1">
                                  <a:latin typeface="Cambria Math"/>
                                  <a:ea typeface="Calibri"/>
                                  <a:cs typeface="Arial"/>
                                </a:rPr>
                                <m:t>𝑆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fr-FR" sz="4000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4000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fr-FR" sz="4000" b="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&lt;</m:t>
                          </m:r>
                          <m:r>
                            <a:rPr lang="fr-FR" sz="4000" b="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𝜇</m:t>
                          </m:r>
                          <m:r>
                            <a:rPr lang="fr-FR" sz="4000" b="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&lt;</m:t>
                          </m:r>
                          <m:acc>
                            <m:accPr>
                              <m:chr m:val="̅"/>
                              <m:ctrlPr>
                                <a:rPr lang="fr-FR" sz="400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accPr>
                            <m:e>
                              <m:r>
                                <a:rPr lang="fr-FR" sz="4000" b="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𝑋</m:t>
                              </m:r>
                            </m:e>
                          </m:acc>
                          <m:r>
                            <a:rPr lang="fr-FR" sz="4000" b="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+ </m:t>
                          </m:r>
                          <m:sSub>
                            <m:sSubPr>
                              <m:ctrlPr>
                                <a:rPr lang="fr-FR" sz="4000" i="1" smtClean="0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sz="4000" b="0" i="1" smtClean="0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𝑇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fr-FR" sz="4000" b="0" i="1" smtClean="0">
                                      <a:effectLst/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1</m:t>
                                  </m:r>
                                  <m:r>
                                    <a:rPr lang="fr-FR" sz="4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sz="4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Arial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4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Arial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fr-FR" sz="4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Arial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fr-FR" sz="4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,</m:t>
                                  </m:r>
                                  <m:r>
                                    <a:rPr lang="fr-FR" sz="4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𝑉</m:t>
                                  </m:r>
                                </m:e>
                              </m:d>
                            </m:sub>
                          </m:sSub>
                          <m:f>
                            <m:fPr>
                              <m:ctrlPr>
                                <a:rPr lang="fr-FR" sz="400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fPr>
                            <m:num>
                              <m:r>
                                <a:rPr lang="fr-FR" sz="4000" b="0" i="1" smtClean="0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𝑆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fr-FR" sz="4000" i="1"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4000" b="0" i="1"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fr-FR" sz="4000" b="0" i="1">
                          <a:effectLst/>
                          <a:latin typeface="Cambria Math"/>
                          <a:ea typeface="Calibri"/>
                          <a:cs typeface="Arial"/>
                        </a:rPr>
                        <m:t>=</m:t>
                      </m:r>
                      <m:d>
                        <m:dPr>
                          <m:ctrlPr>
                            <a:rPr lang="fr-FR" sz="4000" b="0" i="1" smtClean="0">
                              <a:effectLst/>
                              <a:latin typeface="Cambria Math"/>
                              <a:cs typeface="Arial"/>
                            </a:rPr>
                          </m:ctrlPr>
                        </m:dPr>
                        <m:e>
                          <m:r>
                            <a:rPr lang="ar-SA" sz="4000" b="0" i="1" smtClean="0">
                              <a:effectLst/>
                              <a:latin typeface="Cambria Math"/>
                              <a:cs typeface="Arial"/>
                            </a:rPr>
                            <m:t>1</m:t>
                          </m:r>
                          <m:r>
                            <a:rPr lang="ar-SA" sz="4000" b="0" i="1" smtClean="0">
                              <a:effectLst/>
                              <a:latin typeface="Cambria Math"/>
                              <a:ea typeface="Cambria Math"/>
                              <a:cs typeface="Arial"/>
                            </a:rPr>
                            <m:t>−</m:t>
                          </m:r>
                          <m:r>
                            <a:rPr lang="ar-SA" sz="4000" b="0" i="1" smtClean="0">
                              <a:effectLst/>
                              <a:latin typeface="Cambria Math"/>
                              <a:ea typeface="Cambria Math"/>
                              <a:cs typeface="Arial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fr-FR" sz="4000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32656"/>
                <a:ext cx="9144000" cy="6192688"/>
              </a:xfrm>
              <a:blipFill rotWithShape="1">
                <a:blip r:embed="rId2"/>
                <a:stretch>
                  <a:fillRect t="-17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3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332656"/>
                <a:ext cx="8712968" cy="6192688"/>
              </a:xfrm>
            </p:spPr>
            <p:txBody>
              <a:bodyPr>
                <a:normAutofit/>
              </a:bodyPr>
              <a:lstStyle/>
              <a:p>
                <a:pPr marL="0" indent="0" algn="ctr" rtl="1">
                  <a:buNone/>
                </a:pPr>
                <a:r>
                  <a:rPr lang="ar-SA" sz="4000" b="1" dirty="0" smtClean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فترة الثقة لمتوسط مجتمع</a:t>
                </a:r>
                <a:r>
                  <a:rPr lang="fr-FR" sz="4000" b="1" dirty="0" smtClean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 </a:t>
                </a:r>
                <a:r>
                  <a:rPr lang="ar-SA" sz="4000" b="1" dirty="0" smtClean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لا يتبع التوزيع الطبيعي تباينه معلوم وحجم العينة أكبر من 30</a:t>
                </a: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effectLst/>
                          <a:latin typeface="Cambria Math"/>
                          <a:ea typeface="Calibri"/>
                          <a:cs typeface="Arial"/>
                        </a:rPr>
                        <m:t>𝑝</m:t>
                      </m:r>
                      <m:d>
                        <m:dPr>
                          <m:ctrlPr>
                            <a:rPr lang="fr-FR" sz="400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sz="400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accPr>
                            <m:e>
                              <m:r>
                                <a:rPr lang="fr-FR" sz="4000" b="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𝑋</m:t>
                              </m:r>
                            </m:e>
                          </m:acc>
                          <m:r>
                            <a:rPr lang="fr-FR" sz="4000" b="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fr-FR" sz="400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sz="4000" b="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sz="4000" b="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1</m:t>
                              </m:r>
                              <m:r>
                                <a:rPr lang="fr-FR" sz="4000" b="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4000" i="1"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fr-FR" sz="4000" b="0" i="1"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fr-FR" sz="4000" b="0" i="1"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f>
                            <m:fPr>
                              <m:ctrlPr>
                                <a:rPr lang="fr-FR" sz="400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fPr>
                            <m:num>
                              <m:r>
                                <a:rPr lang="fr-FR" sz="4000" b="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fr-FR" sz="4000" i="1"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4000" b="0" i="1"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fr-FR" sz="4000" b="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&lt;</m:t>
                          </m:r>
                          <m:r>
                            <a:rPr lang="fr-FR" sz="4000" b="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𝜇</m:t>
                          </m:r>
                          <m:r>
                            <a:rPr lang="fr-FR" sz="4000" b="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&lt;</m:t>
                          </m:r>
                          <m:acc>
                            <m:accPr>
                              <m:chr m:val="̅"/>
                              <m:ctrlPr>
                                <a:rPr lang="fr-FR" sz="400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accPr>
                            <m:e>
                              <m:r>
                                <a:rPr lang="fr-FR" sz="4000" b="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𝑋</m:t>
                              </m:r>
                            </m:e>
                          </m:acc>
                          <m:r>
                            <a:rPr lang="fr-FR" sz="4000" b="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+ </m:t>
                          </m:r>
                          <m:sSub>
                            <m:sSubPr>
                              <m:ctrlPr>
                                <a:rPr lang="fr-FR" sz="400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sz="4000" b="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sz="4000" b="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1</m:t>
                              </m:r>
                              <m:r>
                                <a:rPr lang="fr-FR" sz="4000" b="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4000" i="1"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fr-FR" sz="4000" b="0" i="1"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fr-FR" sz="4000" b="0" i="1"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f>
                            <m:fPr>
                              <m:ctrlPr>
                                <a:rPr lang="fr-FR" sz="400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fPr>
                            <m:num>
                              <m:r>
                                <a:rPr lang="fr-FR" sz="4000" b="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fr-FR" sz="4000" i="1"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4000" b="0" i="1"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fr-FR" sz="4000" b="0" i="1">
                          <a:effectLst/>
                          <a:latin typeface="Cambria Math"/>
                          <a:ea typeface="Calibri"/>
                          <a:cs typeface="Arial"/>
                        </a:rPr>
                        <m:t>=</m:t>
                      </m:r>
                      <m:d>
                        <m:dPr>
                          <m:ctrlPr>
                            <a:rPr lang="fr-FR" sz="4000" b="0" i="1" smtClean="0">
                              <a:effectLst/>
                              <a:latin typeface="Cambria Math"/>
                              <a:cs typeface="Arial"/>
                            </a:rPr>
                          </m:ctrlPr>
                        </m:dPr>
                        <m:e>
                          <m:r>
                            <a:rPr lang="ar-SA" sz="4000" b="0" i="1" smtClean="0">
                              <a:effectLst/>
                              <a:latin typeface="Cambria Math"/>
                              <a:cs typeface="Arial"/>
                            </a:rPr>
                            <m:t>1</m:t>
                          </m:r>
                          <m:r>
                            <a:rPr lang="ar-SA" sz="4000" b="0" i="1" smtClean="0">
                              <a:effectLst/>
                              <a:latin typeface="Cambria Math"/>
                              <a:ea typeface="Cambria Math"/>
                              <a:cs typeface="Arial"/>
                            </a:rPr>
                            <m:t>−</m:t>
                          </m:r>
                          <m:r>
                            <a:rPr lang="ar-SA" sz="4000" b="0" i="1" smtClean="0">
                              <a:effectLst/>
                              <a:latin typeface="Cambria Math"/>
                              <a:ea typeface="Cambria Math"/>
                              <a:cs typeface="Arial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fr-FR" sz="4000" dirty="0" smtClean="0">
                  <a:ea typeface="Calibri"/>
                  <a:cs typeface="Arial"/>
                </a:endParaRPr>
              </a:p>
              <a:p>
                <a:pPr marL="0" indent="0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600" b="0" i="1" smtClean="0">
                              <a:latin typeface="Cambria Math"/>
                              <a:cs typeface="Sakkal Majalla" pitchFamily="2" charset="-78"/>
                            </a:rPr>
                          </m:ctrlPr>
                        </m:sSubPr>
                        <m:e>
                          <m:r>
                            <a:rPr lang="fr-FR" sz="4600" i="1">
                              <a:solidFill>
                                <a:prstClr val="black"/>
                              </a:solidFill>
                              <a:latin typeface="Cambria Math"/>
                              <a:cs typeface="Sakkal Majalla" pitchFamily="2" charset="-78"/>
                            </a:rPr>
                            <m:t>𝐼𝐶</m:t>
                          </m:r>
                          <m:d>
                            <m:dPr>
                              <m:ctrlPr>
                                <a:rPr lang="fr-FR" sz="46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Sakkal Majalla" pitchFamily="2" charset="-78"/>
                                </a:rPr>
                              </m:ctrlPr>
                            </m:dPr>
                            <m:e>
                              <m:r>
                                <a:rPr lang="fr-FR" sz="4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𝜇</m:t>
                              </m:r>
                            </m:e>
                          </m:d>
                        </m:e>
                        <m:sub>
                          <m:r>
                            <a:rPr lang="fr-FR" sz="4600" b="0" i="1" smtClean="0">
                              <a:latin typeface="Cambria Math"/>
                              <a:cs typeface="Sakkal Majalla" pitchFamily="2" charset="-78"/>
                            </a:rPr>
                            <m:t>1</m:t>
                          </m:r>
                          <m:r>
                            <a:rPr lang="fr-FR" sz="4600" b="0" i="1" smtClean="0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−</m:t>
                          </m:r>
                          <m:r>
                            <a:rPr lang="fr-FR" sz="4600" b="0" i="1" smtClean="0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𝛼</m:t>
                          </m:r>
                        </m:sub>
                      </m:sSub>
                      <m:r>
                        <a:rPr lang="fr-FR" sz="4600" b="0" i="0" smtClean="0">
                          <a:latin typeface="Cambria Math"/>
                          <a:cs typeface="Sakkal Majalla" pitchFamily="2" charset="-78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4600" b="0" i="1" smtClean="0">
                              <a:latin typeface="Cambria Math"/>
                              <a:cs typeface="Sakkal Majalla" pitchFamily="2" charset="-78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sz="4600" b="0" i="1" smtClean="0">
                                  <a:latin typeface="Cambria Math"/>
                                  <a:cs typeface="Sakkal Majalla" pitchFamily="2" charset="-78"/>
                                </a:rPr>
                              </m:ctrlPr>
                            </m:accPr>
                            <m:e>
                              <m:r>
                                <a:rPr lang="fr-FR" sz="4600" b="0" i="1" smtClean="0">
                                  <a:latin typeface="Cambria Math"/>
                                  <a:cs typeface="Sakkal Majalla" pitchFamily="2" charset="-78"/>
                                </a:rPr>
                                <m:t>𝑋</m:t>
                              </m:r>
                            </m:e>
                          </m:acc>
                          <m:r>
                            <a:rPr lang="fr-FR" sz="4600" b="0" i="1" smtClean="0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∓</m:t>
                          </m:r>
                          <m:f>
                            <m:fPr>
                              <m:ctrlPr>
                                <a:rPr lang="fr-FR" sz="4600" b="0" i="1" smtClean="0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fPr>
                            <m:num>
                              <m:r>
                                <a:rPr lang="fr-FR" sz="4600" b="0" i="1" smtClean="0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fr-FR" sz="4600" b="0" i="1" smtClean="0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4600" b="0" i="1" smtClean="0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sSub>
                            <m:sSubPr>
                              <m:ctrlPr>
                                <a:rPr lang="fr-FR" sz="4600" b="0" i="1" smtClean="0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sSubPr>
                            <m:e>
                              <m:r>
                                <a:rPr lang="fr-FR" sz="4600" b="0" i="1" smtClean="0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sz="4600" b="0" i="1" smtClean="0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1</m:t>
                              </m:r>
                              <m:r>
                                <a:rPr lang="fr-FR" sz="4600" b="0" i="1" smtClean="0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4600" b="0" i="1" smtClean="0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fPr>
                                <m:num>
                                  <m:r>
                                    <a:rPr lang="fr-FR" sz="4600" b="0" i="1" smtClean="0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fr-FR" sz="4600" b="0" i="1" smtClean="0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</m:d>
                    </m:oMath>
                  </m:oMathPara>
                </a14:m>
                <a:endParaRPr lang="ar-SA" sz="4600" dirty="0" smtClean="0"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332656"/>
                <a:ext cx="8712968" cy="6192688"/>
              </a:xfrm>
              <a:blipFill rotWithShape="1">
                <a:blip r:embed="rId2"/>
                <a:stretch>
                  <a:fillRect l="-2517" t="-1773" r="-11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6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332656"/>
                <a:ext cx="8712968" cy="6192688"/>
              </a:xfrm>
            </p:spPr>
            <p:txBody>
              <a:bodyPr>
                <a:normAutofit/>
              </a:bodyPr>
              <a:lstStyle/>
              <a:p>
                <a:pPr marL="0" indent="0" algn="ctr" rtl="1">
                  <a:buNone/>
                </a:pPr>
                <a:r>
                  <a:rPr lang="ar-SA" sz="4000" b="1" dirty="0" smtClean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فترة الثقة لمتوسط مجتمع</a:t>
                </a:r>
                <a:r>
                  <a:rPr lang="fr-FR" sz="4000" b="1" dirty="0" smtClean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 </a:t>
                </a:r>
                <a:r>
                  <a:rPr lang="ar-SA" sz="4000" b="1" dirty="0" smtClean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لا يتبع التوزيع الطبيعي تباينه معلوم وحجم العينة أقل من 30</a:t>
                </a:r>
              </a:p>
              <a:p>
                <a:pPr marL="0" indent="0" algn="ctr" rtl="1">
                  <a:buNone/>
                </a:pPr>
                <a:r>
                  <a:rPr lang="ar-SA" sz="4000" b="1" dirty="0" smtClean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نظرية </a:t>
                </a:r>
                <a:r>
                  <a:rPr lang="ar-SA" sz="4000" b="1" dirty="0" err="1" smtClean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تشيبيشيف</a:t>
                </a:r>
                <a:r>
                  <a:rPr lang="fr-FR" sz="4000" b="1" dirty="0" smtClean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 </a:t>
                </a:r>
                <a:r>
                  <a:rPr lang="ar-SA" sz="4000" b="1" dirty="0" smtClean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(</a:t>
                </a:r>
                <a:r>
                  <a:rPr lang="fr-FR" sz="4000" b="1" dirty="0" err="1" smtClean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Techebecheff</a:t>
                </a:r>
                <a:r>
                  <a:rPr lang="ar-SA" sz="4000" b="1" dirty="0" smtClean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)</a:t>
                </a:r>
              </a:p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0" i="1" smtClean="0">
                          <a:effectLst/>
                          <a:latin typeface="Cambria Math"/>
                          <a:ea typeface="Calibri"/>
                          <a:cs typeface="Arial"/>
                        </a:rPr>
                        <m:t>𝑝</m:t>
                      </m:r>
                      <m:d>
                        <m:dPr>
                          <m:ctrlPr>
                            <a:rPr lang="fr-FR" sz="400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sz="4000" i="1" smtClean="0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accPr>
                            <m:e>
                              <m:r>
                                <a:rPr lang="fr-FR" sz="4000" b="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𝑋</m:t>
                              </m:r>
                            </m:e>
                          </m:acc>
                          <m:r>
                            <a:rPr lang="fr-FR" sz="4000" b="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 </m:t>
                          </m:r>
                          <m:r>
                            <a:rPr lang="fr-FR" sz="4000" b="0" i="1" smtClean="0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−</m:t>
                          </m:r>
                          <m:r>
                            <a:rPr lang="fr-FR" sz="4000" i="1" smtClean="0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𝐾</m:t>
                          </m:r>
                          <m:f>
                            <m:fPr>
                              <m:ctrlPr>
                                <a:rPr lang="fr-FR" sz="400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fPr>
                            <m:num>
                              <m:r>
                                <a:rPr lang="fr-FR" sz="4000" b="0" i="1" smtClean="0">
                                  <a:effectLst/>
                                  <a:latin typeface="Cambria Math"/>
                                  <a:ea typeface="Cambria Math"/>
                                  <a:cs typeface="Arial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fr-FR" sz="4000" i="1"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4000" b="0" i="1"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fr-FR" sz="4000" b="0" i="1" smtClean="0">
                              <a:effectLst/>
                              <a:latin typeface="Cambria Math"/>
                              <a:ea typeface="Cambria Math"/>
                              <a:cs typeface="Arial"/>
                            </a:rPr>
                            <m:t>≤</m:t>
                          </m:r>
                          <m:r>
                            <a:rPr lang="fr-FR" sz="4000" b="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𝜇</m:t>
                          </m:r>
                          <m:r>
                            <a:rPr lang="fr-FR" sz="4000" b="0" i="1" smtClean="0">
                              <a:effectLst/>
                              <a:latin typeface="Cambria Math"/>
                              <a:ea typeface="Cambria Math"/>
                              <a:cs typeface="Arial"/>
                            </a:rPr>
                            <m:t>≤</m:t>
                          </m:r>
                          <m:acc>
                            <m:accPr>
                              <m:chr m:val="̅"/>
                              <m:ctrlPr>
                                <a:rPr lang="fr-FR" sz="400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accPr>
                            <m:e>
                              <m:r>
                                <a:rPr lang="fr-FR" sz="4000" b="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  <m:t>𝑋</m:t>
                              </m:r>
                            </m:e>
                          </m:acc>
                          <m:r>
                            <a:rPr lang="fr-FR" sz="4000" b="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+</m:t>
                          </m:r>
                          <m:r>
                            <a:rPr lang="fr-FR" sz="4000" i="1" smtClean="0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𝐾</m:t>
                          </m:r>
                          <m:f>
                            <m:fPr>
                              <m:ctrlPr>
                                <a:rPr lang="fr-FR" sz="4000" i="1">
                                  <a:effectLst/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fPr>
                            <m:num>
                              <m:r>
                                <a:rPr lang="fr-FR" sz="4000" b="0" i="1" smtClean="0">
                                  <a:effectLst/>
                                  <a:latin typeface="Cambria Math"/>
                                  <a:ea typeface="Cambria Math"/>
                                  <a:cs typeface="Arial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fr-FR" sz="4000" i="1"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sz="4000" b="0" i="1">
                                      <a:effectLst/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fr-FR" sz="4000" b="0" i="1">
                          <a:effectLst/>
                          <a:latin typeface="Cambria Math"/>
                          <a:ea typeface="Calibri"/>
                          <a:cs typeface="Arial"/>
                        </a:rPr>
                        <m:t>=</m:t>
                      </m:r>
                      <m:d>
                        <m:dPr>
                          <m:ctrlPr>
                            <a:rPr lang="fr-FR" sz="4000" b="0" i="1" smtClean="0">
                              <a:effectLst/>
                              <a:latin typeface="Cambria Math"/>
                              <a:cs typeface="Arial"/>
                            </a:rPr>
                          </m:ctrlPr>
                        </m:dPr>
                        <m:e>
                          <m:r>
                            <a:rPr lang="ar-SA" sz="4000" b="0" i="1" smtClean="0">
                              <a:effectLst/>
                              <a:latin typeface="Cambria Math"/>
                              <a:cs typeface="Arial"/>
                            </a:rPr>
                            <m:t>1</m:t>
                          </m:r>
                          <m:r>
                            <a:rPr lang="ar-SA" sz="4000" b="0" i="1" smtClean="0">
                              <a:effectLst/>
                              <a:latin typeface="Cambria Math"/>
                              <a:ea typeface="Cambria Math"/>
                              <a:cs typeface="Arial"/>
                            </a:rPr>
                            <m:t>−</m:t>
                          </m:r>
                          <m:r>
                            <a:rPr lang="ar-SA" sz="4000" b="0" i="1" smtClean="0">
                              <a:effectLst/>
                              <a:latin typeface="Cambria Math"/>
                              <a:ea typeface="Cambria Math"/>
                              <a:cs typeface="Arial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fr-FR" sz="4000" dirty="0" smtClean="0">
                  <a:ea typeface="Calibri"/>
                  <a:cs typeface="Arial"/>
                </a:endParaRPr>
              </a:p>
              <a:p>
                <a:pPr marL="0" indent="0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600" b="0" i="1" smtClean="0">
                          <a:latin typeface="Cambria Math"/>
                          <a:cs typeface="Sakkal Majalla" pitchFamily="2" charset="-78"/>
                        </a:rPr>
                        <m:t>1</m:t>
                      </m:r>
                      <m:r>
                        <a:rPr lang="fr-FR" sz="4600" b="0" i="1" smtClean="0">
                          <a:latin typeface="Cambria Math"/>
                          <a:ea typeface="Cambria Math"/>
                          <a:cs typeface="Sakkal Majalla" pitchFamily="2" charset="-78"/>
                        </a:rPr>
                        <m:t>−</m:t>
                      </m:r>
                      <m:f>
                        <m:fPr>
                          <m:ctrlPr>
                            <a:rPr lang="fr-FR" sz="4600" b="0" i="1" smtClean="0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</m:ctrlPr>
                        </m:fPr>
                        <m:num>
                          <m:r>
                            <a:rPr lang="fr-FR" sz="4600" b="0" i="1" smtClean="0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FR" sz="4600" b="0" i="1" smtClean="0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sSupPr>
                            <m:e>
                              <m:r>
                                <a:rPr lang="fr-FR" sz="4600" b="0" i="1" smtClean="0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fr-FR" sz="4600" b="0" i="1" smtClean="0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4600" b="0" i="0" smtClean="0">
                          <a:latin typeface="Cambria Math"/>
                          <a:ea typeface="Cambria Math"/>
                          <a:cs typeface="Sakkal Majalla" pitchFamily="2" charset="-78"/>
                        </a:rPr>
                        <m:t>=</m:t>
                      </m:r>
                      <m:r>
                        <a:rPr lang="fr-FR" sz="4600" b="0" i="0" smtClean="0">
                          <a:latin typeface="Cambria Math"/>
                          <a:ea typeface="Cambria Math"/>
                          <a:cs typeface="Sakkal Majalla" pitchFamily="2" charset="-78"/>
                        </a:rPr>
                        <m:t>1</m:t>
                      </m:r>
                      <m:r>
                        <a:rPr lang="fr-FR" sz="4600" b="0" i="1" smtClean="0">
                          <a:latin typeface="Cambria Math"/>
                          <a:ea typeface="Cambria Math"/>
                          <a:cs typeface="Sakkal Majalla" pitchFamily="2" charset="-78"/>
                        </a:rPr>
                        <m:t>−</m:t>
                      </m:r>
                      <m:r>
                        <a:rPr lang="fr-FR" sz="4600" b="0" i="1" smtClean="0">
                          <a:latin typeface="Cambria Math"/>
                          <a:ea typeface="Cambria Math"/>
                          <a:cs typeface="Sakkal Majalla" pitchFamily="2" charset="-78"/>
                        </a:rPr>
                        <m:t>𝛼</m:t>
                      </m:r>
                    </m:oMath>
                  </m:oMathPara>
                </a14:m>
                <a:endParaRPr lang="ar-SA" sz="4600" dirty="0" smtClean="0"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332656"/>
                <a:ext cx="8712968" cy="6192688"/>
              </a:xfrm>
              <a:blipFill rotWithShape="1">
                <a:blip r:embed="rId2"/>
                <a:stretch>
                  <a:fillRect l="-2517" t="-1773" r="-11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31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08712"/>
          </a:xfrm>
        </p:spPr>
        <p:txBody>
          <a:bodyPr>
            <a:normAutofit fontScale="92500"/>
          </a:bodyPr>
          <a:lstStyle/>
          <a:p>
            <a:pPr marL="0" indent="0" algn="r" rtl="1">
              <a:buNone/>
            </a:pPr>
            <a:r>
              <a:rPr lang="ar-SA" b="1" u="sng" dirty="0" smtClean="0"/>
              <a:t>مثال: </a:t>
            </a:r>
            <a:endParaRPr lang="ar-SA" b="1" dirty="0" smtClean="0"/>
          </a:p>
          <a:p>
            <a:pPr marL="0" indent="0" algn="just" rtl="1">
              <a:buNone/>
            </a:pPr>
            <a:r>
              <a:rPr lang="ar-SA" b="1" dirty="0"/>
              <a:t>	</a:t>
            </a:r>
            <a:endParaRPr lang="ar-SA" b="1" dirty="0" smtClean="0"/>
          </a:p>
          <a:p>
            <a:pPr marL="0" indent="0" algn="just" rtl="1">
              <a:lnSpc>
                <a:spcPct val="200000"/>
              </a:lnSpc>
              <a:buNone/>
            </a:pPr>
            <a:r>
              <a:rPr lang="ar-SA" b="1" dirty="0"/>
              <a:t>	</a:t>
            </a:r>
            <a:r>
              <a:rPr lang="ar-SA" sz="3600" b="1" dirty="0" smtClean="0"/>
              <a:t>لدينا مجتمع إحصائي حجمه 1000 قدر تباينه بــ 900، سحبنا منه عينة عشوائية بسيطة حجمها 25 وقدر </a:t>
            </a:r>
            <a:r>
              <a:rPr lang="ar-SA" sz="3600" b="1" dirty="0" err="1" smtClean="0"/>
              <a:t>متوسطها</a:t>
            </a:r>
            <a:r>
              <a:rPr lang="ar-SA" sz="3600" b="1" dirty="0" smtClean="0"/>
              <a:t> الحسابي بـــ 80.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ar-SA" sz="3600" b="1" dirty="0" smtClean="0"/>
              <a:t>       أوجد مجال الثقة 95% لمتوسط المجتمع غير المعلوم.</a:t>
            </a:r>
          </a:p>
        </p:txBody>
      </p:sp>
    </p:spTree>
    <p:extLst>
      <p:ext uri="{BB962C8B-B14F-4D97-AF65-F5344CB8AC3E}">
        <p14:creationId xmlns:p14="http://schemas.microsoft.com/office/powerpoint/2010/main" val="30122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260648"/>
                <a:ext cx="8640960" cy="6192688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ar-SA" sz="11100" b="1" i="1" smtClean="0">
                        <a:latin typeface="Cambria Math"/>
                        <a:cs typeface="+mj-cs"/>
                      </a:rPr>
                      <m:t>𝟏</m:t>
                    </m:r>
                    <m:r>
                      <a:rPr lang="ar-SA" sz="11100" b="1" i="1">
                        <a:latin typeface="Cambria Math"/>
                        <a:ea typeface="Cambria Math"/>
                        <a:cs typeface="+mj-cs"/>
                      </a:rPr>
                      <m:t>−</m:t>
                    </m:r>
                    <m:r>
                      <a:rPr lang="ar-SA" sz="11100" b="1" i="1">
                        <a:latin typeface="Cambria Math"/>
                        <a:ea typeface="Cambria Math"/>
                        <a:cs typeface="+mj-cs"/>
                      </a:rPr>
                      <m:t>𝜶</m:t>
                    </m:r>
                  </m:oMath>
                </a14:m>
                <a:r>
                  <a:rPr lang="ar-SA" sz="11100" b="1" dirty="0" smtClean="0">
                    <a:cs typeface="+mj-cs"/>
                  </a:rPr>
                  <a:t>= 0,95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sz="11100" b="1" i="1">
                        <a:latin typeface="Cambria Math"/>
                        <a:cs typeface="+mj-cs"/>
                      </a:rPr>
                      <m:t>𝟏</m:t>
                    </m:r>
                    <m:r>
                      <a:rPr lang="fr-FR" sz="11100" b="1" i="1">
                        <a:latin typeface="Cambria Math"/>
                        <a:ea typeface="Cambria Math"/>
                        <a:cs typeface="+mj-cs"/>
                      </a:rPr>
                      <m:t>−</m:t>
                    </m:r>
                    <m:f>
                      <m:fPr>
                        <m:ctrlPr>
                          <a:rPr lang="fr-FR" sz="11100" b="1" i="1">
                            <a:latin typeface="Cambria Math"/>
                            <a:ea typeface="Cambria Math"/>
                            <a:cs typeface="+mj-cs"/>
                          </a:rPr>
                        </m:ctrlPr>
                      </m:fPr>
                      <m:num>
                        <m:r>
                          <a:rPr lang="fr-FR" sz="11100" b="1" i="1">
                            <a:latin typeface="Cambria Math"/>
                            <a:ea typeface="Cambria Math"/>
                            <a:cs typeface="+mj-cs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fr-FR" sz="11100" b="1" i="1">
                                <a:latin typeface="Cambria Math"/>
                                <a:ea typeface="Cambria Math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lang="fr-FR" sz="11100" b="1" i="1">
                                <a:latin typeface="Cambria Math"/>
                                <a:ea typeface="Cambria Math"/>
                                <a:cs typeface="+mj-cs"/>
                              </a:rPr>
                              <m:t>𝑲</m:t>
                            </m:r>
                          </m:e>
                          <m:sup>
                            <m:r>
                              <a:rPr lang="fr-FR" sz="11100" b="1" i="1">
                                <a:latin typeface="Cambria Math"/>
                                <a:ea typeface="Cambria Math"/>
                                <a:cs typeface="+mj-cs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sz="11100" b="1">
                        <a:latin typeface="Cambria Math"/>
                        <a:ea typeface="Cambria Math"/>
                        <a:cs typeface="+mj-cs"/>
                      </a:rPr>
                      <m:t>=</m:t>
                    </m:r>
                    <m:r>
                      <a:rPr lang="fr-FR" sz="11100" b="1" i="1">
                        <a:latin typeface="Cambria Math"/>
                        <a:ea typeface="Cambria Math"/>
                        <a:cs typeface="+mj-cs"/>
                      </a:rPr>
                      <m:t>𝟏</m:t>
                    </m:r>
                    <m:r>
                      <a:rPr lang="fr-FR" sz="11100" b="1" i="1">
                        <a:latin typeface="Cambria Math"/>
                        <a:ea typeface="Cambria Math"/>
                        <a:cs typeface="+mj-cs"/>
                      </a:rPr>
                      <m:t>−</m:t>
                    </m:r>
                    <m:r>
                      <a:rPr lang="fr-FR" sz="11100" b="1" i="1">
                        <a:latin typeface="Cambria Math"/>
                        <a:ea typeface="Cambria Math"/>
                        <a:cs typeface="+mj-cs"/>
                      </a:rPr>
                      <m:t>𝜶</m:t>
                    </m:r>
                    <m:r>
                      <a:rPr lang="fr-FR" sz="11100" b="1" i="1" smtClean="0">
                        <a:latin typeface="Cambria Math"/>
                        <a:ea typeface="Cambria Math"/>
                        <a:cs typeface="+mj-cs"/>
                      </a:rPr>
                      <m:t>        </m:t>
                    </m:r>
                  </m:oMath>
                </a14:m>
                <a:r>
                  <a:rPr lang="ar-SA" sz="11100" b="1" dirty="0" smtClean="0">
                    <a:latin typeface="Sakkal Majalla" pitchFamily="2" charset="-78"/>
                    <a:cs typeface="+mj-cs"/>
                  </a:rPr>
                  <a:t>==&gt;</a:t>
                </a:r>
                <a14:m>
                  <m:oMath xmlns:m="http://schemas.openxmlformats.org/officeDocument/2006/math">
                    <m:r>
                      <a:rPr lang="fr-FR" sz="11100" b="1" i="1">
                        <a:latin typeface="Cambria Math"/>
                        <a:cs typeface="+mj-cs"/>
                      </a:rPr>
                      <m:t>𝟏</m:t>
                    </m:r>
                    <m:r>
                      <a:rPr lang="fr-FR" sz="11100" b="1" i="1">
                        <a:latin typeface="Cambria Math"/>
                        <a:ea typeface="Cambria Math"/>
                        <a:cs typeface="+mj-cs"/>
                      </a:rPr>
                      <m:t>−</m:t>
                    </m:r>
                    <m:f>
                      <m:fPr>
                        <m:ctrlPr>
                          <a:rPr lang="fr-FR" sz="11100" b="1" i="1">
                            <a:latin typeface="Cambria Math"/>
                            <a:ea typeface="Cambria Math"/>
                            <a:cs typeface="+mj-cs"/>
                          </a:rPr>
                        </m:ctrlPr>
                      </m:fPr>
                      <m:num>
                        <m:r>
                          <a:rPr lang="fr-FR" sz="11100" b="1" i="1">
                            <a:latin typeface="Cambria Math"/>
                            <a:ea typeface="Cambria Math"/>
                            <a:cs typeface="+mj-cs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fr-FR" sz="11100" b="1" i="1">
                                <a:latin typeface="Cambria Math"/>
                                <a:ea typeface="Cambria Math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lang="fr-FR" sz="11100" b="1" i="1">
                                <a:latin typeface="Cambria Math"/>
                                <a:ea typeface="Cambria Math"/>
                                <a:cs typeface="+mj-cs"/>
                              </a:rPr>
                              <m:t>𝑲</m:t>
                            </m:r>
                          </m:e>
                          <m:sup>
                            <m:r>
                              <a:rPr lang="fr-FR" sz="11100" b="1" i="1">
                                <a:latin typeface="Cambria Math"/>
                                <a:ea typeface="Cambria Math"/>
                                <a:cs typeface="+mj-cs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sz="11100" b="1">
                        <a:latin typeface="Cambria Math"/>
                        <a:ea typeface="Cambria Math"/>
                        <a:cs typeface="+mj-cs"/>
                      </a:rPr>
                      <m:t>=</m:t>
                    </m:r>
                    <m:r>
                      <a:rPr lang="ar-SA" sz="11100" b="1" i="1" smtClean="0">
                        <a:latin typeface="Cambria Math"/>
                        <a:ea typeface="Cambria Math"/>
                        <a:cs typeface="+mj-cs"/>
                      </a:rPr>
                      <m:t>𝟎</m:t>
                    </m:r>
                    <m:r>
                      <a:rPr lang="ar-SA" sz="11100" b="1" i="1" smtClean="0">
                        <a:latin typeface="Cambria Math"/>
                        <a:ea typeface="Cambria Math"/>
                        <a:cs typeface="+mj-cs"/>
                      </a:rPr>
                      <m:t>.</m:t>
                    </m:r>
                    <m:r>
                      <a:rPr lang="ar-SA" sz="11100" b="1" i="1" smtClean="0">
                        <a:latin typeface="Cambria Math"/>
                        <a:ea typeface="Cambria Math"/>
                        <a:cs typeface="+mj-cs"/>
                      </a:rPr>
                      <m:t>𝟗𝟓</m:t>
                    </m:r>
                  </m:oMath>
                </a14:m>
                <a:endParaRPr lang="fr-FR" sz="11100" b="1" dirty="0" smtClean="0">
                  <a:latin typeface="Sakkal Majalla" pitchFamily="2" charset="-78"/>
                  <a:cs typeface="+mj-cs"/>
                </a:endParaRPr>
              </a:p>
              <a:p>
                <a:pPr marL="0" indent="0" algn="r">
                  <a:buNone/>
                </a:pPr>
                <a:r>
                  <a:rPr lang="fr-FR" sz="11100" b="1" dirty="0" smtClean="0">
                    <a:latin typeface="Sakkal Majalla" pitchFamily="2" charset="-78"/>
                    <a:cs typeface="+mj-cs"/>
                  </a:rPr>
                  <a:t>   </a:t>
                </a:r>
                <a:r>
                  <a:rPr lang="ar-SA" sz="11100" b="1" dirty="0" smtClean="0">
                    <a:latin typeface="Sakkal Majalla" pitchFamily="2" charset="-78"/>
                    <a:cs typeface="+mj-cs"/>
                  </a:rPr>
                  <a:t>==&gt;</a:t>
                </a:r>
                <a:r>
                  <a:rPr lang="fr-FR" sz="11100" b="1" dirty="0" smtClean="0">
                    <a:latin typeface="Sakkal Majalla" pitchFamily="2" charset="-78"/>
                    <a:cs typeface="+mj-cs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1100" b="1" i="1">
                            <a:latin typeface="Cambria Math"/>
                            <a:ea typeface="Cambria Math"/>
                            <a:cs typeface="+mj-cs"/>
                          </a:rPr>
                        </m:ctrlPr>
                      </m:fPr>
                      <m:num>
                        <m:r>
                          <a:rPr lang="fr-FR" sz="11100" b="1" i="1">
                            <a:latin typeface="Cambria Math"/>
                            <a:ea typeface="Cambria Math"/>
                            <a:cs typeface="+mj-cs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fr-FR" sz="11100" b="1" i="1">
                                <a:latin typeface="Cambria Math"/>
                                <a:ea typeface="Cambria Math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lang="fr-FR" sz="11100" b="1" i="1">
                                <a:latin typeface="Cambria Math"/>
                                <a:ea typeface="Cambria Math"/>
                                <a:cs typeface="+mj-cs"/>
                              </a:rPr>
                              <m:t>𝑲</m:t>
                            </m:r>
                          </m:e>
                          <m:sup>
                            <m:r>
                              <a:rPr lang="fr-FR" sz="11100" b="1" i="1">
                                <a:latin typeface="Cambria Math"/>
                                <a:ea typeface="Cambria Math"/>
                                <a:cs typeface="+mj-cs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sz="11100" b="1">
                        <a:latin typeface="Cambria Math"/>
                        <a:ea typeface="Cambria Math"/>
                        <a:cs typeface="+mj-cs"/>
                      </a:rPr>
                      <m:t>=</m:t>
                    </m:r>
                    <m:r>
                      <a:rPr lang="ar-SA" sz="11100" b="1" i="1" smtClean="0">
                        <a:latin typeface="Cambria Math"/>
                        <a:ea typeface="Cambria Math"/>
                        <a:cs typeface="+mj-cs"/>
                      </a:rPr>
                      <m:t>𝟏</m:t>
                    </m:r>
                    <m:r>
                      <a:rPr lang="ar-SA" sz="11100" b="1" i="1" smtClean="0">
                        <a:latin typeface="Cambria Math"/>
                        <a:ea typeface="Cambria Math"/>
                        <a:cs typeface="+mj-cs"/>
                      </a:rPr>
                      <m:t>−</m:t>
                    </m:r>
                    <m:r>
                      <a:rPr lang="ar-SA" sz="11100" b="1" i="1">
                        <a:latin typeface="Cambria Math"/>
                        <a:ea typeface="Cambria Math"/>
                        <a:cs typeface="+mj-cs"/>
                      </a:rPr>
                      <m:t>𝟎</m:t>
                    </m:r>
                    <m:r>
                      <a:rPr lang="ar-SA" sz="11100" b="1" i="1">
                        <a:latin typeface="Cambria Math"/>
                        <a:ea typeface="Cambria Math"/>
                        <a:cs typeface="+mj-cs"/>
                      </a:rPr>
                      <m:t>.</m:t>
                    </m:r>
                    <m:r>
                      <a:rPr lang="ar-SA" sz="11100" b="1" i="1">
                        <a:latin typeface="Cambria Math"/>
                        <a:ea typeface="Cambria Math"/>
                        <a:cs typeface="+mj-cs"/>
                      </a:rPr>
                      <m:t>𝟗𝟓</m:t>
                    </m:r>
                  </m:oMath>
                </a14:m>
                <a:endParaRPr lang="ar-SA" sz="11100" b="1" dirty="0">
                  <a:latin typeface="Sakkal Majalla" pitchFamily="2" charset="-78"/>
                  <a:cs typeface="+mj-cs"/>
                </a:endParaRPr>
              </a:p>
              <a:p>
                <a:pPr marL="0" indent="0" rtl="1">
                  <a:buNone/>
                </a:pPr>
                <a:r>
                  <a:rPr lang="fr-FR" sz="11100" b="1" dirty="0" smtClean="0">
                    <a:latin typeface="Sakkal Majalla" pitchFamily="2" charset="-78"/>
                    <a:cs typeface="+mj-cs"/>
                  </a:rPr>
                  <a:t> </a:t>
                </a:r>
                <a:r>
                  <a:rPr lang="ar-SA" sz="11100" b="1" dirty="0" smtClean="0">
                    <a:latin typeface="Sakkal Majalla" pitchFamily="2" charset="-78"/>
                    <a:cs typeface="+mj-cs"/>
                  </a:rPr>
                  <a:t>&lt;==</a:t>
                </a:r>
                <a:r>
                  <a:rPr lang="fr-FR" sz="11100" b="1" dirty="0" smtClean="0">
                    <a:latin typeface="Sakkal Majalla" pitchFamily="2" charset="-78"/>
                    <a:cs typeface="+mj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1100" b="1" i="1">
                            <a:latin typeface="Cambria Math"/>
                            <a:ea typeface="Cambria Math"/>
                            <a:cs typeface="+mj-cs"/>
                          </a:rPr>
                        </m:ctrlPr>
                      </m:fPr>
                      <m:num>
                        <m:r>
                          <a:rPr lang="fr-FR" sz="11100" b="1" i="1">
                            <a:latin typeface="Cambria Math"/>
                            <a:ea typeface="Cambria Math"/>
                            <a:cs typeface="+mj-cs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fr-FR" sz="11100" b="1" i="1">
                                <a:latin typeface="Cambria Math"/>
                                <a:ea typeface="Cambria Math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lang="fr-FR" sz="11100" b="1" i="1">
                                <a:latin typeface="Cambria Math"/>
                                <a:ea typeface="Cambria Math"/>
                                <a:cs typeface="+mj-cs"/>
                              </a:rPr>
                              <m:t>𝑲</m:t>
                            </m:r>
                          </m:e>
                          <m:sup>
                            <m:r>
                              <a:rPr lang="fr-FR" sz="11100" b="1" i="1">
                                <a:latin typeface="Cambria Math"/>
                                <a:ea typeface="Cambria Math"/>
                                <a:cs typeface="+mj-cs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sz="11100" b="1">
                        <a:latin typeface="Cambria Math"/>
                        <a:ea typeface="Cambria Math"/>
                        <a:cs typeface="+mj-cs"/>
                      </a:rPr>
                      <m:t>=</m:t>
                    </m:r>
                    <m:r>
                      <a:rPr lang="ar-SA" sz="11100" b="1" i="1">
                        <a:latin typeface="Cambria Math"/>
                        <a:ea typeface="Cambria Math"/>
                        <a:cs typeface="+mj-cs"/>
                      </a:rPr>
                      <m:t>𝟎</m:t>
                    </m:r>
                    <m:r>
                      <a:rPr lang="ar-SA" sz="11100" b="1" i="1">
                        <a:latin typeface="Cambria Math"/>
                        <a:ea typeface="Cambria Math"/>
                        <a:cs typeface="+mj-cs"/>
                      </a:rPr>
                      <m:t>.</m:t>
                    </m:r>
                    <m:r>
                      <a:rPr lang="ar-SA" sz="11100" b="1" i="1" smtClean="0">
                        <a:latin typeface="Cambria Math"/>
                        <a:ea typeface="Cambria Math"/>
                        <a:cs typeface="+mj-cs"/>
                      </a:rPr>
                      <m:t>𝟎</m:t>
                    </m:r>
                    <m:r>
                      <a:rPr lang="ar-SA" sz="11100" b="1" i="1">
                        <a:latin typeface="Cambria Math"/>
                        <a:ea typeface="Cambria Math"/>
                        <a:cs typeface="+mj-cs"/>
                      </a:rPr>
                      <m:t>𝟓</m:t>
                    </m:r>
                  </m:oMath>
                </a14:m>
                <a:r>
                  <a:rPr lang="fr-FR" sz="11100" b="1" dirty="0" smtClean="0">
                    <a:latin typeface="Sakkal Majalla" pitchFamily="2" charset="-78"/>
                    <a:cs typeface="+mj-cs"/>
                  </a:rPr>
                  <a:t>     </a:t>
                </a:r>
                <a:r>
                  <a:rPr lang="ar-SA" sz="11100" b="1" dirty="0" smtClean="0">
                    <a:latin typeface="Sakkal Majalla" pitchFamily="2" charset="-78"/>
                    <a:cs typeface="+mj-cs"/>
                  </a:rPr>
                  <a:t>&lt;==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1100" b="1" i="1">
                            <a:latin typeface="Cambria Math"/>
                            <a:ea typeface="Cambria Math"/>
                            <a:cs typeface="+mj-cs"/>
                          </a:rPr>
                        </m:ctrlPr>
                      </m:sSupPr>
                      <m:e>
                        <m:r>
                          <a:rPr lang="fr-FR" sz="11100" b="1" i="1" smtClean="0">
                            <a:latin typeface="Cambria Math"/>
                            <a:ea typeface="Cambria Math"/>
                            <a:cs typeface="+mj-cs"/>
                          </a:rPr>
                          <m:t>  </m:t>
                        </m:r>
                        <m:r>
                          <a:rPr lang="ar-SA" sz="11100" b="1" i="1">
                            <a:latin typeface="Cambria Math"/>
                            <a:ea typeface="Cambria Math"/>
                            <a:cs typeface="+mj-cs"/>
                          </a:rPr>
                          <m:t>𝟎</m:t>
                        </m:r>
                        <m:r>
                          <a:rPr lang="ar-SA" sz="11100" b="1" i="1">
                            <a:latin typeface="Cambria Math"/>
                            <a:ea typeface="Cambria Math"/>
                            <a:cs typeface="+mj-cs"/>
                          </a:rPr>
                          <m:t>.</m:t>
                        </m:r>
                        <m:r>
                          <a:rPr lang="ar-SA" sz="11100" b="1" i="1">
                            <a:latin typeface="Cambria Math"/>
                            <a:ea typeface="Cambria Math"/>
                            <a:cs typeface="+mj-cs"/>
                          </a:rPr>
                          <m:t>𝟎𝟓</m:t>
                        </m:r>
                        <m:r>
                          <m:rPr>
                            <m:nor/>
                          </m:rPr>
                          <a:rPr lang="ar-SA" sz="11100" b="1" dirty="0">
                            <a:latin typeface="Sakkal Majalla" pitchFamily="2" charset="-78"/>
                            <a:cs typeface="+mj-cs"/>
                          </a:rPr>
                          <m:t> </m:t>
                        </m:r>
                        <m:r>
                          <a:rPr lang="fr-FR" sz="11100" b="1" i="1">
                            <a:latin typeface="Cambria Math"/>
                            <a:ea typeface="Cambria Math"/>
                            <a:cs typeface="+mj-cs"/>
                          </a:rPr>
                          <m:t>𝑲</m:t>
                        </m:r>
                      </m:e>
                      <m:sup>
                        <m:r>
                          <a:rPr lang="fr-FR" sz="11100" b="1" i="1">
                            <a:latin typeface="Cambria Math"/>
                            <a:ea typeface="Cambria Math"/>
                            <a:cs typeface="+mj-cs"/>
                          </a:rPr>
                          <m:t>𝟐</m:t>
                        </m:r>
                      </m:sup>
                    </m:sSup>
                    <m:r>
                      <a:rPr lang="fr-FR" sz="11100" b="1">
                        <a:latin typeface="Cambria Math"/>
                        <a:ea typeface="Cambria Math"/>
                        <a:cs typeface="+mj-cs"/>
                      </a:rPr>
                      <m:t>=</m:t>
                    </m:r>
                    <m:r>
                      <a:rPr lang="ar-SA" sz="11100" b="1" i="1" smtClean="0">
                        <a:latin typeface="Cambria Math"/>
                        <a:ea typeface="Cambria Math"/>
                        <a:cs typeface="+mj-cs"/>
                      </a:rPr>
                      <m:t>𝟏</m:t>
                    </m:r>
                    <m:r>
                      <a:rPr lang="fr-FR" sz="11100" b="1" i="1" smtClean="0">
                        <a:latin typeface="Cambria Math"/>
                        <a:ea typeface="Cambria Math"/>
                        <a:cs typeface="+mj-cs"/>
                      </a:rPr>
                      <m:t>     </m:t>
                    </m:r>
                  </m:oMath>
                </a14:m>
                <a:r>
                  <a:rPr lang="ar-SA" sz="11100" b="1" dirty="0">
                    <a:latin typeface="Sakkal Majalla" pitchFamily="2" charset="-78"/>
                    <a:cs typeface="+mj-cs"/>
                  </a:rPr>
                  <a:t>&lt;==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1100" b="1" i="1">
                            <a:latin typeface="Cambria Math"/>
                            <a:ea typeface="Cambria Math"/>
                            <a:cs typeface="+mj-cs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ar-SA" sz="11100" b="1" dirty="0">
                            <a:latin typeface="Sakkal Majalla" pitchFamily="2" charset="-78"/>
                            <a:cs typeface="+mj-cs"/>
                          </a:rPr>
                          <m:t> </m:t>
                        </m:r>
                        <m:r>
                          <a:rPr lang="fr-FR" sz="11100" b="1" i="1">
                            <a:latin typeface="Cambria Math"/>
                            <a:ea typeface="Cambria Math"/>
                            <a:cs typeface="+mj-cs"/>
                          </a:rPr>
                          <m:t>𝑲</m:t>
                        </m:r>
                      </m:e>
                      <m:sup>
                        <m:r>
                          <a:rPr lang="fr-FR" sz="11100" b="1" i="1">
                            <a:latin typeface="Cambria Math"/>
                            <a:ea typeface="Cambria Math"/>
                            <a:cs typeface="+mj-cs"/>
                          </a:rPr>
                          <m:t>𝟐</m:t>
                        </m:r>
                      </m:sup>
                    </m:sSup>
                    <m:r>
                      <a:rPr lang="fr-FR" sz="11100" b="1">
                        <a:latin typeface="Cambria Math"/>
                        <a:ea typeface="Cambria Math"/>
                        <a:cs typeface="+mj-cs"/>
                      </a:rPr>
                      <m:t>=</m:t>
                    </m:r>
                    <m:f>
                      <m:fPr>
                        <m:ctrlPr>
                          <a:rPr lang="fr-FR" sz="11100" b="1" i="1" smtClean="0">
                            <a:latin typeface="Cambria Math"/>
                            <a:ea typeface="Cambria Math"/>
                            <a:cs typeface="+mj-cs"/>
                          </a:rPr>
                        </m:ctrlPr>
                      </m:fPr>
                      <m:num>
                        <m:r>
                          <a:rPr lang="ar-SA" sz="11100" b="1" i="1" smtClean="0">
                            <a:latin typeface="Cambria Math"/>
                            <a:ea typeface="Cambria Math"/>
                            <a:cs typeface="+mj-cs"/>
                          </a:rPr>
                          <m:t>𝟏</m:t>
                        </m:r>
                      </m:num>
                      <m:den>
                        <m:r>
                          <a:rPr lang="ar-SA" sz="11100" b="1" i="1" smtClean="0">
                            <a:latin typeface="Cambria Math"/>
                            <a:ea typeface="Cambria Math"/>
                            <a:cs typeface="+mj-cs"/>
                          </a:rPr>
                          <m:t>𝟎</m:t>
                        </m:r>
                        <m:r>
                          <a:rPr lang="ar-SA" sz="11100" b="1" i="1" smtClean="0">
                            <a:latin typeface="Cambria Math"/>
                            <a:ea typeface="Cambria Math"/>
                            <a:cs typeface="+mj-cs"/>
                          </a:rPr>
                          <m:t>,</m:t>
                        </m:r>
                        <m:r>
                          <a:rPr lang="ar-SA" sz="11100" b="1" i="1" smtClean="0">
                            <a:latin typeface="Cambria Math"/>
                            <a:ea typeface="Cambria Math"/>
                            <a:cs typeface="+mj-cs"/>
                          </a:rPr>
                          <m:t>𝟎𝟓</m:t>
                        </m:r>
                      </m:den>
                    </m:f>
                    <m:r>
                      <a:rPr lang="ar-SA" sz="11100" b="1" i="1" smtClean="0">
                        <a:latin typeface="Cambria Math"/>
                        <a:ea typeface="Cambria Math"/>
                        <a:cs typeface="+mj-cs"/>
                      </a:rPr>
                      <m:t>=</m:t>
                    </m:r>
                    <m:r>
                      <a:rPr lang="ar-SA" sz="11100" b="1" i="1" smtClean="0">
                        <a:latin typeface="Cambria Math"/>
                        <a:ea typeface="Cambria Math"/>
                        <a:cs typeface="+mj-cs"/>
                      </a:rPr>
                      <m:t>𝟐𝟎</m:t>
                    </m:r>
                  </m:oMath>
                </a14:m>
                <a:endParaRPr lang="ar-SA" sz="11100" b="1" dirty="0" smtClean="0">
                  <a:latin typeface="Sakkal Majalla" pitchFamily="2" charset="-78"/>
                  <a:ea typeface="Cambria Math"/>
                  <a:cs typeface="+mj-cs"/>
                </a:endParaRPr>
              </a:p>
              <a:p>
                <a:pPr marL="0" indent="0">
                  <a:buNone/>
                </a:pPr>
                <a:r>
                  <a:rPr lang="ar-SA" sz="11100" b="1" dirty="0" smtClean="0">
                    <a:latin typeface="Sakkal Majalla" pitchFamily="2" charset="-78"/>
                    <a:cs typeface="+mj-cs"/>
                  </a:rPr>
                  <a:t>&lt;== </a:t>
                </a:r>
                <a:r>
                  <a:rPr lang="fr-FR" sz="11100" b="1" dirty="0" smtClean="0">
                    <a:latin typeface="Sakkal Majalla" pitchFamily="2" charset="-78"/>
                    <a:cs typeface="+mj-cs"/>
                  </a:rPr>
                  <a:t>k=4,47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11100" b="1" i="1" smtClean="0">
                              <a:latin typeface="Cambria Math"/>
                              <a:cs typeface="+mj-cs"/>
                            </a:rPr>
                          </m:ctrlPr>
                        </m:fPr>
                        <m:num>
                          <m:r>
                            <a:rPr lang="fr-FR" sz="11100" b="1" i="1" smtClean="0">
                              <a:latin typeface="Cambria Math"/>
                              <a:cs typeface="+mj-cs"/>
                            </a:rPr>
                            <m:t>𝒏</m:t>
                          </m:r>
                        </m:num>
                        <m:den>
                          <m:r>
                            <a:rPr lang="fr-FR" sz="11100" b="1" i="1" smtClean="0">
                              <a:latin typeface="Cambria Math"/>
                              <a:cs typeface="+mj-cs"/>
                            </a:rPr>
                            <m:t>𝑵</m:t>
                          </m:r>
                        </m:den>
                      </m:f>
                      <m:r>
                        <a:rPr lang="ar-SA" sz="11100" b="1" i="1" smtClean="0">
                          <a:latin typeface="Cambria Math"/>
                          <a:ea typeface="Cambria Math"/>
                          <a:cs typeface="+mj-cs"/>
                        </a:rPr>
                        <m:t>=</m:t>
                      </m:r>
                      <m:f>
                        <m:fPr>
                          <m:ctrlPr>
                            <a:rPr lang="ar-SA" sz="11100" b="1" i="1" smtClean="0">
                              <a:latin typeface="Cambria Math"/>
                              <a:ea typeface="Cambria Math"/>
                              <a:cs typeface="+mj-cs"/>
                            </a:rPr>
                          </m:ctrlPr>
                        </m:fPr>
                        <m:num>
                          <m:r>
                            <a:rPr lang="fr-FR" sz="11100" b="1" i="1" smtClean="0">
                              <a:latin typeface="Cambria Math"/>
                              <a:ea typeface="Cambria Math"/>
                              <a:cs typeface="+mj-cs"/>
                            </a:rPr>
                            <m:t>𝟐𝟓</m:t>
                          </m:r>
                        </m:num>
                        <m:den>
                          <m:r>
                            <a:rPr lang="fr-FR" sz="11100" b="1" i="1" smtClean="0">
                              <a:latin typeface="Cambria Math"/>
                              <a:ea typeface="Cambria Math"/>
                              <a:cs typeface="+mj-cs"/>
                            </a:rPr>
                            <m:t>𝟏𝟎𝟎𝟎</m:t>
                          </m:r>
                        </m:den>
                      </m:f>
                      <m:r>
                        <a:rPr lang="ar-SA" sz="11100" b="1" i="1" smtClean="0">
                          <a:latin typeface="Cambria Math"/>
                          <a:ea typeface="Cambria Math"/>
                          <a:cs typeface="+mj-cs"/>
                        </a:rPr>
                        <m:t>=</m:t>
                      </m:r>
                      <m:r>
                        <a:rPr lang="fr-FR" sz="11100" b="1" i="1" smtClean="0">
                          <a:latin typeface="Cambria Math"/>
                          <a:ea typeface="Cambria Math"/>
                          <a:cs typeface="+mj-cs"/>
                        </a:rPr>
                        <m:t>𝟎</m:t>
                      </m:r>
                      <m:r>
                        <a:rPr lang="fr-FR" sz="11100" b="1" i="1" smtClean="0">
                          <a:latin typeface="Cambria Math"/>
                          <a:ea typeface="Cambria Math"/>
                          <a:cs typeface="+mj-cs"/>
                        </a:rPr>
                        <m:t>,</m:t>
                      </m:r>
                      <m:r>
                        <a:rPr lang="fr-FR" sz="11100" b="1" i="1" smtClean="0">
                          <a:latin typeface="Cambria Math"/>
                          <a:ea typeface="Cambria Math"/>
                          <a:cs typeface="+mj-cs"/>
                        </a:rPr>
                        <m:t>𝟎𝟐𝟓</m:t>
                      </m:r>
                      <m:r>
                        <a:rPr lang="fr-FR" sz="11100" b="1" i="1" smtClean="0">
                          <a:latin typeface="Cambria Math"/>
                          <a:ea typeface="Cambria Math"/>
                          <a:cs typeface="+mj-cs"/>
                        </a:rPr>
                        <m:t>&lt;</m:t>
                      </m:r>
                      <m:r>
                        <a:rPr lang="fr-FR" sz="11100" b="1" i="1" smtClean="0">
                          <a:latin typeface="Cambria Math"/>
                          <a:ea typeface="Cambria Math"/>
                          <a:cs typeface="+mj-cs"/>
                        </a:rPr>
                        <m:t>𝟎</m:t>
                      </m:r>
                      <m:r>
                        <a:rPr lang="fr-FR" sz="11100" b="1" i="1" smtClean="0">
                          <a:latin typeface="Cambria Math"/>
                          <a:ea typeface="Cambria Math"/>
                          <a:cs typeface="+mj-cs"/>
                        </a:rPr>
                        <m:t>,</m:t>
                      </m:r>
                      <m:r>
                        <a:rPr lang="fr-FR" sz="11100" b="1" i="1" smtClean="0">
                          <a:latin typeface="Cambria Math"/>
                          <a:ea typeface="Cambria Math"/>
                          <a:cs typeface="+mj-cs"/>
                        </a:rPr>
                        <m:t>𝟎𝟓</m:t>
                      </m:r>
                    </m:oMath>
                  </m:oMathPara>
                </a14:m>
                <a:endParaRPr lang="fr-FR" sz="11100" b="1" dirty="0" smtClean="0">
                  <a:latin typeface="Sakkal Majalla" pitchFamily="2" charset="-78"/>
                  <a:ea typeface="Cambria Math"/>
                  <a:cs typeface="+mj-cs"/>
                </a:endParaRPr>
              </a:p>
              <a:p>
                <a:pPr marL="0" indent="0" algn="r" rtl="1">
                  <a:buNone/>
                </a:pPr>
                <a:r>
                  <a:rPr lang="ar-SA" sz="14400" dirty="0" smtClean="0">
                    <a:latin typeface="Sakkal Majalla" pitchFamily="2" charset="-78"/>
                    <a:cs typeface="Sakkal Majalla" pitchFamily="2" charset="-78"/>
                  </a:rPr>
                  <a:t>لا نستخدم معامل التصحيح</a:t>
                </a:r>
                <a:endParaRPr lang="ar-SA" sz="14400" dirty="0">
                  <a:latin typeface="Sakkal Majalla" pitchFamily="2" charset="-78"/>
                  <a:cs typeface="Sakkal Majalla" pitchFamily="2" charset="-78"/>
                </a:endParaRPr>
              </a:p>
              <a:p>
                <a:pPr marL="0" indent="0" algn="just">
                  <a:buNone/>
                </a:pPr>
                <a:endParaRPr lang="ar-SA" b="1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14400" i="1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sz="14400" i="0">
                              <a:latin typeface="Cambria Math"/>
                              <a:ea typeface="Calibri"/>
                              <a:cs typeface="Arial"/>
                            </a:rPr>
                            <m:t>X</m:t>
                          </m:r>
                        </m:e>
                      </m:acc>
                      <m:r>
                        <a:rPr lang="fr-FR" sz="14400" i="0">
                          <a:latin typeface="Cambria Math"/>
                          <a:ea typeface="Calibri"/>
                          <a:cs typeface="Arial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fr-FR" sz="14400" i="0">
                          <a:latin typeface="Cambria Math"/>
                          <a:ea typeface="Calibri"/>
                          <a:cs typeface="Arial"/>
                        </a:rPr>
                        <m:t>K</m:t>
                      </m:r>
                      <m:f>
                        <m:fPr>
                          <m:ctrlPr>
                            <a:rPr lang="fr-FR" sz="14400" i="1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4400" i="0">
                              <a:latin typeface="Cambria Math"/>
                              <a:ea typeface="Cambria Math"/>
                              <a:cs typeface="Arial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4400" i="1"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fr-FR" sz="14400" i="0">
                                  <a:latin typeface="Cambria Math"/>
                                  <a:ea typeface="Calibri"/>
                                  <a:cs typeface="Arial"/>
                                </a:rPr>
                                <m:t>n</m:t>
                              </m:r>
                            </m:e>
                          </m:rad>
                        </m:den>
                      </m:f>
                      <m:r>
                        <a:rPr lang="fr-FR" sz="14400" i="0">
                          <a:latin typeface="Cambria Math"/>
                          <a:ea typeface="Calibri"/>
                          <a:cs typeface="Arial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fr-FR" sz="14400" i="0">
                          <a:latin typeface="Cambria Math"/>
                          <a:ea typeface="Calibri"/>
                          <a:cs typeface="Arial"/>
                        </a:rPr>
                        <m:t>μ</m:t>
                      </m:r>
                      <m:r>
                        <a:rPr lang="fr-FR" sz="14400" i="0">
                          <a:latin typeface="Cambria Math"/>
                          <a:ea typeface="Calibri"/>
                          <a:cs typeface="Arial"/>
                        </a:rPr>
                        <m:t>&lt;</m:t>
                      </m:r>
                      <m:acc>
                        <m:accPr>
                          <m:chr m:val="̅"/>
                          <m:ctrlPr>
                            <a:rPr lang="fr-FR" sz="14400" i="1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sz="14400" i="0">
                              <a:latin typeface="Cambria Math"/>
                              <a:ea typeface="Calibri"/>
                              <a:cs typeface="Arial"/>
                            </a:rPr>
                            <m:t>X</m:t>
                          </m:r>
                        </m:e>
                      </m:acc>
                      <m:r>
                        <a:rPr lang="fr-FR" sz="14400" i="0">
                          <a:latin typeface="Cambria Math"/>
                          <a:ea typeface="Calibri"/>
                          <a:cs typeface="Arial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sz="14400" i="0">
                          <a:latin typeface="Cambria Math"/>
                          <a:ea typeface="Calibri"/>
                          <a:cs typeface="Arial"/>
                        </a:rPr>
                        <m:t>K</m:t>
                      </m:r>
                      <m:f>
                        <m:fPr>
                          <m:ctrlPr>
                            <a:rPr lang="fr-FR" sz="14400" i="1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4400" i="0">
                              <a:latin typeface="Cambria Math"/>
                              <a:ea typeface="Cambria Math"/>
                              <a:cs typeface="Arial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4400" i="1"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fr-FR" sz="14400" i="0">
                                  <a:latin typeface="Cambria Math"/>
                                  <a:ea typeface="Calibri"/>
                                  <a:cs typeface="Arial"/>
                                </a:rPr>
                                <m:t>n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fr-FR" sz="14400" b="1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260648"/>
                <a:ext cx="8640960" cy="6192688"/>
              </a:xfrm>
              <a:blipFill rotWithShape="1">
                <a:blip r:embed="rId2"/>
                <a:stretch>
                  <a:fillRect l="-1410" t="-2362" r="-21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8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856984" cy="648072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3600" b="1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accPr>
                        <m:e>
                          <m:r>
                            <a:rPr lang="fr-FR" sz="3600" b="1" i="1">
                              <a:latin typeface="Cambria Math"/>
                              <a:ea typeface="Calibri"/>
                              <a:cs typeface="Arial"/>
                            </a:rPr>
                            <m:t>𝑿</m:t>
                          </m:r>
                        </m:e>
                      </m:acc>
                      <m:r>
                        <a:rPr lang="fr-FR" sz="3600" b="1">
                          <a:latin typeface="Cambria Math"/>
                          <a:ea typeface="Calibri"/>
                          <a:cs typeface="Arial"/>
                        </a:rPr>
                        <m:t> −</m:t>
                      </m:r>
                      <m:r>
                        <a:rPr lang="fr-FR" sz="3600" b="1" i="1">
                          <a:latin typeface="Cambria Math"/>
                          <a:ea typeface="Calibri"/>
                          <a:cs typeface="Arial"/>
                        </a:rPr>
                        <m:t>𝐊</m:t>
                      </m:r>
                      <m:f>
                        <m:fPr>
                          <m:ctrlPr>
                            <a:rPr lang="fr-FR" sz="3600" b="1" i="1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fPr>
                        <m:num>
                          <m:r>
                            <a:rPr lang="fr-FR" sz="3600" b="1" i="1">
                              <a:latin typeface="Cambria Math"/>
                              <a:ea typeface="Cambria Math"/>
                              <a:cs typeface="Arial"/>
                            </a:rPr>
                            <m:t>𝝈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3600" b="1" i="1"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36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  <m:r>
                        <a:rPr lang="fr-FR" sz="3600" b="1" i="1" smtClean="0">
                          <a:latin typeface="Cambria Math"/>
                          <a:ea typeface="Cambria Math"/>
                          <a:cs typeface="Arial"/>
                        </a:rPr>
                        <m:t>≤</m:t>
                      </m:r>
                      <m:r>
                        <a:rPr lang="fr-FR" sz="3600" b="1" i="1">
                          <a:latin typeface="Cambria Math"/>
                          <a:ea typeface="Calibri"/>
                          <a:cs typeface="Arial"/>
                        </a:rPr>
                        <m:t>𝛍</m:t>
                      </m:r>
                      <m:r>
                        <a:rPr lang="fr-FR" sz="3600" b="1" i="1" smtClean="0">
                          <a:latin typeface="Cambria Math"/>
                          <a:ea typeface="Cambria Math"/>
                          <a:cs typeface="Arial"/>
                        </a:rPr>
                        <m:t>≤</m:t>
                      </m:r>
                      <m:acc>
                        <m:accPr>
                          <m:chr m:val="̅"/>
                          <m:ctrlPr>
                            <a:rPr lang="fr-FR" sz="3600" b="1" i="1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accPr>
                        <m:e>
                          <m:r>
                            <a:rPr lang="fr-FR" sz="3600" b="1" i="1">
                              <a:latin typeface="Cambria Math"/>
                              <a:ea typeface="Calibri"/>
                              <a:cs typeface="Arial"/>
                            </a:rPr>
                            <m:t>𝑿</m:t>
                          </m:r>
                        </m:e>
                      </m:acc>
                      <m:r>
                        <a:rPr lang="fr-FR" sz="3600" b="1">
                          <a:latin typeface="Cambria Math"/>
                          <a:ea typeface="Calibri"/>
                          <a:cs typeface="Arial"/>
                        </a:rPr>
                        <m:t>+</m:t>
                      </m:r>
                      <m:r>
                        <a:rPr lang="fr-FR" sz="3600" b="1" i="1">
                          <a:latin typeface="Cambria Math"/>
                          <a:ea typeface="Calibri"/>
                          <a:cs typeface="Arial"/>
                        </a:rPr>
                        <m:t>𝐊</m:t>
                      </m:r>
                      <m:f>
                        <m:fPr>
                          <m:ctrlPr>
                            <a:rPr lang="fr-FR" sz="3600" b="1" i="1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fPr>
                        <m:num>
                          <m:r>
                            <a:rPr lang="fr-FR" sz="3600" b="1" i="1">
                              <a:latin typeface="Cambria Math"/>
                              <a:ea typeface="Cambria Math"/>
                              <a:cs typeface="Arial"/>
                            </a:rPr>
                            <m:t>𝝈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3600" b="1" i="1"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36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fr-FR" sz="3600" b="1" dirty="0">
                  <a:latin typeface="Sakkal Majalla" pitchFamily="2" charset="-78"/>
                  <a:cs typeface="Sakkal Majalla" pitchFamily="2" charset="-78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600" b="1" i="1" smtClean="0">
                          <a:latin typeface="Cambria Math"/>
                          <a:ea typeface="Cambria Math"/>
                        </a:rPr>
                        <m:t>==&gt;</m:t>
                      </m:r>
                      <m:r>
                        <a:rPr lang="ar-SA" sz="3600" b="1" i="1" smtClean="0">
                          <a:latin typeface="Cambria Math"/>
                          <a:ea typeface="Cambria Math"/>
                        </a:rPr>
                        <m:t>𝟖𝟎</m:t>
                      </m:r>
                      <m:r>
                        <a:rPr lang="ar-SA" sz="36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ar-SA" sz="36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ar-SA" sz="36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ar-SA" sz="3600" b="1" i="1" smtClean="0">
                          <a:latin typeface="Cambria Math"/>
                          <a:ea typeface="Cambria Math"/>
                        </a:rPr>
                        <m:t>𝟒𝟕</m:t>
                      </m:r>
                      <m:f>
                        <m:fPr>
                          <m:ctrlPr>
                            <a:rPr lang="ar-SA" sz="36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ar-SA" sz="3600" b="1" i="1" smtClean="0">
                              <a:latin typeface="Cambria Math"/>
                              <a:ea typeface="Cambria Math"/>
                            </a:rPr>
                            <m:t>𝟑𝟎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SA" sz="36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SA" sz="3600" b="1" i="1" smtClean="0">
                                  <a:latin typeface="Cambria Math"/>
                                  <a:ea typeface="Cambria Math"/>
                                </a:rPr>
                                <m:t>𝟐𝟓</m:t>
                              </m:r>
                            </m:e>
                          </m:rad>
                        </m:den>
                      </m:f>
                      <m:r>
                        <a:rPr lang="ar-SA" sz="3600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ar-SA" sz="3600" b="1" i="1" smtClean="0"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ar-SA" sz="3600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ar-SA" sz="3600" b="1" i="1">
                          <a:latin typeface="Cambria Math"/>
                          <a:ea typeface="Cambria Math"/>
                        </a:rPr>
                        <m:t>𝟖𝟎</m:t>
                      </m:r>
                      <m:r>
                        <a:rPr lang="ar-SA" sz="36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ar-SA" sz="3600" b="1" i="1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ar-SA" sz="3600" b="1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ar-SA" sz="3600" b="1" i="1">
                          <a:latin typeface="Cambria Math"/>
                          <a:ea typeface="Cambria Math"/>
                        </a:rPr>
                        <m:t>𝟒𝟕</m:t>
                      </m:r>
                      <m:f>
                        <m:fPr>
                          <m:ctrlPr>
                            <a:rPr lang="ar-SA" sz="36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ar-SA" sz="3600" b="1" i="1">
                              <a:latin typeface="Cambria Math"/>
                              <a:ea typeface="Cambria Math"/>
                            </a:rPr>
                            <m:t>𝟑𝟎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SA" sz="3600" b="1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SA" sz="3600" b="1" i="1">
                                  <a:latin typeface="Cambria Math"/>
                                  <a:ea typeface="Cambria Math"/>
                                </a:rPr>
                                <m:t>𝟐𝟓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ar-SA" sz="3600" b="1" dirty="0" smtClean="0">
                  <a:latin typeface="Sakkal Majalla" pitchFamily="2" charset="-78"/>
                  <a:cs typeface="Sakkal Majalla" pitchFamily="2" charset="-78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3600" b="1" i="1" smtClean="0">
                        <a:latin typeface="Cambria Math"/>
                        <a:ea typeface="Cambria Math"/>
                      </a:rPr>
                      <m:t>==&gt;</m:t>
                    </m:r>
                    <m:r>
                      <a:rPr lang="ar-SA" sz="3600" b="1" i="1" smtClean="0">
                        <a:latin typeface="Cambria Math"/>
                        <a:ea typeface="Cambria Math"/>
                      </a:rPr>
                      <m:t>𝟖𝟎</m:t>
                    </m:r>
                    <m:r>
                      <a:rPr lang="ar-SA" sz="3600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ar-SA" sz="3600" b="1" i="1" smtClean="0">
                        <a:latin typeface="Cambria Math"/>
                        <a:ea typeface="Cambria Math"/>
                      </a:rPr>
                      <m:t>𝟐𝟔</m:t>
                    </m:r>
                    <m:r>
                      <a:rPr lang="ar-SA" sz="36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ar-SA" sz="3600" b="1" i="1" smtClean="0">
                        <a:latin typeface="Cambria Math"/>
                        <a:ea typeface="Cambria Math"/>
                      </a:rPr>
                      <m:t>𝟖𝟐</m:t>
                    </m:r>
                    <m:r>
                      <a:rPr lang="ar-SA" sz="3600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ar-SA" sz="3600" b="1" i="1" smtClean="0">
                        <a:latin typeface="Cambria Math"/>
                        <a:ea typeface="Cambria Math"/>
                      </a:rPr>
                      <m:t>𝝁</m:t>
                    </m:r>
                    <m:r>
                      <a:rPr lang="ar-SA" sz="3600" b="1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ar-SA" sz="3600" b="1" dirty="0">
                    <a:latin typeface="Sakkal Majalla" pitchFamily="2" charset="-78"/>
                    <a:ea typeface="Cambria Math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ar-SA" sz="3600" b="1" i="1">
                        <a:latin typeface="Cambria Math"/>
                        <a:ea typeface="Cambria Math"/>
                      </a:rPr>
                      <m:t>𝟖𝟎</m:t>
                    </m:r>
                    <m:r>
                      <a:rPr lang="ar-SA" sz="3600" b="1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ar-SA" sz="3600" b="1" i="1">
                        <a:latin typeface="Cambria Math"/>
                        <a:ea typeface="Cambria Math"/>
                      </a:rPr>
                      <m:t>𝟐𝟔</m:t>
                    </m:r>
                    <m:r>
                      <a:rPr lang="ar-SA" sz="3600" b="1" i="1">
                        <a:latin typeface="Cambria Math"/>
                        <a:ea typeface="Cambria Math"/>
                      </a:rPr>
                      <m:t>,</m:t>
                    </m:r>
                    <m:r>
                      <a:rPr lang="ar-SA" sz="3600" b="1" i="1">
                        <a:latin typeface="Cambria Math"/>
                        <a:ea typeface="Cambria Math"/>
                      </a:rPr>
                      <m:t>𝟖𝟐</m:t>
                    </m:r>
                  </m:oMath>
                </a14:m>
                <a:endParaRPr lang="ar-SA" sz="3600" b="1" dirty="0" smtClean="0">
                  <a:latin typeface="Sakkal Majalla" pitchFamily="2" charset="-78"/>
                  <a:ea typeface="Cambria Math"/>
                  <a:cs typeface="Sakkal Majalla" pitchFamily="2" charset="-78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3600" b="1" i="1">
                        <a:latin typeface="Cambria Math"/>
                        <a:ea typeface="Cambria Math"/>
                      </a:rPr>
                      <m:t>==&gt;</m:t>
                    </m:r>
                    <m:r>
                      <a:rPr lang="ar-SA" sz="3600" b="1" i="1" smtClean="0">
                        <a:latin typeface="Cambria Math"/>
                        <a:ea typeface="Cambria Math"/>
                      </a:rPr>
                      <m:t>𝟓𝟑</m:t>
                    </m:r>
                    <m:r>
                      <a:rPr lang="ar-SA" sz="36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ar-SA" sz="3600" b="1" i="1" smtClean="0">
                        <a:latin typeface="Cambria Math"/>
                        <a:ea typeface="Cambria Math"/>
                      </a:rPr>
                      <m:t>𝟏𝟖</m:t>
                    </m:r>
                    <m:r>
                      <a:rPr lang="ar-SA" sz="3600" b="1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ar-SA" sz="3600" b="1" i="1">
                        <a:latin typeface="Cambria Math"/>
                        <a:ea typeface="Cambria Math"/>
                      </a:rPr>
                      <m:t>𝝁</m:t>
                    </m:r>
                    <m:r>
                      <a:rPr lang="ar-SA" sz="3600" b="1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ar-SA" sz="3600" b="1" dirty="0">
                    <a:latin typeface="Sakkal Majalla" pitchFamily="2" charset="-78"/>
                    <a:ea typeface="Cambria Math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ar-SA" sz="3600" b="1" i="1" smtClean="0">
                        <a:latin typeface="Cambria Math"/>
                        <a:ea typeface="Cambria Math"/>
                      </a:rPr>
                      <m:t>𝟏𝟎𝟔</m:t>
                    </m:r>
                    <m:r>
                      <a:rPr lang="ar-SA" sz="36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ar-SA" sz="3600" b="1" i="1" smtClean="0">
                        <a:latin typeface="Cambria Math"/>
                        <a:ea typeface="Cambria Math"/>
                      </a:rPr>
                      <m:t>𝟖𝟐</m:t>
                    </m:r>
                  </m:oMath>
                </a14:m>
                <a:endParaRPr lang="ar-SA" sz="3600" b="1" dirty="0" smtClean="0">
                  <a:latin typeface="Sakkal Majalla" pitchFamily="2" charset="-78"/>
                  <a:ea typeface="Cambria Math"/>
                  <a:cs typeface="Sakkal Majalla" pitchFamily="2" charset="-78"/>
                </a:endParaRPr>
              </a:p>
              <a:p>
                <a:pPr marL="0" indent="0" algn="r" rtl="1">
                  <a:lnSpc>
                    <a:spcPct val="150000"/>
                  </a:lnSpc>
                  <a:buNone/>
                </a:pPr>
                <a:r>
                  <a:rPr lang="ar-SA" sz="3600" b="1" dirty="0" smtClean="0">
                    <a:latin typeface="Sakkal Majalla" pitchFamily="2" charset="-78"/>
                    <a:cs typeface="Sakkal Majalla" pitchFamily="2" charset="-78"/>
                  </a:rPr>
                  <a:t>ومنه مجال الثقة 95% لمتوسط المجتمع ينتمي للمجال 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3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ar-SA" sz="3600" b="1" i="1">
                              <a:latin typeface="Cambria Math"/>
                              <a:ea typeface="Cambria Math"/>
                            </a:rPr>
                            <m:t>𝟏𝟎𝟔</m:t>
                          </m:r>
                          <m:r>
                            <a:rPr lang="ar-SA" sz="36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ar-SA" sz="3600" b="1" i="1">
                              <a:latin typeface="Cambria Math"/>
                              <a:ea typeface="Cambria Math"/>
                            </a:rPr>
                            <m:t>𝟖𝟐</m:t>
                          </m:r>
                          <m:r>
                            <a:rPr lang="ar-SA" sz="36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ar-SA" sz="3600" b="1" i="1">
                              <a:latin typeface="Cambria Math"/>
                            </a:rPr>
                            <m:t>𝟓𝟑</m:t>
                          </m:r>
                          <m:r>
                            <a:rPr lang="ar-SA" sz="3600" b="1" i="1">
                              <a:latin typeface="Cambria Math"/>
                            </a:rPr>
                            <m:t>,</m:t>
                          </m:r>
                          <m:r>
                            <a:rPr lang="ar-SA" sz="3600" b="1" i="1">
                              <a:latin typeface="Cambria Math"/>
                            </a:rPr>
                            <m:t>𝟏𝟖</m:t>
                          </m:r>
                        </m:e>
                      </m:d>
                    </m:oMath>
                  </m:oMathPara>
                </a14:m>
                <a:endParaRPr lang="fr-FR" sz="3600" b="1" dirty="0"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856984" cy="6480720"/>
              </a:xfrm>
              <a:blipFill rotWithShape="1">
                <a:blip r:embed="rId2"/>
                <a:stretch>
                  <a:fillRect r="-18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3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 algn="ctr">
              <a:buNone/>
            </a:pP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فترة الثقة </a:t>
            </a:r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للفرق بين متوسطي مجتمعين يتبعان التوزيع الطبيعي وتباينهما معلوم</a:t>
            </a:r>
            <a:endParaRPr lang="ar-SA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indent="0">
              <a:buNone/>
            </a:pP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8904" y="1124744"/>
                <a:ext cx="8885584" cy="7749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latin typeface="Cambria Math"/>
                          <a:ea typeface="Calibri"/>
                          <a:cs typeface="Arial"/>
                        </a:rPr>
                        <m:t>𝒑</m:t>
                      </m:r>
                      <m:d>
                        <m:dPr>
                          <m:ctrlPr>
                            <a:rPr lang="fr-FR" sz="3200" b="1" i="1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sz="3200" b="1" i="1" smtClean="0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3200" b="1" i="1"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1" i="1">
                                          <a:latin typeface="Cambria Math"/>
                                          <a:cs typeface="Arial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>
                                      <a:latin typeface="Cambria Math"/>
                                      <a:cs typeface="Arial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  <a:cs typeface="Aria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3200" b="1" i="1"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1" i="1">
                                          <a:latin typeface="Cambria Math"/>
                                          <a:cs typeface="Arial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>
                                      <a:latin typeface="Cambria Math"/>
                                      <a:cs typeface="Arial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3200" b="1" i="1">
                              <a:latin typeface="Cambria Math"/>
                              <a:ea typeface="Calibri"/>
                              <a:cs typeface="Arial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3200" b="1" i="1" smtClean="0"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𝟏</m:t>
                              </m:r>
                              <m: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fr-FR" sz="3200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fr-FR" sz="3200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fr-FR" sz="3200" i="1" smtClean="0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sub/>
                                    <m:sup>
                                      <m:r>
                                        <a:rPr lang="fr-FR" sz="3200" b="0" i="1" smtClean="0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3200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FR" sz="3200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fr-FR" sz="3200" b="0" i="1" smtClean="0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sub/>
                                    <m:sup>
                                      <m: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  <m:r>
                            <a:rPr lang="fr-FR" sz="3200" b="1" i="1" smtClean="0">
                              <a:latin typeface="Cambria Math"/>
                              <a:ea typeface="Cambria Math"/>
                              <a:cs typeface="Arial"/>
                            </a:rPr>
                            <m:t>≤</m:t>
                          </m:r>
                          <m:d>
                            <m:dPr>
                              <m:ctrlPr>
                                <a:rPr lang="fr-FR" sz="3200" b="1" i="1" smtClean="0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ar-SA" sz="32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sz="3200" b="1" i="1">
                                  <a:latin typeface="Cambria Math"/>
                                  <a:ea typeface="Cambria Math"/>
                                  <a:cs typeface="Aria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ar-SA" sz="3200" b="1" i="1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3200" b="1" i="1" smtClean="0">
                              <a:latin typeface="Cambria Math"/>
                              <a:ea typeface="Cambria Math"/>
                              <a:cs typeface="Arial"/>
                            </a:rPr>
                            <m:t>≤</m:t>
                          </m:r>
                          <m:d>
                            <m:dPr>
                              <m:ctrlPr>
                                <a:rPr lang="fr-FR" sz="3200" b="1" i="1" smtClean="0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b="1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3200" b="1" i="1" smtClean="0"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1" i="1" smtClean="0">
                                          <a:latin typeface="Cambria Math"/>
                                          <a:cs typeface="Arial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/>
                                      <a:cs typeface="Arial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sz="3200" b="1" i="1" smtClean="0">
                                  <a:latin typeface="Cambria Math"/>
                                  <a:ea typeface="Cambria Math"/>
                                  <a:cs typeface="Aria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3200" b="1" i="1" smtClean="0"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3200" b="1" i="1" smtClean="0"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1" i="1" smtClean="0"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3200" b="1" i="1">
                              <a:latin typeface="Cambria Math"/>
                              <a:ea typeface="Calibri"/>
                              <a:cs typeface="Arial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𝟏</m:t>
                              </m:r>
                              <m: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fr-FR" sz="3200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fr-FR" sz="3200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sub/>
                                    <m:sup>
                                      <m: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3200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FR" sz="3200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sub/>
                                    <m:sup>
                                      <m: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  <m:r>
                        <a:rPr lang="fr-FR" sz="3200" b="1" i="1">
                          <a:latin typeface="Cambria Math"/>
                          <a:ea typeface="Calibri"/>
                          <a:cs typeface="Arial"/>
                        </a:rPr>
                        <m:t>=</m:t>
                      </m:r>
                      <m:d>
                        <m:dPr>
                          <m:ctrlPr>
                            <a:rPr lang="fr-FR" sz="3200" b="1" i="1">
                              <a:latin typeface="Cambria Math"/>
                              <a:cs typeface="Arial"/>
                            </a:rPr>
                          </m:ctrlPr>
                        </m:dPr>
                        <m:e>
                          <m:r>
                            <a:rPr lang="ar-SA" sz="3200" b="1" i="1">
                              <a:latin typeface="Cambria Math"/>
                            </a:rPr>
                            <m:t>𝟏</m:t>
                          </m:r>
                          <m:r>
                            <a:rPr lang="ar-SA" sz="32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ar-SA" sz="32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d>
                    </m:oMath>
                  </m:oMathPara>
                </a14:m>
                <a:endParaRPr lang="fr-FR" sz="3200" b="1" dirty="0" smtClean="0">
                  <a:ea typeface="Calibri"/>
                  <a:cs typeface="Arial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>
                              <a:latin typeface="Cambria Math"/>
                              <a:cs typeface="Sakkal Majalla" pitchFamily="2" charset="-78"/>
                            </a:rPr>
                          </m:ctrlPr>
                        </m:sSubPr>
                        <m:e>
                          <m:r>
                            <a:rPr lang="fr-FR" sz="3200" i="1">
                              <a:solidFill>
                                <a:prstClr val="black"/>
                              </a:solidFill>
                              <a:latin typeface="Cambria Math"/>
                              <a:cs typeface="Sakkal Majalla" pitchFamily="2" charset="-78"/>
                            </a:rPr>
                            <m:t>𝐼𝐶</m:t>
                          </m:r>
                          <m:d>
                            <m:dPr>
                              <m:ctrlPr>
                                <a:rPr lang="fr-FR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Sakkal Majalla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ar-SA" sz="32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sz="3200" b="1" i="1">
                                  <a:latin typeface="Cambria Math"/>
                                  <a:ea typeface="Cambria Math"/>
                                  <a:cs typeface="Aria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ar-SA" sz="3200" b="1" i="1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sz="3200" i="1">
                              <a:latin typeface="Cambria Math"/>
                              <a:cs typeface="Sakkal Majalla" pitchFamily="2" charset="-78"/>
                            </a:rPr>
                            <m:t>1</m:t>
                          </m:r>
                          <m:r>
                            <a:rPr lang="fr-FR" sz="3200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−</m:t>
                          </m:r>
                          <m:r>
                            <a:rPr lang="fr-FR" sz="3200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𝛼</m:t>
                          </m:r>
                        </m:sub>
                      </m:sSub>
                      <m:r>
                        <a:rPr lang="fr-FR" sz="3200">
                          <a:latin typeface="Cambria Math"/>
                          <a:cs typeface="Sakkal Majalla" pitchFamily="2" charset="-78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3200" i="1">
                              <a:latin typeface="Cambria Math"/>
                              <a:cs typeface="Sakkal Majalla" pitchFamily="2" charset="-78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sz="3200" b="1" i="1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3200" b="1" i="1"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1" i="1">
                                          <a:latin typeface="Cambria Math"/>
                                          <a:cs typeface="Arial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>
                                      <a:latin typeface="Cambria Math"/>
                                      <a:cs typeface="Arial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sz="3200" b="1" i="1">
                                  <a:latin typeface="Cambria Math"/>
                                  <a:ea typeface="Cambria Math"/>
                                  <a:cs typeface="Aria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3200" b="1" i="1"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1" i="1"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3200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∓</m:t>
                          </m:r>
                          <m:sSub>
                            <m:sSubPr>
                              <m:ctrlP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𝟏</m:t>
                              </m:r>
                              <m: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fr-FR" sz="3200" i="1" smtClean="0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fr-FR" sz="3200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sub/>
                                    <m:sup>
                                      <m: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3200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FR" sz="3200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sub/>
                                    <m:sup>
                                      <m: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ar-SA" sz="3200" dirty="0">
                  <a:latin typeface="Sakkal Majalla" pitchFamily="2" charset="-78"/>
                  <a:cs typeface="Sakkal Majalla" pitchFamily="2" charset="-78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en-US" sz="3200" b="1" dirty="0">
                  <a:ea typeface="Calibri"/>
                  <a:cs typeface="Arial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en-US" sz="3200" b="1" dirty="0" smtClean="0">
                  <a:ea typeface="Calibri"/>
                  <a:cs typeface="Arial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fr-FR" sz="3200" b="1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4" y="1124744"/>
                <a:ext cx="8885584" cy="774994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5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9036496" cy="6264696"/>
          </a:xfrm>
        </p:spPr>
        <p:txBody>
          <a:bodyPr>
            <a:normAutofit lnSpcReduction="10000"/>
          </a:bodyPr>
          <a:lstStyle/>
          <a:p>
            <a:pPr marL="457200" lvl="1" indent="0" algn="just" rtl="1">
              <a:buNone/>
            </a:pPr>
            <a:r>
              <a:rPr lang="ar-SA" sz="3600" b="1" u="sng" dirty="0" smtClean="0">
                <a:latin typeface="Sakkal Majalla" pitchFamily="2" charset="-78"/>
                <a:cs typeface="Sakkal Majalla" pitchFamily="2" charset="-78"/>
              </a:rPr>
              <a:t>مثال: </a:t>
            </a:r>
          </a:p>
          <a:p>
            <a:pPr marL="457200" lvl="1" indent="0" algn="just" rtl="1">
              <a:buNone/>
            </a:pPr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	</a:t>
            </a:r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قامت </a:t>
            </a:r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دراسة بمقارنة متوسط الدخل الشهري للأسر القاطنة بمدينة </a:t>
            </a:r>
            <a:r>
              <a:rPr lang="fr-FR" sz="3600" b="1" dirty="0">
                <a:latin typeface="Sakkal Majalla" pitchFamily="2" charset="-78"/>
                <a:cs typeface="Sakkal Majalla" pitchFamily="2" charset="-78"/>
              </a:rPr>
              <a:t>A </a:t>
            </a:r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بمتوسط الدخل الشهري للأسر القاطنة بمدينة </a:t>
            </a:r>
            <a:r>
              <a:rPr lang="fr-FR" sz="3600" b="1" dirty="0">
                <a:latin typeface="Sakkal Majalla" pitchFamily="2" charset="-78"/>
                <a:cs typeface="Sakkal Majalla" pitchFamily="2" charset="-78"/>
              </a:rPr>
              <a:t>B، </a:t>
            </a:r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فإذا كان تباين الدخول في المدينة </a:t>
            </a:r>
            <a:r>
              <a:rPr lang="fr-FR" sz="3600" b="1" dirty="0">
                <a:latin typeface="Sakkal Majalla" pitchFamily="2" charset="-78"/>
                <a:cs typeface="Sakkal Majalla" pitchFamily="2" charset="-78"/>
              </a:rPr>
              <a:t>A </a:t>
            </a:r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هو 6400 </a:t>
            </a:r>
            <a:r>
              <a:rPr lang="ar-SA" sz="3600" b="1" dirty="0" err="1">
                <a:latin typeface="Sakkal Majalla" pitchFamily="2" charset="-78"/>
                <a:cs typeface="Sakkal Majalla" pitchFamily="2" charset="-78"/>
              </a:rPr>
              <a:t>ون</a:t>
            </a:r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، وتباين الدخول في المدينة </a:t>
            </a:r>
            <a:r>
              <a:rPr lang="fr-FR" sz="3600" b="1" dirty="0">
                <a:latin typeface="Sakkal Majalla" pitchFamily="2" charset="-78"/>
                <a:cs typeface="Sakkal Majalla" pitchFamily="2" charset="-78"/>
              </a:rPr>
              <a:t>B </a:t>
            </a:r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هو 3600 </a:t>
            </a:r>
            <a:r>
              <a:rPr lang="ar-SA" sz="3600" b="1" dirty="0" err="1">
                <a:latin typeface="Sakkal Majalla" pitchFamily="2" charset="-78"/>
                <a:cs typeface="Sakkal Majalla" pitchFamily="2" charset="-78"/>
              </a:rPr>
              <a:t>ون</a:t>
            </a:r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، فإذا اخترنا من مدينة </a:t>
            </a:r>
            <a:r>
              <a:rPr lang="fr-FR" sz="3600" b="1" dirty="0">
                <a:latin typeface="Sakkal Majalla" pitchFamily="2" charset="-78"/>
                <a:cs typeface="Sakkal Majalla" pitchFamily="2" charset="-78"/>
              </a:rPr>
              <a:t>A </a:t>
            </a:r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عينة عشوائية تحتوي على 400 أسرة ووجدنا أن متوسط الدخل الشهري لهذه الأسر يساوي 250 </a:t>
            </a:r>
            <a:r>
              <a:rPr lang="ar-SA" sz="3600" b="1" dirty="0" err="1">
                <a:latin typeface="Sakkal Majalla" pitchFamily="2" charset="-78"/>
                <a:cs typeface="Sakkal Majalla" pitchFamily="2" charset="-78"/>
              </a:rPr>
              <a:t>ون</a:t>
            </a:r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، واخترنا من مدينة </a:t>
            </a:r>
            <a:r>
              <a:rPr lang="fr-FR" sz="3600" b="1" dirty="0">
                <a:latin typeface="Sakkal Majalla" pitchFamily="2" charset="-78"/>
                <a:cs typeface="Sakkal Majalla" pitchFamily="2" charset="-78"/>
              </a:rPr>
              <a:t>B </a:t>
            </a:r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عينة عشوائية مستقلة عن العينة السابقة تحتوي على 300 أسرة ووجدنا أن الدخل الشهري لهذه الأسر يساوي 210 </a:t>
            </a:r>
            <a:r>
              <a:rPr lang="ar-SA" sz="3600" b="1" dirty="0" err="1">
                <a:latin typeface="Sakkal Majalla" pitchFamily="2" charset="-78"/>
                <a:cs typeface="Sakkal Majalla" pitchFamily="2" charset="-78"/>
              </a:rPr>
              <a:t>ون</a:t>
            </a:r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 marL="0" indent="0" algn="just" rtl="1">
              <a:buNone/>
            </a:pPr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المطلوب: أحسب فترة الثقة للفرق بين متوسطي الدخول في المدينتين عند مستوى ثقة 95% علما أن المجتمعين يتبعان التوزيع الطبيعي.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22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476672"/>
                <a:ext cx="8507288" cy="6120680"/>
              </a:xfrm>
            </p:spPr>
            <p:txBody>
              <a:bodyPr>
                <a:normAutofit fontScale="77500" lnSpcReduction="20000"/>
              </a:bodyPr>
              <a:lstStyle/>
              <a:p>
                <a:pPr marL="114300" indent="0" algn="r" rtl="1">
                  <a:lnSpc>
                    <a:spcPct val="107000"/>
                  </a:lnSpc>
                  <a:spcAft>
                    <a:spcPts val="0"/>
                  </a:spcAft>
                  <a:buNone/>
                  <a:tabLst>
                    <a:tab pos="340614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5200" i="1" smtClean="0">
                              <a:effectLst/>
                              <a:latin typeface="Cambria Math"/>
                              <a:ea typeface="Calibri"/>
                              <a:cs typeface="Simplified Arabic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5200" i="1">
                                  <a:effectLst/>
                                  <a:latin typeface="Cambria Math"/>
                                  <a:ea typeface="Calibri"/>
                                  <a:cs typeface="Simplified Arabic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fr-FR" sz="5200" i="1">
                                      <a:effectLst/>
                                      <a:latin typeface="Cambria Math"/>
                                      <a:ea typeface="Calibri"/>
                                      <a:cs typeface="Simplified Arabic"/>
                                    </a:rPr>
                                  </m:ctrlPr>
                                </m:accPr>
                                <m:e>
                                  <m:r>
                                    <a:rPr lang="fr-FR" sz="5200" b="0" i="1" smtClean="0">
                                      <a:effectLst/>
                                      <a:latin typeface="Cambria Math"/>
                                      <a:ea typeface="Calibri"/>
                                      <a:cs typeface="Simplified Arabic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5200" i="1">
                                  <a:effectLst/>
                                  <a:latin typeface="Cambria Math"/>
                                  <a:ea typeface="Calibri"/>
                                  <a:cs typeface="Simplified Arabic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5200" i="1" smtClean="0">
                              <a:effectLst/>
                              <a:latin typeface="Cambria Math"/>
                              <a:ea typeface="Cambria Math"/>
                              <a:cs typeface="Simplified Arabic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5200" i="1">
                                  <a:effectLst/>
                                  <a:latin typeface="Cambria Math"/>
                                  <a:ea typeface="Calibri"/>
                                  <a:cs typeface="Simplified Arabic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fr-FR" sz="5200" i="1" smtClean="0">
                                      <a:effectLst/>
                                      <a:latin typeface="Cambria Math"/>
                                      <a:ea typeface="Calibri"/>
                                      <a:cs typeface="Simplified Arabic"/>
                                    </a:rPr>
                                  </m:ctrlPr>
                                </m:accPr>
                                <m:e>
                                  <m:r>
                                    <a:rPr lang="fr-FR" sz="5200" b="0" i="1" smtClean="0">
                                      <a:effectLst/>
                                      <a:latin typeface="Cambria Math"/>
                                      <a:ea typeface="Calibri"/>
                                      <a:cs typeface="Simplified Arabic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5200" i="1">
                                  <a:effectLst/>
                                  <a:latin typeface="Cambria Math"/>
                                  <a:ea typeface="Calibri"/>
                                  <a:cs typeface="Simplified Arabic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sz="5200">
                          <a:effectLst/>
                          <a:latin typeface="Cambria Math"/>
                          <a:ea typeface="Calibri"/>
                          <a:cs typeface="Simplified Arabic"/>
                        </a:rPr>
                        <m:t>~</m:t>
                      </m:r>
                      <m:r>
                        <m:rPr>
                          <m:sty m:val="p"/>
                        </m:rPr>
                        <a:rPr lang="fr-FR" sz="5200">
                          <a:effectLst/>
                          <a:latin typeface="Cambria Math"/>
                          <a:ea typeface="Calibri"/>
                          <a:cs typeface="Simplified Arabic"/>
                        </a:rPr>
                        <m:t>N</m:t>
                      </m:r>
                      <m:d>
                        <m:dPr>
                          <m:ctrlPr>
                            <a:rPr lang="fr-FR" sz="5200" i="1">
                              <a:effectLst/>
                              <a:latin typeface="Cambria Math"/>
                              <a:ea typeface="Calibri"/>
                              <a:cs typeface="Simplified Arabic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sz="5200" i="1">
                                  <a:effectLst/>
                                  <a:latin typeface="Cambria Math"/>
                                  <a:ea typeface="Calibri"/>
                                  <a:cs typeface="Simplified Arabic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5200" i="1" smtClean="0">
                                      <a:effectLst/>
                                      <a:latin typeface="Cambria Math"/>
                                      <a:ea typeface="Calibri"/>
                                      <a:cs typeface="Simplified Arabic"/>
                                    </a:rPr>
                                  </m:ctrlPr>
                                </m:sSubPr>
                                <m:e>
                                  <m:r>
                                    <a:rPr lang="fr-FR" sz="5200" i="1">
                                      <a:effectLst/>
                                      <a:latin typeface="Cambria Math"/>
                                      <a:ea typeface="Calibri"/>
                                      <a:cs typeface="Simplified Arabic"/>
                                    </a:rPr>
                                    <m:t>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5200" i="1">
                                          <a:effectLst/>
                                          <a:latin typeface="Cambria Math"/>
                                          <a:ea typeface="Calibri"/>
                                          <a:cs typeface="Simplified Arabic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fr-FR" sz="5200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Simplified Arabic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5200" b="0" i="1" smtClean="0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Simplified Arabic"/>
                                            </a:rPr>
                                            <m:t>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fr-FR" sz="5200" i="1">
                                          <a:effectLst/>
                                          <a:latin typeface="Cambria Math"/>
                                          <a:ea typeface="Calibri"/>
                                          <a:cs typeface="Simplified Arabic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fr-FR" sz="5200" i="1" smtClean="0">
                                  <a:effectLst/>
                                  <a:latin typeface="Cambria Math"/>
                                  <a:ea typeface="Cambria Math"/>
                                  <a:cs typeface="Simplified Arabic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5200" i="1">
                                      <a:effectLst/>
                                      <a:latin typeface="Cambria Math"/>
                                      <a:ea typeface="Calibri"/>
                                      <a:cs typeface="Simplified Arabic"/>
                                    </a:rPr>
                                  </m:ctrlPr>
                                </m:sSubPr>
                                <m:e>
                                  <m:r>
                                    <a:rPr lang="fr-FR" sz="5200" i="1">
                                      <a:effectLst/>
                                      <a:latin typeface="Cambria Math"/>
                                      <a:ea typeface="Calibri"/>
                                      <a:cs typeface="Simplified Arabic"/>
                                    </a:rPr>
                                    <m:t>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5200" i="1">
                                          <a:effectLst/>
                                          <a:latin typeface="Cambria Math"/>
                                          <a:ea typeface="Calibri"/>
                                          <a:cs typeface="Simplified Arabic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fr-FR" sz="5200" i="1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Simplified Arabic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5200" b="0" i="1" smtClean="0">
                                              <a:effectLst/>
                                              <a:latin typeface="Cambria Math"/>
                                              <a:ea typeface="Calibri"/>
                                              <a:cs typeface="Simplified Arabic"/>
                                            </a:rPr>
                                            <m:t>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fr-FR" sz="5200" i="1">
                                          <a:effectLst/>
                                          <a:latin typeface="Cambria Math"/>
                                          <a:ea typeface="Calibri"/>
                                          <a:cs typeface="Simplified Arabic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r>
                            <a:rPr lang="fr-FR" sz="5200" i="1">
                              <a:effectLst/>
                              <a:latin typeface="Cambria Math"/>
                              <a:ea typeface="Calibri"/>
                              <a:cs typeface="Simplified Arabic"/>
                            </a:rPr>
                            <m:t>,</m:t>
                          </m:r>
                          <m:d>
                            <m:dPr>
                              <m:ctrlPr>
                                <a:rPr lang="fr-FR" sz="5200" i="1" smtClean="0">
                                  <a:effectLst/>
                                  <a:latin typeface="Cambria Math"/>
                                  <a:cs typeface="Simplified Arabic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sz="43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Simplified Arabic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43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Simplified Arabic"/>
                                    </a:rPr>
                                    <m:t> </m:t>
                                  </m:r>
                                  <m:r>
                                    <a:rPr lang="fr-FR" sz="43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Simplified Arabic"/>
                                    </a:rPr>
                                    <m:t>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43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Simplified Arabic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fr-FR" sz="43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Simplified Arabic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43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Simplified Arabic"/>
                                            </a:rPr>
                                            <m:t>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fr-FR" sz="43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Simplified Arabic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fr-FR" sz="43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Simplified Arabic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fr-FR" sz="43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Simplified Arabic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fr-FR" sz="43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Simplified Arabic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43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Simplified Arabic"/>
                                    </a:rPr>
                                    <m:t> </m:t>
                                  </m:r>
                                  <m:r>
                                    <a:rPr lang="fr-FR" sz="43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Simplified Arabic"/>
                                    </a:rPr>
                                    <m:t>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43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Simplified Arabic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fr-FR" sz="43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Simplified Arabic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43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Simplified Arabic"/>
                                            </a:rPr>
                                            <m:t>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fr-FR" sz="43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Simplified Arabic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fr-FR" sz="43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Simplified Arabic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fr-FR" sz="5200" dirty="0">
                  <a:ea typeface="Calibri"/>
                  <a:cs typeface="Arial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ar-SA" sz="6000" b="1" i="1" dirty="0">
                  <a:latin typeface="Cambria Math"/>
                  <a:ea typeface="Calibri"/>
                  <a:cs typeface="Sakkal Majalla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ar-SA" sz="6000" b="1" i="1" dirty="0" smtClean="0">
                  <a:effectLst/>
                  <a:latin typeface="Cambria Math"/>
                  <a:ea typeface="Calibri"/>
                  <a:cs typeface="Sakkal Majalla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fr-FR" sz="6000" b="1" i="1" smtClean="0">
                        <a:effectLst/>
                        <a:latin typeface="Cambria Math"/>
                        <a:ea typeface="Calibri"/>
                        <a:cs typeface="Sakkal Majalla"/>
                      </a:rPr>
                      <m:t>𝒁</m:t>
                    </m:r>
                    <m:r>
                      <a:rPr lang="fr-FR" sz="6000" b="1" i="1" smtClean="0">
                        <a:effectLst/>
                        <a:latin typeface="Cambria Math"/>
                        <a:ea typeface="Calibri"/>
                        <a:cs typeface="Sakkal Majalla"/>
                      </a:rPr>
                      <m:t>=</m:t>
                    </m:r>
                    <m:f>
                      <m:fPr>
                        <m:ctrlPr>
                          <a:rPr lang="fr-FR" sz="6000" b="1" i="1">
                            <a:effectLst/>
                            <a:latin typeface="Cambria Math"/>
                            <a:ea typeface="Calibri"/>
                            <a:cs typeface="Sakkal Majalla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FR" sz="6000" i="1">
                                <a:effectLst/>
                                <a:latin typeface="Cambria Math"/>
                                <a:ea typeface="Calibri"/>
                                <a:cs typeface="Simplified Arabic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6000" i="1">
                                    <a:effectLst/>
                                    <a:latin typeface="Cambria Math"/>
                                    <a:ea typeface="Calibri"/>
                                    <a:cs typeface="Simplified Arabic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fr-FR" sz="6000" i="1">
                                        <a:effectLst/>
                                        <a:latin typeface="Cambria Math"/>
                                        <a:ea typeface="Calibri"/>
                                        <a:cs typeface="Simplified Arabic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6000" i="1">
                                        <a:effectLst/>
                                        <a:latin typeface="Cambria Math"/>
                                        <a:ea typeface="Calibri"/>
                                        <a:cs typeface="Simplified Arabic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FR" sz="6000" i="1">
                                    <a:effectLst/>
                                    <a:latin typeface="Cambria Math"/>
                                    <a:ea typeface="Calibri"/>
                                    <a:cs typeface="Simplified Arabic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sz="6000" i="1">
                                <a:effectLst/>
                                <a:latin typeface="Cambria Math"/>
                                <a:ea typeface="Calibri"/>
                                <a:cs typeface="Simplified Arabic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6000" i="1">
                                    <a:effectLst/>
                                    <a:latin typeface="Cambria Math"/>
                                    <a:ea typeface="Calibri"/>
                                    <a:cs typeface="Simplified Arabic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fr-FR" sz="6000" i="1">
                                        <a:effectLst/>
                                        <a:latin typeface="Cambria Math"/>
                                        <a:ea typeface="Calibri"/>
                                        <a:cs typeface="Simplified Arabic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6000" i="1">
                                        <a:effectLst/>
                                        <a:latin typeface="Cambria Math"/>
                                        <a:ea typeface="Calibri"/>
                                        <a:cs typeface="Simplified Arabic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FR" sz="6000" i="1">
                                    <a:effectLst/>
                                    <a:latin typeface="Cambria Math"/>
                                    <a:ea typeface="Calibri"/>
                                    <a:cs typeface="Simplified Arabic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fr-FR" sz="6000" i="1">
                            <a:effectLst/>
                            <a:latin typeface="Cambria Math"/>
                            <a:ea typeface="Calibri"/>
                            <a:cs typeface="Simplified Arabic"/>
                          </a:rPr>
                          <m:t>−</m:t>
                        </m:r>
                        <m:d>
                          <m:dPr>
                            <m:ctrlPr>
                              <a:rPr lang="fr-FR" sz="6000" i="1">
                                <a:effectLst/>
                                <a:latin typeface="Cambria Math"/>
                                <a:ea typeface="Calibri"/>
                                <a:cs typeface="Simplified Arabic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6000" i="1">
                                    <a:effectLst/>
                                    <a:latin typeface="Cambria Math"/>
                                    <a:ea typeface="Calibri"/>
                                    <a:cs typeface="Simplified Arabic"/>
                                  </a:rPr>
                                </m:ctrlPr>
                              </m:sSubPr>
                              <m:e>
                                <m:r>
                                  <a:rPr lang="fr-FR" sz="6000" i="1">
                                    <a:effectLst/>
                                    <a:latin typeface="Cambria Math"/>
                                    <a:ea typeface="Calibri"/>
                                    <a:cs typeface="Simplified Arabic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fr-FR" sz="6000" i="1">
                                    <a:effectLst/>
                                    <a:latin typeface="Cambria Math"/>
                                    <a:ea typeface="Calibri"/>
                                    <a:cs typeface="Simplified Arabic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sz="6000" i="1">
                                <a:effectLst/>
                                <a:latin typeface="Cambria Math"/>
                                <a:ea typeface="Calibri"/>
                                <a:cs typeface="Simplified Arabic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6000" i="1">
                                    <a:effectLst/>
                                    <a:latin typeface="Cambria Math"/>
                                    <a:ea typeface="Calibri"/>
                                    <a:cs typeface="Simplified Arabic"/>
                                  </a:rPr>
                                </m:ctrlPr>
                              </m:sSubPr>
                              <m:e>
                                <m:r>
                                  <a:rPr lang="fr-FR" sz="6000" i="1">
                                    <a:effectLst/>
                                    <a:latin typeface="Cambria Math"/>
                                    <a:ea typeface="Calibri"/>
                                    <a:cs typeface="Simplified Arabic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fr-FR" sz="6000" i="1">
                                    <a:effectLst/>
                                    <a:latin typeface="Cambria Math"/>
                                    <a:ea typeface="Calibri"/>
                                    <a:cs typeface="Simplified Arabic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fr-FR" sz="6000" i="1">
                                <a:effectLst/>
                                <a:latin typeface="Cambria Math"/>
                                <a:ea typeface="Calibri"/>
                                <a:cs typeface="Simplified Arabic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fr-FR" sz="6000" b="1" i="1">
                                    <a:effectLst/>
                                    <a:latin typeface="Cambria Math"/>
                                    <a:ea typeface="Calibri"/>
                                    <a:cs typeface="Simplified Arabic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6000" b="1" i="1">
                                        <a:effectLst/>
                                        <a:latin typeface="Cambria Math"/>
                                        <a:ea typeface="Calibri"/>
                                        <a:cs typeface="Simplified Arabic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6000" b="1" i="1">
                                        <a:effectLst/>
                                        <a:latin typeface="Cambria Math"/>
                                        <a:ea typeface="Calibri"/>
                                        <a:cs typeface="Simplified Arabic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fr-FR" sz="6000" b="1" i="1">
                                        <a:effectLst/>
                                        <a:latin typeface="Cambria Math"/>
                                        <a:ea typeface="Calibri"/>
                                        <a:cs typeface="Simplified Arabic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fr-FR" sz="6000" b="1" i="1">
                                    <a:effectLst/>
                                    <a:latin typeface="Cambria Math"/>
                                    <a:ea typeface="Calibri"/>
                                    <a:cs typeface="Simplified Arabic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fr-FR" sz="6000" b="1" i="1">
                                        <a:effectLst/>
                                        <a:latin typeface="Cambria Math"/>
                                        <a:ea typeface="Calibri"/>
                                        <a:cs typeface="Simplified Arabic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6000" b="1" i="1">
                                        <a:effectLst/>
                                        <a:latin typeface="Cambria Math"/>
                                        <a:ea typeface="Calibri"/>
                                        <a:cs typeface="Simplified Arabic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fr-FR" sz="6000" b="1" i="1">
                                        <a:effectLst/>
                                        <a:latin typeface="Cambria Math"/>
                                        <a:ea typeface="Calibri"/>
                                        <a:cs typeface="Simplified Arabic"/>
                                      </a:rPr>
                                      <m:t>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fr-FR" sz="6000" b="1" i="1">
                                        <a:effectLst/>
                                        <a:latin typeface="Cambria Math"/>
                                        <a:ea typeface="Calibri"/>
                                        <a:cs typeface="Simplified Arabic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6000" b="1" i="1">
                                        <a:effectLst/>
                                        <a:latin typeface="Cambria Math"/>
                                        <a:ea typeface="Calibri"/>
                                        <a:cs typeface="Simplified Arabic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fr-FR" sz="6000" b="1" i="1">
                                        <a:effectLst/>
                                        <a:latin typeface="Cambria Math"/>
                                        <a:ea typeface="Calibri"/>
                                        <a:cs typeface="Simplified Arabic"/>
                                      </a:rPr>
                                      <m:t>𝟏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fr-FR" sz="6000" b="1" i="1">
                                <a:effectLst/>
                                <a:latin typeface="Cambria Math"/>
                                <a:ea typeface="Calibri"/>
                                <a:cs typeface="Simplified Arabic"/>
                              </a:rPr>
                              <m:t> +</m:t>
                            </m:r>
                            <m:r>
                              <a:rPr lang="fr-FR" sz="6000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fr-FR" sz="6000" b="1" i="1">
                                    <a:effectLst/>
                                    <a:latin typeface="Cambria Math"/>
                                    <a:ea typeface="Calibri"/>
                                    <a:cs typeface="Simplified Arabic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6000" b="1" i="1">
                                        <a:effectLst/>
                                        <a:latin typeface="Cambria Math"/>
                                        <a:ea typeface="Calibri"/>
                                        <a:cs typeface="Simplified Arabic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6000" b="1" i="1">
                                        <a:effectLst/>
                                        <a:latin typeface="Cambria Math"/>
                                        <a:ea typeface="Calibri"/>
                                        <a:cs typeface="Simplified Arabic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fr-FR" sz="6000" b="1" i="1">
                                        <a:effectLst/>
                                        <a:latin typeface="Cambria Math"/>
                                        <a:ea typeface="Calibri"/>
                                        <a:cs typeface="Simplified Arabic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fr-FR" sz="6000" b="1" i="1">
                                    <a:effectLst/>
                                    <a:latin typeface="Cambria Math"/>
                                    <a:ea typeface="Calibri"/>
                                    <a:cs typeface="Simplified Arabic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fr-FR" sz="6000" b="1" i="1">
                                        <a:effectLst/>
                                        <a:latin typeface="Cambria Math"/>
                                        <a:ea typeface="Calibri"/>
                                        <a:cs typeface="Simplified Arabic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6000" b="1" i="1">
                                        <a:effectLst/>
                                        <a:latin typeface="Cambria Math"/>
                                        <a:ea typeface="Calibri"/>
                                        <a:cs typeface="Simplified Arabic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fr-FR" sz="6000" b="1" i="1">
                                        <a:effectLst/>
                                        <a:latin typeface="Cambria Math"/>
                                        <a:ea typeface="Calibri"/>
                                        <a:cs typeface="Simplified Arabic"/>
                                      </a:rPr>
                                      <m:t>𝟐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fr-FR" sz="6000" b="1" i="1">
                                        <a:effectLst/>
                                        <a:latin typeface="Cambria Math"/>
                                        <a:ea typeface="Calibri"/>
                                        <a:cs typeface="Simplified Arabic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6000" b="1" i="1">
                                        <a:effectLst/>
                                        <a:latin typeface="Cambria Math"/>
                                        <a:ea typeface="Calibri"/>
                                        <a:cs typeface="Simplified Arabic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fr-FR" sz="6000" b="1" i="1">
                                        <a:effectLst/>
                                        <a:latin typeface="Cambria Math"/>
                                        <a:ea typeface="Calibri"/>
                                        <a:cs typeface="Simplified Arabic"/>
                                      </a:rPr>
                                      <m:t>𝟐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fr-FR" sz="6000" b="1" dirty="0">
                    <a:effectLst/>
                    <a:latin typeface="Sakkal Majalla" pitchFamily="2" charset="-78"/>
                    <a:ea typeface="Times New Roman"/>
                    <a:cs typeface="Sakkal Majalla" pitchFamily="2" charset="-78"/>
                  </a:rPr>
                  <a:t>             </a:t>
                </a:r>
                <a:r>
                  <a:rPr lang="ar-SA" sz="6000" b="1" dirty="0">
                    <a:latin typeface="Sakkal Majalla" pitchFamily="2" charset="-78"/>
                    <a:ea typeface="Times New Roman"/>
                    <a:cs typeface="Sakkal Majalla" pitchFamily="2" charset="-78"/>
                  </a:rPr>
                  <a:t>    </a:t>
                </a:r>
                <a:endParaRPr lang="fr-FR" sz="6000" dirty="0">
                  <a:latin typeface="Sakkal Majalla" pitchFamily="2" charset="-78"/>
                  <a:ea typeface="Calibri"/>
                  <a:cs typeface="Sakkal Majalla" pitchFamily="2" charset="-78"/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476672"/>
                <a:ext cx="8507288" cy="612068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130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88640"/>
                <a:ext cx="8784976" cy="6408712"/>
              </a:xfrm>
            </p:spPr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endParaRPr lang="ar-SA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1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b="1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𝟏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fr-FR" b="1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𝟐</m:t>
                          </m:r>
                        </m:sup>
                      </m:sSubSup>
                      <m:r>
                        <a:rPr lang="fr-FR" b="1">
                          <a:latin typeface="Cambria Math"/>
                        </a:rPr>
                        <m:t>=</m:t>
                      </m:r>
                      <m:r>
                        <a:rPr lang="ar-SA" b="1" i="1" smtClean="0">
                          <a:latin typeface="Cambria Math"/>
                        </a:rPr>
                        <m:t>𝟔𝟒𝟎𝟎</m:t>
                      </m:r>
                      <m:r>
                        <a:rPr lang="ar-SA" b="1" i="1" smtClean="0">
                          <a:latin typeface="Cambria Math"/>
                        </a:rPr>
                        <m:t>  , </m:t>
                      </m:r>
                      <m:sSub>
                        <m:sSub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𝟒𝟎𝟎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fr-FR" b="1" i="1">
                              <a:latin typeface="Cambria Math"/>
                              <a:cs typeface="Arial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fr-FR" b="1" i="1">
                                  <a:latin typeface="Cambria Math"/>
                                  <a:cs typeface="Arial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  <a:cs typeface="Arial"/>
                                </a:rPr>
                                <m:t>𝑿</m:t>
                              </m:r>
                            </m:e>
                          </m:acc>
                        </m:e>
                        <m:sub>
                          <m:r>
                            <a:rPr lang="fr-FR" b="1" i="1" smtClean="0">
                              <a:latin typeface="Cambria Math"/>
                              <a:cs typeface="Arial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  <a:cs typeface="Arial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  <a:cs typeface="Arial"/>
                        </a:rPr>
                        <m:t>𝟐𝟓𝟎</m:t>
                      </m:r>
                    </m:oMath>
                  </m:oMathPara>
                </a14:m>
                <a:endParaRPr lang="ar-SA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1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b="1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𝟐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fr-FR" b="1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𝟐</m:t>
                          </m:r>
                        </m:sup>
                      </m:sSubSup>
                      <m:r>
                        <a:rPr lang="fr-FR" b="1">
                          <a:latin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</a:rPr>
                        <m:t>𝟑𝟔</m:t>
                      </m:r>
                      <m:r>
                        <a:rPr lang="ar-SA" b="1" i="1">
                          <a:latin typeface="Cambria Math"/>
                        </a:rPr>
                        <m:t>𝟎𝟎</m:t>
                      </m:r>
                      <m:r>
                        <a:rPr lang="ar-SA" b="1" i="1">
                          <a:latin typeface="Cambria Math"/>
                        </a:rPr>
                        <m:t>  , </m:t>
                      </m:r>
                      <m:sSub>
                        <m:sSubPr>
                          <m:ctrlPr>
                            <a:rPr lang="fr-FR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fr-FR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𝟎𝟎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fr-FR" b="1" i="1">
                              <a:latin typeface="Cambria Math"/>
                              <a:cs typeface="Arial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fr-FR" b="1" i="1">
                                  <a:latin typeface="Cambria Math"/>
                                  <a:cs typeface="Arial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  <a:cs typeface="Arial"/>
                                </a:rPr>
                                <m:t>𝑿</m:t>
                              </m:r>
                            </m:e>
                          </m:acc>
                        </m:e>
                        <m:sub>
                          <m:r>
                            <a:rPr lang="fr-FR" b="1" i="1" smtClean="0">
                              <a:latin typeface="Cambria Math"/>
                              <a:cs typeface="Arial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ea typeface="Cambria Math"/>
                          <a:cs typeface="Arial"/>
                        </a:rPr>
                        <m:t>=</m:t>
                      </m:r>
                      <m:r>
                        <a:rPr lang="fr-FR" b="1" i="1">
                          <a:latin typeface="Cambria Math"/>
                          <a:ea typeface="Cambria Math"/>
                          <a:cs typeface="Arial"/>
                        </a:rPr>
                        <m:t>𝟐</m:t>
                      </m:r>
                      <m:r>
                        <a:rPr lang="fr-FR" b="1" i="1" smtClean="0">
                          <a:latin typeface="Cambria Math"/>
                          <a:ea typeface="Cambria Math"/>
                          <a:cs typeface="Arial"/>
                        </a:rPr>
                        <m:t>𝟏</m:t>
                      </m:r>
                      <m:r>
                        <a:rPr lang="fr-FR" b="1" i="1">
                          <a:latin typeface="Cambria Math"/>
                          <a:ea typeface="Cambria Math"/>
                          <a:cs typeface="Arial"/>
                        </a:rPr>
                        <m:t>𝟎</m:t>
                      </m:r>
                    </m:oMath>
                  </m:oMathPara>
                </a14:m>
                <a:endParaRPr lang="ar-SA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</a:rPr>
                        <m:t>𝟏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𝟗𝟓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==&gt;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𝟎𝟓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==&gt;</m:t>
                      </m:r>
                      <m:f>
                        <m:fPr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𝟎𝟐𝟓</m:t>
                      </m:r>
                    </m:oMath>
                  </m:oMathPara>
                </a14:m>
                <a:endParaRPr lang="fr-FR" b="1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</a:rPr>
                        <m:t>𝟏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𝟗𝟕𝟓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==&gt;</m:t>
                      </m:r>
                      <m:sSub>
                        <m:sSubPr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𝒁</m:t>
                          </m:r>
                        </m:e>
                        <m:sub>
                          <m:r>
                            <a:rPr lang="fr-FR" b="1" i="1">
                              <a:latin typeface="Cambria Math"/>
                            </a:rPr>
                            <m:t>𝟏</m:t>
                          </m:r>
                          <m:r>
                            <a:rPr lang="fr-FR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FR" b="1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b="1" i="1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num>
                            <m:den>
                              <m:r>
                                <a:rPr lang="fr-FR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</m:sub>
                      </m:sSub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/>
                              <a:ea typeface="Cambria Math"/>
                            </a:rPr>
                            <m:t>𝒁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𝟗𝟕𝟓</m:t>
                          </m:r>
                        </m:sub>
                      </m:sSub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𝟗𝟔</m:t>
                      </m:r>
                    </m:oMath>
                  </m:oMathPara>
                </a14:m>
                <a:endParaRPr lang="fr-FR" b="1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b="1" i="1">
                              <a:latin typeface="Cambria Math"/>
                              <a:cs typeface="Arial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/>
                              <a:cs typeface="Arial"/>
                            </a:rPr>
                            <m:t>𝟐𝟓𝟎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  <a:cs typeface="Arial"/>
                            </a:rPr>
                            <m:t>−</m:t>
                          </m:r>
                          <m:r>
                            <a:rPr lang="fr-FR" b="1" i="1" smtClean="0">
                              <a:latin typeface="Cambria Math"/>
                              <a:cs typeface="Arial"/>
                            </a:rPr>
                            <m:t>𝟐𝟏𝟎</m:t>
                          </m:r>
                        </m:e>
                      </m:d>
                      <m:r>
                        <a:rPr lang="fr-FR" b="1" i="1">
                          <a:latin typeface="Cambria Math"/>
                          <a:ea typeface="Calibri"/>
                          <a:cs typeface="Arial"/>
                        </a:rPr>
                        <m:t>−</m:t>
                      </m:r>
                      <m:r>
                        <a:rPr lang="fr-FR" b="1" i="1" smtClean="0">
                          <a:latin typeface="Cambria Math"/>
                          <a:ea typeface="Calibri"/>
                          <a:cs typeface="Arial"/>
                        </a:rPr>
                        <m:t>𝟏</m:t>
                      </m:r>
                      <m:r>
                        <a:rPr lang="fr-FR" b="1" i="1" smtClean="0">
                          <a:latin typeface="Cambria Math"/>
                          <a:ea typeface="Calibri"/>
                          <a:cs typeface="Arial"/>
                        </a:rPr>
                        <m:t>.</m:t>
                      </m:r>
                      <m:r>
                        <a:rPr lang="fr-FR" b="1" i="1" smtClean="0">
                          <a:latin typeface="Cambria Math"/>
                          <a:ea typeface="Calibri"/>
                          <a:cs typeface="Arial"/>
                        </a:rPr>
                        <m:t>𝟗𝟔</m:t>
                      </m:r>
                      <m:rad>
                        <m:radPr>
                          <m:degHide m:val="on"/>
                          <m:ctrlPr>
                            <a:rPr lang="fr-FR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6400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400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+</m:t>
                          </m:r>
                          <m:f>
                            <m:fPr>
                              <m:ctrlPr>
                                <a:rPr lang="fr-FR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3600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300</m:t>
                              </m:r>
                            </m:den>
                          </m:f>
                        </m:e>
                      </m:rad>
                      <m:r>
                        <a:rPr lang="fr-FR" b="1" i="1">
                          <a:latin typeface="Cambria Math"/>
                          <a:ea typeface="Cambria Math"/>
                          <a:cs typeface="Arial"/>
                        </a:rPr>
                        <m:t>≤</m:t>
                      </m:r>
                      <m:d>
                        <m:dPr>
                          <m:ctrlPr>
                            <a:rPr lang="fr-FR" b="1" i="1">
                              <a:latin typeface="Cambria Math"/>
                              <a:cs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>
                                  <a:latin typeface="Cambria Math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ar-SA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fr-FR" b="1" i="1">
                              <a:latin typeface="Cambria Math"/>
                              <a:ea typeface="Cambria Math"/>
                              <a:cs typeface="Arial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1" i="1">
                                  <a:latin typeface="Cambria Math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ar-SA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fr-FR" b="1" i="1">
                          <a:latin typeface="Cambria Math"/>
                          <a:ea typeface="Cambria Math"/>
                          <a:cs typeface="Arial"/>
                        </a:rPr>
                        <m:t>≤</m:t>
                      </m:r>
                      <m:d>
                        <m:dPr>
                          <m:ctrlPr>
                            <a:rPr lang="fr-FR" b="1" i="1">
                              <a:latin typeface="Cambria Math"/>
                              <a:cs typeface="Arial"/>
                            </a:rPr>
                          </m:ctrlPr>
                        </m:dPr>
                        <m:e>
                          <m:r>
                            <a:rPr lang="fr-FR" b="1" i="1">
                              <a:latin typeface="Cambria Math"/>
                              <a:cs typeface="Arial"/>
                            </a:rPr>
                            <m:t>𝟐𝟓𝟎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  <a:cs typeface="Arial"/>
                            </a:rPr>
                            <m:t>−</m:t>
                          </m:r>
                          <m:r>
                            <a:rPr lang="fr-FR" b="1" i="1">
                              <a:latin typeface="Cambria Math"/>
                              <a:cs typeface="Arial"/>
                            </a:rPr>
                            <m:t>𝟐𝟏𝟎</m:t>
                          </m:r>
                        </m:e>
                      </m:d>
                      <m:r>
                        <a:rPr lang="fr-FR" b="1" i="1" smtClean="0">
                          <a:latin typeface="Cambria Math"/>
                          <a:ea typeface="Calibri"/>
                          <a:cs typeface="Arial"/>
                        </a:rPr>
                        <m:t>+</m:t>
                      </m:r>
                      <m:r>
                        <a:rPr lang="fr-FR" b="1" i="1">
                          <a:latin typeface="Cambria Math"/>
                          <a:ea typeface="Calibri"/>
                          <a:cs typeface="Arial"/>
                        </a:rPr>
                        <m:t>𝟏</m:t>
                      </m:r>
                      <m:r>
                        <a:rPr lang="fr-FR" b="1" i="1">
                          <a:latin typeface="Cambria Math"/>
                          <a:ea typeface="Calibri"/>
                          <a:cs typeface="Arial"/>
                        </a:rPr>
                        <m:t>.</m:t>
                      </m:r>
                      <m:r>
                        <a:rPr lang="fr-FR" b="1" i="1">
                          <a:latin typeface="Cambria Math"/>
                          <a:ea typeface="Calibri"/>
                          <a:cs typeface="Arial"/>
                        </a:rPr>
                        <m:t>𝟗𝟔</m:t>
                      </m:r>
                      <m:rad>
                        <m:radPr>
                          <m:degHide m:val="on"/>
                          <m:ctrlPr>
                            <a:rPr lang="fr-FR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6400</m:t>
                              </m:r>
                            </m:num>
                            <m:den>
                              <m:r>
                                <a:rPr lang="fr-FR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400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+</m:t>
                          </m:r>
                          <m:f>
                            <m:fPr>
                              <m:ctrlPr>
                                <a:rPr lang="fr-FR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3600</m:t>
                              </m:r>
                            </m:num>
                            <m:den>
                              <m:r>
                                <a:rPr lang="fr-FR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300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ar-SA" b="1" dirty="0"/>
              </a:p>
              <a:p>
                <a:pPr marL="0" indent="0" algn="l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88640"/>
                <a:ext cx="8784976" cy="640871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7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88640"/>
                <a:ext cx="8784976" cy="63367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  <a:cs typeface="Arial"/>
                        </a:rPr>
                        <m:t>𝟒𝟎</m:t>
                      </m:r>
                      <m:r>
                        <a:rPr lang="fr-FR" b="1" i="1">
                          <a:latin typeface="Cambria Math"/>
                          <a:ea typeface="Calibri"/>
                          <a:cs typeface="Arial"/>
                        </a:rPr>
                        <m:t>−</m:t>
                      </m:r>
                      <m:r>
                        <a:rPr lang="fr-FR" b="1" i="1" smtClean="0">
                          <a:latin typeface="Cambria Math"/>
                          <a:ea typeface="Calibri"/>
                          <a:cs typeface="Arial"/>
                        </a:rPr>
                        <m:t>𝟏𝟎</m:t>
                      </m:r>
                      <m:r>
                        <a:rPr lang="fr-FR" b="1" i="1" smtClean="0">
                          <a:latin typeface="Cambria Math"/>
                          <a:ea typeface="Calibri"/>
                          <a:cs typeface="Arial"/>
                        </a:rPr>
                        <m:t>.</m:t>
                      </m:r>
                      <m:r>
                        <a:rPr lang="fr-FR" b="1" i="1" smtClean="0">
                          <a:latin typeface="Cambria Math"/>
                          <a:ea typeface="Calibri"/>
                          <a:cs typeface="Arial"/>
                        </a:rPr>
                        <m:t>𝟑𝟕</m:t>
                      </m:r>
                      <m:r>
                        <a:rPr lang="fr-FR" b="1" i="1">
                          <a:latin typeface="Cambria Math"/>
                          <a:ea typeface="Cambria Math"/>
                          <a:cs typeface="Arial"/>
                        </a:rPr>
                        <m:t>≤</m:t>
                      </m:r>
                      <m:d>
                        <m:dPr>
                          <m:ctrlPr>
                            <a:rPr lang="fr-FR" b="1" i="1">
                              <a:latin typeface="Cambria Math"/>
                              <a:cs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>
                                  <a:latin typeface="Cambria Math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ar-SA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fr-FR" b="1" i="1">
                              <a:latin typeface="Cambria Math"/>
                              <a:ea typeface="Cambria Math"/>
                              <a:cs typeface="Arial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1" i="1">
                                  <a:latin typeface="Cambria Math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ar-SA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fr-FR" b="1" i="1">
                          <a:latin typeface="Cambria Math"/>
                          <a:ea typeface="Cambria Math"/>
                          <a:cs typeface="Arial"/>
                        </a:rPr>
                        <m:t>≤</m:t>
                      </m:r>
                      <m:r>
                        <a:rPr lang="fr-FR" b="1" i="1">
                          <a:latin typeface="Cambria Math"/>
                          <a:cs typeface="Arial"/>
                        </a:rPr>
                        <m:t>𝟒</m:t>
                      </m:r>
                      <m:r>
                        <a:rPr lang="fr-FR" b="1" i="1" smtClean="0">
                          <a:latin typeface="Cambria Math"/>
                          <a:cs typeface="Arial"/>
                        </a:rPr>
                        <m:t>𝟎</m:t>
                      </m:r>
                      <m:r>
                        <a:rPr lang="fr-FR" b="1" i="1" smtClean="0">
                          <a:latin typeface="Cambria Math"/>
                          <a:cs typeface="Arial"/>
                        </a:rPr>
                        <m:t>+</m:t>
                      </m:r>
                      <m:r>
                        <a:rPr lang="fr-FR" b="1" i="1">
                          <a:latin typeface="Cambria Math"/>
                          <a:ea typeface="Calibri"/>
                          <a:cs typeface="Arial"/>
                        </a:rPr>
                        <m:t>𝟏𝟎</m:t>
                      </m:r>
                      <m:r>
                        <a:rPr lang="fr-FR" b="1" i="1">
                          <a:latin typeface="Cambria Math"/>
                          <a:ea typeface="Calibri"/>
                          <a:cs typeface="Arial"/>
                        </a:rPr>
                        <m:t>.</m:t>
                      </m:r>
                      <m:r>
                        <a:rPr lang="fr-FR" b="1" i="1">
                          <a:latin typeface="Cambria Math"/>
                          <a:ea typeface="Calibri"/>
                          <a:cs typeface="Arial"/>
                        </a:rPr>
                        <m:t>𝟑𝟕</m:t>
                      </m:r>
                    </m:oMath>
                  </m:oMathPara>
                </a14:m>
                <a:endParaRPr lang="fr-FR" b="1" dirty="0" smtClean="0">
                  <a:ea typeface="Calibri"/>
                  <a:cs typeface="Arial"/>
                </a:endParaRPr>
              </a:p>
              <a:p>
                <a:pPr marL="0" indent="0">
                  <a:buNone/>
                </a:pPr>
                <a:endParaRPr lang="fr-FR" b="1" dirty="0" smtClean="0">
                  <a:ea typeface="Calibri"/>
                  <a:cs typeface="Arial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  <a:cs typeface="Arial"/>
                        </a:rPr>
                        <m:t>𝟐𝟗</m:t>
                      </m:r>
                      <m:r>
                        <a:rPr lang="fr-FR" b="1" i="1" smtClean="0">
                          <a:latin typeface="Cambria Math"/>
                          <a:cs typeface="Arial"/>
                        </a:rPr>
                        <m:t>.</m:t>
                      </m:r>
                      <m:r>
                        <a:rPr lang="fr-FR" b="1" i="1" smtClean="0">
                          <a:latin typeface="Cambria Math"/>
                          <a:cs typeface="Arial"/>
                        </a:rPr>
                        <m:t>𝟔𝟑</m:t>
                      </m:r>
                      <m:r>
                        <a:rPr lang="fr-FR" b="1" i="1">
                          <a:latin typeface="Cambria Math"/>
                          <a:ea typeface="Cambria Math"/>
                          <a:cs typeface="Arial"/>
                        </a:rPr>
                        <m:t>≤</m:t>
                      </m:r>
                      <m:d>
                        <m:dPr>
                          <m:ctrlPr>
                            <a:rPr lang="fr-FR" b="1" i="1">
                              <a:latin typeface="Cambria Math"/>
                              <a:cs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>
                                  <a:latin typeface="Cambria Math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ar-SA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fr-FR" b="1" i="1">
                              <a:latin typeface="Cambria Math"/>
                              <a:ea typeface="Cambria Math"/>
                              <a:cs typeface="Arial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1" i="1">
                                  <a:latin typeface="Cambria Math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ar-SA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fr-FR" b="1" i="1">
                          <a:latin typeface="Cambria Math"/>
                          <a:ea typeface="Cambria Math"/>
                          <a:cs typeface="Arial"/>
                        </a:rPr>
                        <m:t>≤</m:t>
                      </m:r>
                      <m:r>
                        <a:rPr lang="fr-FR" b="1" i="1" smtClean="0">
                          <a:latin typeface="Cambria Math"/>
                          <a:cs typeface="Arial"/>
                        </a:rPr>
                        <m:t>𝟓𝟎</m:t>
                      </m:r>
                      <m:r>
                        <a:rPr lang="fr-FR" b="1" i="1" smtClean="0">
                          <a:latin typeface="Cambria Math"/>
                          <a:cs typeface="Arial"/>
                        </a:rPr>
                        <m:t>.</m:t>
                      </m:r>
                      <m:r>
                        <a:rPr lang="fr-FR" b="1" i="1" smtClean="0">
                          <a:latin typeface="Cambria Math"/>
                          <a:cs typeface="Arial"/>
                        </a:rPr>
                        <m:t>𝟑𝟕</m:t>
                      </m:r>
                    </m:oMath>
                  </m:oMathPara>
                </a14:m>
                <a:endParaRPr lang="fr-FR" dirty="0" smtClean="0"/>
              </a:p>
              <a:p>
                <a:pPr marL="0" indent="0" algn="r" rtl="1">
                  <a:buNone/>
                </a:pPr>
                <a:r>
                  <a:rPr lang="fr-FR" dirty="0" smtClean="0"/>
                  <a:t>     </a:t>
                </a:r>
              </a:p>
              <a:p>
                <a:pPr marL="0" indent="0" algn="r" rtl="1">
                  <a:buNone/>
                </a:pPr>
                <a:r>
                  <a:rPr lang="ar-SA" dirty="0" smtClean="0"/>
                  <a:t>ومنه </a:t>
                </a:r>
                <a:r>
                  <a:rPr lang="ar-SA" dirty="0"/>
                  <a:t>مجال الثقة 95% لمتوسط المجتمع ينتمي للمجال </a:t>
                </a:r>
              </a:p>
              <a:p>
                <a:pPr marL="0" indent="0" algn="ctr">
                  <a:buNone/>
                </a:pPr>
                <a:r>
                  <a:rPr lang="ar-SA" b="1" dirty="0" smtClean="0"/>
                  <a:t>]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/>
                        <a:cs typeface="Arial"/>
                      </a:rPr>
                      <m:t>𝟓𝟎</m:t>
                    </m:r>
                    <m:r>
                      <a:rPr lang="fr-FR" b="1" i="1">
                        <a:latin typeface="Cambria Math"/>
                        <a:cs typeface="Arial"/>
                      </a:rPr>
                      <m:t>.</m:t>
                    </m:r>
                    <m:r>
                      <a:rPr lang="fr-FR" b="1" i="1" smtClean="0">
                        <a:latin typeface="Cambria Math"/>
                        <a:cs typeface="Arial"/>
                      </a:rPr>
                      <m:t>𝟑𝟕</m:t>
                    </m:r>
                    <m:r>
                      <a:rPr lang="fr-FR" b="1" i="1">
                        <a:latin typeface="Cambria Math"/>
                        <a:cs typeface="Arial"/>
                      </a:rPr>
                      <m:t> </m:t>
                    </m:r>
                  </m:oMath>
                </a14:m>
                <a:r>
                  <a:rPr lang="ar-SA" b="1" dirty="0" smtClean="0"/>
                  <a:t>−</a:t>
                </a:r>
                <a:r>
                  <a:rPr lang="fr-FR" b="1" dirty="0">
                    <a:solidFill>
                      <a:prstClr val="black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prstClr val="black"/>
                        </a:solidFill>
                        <a:latin typeface="Cambria Math"/>
                        <a:cs typeface="Arial"/>
                      </a:rPr>
                      <m:t>𝟐𝟗</m:t>
                    </m:r>
                    <m:r>
                      <a:rPr lang="fr-FR" b="1" i="1">
                        <a:solidFill>
                          <a:prstClr val="black"/>
                        </a:solidFill>
                        <a:latin typeface="Cambria Math"/>
                        <a:cs typeface="Arial"/>
                      </a:rPr>
                      <m:t>.</m:t>
                    </m:r>
                    <m:r>
                      <a:rPr lang="fr-FR" b="1" i="1">
                        <a:solidFill>
                          <a:prstClr val="black"/>
                        </a:solidFill>
                        <a:latin typeface="Cambria Math"/>
                        <a:cs typeface="Arial"/>
                      </a:rPr>
                      <m:t>𝟔𝟑</m:t>
                    </m:r>
                    <m:r>
                      <a:rPr lang="fr-FR" b="1" i="1">
                        <a:solidFill>
                          <a:prstClr val="black"/>
                        </a:solidFill>
                        <a:latin typeface="Cambria Math"/>
                        <a:cs typeface="Arial"/>
                      </a:rPr>
                      <m:t> </m:t>
                    </m:r>
                  </m:oMath>
                </a14:m>
                <a:r>
                  <a:rPr lang="ar-SA" b="1" dirty="0" smtClean="0"/>
                  <a:t>[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88640"/>
                <a:ext cx="8784976" cy="6336704"/>
              </a:xfrm>
              <a:blipFill rotWithShape="1">
                <a:blip r:embed="rId2"/>
                <a:stretch>
                  <a:fillRect r="-17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0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6632"/>
                <a:ext cx="8229600" cy="6009531"/>
              </a:xfrm>
            </p:spPr>
            <p:txBody>
              <a:bodyPr/>
              <a:lstStyle/>
              <a:p>
                <a:pPr marL="0" indent="0" algn="ctr" rtl="1">
                  <a:buNone/>
                </a:pPr>
                <a:r>
                  <a:rPr lang="ar-SA" b="1" dirty="0" smtClean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فترة الثقة للفرق بين متوسطي مجتمعين يتبعان التوزيع الطبيعي وتباينهما مجهولان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akkal Majalla" pitchFamily="2" charset="-78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akkal Majalla" pitchFamily="2" charset="-78"/>
                          </a:rPr>
                          <m:t>𝒏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akkal Majalla" pitchFamily="2" charset="-78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r-FR" b="1" dirty="0" smtClean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,</a:t>
                </a:r>
                <a:r>
                  <a:rPr lang="fr-FR" b="1" dirty="0">
                    <a:solidFill>
                      <a:srgbClr val="FF0000"/>
                    </a:solidFill>
                    <a:ea typeface="Cambria Math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akkal Majalla" pitchFamily="2" charset="-78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akkal Majalla" pitchFamily="2" charset="-78"/>
                          </a:rPr>
                          <m:t>𝒏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akkal Majalla" pitchFamily="2" charset="-78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b="1" dirty="0" smtClean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&gt; 30</a:t>
                </a:r>
                <a:r>
                  <a:rPr lang="ar-SA" b="1" dirty="0" smtClean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 </a:t>
                </a:r>
                <a:endParaRPr lang="ar-SA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6632"/>
                <a:ext cx="8229600" cy="6009531"/>
              </a:xfrm>
              <a:blipFill rotWithShape="1">
                <a:blip r:embed="rId2"/>
                <a:stretch>
                  <a:fillRect l="-222" t="-13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8904" y="1124744"/>
                <a:ext cx="8885584" cy="7007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latin typeface="Cambria Math"/>
                          <a:ea typeface="Calibri"/>
                          <a:cs typeface="Arial"/>
                        </a:rPr>
                        <m:t>𝒑</m:t>
                      </m:r>
                      <m:d>
                        <m:dPr>
                          <m:ctrlPr>
                            <a:rPr lang="fr-FR" sz="3200" b="1" i="1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sz="3200" b="1" i="1" smtClean="0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3200" b="1" i="1"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1" i="1">
                                          <a:latin typeface="Cambria Math"/>
                                          <a:cs typeface="Arial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>
                                      <a:latin typeface="Cambria Math"/>
                                      <a:cs typeface="Arial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  <a:cs typeface="Aria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3200" b="1" i="1"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1" i="1">
                                          <a:latin typeface="Cambria Math"/>
                                          <a:cs typeface="Arial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>
                                      <a:latin typeface="Cambria Math"/>
                                      <a:cs typeface="Arial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3200" b="1" i="1">
                              <a:latin typeface="Cambria Math"/>
                              <a:ea typeface="Calibri"/>
                              <a:cs typeface="Arial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𝟏</m:t>
                              </m:r>
                              <m: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fr-FR" sz="3200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fr-FR" sz="3200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3200" b="0" i="1" smtClean="0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sub/>
                                    <m:sup>
                                      <m: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3200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FR" sz="3200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fr-FR" sz="3200" b="0" i="1" smtClean="0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sub/>
                                    <m:sup>
                                      <m: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  <m:r>
                            <a:rPr lang="fr-FR" sz="3200" b="1" i="1" smtClean="0">
                              <a:latin typeface="Cambria Math"/>
                              <a:ea typeface="Cambria Math"/>
                              <a:cs typeface="Arial"/>
                            </a:rPr>
                            <m:t>≤</m:t>
                          </m:r>
                          <m:d>
                            <m:dPr>
                              <m:ctrlPr>
                                <a:rPr lang="fr-FR" sz="3200" b="1" i="1" smtClean="0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ar-SA" sz="32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sz="3200" b="1" i="1">
                                  <a:latin typeface="Cambria Math"/>
                                  <a:ea typeface="Cambria Math"/>
                                  <a:cs typeface="Aria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ar-SA" sz="3200" b="1" i="1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3200" b="1" i="1" smtClean="0">
                              <a:latin typeface="Cambria Math"/>
                              <a:ea typeface="Cambria Math"/>
                              <a:cs typeface="Arial"/>
                            </a:rPr>
                            <m:t>≤</m:t>
                          </m:r>
                          <m:d>
                            <m:dPr>
                              <m:ctrlPr>
                                <a:rPr lang="fr-FR" sz="3200" b="1" i="1" smtClean="0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b="1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3200" b="1" i="1" smtClean="0"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1" i="1" smtClean="0">
                                          <a:latin typeface="Cambria Math"/>
                                          <a:cs typeface="Arial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/>
                                      <a:cs typeface="Arial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sz="3200" b="1" i="1" smtClean="0">
                                  <a:latin typeface="Cambria Math"/>
                                  <a:ea typeface="Cambria Math"/>
                                  <a:cs typeface="Aria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3200" b="1" i="1" smtClean="0"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3200" b="1" i="1" smtClean="0"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1" i="1" smtClean="0"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3200" b="1" i="1">
                              <a:latin typeface="Cambria Math"/>
                              <a:ea typeface="Calibri"/>
                              <a:cs typeface="Arial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𝟏</m:t>
                              </m:r>
                              <m: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fr-FR" sz="3200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fr-FR" sz="3200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sub/>
                                    <m:sup>
                                      <m: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3200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FR" sz="3200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sub/>
                                    <m:sup>
                                      <m: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  <m:r>
                        <a:rPr lang="fr-FR" sz="3200" b="1" i="1">
                          <a:latin typeface="Cambria Math"/>
                          <a:ea typeface="Calibri"/>
                          <a:cs typeface="Arial"/>
                        </a:rPr>
                        <m:t>=</m:t>
                      </m:r>
                      <m:d>
                        <m:dPr>
                          <m:ctrlPr>
                            <a:rPr lang="fr-FR" sz="3200" b="1" i="1">
                              <a:latin typeface="Cambria Math"/>
                              <a:cs typeface="Arial"/>
                            </a:rPr>
                          </m:ctrlPr>
                        </m:dPr>
                        <m:e>
                          <m:r>
                            <a:rPr lang="ar-SA" sz="3200" b="1" i="1">
                              <a:latin typeface="Cambria Math"/>
                            </a:rPr>
                            <m:t>𝟏</m:t>
                          </m:r>
                          <m:r>
                            <a:rPr lang="ar-SA" sz="32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ar-SA" sz="32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d>
                    </m:oMath>
                  </m:oMathPara>
                </a14:m>
                <a:endParaRPr lang="fr-FR" sz="3200" b="1" dirty="0" smtClean="0">
                  <a:ea typeface="Calibri"/>
                  <a:cs typeface="Arial"/>
                </a:endParaRPr>
              </a:p>
              <a:p>
                <a:pPr algn="just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>
                              <a:latin typeface="Cambria Math"/>
                              <a:cs typeface="Sakkal Majalla" pitchFamily="2" charset="-78"/>
                            </a:rPr>
                          </m:ctrlPr>
                        </m:sSubPr>
                        <m:e>
                          <m:r>
                            <a:rPr lang="fr-FR" sz="3200" i="1">
                              <a:solidFill>
                                <a:prstClr val="black"/>
                              </a:solidFill>
                              <a:latin typeface="Cambria Math"/>
                              <a:cs typeface="Sakkal Majalla" pitchFamily="2" charset="-78"/>
                            </a:rPr>
                            <m:t>𝐼𝐶</m:t>
                          </m:r>
                          <m:d>
                            <m:dPr>
                              <m:ctrlPr>
                                <a:rPr lang="fr-FR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Sakkal Majalla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ar-SA" sz="32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sz="3200" b="1" i="1">
                                  <a:latin typeface="Cambria Math"/>
                                  <a:ea typeface="Cambria Math"/>
                                  <a:cs typeface="Aria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ar-SA" sz="3200" b="1" i="1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sz="3200" i="1">
                              <a:latin typeface="Cambria Math"/>
                              <a:cs typeface="Sakkal Majalla" pitchFamily="2" charset="-78"/>
                            </a:rPr>
                            <m:t>1</m:t>
                          </m:r>
                          <m:r>
                            <a:rPr lang="fr-FR" sz="3200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−</m:t>
                          </m:r>
                          <m:r>
                            <a:rPr lang="fr-FR" sz="3200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𝛼</m:t>
                          </m:r>
                        </m:sub>
                      </m:sSub>
                      <m:r>
                        <a:rPr lang="fr-FR" sz="3200">
                          <a:latin typeface="Cambria Math"/>
                          <a:cs typeface="Sakkal Majalla" pitchFamily="2" charset="-78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3200" i="1">
                              <a:latin typeface="Cambria Math"/>
                              <a:cs typeface="Sakkal Majalla" pitchFamily="2" charset="-78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sz="3200" b="1" i="1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3200" b="1" i="1"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1" i="1">
                                          <a:latin typeface="Cambria Math"/>
                                          <a:cs typeface="Arial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>
                                      <a:latin typeface="Cambria Math"/>
                                      <a:cs typeface="Arial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sz="3200" b="1" i="1">
                                  <a:latin typeface="Cambria Math"/>
                                  <a:ea typeface="Cambria Math"/>
                                  <a:cs typeface="Aria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3200" b="1" i="1"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1" i="1"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3200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∓</m:t>
                          </m:r>
                          <m:sSub>
                            <m:sSubPr>
                              <m:ctrlP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𝟏</m:t>
                              </m:r>
                              <m: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fr-FR" sz="3200" i="1" smtClean="0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fr-FR" sz="3200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sub/>
                                    <m:sup>
                                      <m: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3200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FR" sz="3200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sub/>
                                    <m:sup>
                                      <m: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ar-SA" sz="3200" dirty="0">
                  <a:latin typeface="Sakkal Majalla" pitchFamily="2" charset="-78"/>
                  <a:cs typeface="Sakkal Majalla" pitchFamily="2" charset="-78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en-US" sz="3200" b="1" dirty="0">
                  <a:ea typeface="Calibri"/>
                  <a:cs typeface="Arial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en-US" sz="3200" b="1" dirty="0" smtClean="0">
                  <a:ea typeface="Calibri"/>
                  <a:cs typeface="Arial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fr-FR" sz="3200" b="1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4" y="1124744"/>
                <a:ext cx="8885584" cy="70070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2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78904" y="0"/>
                <a:ext cx="9065096" cy="6126163"/>
              </a:xfrm>
            </p:spPr>
            <p:txBody>
              <a:bodyPr/>
              <a:lstStyle/>
              <a:p>
                <a:pPr marL="0" indent="0" algn="ctr" rtl="1">
                  <a:buNone/>
                </a:pPr>
                <a:r>
                  <a:rPr lang="ar-SA" b="1" dirty="0" smtClean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فترة الثقة للفرق بين متوسطي مجتمعين يتبعان التوزيع الطبيعي وتباينهما مجهولان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akkal Majalla" pitchFamily="2" charset="-78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akkal Majalla" pitchFamily="2" charset="-78"/>
                          </a:rPr>
                          <m:t>𝒏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akkal Majalla" pitchFamily="2" charset="-78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r-FR" b="1" dirty="0" smtClean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,</a:t>
                </a:r>
                <a:r>
                  <a:rPr lang="fr-FR" b="1" dirty="0">
                    <a:solidFill>
                      <a:srgbClr val="FF0000"/>
                    </a:solidFill>
                    <a:ea typeface="Cambria Math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akkal Majalla" pitchFamily="2" charset="-78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akkal Majalla" pitchFamily="2" charset="-78"/>
                          </a:rPr>
                          <m:t>𝒏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akkal Majalla" pitchFamily="2" charset="-78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b="1" dirty="0" smtClean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&lt; 30</a:t>
                </a:r>
                <a:r>
                  <a:rPr lang="ar-SA" b="1" dirty="0" smtClean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 </a:t>
                </a:r>
                <a:endParaRPr lang="fr-FR" b="1" dirty="0" smtClean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  <a:p>
                <a:pPr marL="0" indent="0" algn="ctr" rtl="1">
                  <a:buNone/>
                </a:pPr>
                <a:endParaRPr lang="fr-FR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  <a:p>
                <a:pPr marL="0" indent="0" algn="ctr" rtl="1">
                  <a:buNone/>
                </a:pPr>
                <a:endParaRPr lang="ar-SA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904" y="0"/>
                <a:ext cx="9065096" cy="6126163"/>
              </a:xfrm>
              <a:blipFill rotWithShape="1">
                <a:blip r:embed="rId2"/>
                <a:stretch>
                  <a:fillRect l="-1479" t="-1294" r="-4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8904" y="980728"/>
                <a:ext cx="8885584" cy="8690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1">
                  <a:spcAft>
                    <a:spcPts val="1000"/>
                  </a:spcAft>
                </a:pPr>
                <a:r>
                  <a:rPr lang="ar-SA" sz="3200" b="1" dirty="0" smtClean="0"/>
                  <a:t>نسجل حالتين:</a:t>
                </a:r>
                <a:endParaRPr lang="ar-SA" sz="3200" b="1" dirty="0"/>
              </a:p>
              <a:p>
                <a:pPr algn="just" rtl="1">
                  <a:spcAft>
                    <a:spcPts val="1000"/>
                  </a:spcAft>
                </a:pPr>
                <a:r>
                  <a:rPr lang="ar-SA" sz="3200" b="1" dirty="0" smtClean="0"/>
                  <a:t>1- تباينا </a:t>
                </a:r>
                <a:r>
                  <a:rPr lang="ar-SA" sz="3200" b="1" dirty="0"/>
                  <a:t>المجتمعين مجهولين </a:t>
                </a:r>
                <a:r>
                  <a:rPr lang="ar-SA" sz="3200" b="1" dirty="0" smtClean="0"/>
                  <a:t>ومتساويين</a:t>
                </a:r>
                <a:endParaRPr lang="fr-FR" sz="3200" b="1" i="1" dirty="0">
                  <a:latin typeface="Cambria Math"/>
                  <a:ea typeface="Calibri"/>
                  <a:cs typeface="Arial"/>
                </a:endParaRPr>
              </a:p>
              <a:p>
                <a:pPr algn="just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latin typeface="Cambria Math"/>
                          <a:ea typeface="Calibri"/>
                          <a:cs typeface="Arial"/>
                        </a:rPr>
                        <m:t>𝒑</m:t>
                      </m:r>
                      <m:d>
                        <m:dPr>
                          <m:ctrlPr>
                            <a:rPr lang="fr-FR" sz="3200" b="1" i="1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sz="3200" b="1" i="1" smtClean="0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3200" b="1" i="1"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1" i="1">
                                          <a:latin typeface="Cambria Math"/>
                                          <a:cs typeface="Arial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>
                                      <a:latin typeface="Cambria Math"/>
                                      <a:cs typeface="Arial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  <a:cs typeface="Aria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3200" b="1" i="1"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1" i="1">
                                          <a:latin typeface="Cambria Math"/>
                                          <a:cs typeface="Arial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>
                                      <a:latin typeface="Cambria Math"/>
                                      <a:cs typeface="Arial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3200" b="1" i="1">
                              <a:latin typeface="Cambria Math"/>
                              <a:ea typeface="Calibri"/>
                              <a:cs typeface="Arial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3200" i="1"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sz="3200" i="1">
                                  <a:latin typeface="Cambria Math"/>
                                  <a:ea typeface="Calibri"/>
                                  <a:cs typeface="Arial"/>
                                </a:rPr>
                                <m:t>𝑇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fr-FR" sz="3200" i="1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1</m:t>
                                  </m:r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Arial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Arial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fr-FR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Arial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,</m:t>
                                  </m:r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𝑉</m:t>
                                  </m:r>
                                </m:e>
                              </m:d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fr-FR" sz="3200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fr-FR" sz="3200" i="1" smtClean="0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  <m:t>𝑆𝑃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fr-FR" sz="3200" i="1" smtClean="0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3200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rad>
                          <m:r>
                            <a:rPr lang="fr-FR" sz="3200" b="1" i="1" smtClean="0">
                              <a:latin typeface="Cambria Math"/>
                              <a:ea typeface="Cambria Math"/>
                              <a:cs typeface="Arial"/>
                            </a:rPr>
                            <m:t>≤</m:t>
                          </m:r>
                          <m:d>
                            <m:dPr>
                              <m:ctrlPr>
                                <a:rPr lang="fr-FR" sz="3200" b="1" i="1" smtClean="0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ar-SA" sz="32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sz="3200" b="1" i="1">
                                  <a:latin typeface="Cambria Math"/>
                                  <a:ea typeface="Cambria Math"/>
                                  <a:cs typeface="Aria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ar-SA" sz="3200" b="1" i="1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3200" b="1" i="1" smtClean="0">
                              <a:latin typeface="Cambria Math"/>
                              <a:ea typeface="Cambria Math"/>
                              <a:cs typeface="Arial"/>
                            </a:rPr>
                            <m:t>≤</m:t>
                          </m:r>
                          <m:d>
                            <m:dPr>
                              <m:ctrlPr>
                                <a:rPr lang="fr-FR" sz="3200" b="1" i="1" smtClean="0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b="1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3200" b="1" i="1" smtClean="0"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1" i="1" smtClean="0">
                                          <a:latin typeface="Cambria Math"/>
                                          <a:cs typeface="Arial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/>
                                      <a:cs typeface="Arial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sz="3200" b="1" i="1" smtClean="0">
                                  <a:latin typeface="Cambria Math"/>
                                  <a:ea typeface="Cambria Math"/>
                                  <a:cs typeface="Aria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3200" b="1" i="1" smtClean="0"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3200" b="1" i="1" smtClean="0"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1" i="1" smtClean="0"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3200" b="1" i="1">
                              <a:latin typeface="Cambria Math"/>
                              <a:ea typeface="Calibri"/>
                              <a:cs typeface="Arial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3200" i="1"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sz="3200" i="1">
                                  <a:latin typeface="Cambria Math"/>
                                  <a:ea typeface="Calibri"/>
                                  <a:cs typeface="Arial"/>
                                </a:rPr>
                                <m:t>𝑇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fr-FR" sz="3200" i="1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1</m:t>
                                  </m:r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Arial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Arial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fr-FR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Arial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,</m:t>
                                  </m:r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𝑉</m:t>
                                  </m:r>
                                </m:e>
                              </m:d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fr-FR" sz="3200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fr-FR" sz="3200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  <m:t>𝑆𝑃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fr-FR" sz="3200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3200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rad>
                        </m:e>
                      </m:d>
                      <m:r>
                        <a:rPr lang="fr-FR" sz="3200" b="1" i="1">
                          <a:latin typeface="Cambria Math"/>
                          <a:ea typeface="Calibri"/>
                          <a:cs typeface="Arial"/>
                        </a:rPr>
                        <m:t>=</m:t>
                      </m:r>
                      <m:r>
                        <a:rPr lang="ar-SA" sz="3200" b="1" i="1">
                          <a:latin typeface="Cambria Math"/>
                        </a:rPr>
                        <m:t>𝟏</m:t>
                      </m:r>
                      <m:r>
                        <a:rPr lang="ar-SA" sz="3200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ar-SA" sz="3200" b="1" i="1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fr-FR" sz="3200" b="1" dirty="0" smtClean="0">
                  <a:ea typeface="Calibri"/>
                  <a:cs typeface="Arial"/>
                </a:endParaRPr>
              </a:p>
              <a:p>
                <a:pPr algn="just">
                  <a:spcAft>
                    <a:spcPts val="1000"/>
                  </a:spcAft>
                </a:pPr>
                <a:endParaRPr lang="ar-SA" sz="3200" dirty="0">
                  <a:latin typeface="Sakkal Majalla" pitchFamily="2" charset="-78"/>
                  <a:cs typeface="Sakkal Majalla" pitchFamily="2" charset="-78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en-US" sz="3200" b="1" dirty="0">
                  <a:ea typeface="Calibri"/>
                  <a:cs typeface="Arial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en-US" sz="3200" b="1" dirty="0" smtClean="0">
                  <a:ea typeface="Calibri"/>
                  <a:cs typeface="Arial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fr-FR" sz="3200" b="1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4" y="980728"/>
                <a:ext cx="8885584" cy="8690521"/>
              </a:xfrm>
              <a:prstGeom prst="rect">
                <a:avLst/>
              </a:prstGeom>
              <a:blipFill rotWithShape="1">
                <a:blip r:embed="rId3"/>
                <a:stretch>
                  <a:fillRect t="-912" r="-17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8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404664"/>
                <a:ext cx="8784976" cy="6192688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  <a:cs typeface="Sakkal Majalla" pitchFamily="2" charset="-78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  <a:cs typeface="Sakkal Majalla" pitchFamily="2" charset="-78"/>
                            </a:rPr>
                            <m:t>𝐼𝐶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Sakkal Majalla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ar-SA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b="1" i="1">
                                  <a:latin typeface="Cambria Math"/>
                                  <a:ea typeface="Cambria Math"/>
                                  <a:cs typeface="Aria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ar-SA" b="1" i="1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i="1">
                              <a:latin typeface="Cambria Math"/>
                              <a:cs typeface="Sakkal Majalla" pitchFamily="2" charset="-78"/>
                            </a:rPr>
                            <m:t>1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−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𝛼</m:t>
                          </m:r>
                        </m:sub>
                      </m:sSub>
                      <m:r>
                        <a:rPr lang="fr-FR">
                          <a:latin typeface="Cambria Math"/>
                          <a:cs typeface="Sakkal Majalla" pitchFamily="2" charset="-78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/>
                              <a:cs typeface="Sakkal Majalla" pitchFamily="2" charset="-78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b="1" i="1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b="1" i="1"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  <a:cs typeface="Arial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  <a:cs typeface="Arial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b="1" i="1">
                                  <a:latin typeface="Cambria Math"/>
                                  <a:ea typeface="Cambria Math"/>
                                  <a:cs typeface="Aria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b="1" i="1"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b="1" i="1"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fr-FR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∓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  <a:ea typeface="Calibri"/>
                                  <a:cs typeface="Arial"/>
                                </a:rPr>
                                <m:t>𝑇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fr-FR" i="1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1</m:t>
                                  </m:r>
                                  <m: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Arial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Arial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fr-FR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Arial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,</m:t>
                                  </m:r>
                                  <m: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𝑉</m:t>
                                  </m:r>
                                </m:e>
                              </m:d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  <m:t>𝑆𝑃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fr-FR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fr-FR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rad>
                        </m:e>
                      </m:d>
                      <m:r>
                        <a:rPr lang="fr-FR" smtClean="0">
                          <a:latin typeface="Cambria Math"/>
                          <a:cs typeface="Sakkal Majalla" pitchFamily="2" charset="-78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 smtClean="0">
                              <a:latin typeface="Cambria Math"/>
                              <a:cs typeface="Sakkal Majalla" pitchFamily="2" charset="-78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b="1" i="1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b="1" i="1"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  <a:cs typeface="Arial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  <a:cs typeface="Arial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b="1" i="1">
                                  <a:latin typeface="Cambria Math"/>
                                  <a:ea typeface="Cambria Math"/>
                                  <a:cs typeface="Aria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b="1" i="1"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b="1" i="1"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fr-FR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∓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  <a:ea typeface="Calibri"/>
                                  <a:cs typeface="Arial"/>
                                </a:rPr>
                                <m:t>𝑇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fr-FR" i="1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1</m:t>
                                  </m:r>
                                  <m: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Arial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Arial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fr-FR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Arial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,</m:t>
                                  </m:r>
                                  <m:r>
                                    <a:rPr lang="fr-FR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𝑉</m:t>
                                  </m:r>
                                </m:e>
                              </m:d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  <m:t>𝑆𝑃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fr-FR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fr-FR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fr-FR" dirty="0" smtClean="0"/>
              </a:p>
              <a:p>
                <a:pPr marL="0" indent="0" algn="r" rtl="1">
                  <a:buNone/>
                </a:pPr>
                <a:endParaRPr lang="fr-FR" dirty="0" smtClean="0"/>
              </a:p>
              <a:p>
                <a:pPr marL="0" indent="0" algn="r" rtl="1">
                  <a:buNone/>
                </a:pPr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404664"/>
                <a:ext cx="8784976" cy="619268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à coins arrondis 1"/>
              <p:cNvSpPr/>
              <p:nvPr/>
            </p:nvSpPr>
            <p:spPr>
              <a:xfrm>
                <a:off x="2339752" y="2901712"/>
                <a:ext cx="4752528" cy="1224136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0" dirty="0" smtClean="0">
                          <a:latin typeface="Cambria Math"/>
                        </a:rPr>
                        <m:t>𝐕</m:t>
                      </m:r>
                      <m:r>
                        <a:rPr lang="fr-FR" sz="3200" b="1" i="0" dirty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3200" b="1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3200" b="1" i="0" dirty="0" smtClean="0">
                              <a:latin typeface="Cambria Math"/>
                              <a:ea typeface="Cambria Math"/>
                            </a:rPr>
                            <m:t>𝐧</m:t>
                          </m:r>
                        </m:e>
                        <m:sub>
                          <m:r>
                            <a:rPr lang="fr-FR" sz="3200" b="1" i="0" dirty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fr-FR" sz="3200" b="1" i="0" dirty="0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3200" b="1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3200" b="1" i="0" dirty="0" smtClean="0">
                              <a:latin typeface="Cambria Math"/>
                              <a:ea typeface="Cambria Math"/>
                            </a:rPr>
                            <m:t>𝐧</m:t>
                          </m:r>
                        </m:e>
                        <m:sub>
                          <m:r>
                            <a:rPr lang="fr-FR" sz="3200" b="1" i="0" dirty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fr-FR" sz="3200" b="1" i="0" dirty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fr-FR" sz="3200" b="1" i="0" dirty="0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fr-FR" sz="3200" b="1" dirty="0"/>
              </a:p>
            </p:txBody>
          </p:sp>
        </mc:Choice>
        <mc:Fallback xmlns="">
          <p:sp>
            <p:nvSpPr>
              <p:cNvPr id="2" name="Rectangle à coins arrondi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901712"/>
                <a:ext cx="4752528" cy="1224136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à coins arrondis 4"/>
              <p:cNvSpPr/>
              <p:nvPr/>
            </p:nvSpPr>
            <p:spPr>
              <a:xfrm>
                <a:off x="899592" y="4581128"/>
                <a:ext cx="7200800" cy="144016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6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3600" b="1" i="1">
                              <a:latin typeface="Cambria Math"/>
                            </a:rPr>
                            <m:t>𝑺𝑷</m:t>
                          </m:r>
                        </m:e>
                        <m:sup>
                          <m:r>
                            <a:rPr lang="fr-FR" sz="36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36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3600" b="1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sz="3600" b="1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6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3600" b="1" i="1"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fr-FR" sz="36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sz="36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sz="36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  <m:sSup>
                            <m:sSupPr>
                              <m:ctrlPr>
                                <a:rPr lang="fr-FR" sz="3600" b="1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fr-FR" sz="3600" b="1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3600" b="1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fr-FR" sz="3600" b="1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  <m:t>𝟏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fr-FR" sz="3600" b="1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3600" b="1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+</m:t>
                          </m:r>
                          <m:d>
                            <m:dPr>
                              <m:ctrlPr>
                                <a:rPr lang="fr-FR" sz="3600" b="1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6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3600" b="1" i="1"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fr-FR" sz="3600" b="1" i="1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fr-FR" sz="36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sz="36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  <m:sSup>
                            <m:sSupPr>
                              <m:ctrlPr>
                                <a:rPr lang="fr-FR" sz="3600" b="1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fr-FR" sz="3600" b="1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3600" b="1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fr-FR" sz="3600" b="1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  <m:t>𝟐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fr-FR" sz="3600" b="1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fr-FR" sz="36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3600" b="1" i="1"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FR" sz="36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fr-FR" sz="3600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36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3600" b="1" i="1"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FR" sz="3600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fr-FR" sz="36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fr-FR" sz="36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5" name="Rectangle à coins arrondi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581128"/>
                <a:ext cx="7200800" cy="144016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16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u="sng" dirty="0"/>
              <a:t>مثال</a:t>
            </a:r>
            <a:r>
              <a:rPr lang="ar-SA" b="1" u="sng" dirty="0" smtClean="0"/>
              <a:t>: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ar-SA" dirty="0"/>
              <a:t>	</a:t>
            </a:r>
            <a:r>
              <a:rPr lang="ar-SA" sz="3600" b="1" dirty="0" smtClean="0">
                <a:cs typeface="+mj-cs"/>
              </a:rPr>
              <a:t>أخذت </a:t>
            </a:r>
            <a:r>
              <a:rPr lang="ar-SA" sz="3600" b="1" dirty="0" err="1">
                <a:cs typeface="+mj-cs"/>
              </a:rPr>
              <a:t>عینة</a:t>
            </a:r>
            <a:r>
              <a:rPr lang="ar-SA" sz="3600" b="1" dirty="0">
                <a:cs typeface="+mj-cs"/>
              </a:rPr>
              <a:t> </a:t>
            </a:r>
            <a:r>
              <a:rPr lang="ar-SA" sz="3600" b="1" dirty="0" err="1">
                <a:cs typeface="+mj-cs"/>
              </a:rPr>
              <a:t>عشوائیة</a:t>
            </a:r>
            <a:r>
              <a:rPr lang="ar-SA" sz="3600" b="1" dirty="0">
                <a:cs typeface="+mj-cs"/>
              </a:rPr>
              <a:t> حجمها 6 فكان وسطها الحسابي 7وتباینها 4.4 من مجتمع </a:t>
            </a:r>
            <a:r>
              <a:rPr lang="ar-SA" sz="3600" b="1" dirty="0" smtClean="0">
                <a:cs typeface="+mj-cs"/>
              </a:rPr>
              <a:t>إحصائي </a:t>
            </a:r>
            <a:r>
              <a:rPr lang="ar-SA" sz="3600" b="1" dirty="0" err="1" smtClean="0">
                <a:cs typeface="+mj-cs"/>
              </a:rPr>
              <a:t>طبیعي</a:t>
            </a:r>
            <a:r>
              <a:rPr lang="ar-SA" sz="3600" b="1" dirty="0">
                <a:cs typeface="+mj-cs"/>
              </a:rPr>
              <a:t>، وأخذت </a:t>
            </a:r>
            <a:r>
              <a:rPr lang="ar-SA" sz="3600" b="1" dirty="0" err="1">
                <a:cs typeface="+mj-cs"/>
              </a:rPr>
              <a:t>عینة</a:t>
            </a:r>
            <a:r>
              <a:rPr lang="ar-SA" sz="3600" b="1" dirty="0">
                <a:cs typeface="+mj-cs"/>
              </a:rPr>
              <a:t> </a:t>
            </a:r>
            <a:r>
              <a:rPr lang="ar-SA" sz="3600" b="1" dirty="0" err="1">
                <a:cs typeface="+mj-cs"/>
              </a:rPr>
              <a:t>عشوائیة</a:t>
            </a:r>
            <a:r>
              <a:rPr lang="ar-SA" sz="3600" b="1" dirty="0">
                <a:cs typeface="+mj-cs"/>
              </a:rPr>
              <a:t> أخرى مستقلة عن الأولى حجمها 5 فكان وسطها الحسابي 5 </a:t>
            </a:r>
            <a:r>
              <a:rPr lang="ar-SA" sz="3600" b="1" dirty="0" err="1">
                <a:cs typeface="+mj-cs"/>
              </a:rPr>
              <a:t>وتباینها</a:t>
            </a:r>
            <a:r>
              <a:rPr lang="ar-SA" sz="3600" b="1" dirty="0">
                <a:cs typeface="+mj-cs"/>
              </a:rPr>
              <a:t> </a:t>
            </a:r>
            <a:r>
              <a:rPr lang="ar-SA" sz="3600" b="1" dirty="0" smtClean="0">
                <a:cs typeface="+mj-cs"/>
              </a:rPr>
              <a:t>3.5 من </a:t>
            </a:r>
            <a:r>
              <a:rPr lang="ar-SA" sz="3600" b="1" dirty="0">
                <a:cs typeface="+mj-cs"/>
              </a:rPr>
              <a:t>مجتمع إحصائي </a:t>
            </a:r>
            <a:r>
              <a:rPr lang="ar-SA" sz="3600" b="1" dirty="0" err="1">
                <a:cs typeface="+mj-cs"/>
              </a:rPr>
              <a:t>طبیعي</a:t>
            </a:r>
            <a:r>
              <a:rPr lang="ar-SA" sz="3600" b="1" dirty="0">
                <a:cs typeface="+mj-cs"/>
              </a:rPr>
              <a:t> </a:t>
            </a:r>
            <a:r>
              <a:rPr lang="ar-SA" sz="3600" b="1" dirty="0" err="1">
                <a:cs typeface="+mj-cs"/>
              </a:rPr>
              <a:t>أخر.او</a:t>
            </a:r>
            <a:r>
              <a:rPr lang="ar-SA" sz="3600" b="1" dirty="0">
                <a:cs typeface="+mj-cs"/>
              </a:rPr>
              <a:t> </a:t>
            </a:r>
            <a:r>
              <a:rPr lang="ar-SA" sz="3600" b="1" dirty="0" err="1">
                <a:cs typeface="+mj-cs"/>
              </a:rPr>
              <a:t>ذإ</a:t>
            </a:r>
            <a:r>
              <a:rPr lang="ar-SA" sz="3600" b="1" dirty="0">
                <a:cs typeface="+mj-cs"/>
              </a:rPr>
              <a:t> كان </a:t>
            </a:r>
            <a:r>
              <a:rPr lang="ar-SA" sz="3600" b="1" dirty="0" err="1">
                <a:cs typeface="+mj-cs"/>
              </a:rPr>
              <a:t>تبایني</a:t>
            </a:r>
            <a:r>
              <a:rPr lang="ar-SA" sz="3600" b="1" dirty="0">
                <a:cs typeface="+mj-cs"/>
              </a:rPr>
              <a:t> </a:t>
            </a:r>
            <a:r>
              <a:rPr lang="ar-SA" sz="3600" b="1" dirty="0" err="1">
                <a:cs typeface="+mj-cs"/>
              </a:rPr>
              <a:t>المجتمعین</a:t>
            </a:r>
            <a:r>
              <a:rPr lang="ar-SA" sz="3600" b="1" dirty="0">
                <a:cs typeface="+mj-cs"/>
              </a:rPr>
              <a:t> </a:t>
            </a:r>
            <a:r>
              <a:rPr lang="ar-SA" sz="3600" b="1" dirty="0" err="1">
                <a:cs typeface="+mj-cs"/>
              </a:rPr>
              <a:t>مجهولین</a:t>
            </a:r>
            <a:r>
              <a:rPr lang="ar-SA" sz="3600" b="1" dirty="0">
                <a:cs typeface="+mj-cs"/>
              </a:rPr>
              <a:t> </a:t>
            </a:r>
            <a:r>
              <a:rPr lang="ar-SA" sz="3600" b="1" dirty="0" err="1">
                <a:cs typeface="+mj-cs"/>
              </a:rPr>
              <a:t>ومتساویین</a:t>
            </a:r>
            <a:r>
              <a:rPr lang="ar-SA" sz="3600" b="1" dirty="0">
                <a:cs typeface="+mj-cs"/>
              </a:rPr>
              <a:t>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ar-SA" sz="3600" b="1" dirty="0">
                <a:cs typeface="+mj-cs"/>
              </a:rPr>
              <a:t>المطلوب: اوجد فترة الثقة 95 % للفرق </a:t>
            </a:r>
            <a:r>
              <a:rPr lang="ar-SA" sz="3600" b="1" dirty="0" err="1">
                <a:cs typeface="+mj-cs"/>
              </a:rPr>
              <a:t>بین</a:t>
            </a:r>
            <a:r>
              <a:rPr lang="ar-SA" sz="3600" b="1" dirty="0">
                <a:cs typeface="+mj-cs"/>
              </a:rPr>
              <a:t> متوسطي </a:t>
            </a:r>
            <a:r>
              <a:rPr lang="ar-SA" sz="3600" b="1" dirty="0" err="1">
                <a:cs typeface="+mj-cs"/>
              </a:rPr>
              <a:t>المجتمعین</a:t>
            </a:r>
            <a:r>
              <a:rPr lang="ar-SA" sz="3600" b="1" dirty="0" smtClean="0">
                <a:cs typeface="+mj-cs"/>
              </a:rPr>
              <a:t>؟</a:t>
            </a:r>
            <a:endParaRPr lang="ar-SA" sz="3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01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260648"/>
                <a:ext cx="9036496" cy="626469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1" i="1" smtClean="0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fr-FR" b="1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sSubSupPr>
                            <m:e>
                              <m:r>
                                <a:rPr lang="fr-FR" b="1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fr-FR" b="1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𝟏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fr-FR" b="1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𝟐</m:t>
                          </m:r>
                        </m:sup>
                      </m:sSup>
                      <m:r>
                        <a:rPr lang="fr-FR" b="1">
                          <a:latin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</a:rPr>
                        <m:t>𝟒</m:t>
                      </m:r>
                      <m:r>
                        <a:rPr lang="fr-FR" b="1" i="1" smtClean="0">
                          <a:latin typeface="Cambria Math"/>
                        </a:rPr>
                        <m:t>.</m:t>
                      </m:r>
                      <m:r>
                        <a:rPr lang="fr-FR" b="1" i="1" smtClean="0">
                          <a:latin typeface="Cambria Math"/>
                        </a:rPr>
                        <m:t>𝟒</m:t>
                      </m:r>
                      <m:r>
                        <a:rPr lang="ar-SA" b="1" i="1">
                          <a:latin typeface="Cambria Math"/>
                        </a:rPr>
                        <m:t>  ,</m:t>
                      </m:r>
                      <m:r>
                        <a:rPr lang="fr-FR" b="1" i="1" smtClean="0">
                          <a:latin typeface="Cambria Math"/>
                        </a:rPr>
                        <m:t> </m:t>
                      </m:r>
                      <m:r>
                        <a:rPr lang="ar-SA" b="1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fr-FR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fr-FR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fr-FR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  </m:t>
                      </m:r>
                      <m:sSub>
                        <m:sSubPr>
                          <m:ctrlPr>
                            <a:rPr lang="fr-FR" b="1" i="1">
                              <a:latin typeface="Cambria Math"/>
                              <a:cs typeface="Arial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fr-FR" b="1" i="1">
                                  <a:latin typeface="Cambria Math"/>
                                  <a:cs typeface="Arial"/>
                                </a:rPr>
                              </m:ctrlPr>
                            </m:accPr>
                            <m:e>
                              <m:r>
                                <a:rPr lang="fr-FR" b="1" i="1" smtClean="0">
                                  <a:latin typeface="Cambria Math"/>
                                  <a:cs typeface="Arial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/>
                                  <a:cs typeface="Arial"/>
                                </a:rPr>
                                <m:t>𝑿</m:t>
                              </m:r>
                            </m:e>
                          </m:acc>
                        </m:e>
                        <m:sub>
                          <m:r>
                            <a:rPr lang="fr-FR" b="1" i="1">
                              <a:latin typeface="Cambria Math"/>
                              <a:cs typeface="Arial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ea typeface="Cambria Math"/>
                          <a:cs typeface="Arial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  <a:cs typeface="Arial"/>
                        </a:rPr>
                        <m:t>𝟕</m:t>
                      </m:r>
                    </m:oMath>
                  </m:oMathPara>
                </a14:m>
                <a:endParaRPr lang="fr-FR" b="1" i="1" dirty="0" smtClean="0">
                  <a:latin typeface="Cambria Math"/>
                  <a:ea typeface="Cambria Math"/>
                  <a:cs typeface="Arial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1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fr-FR" b="1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sSubSupPr>
                            <m:e>
                              <m:r>
                                <a:rPr lang="fr-FR" b="1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𝟐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fr-FR" b="1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𝟐</m:t>
                          </m:r>
                        </m:sup>
                      </m:sSup>
                      <m:r>
                        <a:rPr lang="fr-FR" b="1">
                          <a:latin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</a:rPr>
                        <m:t>𝟑</m:t>
                      </m:r>
                      <m:r>
                        <a:rPr lang="fr-FR" b="1" i="1" smtClean="0">
                          <a:latin typeface="Cambria Math"/>
                        </a:rPr>
                        <m:t>.</m:t>
                      </m:r>
                      <m:r>
                        <a:rPr lang="fr-FR" b="1" i="1" smtClean="0">
                          <a:latin typeface="Cambria Math"/>
                        </a:rPr>
                        <m:t>𝟓</m:t>
                      </m:r>
                      <m:r>
                        <a:rPr lang="fr-FR" b="1" i="1" smtClean="0">
                          <a:latin typeface="Cambria Math"/>
                        </a:rPr>
                        <m:t>,    </m:t>
                      </m:r>
                      <m:sSub>
                        <m:sSubPr>
                          <m:ctrlPr>
                            <a:rPr lang="fr-FR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fr-FR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fr-FR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  </m:t>
                      </m:r>
                      <m:sSub>
                        <m:sSubPr>
                          <m:ctrlPr>
                            <a:rPr lang="fr-FR" b="1" i="1">
                              <a:latin typeface="Cambria Math"/>
                              <a:cs typeface="Arial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fr-FR" b="1" i="1">
                                  <a:latin typeface="Cambria Math"/>
                                  <a:cs typeface="Arial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  <a:cs typeface="Arial"/>
                                </a:rPr>
                                <m:t>𝑿</m:t>
                              </m:r>
                            </m:e>
                          </m:acc>
                        </m:e>
                        <m:sub>
                          <m:r>
                            <a:rPr lang="fr-FR" b="1" i="1">
                              <a:latin typeface="Cambria Math"/>
                              <a:cs typeface="Arial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ea typeface="Cambria Math"/>
                          <a:cs typeface="Arial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  <a:cs typeface="Arial"/>
                        </a:rPr>
                        <m:t>𝟓</m:t>
                      </m:r>
                    </m:oMath>
                  </m:oMathPara>
                </a14:m>
                <a:endParaRPr lang="fr-FR" b="1" i="1" dirty="0" smtClean="0">
                  <a:latin typeface="Cambria Math"/>
                  <a:ea typeface="Cambria Math"/>
                  <a:cs typeface="Arial"/>
                </a:endParaRPr>
              </a:p>
              <a:p>
                <a:pPr marL="0" lvl="1" indent="0" algn="just" rtl="1">
                  <a:buNone/>
                </a:pPr>
                <a:r>
                  <a:rPr lang="ar-SA" sz="3200" b="1" dirty="0"/>
                  <a:t>بما أن </a:t>
                </a:r>
                <a:r>
                  <a:rPr lang="ar-SA" sz="3200" b="1" dirty="0" smtClean="0"/>
                  <a:t>المجتمعان </a:t>
                </a:r>
                <a:r>
                  <a:rPr lang="ar-SA" sz="3200" b="1" dirty="0" err="1" smtClean="0"/>
                  <a:t>یتوزعان</a:t>
                </a:r>
                <a:r>
                  <a:rPr lang="ar-SA" sz="3200" b="1" dirty="0" smtClean="0"/>
                  <a:t> </a:t>
                </a:r>
                <a:r>
                  <a:rPr lang="ar-SA" sz="3200" b="1" dirty="0" err="1"/>
                  <a:t>توزیعا</a:t>
                </a:r>
                <a:r>
                  <a:rPr lang="ar-SA" sz="3200" b="1" dirty="0"/>
                  <a:t> </a:t>
                </a:r>
                <a:r>
                  <a:rPr lang="ar-SA" sz="3200" b="1" dirty="0" err="1"/>
                  <a:t>طبیعیا</a:t>
                </a:r>
                <a:r>
                  <a:rPr lang="ar-SA" sz="3200" b="1" dirty="0"/>
                  <a:t> </a:t>
                </a:r>
                <a:r>
                  <a:rPr lang="ar-SA" sz="3200" b="1" dirty="0" err="1"/>
                  <a:t>بتباینین</a:t>
                </a:r>
                <a:r>
                  <a:rPr lang="ar-SA" sz="3200" b="1" dirty="0"/>
                  <a:t> </a:t>
                </a:r>
                <a:r>
                  <a:rPr lang="ar-SA" sz="3200" b="1" dirty="0" err="1"/>
                  <a:t>مجهولین</a:t>
                </a:r>
                <a:r>
                  <a:rPr lang="ar-SA" sz="3200" b="1" dirty="0"/>
                  <a:t> </a:t>
                </a:r>
                <a:r>
                  <a:rPr lang="ar-SA" sz="3200" b="1" dirty="0" err="1"/>
                  <a:t>ومتساویین</a:t>
                </a:r>
                <a:r>
                  <a:rPr lang="ar-SA" sz="3200" b="1" dirty="0"/>
                  <a:t>، إضافة إلى حجم </a:t>
                </a:r>
                <a:r>
                  <a:rPr lang="ar-SA" sz="3200" b="1" dirty="0" err="1"/>
                  <a:t>العینتین</a:t>
                </a:r>
                <a:r>
                  <a:rPr lang="ar-SA" sz="3200" b="1" dirty="0"/>
                  <a:t> </a:t>
                </a:r>
                <a:r>
                  <a:rPr lang="ar-SA" sz="3200" b="1" dirty="0" err="1"/>
                  <a:t>صغیر</a:t>
                </a:r>
                <a:r>
                  <a:rPr lang="ar-SA" sz="3200" b="1" dirty="0"/>
                  <a:t> </a:t>
                </a:r>
                <a:r>
                  <a:rPr lang="ar-SA" sz="3200" b="1" dirty="0" smtClean="0"/>
                  <a:t>فإن:</a:t>
                </a:r>
                <a:endParaRPr lang="fr-FR" sz="32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latin typeface="Cambria Math"/>
                        </a:rPr>
                        <m:t>𝟏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𝟗𝟓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==&gt;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𝟎𝟓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==&gt;</m:t>
                      </m:r>
                      <m:f>
                        <m:fPr>
                          <m:ctrlPr>
                            <a:rPr lang="fr-FR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fr-FR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fr-FR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𝟎𝟐𝟓</m:t>
                      </m:r>
                    </m:oMath>
                  </m:oMathPara>
                </a14:m>
                <a:endParaRPr lang="fr-FR" b="1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latin typeface="Cambria Math"/>
                        </a:rPr>
                        <m:t>𝟏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fr-FR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fr-FR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fr-FR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𝟗𝟕𝟓</m:t>
                      </m:r>
                    </m:oMath>
                  </m:oMathPara>
                </a14:m>
                <a:endParaRPr lang="fr-FR" b="1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dirty="0">
                          <a:latin typeface="Cambria Math"/>
                        </a:rPr>
                        <m:t>𝐕</m:t>
                      </m:r>
                      <m:r>
                        <a:rPr lang="fr-FR" b="1" dirty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1" i="1" dirty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1" dirty="0">
                              <a:latin typeface="Cambria Math"/>
                              <a:ea typeface="Cambria Math"/>
                            </a:rPr>
                            <m:t>𝐧</m:t>
                          </m:r>
                        </m:e>
                        <m:sub>
                          <m:r>
                            <a:rPr lang="fr-FR" b="1" dirty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fr-FR" b="1" dirty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fr-FR" b="1" i="1" dirty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1" dirty="0">
                              <a:latin typeface="Cambria Math"/>
                              <a:ea typeface="Cambria Math"/>
                            </a:rPr>
                            <m:t>𝐧</m:t>
                          </m:r>
                        </m:e>
                        <m:sub>
                          <m:r>
                            <a:rPr lang="fr-FR" b="1" dirty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fr-FR" b="1" dirty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fr-FR" b="1" dirty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fr-FR" b="1" i="1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dirty="0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fr-FR" b="1" i="1" dirty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b="1" i="1" dirty="0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fr-FR" b="1" i="1" dirty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fr-FR" b="1" i="1" dirty="0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fr-FR" b="1" i="1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dirty="0" smtClean="0">
                          <a:latin typeface="Cambria Math"/>
                          <a:ea typeface="Cambria Math"/>
                        </a:rPr>
                        <m:t>𝟗</m:t>
                      </m:r>
                    </m:oMath>
                  </m:oMathPara>
                </a14:m>
                <a:endParaRPr lang="fr-FR" b="1" dirty="0"/>
              </a:p>
              <a:p>
                <a:pPr marL="0" indent="0">
                  <a:buNone/>
                </a:pPr>
                <a:endParaRPr lang="fr-FR" b="1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/>
                              <a:ea typeface="Calibri"/>
                              <a:cs typeface="Arial"/>
                            </a:rPr>
                            <m:t>𝑻</m:t>
                          </m:r>
                        </m:e>
                        <m:sub>
                          <m:d>
                            <m:dPr>
                              <m:ctrlPr>
                                <a:rPr lang="fr-FR" b="1" i="1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Arial"/>
                                </a:rPr>
                                <m:t>𝟏</m:t>
                              </m:r>
                              <m:r>
                                <a:rPr lang="fr-FR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Aria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fr-FR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fr-FR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fr-FR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Arial"/>
                                </a:rPr>
                                <m:t>,</m:t>
                              </m:r>
                              <m:r>
                                <a:rPr lang="fr-FR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Arial"/>
                                </a:rPr>
                                <m:t>𝑽</m:t>
                              </m:r>
                            </m:e>
                          </m:d>
                        </m:sub>
                      </m:sSub>
                      <m:r>
                        <a:rPr lang="fr-FR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/>
                        </a:rPr>
                        <m:t>=</m:t>
                      </m:r>
                      <m:sSub>
                        <m:sSubPr>
                          <m:ctrlPr>
                            <a:rPr lang="fr-FR" b="1" i="1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/>
                              <a:ea typeface="Calibri"/>
                              <a:cs typeface="Arial"/>
                            </a:rPr>
                            <m:t>𝑻</m:t>
                          </m:r>
                        </m:e>
                        <m:sub>
                          <m:d>
                            <m:dPr>
                              <m:ctrlPr>
                                <a:rPr lang="fr-FR" b="1" i="1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Arial"/>
                                </a:rPr>
                                <m:t>𝟎</m:t>
                              </m:r>
                              <m:r>
                                <a:rPr lang="fr-FR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Arial"/>
                                </a:rPr>
                                <m:t>.</m:t>
                              </m:r>
                              <m:r>
                                <a:rPr lang="fr-FR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Arial"/>
                                </a:rPr>
                                <m:t>𝟗𝟕𝟓</m:t>
                              </m:r>
                              <m:r>
                                <a:rPr lang="fr-FR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Arial"/>
                                </a:rPr>
                                <m:t>,</m:t>
                              </m:r>
                              <m:r>
                                <a:rPr lang="fr-FR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Arial"/>
                                </a:rPr>
                                <m:t>𝟗</m:t>
                              </m:r>
                            </m:e>
                          </m:d>
                        </m:sub>
                      </m:sSub>
                      <m:r>
                        <a:rPr lang="fr-FR" b="1" i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Arial"/>
                        </a:rPr>
                        <m:t>=</m:t>
                      </m:r>
                      <m:r>
                        <a:rPr lang="fr-FR" b="1" i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Arial"/>
                        </a:rPr>
                        <m:t>𝟐</m:t>
                      </m:r>
                      <m:r>
                        <a:rPr lang="fr-FR" b="1" i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Arial"/>
                        </a:rPr>
                        <m:t>.</m:t>
                      </m:r>
                      <m:r>
                        <a:rPr lang="fr-FR" b="1" i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Arial"/>
                        </a:rPr>
                        <m:t>𝟐𝟔𝟐</m:t>
                      </m:r>
                    </m:oMath>
                  </m:oMathPara>
                </a14:m>
                <a:endParaRPr lang="fr-FR" b="1" dirty="0">
                  <a:ea typeface="Cambria Math"/>
                </a:endParaRP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260648"/>
                <a:ext cx="9036496" cy="6264696"/>
              </a:xfrm>
              <a:blipFill rotWithShape="1">
                <a:blip r:embed="rId2"/>
                <a:stretch>
                  <a:fillRect l="-2969" r="-16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0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6633"/>
                <a:ext cx="7848872" cy="172819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3600" b="1" i="1">
                              <a:latin typeface="Cambria Math"/>
                            </a:rPr>
                            <m:t>𝑺𝑷</m:t>
                          </m:r>
                        </m:e>
                        <m:sup>
                          <m:r>
                            <a:rPr lang="fr-FR" sz="36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36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3600" b="1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sz="36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3600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fr-FR" sz="36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sz="36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fr-FR" sz="3600" b="1" i="1" smtClean="0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𝟒</m:t>
                          </m:r>
                          <m:r>
                            <a:rPr lang="fr-FR" sz="3600" b="1" i="1" smtClean="0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.</m:t>
                          </m:r>
                          <m:r>
                            <a:rPr lang="fr-FR" sz="3600" b="1" i="1" smtClean="0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𝟒</m:t>
                          </m:r>
                          <m:r>
                            <a:rPr lang="fr-FR" sz="3600" b="1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+</m:t>
                          </m:r>
                          <m:d>
                            <m:dPr>
                              <m:ctrlPr>
                                <a:rPr lang="fr-FR" sz="36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3600" b="1" i="1" smtClean="0">
                                  <a:latin typeface="Cambria Math"/>
                                </a:rPr>
                                <m:t>𝟓</m:t>
                              </m:r>
                              <m:r>
                                <a:rPr lang="fr-FR" sz="36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sz="36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fr-FR" sz="3600" b="1" i="1" smtClean="0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𝟑</m:t>
                          </m:r>
                          <m:r>
                            <a:rPr lang="fr-FR" sz="3600" b="1" i="1" smtClean="0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.</m:t>
                          </m:r>
                          <m:r>
                            <a:rPr lang="fr-FR" sz="3600" b="1" i="1" smtClean="0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𝟓</m:t>
                          </m:r>
                        </m:num>
                        <m:den>
                          <m:r>
                            <a:rPr lang="fr-FR" sz="3600" b="1" i="1" smtClean="0">
                              <a:latin typeface="Cambria Math"/>
                            </a:rPr>
                            <m:t>𝟔</m:t>
                          </m:r>
                          <m:r>
                            <a:rPr lang="fr-FR" sz="3600" b="1" i="1">
                              <a:latin typeface="Cambria Math"/>
                            </a:rPr>
                            <m:t>+</m:t>
                          </m:r>
                          <m:r>
                            <a:rPr lang="fr-FR" sz="3600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fr-FR" sz="36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fr-FR" sz="36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fr-FR" sz="36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3600" b="1" i="1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6633"/>
                <a:ext cx="7848872" cy="1728192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1520" y="2367139"/>
                <a:ext cx="8640960" cy="2138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b="1" i="1" smtClean="0">
                              <a:latin typeface="Cambria Math"/>
                              <a:cs typeface="+mj-cs"/>
                            </a:rPr>
                          </m:ctrlPr>
                        </m:sSubPr>
                        <m:e>
                          <m:r>
                            <a:rPr lang="fr-FR" sz="3200" b="1" i="1">
                              <a:solidFill>
                                <a:prstClr val="black"/>
                              </a:solidFill>
                              <a:latin typeface="Cambria Math"/>
                              <a:cs typeface="+mj-cs"/>
                            </a:rPr>
                            <m:t>𝑰𝑪</m:t>
                          </m:r>
                          <m:d>
                            <m:dPr>
                              <m:ctrlPr>
                                <a:rPr lang="fr-FR" sz="32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+mj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cs typeface="+mj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+mj-cs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ar-SA" sz="3200" b="1" i="1">
                                      <a:latin typeface="Cambria Math"/>
                                      <a:cs typeface="+mj-cs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sz="3200" b="1" i="1">
                                  <a:latin typeface="Cambria Math"/>
                                  <a:ea typeface="Cambria Math"/>
                                  <a:cs typeface="+mj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cs typeface="+mj-cs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+mj-cs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ar-SA" sz="3200" b="1" i="1">
                                      <a:latin typeface="Cambria Math"/>
                                      <a:cs typeface="+mj-cs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sz="3200" b="1" i="1">
                              <a:latin typeface="Cambria Math"/>
                              <a:cs typeface="+mj-cs"/>
                            </a:rPr>
                            <m:t>𝟏</m:t>
                          </m:r>
                          <m:r>
                            <a:rPr lang="fr-FR" sz="3200" b="1" i="1">
                              <a:latin typeface="Cambria Math"/>
                              <a:ea typeface="Cambria Math"/>
                              <a:cs typeface="+mj-cs"/>
                            </a:rPr>
                            <m:t>−</m:t>
                          </m:r>
                          <m:r>
                            <a:rPr lang="fr-FR" sz="3200" b="1" i="1">
                              <a:latin typeface="Cambria Math"/>
                              <a:ea typeface="Cambria Math"/>
                              <a:cs typeface="+mj-cs"/>
                            </a:rPr>
                            <m:t>𝜶</m:t>
                          </m:r>
                        </m:sub>
                      </m:sSub>
                      <m:r>
                        <a:rPr lang="fr-FR" sz="3200" b="1">
                          <a:latin typeface="Cambria Math"/>
                          <a:cs typeface="+mj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3200" b="1" i="1">
                              <a:latin typeface="Cambria Math"/>
                              <a:cs typeface="+mj-cs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sz="3200" b="1" i="1">
                                  <a:latin typeface="Cambria Math"/>
                                  <a:cs typeface="+mj-cs"/>
                                </a:rPr>
                              </m:ctrlPr>
                            </m:dPr>
                            <m:e>
                              <m:r>
                                <a:rPr lang="fr-FR" sz="3200" b="1" i="1" smtClean="0">
                                  <a:latin typeface="Cambria Math"/>
                                  <a:cs typeface="+mj-cs"/>
                                </a:rPr>
                                <m:t>𝟕</m:t>
                              </m:r>
                              <m:r>
                                <a:rPr lang="fr-FR" sz="3200" b="1" i="1">
                                  <a:latin typeface="Cambria Math"/>
                                  <a:ea typeface="Cambria Math"/>
                                  <a:cs typeface="+mj-cs"/>
                                </a:rPr>
                                <m:t>−</m:t>
                              </m:r>
                              <m:r>
                                <a:rPr lang="fr-FR" sz="3200" b="1" i="1" smtClean="0">
                                  <a:latin typeface="Cambria Math"/>
                                  <a:ea typeface="Cambria Math"/>
                                  <a:cs typeface="+mj-cs"/>
                                </a:rPr>
                                <m:t>𝟓</m:t>
                              </m:r>
                            </m:e>
                          </m:d>
                          <m:r>
                            <a:rPr lang="fr-FR" sz="3200" b="1" i="1">
                              <a:latin typeface="Cambria Math"/>
                              <a:ea typeface="Cambria Math"/>
                              <a:cs typeface="+mj-cs"/>
                            </a:rPr>
                            <m:t>∓</m:t>
                          </m:r>
                          <m:r>
                            <a:rPr lang="fr-FR" sz="3200" b="1" i="1" smtClean="0">
                              <a:latin typeface="Cambria Math"/>
                              <a:ea typeface="Calibri"/>
                              <a:cs typeface="+mj-cs"/>
                            </a:rPr>
                            <m:t>𝟐</m:t>
                          </m:r>
                          <m:r>
                            <a:rPr lang="fr-FR" sz="3200" b="1" i="1" smtClean="0">
                              <a:latin typeface="Cambria Math"/>
                              <a:ea typeface="Calibri"/>
                              <a:cs typeface="+mj-cs"/>
                            </a:rPr>
                            <m:t>.</m:t>
                          </m:r>
                          <m:r>
                            <a:rPr lang="fr-FR" sz="3200" b="1" i="1" smtClean="0">
                              <a:latin typeface="Cambria Math"/>
                              <a:ea typeface="Calibri"/>
                              <a:cs typeface="+mj-cs"/>
                            </a:rPr>
                            <m:t>𝟐𝟔𝟐</m:t>
                          </m:r>
                          <m:rad>
                            <m:radPr>
                              <m:degHide m:val="on"/>
                              <m:ctrlPr>
                                <a:rPr lang="fr-FR" sz="3200" b="1" i="1">
                                  <a:latin typeface="Cambria Math"/>
                                  <a:ea typeface="Cambria Math"/>
                                  <a:cs typeface="+mj-cs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3200" b="1" i="1" smtClean="0">
                                  <a:latin typeface="Cambria Math"/>
                                  <a:ea typeface="Cambria Math"/>
                                  <a:cs typeface="+mj-cs"/>
                                </a:rPr>
                                <m:t>𝟒</m:t>
                              </m:r>
                              <m:d>
                                <m:dPr>
                                  <m:ctrlPr>
                                    <a:rPr lang="fr-FR" sz="3200" b="1" i="1">
                                      <a:latin typeface="Cambria Math"/>
                                      <a:ea typeface="Cambria Math"/>
                                      <a:cs typeface="+mj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3200" b="1" i="1">
                                          <a:latin typeface="Cambria Math"/>
                                          <a:ea typeface="Cambria Math"/>
                                          <a:cs typeface="+mj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1" i="1">
                                          <a:latin typeface="Cambria Math"/>
                                          <a:ea typeface="Cambria Math"/>
                                          <a:cs typeface="+mj-cs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fr-FR" sz="3200" b="1" i="1" smtClean="0">
                                          <a:latin typeface="Cambria Math"/>
                                          <a:ea typeface="Cambria Math"/>
                                          <a:cs typeface="+mj-cs"/>
                                        </a:rPr>
                                        <m:t>𝟔</m:t>
                                      </m:r>
                                    </m:den>
                                  </m:f>
                                  <m:r>
                                    <a:rPr lang="en-US" sz="3200" b="1" i="1">
                                      <a:latin typeface="Cambria Math"/>
                                      <a:ea typeface="Cambria Math"/>
                                      <a:cs typeface="+mj-cs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fr-FR" sz="3200" b="1" i="1">
                                          <a:latin typeface="Cambria Math"/>
                                          <a:ea typeface="Cambria Math"/>
                                          <a:cs typeface="+mj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1" i="1">
                                          <a:latin typeface="Cambria Math"/>
                                          <a:ea typeface="Cambria Math"/>
                                          <a:cs typeface="+mj-cs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fr-FR" sz="3200" b="1" i="1" smtClean="0">
                                          <a:latin typeface="Cambria Math"/>
                                          <a:ea typeface="Cambria Math"/>
                                          <a:cs typeface="+mj-cs"/>
                                        </a:rPr>
                                        <m:t>𝟓</m:t>
                                      </m:r>
                                    </m:den>
                                  </m:f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fr-FR" sz="3200" b="1" dirty="0">
                  <a:cs typeface="+mj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67139"/>
                <a:ext cx="8640960" cy="21385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13320" y="5013176"/>
                <a:ext cx="874846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3600" b="1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dPr>
                        <m:e>
                          <m:r>
                            <a:rPr lang="fr-FR" sz="3600" b="1" i="1" smtClean="0">
                              <a:latin typeface="Cambria Math"/>
                              <a:ea typeface="Calibri"/>
                              <a:cs typeface="Arial"/>
                            </a:rPr>
                            <m:t>𝟎</m:t>
                          </m:r>
                          <m:r>
                            <a:rPr lang="fr-FR" sz="3600" b="1" i="1" smtClean="0">
                              <a:latin typeface="Cambria Math"/>
                              <a:ea typeface="Calibri"/>
                              <a:cs typeface="Arial"/>
                            </a:rPr>
                            <m:t>.</m:t>
                          </m:r>
                          <m:r>
                            <a:rPr lang="fr-FR" sz="3600" b="1" i="1" smtClean="0">
                              <a:latin typeface="Cambria Math"/>
                              <a:ea typeface="Calibri"/>
                              <a:cs typeface="Arial"/>
                            </a:rPr>
                            <m:t>𝟕𝟑𝟗</m:t>
                          </m:r>
                          <m:r>
                            <a:rPr lang="fr-FR" sz="3600" b="1" i="1">
                              <a:latin typeface="Cambria Math"/>
                              <a:ea typeface="Cambria Math"/>
                              <a:cs typeface="Arial"/>
                            </a:rPr>
                            <m:t>≤</m:t>
                          </m:r>
                          <m:d>
                            <m:dPr>
                              <m:ctrlPr>
                                <a:rPr lang="fr-FR" sz="3600" b="1" i="1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6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fr-FR" sz="36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ar-SA" sz="36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sz="3600" b="1" i="1">
                                  <a:latin typeface="Cambria Math"/>
                                  <a:ea typeface="Cambria Math"/>
                                  <a:cs typeface="Aria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36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fr-FR" sz="36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ar-SA" sz="3600" b="1" i="1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3600" b="1" i="1">
                              <a:latin typeface="Cambria Math"/>
                              <a:ea typeface="Cambria Math"/>
                              <a:cs typeface="Arial"/>
                            </a:rPr>
                            <m:t>≤</m:t>
                          </m:r>
                          <m:r>
                            <a:rPr lang="fr-FR" sz="3600" b="1" i="1" smtClean="0">
                              <a:latin typeface="Cambria Math"/>
                              <a:ea typeface="Cambria Math"/>
                              <a:cs typeface="Arial"/>
                            </a:rPr>
                            <m:t>𝟒</m:t>
                          </m:r>
                          <m:r>
                            <a:rPr lang="fr-FR" sz="3600" b="1" i="1" smtClean="0">
                              <a:latin typeface="Cambria Math"/>
                              <a:ea typeface="Cambria Math"/>
                              <a:cs typeface="Arial"/>
                            </a:rPr>
                            <m:t>.</m:t>
                          </m:r>
                          <m:r>
                            <a:rPr lang="fr-FR" sz="3600" b="1" i="1" smtClean="0">
                              <a:latin typeface="Cambria Math"/>
                              <a:ea typeface="Cambria Math"/>
                              <a:cs typeface="Arial"/>
                            </a:rPr>
                            <m:t>𝟕𝟑𝟗</m:t>
                          </m:r>
                        </m:e>
                      </m:d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320" y="5013176"/>
                <a:ext cx="8748464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09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6632"/>
            <a:ext cx="8507288" cy="6009531"/>
          </a:xfrm>
        </p:spPr>
        <p:txBody>
          <a:bodyPr/>
          <a:lstStyle/>
          <a:p>
            <a:pPr marL="0" indent="0" algn="ctr" rtl="1">
              <a:buNone/>
            </a:pPr>
            <a:endParaRPr lang="fr-FR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indent="0" algn="ctr" rtl="1">
              <a:buNone/>
            </a:pPr>
            <a:endParaRPr lang="ar-SA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indent="0">
              <a:buNone/>
            </a:pP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8904" y="332656"/>
                <a:ext cx="8885584" cy="8036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1">
                  <a:spcAft>
                    <a:spcPts val="1000"/>
                  </a:spcAft>
                </a:pPr>
                <a:r>
                  <a:rPr lang="ar-SA" sz="3200" b="1" dirty="0"/>
                  <a:t>2</a:t>
                </a:r>
                <a:r>
                  <a:rPr lang="ar-SA" sz="3200" b="1" dirty="0" smtClean="0"/>
                  <a:t>- تباينا </a:t>
                </a:r>
                <a:r>
                  <a:rPr lang="ar-SA" sz="3200" b="1" dirty="0"/>
                  <a:t>المجتمعين مجهولين </a:t>
                </a:r>
                <a:r>
                  <a:rPr lang="ar-SA" sz="3200" b="1" dirty="0" smtClean="0"/>
                  <a:t>وغير متساويين</a:t>
                </a:r>
                <a:endParaRPr lang="fr-FR" sz="3200" b="1" i="1" dirty="0">
                  <a:latin typeface="Cambria Math"/>
                  <a:ea typeface="Calibri"/>
                  <a:cs typeface="Arial"/>
                </a:endParaRPr>
              </a:p>
              <a:p>
                <a:pPr algn="just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latin typeface="Cambria Math"/>
                          <a:ea typeface="Calibri"/>
                          <a:cs typeface="Arial"/>
                        </a:rPr>
                        <m:t>𝒑</m:t>
                      </m:r>
                      <m:d>
                        <m:dPr>
                          <m:ctrlPr>
                            <a:rPr lang="fr-FR" sz="3200" b="1" i="1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sz="3200" b="1" i="1" smtClean="0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3200" b="1" i="1"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1" i="1">
                                          <a:latin typeface="Cambria Math"/>
                                          <a:cs typeface="Arial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>
                                      <a:latin typeface="Cambria Math"/>
                                      <a:cs typeface="Arial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  <a:cs typeface="Aria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3200" b="1" i="1"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1" i="1">
                                          <a:latin typeface="Cambria Math"/>
                                          <a:cs typeface="Arial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>
                                      <a:latin typeface="Cambria Math"/>
                                      <a:cs typeface="Arial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3200" b="1" i="1">
                              <a:latin typeface="Cambria Math"/>
                              <a:ea typeface="Calibri"/>
                              <a:cs typeface="Arial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3200" i="1"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sz="3200" i="1">
                                  <a:latin typeface="Cambria Math"/>
                                  <a:ea typeface="Calibri"/>
                                  <a:cs typeface="Arial"/>
                                </a:rPr>
                                <m:t>𝑇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fr-FR" sz="3200" i="1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1</m:t>
                                  </m:r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Arial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Arial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fr-FR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Arial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,</m:t>
                                  </m:r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𝑉</m:t>
                                  </m:r>
                                </m:e>
                              </m:d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fr-FR" sz="3200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fr-FR" sz="3200" i="1" smtClean="0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fr-FR" sz="3200" i="1" smtClean="0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p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fr-FR" sz="3200" i="1"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fr-FR" sz="3200" i="1"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3200" i="1"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  <m:t>1</m:t>
                                              </m:r>
                                            </m:sub>
                                            <m:sup/>
                                          </m:sSubSup>
                                        </m:e>
                                        <m:sup>
                                          <m:r>
                                            <a:rPr lang="fr-FR" sz="3200" b="0" i="1" smtClean="0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3200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p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fr-FR" sz="3200" i="1" smtClean="0"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fr-FR" sz="3200" i="1"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3200" b="0" i="1" smtClean="0"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  <m:t>2</m:t>
                                              </m:r>
                                            </m:sub>
                                            <m:sup/>
                                          </m:sSubSup>
                                        </m:e>
                                        <m:sup>
                                          <m: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rad>
                          <m:r>
                            <a:rPr lang="fr-FR" sz="3200" b="1" i="1">
                              <a:latin typeface="Cambria Math"/>
                              <a:ea typeface="Calibri"/>
                              <a:cs typeface="Arial"/>
                            </a:rPr>
                            <m:t>&lt;</m:t>
                          </m:r>
                          <m:d>
                            <m:dPr>
                              <m:ctrlPr>
                                <a:rPr lang="fr-FR" sz="3200" b="1" i="1" smtClean="0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ar-SA" sz="32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sz="3200" b="1" i="1">
                                  <a:latin typeface="Cambria Math"/>
                                  <a:ea typeface="Cambria Math"/>
                                  <a:cs typeface="Aria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ar-SA" sz="3200" b="1" i="1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3200" b="1" i="1">
                              <a:latin typeface="Cambria Math"/>
                              <a:ea typeface="Calibri"/>
                              <a:cs typeface="Arial"/>
                            </a:rPr>
                            <m:t>&lt;</m:t>
                          </m:r>
                          <m:d>
                            <m:dPr>
                              <m:ctrlPr>
                                <a:rPr lang="fr-FR" sz="3200" b="1" i="1" smtClean="0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b="1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3200" b="1" i="1" smtClean="0"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1" i="1" smtClean="0">
                                          <a:latin typeface="Cambria Math"/>
                                          <a:cs typeface="Arial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/>
                                      <a:cs typeface="Arial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sz="3200" b="1" i="1" smtClean="0">
                                  <a:latin typeface="Cambria Math"/>
                                  <a:ea typeface="Cambria Math"/>
                                  <a:cs typeface="Aria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3200" b="1" i="1" smtClean="0"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3200" b="1" i="1" smtClean="0"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1" i="1" smtClean="0"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3200" b="1" i="1">
                              <a:latin typeface="Cambria Math"/>
                              <a:ea typeface="Calibri"/>
                              <a:cs typeface="Arial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3200" i="1"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sz="3200" i="1">
                                  <a:latin typeface="Cambria Math"/>
                                  <a:ea typeface="Calibri"/>
                                  <a:cs typeface="Arial"/>
                                </a:rPr>
                                <m:t>𝑇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fr-FR" sz="3200" i="1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1</m:t>
                                  </m:r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Arial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Arial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fr-FR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/>
                                          <a:cs typeface="Arial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,</m:t>
                                  </m:r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𝑉</m:t>
                                  </m:r>
                                </m:e>
                              </m:d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fr-FR" sz="3200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fr-FR" sz="3200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p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fr-FR" sz="3200" i="1"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fr-FR" sz="3200" i="1"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3200" i="1"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  <m:t>1</m:t>
                                              </m:r>
                                            </m:sub>
                                            <m:sup/>
                                          </m:sSubSup>
                                        </m:e>
                                        <m:sup>
                                          <m: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3200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fr-FR" sz="3200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p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fr-FR" sz="3200" i="1"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fr-FR" sz="3200" i="1"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3200" i="1"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  <m:t>2</m:t>
                                              </m:r>
                                            </m:sub>
                                            <m:sup/>
                                          </m:sSubSup>
                                        </m:e>
                                        <m:sup>
                                          <m: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rad>
                        </m:e>
                      </m:d>
                      <m:r>
                        <a:rPr lang="fr-FR" sz="3200" b="1" i="1">
                          <a:latin typeface="Cambria Math"/>
                          <a:ea typeface="Calibri"/>
                          <a:cs typeface="Arial"/>
                        </a:rPr>
                        <m:t>=</m:t>
                      </m:r>
                      <m:r>
                        <a:rPr lang="ar-SA" sz="3200" b="1" i="1">
                          <a:latin typeface="Cambria Math"/>
                        </a:rPr>
                        <m:t>𝟏</m:t>
                      </m:r>
                      <m:r>
                        <a:rPr lang="ar-SA" sz="3200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ar-SA" sz="3200" b="1" i="1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fr-FR" sz="3200" b="1" dirty="0" smtClean="0">
                  <a:ea typeface="Calibri"/>
                  <a:cs typeface="Arial"/>
                </a:endParaRPr>
              </a:p>
              <a:p>
                <a:pPr algn="just">
                  <a:spcAft>
                    <a:spcPts val="1000"/>
                  </a:spcAft>
                </a:pPr>
                <a:endParaRPr lang="ar-SA" sz="3200" dirty="0">
                  <a:latin typeface="Sakkal Majalla" pitchFamily="2" charset="-78"/>
                  <a:cs typeface="Sakkal Majalla" pitchFamily="2" charset="-78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en-US" sz="3200" b="1" dirty="0">
                  <a:ea typeface="Calibri"/>
                  <a:cs typeface="Arial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en-US" sz="3200" b="1" dirty="0" smtClean="0">
                  <a:ea typeface="Calibri"/>
                  <a:cs typeface="Arial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fr-FR" sz="3200" b="1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4" y="332656"/>
                <a:ext cx="8885584" cy="8036624"/>
              </a:xfrm>
              <a:prstGeom prst="rect">
                <a:avLst/>
              </a:prstGeom>
              <a:blipFill rotWithShape="1">
                <a:blip r:embed="rId2"/>
                <a:stretch>
                  <a:fillRect t="-986" r="-17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17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88640"/>
                <a:ext cx="8784976" cy="6552728"/>
              </a:xfrm>
            </p:spPr>
            <p:txBody>
              <a:bodyPr/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 lang="ar-SA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ar-SA" i="1" dirty="0">
                  <a:solidFill>
                    <a:prstClr val="black"/>
                  </a:solidFill>
                  <a:latin typeface="Cambria Math"/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3600" b="1" i="1">
                          <a:solidFill>
                            <a:prstClr val="black"/>
                          </a:solidFill>
                          <a:latin typeface="Cambria Math"/>
                        </a:rPr>
                        <m:t>𝑽</m:t>
                      </m:r>
                      <m:r>
                        <a:rPr lang="fr-FR" sz="36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3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3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36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36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fr-FR" sz="36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p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fr-FR" sz="36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fr-FR" sz="36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  <m:t>𝑺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36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  <m:t>𝟏</m:t>
                                              </m:r>
                                            </m:sub>
                                            <m:sup/>
                                          </m:sSubSup>
                                        </m:e>
                                        <m:sup>
                                          <m:r>
                                            <a:rPr lang="fr-FR" sz="36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36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𝒏</m:t>
                                          </m:r>
                                        </m:e>
                                        <m:sub>
                                          <m:r>
                                            <a:rPr lang="en-US" sz="36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36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fr-FR" sz="36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fr-FR" sz="36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p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fr-FR" sz="36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fr-FR" sz="36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  <m:t>𝑺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36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  <m:t>𝟐</m:t>
                                              </m:r>
                                            </m:sub>
                                            <m:sup/>
                                          </m:sSubSup>
                                        </m:e>
                                        <m:sup>
                                          <m:r>
                                            <a:rPr lang="fr-FR" sz="36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36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𝒏</m:t>
                                          </m:r>
                                        </m:e>
                                        <m:sub>
                                          <m:r>
                                            <a:rPr lang="en-US" sz="36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sz="3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fr-FR" sz="3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sz="36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36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sz="36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fr-FR" sz="36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</m:ctrlPr>
                                            </m:sSup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fr-FR" sz="3600" b="1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  <a:cs typeface="Sakkal Majalla" pitchFamily="2" charset="-78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fr-FR" sz="3600" b="1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  <a:cs typeface="Sakkal Majalla" pitchFamily="2" charset="-78"/>
                                                    </a:rPr>
                                                    <m:t>𝑺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FR" sz="3600" b="1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  <a:cs typeface="Sakkal Majalla" pitchFamily="2" charset="-78"/>
                                                    </a:rPr>
                                                    <m:t>𝟏</m:t>
                                                  </m:r>
                                                </m:sub>
                                                <m:sup/>
                                              </m:sSubSup>
                                            </m:e>
                                            <m:sup>
                                              <m:r>
                                                <a:rPr lang="fr-FR" sz="36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fr-FR" sz="36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6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  <m:t>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FR" sz="36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fr-FR" sz="36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36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fr-FR" sz="36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sz="36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sz="36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den>
                          </m:f>
                          <m:r>
                            <a:rPr lang="fr-FR" sz="3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fr-FR" sz="3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sz="36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36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sz="36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fr-FR" sz="36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</m:ctrlPr>
                                            </m:sSup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fr-FR" sz="3600" b="1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  <a:cs typeface="Sakkal Majalla" pitchFamily="2" charset="-78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fr-FR" sz="3600" b="1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  <a:cs typeface="Sakkal Majalla" pitchFamily="2" charset="-78"/>
                                                    </a:rPr>
                                                    <m:t>𝑺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FR" sz="3600" b="1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  <a:cs typeface="Sakkal Majalla" pitchFamily="2" charset="-78"/>
                                                    </a:rPr>
                                                    <m:t>𝟐</m:t>
                                                  </m:r>
                                                </m:sub>
                                                <m:sup/>
                                              </m:sSubSup>
                                            </m:e>
                                            <m:sup>
                                              <m:r>
                                                <a:rPr lang="fr-FR" sz="36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fr-FR" sz="36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6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  <m:t>𝒏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3600" b="1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  <m:t>𝟐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FR" sz="36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fr-FR" sz="36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36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fr-FR" sz="36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fr-FR" sz="36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sz="36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fr-FR" sz="3600" b="1" dirty="0">
                  <a:solidFill>
                    <a:prstClr val="black"/>
                  </a:solidFill>
                </a:endParaRPr>
              </a:p>
              <a:p>
                <a:pPr marL="0" indent="0" algn="just" rtl="1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88640"/>
                <a:ext cx="8784976" cy="655272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3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SA" sz="9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9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نظرية التقدير</a:t>
            </a:r>
            <a:endParaRPr lang="fr-FR" sz="9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520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u="sng" dirty="0" smtClean="0"/>
              <a:t>مثال: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ar-SA" b="1" dirty="0"/>
              <a:t>	</a:t>
            </a:r>
            <a:r>
              <a:rPr lang="ar-SA" b="1" dirty="0" smtClean="0"/>
              <a:t>نفرض أنه لدينا مجتمعين يتبعان التوزيع الطبيعي، حيث سحبت من المجتمع الأول عينة حجمها 10 </a:t>
            </a:r>
            <a:r>
              <a:rPr lang="ar-SA" b="1" dirty="0" err="1" smtClean="0"/>
              <a:t>ومتوسطها</a:t>
            </a:r>
            <a:r>
              <a:rPr lang="ar-SA" b="1" dirty="0" smtClean="0"/>
              <a:t> الحسابي 310 وانحرافها المعياري 165، ومن الثاني عينة حجمها 20 حيث </a:t>
            </a:r>
            <a:r>
              <a:rPr lang="ar-SA" b="1" dirty="0" err="1" smtClean="0"/>
              <a:t>متوسطها</a:t>
            </a:r>
            <a:r>
              <a:rPr lang="ar-SA" b="1" dirty="0" smtClean="0"/>
              <a:t> الحسابي 235 انحرافها المعياري 100، بفرض أن التجانس بين المجتمعين غير متساو</a:t>
            </a:r>
            <a:r>
              <a:rPr lang="fr-FR" b="1" dirty="0" smtClean="0"/>
              <a:t>.</a:t>
            </a:r>
            <a:endParaRPr lang="ar-SA" b="1" dirty="0" smtClean="0"/>
          </a:p>
          <a:p>
            <a:pPr marL="0" indent="0" algn="just" rtl="1">
              <a:lnSpc>
                <a:spcPct val="150000"/>
              </a:lnSpc>
              <a:buNone/>
            </a:pPr>
            <a:r>
              <a:rPr lang="ar-SA" b="1" dirty="0" smtClean="0"/>
              <a:t>المطلوب: أحسب فترة الثقة للفرق بين متوسطي المجتمعين عند مستوى </a:t>
            </a:r>
            <a:r>
              <a:rPr lang="ar-SA" b="1" dirty="0" smtClean="0">
                <a:cs typeface="+mj-cs"/>
              </a:rPr>
              <a:t>ثقة </a:t>
            </a:r>
            <a:r>
              <a:rPr lang="fr-FR" b="1" dirty="0" smtClean="0"/>
              <a:t>9</a:t>
            </a:r>
            <a:r>
              <a:rPr lang="fr-FR" b="1" dirty="0" smtClean="0">
                <a:cs typeface="+mj-cs"/>
              </a:rPr>
              <a:t>9</a:t>
            </a:r>
            <a:r>
              <a:rPr lang="ar-SA" b="1" dirty="0" smtClean="0">
                <a:cs typeface="+mj-cs"/>
              </a:rPr>
              <a:t>%</a:t>
            </a:r>
            <a:r>
              <a:rPr lang="fr-FR" b="1" dirty="0"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01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88640"/>
                <a:ext cx="8856984" cy="626469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1" i="1" smtClean="0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</m:ctrlPr>
                        </m:sSubSupPr>
                        <m:e>
                          <m:r>
                            <a:rPr lang="fr-FR" b="1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𝑺</m:t>
                          </m:r>
                        </m:e>
                        <m:sub>
                          <m:r>
                            <a:rPr lang="fr-FR" b="1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𝟏</m:t>
                          </m:r>
                        </m:sub>
                        <m:sup/>
                      </m:sSubSup>
                      <m:r>
                        <a:rPr lang="fr-FR" b="1">
                          <a:latin typeface="Cambria Math"/>
                        </a:rPr>
                        <m:t>=</m:t>
                      </m:r>
                      <m:r>
                        <a:rPr lang="ar-SA" b="1" i="1" smtClean="0">
                          <a:latin typeface="Cambria Math"/>
                        </a:rPr>
                        <m:t>𝟏𝟔𝟓</m:t>
                      </m:r>
                      <m:r>
                        <a:rPr lang="ar-SA" b="1" i="1" smtClean="0">
                          <a:latin typeface="Cambria Math"/>
                        </a:rPr>
                        <m:t> ,  </m:t>
                      </m:r>
                      <m:sSub>
                        <m:sSubPr>
                          <m:ctrlPr>
                            <a:rPr lang="fr-FR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fr-FR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fr-FR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ar-SA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,  </m:t>
                      </m:r>
                      <m:sSub>
                        <m:sSubPr>
                          <m:ctrlPr>
                            <a:rPr lang="fr-FR" b="1" i="1">
                              <a:latin typeface="Cambria Math"/>
                              <a:cs typeface="Arial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fr-FR" b="1" i="1">
                                  <a:latin typeface="Cambria Math"/>
                                  <a:cs typeface="Arial"/>
                                </a:rPr>
                              </m:ctrlPr>
                            </m:accPr>
                            <m:e>
                              <m:r>
                                <a:rPr lang="fr-FR" b="1" i="1">
                                  <a:latin typeface="Cambria Math"/>
                                  <a:cs typeface="Arial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/>
                                  <a:cs typeface="Arial"/>
                                </a:rPr>
                                <m:t>𝑿</m:t>
                              </m:r>
                            </m:e>
                          </m:acc>
                        </m:e>
                        <m:sub>
                          <m:r>
                            <a:rPr lang="fr-FR" b="1" i="1">
                              <a:latin typeface="Cambria Math"/>
                              <a:cs typeface="Arial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ea typeface="Cambria Math"/>
                          <a:cs typeface="Arial"/>
                        </a:rPr>
                        <m:t>=</m:t>
                      </m:r>
                      <m:r>
                        <a:rPr lang="ar-SA" b="1" i="1" smtClean="0">
                          <a:latin typeface="Cambria Math"/>
                          <a:ea typeface="Cambria Math"/>
                          <a:cs typeface="Arial"/>
                        </a:rPr>
                        <m:t>𝟑𝟏𝟎</m:t>
                      </m:r>
                    </m:oMath>
                  </m:oMathPara>
                </a14:m>
                <a:endParaRPr lang="ar-SA" b="1" i="1" dirty="0" smtClean="0">
                  <a:latin typeface="Cambria Math"/>
                  <a:ea typeface="Cambria Math"/>
                  <a:cs typeface="Arial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1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</m:ctrlPr>
                        </m:sSubSupPr>
                        <m:e>
                          <m:r>
                            <a:rPr lang="fr-FR" b="1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𝑺</m:t>
                          </m:r>
                        </m:e>
                        <m:sub>
                          <m:r>
                            <a:rPr lang="ar-SA" b="1" i="1" smtClean="0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𝟐</m:t>
                          </m:r>
                        </m:sub>
                        <m:sup/>
                      </m:sSubSup>
                      <m:r>
                        <a:rPr lang="fr-FR" b="1">
                          <a:latin typeface="Cambria Math"/>
                        </a:rPr>
                        <m:t>=</m:t>
                      </m:r>
                      <m:r>
                        <a:rPr lang="ar-SA" b="1" i="1" smtClean="0">
                          <a:latin typeface="Cambria Math"/>
                        </a:rPr>
                        <m:t>𝟏𝟎𝟎</m:t>
                      </m:r>
                      <m:r>
                        <a:rPr lang="fr-FR" b="1" i="1">
                          <a:latin typeface="Cambria Math"/>
                        </a:rPr>
                        <m:t>,    </m:t>
                      </m:r>
                      <m:sSub>
                        <m:sSubPr>
                          <m:ctrlPr>
                            <a:rPr lang="fr-FR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fr-FR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fr-FR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ar-SA" b="1" i="1" smtClean="0">
                          <a:latin typeface="Cambria Math"/>
                          <a:ea typeface="Cambria Math"/>
                        </a:rPr>
                        <m:t>𝟐𝟎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,  </m:t>
                      </m:r>
                      <m:sSub>
                        <m:sSubPr>
                          <m:ctrlPr>
                            <a:rPr lang="fr-FR" b="1" i="1">
                              <a:latin typeface="Cambria Math"/>
                              <a:cs typeface="Arial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fr-FR" b="1" i="1">
                                  <a:latin typeface="Cambria Math"/>
                                  <a:cs typeface="Arial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  <a:cs typeface="Arial"/>
                                </a:rPr>
                                <m:t>𝑿</m:t>
                              </m:r>
                            </m:e>
                          </m:acc>
                        </m:e>
                        <m:sub>
                          <m:r>
                            <a:rPr lang="fr-FR" b="1" i="1">
                              <a:latin typeface="Cambria Math"/>
                              <a:cs typeface="Arial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ea typeface="Cambria Math"/>
                          <a:cs typeface="Arial"/>
                        </a:rPr>
                        <m:t>=</m:t>
                      </m:r>
                      <m:r>
                        <a:rPr lang="ar-SA" b="1" i="1" smtClean="0">
                          <a:latin typeface="Cambria Math"/>
                          <a:ea typeface="Cambria Math"/>
                          <a:cs typeface="Arial"/>
                        </a:rPr>
                        <m:t>𝟏𝟎𝟎</m:t>
                      </m:r>
                    </m:oMath>
                  </m:oMathPara>
                </a14:m>
                <a:endParaRPr lang="ar-SA" b="1" dirty="0" smtClean="0">
                  <a:ea typeface="Cambria Math"/>
                  <a:cs typeface="Arial"/>
                </a:endParaRPr>
              </a:p>
              <a:p>
                <a:pPr marL="0" indent="0" algn="r" rtl="1">
                  <a:buNone/>
                </a:pPr>
                <a:r>
                  <a:rPr lang="ar-SA" sz="3200" b="1" dirty="0"/>
                  <a:t>بما أن المجتمعان </a:t>
                </a:r>
                <a:r>
                  <a:rPr lang="ar-SA" sz="3200" b="1" dirty="0" err="1"/>
                  <a:t>یتوزعان</a:t>
                </a:r>
                <a:r>
                  <a:rPr lang="ar-SA" sz="3200" b="1" dirty="0"/>
                  <a:t> </a:t>
                </a:r>
                <a:r>
                  <a:rPr lang="ar-SA" sz="3200" b="1" dirty="0" err="1"/>
                  <a:t>توزیعا</a:t>
                </a:r>
                <a:r>
                  <a:rPr lang="ar-SA" sz="3200" b="1" dirty="0"/>
                  <a:t> </a:t>
                </a:r>
                <a:r>
                  <a:rPr lang="ar-SA" sz="3200" b="1" dirty="0" err="1"/>
                  <a:t>طبیعیا</a:t>
                </a:r>
                <a:r>
                  <a:rPr lang="ar-SA" sz="3200" b="1" dirty="0"/>
                  <a:t> </a:t>
                </a:r>
                <a:r>
                  <a:rPr lang="ar-SA" sz="3200" b="1" dirty="0" err="1"/>
                  <a:t>بتباینین</a:t>
                </a:r>
                <a:r>
                  <a:rPr lang="ar-SA" sz="3200" b="1" dirty="0"/>
                  <a:t> </a:t>
                </a:r>
                <a:r>
                  <a:rPr lang="ar-SA" sz="3200" b="1" dirty="0" err="1"/>
                  <a:t>مجهولین</a:t>
                </a:r>
                <a:r>
                  <a:rPr lang="ar-SA" sz="3200" b="1" dirty="0"/>
                  <a:t> </a:t>
                </a:r>
                <a:r>
                  <a:rPr lang="ar-SA" sz="3200" b="1" dirty="0" err="1" smtClean="0"/>
                  <a:t>وغيرمتساویین</a:t>
                </a:r>
                <a:r>
                  <a:rPr lang="ar-SA" sz="3200" b="1" dirty="0"/>
                  <a:t>، إضافة إلى حجم </a:t>
                </a:r>
                <a:r>
                  <a:rPr lang="ar-SA" sz="3200" b="1" dirty="0" err="1"/>
                  <a:t>العینتین</a:t>
                </a:r>
                <a:r>
                  <a:rPr lang="ar-SA" sz="3200" b="1" dirty="0"/>
                  <a:t> </a:t>
                </a:r>
                <a:r>
                  <a:rPr lang="ar-SA" sz="3200" b="1" dirty="0" err="1"/>
                  <a:t>صغیر</a:t>
                </a:r>
                <a:r>
                  <a:rPr lang="ar-SA" sz="3200" b="1" dirty="0"/>
                  <a:t> فإن:</a:t>
                </a:r>
                <a:endParaRPr lang="fr-FR" sz="3200" b="1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latin typeface="Cambria Math"/>
                        </a:rPr>
                        <m:t>𝟏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𝟗𝟗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==&gt;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𝟎𝟏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==&gt;</m:t>
                      </m:r>
                      <m:f>
                        <m:fPr>
                          <m:ctrlPr>
                            <a:rPr lang="fr-FR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fr-FR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fr-FR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𝟎𝟎𝟓</m:t>
                      </m:r>
                    </m:oMath>
                  </m:oMathPara>
                </a14:m>
                <a:endParaRPr lang="fr-FR" b="1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latin typeface="Cambria Math"/>
                        </a:rPr>
                        <m:t>𝟏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fr-FR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fr-FR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fr-FR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𝟗𝟗𝟓</m:t>
                      </m:r>
                    </m:oMath>
                  </m:oMathPara>
                </a14:m>
                <a:endParaRPr lang="fr-FR" b="1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𝑉</m:t>
                      </m:r>
                      <m:r>
                        <a:rPr lang="fr-F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fr-FR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SA" b="0" i="1" smtClean="0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165</m:t>
                                          </m:r>
                                        </m:e>
                                        <m:sup>
                                          <m:r>
                                            <a:rPr lang="fr-FR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ar-SA" b="0" i="1" smtClean="0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10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fr-FR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fr-FR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SA" b="0" i="1" smtClean="0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100</m:t>
                                          </m:r>
                                        </m:e>
                                        <m:sup>
                                          <m:r>
                                            <a:rPr lang="fr-FR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ar-SA" b="0" i="1" smtClean="0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20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fr-FR" i="1"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ar-SA" b="0" i="1" smtClean="0"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  <m:t>165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i="1"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ar-SA" b="0" i="1" smtClean="0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10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F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ar-SA" b="0" i="1" smtClean="0">
                                  <a:latin typeface="Cambria Math"/>
                                </a:rPr>
                                <m:t>10</m:t>
                              </m:r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a:rPr lang="fr-FR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fr-FR" i="1"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ar-SA" b="0" i="1" smtClean="0"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  <m:t>100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i="1"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ar-SA" b="0" i="1" smtClean="0">
                                                  <a:latin typeface="Cambria Math"/>
                                                  <a:ea typeface="Cambria Math"/>
                                                  <a:cs typeface="Sakkal Majalla" pitchFamily="2" charset="-78"/>
                                                </a:rPr>
                                                <m:t>20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F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ar-SA" b="0" i="1" smtClean="0">
                                  <a:latin typeface="Cambria Math"/>
                                </a:rPr>
                                <m:t>20</m:t>
                              </m:r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den>
                          </m:f>
                        </m:den>
                      </m:f>
                      <m:r>
                        <a:rPr lang="fr-FR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ar-SA" b="0" i="1" smtClean="0">
                          <a:latin typeface="Cambria Math"/>
                          <a:ea typeface="Cambria Math"/>
                        </a:rPr>
                        <m:t>12</m:t>
                      </m:r>
                      <m:r>
                        <a:rPr lang="ar-SA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ar-SA" b="0" i="1" smtClean="0">
                          <a:latin typeface="Cambria Math"/>
                          <a:ea typeface="Cambria Math"/>
                        </a:rPr>
                        <m:t>41</m:t>
                      </m:r>
                      <m:r>
                        <a:rPr lang="ar-SA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ar-SA" b="0" i="1" smtClean="0">
                          <a:latin typeface="Cambria Math"/>
                          <a:ea typeface="Cambria Math"/>
                        </a:rPr>
                        <m:t>12</m:t>
                      </m:r>
                    </m:oMath>
                  </m:oMathPara>
                </a14:m>
                <a:endParaRPr lang="fr-FR" b="1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/>
                              <a:ea typeface="Calibri"/>
                              <a:cs typeface="Arial"/>
                            </a:rPr>
                            <m:t>𝑻</m:t>
                          </m:r>
                        </m:e>
                        <m:sub>
                          <m:d>
                            <m:dPr>
                              <m:ctrlPr>
                                <a:rPr lang="fr-FR" b="1" i="1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Arial"/>
                                </a:rPr>
                                <m:t>𝟏</m:t>
                              </m:r>
                              <m:r>
                                <a:rPr lang="fr-FR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Aria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fr-FR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fr-FR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fr-FR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Arial"/>
                                </a:rPr>
                                <m:t>,</m:t>
                              </m:r>
                              <m:r>
                                <a:rPr lang="fr-FR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Arial"/>
                                </a:rPr>
                                <m:t>𝑽</m:t>
                              </m:r>
                            </m:e>
                          </m:d>
                        </m:sub>
                      </m:sSub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/>
                        </a:rPr>
                        <m:t>=</m:t>
                      </m:r>
                      <m:sSub>
                        <m:sSubPr>
                          <m:ctrlPr>
                            <a:rPr lang="fr-FR" b="1" i="1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/>
                              <a:ea typeface="Calibri"/>
                              <a:cs typeface="Arial"/>
                            </a:rPr>
                            <m:t>𝑻</m:t>
                          </m:r>
                        </m:e>
                        <m:sub>
                          <m:d>
                            <m:dPr>
                              <m:ctrlPr>
                                <a:rPr lang="fr-FR" b="1" i="1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Arial"/>
                                </a:rPr>
                                <m:t>𝟎</m:t>
                              </m:r>
                              <m:r>
                                <a:rPr lang="fr-FR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Arial"/>
                                </a:rPr>
                                <m:t>.</m:t>
                              </m:r>
                              <m:r>
                                <a:rPr lang="fr-FR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Arial"/>
                                </a:rPr>
                                <m:t>𝟗𝟗𝟓</m:t>
                              </m:r>
                              <m:r>
                                <a:rPr lang="fr-FR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Arial"/>
                                </a:rPr>
                                <m:t>,</m:t>
                              </m:r>
                              <m:r>
                                <a:rPr lang="ar-SA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Arial"/>
                                </a:rPr>
                                <m:t>𝟏𝟐</m:t>
                              </m:r>
                            </m:e>
                          </m:d>
                        </m:sub>
                      </m:sSub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Arial"/>
                        </a:rPr>
                        <m:t>=</m:t>
                      </m:r>
                      <m:r>
                        <a:rPr lang="ar-SA" b="1" i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Arial"/>
                        </a:rPr>
                        <m:t>𝟑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Arial"/>
                        </a:rPr>
                        <m:t>.</m:t>
                      </m:r>
                      <m:r>
                        <a:rPr lang="ar-SA" b="1" i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Arial"/>
                        </a:rPr>
                        <m:t>𝟎𝟓𝟓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88640"/>
                <a:ext cx="8856984" cy="6264696"/>
              </a:xfrm>
              <a:blipFill rotWithShape="1">
                <a:blip r:embed="rId2"/>
                <a:stretch>
                  <a:fillRect r="-13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9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0" y="332656"/>
                <a:ext cx="9144000" cy="619268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𝑰𝑪</m:t>
                          </m:r>
                          <m:d>
                            <m:dPr>
                              <m:ctrlPr>
                                <a:rPr lang="fr-FR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latin typeface="Cambria Math"/>
                                      <a:ea typeface="Calibri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ar-SA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latin typeface="Cambria Math"/>
                                      <a:ea typeface="Calibri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ar-SA" b="1" i="1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ar-SA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ar-SA" b="1" i="1" smtClean="0">
                              <a:latin typeface="Cambria Math"/>
                            </a:rPr>
                            <m:t>.</m:t>
                          </m:r>
                          <m:r>
                            <a:rPr lang="ar-SA" b="1" i="1" smtClean="0">
                              <a:latin typeface="Cambria Math"/>
                            </a:rPr>
                            <m:t>𝟗𝟗</m:t>
                          </m:r>
                        </m:sub>
                      </m:sSub>
                      <m:r>
                        <a:rPr lang="ar-SA" b="1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SA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b="1" i="1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r>
                                <a:rPr lang="ar-SA" b="1" i="1" smtClean="0">
                                  <a:latin typeface="Cambria Math"/>
                                  <a:cs typeface="Arial"/>
                                </a:rPr>
                                <m:t>𝟑𝟏𝟎</m:t>
                              </m:r>
                              <m:r>
                                <a:rPr lang="en-US" b="1" i="1">
                                  <a:latin typeface="Cambria Math"/>
                                  <a:ea typeface="Cambria Math"/>
                                  <a:cs typeface="Arial"/>
                                </a:rPr>
                                <m:t>−</m:t>
                              </m:r>
                              <m:r>
                                <a:rPr lang="ar-SA" b="1" i="1" smtClean="0">
                                  <a:latin typeface="Cambria Math"/>
                                  <a:cs typeface="Arial"/>
                                </a:rPr>
                                <m:t>𝟐𝟑𝟓</m:t>
                              </m:r>
                            </m:e>
                          </m:d>
                          <m:r>
                            <a:rPr lang="fr-FR" b="1" i="1">
                              <a:latin typeface="Cambria Math"/>
                              <a:ea typeface="Cambria Math"/>
                              <a:cs typeface="Arial"/>
                            </a:rPr>
                            <m:t>∓</m:t>
                          </m:r>
                          <m:r>
                            <a:rPr lang="ar-SA" b="0" i="1" smtClean="0">
                              <a:latin typeface="Cambria Math"/>
                              <a:ea typeface="Calibri"/>
                              <a:cs typeface="Arial"/>
                            </a:rPr>
                            <m:t>3</m:t>
                          </m:r>
                          <m:r>
                            <a:rPr lang="ar-SA" b="0" i="1" smtClean="0">
                              <a:latin typeface="Cambria Math"/>
                              <a:ea typeface="Calibri"/>
                              <a:cs typeface="Arial"/>
                            </a:rPr>
                            <m:t>.</m:t>
                          </m:r>
                          <m:r>
                            <a:rPr lang="ar-SA" b="0" i="1" smtClean="0">
                              <a:latin typeface="Cambria Math"/>
                              <a:ea typeface="Calibri"/>
                              <a:cs typeface="Arial"/>
                            </a:rPr>
                            <m:t>055</m:t>
                          </m:r>
                          <m:rad>
                            <m:radPr>
                              <m:degHide m:val="on"/>
                              <m:ctrlPr>
                                <a:rPr lang="fr-FR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fr-FR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fr-FR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SA" b="0" i="1" smtClean="0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165</m:t>
                                          </m:r>
                                        </m:e>
                                        <m:sup>
                                          <m:r>
                                            <a:rPr lang="fr-FR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ar-SA" b="0" i="1" smtClean="0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10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fr-FR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fr-FR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SA" b="0" i="1" smtClean="0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100</m:t>
                                          </m:r>
                                        </m:e>
                                        <m:sup>
                                          <m:r>
                                            <a:rPr lang="fr-FR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ar-SA" b="0" i="1" smtClean="0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20</m:t>
                                      </m:r>
                                    </m:den>
                                  </m:f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/>
              </a:p>
              <a:p>
                <a:pPr marL="0" indent="0">
                  <a:buNone/>
                </a:pPr>
                <a:endParaRPr lang="ar-SA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𝑰𝑪</m:t>
                          </m:r>
                          <m:d>
                            <m:dPr>
                              <m:ctrlPr>
                                <a:rPr lang="fr-FR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latin typeface="Cambria Math"/>
                                      <a:ea typeface="Calibri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ar-SA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latin typeface="Cambria Math"/>
                                      <a:ea typeface="Calibri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ar-SA" b="1" i="1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ar-SA" b="1" i="1">
                              <a:latin typeface="Cambria Math"/>
                            </a:rPr>
                            <m:t>𝟎</m:t>
                          </m:r>
                          <m:r>
                            <a:rPr lang="ar-SA" b="1" i="1">
                              <a:latin typeface="Cambria Math"/>
                            </a:rPr>
                            <m:t>.</m:t>
                          </m:r>
                          <m:r>
                            <a:rPr lang="ar-SA" b="1" i="1">
                              <a:latin typeface="Cambria Math"/>
                            </a:rPr>
                            <m:t>𝟗𝟗</m:t>
                          </m:r>
                        </m:sub>
                      </m:sSub>
                      <m:r>
                        <a:rPr lang="ar-SA" b="1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SA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ar-SA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ar-SA" b="1" i="1" smtClean="0">
                              <a:latin typeface="Cambria Math"/>
                              <a:ea typeface="Cambria Math"/>
                            </a:rPr>
                            <m:t>𝟗𝟖</m:t>
                          </m:r>
                          <m:r>
                            <a:rPr lang="ar-SA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ar-SA" b="1" i="1" smtClean="0">
                              <a:latin typeface="Cambria Math"/>
                              <a:ea typeface="Cambria Math"/>
                            </a:rPr>
                            <m:t>𝟒𝟐</m:t>
                          </m:r>
                          <m:r>
                            <a:rPr lang="ar-SA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ar-SA" b="1" i="1" smtClean="0">
                              <a:latin typeface="Cambria Math"/>
                              <a:ea typeface="Cambria Math"/>
                            </a:rPr>
                            <m:t>𝟐𝟒𝟖</m:t>
                          </m:r>
                          <m:r>
                            <a:rPr lang="ar-SA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ar-SA" b="1" i="1" smtClean="0">
                              <a:latin typeface="Cambria Math"/>
                              <a:ea typeface="Cambria Math"/>
                            </a:rPr>
                            <m:t>𝟒𝟐</m:t>
                          </m:r>
                        </m:e>
                      </m:d>
                    </m:oMath>
                  </m:oMathPara>
                </a14:m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32656"/>
                <a:ext cx="9144000" cy="619268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3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6632"/>
            <a:ext cx="9036496" cy="6336704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sz="4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فترة </a:t>
            </a:r>
            <a:r>
              <a:rPr lang="ar-SA" sz="4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الثقة</a:t>
            </a:r>
            <a:r>
              <a:rPr lang="fr-FR" sz="4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4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لنسبة المجتمع</a:t>
            </a:r>
            <a:endParaRPr lang="fr-FR" sz="4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indent="0">
              <a:buNone/>
            </a:pP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692696"/>
                <a:ext cx="9144000" cy="6776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smtClean="0">
                          <a:latin typeface="Cambria Math"/>
                          <a:ea typeface="Calibri"/>
                          <a:cs typeface="Arial"/>
                        </a:rPr>
                        <m:t>𝒑</m:t>
                      </m:r>
                      <m:d>
                        <m:dPr>
                          <m:ctrlPr>
                            <a:rPr lang="fr-FR" sz="3600" b="1" i="1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sz="3600" b="1" i="1"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accPr>
                            <m:e>
                              <m:r>
                                <a:rPr lang="fr-FR" sz="3600" b="1" i="1" smtClean="0">
                                  <a:latin typeface="Cambria Math"/>
                                  <a:ea typeface="Calibri"/>
                                  <a:cs typeface="Arial"/>
                                </a:rPr>
                                <m:t>𝑷</m:t>
                              </m:r>
                            </m:e>
                          </m:acc>
                          <m:r>
                            <a:rPr lang="fr-FR" sz="3600" b="1" i="1">
                              <a:latin typeface="Cambria Math"/>
                              <a:ea typeface="Calibri"/>
                              <a:cs typeface="Arial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fr-FR" sz="3600" b="1" i="1"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sz="36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fr-FR" sz="36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𝟏</m:t>
                              </m:r>
                              <m:r>
                                <a:rPr lang="fr-FR" sz="36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36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fr-FR" sz="36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fr-FR" sz="36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fr-FR" sz="3600" b="1" i="1" smtClean="0">
                                  <a:latin typeface="Cambria Math"/>
                                  <a:cs typeface="Arial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fr-FR" sz="3600" b="1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fr-FR" sz="3600" b="1" i="1" smtClean="0"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36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Arial"/>
                                        </a:rPr>
                                        <m:t>𝑷</m:t>
                                      </m:r>
                                    </m:e>
                                  </m:acc>
                                  <m:acc>
                                    <m:accPr>
                                      <m:chr m:val="̅"/>
                                      <m:ctrlPr>
                                        <a:rPr lang="fr-FR" sz="3600" b="1" i="1" smtClean="0"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36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Arial"/>
                                        </a:rPr>
                                        <m:t>𝒒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fr-FR" sz="3600" b="1" i="1" smtClean="0">
                                      <a:latin typeface="Cambria Math"/>
                                      <a:cs typeface="Arial"/>
                                    </a:rPr>
                                    <m:t>𝒏</m:t>
                                  </m:r>
                                </m:den>
                              </m:f>
                            </m:e>
                          </m:rad>
                          <m:r>
                            <a:rPr lang="fr-FR" sz="3600" b="1" i="1" smtClean="0">
                              <a:latin typeface="Cambria Math"/>
                              <a:ea typeface="Cambria Math"/>
                              <a:cs typeface="Arial"/>
                            </a:rPr>
                            <m:t>≤</m:t>
                          </m:r>
                          <m:r>
                            <a:rPr lang="fr-FR" sz="3600" b="1" i="1" smtClean="0">
                              <a:latin typeface="Cambria Math"/>
                              <a:ea typeface="Calibri"/>
                              <a:cs typeface="Arial"/>
                            </a:rPr>
                            <m:t>𝑷</m:t>
                          </m:r>
                          <m:r>
                            <a:rPr lang="fr-FR" sz="3600" b="1" i="1" smtClean="0">
                              <a:latin typeface="Cambria Math"/>
                              <a:ea typeface="Cambria Math"/>
                              <a:cs typeface="Arial"/>
                            </a:rPr>
                            <m:t>≤</m:t>
                          </m:r>
                          <m:acc>
                            <m:accPr>
                              <m:chr m:val="̅"/>
                              <m:ctrlPr>
                                <a:rPr lang="fr-FR" sz="3600" b="1" i="1"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accPr>
                            <m:e>
                              <m:r>
                                <a:rPr lang="fr-FR" sz="3600" b="1" i="1" smtClean="0">
                                  <a:latin typeface="Cambria Math"/>
                                  <a:ea typeface="Calibri"/>
                                  <a:cs typeface="Arial"/>
                                </a:rPr>
                                <m:t>𝑷</m:t>
                              </m:r>
                            </m:e>
                          </m:acc>
                          <m:r>
                            <a:rPr lang="fr-FR" sz="3600" b="1" i="1">
                              <a:latin typeface="Cambria Math"/>
                              <a:ea typeface="Calibri"/>
                              <a:cs typeface="Arial"/>
                            </a:rPr>
                            <m:t>+ </m:t>
                          </m:r>
                          <m:sSub>
                            <m:sSubPr>
                              <m:ctrlPr>
                                <a:rPr lang="fr-FR" sz="3600" b="1" i="1"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sz="36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fr-FR" sz="36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𝟏</m:t>
                              </m:r>
                              <m:r>
                                <a:rPr lang="fr-FR" sz="36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36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fr-FR" sz="36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fr-FR" sz="36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fr-FR" sz="3600" b="1" i="1" smtClean="0">
                                  <a:latin typeface="Cambria Math"/>
                                  <a:cs typeface="Arial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fr-FR" sz="3600" b="1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fr-FR" sz="36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36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Arial"/>
                                        </a:rPr>
                                        <m:t>𝑷</m:t>
                                      </m:r>
                                    </m:e>
                                  </m:acc>
                                  <m:acc>
                                    <m:accPr>
                                      <m:chr m:val="̅"/>
                                      <m:ctrlPr>
                                        <a:rPr lang="fr-FR" sz="36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36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Arial"/>
                                        </a:rPr>
                                        <m:t>𝒒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fr-FR" sz="3600" b="1" i="1" smtClean="0">
                                      <a:latin typeface="Cambria Math"/>
                                      <a:cs typeface="Arial"/>
                                    </a:rPr>
                                    <m:t>𝒏</m:t>
                                  </m:r>
                                </m:den>
                              </m:f>
                            </m:e>
                          </m:rad>
                        </m:e>
                      </m:d>
                      <m:r>
                        <a:rPr lang="fr-FR" sz="3600" b="1" i="1">
                          <a:latin typeface="Cambria Math"/>
                          <a:ea typeface="Calibri"/>
                          <a:cs typeface="Arial"/>
                        </a:rPr>
                        <m:t>=</m:t>
                      </m:r>
                      <m:d>
                        <m:dPr>
                          <m:ctrlPr>
                            <a:rPr lang="fr-FR" sz="3600" b="1" i="1">
                              <a:latin typeface="Cambria Math"/>
                              <a:cs typeface="Arial"/>
                            </a:rPr>
                          </m:ctrlPr>
                        </m:dPr>
                        <m:e>
                          <m:r>
                            <a:rPr lang="ar-SA" sz="3600" b="1" i="1">
                              <a:latin typeface="Cambria Math"/>
                            </a:rPr>
                            <m:t>𝟏</m:t>
                          </m:r>
                          <m:r>
                            <a:rPr lang="ar-SA" sz="36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ar-SA" sz="36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d>
                    </m:oMath>
                  </m:oMathPara>
                </a14:m>
                <a:endParaRPr lang="fr-FR" sz="3600" b="1" dirty="0">
                  <a:ea typeface="Calibri"/>
                  <a:cs typeface="Arial"/>
                </a:endParaRPr>
              </a:p>
              <a:p>
                <a:pPr algn="just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600" b="1" i="1">
                              <a:latin typeface="Cambria Math"/>
                              <a:cs typeface="Sakkal Majalla" pitchFamily="2" charset="-78"/>
                            </a:rPr>
                          </m:ctrlPr>
                        </m:sSubPr>
                        <m:e>
                          <m:r>
                            <a:rPr lang="fr-FR" sz="3600" b="1" i="1">
                              <a:solidFill>
                                <a:prstClr val="black"/>
                              </a:solidFill>
                              <a:latin typeface="Cambria Math"/>
                              <a:cs typeface="Sakkal Majalla" pitchFamily="2" charset="-78"/>
                            </a:rPr>
                            <m:t>𝑰𝑪</m:t>
                          </m:r>
                          <m:d>
                            <m:dPr>
                              <m:ctrlPr>
                                <a:rPr lang="fr-FR" sz="36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Sakkal Majalla" pitchFamily="2" charset="-78"/>
                                </a:rPr>
                              </m:ctrlPr>
                            </m:dPr>
                            <m:e>
                              <m:r>
                                <a:rPr lang="fr-FR" sz="3600" b="1" i="1" smtClean="0">
                                  <a:latin typeface="Cambria Math"/>
                                  <a:cs typeface="Arial"/>
                                </a:rPr>
                                <m:t>𝑷</m:t>
                              </m:r>
                            </m:e>
                          </m:d>
                        </m:e>
                        <m:sub>
                          <m:r>
                            <a:rPr lang="fr-FR" sz="3600" b="1" i="1">
                              <a:latin typeface="Cambria Math"/>
                              <a:cs typeface="Sakkal Majalla" pitchFamily="2" charset="-78"/>
                            </a:rPr>
                            <m:t>𝟏</m:t>
                          </m:r>
                          <m:r>
                            <a:rPr lang="fr-FR" sz="3600" b="1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−</m:t>
                          </m:r>
                          <m:r>
                            <a:rPr lang="fr-FR" sz="3600" b="1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𝜶</m:t>
                          </m:r>
                        </m:sub>
                      </m:sSub>
                      <m:r>
                        <a:rPr lang="fr-FR" sz="3600" b="1">
                          <a:latin typeface="Cambria Math"/>
                          <a:cs typeface="Sakkal Majalla" pitchFamily="2" charset="-78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3600" b="1" i="1">
                              <a:latin typeface="Cambria Math"/>
                              <a:cs typeface="Sakkal Majalla" pitchFamily="2" charset="-78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sz="3600" b="1" i="1"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accPr>
                            <m:e>
                              <m:r>
                                <a:rPr lang="fr-FR" sz="36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𝑷</m:t>
                              </m:r>
                            </m:e>
                          </m:acc>
                          <m:r>
                            <a:rPr lang="fr-FR" sz="3600" b="1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∓</m:t>
                          </m:r>
                          <m:sSub>
                            <m:sSubPr>
                              <m:ctrlPr>
                                <a:rPr lang="fr-FR" sz="3600" b="1" i="1"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sz="36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fr-FR" sz="36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𝟏</m:t>
                              </m:r>
                              <m:r>
                                <a:rPr lang="fr-FR" sz="36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36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fr-FR" sz="36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fr-FR" sz="36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fr-FR" sz="3600" b="1" i="1">
                                  <a:latin typeface="Cambria Math"/>
                                  <a:cs typeface="Arial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fr-FR" sz="36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fr-FR" sz="36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36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Arial"/>
                                        </a:rPr>
                                        <m:t>𝑷</m:t>
                                      </m:r>
                                    </m:e>
                                  </m:acc>
                                  <m:acc>
                                    <m:accPr>
                                      <m:chr m:val="̅"/>
                                      <m:ctrlPr>
                                        <a:rPr lang="fr-FR" sz="36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36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Arial"/>
                                        </a:rPr>
                                        <m:t>𝒒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fr-FR" sz="3600" b="1" i="1">
                                      <a:latin typeface="Cambria Math"/>
                                      <a:cs typeface="Arial"/>
                                    </a:rPr>
                                    <m:t>𝒏</m:t>
                                  </m:r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ar-SA" sz="3600" b="1" dirty="0">
                  <a:latin typeface="Sakkal Majalla" pitchFamily="2" charset="-78"/>
                  <a:cs typeface="Sakkal Majalla" pitchFamily="2" charset="-78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en-US" sz="3200" b="1" dirty="0">
                  <a:ea typeface="Calibri"/>
                  <a:cs typeface="Arial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en-US" sz="3200" b="1" dirty="0" smtClean="0">
                  <a:ea typeface="Calibri"/>
                  <a:cs typeface="Arial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fr-FR" sz="3200" b="1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2696"/>
                <a:ext cx="9144000" cy="677634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5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u="sng" dirty="0"/>
              <a:t>مثال</a:t>
            </a:r>
            <a:r>
              <a:rPr lang="ar-SA" b="1" u="sng" dirty="0" smtClean="0"/>
              <a:t>: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ar-SA" b="1" dirty="0"/>
              <a:t>	</a:t>
            </a:r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لدى تلقيح </a:t>
            </a:r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100 شخص </a:t>
            </a:r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ضد فيروس "</a:t>
            </a:r>
            <a:r>
              <a:rPr lang="ar-SA" sz="3600" b="1" dirty="0" err="1" smtClean="0">
                <a:latin typeface="Sakkal Majalla" pitchFamily="2" charset="-78"/>
                <a:cs typeface="Sakkal Majalla" pitchFamily="2" charset="-78"/>
              </a:rPr>
              <a:t>كوفيد</a:t>
            </a:r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 19" تبين </a:t>
            </a:r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أن </a:t>
            </a:r>
            <a:r>
              <a:rPr lang="fr-FR" sz="3600" b="1" dirty="0" smtClean="0">
                <a:latin typeface="Sakkal Majalla" pitchFamily="2" charset="-78"/>
                <a:cs typeface="Sakkal Majalla" pitchFamily="2" charset="-78"/>
              </a:rPr>
              <a:t>18</a:t>
            </a:r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منهم </a:t>
            </a:r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ظهرت عليهم أثار جانبية. 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المطلوب: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1. أوجد 99% مجال ثقة لنسبة الذين يعانون من أثار جانبية 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2</a:t>
            </a:r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. ما حجم العينة التي ينبغي دراستها لتقدير </a:t>
            </a:r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النسبة</a:t>
            </a:r>
            <a:r>
              <a:rPr lang="fr-FR" sz="36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بثقة %99 </a:t>
            </a:r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وبخطأ لا يتجاوز 0,04</a:t>
            </a:r>
            <a:r>
              <a:rPr lang="fr-FR" sz="3600" b="1" dirty="0">
                <a:latin typeface="Sakkal Majalla" pitchFamily="2" charset="-78"/>
                <a:cs typeface="Sakkal Majalla" pitchFamily="2" charset="-78"/>
              </a:rPr>
              <a:t>.</a:t>
            </a:r>
            <a:endParaRPr lang="ar-SA" sz="36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80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6632"/>
                <a:ext cx="8784976" cy="6408712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ar-SA" b="1" u="sng" dirty="0" smtClean="0"/>
                  <a:t>الحل:</a:t>
                </a:r>
              </a:p>
              <a:p>
                <a:pPr marL="0" indent="0" algn="r" rtl="1">
                  <a:buNone/>
                </a:pPr>
                <a:endParaRPr lang="ar-SA" b="1" dirty="0" smtClean="0"/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  <a:ea typeface="Cambria Math"/>
                          <a:cs typeface="Sakkal Majalla" pitchFamily="2" charset="-78"/>
                        </a:rPr>
                        <m:t>𝒏</m:t>
                      </m:r>
                      <m:r>
                        <a:rPr lang="fr-FR" b="1">
                          <a:latin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</a:rPr>
                        <m:t>𝟏𝟎𝟎</m:t>
                      </m:r>
                      <m:r>
                        <a:rPr lang="ar-SA" b="1" i="1">
                          <a:latin typeface="Cambria Math"/>
                        </a:rPr>
                        <m:t> ,  </m:t>
                      </m:r>
                      <m:r>
                        <a:rPr lang="fr-FR" b="1" i="1" smtClean="0">
                          <a:latin typeface="Cambria Math"/>
                        </a:rPr>
                        <m:t>𝑿</m:t>
                      </m:r>
                      <m:r>
                        <a:rPr lang="fr-FR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𝟏𝟖</m:t>
                      </m:r>
                    </m:oMath>
                  </m:oMathPara>
                </a14:m>
                <a:endParaRPr lang="ar-SA" b="1" i="1" dirty="0">
                  <a:latin typeface="Cambria Math"/>
                  <a:ea typeface="Cambria Math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</m:acc>
                      <m:r>
                        <a:rPr lang="fr-FR" b="1" i="1" smtClean="0">
                          <a:latin typeface="Cambria Math"/>
                        </a:rPr>
                        <m:t> 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𝑿</m:t>
                          </m:r>
                        </m:num>
                        <m:den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den>
                      </m:f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𝟏𝟖</m:t>
                          </m:r>
                        </m:num>
                        <m:den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𝟏𝟎𝟎</m:t>
                          </m:r>
                        </m:den>
                      </m:f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𝟏𝟖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,  </m:t>
                      </m:r>
                      <m:acc>
                        <m:accPr>
                          <m:chr m:val="̅"/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</m:acc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𝟏𝟖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𝟖𝟐</m:t>
                      </m:r>
                    </m:oMath>
                  </m:oMathPara>
                </a14:m>
                <a:endParaRPr lang="fr-FR" b="1" dirty="0" smtClean="0">
                  <a:ea typeface="Cambria Math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700" b="1" i="1">
                          <a:solidFill>
                            <a:prstClr val="black"/>
                          </a:solidFill>
                          <a:latin typeface="Cambria Math"/>
                        </a:rPr>
                        <m:t>𝟏</m:t>
                      </m:r>
                      <m:r>
                        <a:rPr lang="fr-FR" sz="27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fr-FR" sz="27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fr-FR" sz="27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27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sz="27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sz="27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𝟗𝟗</m:t>
                      </m:r>
                      <m:r>
                        <a:rPr lang="fr-FR" sz="27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==&gt;</m:t>
                      </m:r>
                      <m:r>
                        <a:rPr lang="fr-FR" sz="27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fr-FR" sz="27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27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sz="27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sz="27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𝟎𝟏</m:t>
                      </m:r>
                      <m:r>
                        <a:rPr lang="fr-FR" sz="27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==&gt;</m:t>
                      </m:r>
                      <m:f>
                        <m:fPr>
                          <m:ctrlPr>
                            <a:rPr lang="fr-FR" sz="27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7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fr-FR" sz="27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fr-FR" sz="27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27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sz="27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sz="27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𝟎𝟎𝟓</m:t>
                      </m:r>
                    </m:oMath>
                  </m:oMathPara>
                </a14:m>
                <a:endParaRPr lang="fr-FR" sz="2700" b="1" dirty="0">
                  <a:solidFill>
                    <a:prstClr val="black"/>
                  </a:solidFill>
                  <a:ea typeface="Cambria Math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700" b="1" i="1">
                          <a:solidFill>
                            <a:prstClr val="black"/>
                          </a:solidFill>
                          <a:latin typeface="Cambria Math"/>
                        </a:rPr>
                        <m:t>𝟏</m:t>
                      </m:r>
                      <m:r>
                        <a:rPr lang="fr-FR" sz="27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fr-FR" sz="27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7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fr-FR" sz="27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fr-FR" sz="27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27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sz="27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sz="27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𝟗𝟗𝟓</m:t>
                      </m:r>
                    </m:oMath>
                  </m:oMathPara>
                </a14:m>
                <a:endParaRPr lang="fr-FR" sz="2700" b="1" dirty="0" smtClean="0">
                  <a:solidFill>
                    <a:prstClr val="black"/>
                  </a:solidFill>
                  <a:ea typeface="Cambria Math"/>
                </a:endParaRPr>
              </a:p>
              <a:p>
                <a:pPr marL="0" lvl="0" indent="0">
                  <a:buNone/>
                </a:pPr>
                <a:r>
                  <a:rPr lang="fr-FR" b="1" dirty="0" smtClean="0">
                    <a:solidFill>
                      <a:prstClr val="black"/>
                    </a:solidFill>
                    <a:ea typeface="Calibri"/>
                    <a:cs typeface="Sakkal Majalla" pitchFamily="2" charset="-78"/>
                  </a:rPr>
                  <a:t>0,18</a:t>
                </a:r>
                <a:r>
                  <a:rPr lang="fr-FR" sz="2700" b="1" dirty="0">
                    <a:solidFill>
                      <a:prstClr val="black"/>
                    </a:solidFill>
                    <a:latin typeface="Sakkal Majalla" pitchFamily="2" charset="-78"/>
                    <a:ea typeface="Cambria Math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fr-FR" sz="27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fr-FR" b="1" dirty="0" smtClean="0">
                    <a:solidFill>
                      <a:prstClr val="black"/>
                    </a:solidFill>
                    <a:latin typeface="Sakkal Majalla" pitchFamily="2" charset="-78"/>
                    <a:ea typeface="Calibri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Arial"/>
                      </a:rPr>
                      <m:t>𝟐</m:t>
                    </m:r>
                    <m:r>
                      <a:rPr lang="fr-FR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Arial"/>
                      </a:rPr>
                      <m:t>,</m:t>
                    </m:r>
                    <m:r>
                      <a:rPr lang="fr-FR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Arial"/>
                      </a:rPr>
                      <m:t>𝟓𝟖</m:t>
                    </m:r>
                    <m:rad>
                      <m:radPr>
                        <m:degHide m:val="on"/>
                        <m:ctrlPr>
                          <a:rPr lang="fr-FR" b="1" i="1">
                            <a:solidFill>
                              <a:prstClr val="black"/>
                            </a:solidFill>
                            <a:latin typeface="Cambria Math"/>
                            <a:cs typeface="Arial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fr-FR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/>
                              </a:rPr>
                              <m:t>𝟎</m:t>
                            </m:r>
                            <m:r>
                              <a:rPr lang="fr-FR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/>
                              </a:rPr>
                              <m:t>,</m:t>
                            </m:r>
                            <m:r>
                              <a:rPr lang="fr-FR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/>
                              </a:rPr>
                              <m:t>𝟏𝟖</m:t>
                            </m:r>
                            <m:r>
                              <a:rPr lang="fr-FR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/>
                              </a:rPr>
                              <m:t>.</m:t>
                            </m:r>
                            <m:r>
                              <a:rPr lang="fr-FR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/>
                              </a:rPr>
                              <m:t>𝟎</m:t>
                            </m:r>
                            <m:r>
                              <a:rPr lang="fr-FR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/>
                              </a:rPr>
                              <m:t>,</m:t>
                            </m:r>
                            <m:r>
                              <a:rPr lang="fr-FR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/>
                              </a:rPr>
                              <m:t>𝟖𝟐</m:t>
                            </m:r>
                          </m:num>
                          <m:den>
                            <m:r>
                              <a:rPr lang="fr-FR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/>
                              </a:rPr>
                              <m:t>𝟏𝟎𝟎</m:t>
                            </m:r>
                          </m:den>
                        </m:f>
                      </m:e>
                    </m:rad>
                    <m:r>
                      <a:rPr lang="fr-FR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/>
                      </a:rPr>
                      <m:t>≤</m:t>
                    </m:r>
                    <m:r>
                      <a:rPr lang="fr-FR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Arial"/>
                      </a:rPr>
                      <m:t>𝑷</m:t>
                    </m:r>
                    <m:r>
                      <a:rPr lang="fr-FR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/>
                      </a:rPr>
                      <m:t>≤</m:t>
                    </m:r>
                    <m:r>
                      <m:rPr>
                        <m:nor/>
                      </m:rPr>
                      <a:rPr lang="fr-FR" b="1" dirty="0">
                        <a:solidFill>
                          <a:prstClr val="black"/>
                        </a:solidFill>
                        <a:ea typeface="Calibri"/>
                        <a:cs typeface="Sakkal Majalla" pitchFamily="2" charset="-78"/>
                      </a:rPr>
                      <m:t>0</m:t>
                    </m:r>
                    <m:r>
                      <m:rPr>
                        <m:nor/>
                      </m:rPr>
                      <a:rPr lang="fr-FR" b="1" dirty="0">
                        <a:solidFill>
                          <a:prstClr val="black"/>
                        </a:solidFill>
                        <a:ea typeface="Calibri"/>
                        <a:cs typeface="Sakkal Majalla" pitchFamily="2" charset="-78"/>
                      </a:rPr>
                      <m:t>,</m:t>
                    </m:r>
                    <m:r>
                      <m:rPr>
                        <m:nor/>
                      </m:rPr>
                      <a:rPr lang="fr-FR" b="1" dirty="0">
                        <a:solidFill>
                          <a:prstClr val="black"/>
                        </a:solidFill>
                        <a:ea typeface="Calibri"/>
                        <a:cs typeface="Sakkal Majalla" pitchFamily="2" charset="-78"/>
                      </a:rPr>
                      <m:t>18</m:t>
                    </m:r>
                    <m:r>
                      <a:rPr lang="fr-FR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Arial"/>
                      </a:rPr>
                      <m:t>+</m:t>
                    </m:r>
                    <m:r>
                      <a:rPr lang="fr-FR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Arial"/>
                      </a:rPr>
                      <m:t>𝟐</m:t>
                    </m:r>
                    <m:r>
                      <a:rPr lang="fr-FR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Arial"/>
                      </a:rPr>
                      <m:t>,</m:t>
                    </m:r>
                    <m:r>
                      <a:rPr lang="fr-FR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Arial"/>
                      </a:rPr>
                      <m:t>𝟓𝟖</m:t>
                    </m:r>
                    <m:rad>
                      <m:radPr>
                        <m:degHide m:val="on"/>
                        <m:ctrlPr>
                          <a:rPr lang="fr-FR" b="1" i="1">
                            <a:solidFill>
                              <a:prstClr val="black"/>
                            </a:solidFill>
                            <a:latin typeface="Cambria Math"/>
                            <a:cs typeface="Arial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fr-FR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/>
                              </a:rPr>
                              <m:t>𝟎</m:t>
                            </m:r>
                            <m:r>
                              <a:rPr lang="fr-FR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/>
                              </a:rPr>
                              <m:t>,</m:t>
                            </m:r>
                            <m:r>
                              <a:rPr lang="fr-FR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/>
                              </a:rPr>
                              <m:t>𝟏𝟖</m:t>
                            </m:r>
                            <m:r>
                              <a:rPr lang="fr-FR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/>
                              </a:rPr>
                              <m:t>.</m:t>
                            </m:r>
                            <m:r>
                              <a:rPr lang="fr-FR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/>
                              </a:rPr>
                              <m:t>𝟎</m:t>
                            </m:r>
                            <m:r>
                              <a:rPr lang="fr-FR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/>
                              </a:rPr>
                              <m:t>,</m:t>
                            </m:r>
                            <m:r>
                              <a:rPr lang="fr-FR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/>
                              </a:rPr>
                              <m:t>𝟖𝟐</m:t>
                            </m:r>
                          </m:num>
                          <m:den>
                            <m:r>
                              <a:rPr lang="fr-FR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/>
                              </a:rPr>
                              <m:t>𝟏𝟎𝟎</m:t>
                            </m:r>
                          </m:den>
                        </m:f>
                      </m:e>
                    </m:rad>
                  </m:oMath>
                </a14:m>
                <a:endParaRPr lang="fr-FR" sz="2700" b="1" dirty="0">
                  <a:solidFill>
                    <a:prstClr val="black"/>
                  </a:solidFill>
                  <a:latin typeface="Sakkal Majalla" pitchFamily="2" charset="-78"/>
                  <a:ea typeface="Cambria Math"/>
                  <a:cs typeface="Sakkal Majalla" pitchFamily="2" charset="-78"/>
                </a:endParaRPr>
              </a:p>
              <a:p>
                <a:pPr marL="0" indent="0" algn="l">
                  <a:buNone/>
                </a:pPr>
                <a:endParaRPr lang="fr-FR" b="1" dirty="0" smtClean="0">
                  <a:latin typeface="Sakkal Majalla" pitchFamily="2" charset="-78"/>
                  <a:ea typeface="Cambria Math"/>
                  <a:cs typeface="Sakkal Majalla" pitchFamily="2" charset="-78"/>
                </a:endParaRPr>
              </a:p>
              <a:p>
                <a:pPr marL="0" indent="0">
                  <a:buNone/>
                </a:pPr>
                <a:r>
                  <a:rPr lang="fr-FR" b="1" dirty="0">
                    <a:solidFill>
                      <a:prstClr val="black"/>
                    </a:solidFill>
                    <a:ea typeface="Calibri"/>
                    <a:cs typeface="Sakkal Majalla" pitchFamily="2" charset="-78"/>
                  </a:rPr>
                  <a:t>0,18</a:t>
                </a:r>
                <a:r>
                  <a:rPr lang="fr-FR" sz="2700" b="1" dirty="0">
                    <a:solidFill>
                      <a:prstClr val="black"/>
                    </a:solidFill>
                    <a:latin typeface="Sakkal Majalla" pitchFamily="2" charset="-78"/>
                    <a:ea typeface="Cambria Math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fr-FR" sz="27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fr-FR" b="1" dirty="0">
                    <a:solidFill>
                      <a:prstClr val="black"/>
                    </a:solidFill>
                    <a:latin typeface="Sakkal Majalla" pitchFamily="2" charset="-78"/>
                    <a:ea typeface="Calibri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Arial"/>
                      </a:rPr>
                      <m:t>𝟎</m:t>
                    </m:r>
                    <m:r>
                      <a:rPr lang="fr-FR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Arial"/>
                      </a:rPr>
                      <m:t>,</m:t>
                    </m:r>
                    <m:r>
                      <a:rPr lang="fr-FR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Arial"/>
                      </a:rPr>
                      <m:t>𝟎𝟗𝟗𝟏</m:t>
                    </m:r>
                    <m:r>
                      <a:rPr lang="fr-FR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/>
                      </a:rPr>
                      <m:t>≤</m:t>
                    </m:r>
                    <m:r>
                      <a:rPr lang="fr-FR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Arial"/>
                      </a:rPr>
                      <m:t>𝑷</m:t>
                    </m:r>
                    <m:r>
                      <a:rPr lang="fr-FR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/>
                      </a:rPr>
                      <m:t>≤</m:t>
                    </m:r>
                    <m:r>
                      <m:rPr>
                        <m:nor/>
                      </m:rPr>
                      <a:rPr lang="fr-FR" b="1" dirty="0">
                        <a:solidFill>
                          <a:prstClr val="black"/>
                        </a:solidFill>
                        <a:ea typeface="Calibri"/>
                        <a:cs typeface="Sakkal Majalla" pitchFamily="2" charset="-78"/>
                      </a:rPr>
                      <m:t>0</m:t>
                    </m:r>
                    <m:r>
                      <m:rPr>
                        <m:nor/>
                      </m:rPr>
                      <a:rPr lang="fr-FR" b="1" dirty="0">
                        <a:solidFill>
                          <a:prstClr val="black"/>
                        </a:solidFill>
                        <a:ea typeface="Calibri"/>
                        <a:cs typeface="Sakkal Majalla" pitchFamily="2" charset="-78"/>
                      </a:rPr>
                      <m:t>,</m:t>
                    </m:r>
                    <m:r>
                      <m:rPr>
                        <m:nor/>
                      </m:rPr>
                      <a:rPr lang="fr-FR" b="1" dirty="0">
                        <a:solidFill>
                          <a:prstClr val="black"/>
                        </a:solidFill>
                        <a:ea typeface="Calibri"/>
                        <a:cs typeface="Sakkal Majalla" pitchFamily="2" charset="-78"/>
                      </a:rPr>
                      <m:t>18</m:t>
                    </m:r>
                    <m:r>
                      <a:rPr lang="fr-FR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Arial"/>
                      </a:rPr>
                      <m:t>+</m:t>
                    </m:r>
                    <m:r>
                      <a:rPr lang="fr-FR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Arial"/>
                      </a:rPr>
                      <m:t>𝟎</m:t>
                    </m:r>
                    <m:r>
                      <a:rPr lang="fr-FR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Arial"/>
                      </a:rPr>
                      <m:t>,</m:t>
                    </m:r>
                    <m:r>
                      <a:rPr lang="fr-FR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Arial"/>
                      </a:rPr>
                      <m:t>𝟎𝟗𝟗𝟏</m:t>
                    </m:r>
                  </m:oMath>
                </a14:m>
                <a:endParaRPr lang="fr-FR" b="1" dirty="0"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6632"/>
                <a:ext cx="8784976" cy="6408712"/>
              </a:xfrm>
              <a:blipFill rotWithShape="1">
                <a:blip r:embed="rId2"/>
                <a:stretch>
                  <a:fillRect l="-1734" t="-1237" r="-1734" b="-1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2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0" y="260648"/>
                <a:ext cx="9036496" cy="6597352"/>
              </a:xfrm>
            </p:spPr>
            <p:txBody>
              <a:bodyPr>
                <a:normAutofit lnSpcReduction="10000"/>
              </a:bodyPr>
              <a:lstStyle/>
              <a:p>
                <a:pPr marL="0" lvl="0" indent="0" algn="ctr">
                  <a:buNone/>
                </a:pPr>
                <a:r>
                  <a:rPr lang="fr-FR" b="1" dirty="0" smtClean="0">
                    <a:solidFill>
                      <a:prstClr val="black"/>
                    </a:solidFill>
                    <a:ea typeface="Calibri"/>
                    <a:cs typeface="Sakkal Majalla" pitchFamily="2" charset="-78"/>
                  </a:rPr>
                  <a:t>0</a:t>
                </a:r>
                <a14:m>
                  <m:oMath xmlns:m="http://schemas.openxmlformats.org/officeDocument/2006/math">
                    <m:r>
                      <a:rPr lang="fr-FR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/>
                      </a:rPr>
                      <m:t>,</m:t>
                    </m:r>
                    <m:r>
                      <a:rPr lang="fr-FR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/>
                      </a:rPr>
                      <m:t>𝟎𝟖𝟎𝟗</m:t>
                    </m:r>
                    <m:r>
                      <a:rPr lang="fr-FR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/>
                      </a:rPr>
                      <m:t>≤</m:t>
                    </m:r>
                    <m:r>
                      <a:rPr lang="fr-FR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Arial"/>
                      </a:rPr>
                      <m:t>𝑷</m:t>
                    </m:r>
                    <m:r>
                      <a:rPr lang="fr-FR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/>
                      </a:rPr>
                      <m:t>≤</m:t>
                    </m:r>
                    <m:r>
                      <m:rPr>
                        <m:nor/>
                      </m:rPr>
                      <a:rPr lang="fr-FR" b="1" dirty="0">
                        <a:solidFill>
                          <a:prstClr val="black"/>
                        </a:solidFill>
                        <a:latin typeface="Sakkal Majalla" pitchFamily="2" charset="-78"/>
                        <a:ea typeface="Calibri"/>
                        <a:cs typeface="Sakkal Majalla" pitchFamily="2" charset="-78"/>
                      </a:rPr>
                      <m:t>0</m:t>
                    </m:r>
                    <m:r>
                      <m:rPr>
                        <m:nor/>
                      </m:rPr>
                      <a:rPr lang="fr-FR" b="1" dirty="0">
                        <a:solidFill>
                          <a:prstClr val="black"/>
                        </a:solidFill>
                        <a:latin typeface="Sakkal Majalla" pitchFamily="2" charset="-78"/>
                        <a:ea typeface="Calibri"/>
                        <a:cs typeface="Sakkal Majalla" pitchFamily="2" charset="-78"/>
                      </a:rPr>
                      <m:t>,</m:t>
                    </m:r>
                    <m:r>
                      <a:rPr lang="fr-FR" b="1" i="1" dirty="0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Arial"/>
                      </a:rPr>
                      <m:t>𝟐𝟕𝟗𝟏</m:t>
                    </m:r>
                  </m:oMath>
                </a14:m>
                <a:endParaRPr lang="fr-FR" b="1" dirty="0" smtClean="0">
                  <a:solidFill>
                    <a:prstClr val="black"/>
                  </a:solidFill>
                  <a:latin typeface="Sakkal Majalla" pitchFamily="2" charset="-78"/>
                  <a:ea typeface="Calibri"/>
                  <a:cs typeface="Sakkal Majalla" pitchFamily="2" charset="-78"/>
                </a:endParaRPr>
              </a:p>
              <a:p>
                <a:pPr marL="0" lvl="0" indent="0" algn="ctr">
                  <a:buNone/>
                </a:pPr>
                <a:endParaRPr lang="fr-FR" b="1" dirty="0" smtClean="0">
                  <a:latin typeface="Sakkal Majalla" pitchFamily="2" charset="-78"/>
                  <a:cs typeface="Sakkal Majalla" pitchFamily="2" charset="-78"/>
                </a:endParaRPr>
              </a:p>
              <a:p>
                <a:pPr marL="0" lvl="0" indent="0" algn="r" rtl="1">
                  <a:buNone/>
                </a:pPr>
                <a:r>
                  <a:rPr lang="ar-SA" sz="3600" b="1" dirty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ومنه مجال الثقة </a:t>
                </a:r>
                <a:r>
                  <a:rPr lang="fr-FR" sz="3600" b="1" dirty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90</a:t>
                </a:r>
                <a:r>
                  <a:rPr lang="ar-SA" sz="3600" b="1" dirty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% لنسبة المجتمع ينتمي للمجال </a:t>
                </a:r>
                <a:endParaRPr lang="ar-SA" sz="36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endParaRPr>
              </a:p>
              <a:p>
                <a:pPr marL="0" lvl="0" indent="0" algn="r" rtl="1">
                  <a:buNone/>
                </a:pPr>
                <a:r>
                  <a:rPr lang="ar-SA" sz="3600" b="1" dirty="0" smtClean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[0,0809 </a:t>
                </a:r>
                <a:r>
                  <a:rPr lang="ar-SA" sz="3600" b="1" dirty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– 0,2791</a:t>
                </a:r>
                <a:r>
                  <a:rPr lang="ar-SA" sz="3600" b="1" dirty="0" smtClean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]</a:t>
                </a:r>
                <a:endParaRPr lang="fr-FR" sz="36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endParaRPr>
              </a:p>
              <a:p>
                <a:pPr marL="0" lvl="0" indent="0" algn="just" rtl="1">
                  <a:buNone/>
                </a:pPr>
                <a:r>
                  <a:rPr lang="ar-SA" b="1" dirty="0" smtClean="0">
                    <a:solidFill>
                      <a:prstClr val="black"/>
                    </a:solidFill>
                  </a:rPr>
                  <a:t>2</a:t>
                </a:r>
                <a:r>
                  <a:rPr lang="ar-SA" dirty="0" smtClean="0">
                    <a:solidFill>
                      <a:prstClr val="black"/>
                    </a:solidFill>
                  </a:rPr>
                  <a:t> </a:t>
                </a:r>
                <a:r>
                  <a:rPr lang="ar-SA" dirty="0">
                    <a:solidFill>
                      <a:prstClr val="black"/>
                    </a:solidFill>
                  </a:rPr>
                  <a:t>- </a:t>
                </a:r>
                <a:r>
                  <a:rPr lang="ar-SA" b="1" u="sng" dirty="0" smtClean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ما </a:t>
                </a:r>
                <a:r>
                  <a:rPr lang="ar-SA" b="1" u="sng" dirty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حجم العينة التي ينبغي دراستها لتقدير النسبة</a:t>
                </a:r>
                <a:r>
                  <a:rPr lang="fr-FR" b="1" u="sng" dirty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 </a:t>
                </a:r>
                <a:r>
                  <a:rPr lang="ar-SA" b="1" u="sng" dirty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بثقة %99 </a:t>
                </a:r>
                <a:r>
                  <a:rPr lang="ar-SA" b="1" u="sng" dirty="0" smtClean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وبخطأ </a:t>
                </a:r>
                <a:r>
                  <a:rPr lang="ar-SA" b="1" u="sng" dirty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لا يتجاوز </a:t>
                </a:r>
                <a:r>
                  <a:rPr lang="ar-SA" b="1" u="sng" dirty="0" smtClean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0,04</a:t>
                </a:r>
              </a:p>
              <a:p>
                <a:pPr marL="0" lvl="0" indent="0" algn="just" rtl="1">
                  <a:buNone/>
                </a:pPr>
                <a:r>
                  <a:rPr lang="ar-SA" sz="3600" b="1" dirty="0" smtClean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نرمز للخطأ بالرمز 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d</a:t>
                </a:r>
                <a:r>
                  <a:rPr lang="ar-SA" sz="3600" b="1" dirty="0" smtClean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 حيث </a:t>
                </a:r>
                <a:r>
                  <a:rPr lang="fr-FR" sz="3600" b="1" dirty="0" smtClean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d=0,04</a:t>
                </a:r>
                <a:r>
                  <a:rPr lang="ar-SA" sz="3600" b="1" dirty="0" smtClean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 </a:t>
                </a:r>
              </a:p>
              <a:p>
                <a:pPr marL="0" lvl="0" indent="0" algn="just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6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sSubPr>
                        <m:e>
                          <m:r>
                            <a:rPr lang="fr-FR" sz="36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Arial"/>
                            </a:rPr>
                            <m:t>𝒅</m:t>
                          </m:r>
                          <m:r>
                            <a:rPr lang="fr-FR" sz="36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Arial"/>
                            </a:rPr>
                            <m:t>=</m:t>
                          </m:r>
                          <m:r>
                            <a:rPr lang="fr-FR" sz="36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Arial"/>
                            </a:rPr>
                            <m:t>𝒁</m:t>
                          </m:r>
                        </m:e>
                        <m:sub>
                          <m:r>
                            <a:rPr lang="fr-FR" sz="36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Arial"/>
                            </a:rPr>
                            <m:t>𝟏</m:t>
                          </m:r>
                          <m:r>
                            <a:rPr lang="fr-FR" sz="36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Arial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36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fPr>
                            <m:num>
                              <m:r>
                                <a:rPr lang="fr-FR" sz="36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Arial"/>
                                </a:rPr>
                                <m:t>𝜶</m:t>
                              </m:r>
                            </m:num>
                            <m:den>
                              <m:r>
                                <a:rPr lang="fr-FR" sz="36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Arial"/>
                                </a:rPr>
                                <m:t>𝟐</m:t>
                              </m:r>
                            </m:den>
                          </m:f>
                        </m:sub>
                      </m:sSub>
                      <m:rad>
                        <m:radPr>
                          <m:degHide m:val="on"/>
                          <m:ctrlPr>
                            <a:rPr lang="fr-FR" sz="36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sz="36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fr-FR" sz="36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/>
                                    </a:rPr>
                                  </m:ctrlPr>
                                </m:accPr>
                                <m:e>
                                  <m:r>
                                    <a:rPr lang="fr-FR" sz="36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/>
                                    </a:rPr>
                                    <m:t>𝑷</m:t>
                                  </m:r>
                                </m:e>
                              </m:acc>
                              <m:acc>
                                <m:accPr>
                                  <m:chr m:val="̅"/>
                                  <m:ctrlPr>
                                    <a:rPr lang="fr-FR" sz="36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/>
                                    </a:rPr>
                                  </m:ctrlPr>
                                </m:accPr>
                                <m:e>
                                  <m:r>
                                    <a:rPr lang="fr-FR" sz="36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Arial"/>
                                    </a:rPr>
                                    <m:t>𝒒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fr-FR" sz="36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/>
                                </a:rPr>
                                <m:t>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fr-FR" sz="36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endParaRPr>
              </a:p>
              <a:p>
                <a:pPr marL="0" lvl="0" indent="0" algn="just" rtl="1">
                  <a:buNone/>
                </a:pPr>
                <a:r>
                  <a:rPr lang="ar-SA" sz="3600" b="1" dirty="0" smtClean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نربع الطرفين:            </a:t>
                </a:r>
                <a:r>
                  <a:rPr lang="fr-FR" sz="3600" b="1" dirty="0" smtClean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6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/>
                          </a:rPr>
                        </m:ctrlPr>
                      </m:sSupPr>
                      <m:e>
                        <m:r>
                          <a:rPr lang="fr-FR" sz="36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/>
                          </a:rPr>
                          <m:t>𝒅</m:t>
                        </m:r>
                      </m:e>
                      <m:sup>
                        <m:r>
                          <a:rPr lang="fr-FR" sz="36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/>
                          </a:rPr>
                          <m:t>𝟐</m:t>
                        </m:r>
                      </m:sup>
                    </m:sSup>
                    <m:r>
                      <a:rPr lang="fr-FR" sz="36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Arial"/>
                      </a:rPr>
                      <m:t>=</m:t>
                    </m:r>
                    <m:sSup>
                      <m:sSupPr>
                        <m:ctrlPr>
                          <a:rPr lang="fr-FR" sz="36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/>
                          </a:rPr>
                        </m:ctrlPr>
                      </m:sSupPr>
                      <m:e>
                        <m:r>
                          <a:rPr lang="fr-FR" sz="36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/>
                          </a:rPr>
                          <m:t>𝒁</m:t>
                        </m:r>
                      </m:e>
                      <m:sup>
                        <m:r>
                          <a:rPr lang="fr-FR" sz="36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fr-FR" sz="3600" b="1" i="1">
                            <a:solidFill>
                              <a:prstClr val="black"/>
                            </a:solidFill>
                            <a:latin typeface="Cambria Math"/>
                            <a:cs typeface="Arial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fr-FR" sz="36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fr-FR" sz="36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/>
                              </a:rPr>
                              <m:t>𝑷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fr-FR" sz="36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/>
                              </a:rPr>
                            </m:ctrlPr>
                          </m:accPr>
                          <m:e>
                            <m:r>
                              <a:rPr lang="fr-FR" sz="36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/>
                              </a:rPr>
                              <m:t>𝒒</m:t>
                            </m:r>
                          </m:e>
                        </m:acc>
                      </m:num>
                      <m:den>
                        <m:r>
                          <a:rPr lang="fr-FR" sz="3600" b="1" i="1">
                            <a:solidFill>
                              <a:prstClr val="black"/>
                            </a:solidFill>
                            <a:latin typeface="Cambria Math"/>
                            <a:cs typeface="Arial"/>
                          </a:rPr>
                          <m:t>𝒏</m:t>
                        </m:r>
                      </m:den>
                    </m:f>
                  </m:oMath>
                </a14:m>
                <a:endParaRPr lang="ar-SA" sz="36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60648"/>
                <a:ext cx="9036496" cy="6597352"/>
              </a:xfrm>
              <a:blipFill rotWithShape="1">
                <a:blip r:embed="rId2"/>
                <a:stretch>
                  <a:fillRect l="-2699" t="-2403" r="-2024" b="-3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0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0" y="27856"/>
                <a:ext cx="9144000" cy="6830144"/>
              </a:xfrm>
            </p:spPr>
            <p:txBody>
              <a:bodyPr>
                <a:normAutofit/>
              </a:bodyPr>
              <a:lstStyle/>
              <a:p>
                <a:pPr marL="0" indent="0" algn="r" rtl="1">
                  <a:buNone/>
                </a:pPr>
                <a:r>
                  <a:rPr lang="ar-SA" sz="3600" b="1" dirty="0" smtClean="0">
                    <a:latin typeface="Sakkal Majalla" pitchFamily="2" charset="-78"/>
                    <a:cs typeface="Sakkal Majalla" pitchFamily="2" charset="-78"/>
                  </a:rPr>
                  <a:t>نضرب الطرفين في الوسطين:</a:t>
                </a:r>
              </a:p>
              <a:p>
                <a:pPr marL="0" indent="0" algn="r" rtl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6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/>
                            </a:rPr>
                          </m:ctrlPr>
                        </m:sSupPr>
                        <m:e>
                          <m:r>
                            <a:rPr lang="fr-FR" sz="36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/>
                            </a:rPr>
                            <m:t>𝒏</m:t>
                          </m:r>
                          <m:r>
                            <a:rPr lang="fr-FR" sz="36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/>
                            </a:rPr>
                            <m:t>.</m:t>
                          </m:r>
                          <m:r>
                            <a:rPr lang="fr-FR" sz="36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/>
                            </a:rPr>
                            <m:t>𝒅</m:t>
                          </m:r>
                        </m:e>
                        <m:sup>
                          <m:r>
                            <a:rPr lang="fr-FR" sz="36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/>
                            </a:rPr>
                            <m:t>𝟐</m:t>
                          </m:r>
                        </m:sup>
                      </m:sSup>
                      <m:r>
                        <a:rPr lang="fr-FR" sz="3600" b="1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Arial"/>
                        </a:rPr>
                        <m:t>=</m:t>
                      </m:r>
                      <m:sSup>
                        <m:sSupPr>
                          <m:ctrlPr>
                            <a:rPr lang="fr-FR" sz="36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/>
                            </a:rPr>
                          </m:ctrlPr>
                        </m:sSupPr>
                        <m:e>
                          <m:r>
                            <a:rPr lang="fr-FR" sz="36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/>
                            </a:rPr>
                            <m:t>𝒁</m:t>
                          </m:r>
                        </m:e>
                        <m:sup>
                          <m:r>
                            <a:rPr lang="fr-FR" sz="36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/>
                            </a:rPr>
                            <m:t>𝟐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fr-FR" sz="36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/>
                            </a:rPr>
                          </m:ctrlPr>
                        </m:accPr>
                        <m:e>
                          <m:r>
                            <a:rPr lang="fr-FR" sz="36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/>
                            </a:rPr>
                            <m:t>𝑷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fr-FR" sz="36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/>
                            </a:rPr>
                          </m:ctrlPr>
                        </m:accPr>
                        <m:e>
                          <m:r>
                            <a:rPr lang="fr-FR" sz="36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/>
                            </a:rPr>
                            <m:t>𝒒</m:t>
                          </m:r>
                        </m:e>
                      </m:acc>
                    </m:oMath>
                  </m:oMathPara>
                </a14:m>
                <a:endParaRPr lang="fr-FR" sz="3600" b="1" dirty="0" smtClean="0">
                  <a:latin typeface="Sakkal Majalla" pitchFamily="2" charset="-78"/>
                  <a:cs typeface="Sakkal Majalla" pitchFamily="2" charset="-78"/>
                </a:endParaRPr>
              </a:p>
              <a:p>
                <a:pPr marL="0" indent="0" algn="r" rtl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Arial"/>
                        </a:rPr>
                        <m:t>𝒏</m:t>
                      </m:r>
                      <m:r>
                        <a:rPr lang="fr-FR" sz="3600" b="1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Arial"/>
                        </a:rPr>
                        <m:t>=</m:t>
                      </m:r>
                      <m:f>
                        <m:fPr>
                          <m:ctrlPr>
                            <a:rPr lang="fr-FR" sz="36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36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fr-FR" sz="36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/>
                                </a:rPr>
                                <m:t>𝒁</m:t>
                              </m:r>
                            </m:e>
                            <m:sup>
                              <m:r>
                                <a:rPr lang="fr-FR" sz="36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/>
                                </a:rPr>
                                <m:t>𝟐</m:t>
                              </m:r>
                            </m:sup>
                          </m:sSup>
                          <m:acc>
                            <m:accPr>
                              <m:chr m:val="̅"/>
                              <m:ctrlPr>
                                <a:rPr lang="fr-FR" sz="36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/>
                                </a:rPr>
                              </m:ctrlPr>
                            </m:accPr>
                            <m:e>
                              <m:r>
                                <a:rPr lang="fr-FR" sz="36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/>
                                </a:rPr>
                                <m:t>𝑷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fr-FR" sz="36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/>
                                </a:rPr>
                              </m:ctrlPr>
                            </m:accPr>
                            <m:e>
                              <m:r>
                                <a:rPr lang="fr-FR" sz="36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/>
                                </a:rPr>
                                <m:t>𝒒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fr-FR" sz="36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fr-FR" sz="36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fr-FR" sz="36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fr-FR" sz="36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/>
                        </a:rPr>
                        <m:t>=</m:t>
                      </m:r>
                      <m:f>
                        <m:fPr>
                          <m:ctrlPr>
                            <a:rPr lang="fr-FR" sz="36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36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fr-FR" sz="36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/>
                                </a:rPr>
                                <m:t>𝟐</m:t>
                              </m:r>
                              <m:r>
                                <a:rPr lang="fr-FR" sz="36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/>
                                </a:rPr>
                                <m:t>,</m:t>
                              </m:r>
                              <m:r>
                                <a:rPr lang="fr-FR" sz="36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/>
                                </a:rPr>
                                <m:t>𝟓𝟖</m:t>
                              </m:r>
                            </m:e>
                            <m:sup>
                              <m:r>
                                <a:rPr lang="fr-FR" sz="36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36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/>
                            </a:rPr>
                            <m:t>.</m:t>
                          </m:r>
                          <m:r>
                            <a:rPr lang="fr-FR" sz="36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/>
                            </a:rPr>
                            <m:t>𝟎</m:t>
                          </m:r>
                          <m:r>
                            <a:rPr lang="fr-FR" sz="36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/>
                            </a:rPr>
                            <m:t>,</m:t>
                          </m:r>
                          <m:r>
                            <a:rPr lang="fr-FR" sz="36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/>
                            </a:rPr>
                            <m:t>𝟏𝟖</m:t>
                          </m:r>
                          <m:r>
                            <a:rPr lang="fr-FR" sz="36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/>
                            </a:rPr>
                            <m:t>.</m:t>
                          </m:r>
                          <m:r>
                            <a:rPr lang="fr-FR" sz="36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/>
                            </a:rPr>
                            <m:t>𝟎</m:t>
                          </m:r>
                          <m:r>
                            <a:rPr lang="fr-FR" sz="36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/>
                            </a:rPr>
                            <m:t>,</m:t>
                          </m:r>
                          <m:r>
                            <a:rPr lang="fr-FR" sz="36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/>
                            </a:rPr>
                            <m:t>𝟖𝟐</m:t>
                          </m:r>
                        </m:num>
                        <m:den>
                          <m:sSup>
                            <m:sSupPr>
                              <m:ctrlPr>
                                <a:rPr lang="fr-FR" sz="36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fr-FR" sz="36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/>
                                </a:rPr>
                                <m:t>𝟎</m:t>
                              </m:r>
                              <m:r>
                                <a:rPr lang="fr-FR" sz="36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/>
                                </a:rPr>
                                <m:t>,</m:t>
                              </m:r>
                              <m:r>
                                <a:rPr lang="fr-FR" sz="36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/>
                                </a:rPr>
                                <m:t>𝟎𝟒</m:t>
                              </m:r>
                            </m:e>
                            <m:sup>
                              <m:r>
                                <a:rPr lang="fr-FR" sz="36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Arial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3600" b="1" dirty="0" smtClean="0">
                  <a:latin typeface="Sakkal Majalla" pitchFamily="2" charset="-78"/>
                  <a:cs typeface="Sakkal Majalla" pitchFamily="2" charset="-78"/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smtClean="0">
                          <a:latin typeface="Cambria Math"/>
                        </a:rPr>
                        <m:t>𝒏</m:t>
                      </m:r>
                      <m:r>
                        <a:rPr lang="fr-FR" sz="36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3600" b="1" i="1" smtClean="0">
                          <a:latin typeface="Cambria Math"/>
                          <a:ea typeface="Cambria Math"/>
                        </a:rPr>
                        <m:t>𝟔𝟏𝟒</m:t>
                      </m:r>
                      <m:r>
                        <a:rPr lang="fr-FR" sz="36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fr-FR" sz="3600" b="1" i="1" smtClean="0">
                          <a:latin typeface="Cambria Math"/>
                          <a:ea typeface="Cambria Math"/>
                        </a:rPr>
                        <m:t>𝟎𝟓</m:t>
                      </m:r>
                      <m:r>
                        <a:rPr lang="fr-FR" sz="3600" b="1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fr-FR" sz="3600" b="1" i="1" smtClean="0">
                          <a:latin typeface="Cambria Math"/>
                          <a:ea typeface="Cambria Math"/>
                        </a:rPr>
                        <m:t>𝟔𝟏𝟒</m:t>
                      </m:r>
                    </m:oMath>
                  </m:oMathPara>
                </a14:m>
                <a:endParaRPr lang="ar-SA" sz="3600" b="1" dirty="0" smtClean="0">
                  <a:latin typeface="Sakkal Majalla" pitchFamily="2" charset="-78"/>
                  <a:cs typeface="Sakkal Majalla" pitchFamily="2" charset="-78"/>
                </a:endParaRPr>
              </a:p>
              <a:p>
                <a:pPr marL="0" lvl="0" indent="0" algn="r" rtl="1">
                  <a:lnSpc>
                    <a:spcPct val="150000"/>
                  </a:lnSpc>
                  <a:buNone/>
                </a:pPr>
                <a:r>
                  <a:rPr lang="ar-SA" b="1" dirty="0">
                    <a:solidFill>
                      <a:prstClr val="black"/>
                    </a:solidFill>
                  </a:rPr>
                  <a:t>حجم العينة يجب أ ن سكون أكبر من أو يساوي 614</a:t>
                </a: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</a:rPr>
                        <m:t>𝒏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𝟔𝟏𝟒</m:t>
                      </m:r>
                    </m:oMath>
                  </m:oMathPara>
                </a14:m>
                <a:endParaRPr lang="fr-FR" b="1" dirty="0">
                  <a:solidFill>
                    <a:prstClr val="black"/>
                  </a:solidFill>
                </a:endParaRPr>
              </a:p>
              <a:p>
                <a:pPr marL="0" indent="0" algn="l">
                  <a:lnSpc>
                    <a:spcPct val="200000"/>
                  </a:lnSpc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7856"/>
                <a:ext cx="9144000" cy="6830144"/>
              </a:xfrm>
              <a:blipFill rotWithShape="1">
                <a:blip r:embed="rId2"/>
                <a:stretch>
                  <a:fillRect t="-1339" r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3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sz="4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فترة الثقة للفرق بين نسبتي مجتمعين</a:t>
            </a:r>
            <a:endParaRPr lang="fr-FR" sz="4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indent="0">
              <a:buNone/>
            </a:pP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692696"/>
                <a:ext cx="9144000" cy="7955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smtClean="0">
                          <a:latin typeface="Cambria Math"/>
                          <a:ea typeface="Calibri"/>
                          <a:cs typeface="Arial"/>
                        </a:rPr>
                        <m:t>𝒑</m:t>
                      </m:r>
                      <m:d>
                        <m:dPr>
                          <m:ctrlPr>
                            <a:rPr lang="fr-FR" sz="3200" b="1" i="1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sz="3200" b="1" i="1" smtClean="0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3200" b="1" i="1"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3200" b="1" i="1" smtClean="0">
                                          <a:latin typeface="Cambria Math"/>
                                          <a:cs typeface="Arial"/>
                                        </a:rPr>
                                        <m:t>𝑷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>
                                      <a:latin typeface="Cambria Math"/>
                                      <a:cs typeface="Arial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3200" b="1" i="1" smtClean="0">
                                  <a:latin typeface="Cambria Math"/>
                                  <a:ea typeface="Cambria Math"/>
                                  <a:cs typeface="Aria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3200" b="1" i="1"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3200" b="1" i="1" smtClean="0">
                                          <a:latin typeface="Cambria Math"/>
                                          <a:cs typeface="Arial"/>
                                        </a:rPr>
                                        <m:t>𝑷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>
                                      <a:latin typeface="Cambria Math"/>
                                      <a:cs typeface="Arial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3200" b="1" i="1">
                              <a:latin typeface="Cambria Math"/>
                              <a:ea typeface="Calibri"/>
                              <a:cs typeface="Arial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𝟏</m:t>
                              </m:r>
                              <m: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fr-FR" sz="3200" b="1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fr-FR" sz="3200" b="1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3200" b="1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fr-FR" sz="3200" b="1" i="1" smtClean="0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32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𝑷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3200" b="1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sz="3200" b="1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fr-FR" sz="3200" b="1" i="1" smtClean="0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3200" b="1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𝒒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3200" b="1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3200" b="1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FR" sz="3200" b="1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3200" b="1" i="1" smtClean="0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fr-FR" sz="3200" b="1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32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𝑷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fr-FR" sz="3200" b="1" i="1" smtClean="0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sz="3200" b="1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fr-FR" sz="3200" b="1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3200" b="1" i="1"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𝒒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fr-FR" sz="3200" b="1" i="1" smtClean="0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3200" b="1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  <m:r>
                            <a:rPr lang="fr-FR" sz="3200" b="1" i="1" smtClean="0">
                              <a:latin typeface="Cambria Math"/>
                              <a:ea typeface="Cambria Math"/>
                              <a:cs typeface="Arial"/>
                            </a:rPr>
                            <m:t>≤</m:t>
                          </m:r>
                          <m:d>
                            <m:dPr>
                              <m:ctrlPr>
                                <a:rPr lang="fr-FR" sz="3200" b="1" i="1" smtClean="0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b="1" i="1" smtClean="0">
                                      <a:latin typeface="Cambria Math"/>
                                      <a:cs typeface="Arial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ar-SA" sz="32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sz="3200" b="1" i="1">
                                  <a:latin typeface="Cambria Math"/>
                                  <a:ea typeface="Cambria Math"/>
                                  <a:cs typeface="Aria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32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fr-FR" sz="3200" b="1" i="1" smtClean="0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ar-SA" sz="3200" b="1" i="1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ar-SA" sz="3200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d>
                            <m:dPr>
                              <m:ctrlPr>
                                <a:rPr lang="fr-FR" sz="3200" b="1" i="1" smtClean="0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200" b="1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3200" b="1" i="1" smtClean="0"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3200" b="1" i="1" smtClean="0">
                                          <a:latin typeface="Cambria Math"/>
                                          <a:cs typeface="Arial"/>
                                        </a:rPr>
                                        <m:t>𝑷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/>
                                      <a:cs typeface="Arial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sz="3200" b="1" i="1" smtClean="0">
                                  <a:latin typeface="Cambria Math"/>
                                  <a:ea typeface="Cambria Math"/>
                                  <a:cs typeface="Aria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3200" b="1" i="1" smtClean="0"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3200" b="1" i="1" smtClean="0"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3200" b="1" i="1" smtClean="0"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  <m:t>𝑷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3200" b="1" i="1">
                              <a:latin typeface="Cambria Math"/>
                              <a:ea typeface="Calibri"/>
                              <a:cs typeface="Arial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𝟏</m:t>
                              </m:r>
                              <m:r>
                                <a:rPr lang="fr-FR" sz="32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fr-FR" sz="32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fr-FR" sz="3200" b="1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fr-FR" sz="3200" b="1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32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fr-FR" sz="32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32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𝑷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sz="32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fr-FR" sz="32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32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𝒒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3200" b="1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FR" sz="3200" b="1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32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fr-FR" sz="32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32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𝑷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fr-FR" sz="32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sz="32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fr-FR" sz="32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32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𝒒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fr-FR" sz="32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3200" b="1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  <m:r>
                        <a:rPr lang="fr-FR" sz="3200" b="1" i="1">
                          <a:latin typeface="Cambria Math"/>
                          <a:ea typeface="Calibri"/>
                          <a:cs typeface="Arial"/>
                        </a:rPr>
                        <m:t>=</m:t>
                      </m:r>
                      <m:d>
                        <m:dPr>
                          <m:ctrlPr>
                            <a:rPr lang="fr-FR" sz="3200" b="1" i="1">
                              <a:latin typeface="Cambria Math"/>
                              <a:cs typeface="Arial"/>
                            </a:rPr>
                          </m:ctrlPr>
                        </m:dPr>
                        <m:e>
                          <m:r>
                            <a:rPr lang="ar-SA" sz="3200" b="1" i="1">
                              <a:latin typeface="Cambria Math"/>
                            </a:rPr>
                            <m:t>𝟏</m:t>
                          </m:r>
                          <m:r>
                            <a:rPr lang="ar-SA" sz="32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ar-SA" sz="32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d>
                    </m:oMath>
                  </m:oMathPara>
                </a14:m>
                <a:endParaRPr lang="fr-FR" sz="3200" b="1" dirty="0" smtClean="0">
                  <a:ea typeface="Calibri"/>
                  <a:cs typeface="Arial"/>
                </a:endParaRPr>
              </a:p>
              <a:p>
                <a:pPr algn="just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000" b="1" i="1">
                              <a:latin typeface="Cambria Math"/>
                              <a:cs typeface="Sakkal Majalla" pitchFamily="2" charset="-78"/>
                            </a:rPr>
                          </m:ctrlPr>
                        </m:sSubPr>
                        <m:e>
                          <m:r>
                            <a:rPr lang="fr-FR" sz="3000" b="1" i="1">
                              <a:solidFill>
                                <a:prstClr val="black"/>
                              </a:solidFill>
                              <a:latin typeface="Cambria Math"/>
                              <a:cs typeface="Sakkal Majalla" pitchFamily="2" charset="-78"/>
                            </a:rPr>
                            <m:t>𝑰𝑪</m:t>
                          </m:r>
                          <m:d>
                            <m:dPr>
                              <m:ctrlPr>
                                <a:rPr lang="fr-FR" sz="30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Sakkal Majalla" pitchFamily="2" charset="-7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0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fr-FR" sz="3000" b="1" i="1" smtClean="0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ar-SA" sz="30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sz="3000" b="1" i="1">
                                  <a:latin typeface="Cambria Math"/>
                                  <a:ea typeface="Cambria Math"/>
                                  <a:cs typeface="Aria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30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fr-FR" sz="3000" b="1" i="1" smtClean="0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ar-SA" sz="3000" b="1" i="1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sz="3000" b="1" i="1">
                              <a:latin typeface="Cambria Math"/>
                              <a:cs typeface="Sakkal Majalla" pitchFamily="2" charset="-78"/>
                            </a:rPr>
                            <m:t>𝟏</m:t>
                          </m:r>
                          <m:r>
                            <a:rPr lang="fr-FR" sz="3000" b="1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−</m:t>
                          </m:r>
                          <m:r>
                            <a:rPr lang="fr-FR" sz="3000" b="1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𝜶</m:t>
                          </m:r>
                        </m:sub>
                      </m:sSub>
                      <m:r>
                        <a:rPr lang="fr-FR" sz="3000" b="1">
                          <a:latin typeface="Cambria Math"/>
                          <a:cs typeface="Sakkal Majalla" pitchFamily="2" charset="-78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3000" b="1" i="1">
                              <a:latin typeface="Cambria Math"/>
                              <a:cs typeface="Sakkal Majalla" pitchFamily="2" charset="-78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sz="3000" b="1" i="1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3000" b="1" i="1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3000" b="1" i="1">
                                          <a:latin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3000" b="1" i="1" smtClean="0">
                                          <a:latin typeface="Cambria Math"/>
                                          <a:cs typeface="Arial"/>
                                        </a:rPr>
                                        <m:t>𝑷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000" b="1" i="1">
                                      <a:latin typeface="Cambria Math"/>
                                      <a:cs typeface="Arial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sz="3000" b="1" i="1">
                                  <a:latin typeface="Cambria Math"/>
                                  <a:ea typeface="Cambria Math"/>
                                  <a:cs typeface="Arial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3000" b="1" i="1"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3000" b="1" i="1"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3000" b="1" i="1" smtClean="0">
                                          <a:latin typeface="Cambria Math"/>
                                          <a:ea typeface="Cambria Math"/>
                                          <a:cs typeface="Arial"/>
                                        </a:rPr>
                                        <m:t>𝑷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000" b="1" i="1">
                                      <a:latin typeface="Cambria Math"/>
                                      <a:ea typeface="Cambria Math"/>
                                      <a:cs typeface="Arial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fr-FR" sz="3000" b="1" i="1"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∓</m:t>
                          </m:r>
                          <m:sSub>
                            <m:sSubPr>
                              <m:ctrlPr>
                                <a:rPr lang="fr-FR" sz="3000" b="1" i="1">
                                  <a:latin typeface="Cambria Math"/>
                                  <a:ea typeface="Calibri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sz="30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fr-FR" sz="30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𝟏</m:t>
                              </m:r>
                              <m:r>
                                <a:rPr lang="fr-FR" sz="3000" b="1" i="1">
                                  <a:latin typeface="Cambria Math"/>
                                  <a:ea typeface="Calibri"/>
                                  <a:cs typeface="Arial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30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fr-FR" sz="30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fr-FR" sz="3000" b="1" i="1">
                                      <a:latin typeface="Cambria Math"/>
                                      <a:ea typeface="Calibri"/>
                                      <a:cs typeface="Arial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fr-FR" sz="3000" b="1" i="1" smtClean="0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fr-FR" sz="3000" b="1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30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fr-FR" sz="30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30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𝑷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30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sz="30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fr-FR" sz="30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30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𝒒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30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3000" b="1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b="1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sz="3000" b="1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3000" b="1" i="1"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FR" sz="3000" b="1" i="1">
                                      <a:latin typeface="Cambria Math"/>
                                      <a:ea typeface="Cambria Math"/>
                                      <a:cs typeface="Sakkal Majalla" pitchFamily="2" charset="-78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30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fr-FR" sz="30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30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𝑷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fr-FR" sz="30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sz="30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fr-FR" sz="30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30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Sakkal Majalla" pitchFamily="2" charset="-78"/>
                                            </a:rPr>
                                            <m:t>𝒒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fr-FR" sz="30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3000" b="1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b="1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sz="3000" b="1" i="1">
                                          <a:latin typeface="Cambria Math"/>
                                          <a:ea typeface="Cambria Math"/>
                                          <a:cs typeface="Sakkal Majalla" pitchFamily="2" charset="-78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ar-SA" sz="3000" b="1" dirty="0">
                  <a:latin typeface="Sakkal Majalla" pitchFamily="2" charset="-78"/>
                  <a:cs typeface="Sakkal Majalla" pitchFamily="2" charset="-78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en-US" sz="3200" b="1" dirty="0">
                  <a:ea typeface="Calibri"/>
                  <a:cs typeface="Arial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en-US" sz="3200" b="1" dirty="0" smtClean="0">
                  <a:ea typeface="Calibri"/>
                  <a:cs typeface="Arial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fr-FR" sz="3200" b="1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2696"/>
                <a:ext cx="9144000" cy="79554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9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u="sng" dirty="0">
                <a:latin typeface="Sakkal Majalla" pitchFamily="2" charset="-78"/>
                <a:cs typeface="Sakkal Majalla" pitchFamily="2" charset="-78"/>
              </a:rPr>
              <a:t>مثال</a:t>
            </a:r>
            <a:r>
              <a:rPr lang="ar-SA" b="1" u="sng" dirty="0" smtClean="0">
                <a:latin typeface="Sakkal Majalla" pitchFamily="2" charset="-78"/>
                <a:cs typeface="Sakkal Majalla" pitchFamily="2" charset="-78"/>
              </a:rPr>
              <a:t>:</a:t>
            </a:r>
            <a:endParaRPr lang="fr-FR" b="1" u="sng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r-FR" dirty="0"/>
              <a:t>	</a:t>
            </a:r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أخذت </a:t>
            </a:r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عينة عشوائية حجمها 250 شخص من منطقة معينة فوجد أن 20% منهم عاطلين عن العمل، وأخذت عينة عشوائية أخرى مستقلة عن الأولى من منطقة أخرى حجمها 500 شخصا فوجد أن 7% منهم عاطلين عن العمل.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المطلوب: أحسب فترة الثقة للفرق بين نسبتي العاطلين في المنطقتين عند مستوى ثقة 90% علما أن المجتمعين يتبعان التوزيع الطبيعي</a:t>
            </a:r>
            <a:endParaRPr lang="fr-FR" sz="36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26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مفهوم التقدير</a:t>
            </a:r>
            <a:endParaRPr lang="fr-FR" sz="6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ar-SA" dirty="0" smtClean="0"/>
              <a:t>	</a:t>
            </a:r>
            <a:r>
              <a:rPr lang="ar-SA" sz="4800" b="1" dirty="0" smtClean="0"/>
              <a:t>يقصد بالتقدير تقدير معالم المجتمع الإحصائي (أو التوزيع الاحتمالي) والتي غالباً ما تكون مجهولة ويكون المطلوب الحصول على تقديرات لها عادة من بيانات العينة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25543260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-30480" y="0"/>
                <a:ext cx="9174480" cy="68580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𝒏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𝟏</m:t>
                          </m:r>
                        </m:sub>
                      </m:sSub>
                      <m:r>
                        <a:rPr lang="fr-FR" b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fr-FR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𝟐𝟓𝟎</m:t>
                      </m:r>
                      <m:r>
                        <a:rPr lang="ar-SA" b="1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fr-FR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fr-FR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fr-FR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accPr>
                            <m:e>
                              <m:r>
                                <a:rPr lang="fr-FR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𝑷</m:t>
                              </m:r>
                            </m:e>
                          </m:acc>
                        </m:e>
                        <m:sub>
                          <m:r>
                            <a:rPr lang="fr-FR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𝟏</m:t>
                          </m:r>
                        </m:sub>
                      </m:sSub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fr-FR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𝟐𝟎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fr-FR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fr-FR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accPr>
                            <m:e>
                              <m:r>
                                <a:rPr lang="fr-FR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𝒒</m:t>
                              </m:r>
                            </m:e>
                          </m:acc>
                        </m:e>
                        <m:sub>
                          <m:r>
                            <a:rPr lang="fr-FR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𝟏</m:t>
                          </m:r>
                        </m:sub>
                      </m:sSub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fr-FR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𝟐𝟎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fr-FR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𝟖𝟎</m:t>
                      </m:r>
                    </m:oMath>
                  </m:oMathPara>
                </a14:m>
                <a:endParaRPr lang="fr-FR" b="1" i="1" dirty="0" smtClean="0">
                  <a:solidFill>
                    <a:prstClr val="black"/>
                  </a:solidFill>
                  <a:latin typeface="Sakkal Majalla" pitchFamily="2" charset="-78"/>
                  <a:ea typeface="Cambria Math"/>
                  <a:cs typeface="Sakkal Majalla" pitchFamily="2" charset="-78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𝒏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𝟐</m:t>
                          </m:r>
                        </m:sub>
                      </m:sSub>
                      <m:r>
                        <a:rPr lang="fr-FR" b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fr-FR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𝟓𝟎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</a:rPr>
                        <m:t>𝟎</m:t>
                      </m:r>
                      <m:r>
                        <a:rPr lang="ar-SA" b="1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fr-FR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fr-FR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accPr>
                            <m:e>
                              <m:r>
                                <a:rPr lang="fr-FR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𝑷</m:t>
                              </m:r>
                            </m:e>
                          </m:acc>
                        </m:e>
                        <m:sub>
                          <m:r>
                            <a:rPr lang="fr-FR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𝟐</m:t>
                          </m:r>
                        </m:sub>
                      </m:sSub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fr-FR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𝟎𝟕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fr-FR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fr-FR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accPr>
                            <m:e>
                              <m:r>
                                <a:rPr lang="fr-FR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𝒒</m:t>
                              </m:r>
                            </m:e>
                          </m:acc>
                        </m:e>
                        <m:sub>
                          <m:r>
                            <a:rPr lang="fr-FR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𝟐</m:t>
                          </m:r>
                        </m:sub>
                      </m:sSub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fr-FR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𝟎𝟕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fr-FR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𝟗𝟑</m:t>
                      </m:r>
                      <m:r>
                        <a:rPr lang="fr-FR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fr-FR" b="1" i="1" dirty="0" smtClean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</a:rPr>
                        <m:t>𝟏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==&gt;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==&gt;</m:t>
                      </m:r>
                      <m:f>
                        <m:fPr>
                          <m:ctrlPr>
                            <a:rPr lang="fr-FR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fr-FR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 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𝟎𝟓</m:t>
                      </m:r>
                    </m:oMath>
                  </m:oMathPara>
                </a14:m>
                <a:endParaRPr lang="fr-FR" b="1" dirty="0">
                  <a:solidFill>
                    <a:prstClr val="black"/>
                  </a:solidFill>
                  <a:latin typeface="Sakkal Majalla" pitchFamily="2" charset="-78"/>
                  <a:ea typeface="Cambria Math"/>
                  <a:cs typeface="Sakkal Majalla" pitchFamily="2" charset="-78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b="1" i="1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  <m:r>
                      <a:rPr lang="fr-FR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fr-FR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FR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num>
                      <m:den>
                        <m:r>
                          <a:rPr lang="fr-FR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fr-FR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fr-FR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fr-FR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fr-FR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𝟗𝟓</m:t>
                    </m:r>
                    <m:sSub>
                      <m:sSubPr>
                        <m:ctrlPr>
                          <a:rPr lang="fr-FR" sz="35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==&gt;</m:t>
                        </m:r>
                        <m:r>
                          <a:rPr lang="fr-FR" sz="35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Arial"/>
                          </a:rPr>
                          <m:t>𝒁</m:t>
                        </m:r>
                      </m:e>
                      <m:sub>
                        <m:r>
                          <a:rPr lang="fr-FR" sz="35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Arial"/>
                          </a:rPr>
                          <m:t>𝟏</m:t>
                        </m:r>
                        <m:r>
                          <a:rPr lang="fr-FR" sz="35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Arial"/>
                          </a:rPr>
                          <m:t>−</m:t>
                        </m:r>
                        <m:f>
                          <m:fPr>
                            <m:ctrlPr>
                              <a:rPr lang="fr-FR" sz="35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fr-FR" sz="35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Arial"/>
                              </a:rPr>
                              <m:t>𝜶</m:t>
                            </m:r>
                          </m:num>
                          <m:den>
                            <m:r>
                              <a:rPr lang="fr-FR" sz="35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Arial"/>
                              </a:rPr>
                              <m:t>𝟐</m:t>
                            </m:r>
                          </m:den>
                        </m:f>
                      </m:sub>
                    </m:sSub>
                  </m:oMath>
                </a14:m>
                <a:r>
                  <a:rPr lang="fr-FR" b="1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fr-FR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fr-FR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fr-FR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𝟔𝟓</m:t>
                    </m:r>
                    <m:r>
                      <a:rPr lang="fr-FR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fr-FR" dirty="0" smtClean="0"/>
              </a:p>
              <a:p>
                <a:pPr marL="0" lv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35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/>
                            </a:rPr>
                          </m:ctrlPr>
                        </m:dPr>
                        <m:e>
                          <m:r>
                            <a:rPr lang="fr-FR" sz="35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/>
                            </a:rPr>
                            <m:t>𝟎</m:t>
                          </m:r>
                          <m:r>
                            <a:rPr lang="fr-FR" sz="35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/>
                            </a:rPr>
                            <m:t>,</m:t>
                          </m:r>
                          <m:r>
                            <a:rPr lang="fr-FR" sz="35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/>
                            </a:rPr>
                            <m:t>𝟐𝟎</m:t>
                          </m:r>
                          <m:r>
                            <a:rPr lang="en-US" sz="35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/>
                            </a:rPr>
                            <m:t>−</m:t>
                          </m:r>
                          <m:r>
                            <a:rPr lang="fr-FR" sz="35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/>
                            </a:rPr>
                            <m:t>𝟎</m:t>
                          </m:r>
                          <m:r>
                            <a:rPr lang="fr-FR" sz="35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/>
                            </a:rPr>
                            <m:t>,</m:t>
                          </m:r>
                          <m:r>
                            <a:rPr lang="fr-FR" sz="35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/>
                            </a:rPr>
                            <m:t>𝟎𝟕</m:t>
                          </m:r>
                        </m:e>
                      </m:d>
                      <m:r>
                        <a:rPr lang="fr-FR" sz="3500" b="1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Arial"/>
                        </a:rPr>
                        <m:t>−</m:t>
                      </m:r>
                      <m:r>
                        <a:rPr lang="fr-FR" sz="35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  <a:cs typeface="Arial"/>
                        </a:rPr>
                        <m:t>𝟏</m:t>
                      </m:r>
                      <m:r>
                        <a:rPr lang="fr-FR" sz="35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  <a:cs typeface="Arial"/>
                        </a:rPr>
                        <m:t>.</m:t>
                      </m:r>
                      <m:r>
                        <a:rPr lang="fr-FR" sz="35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  <a:cs typeface="Arial"/>
                        </a:rPr>
                        <m:t>𝟔𝟓</m:t>
                      </m:r>
                      <m:rad>
                        <m:radPr>
                          <m:degHide m:val="on"/>
                          <m:ctrlPr>
                            <a:rPr lang="fr-FR" sz="35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sz="35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fPr>
                            <m:num>
                              <m:r>
                                <a:rPr lang="fr-FR" sz="35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𝟎</m:t>
                              </m:r>
                              <m:r>
                                <a:rPr lang="fr-FR" sz="35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,</m:t>
                              </m:r>
                              <m:r>
                                <a:rPr lang="fr-FR" sz="35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𝟐</m:t>
                              </m:r>
                              <m:r>
                                <a:rPr lang="fr-FR" sz="35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.</m:t>
                              </m:r>
                              <m:r>
                                <a:rPr lang="fr-FR" sz="35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𝟎</m:t>
                              </m:r>
                              <m:r>
                                <a:rPr lang="fr-FR" sz="35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,</m:t>
                              </m:r>
                              <m:r>
                                <a:rPr lang="fr-FR" sz="35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𝟖</m:t>
                              </m:r>
                            </m:num>
                            <m:den>
                              <m:r>
                                <a:rPr lang="fr-FR" sz="35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𝟐𝟓𝟎</m:t>
                              </m:r>
                            </m:den>
                          </m:f>
                          <m:r>
                            <a:rPr lang="en-US" sz="35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+</m:t>
                          </m:r>
                          <m:f>
                            <m:fPr>
                              <m:ctrlPr>
                                <a:rPr lang="fr-FR" sz="35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fPr>
                            <m:num>
                              <m:r>
                                <a:rPr lang="fr-FR" sz="35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𝟎</m:t>
                              </m:r>
                              <m:r>
                                <a:rPr lang="fr-FR" sz="35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,</m:t>
                              </m:r>
                              <m:r>
                                <a:rPr lang="fr-FR" sz="35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𝟎𝟕</m:t>
                              </m:r>
                              <m:r>
                                <a:rPr lang="fr-FR" sz="35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.</m:t>
                              </m:r>
                              <m:r>
                                <a:rPr lang="fr-FR" sz="35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𝟎</m:t>
                              </m:r>
                              <m:r>
                                <a:rPr lang="fr-FR" sz="35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.</m:t>
                              </m:r>
                              <m:r>
                                <a:rPr lang="fr-FR" sz="35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𝟗𝟑</m:t>
                              </m:r>
                            </m:num>
                            <m:den>
                              <m:r>
                                <a:rPr lang="fr-FR" sz="35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𝟓𝟎𝟎</m:t>
                              </m:r>
                            </m:den>
                          </m:f>
                        </m:e>
                      </m:rad>
                      <m:r>
                        <a:rPr lang="fr-FR" sz="35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/>
                        </a:rPr>
                        <m:t>≤</m:t>
                      </m:r>
                      <m:d>
                        <m:dPr>
                          <m:ctrlPr>
                            <a:rPr lang="fr-FR" sz="35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35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sz="35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ar-SA" sz="35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fr-FR" sz="35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35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fr-FR" sz="35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Arial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ar-SA" sz="35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ar-SA" sz="35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d>
                        <m:dPr>
                          <m:ctrlPr>
                            <a:rPr lang="fr-FR" sz="35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/>
                            </a:rPr>
                          </m:ctrlPr>
                        </m:dPr>
                        <m:e>
                          <m:r>
                            <a:rPr lang="fr-FR" sz="35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/>
                            </a:rPr>
                            <m:t>𝟎</m:t>
                          </m:r>
                          <m:r>
                            <a:rPr lang="fr-FR" sz="35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/>
                            </a:rPr>
                            <m:t>,</m:t>
                          </m:r>
                          <m:r>
                            <a:rPr lang="fr-FR" sz="35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/>
                            </a:rPr>
                            <m:t>𝟐𝟎</m:t>
                          </m:r>
                          <m:r>
                            <a:rPr lang="en-US" sz="35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/>
                            </a:rPr>
                            <m:t>−</m:t>
                          </m:r>
                          <m:r>
                            <a:rPr lang="fr-FR" sz="35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/>
                            </a:rPr>
                            <m:t>𝟎</m:t>
                          </m:r>
                          <m:r>
                            <a:rPr lang="fr-FR" sz="35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/>
                            </a:rPr>
                            <m:t>,</m:t>
                          </m:r>
                          <m:r>
                            <a:rPr lang="fr-FR" sz="35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/>
                            </a:rPr>
                            <m:t>𝟎𝟕</m:t>
                          </m:r>
                        </m:e>
                      </m:d>
                      <m:r>
                        <a:rPr lang="fr-FR" sz="3500" b="1" i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Arial"/>
                        </a:rPr>
                        <m:t>+</m:t>
                      </m:r>
                      <m:r>
                        <a:rPr lang="fr-FR" sz="3500" b="1" i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Arial"/>
                        </a:rPr>
                        <m:t>𝟏</m:t>
                      </m:r>
                      <m:r>
                        <a:rPr lang="fr-FR" sz="3500" b="1" i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Arial"/>
                        </a:rPr>
                        <m:t>,</m:t>
                      </m:r>
                      <m:r>
                        <a:rPr lang="fr-FR" sz="3500" b="1" i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Arial"/>
                        </a:rPr>
                        <m:t>𝟔𝟓</m:t>
                      </m:r>
                      <m:rad>
                        <m:radPr>
                          <m:degHide m:val="on"/>
                          <m:ctrlPr>
                            <a:rPr lang="fr-FR" sz="35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sz="35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fPr>
                            <m:num>
                              <m:r>
                                <a:rPr lang="fr-FR" sz="35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𝟎</m:t>
                              </m:r>
                              <m:r>
                                <a:rPr lang="fr-FR" sz="35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,</m:t>
                              </m:r>
                              <m:r>
                                <a:rPr lang="fr-FR" sz="35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𝟐</m:t>
                              </m:r>
                              <m:r>
                                <a:rPr lang="fr-FR" sz="35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.</m:t>
                              </m:r>
                              <m:r>
                                <a:rPr lang="fr-FR" sz="35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𝟎</m:t>
                              </m:r>
                              <m:r>
                                <a:rPr lang="fr-FR" sz="35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,</m:t>
                              </m:r>
                              <m:r>
                                <a:rPr lang="fr-FR" sz="35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𝟖</m:t>
                              </m:r>
                            </m:num>
                            <m:den>
                              <m:r>
                                <a:rPr lang="fr-FR" sz="35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𝟐𝟓𝟎</m:t>
                              </m:r>
                            </m:den>
                          </m:f>
                          <m:r>
                            <a:rPr lang="en-US" sz="35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Sakkal Majalla" pitchFamily="2" charset="-78"/>
                            </a:rPr>
                            <m:t>+</m:t>
                          </m:r>
                          <m:f>
                            <m:fPr>
                              <m:ctrlPr>
                                <a:rPr lang="fr-FR" sz="35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</m:ctrlPr>
                            </m:fPr>
                            <m:num>
                              <m:r>
                                <a:rPr lang="fr-FR" sz="35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𝟎</m:t>
                              </m:r>
                              <m:r>
                                <a:rPr lang="fr-FR" sz="35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,</m:t>
                              </m:r>
                              <m:r>
                                <a:rPr lang="fr-FR" sz="35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𝟎𝟕</m:t>
                              </m:r>
                              <m:r>
                                <a:rPr lang="fr-FR" sz="35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.</m:t>
                              </m:r>
                              <m:r>
                                <a:rPr lang="fr-FR" sz="35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𝟎</m:t>
                              </m:r>
                              <m:r>
                                <a:rPr lang="fr-FR" sz="35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.</m:t>
                              </m:r>
                              <m:r>
                                <a:rPr lang="fr-FR" sz="35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𝟗𝟑</m:t>
                              </m:r>
                            </m:num>
                            <m:den>
                              <m:r>
                                <a:rPr lang="fr-FR" sz="35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Sakkal Majalla" pitchFamily="2" charset="-78"/>
                                </a:rPr>
                                <m:t>𝟓𝟎𝟎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fr-FR" sz="35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0480" y="0"/>
                <a:ext cx="9174480" cy="68580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3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669360"/>
              </a:xfrm>
            </p:spPr>
            <p:txBody>
              <a:bodyPr>
                <a:normAutofit/>
              </a:bodyPr>
              <a:lstStyle/>
              <a:p>
                <a:pPr marL="0" lv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3600" b="1" i="1" smtClean="0">
                        <a:solidFill>
                          <a:prstClr val="black"/>
                        </a:solidFill>
                        <a:latin typeface="Cambria Math"/>
                        <a:cs typeface="Arial"/>
                      </a:rPr>
                      <m:t>𝟎</m:t>
                    </m:r>
                    <m:r>
                      <a:rPr lang="fr-FR" sz="3600" b="1" i="1" smtClean="0">
                        <a:solidFill>
                          <a:prstClr val="black"/>
                        </a:solidFill>
                        <a:latin typeface="Cambria Math"/>
                        <a:cs typeface="Arial"/>
                      </a:rPr>
                      <m:t>,</m:t>
                    </m:r>
                    <m:r>
                      <a:rPr lang="fr-FR" sz="3600" b="1" i="1" smtClean="0">
                        <a:solidFill>
                          <a:prstClr val="black"/>
                        </a:solidFill>
                        <a:latin typeface="Cambria Math"/>
                        <a:cs typeface="Arial"/>
                      </a:rPr>
                      <m:t>𝟏𝟑</m:t>
                    </m:r>
                    <m:r>
                      <a:rPr lang="fr-FR" sz="36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Arial"/>
                      </a:rPr>
                      <m:t>−</m:t>
                    </m:r>
                    <m:r>
                      <a:rPr lang="fr-FR" sz="36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Arial"/>
                      </a:rPr>
                      <m:t>𝟎</m:t>
                    </m:r>
                    <m:r>
                      <a:rPr lang="fr-FR" sz="36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Arial"/>
                      </a:rPr>
                      <m:t>,</m:t>
                    </m:r>
                    <m:r>
                      <a:rPr lang="fr-FR" sz="36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Arial"/>
                      </a:rPr>
                      <m:t>𝟎𝟒</m:t>
                    </m:r>
                    <m:r>
                      <a:rPr lang="fr-FR" sz="36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/>
                      </a:rPr>
                      <m:t>≤</m:t>
                    </m:r>
                    <m:d>
                      <m:dPr>
                        <m:ctrlPr>
                          <a:rPr lang="fr-FR" sz="3600" b="1" i="1">
                            <a:solidFill>
                              <a:prstClr val="black"/>
                            </a:solidFill>
                            <a:latin typeface="Cambria Math"/>
                            <a:cs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36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fr-FR" sz="36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/>
                              </a:rPr>
                              <m:t>𝑷</m:t>
                            </m:r>
                          </m:e>
                          <m:sub>
                            <m:r>
                              <a:rPr lang="ar-SA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fr-FR" sz="36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/>
                          </a:rPr>
                          <m:t>−</m:t>
                        </m:r>
                        <m:sSub>
                          <m:sSubPr>
                            <m:ctrlPr>
                              <a:rPr lang="fr-FR" sz="36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fr-FR" sz="36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Arial"/>
                              </a:rPr>
                              <m:t>𝑷</m:t>
                            </m:r>
                          </m:e>
                          <m:sub>
                            <m:r>
                              <a:rPr lang="ar-SA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ar-SA" sz="36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fr-FR" sz="3600" b="1" i="1" smtClean="0">
                        <a:solidFill>
                          <a:prstClr val="black"/>
                        </a:solidFill>
                        <a:latin typeface="Cambria Math"/>
                        <a:cs typeface="Arial"/>
                      </a:rPr>
                      <m:t>𝟎</m:t>
                    </m:r>
                    <m:r>
                      <a:rPr lang="fr-FR" sz="3600" b="1" i="1" smtClean="0">
                        <a:solidFill>
                          <a:prstClr val="black"/>
                        </a:solidFill>
                        <a:latin typeface="Cambria Math"/>
                        <a:cs typeface="Arial"/>
                      </a:rPr>
                      <m:t>,</m:t>
                    </m:r>
                    <m:r>
                      <a:rPr lang="fr-FR" sz="3600" b="1" i="1" smtClean="0">
                        <a:solidFill>
                          <a:prstClr val="black"/>
                        </a:solidFill>
                        <a:latin typeface="Cambria Math"/>
                        <a:cs typeface="Arial"/>
                      </a:rPr>
                      <m:t>𝟏𝟑</m:t>
                    </m:r>
                    <m:r>
                      <a:rPr lang="fr-FR" sz="36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Arial"/>
                      </a:rPr>
                      <m:t>+</m:t>
                    </m:r>
                  </m:oMath>
                </a14:m>
                <a:r>
                  <a:rPr lang="fr-FR" sz="3600" b="1" dirty="0">
                    <a:solidFill>
                      <a:prstClr val="black"/>
                    </a:solidFill>
                    <a:ea typeface="Calibri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fr-FR" sz="36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Arial"/>
                      </a:rPr>
                      <m:t>𝟎</m:t>
                    </m:r>
                    <m:r>
                      <a:rPr lang="fr-FR" sz="36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Arial"/>
                      </a:rPr>
                      <m:t>,</m:t>
                    </m:r>
                    <m:r>
                      <a:rPr lang="fr-FR" sz="36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Arial"/>
                      </a:rPr>
                      <m:t>𝟎𝟒</m:t>
                    </m:r>
                  </m:oMath>
                </a14:m>
                <a:endParaRPr lang="fr-FR" sz="3600" dirty="0" smtClean="0">
                  <a:solidFill>
                    <a:prstClr val="black"/>
                  </a:solidFill>
                </a:endParaRPr>
              </a:p>
              <a:p>
                <a:pPr marL="0" lvl="0" indent="0" algn="ctr">
                  <a:lnSpc>
                    <a:spcPct val="150000"/>
                  </a:lnSpc>
                  <a:buNone/>
                </a:pPr>
                <a:r>
                  <a:rPr lang="fr-FR" sz="3600" b="1" dirty="0" smtClean="0">
                    <a:solidFill>
                      <a:prstClr val="black"/>
                    </a:solidFill>
                    <a:ea typeface="Cambria Math"/>
                    <a:cs typeface="Arial"/>
                  </a:rPr>
                  <a:t>0,09</a:t>
                </a:r>
                <a14:m>
                  <m:oMath xmlns:m="http://schemas.openxmlformats.org/officeDocument/2006/math">
                    <m:r>
                      <a:rPr lang="fr-FR" sz="36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/>
                      </a:rPr>
                      <m:t>≤</m:t>
                    </m:r>
                    <m:d>
                      <m:dPr>
                        <m:ctrlPr>
                          <a:rPr lang="fr-FR" sz="3600" b="1" i="1">
                            <a:solidFill>
                              <a:prstClr val="black"/>
                            </a:solidFill>
                            <a:latin typeface="Cambria Math"/>
                            <a:cs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36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fr-FR" sz="36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/>
                              </a:rPr>
                              <m:t>𝑷</m:t>
                            </m:r>
                          </m:e>
                          <m:sub>
                            <m:r>
                              <a:rPr lang="ar-SA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fr-FR" sz="36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/>
                          </a:rPr>
                          <m:t>−</m:t>
                        </m:r>
                        <m:sSub>
                          <m:sSubPr>
                            <m:ctrlPr>
                              <a:rPr lang="fr-FR" sz="36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fr-FR" sz="36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Arial"/>
                              </a:rPr>
                              <m:t>𝑷</m:t>
                            </m:r>
                          </m:e>
                          <m:sub>
                            <m:r>
                              <a:rPr lang="ar-SA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ar-SA" sz="36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fr-FR" sz="3600" b="1" i="1">
                        <a:solidFill>
                          <a:prstClr val="black"/>
                        </a:solidFill>
                        <a:latin typeface="Cambria Math"/>
                        <a:cs typeface="Arial"/>
                      </a:rPr>
                      <m:t>𝟎</m:t>
                    </m:r>
                    <m:r>
                      <a:rPr lang="fr-FR" sz="3600" b="1" i="1">
                        <a:solidFill>
                          <a:prstClr val="black"/>
                        </a:solidFill>
                        <a:latin typeface="Cambria Math"/>
                        <a:cs typeface="Arial"/>
                      </a:rPr>
                      <m:t>,</m:t>
                    </m:r>
                    <m:r>
                      <a:rPr lang="fr-FR" sz="3600" b="1" i="1" smtClean="0">
                        <a:solidFill>
                          <a:prstClr val="black"/>
                        </a:solidFill>
                        <a:latin typeface="Cambria Math"/>
                        <a:cs typeface="Arial"/>
                      </a:rPr>
                      <m:t>𝟏𝟕</m:t>
                    </m:r>
                  </m:oMath>
                </a14:m>
                <a:endParaRPr lang="fr-FR" dirty="0" smtClean="0"/>
              </a:p>
              <a:p>
                <a:pPr marL="0" lvl="0" indent="0" algn="ctr" rtl="1">
                  <a:buNone/>
                </a:pPr>
                <a:r>
                  <a:rPr lang="ar-SA" sz="3600" b="1" dirty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ومنه مجال الثقة </a:t>
                </a:r>
                <a:r>
                  <a:rPr lang="fr-FR" sz="3600" b="1" dirty="0" smtClean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90</a:t>
                </a:r>
                <a:r>
                  <a:rPr lang="ar-SA" sz="3600" b="1" dirty="0" smtClean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% للفرق بين نسبتي المجتمعين </a:t>
                </a:r>
                <a:r>
                  <a:rPr lang="ar-SA" sz="3600" b="1" dirty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ينتمي للمجال </a:t>
                </a:r>
                <a:r>
                  <a:rPr lang="ar-SA" sz="3600" b="1" dirty="0" smtClean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[0,09 </a:t>
                </a:r>
                <a:r>
                  <a:rPr lang="ar-SA" sz="3600" b="1" dirty="0" smtClean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– 0,17]</a:t>
                </a:r>
                <a:endParaRPr lang="fr-FR" sz="36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669360"/>
              </a:xfrm>
              <a:blipFill rotWithShape="1">
                <a:blip r:embed="rId2"/>
                <a:stretch>
                  <a:fillRect l="-1267" r="-1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84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23087"/>
              </p:ext>
            </p:extLst>
          </p:nvPr>
        </p:nvGraphicFramePr>
        <p:xfrm>
          <a:off x="0" y="116632"/>
          <a:ext cx="914400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376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412374"/>
              </p:ext>
            </p:extLst>
          </p:nvPr>
        </p:nvGraphicFramePr>
        <p:xfrm>
          <a:off x="457200" y="333375"/>
          <a:ext cx="8229600" cy="579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1630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985819"/>
              </p:ext>
            </p:extLst>
          </p:nvPr>
        </p:nvGraphicFramePr>
        <p:xfrm>
          <a:off x="251520" y="260648"/>
          <a:ext cx="868680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8895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4688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88227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6632"/>
            <a:ext cx="813690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5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2803</TotalTime>
  <Words>3003</Words>
  <Application>Microsoft Office PowerPoint</Application>
  <PresentationFormat>Affichage à l'écran (4:3)</PresentationFormat>
  <Paragraphs>175</Paragraphs>
  <Slides>41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Thème Office</vt:lpstr>
      <vt:lpstr>Présentation PowerPoint</vt:lpstr>
      <vt:lpstr>Présentation PowerPoint</vt:lpstr>
      <vt:lpstr> نظرية التقدير</vt:lpstr>
      <vt:lpstr>مفهوم التقدير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نظرية التقدير</dc:title>
  <dc:creator>PC</dc:creator>
  <cp:lastModifiedBy>PC</cp:lastModifiedBy>
  <cp:revision>90</cp:revision>
  <dcterms:created xsi:type="dcterms:W3CDTF">2021-01-20T10:34:04Z</dcterms:created>
  <dcterms:modified xsi:type="dcterms:W3CDTF">2021-02-12T17:37:37Z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