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94" autoAdjust="0"/>
    <p:restoredTop sz="94624" autoAdjust="0"/>
  </p:normalViewPr>
  <p:slideViewPr>
    <p:cSldViewPr>
      <p:cViewPr varScale="1">
        <p:scale>
          <a:sx n="86" d="100"/>
          <a:sy n="86" d="100"/>
        </p:scale>
        <p:origin x="-151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à coins arrondi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r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fr-FR" smtClean="0"/>
              <a:t>Cliquez pour modifier le style du titre</a:t>
            </a:r>
            <a:endParaRPr kumimoji="0" lang="en-US"/>
          </a:p>
        </p:txBody>
      </p:sp>
      <p:sp>
        <p:nvSpPr>
          <p:cNvPr id="20" name="Sous-titr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19" name="Espace réservé de la date 18"/>
          <p:cNvSpPr>
            <a:spLocks noGrp="1"/>
          </p:cNvSpPr>
          <p:nvPr>
            <p:ph type="dt" sz="half" idx="10"/>
          </p:nvPr>
        </p:nvSpPr>
        <p:spPr/>
        <p:txBody>
          <a:bodyPr/>
          <a:lstStyle>
            <a:extLst/>
          </a:lstStyle>
          <a:p>
            <a:fld id="{4756F67D-8A73-4C05-9CD7-440FF70C0BED}" type="datetimeFigureOut">
              <a:rPr lang="fr-FR" smtClean="0"/>
              <a:pPr/>
              <a:t>04/03/2021</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11" name="Espace réservé du numéro de diapositive 10"/>
          <p:cNvSpPr>
            <a:spLocks noGrp="1"/>
          </p:cNvSpPr>
          <p:nvPr>
            <p:ph type="sldNum" sz="quarter" idx="12"/>
          </p:nvPr>
        </p:nvSpPr>
        <p:spPr/>
        <p:txBody>
          <a:bodyPr/>
          <a:lstStyle>
            <a:extLst/>
          </a:lstStyle>
          <a:p>
            <a:fld id="{614FCF43-BA8F-4013-A8B8-89F445F974E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02920" y="530352"/>
            <a:ext cx="8183880" cy="4187952"/>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4756F67D-8A73-4C05-9CD7-440FF70C0BED}" type="datetimeFigureOut">
              <a:rPr lang="fr-FR" smtClean="0"/>
              <a:pPr/>
              <a:t>04/03/2021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14FCF43-BA8F-4013-A8B8-89F445F974E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4"/>
            <a:ext cx="1981200" cy="5257799"/>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33400" y="533402"/>
            <a:ext cx="5943600" cy="525780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4756F67D-8A73-4C05-9CD7-440FF70C0BED}" type="datetimeFigureOut">
              <a:rPr lang="fr-FR" smtClean="0"/>
              <a:pPr/>
              <a:t>04/03/2021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14FCF43-BA8F-4013-A8B8-89F445F974E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502920" y="530352"/>
            <a:ext cx="8183880" cy="4187952"/>
          </a:xfrm>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4756F67D-8A73-4C05-9CD7-440FF70C0BED}" type="datetimeFigureOut">
              <a:rPr lang="fr-FR" smtClean="0"/>
              <a:pPr/>
              <a:t>04/03/2021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14FCF43-BA8F-4013-A8B8-89F445F974E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ectangle à coins arrondi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à coins arrondi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4756F67D-8A73-4C05-9CD7-440FF70C0BED}" type="datetimeFigureOut">
              <a:rPr lang="fr-FR" smtClean="0"/>
              <a:pPr/>
              <a:t>04/03/2021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614FCF43-BA8F-4013-A8B8-89F445F974E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4756F67D-8A73-4C05-9CD7-440FF70C0BED}" type="datetimeFigureOut">
              <a:rPr lang="fr-FR" smtClean="0"/>
              <a:pPr/>
              <a:t>04/03/2021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614FCF43-BA8F-4013-A8B8-89F445F974E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nchor="b"/>
          <a:lstStyle>
            <a:lvl1pPr>
              <a:defRPr b="1"/>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4756F67D-8A73-4C05-9CD7-440FF70C0BED}" type="datetimeFigureOut">
              <a:rPr lang="fr-FR" smtClean="0"/>
              <a:pPr/>
              <a:t>04/03/2021</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614FCF43-BA8F-4013-A8B8-89F445F974E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4756F67D-8A73-4C05-9CD7-440FF70C0BED}" type="datetimeFigureOut">
              <a:rPr lang="fr-FR" smtClean="0"/>
              <a:pPr/>
              <a:t>04/03/2021</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614FCF43-BA8F-4013-A8B8-89F445F974E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4756F67D-8A73-4C05-9CD7-440FF70C0BED}" type="datetimeFigureOut">
              <a:rPr lang="fr-FR" smtClean="0"/>
              <a:pPr/>
              <a:t>04/03/2021</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614FCF43-BA8F-4013-A8B8-89F445F974E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4756F67D-8A73-4C05-9CD7-440FF70C0BED}" type="datetimeFigureOut">
              <a:rPr lang="fr-FR" smtClean="0"/>
              <a:pPr/>
              <a:t>04/03/2021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614FCF43-BA8F-4013-A8B8-89F445F974E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ondir un rectangle à un seul coi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4756F67D-8A73-4C05-9CD7-440FF70C0BED}" type="datetimeFigureOut">
              <a:rPr lang="fr-FR" smtClean="0"/>
              <a:pPr/>
              <a:t>04/03/2021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614FCF43-BA8F-4013-A8B8-89F445F974E2}" type="slidenum">
              <a:rPr lang="fr-FR" smtClean="0"/>
              <a:pPr/>
              <a:t>‹N°›</a:t>
            </a:fld>
            <a:endParaRPr lang="fr-FR"/>
          </a:p>
        </p:txBody>
      </p:sp>
      <p:sp>
        <p:nvSpPr>
          <p:cNvPr id="3" name="Espace réservé pour une imag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fr-FR" smtClean="0"/>
              <a:t>Cliquez sur l'icône pour ajouter une image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à coins arrondi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Espace réservé du titre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fr-FR" smtClean="0"/>
              <a:t>Cliquez pour modifier le style du titre</a:t>
            </a:r>
            <a:endParaRPr kumimoji="0" lang="en-US"/>
          </a:p>
        </p:txBody>
      </p:sp>
      <p:sp>
        <p:nvSpPr>
          <p:cNvPr id="4" name="Espace réservé du texte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5" name="Espace réservé de la date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756F67D-8A73-4C05-9CD7-440FF70C0BED}" type="datetimeFigureOut">
              <a:rPr lang="fr-FR" smtClean="0"/>
              <a:pPr/>
              <a:t>04/03/2021</a:t>
            </a:fld>
            <a:endParaRPr lang="fr-FR"/>
          </a:p>
        </p:txBody>
      </p:sp>
      <p:sp>
        <p:nvSpPr>
          <p:cNvPr id="18" name="Espace réservé du pied de page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r-FR"/>
          </a:p>
        </p:txBody>
      </p:sp>
      <p:sp>
        <p:nvSpPr>
          <p:cNvPr id="5" name="Espace réservé du numéro de diapositiv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14FCF43-BA8F-4013-A8B8-89F445F974E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err="1" smtClean="0"/>
              <a:t>African</a:t>
            </a:r>
            <a:r>
              <a:rPr lang="fr-FR" dirty="0" smtClean="0"/>
              <a:t> </a:t>
            </a:r>
            <a:r>
              <a:rPr lang="fr-FR" dirty="0" err="1" smtClean="0"/>
              <a:t>Poetry</a:t>
            </a:r>
            <a:r>
              <a:rPr lang="fr-FR" dirty="0" smtClean="0"/>
              <a:t>: Part 2</a:t>
            </a:r>
            <a:endParaRPr lang="fr-FR" dirty="0"/>
          </a:p>
        </p:txBody>
      </p:sp>
      <p:sp>
        <p:nvSpPr>
          <p:cNvPr id="3" name="Sous-titre 2"/>
          <p:cNvSpPr>
            <a:spLocks noGrp="1"/>
          </p:cNvSpPr>
          <p:nvPr>
            <p:ph type="subTitle" idx="1"/>
          </p:nvPr>
        </p:nvSpPr>
        <p:spPr/>
        <p:txBody>
          <a:bodyPr/>
          <a:lstStyle/>
          <a:p>
            <a:r>
              <a:rPr lang="fr-FR" dirty="0" smtClean="0"/>
              <a:t>Mrs. N. BOUALLEGUE</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half" idx="1"/>
          </p:nvPr>
        </p:nvSpPr>
        <p:spPr/>
        <p:txBody>
          <a:bodyPr>
            <a:normAutofit fontScale="70000" lnSpcReduction="20000"/>
          </a:bodyPr>
          <a:lstStyle/>
          <a:p>
            <a:r>
              <a:rPr lang="en-US" dirty="0"/>
              <a:t>«When sleep comes</a:t>
            </a:r>
          </a:p>
          <a:p>
            <a:r>
              <a:rPr lang="en-US" dirty="0"/>
              <a:t>Into their head</a:t>
            </a:r>
          </a:p>
          <a:p>
            <a:r>
              <a:rPr lang="en-US" dirty="0"/>
              <a:t>They sleep,</a:t>
            </a:r>
          </a:p>
          <a:p>
            <a:r>
              <a:rPr lang="en-US" dirty="0"/>
              <a:t>When sleep leaves their head</a:t>
            </a:r>
          </a:p>
          <a:p>
            <a:r>
              <a:rPr lang="en-US" dirty="0"/>
              <a:t>They wake up.»(SOL, P. 69)</a:t>
            </a:r>
          </a:p>
          <a:p>
            <a:r>
              <a:rPr lang="en-US" dirty="0"/>
              <a:t>If visitors come when you are doing something, you stop and enjoy their visit. But Ocol has no time to enjoy anything:</a:t>
            </a:r>
          </a:p>
          <a:p>
            <a:r>
              <a:rPr lang="en-US" dirty="0"/>
              <a:t>«He never jokes</a:t>
            </a:r>
          </a:p>
          <a:p>
            <a:r>
              <a:rPr lang="en-US" dirty="0"/>
              <a:t>With anybody</a:t>
            </a:r>
          </a:p>
          <a:p>
            <a:r>
              <a:rPr lang="en-US" dirty="0"/>
              <a:t>He says</a:t>
            </a:r>
          </a:p>
          <a:p>
            <a:r>
              <a:rPr lang="en-US" dirty="0"/>
              <a:t>He has no time</a:t>
            </a:r>
          </a:p>
          <a:p>
            <a:r>
              <a:rPr lang="en-US" dirty="0"/>
              <a:t>To sit around the evening fire.» (SOL, P. 67)</a:t>
            </a:r>
          </a:p>
          <a:p>
            <a:endParaRPr lang="fr-FR" dirty="0"/>
          </a:p>
        </p:txBody>
      </p:sp>
      <p:sp>
        <p:nvSpPr>
          <p:cNvPr id="4" name="Espace réservé du contenu 3"/>
          <p:cNvSpPr>
            <a:spLocks noGrp="1"/>
          </p:cNvSpPr>
          <p:nvPr>
            <p:ph sz="half" idx="2"/>
          </p:nvPr>
        </p:nvSpPr>
        <p:spPr/>
        <p:txBody>
          <a:bodyPr>
            <a:normAutofit fontScale="70000" lnSpcReduction="20000"/>
          </a:bodyPr>
          <a:lstStyle/>
          <a:p>
            <a:r>
              <a:rPr lang="en-US" dirty="0"/>
              <a:t>«He says</a:t>
            </a:r>
          </a:p>
          <a:p>
            <a:r>
              <a:rPr lang="en-US" dirty="0"/>
              <a:t>He does not want</a:t>
            </a:r>
          </a:p>
          <a:p>
            <a:r>
              <a:rPr lang="en-US" dirty="0"/>
              <a:t>To hear noise,</a:t>
            </a:r>
          </a:p>
          <a:p>
            <a:r>
              <a:rPr lang="en-US" dirty="0"/>
              <a:t>Those children's cries</a:t>
            </a:r>
          </a:p>
          <a:p>
            <a:r>
              <a:rPr lang="en-US" dirty="0"/>
              <a:t>And coughs disturb him!» (SOL, P. 67).</a:t>
            </a:r>
          </a:p>
          <a:p>
            <a:r>
              <a:rPr lang="en-US" dirty="0"/>
              <a:t>«Time has become</a:t>
            </a:r>
          </a:p>
          <a:p>
            <a:r>
              <a:rPr lang="en-US" dirty="0"/>
              <a:t>My husband`s master» (SOL, P. 68).</a:t>
            </a:r>
          </a:p>
          <a:p>
            <a:r>
              <a:rPr lang="en-US" dirty="0"/>
              <a:t>«...Runs from place to place</a:t>
            </a:r>
          </a:p>
          <a:p>
            <a:r>
              <a:rPr lang="en-US" dirty="0"/>
              <a:t>Like a small boy,</a:t>
            </a:r>
          </a:p>
          <a:p>
            <a:r>
              <a:rPr lang="en-US" dirty="0"/>
              <a:t>He rushes without dignity» (SOL, P. 68).</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Analysis</a:t>
            </a:r>
            <a:br>
              <a:rPr lang="fr-FR" dirty="0" smtClean="0"/>
            </a:b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smtClean="0"/>
              <a:t> </a:t>
            </a:r>
            <a:r>
              <a:rPr lang="en-US" dirty="0"/>
              <a:t>T</a:t>
            </a:r>
            <a:r>
              <a:rPr lang="en-US" dirty="0" smtClean="0"/>
              <a:t>here </a:t>
            </a:r>
            <a:r>
              <a:rPr lang="en-US" dirty="0"/>
              <a:t>is a mixture of the traditional Africa practice of polygamy that is prevalent of the author’s Acholi’s culture however, instead the husband has chosen to favour the ‘new’ wife instead of treating both wives equally as culture would dictate</a:t>
            </a:r>
            <a:r>
              <a:rPr lang="en-US" dirty="0" smtClean="0"/>
              <a:t>.</a:t>
            </a:r>
          </a:p>
          <a:p>
            <a:r>
              <a:rPr lang="en-US" dirty="0"/>
              <a:t>Song of Lawino was initially written in Acholi, one of the Luo dialects in northern Uganda in 1971 but later given an English translation by its author who according to his own words clipped a bit of the eagle’s wings of the original Acholi poem “and rendered the sharp edges of the warrior’s sword rusty and blunt, and also murdered rhythm and rhyme”.</a:t>
            </a:r>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contenu 2"/>
          <p:cNvSpPr>
            <a:spLocks noGrp="1"/>
          </p:cNvSpPr>
          <p:nvPr>
            <p:ph idx="1"/>
          </p:nvPr>
        </p:nvSpPr>
        <p:spPr/>
        <p:txBody>
          <a:bodyPr/>
          <a:lstStyle/>
          <a:p>
            <a:r>
              <a:rPr lang="en-US" dirty="0"/>
              <a:t>The </a:t>
            </a:r>
            <a:r>
              <a:rPr lang="en-US" dirty="0" smtClean="0"/>
              <a:t>poem </a:t>
            </a:r>
            <a:r>
              <a:rPr lang="en-US" dirty="0" smtClean="0"/>
              <a:t>“Song </a:t>
            </a:r>
            <a:r>
              <a:rPr lang="en-US" dirty="0" smtClean="0"/>
              <a:t>of </a:t>
            </a:r>
            <a:r>
              <a:rPr lang="en-US" dirty="0" err="1" smtClean="0"/>
              <a:t>Lawino</a:t>
            </a:r>
            <a:r>
              <a:rPr lang="en-US" dirty="0" smtClean="0"/>
              <a:t>” </a:t>
            </a:r>
            <a:r>
              <a:rPr lang="en-US" dirty="0"/>
              <a:t>uses the literary device of a female character to address issues that were facing Africa at the time. When Okot p’Bitek wrote this </a:t>
            </a:r>
            <a:r>
              <a:rPr lang="en-US" dirty="0" smtClean="0"/>
              <a:t>poem, Africa </a:t>
            </a:r>
            <a:r>
              <a:rPr lang="en-US" dirty="0"/>
              <a:t>had recently been liberated and there was a question whether or not it should keep its African values or look to the West for new </a:t>
            </a:r>
            <a:r>
              <a:rPr lang="en-US" dirty="0" smtClean="0"/>
              <a:t>ideals.</a:t>
            </a:r>
            <a:endParaRPr lang="fr-FR" dirty="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
            </a:r>
            <a:br>
              <a:rPr lang="fr-FR" dirty="0"/>
            </a:br>
            <a:r>
              <a:rPr lang="en-US" dirty="0" smtClean="0"/>
              <a:t> Wole Soyinka </a:t>
            </a:r>
            <a:r>
              <a:rPr lang="fr-FR" dirty="0"/>
              <a:t/>
            </a:r>
            <a:br>
              <a:rPr lang="fr-FR" dirty="0"/>
            </a:br>
            <a:r>
              <a:rPr lang="en-US" dirty="0"/>
              <a:t>"Telephone Conversation"</a:t>
            </a:r>
            <a:r>
              <a:rPr lang="fr-FR" dirty="0"/>
              <a:t/>
            </a:r>
            <a:br>
              <a:rPr lang="fr-FR" dirty="0"/>
            </a:br>
            <a:endParaRPr lang="fr-FR" dirty="0"/>
          </a:p>
        </p:txBody>
      </p:sp>
      <p:sp>
        <p:nvSpPr>
          <p:cNvPr id="3" name="Espace réservé du contenu 2"/>
          <p:cNvSpPr>
            <a:spLocks noGrp="1"/>
          </p:cNvSpPr>
          <p:nvPr>
            <p:ph idx="1"/>
          </p:nvPr>
        </p:nvSpPr>
        <p:spPr/>
        <p:txBody>
          <a:bodyPr>
            <a:normAutofit fontScale="85000" lnSpcReduction="10000"/>
          </a:bodyPr>
          <a:lstStyle/>
          <a:p>
            <a:r>
              <a:rPr lang="en-US" dirty="0"/>
              <a:t>"Telephone Conversation" is a 1963 poem by the Nigerian writer Wole Soyinka that satires racism. The poem describes a phone call between a landlady and the speaker, who is black, about renting an apartment. The landlady is pleasant until she learns that the speaker is "African," at which point she demands to know how "light" or "dark" the speaker's skin is. In response, the speaker cleverly mocks the landlady’s ignorance and prejudice, demonstrating that characterizing people by their skin color diminishes their humanity.</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East Africa</a:t>
            </a:r>
            <a:r>
              <a:rPr lang="fr-FR" dirty="0" smtClean="0"/>
              <a:t> </a:t>
            </a:r>
            <a:br>
              <a:rPr lang="fr-FR" dirty="0" smtClean="0"/>
            </a:br>
            <a:endParaRPr lang="fr-FR" dirty="0"/>
          </a:p>
        </p:txBody>
      </p:sp>
      <p:sp>
        <p:nvSpPr>
          <p:cNvPr id="3" name="Espace réservé du contenu 2"/>
          <p:cNvSpPr>
            <a:spLocks noGrp="1"/>
          </p:cNvSpPr>
          <p:nvPr>
            <p:ph idx="1"/>
          </p:nvPr>
        </p:nvSpPr>
        <p:spPr/>
        <p:txBody>
          <a:bodyPr/>
          <a:lstStyle/>
          <a:p>
            <a:r>
              <a:rPr lang="en-US" dirty="0"/>
              <a:t>Anglophone poetry in East Africa reflects the same mythic patterns and the same</a:t>
            </a:r>
            <a:br>
              <a:rPr lang="en-US" dirty="0"/>
            </a:br>
            <a:r>
              <a:rPr lang="en-US" dirty="0"/>
              <a:t>generational development as poetry in West Africa, but its flowering came later and </a:t>
            </a:r>
            <a:r>
              <a:rPr lang="en-US" dirty="0" smtClean="0"/>
              <a:t>has been </a:t>
            </a:r>
            <a:r>
              <a:rPr lang="en-US" dirty="0"/>
              <a:t>less abundant. </a:t>
            </a:r>
            <a:r>
              <a:rPr lang="en-US" dirty="0" smtClean="0"/>
              <a:t/>
            </a:r>
            <a:br>
              <a:rPr lang="en-US" dirty="0" smtClean="0"/>
            </a:b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357166"/>
            <a:ext cx="8229600" cy="1143000"/>
          </a:xfrm>
        </p:spPr>
        <p:txBody>
          <a:bodyPr>
            <a:normAutofit fontScale="90000"/>
          </a:bodyPr>
          <a:lstStyle/>
          <a:p>
            <a:r>
              <a:rPr lang="en-US" dirty="0" smtClean="0"/>
              <a:t>Causes of the rate of development</a:t>
            </a:r>
            <a:br>
              <a:rPr lang="en-US" dirty="0" smtClean="0"/>
            </a:br>
            <a:endParaRPr lang="fr-FR" dirty="0"/>
          </a:p>
        </p:txBody>
      </p:sp>
      <p:sp>
        <p:nvSpPr>
          <p:cNvPr id="5" name="Espace réservé du contenu 4"/>
          <p:cNvSpPr>
            <a:spLocks noGrp="1"/>
          </p:cNvSpPr>
          <p:nvPr>
            <p:ph idx="1"/>
          </p:nvPr>
        </p:nvSpPr>
        <p:spPr/>
        <p:txBody>
          <a:bodyPr>
            <a:normAutofit fontScale="92500" lnSpcReduction="20000"/>
          </a:bodyPr>
          <a:lstStyle/>
          <a:p>
            <a:pPr>
              <a:buNone/>
            </a:pPr>
            <a:r>
              <a:rPr lang="en-US" dirty="0" smtClean="0"/>
              <a:t> </a:t>
            </a:r>
          </a:p>
          <a:p>
            <a:pPr>
              <a:buNone/>
            </a:pPr>
            <a:endParaRPr lang="en-US" dirty="0" smtClean="0"/>
          </a:p>
          <a:p>
            <a:pPr>
              <a:buNone/>
            </a:pPr>
            <a:endParaRPr lang="en-US" dirty="0" smtClean="0"/>
          </a:p>
          <a:p>
            <a:pPr>
              <a:buNone/>
            </a:pPr>
            <a:r>
              <a:rPr lang="en-US" dirty="0" smtClean="0"/>
              <a:t>.the </a:t>
            </a:r>
            <a:r>
              <a:rPr lang="en-US" dirty="0"/>
              <a:t>character of the indigenous cultures</a:t>
            </a:r>
            <a:r>
              <a:rPr lang="en-US" dirty="0" smtClean="0"/>
              <a:t> </a:t>
            </a:r>
          </a:p>
          <a:p>
            <a:pPr>
              <a:buNone/>
            </a:pPr>
            <a:r>
              <a:rPr lang="en-US" dirty="0" smtClean="0"/>
              <a:t>. the </a:t>
            </a:r>
            <a:r>
              <a:rPr lang="en-US" dirty="0"/>
              <a:t>smaller populations </a:t>
            </a:r>
            <a:r>
              <a:rPr lang="en-US" dirty="0" smtClean="0"/>
              <a:t>in East </a:t>
            </a:r>
            <a:r>
              <a:rPr lang="en-US" dirty="0"/>
              <a:t>Africa</a:t>
            </a:r>
            <a:r>
              <a:rPr lang="en-US" dirty="0" smtClean="0"/>
              <a:t> </a:t>
            </a:r>
          </a:p>
          <a:p>
            <a:pPr>
              <a:buNone/>
            </a:pPr>
            <a:r>
              <a:rPr lang="en-US" dirty="0" smtClean="0"/>
              <a:t>. </a:t>
            </a:r>
            <a:r>
              <a:rPr lang="en-US" dirty="0"/>
              <a:t>the vitality of Swahili literature</a:t>
            </a:r>
            <a:r>
              <a:rPr lang="en-US" dirty="0" smtClean="0"/>
              <a:t> </a:t>
            </a:r>
          </a:p>
          <a:p>
            <a:pPr>
              <a:buNone/>
            </a:pPr>
            <a:r>
              <a:rPr lang="en-US" dirty="0" smtClean="0"/>
              <a:t>. </a:t>
            </a:r>
            <a:r>
              <a:rPr lang="en-US" dirty="0"/>
              <a:t>the characteristics of colonial rule</a:t>
            </a:r>
            <a:r>
              <a:rPr lang="en-US" dirty="0" smtClean="0"/>
              <a:t> </a:t>
            </a:r>
            <a:br>
              <a:rPr lang="en-US" dirty="0" smtClean="0"/>
            </a:br>
            <a:r>
              <a:rPr lang="en-US" dirty="0" smtClean="0"/>
              <a:t> </a:t>
            </a:r>
            <a:br>
              <a:rPr lang="en-US" dirty="0" smtClean="0"/>
            </a:br>
            <a:r>
              <a:rPr lang="en-US" dirty="0" smtClean="0"/>
              <a:t> </a:t>
            </a:r>
            <a:br>
              <a:rPr lang="en-US" dirty="0" smtClean="0"/>
            </a:br>
            <a:r>
              <a:rPr lang="en-US" dirty="0" smtClean="0"/>
              <a:t> </a:t>
            </a:r>
            <a:br>
              <a:rPr lang="en-US" dirty="0" smtClean="0"/>
            </a:br>
            <a:endParaRPr lang="en-US" dirty="0" smtClean="0"/>
          </a:p>
          <a:p>
            <a:pPr>
              <a:buNone/>
            </a:pP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Two factors that motivated the growth of Anglophone East African potery</a:t>
            </a:r>
            <a:endParaRPr lang="fr-FR" dirty="0"/>
          </a:p>
        </p:txBody>
      </p:sp>
      <p:sp>
        <p:nvSpPr>
          <p:cNvPr id="3" name="Espace réservé du contenu 2"/>
          <p:cNvSpPr>
            <a:spLocks noGrp="1"/>
          </p:cNvSpPr>
          <p:nvPr>
            <p:ph sz="half" idx="1"/>
          </p:nvPr>
        </p:nvSpPr>
        <p:spPr/>
        <p:txBody>
          <a:bodyPr>
            <a:normAutofit fontScale="92500"/>
          </a:bodyPr>
          <a:lstStyle/>
          <a:p>
            <a:r>
              <a:rPr lang="en-US" dirty="0"/>
              <a:t>Makerere University, where undergraduate literary activity has been encouraged</a:t>
            </a:r>
            <a:br>
              <a:rPr lang="en-US" dirty="0"/>
            </a:br>
            <a:r>
              <a:rPr lang="en-US" dirty="0"/>
              <a:t>since the 1950s</a:t>
            </a:r>
            <a:r>
              <a:rPr lang="en-US" dirty="0" smtClean="0"/>
              <a:t> </a:t>
            </a:r>
            <a:r>
              <a:rPr lang="en-US" dirty="0" smtClean="0"/>
              <a:t>.</a:t>
            </a:r>
            <a:r>
              <a:rPr lang="en-US" dirty="0" smtClean="0"/>
              <a:t/>
            </a:r>
            <a:br>
              <a:rPr lang="en-US" dirty="0" smtClean="0"/>
            </a:br>
            <a:endParaRPr lang="fr-FR" dirty="0"/>
          </a:p>
        </p:txBody>
      </p:sp>
      <p:sp>
        <p:nvSpPr>
          <p:cNvPr id="4" name="Espace réservé du contenu 3"/>
          <p:cNvSpPr>
            <a:spLocks noGrp="1"/>
          </p:cNvSpPr>
          <p:nvPr>
            <p:ph sz="half" idx="2"/>
          </p:nvPr>
        </p:nvSpPr>
        <p:spPr/>
        <p:txBody>
          <a:bodyPr>
            <a:normAutofit fontScale="92500"/>
          </a:bodyPr>
          <a:lstStyle/>
          <a:p>
            <a:r>
              <a:rPr lang="en-US" dirty="0"/>
              <a:t>T</a:t>
            </a:r>
            <a:r>
              <a:rPr lang="en-US" dirty="0" smtClean="0"/>
              <a:t>he </a:t>
            </a:r>
            <a:r>
              <a:rPr lang="en-US" dirty="0"/>
              <a:t>East African Publishing House </a:t>
            </a:r>
            <a:r>
              <a:rPr lang="en-US" dirty="0" smtClean="0"/>
              <a:t>in</a:t>
            </a:r>
            <a:r>
              <a:rPr lang="en-US" dirty="0"/>
              <a:t/>
            </a:r>
            <a:br>
              <a:rPr lang="en-US" dirty="0"/>
            </a:br>
            <a:r>
              <a:rPr lang="en-US" dirty="0"/>
              <a:t>Nairobi, which, in the 1960s, published much important East African literature, including</a:t>
            </a:r>
            <a:br>
              <a:rPr lang="en-US" dirty="0"/>
            </a:br>
            <a:r>
              <a:rPr lang="en-US" dirty="0"/>
              <a:t>Okot p'Bitek's masterpiece </a:t>
            </a:r>
            <a:r>
              <a:rPr lang="en-US" i="1" dirty="0"/>
              <a:t>Song of Lawino </a:t>
            </a:r>
            <a:r>
              <a:rPr lang="en-US" dirty="0"/>
              <a:t>( 1966</a:t>
            </a:r>
            <a:r>
              <a:rPr lang="en-US" dirty="0" smtClean="0"/>
              <a:t>). </a:t>
            </a:r>
            <a:r>
              <a:rPr lang="en-US" dirty="0" smtClean="0"/>
              <a:t/>
            </a:r>
            <a:br>
              <a:rPr lang="en-US" dirty="0" smtClean="0"/>
            </a:b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sz="4000" dirty="0" smtClean="0"/>
              <a:t>Okot p'Bitek</a:t>
            </a:r>
            <a:endParaRPr lang="fr-FR" sz="4000" dirty="0"/>
          </a:p>
        </p:txBody>
      </p:sp>
      <p:sp>
        <p:nvSpPr>
          <p:cNvPr id="4" name="Espace réservé du texte 3"/>
          <p:cNvSpPr>
            <a:spLocks noGrp="1"/>
          </p:cNvSpPr>
          <p:nvPr>
            <p:ph type="body" idx="2"/>
          </p:nvPr>
        </p:nvSpPr>
        <p:spPr/>
        <p:txBody>
          <a:bodyPr>
            <a:normAutofit fontScale="92500" lnSpcReduction="10000"/>
          </a:bodyPr>
          <a:lstStyle/>
          <a:p>
            <a:r>
              <a:rPr lang="en-US" sz="2400" i="1" dirty="0"/>
              <a:t>The most important East African poet in English is the late Okot p'Bitek of</a:t>
            </a:r>
            <a:br>
              <a:rPr lang="en-US" sz="2400" i="1" dirty="0"/>
            </a:br>
            <a:r>
              <a:rPr lang="en-US" sz="2400" i="1" dirty="0"/>
              <a:t>Uganda, author of three remarkable volumes: Song of Lawino, Song of Ocol </a:t>
            </a:r>
            <a:r>
              <a:rPr lang="en-US" sz="2400" dirty="0"/>
              <a:t>( 1970), and</a:t>
            </a:r>
            <a:br>
              <a:rPr lang="en-US" sz="2400" dirty="0"/>
            </a:br>
            <a:r>
              <a:rPr lang="en-US" sz="2400" i="1" dirty="0"/>
              <a:t>Song of a Prisoner </a:t>
            </a:r>
            <a:r>
              <a:rPr lang="en-US" sz="2400" dirty="0"/>
              <a:t>( 1971). </a:t>
            </a:r>
            <a:r>
              <a:rPr lang="en-US" sz="2400" dirty="0" smtClean="0"/>
              <a:t/>
            </a:r>
            <a:br>
              <a:rPr lang="en-US" sz="2400" dirty="0" smtClean="0"/>
            </a:br>
            <a:endParaRPr lang="fr-FR" sz="2400" dirty="0"/>
          </a:p>
        </p:txBody>
      </p:sp>
      <p:pic>
        <p:nvPicPr>
          <p:cNvPr id="5" name="Espace réservé du contenu 4" descr="Okot pix.jpg"/>
          <p:cNvPicPr>
            <a:picLocks noGrp="1" noChangeAspect="1"/>
          </p:cNvPicPr>
          <p:nvPr>
            <p:ph sz="half" idx="1"/>
          </p:nvPr>
        </p:nvPicPr>
        <p:blipFill>
          <a:blip r:embed="rId2"/>
          <a:stretch>
            <a:fillRect/>
          </a:stretch>
        </p:blipFill>
        <p:spPr>
          <a:xfrm>
            <a:off x="714348" y="1071546"/>
            <a:ext cx="4471369" cy="3934382"/>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Charateristics of these volumes</a:t>
            </a:r>
            <a:endParaRPr lang="fr-FR" dirty="0"/>
          </a:p>
        </p:txBody>
      </p:sp>
      <p:sp>
        <p:nvSpPr>
          <p:cNvPr id="3" name="Espace réservé du contenu 2"/>
          <p:cNvSpPr>
            <a:spLocks noGrp="1"/>
          </p:cNvSpPr>
          <p:nvPr>
            <p:ph idx="1"/>
          </p:nvPr>
        </p:nvSpPr>
        <p:spPr/>
        <p:txBody>
          <a:bodyPr>
            <a:normAutofit lnSpcReduction="10000"/>
          </a:bodyPr>
          <a:lstStyle/>
          <a:p>
            <a:r>
              <a:rPr lang="en-US" dirty="0" smtClean="0"/>
              <a:t>They </a:t>
            </a:r>
            <a:r>
              <a:rPr lang="en-US" dirty="0"/>
              <a:t>all deal with the relationship of the past to the present </a:t>
            </a:r>
            <a:r>
              <a:rPr lang="en-US" dirty="0" smtClean="0"/>
              <a:t>in Africa. </a:t>
            </a:r>
            <a:endParaRPr lang="en-US" dirty="0" smtClean="0"/>
          </a:p>
          <a:p>
            <a:r>
              <a:rPr lang="en-US" dirty="0"/>
              <a:t>T</a:t>
            </a:r>
            <a:r>
              <a:rPr lang="en-US" dirty="0" smtClean="0"/>
              <a:t>he </a:t>
            </a:r>
            <a:r>
              <a:rPr lang="en-US" dirty="0"/>
              <a:t>dilemma of the modern African</a:t>
            </a:r>
            <a:r>
              <a:rPr lang="en-US" dirty="0" smtClean="0"/>
              <a:t> </a:t>
            </a:r>
            <a:r>
              <a:rPr lang="en-US" dirty="0" smtClean="0"/>
              <a:t> progressing from the </a:t>
            </a:r>
            <a:r>
              <a:rPr lang="en-US" dirty="0"/>
              <a:t>comic through a kind of self-reflexive satire to rage.</a:t>
            </a:r>
            <a:r>
              <a:rPr lang="en-US" dirty="0" smtClean="0"/>
              <a:t> </a:t>
            </a:r>
          </a:p>
          <a:p>
            <a:r>
              <a:rPr lang="en-US" dirty="0"/>
              <a:t>p'Bitek's habit of composing first in Acholi.</a:t>
            </a:r>
            <a:r>
              <a:rPr lang="en-US" dirty="0" smtClean="0"/>
              <a:t>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i="1" dirty="0"/>
              <a:t>Song of Lawino</a:t>
            </a:r>
            <a:r>
              <a:rPr lang="fr-FR" dirty="0" smtClean="0"/>
              <a:t> </a:t>
            </a:r>
            <a:br>
              <a:rPr lang="fr-FR" dirty="0" smtClean="0"/>
            </a:br>
            <a:endParaRPr lang="fr-FR" dirty="0"/>
          </a:p>
        </p:txBody>
      </p:sp>
      <p:sp>
        <p:nvSpPr>
          <p:cNvPr id="3" name="Espace réservé du contenu 2"/>
          <p:cNvSpPr>
            <a:spLocks noGrp="1"/>
          </p:cNvSpPr>
          <p:nvPr>
            <p:ph idx="1"/>
          </p:nvPr>
        </p:nvSpPr>
        <p:spPr/>
        <p:txBody>
          <a:bodyPr/>
          <a:lstStyle/>
          <a:p>
            <a:r>
              <a:rPr lang="en-US" dirty="0" smtClean="0"/>
              <a:t>It is </a:t>
            </a:r>
            <a:r>
              <a:rPr lang="en-US" dirty="0"/>
              <a:t>possibly the most successful comic work in modern African literature.</a:t>
            </a:r>
            <a:br>
              <a:rPr lang="en-US" dirty="0"/>
            </a:br>
            <a:r>
              <a:rPr lang="en-US" dirty="0"/>
              <a:t>It is the lament of Lawino, the naive, abandoned traditional wife of Ocol, a </a:t>
            </a:r>
            <a:r>
              <a:rPr lang="en-US" dirty="0" smtClean="0"/>
              <a:t>westernized </a:t>
            </a:r>
            <a:r>
              <a:rPr lang="en-US" dirty="0" err="1" smtClean="0"/>
              <a:t>Acholi</a:t>
            </a:r>
            <a:r>
              <a:rPr lang="en-US" dirty="0"/>
              <a:t>. Lawino tells her </a:t>
            </a:r>
            <a:r>
              <a:rPr lang="en-US" dirty="0" smtClean="0"/>
              <a:t>husband: </a:t>
            </a:r>
            <a:br>
              <a:rPr lang="en-US" dirty="0" smtClean="0"/>
            </a:b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The text of the poem</a:t>
            </a:r>
            <a:endParaRPr lang="fr-FR" dirty="0"/>
          </a:p>
        </p:txBody>
      </p:sp>
      <p:sp>
        <p:nvSpPr>
          <p:cNvPr id="3" name="Espace réservé du contenu 2"/>
          <p:cNvSpPr>
            <a:spLocks noGrp="1"/>
          </p:cNvSpPr>
          <p:nvPr>
            <p:ph sz="half" idx="1"/>
          </p:nvPr>
        </p:nvSpPr>
        <p:spPr/>
        <p:txBody>
          <a:bodyPr>
            <a:normAutofit fontScale="25000" lnSpcReduction="20000"/>
          </a:bodyPr>
          <a:lstStyle/>
          <a:p>
            <a:r>
              <a:rPr lang="en-US" sz="8000" dirty="0"/>
              <a:t>«Ocol says</a:t>
            </a:r>
          </a:p>
          <a:p>
            <a:r>
              <a:rPr lang="en-US" sz="8000" dirty="0"/>
              <a:t>Black people's foods are primitive,</a:t>
            </a:r>
          </a:p>
          <a:p>
            <a:r>
              <a:rPr lang="en-US" sz="8000" dirty="0"/>
              <a:t>But what is backward about them?</a:t>
            </a:r>
          </a:p>
          <a:p>
            <a:r>
              <a:rPr lang="en-US" sz="8000" dirty="0"/>
              <a:t>He says</a:t>
            </a:r>
          </a:p>
          <a:p>
            <a:r>
              <a:rPr lang="en-US" sz="8000" dirty="0"/>
              <a:t>Black people's foods are dirty:</a:t>
            </a:r>
          </a:p>
          <a:p>
            <a:r>
              <a:rPr lang="en-US" sz="8000" dirty="0"/>
              <a:t>He means,</a:t>
            </a:r>
          </a:p>
          <a:p>
            <a:r>
              <a:rPr lang="en-US" sz="8000" dirty="0"/>
              <a:t>Some clumsy and dirty black women</a:t>
            </a:r>
          </a:p>
          <a:p>
            <a:r>
              <a:rPr lang="en-US" sz="8000" dirty="0"/>
              <a:t>Prepare food clumsily</a:t>
            </a:r>
          </a:p>
          <a:p>
            <a:r>
              <a:rPr lang="en-US" sz="8000" dirty="0"/>
              <a:t>And put them</a:t>
            </a:r>
          </a:p>
          <a:p>
            <a:r>
              <a:rPr lang="en-US" sz="8000" dirty="0"/>
              <a:t>In dirty containers.» (SOL, P.62).</a:t>
            </a:r>
          </a:p>
          <a:p>
            <a:r>
              <a:rPr lang="en-US" sz="8000" dirty="0"/>
              <a:t>Lawino again argues that the food that is native to her people is best for them:</a:t>
            </a:r>
          </a:p>
          <a:p>
            <a:endParaRPr lang="en-US" sz="8000" dirty="0"/>
          </a:p>
          <a:p>
            <a:pPr>
              <a:buNone/>
            </a:pPr>
            <a:r>
              <a:rPr lang="en-US" sz="8000" dirty="0" smtClean="0"/>
              <a:t/>
            </a:r>
            <a:br>
              <a:rPr lang="en-US" sz="8000" dirty="0" smtClean="0"/>
            </a:br>
            <a:endParaRPr lang="fr-FR" sz="8000" dirty="0"/>
          </a:p>
        </p:txBody>
      </p:sp>
      <p:sp>
        <p:nvSpPr>
          <p:cNvPr id="4" name="Espace réservé du contenu 3"/>
          <p:cNvSpPr>
            <a:spLocks noGrp="1"/>
          </p:cNvSpPr>
          <p:nvPr>
            <p:ph sz="half" idx="2"/>
          </p:nvPr>
        </p:nvSpPr>
        <p:spPr/>
        <p:txBody>
          <a:bodyPr>
            <a:normAutofit fontScale="25000" lnSpcReduction="20000"/>
          </a:bodyPr>
          <a:lstStyle/>
          <a:p>
            <a:endParaRPr lang="en-US" dirty="0"/>
          </a:p>
          <a:p>
            <a:r>
              <a:rPr lang="en-US" sz="8000" dirty="0"/>
              <a:t>Is the central pole</a:t>
            </a:r>
          </a:p>
          <a:p>
            <a:r>
              <a:rPr lang="en-US" sz="8000" dirty="0"/>
              <a:t>That shiny stool...</a:t>
            </a:r>
          </a:p>
          <a:p>
            <a:r>
              <a:rPr lang="en-US" sz="8000" dirty="0"/>
              <a:t>At the foot of the pole</a:t>
            </a:r>
          </a:p>
          <a:p>
            <a:r>
              <a:rPr lang="en-US" sz="8000" dirty="0"/>
              <a:t>Is my father's revered stool.</a:t>
            </a:r>
          </a:p>
          <a:p>
            <a:r>
              <a:rPr lang="en-US" sz="8000" dirty="0"/>
              <a:t>Further on</a:t>
            </a:r>
          </a:p>
          <a:p>
            <a:r>
              <a:rPr lang="en-US" sz="8000" dirty="0"/>
              <a:t>The rows of pots</a:t>
            </a:r>
          </a:p>
          <a:p>
            <a:r>
              <a:rPr lang="en-US" sz="8000" dirty="0"/>
              <a:t>Placed one on top of other</a:t>
            </a:r>
          </a:p>
          <a:p>
            <a:r>
              <a:rPr lang="en-US" sz="8000" dirty="0"/>
              <a:t>Are stores</a:t>
            </a:r>
          </a:p>
          <a:p>
            <a:r>
              <a:rPr lang="en-US" sz="8000" dirty="0"/>
              <a:t>And cupboards.</a:t>
            </a:r>
          </a:p>
          <a:p>
            <a:r>
              <a:rPr lang="en-US" sz="8000" dirty="0"/>
              <a:t>Millet flour, dried carcasses</a:t>
            </a:r>
          </a:p>
          <a:p>
            <a:r>
              <a:rPr lang="en-US" sz="8000" dirty="0"/>
              <a:t>Of various animals,</a:t>
            </a:r>
          </a:p>
          <a:p>
            <a:r>
              <a:rPr lang="en-US" sz="8000" dirty="0"/>
              <a:t>Beans, peas</a:t>
            </a:r>
          </a:p>
          <a:p>
            <a:r>
              <a:rPr lang="en-US" sz="8000" dirty="0"/>
              <a:t>Fish, dried cucumber...» (SOL, P.59)</a:t>
            </a:r>
          </a:p>
          <a:p>
            <a:endParaRPr lang="fr-FR" sz="8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178</TotalTime>
  <Words>706</Words>
  <Application>Microsoft Office PowerPoint</Application>
  <PresentationFormat>Affichage à l'écran (4:3)</PresentationFormat>
  <Paragraphs>79</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Aspect</vt:lpstr>
      <vt:lpstr>African Poetry: Part 2</vt:lpstr>
      <vt:lpstr>  Wole Soyinka  "Telephone Conversation" </vt:lpstr>
      <vt:lpstr>East Africa  </vt:lpstr>
      <vt:lpstr>Causes of the rate of development </vt:lpstr>
      <vt:lpstr>Two factors that motivated the growth of Anglophone East African potery</vt:lpstr>
      <vt:lpstr>Okot p'Bitek</vt:lpstr>
      <vt:lpstr>Charateristics of these volumes</vt:lpstr>
      <vt:lpstr>Song of Lawino  </vt:lpstr>
      <vt:lpstr>The text of the poem</vt:lpstr>
      <vt:lpstr>Diapositive 10</vt:lpstr>
      <vt:lpstr>Analysis </vt:lpstr>
      <vt:lpstr>Conclusion</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African Poetry</dc:title>
  <dc:creator>acer</dc:creator>
  <cp:lastModifiedBy>Gateway</cp:lastModifiedBy>
  <cp:revision>27</cp:revision>
  <dcterms:created xsi:type="dcterms:W3CDTF">2019-12-03T18:41:12Z</dcterms:created>
  <dcterms:modified xsi:type="dcterms:W3CDTF">2021-03-04T13:00:51Z</dcterms:modified>
</cp:coreProperties>
</file>