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diagrams/layout2.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48"/>
  </p:notesMasterIdLst>
  <p:sldIdLst>
    <p:sldId id="256" r:id="rId2"/>
    <p:sldId id="379" r:id="rId3"/>
    <p:sldId id="260" r:id="rId4"/>
    <p:sldId id="376" r:id="rId5"/>
    <p:sldId id="316" r:id="rId6"/>
    <p:sldId id="263" r:id="rId7"/>
    <p:sldId id="393" r:id="rId8"/>
    <p:sldId id="331" r:id="rId9"/>
    <p:sldId id="281" r:id="rId10"/>
    <p:sldId id="334" r:id="rId11"/>
    <p:sldId id="282" r:id="rId12"/>
    <p:sldId id="333" r:id="rId13"/>
    <p:sldId id="340" r:id="rId14"/>
    <p:sldId id="341" r:id="rId15"/>
    <p:sldId id="335" r:id="rId16"/>
    <p:sldId id="337" r:id="rId17"/>
    <p:sldId id="336" r:id="rId18"/>
    <p:sldId id="338" r:id="rId19"/>
    <p:sldId id="339" r:id="rId20"/>
    <p:sldId id="375" r:id="rId21"/>
    <p:sldId id="360" r:id="rId22"/>
    <p:sldId id="272" r:id="rId23"/>
    <p:sldId id="374" r:id="rId24"/>
    <p:sldId id="366" r:id="rId25"/>
    <p:sldId id="368" r:id="rId26"/>
    <p:sldId id="367" r:id="rId27"/>
    <p:sldId id="391" r:id="rId28"/>
    <p:sldId id="396" r:id="rId29"/>
    <p:sldId id="397" r:id="rId30"/>
    <p:sldId id="399" r:id="rId31"/>
    <p:sldId id="400" r:id="rId32"/>
    <p:sldId id="401" r:id="rId33"/>
    <p:sldId id="402" r:id="rId34"/>
    <p:sldId id="361" r:id="rId35"/>
    <p:sldId id="380" r:id="rId36"/>
    <p:sldId id="383" r:id="rId37"/>
    <p:sldId id="381" r:id="rId38"/>
    <p:sldId id="363" r:id="rId39"/>
    <p:sldId id="369" r:id="rId40"/>
    <p:sldId id="382" r:id="rId41"/>
    <p:sldId id="384" r:id="rId42"/>
    <p:sldId id="343" r:id="rId43"/>
    <p:sldId id="344" r:id="rId44"/>
    <p:sldId id="345" r:id="rId45"/>
    <p:sldId id="385" r:id="rId46"/>
    <p:sldId id="403" r:id="rId47"/>
  </p:sldIdLst>
  <p:sldSz cx="9144000" cy="6858000" type="screen4x3"/>
  <p:notesSz cx="6735763" cy="986948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6595" autoAdjust="0"/>
  </p:normalViewPr>
  <p:slideViewPr>
    <p:cSldViewPr>
      <p:cViewPr>
        <p:scale>
          <a:sx n="66" d="100"/>
          <a:sy n="66" d="100"/>
        </p:scale>
        <p:origin x="-864"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04F1C4-A3FD-4905-9F0B-67EB25309042}"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fr-FR"/>
        </a:p>
      </dgm:t>
    </dgm:pt>
    <dgm:pt modelId="{9097944B-C9BF-45B6-8166-155CAA915E5F}">
      <dgm:prSet phldrT="[Texte]" custT="1"/>
      <dgm:spPr>
        <a:solidFill>
          <a:srgbClr val="FFFF00">
            <a:alpha val="90000"/>
          </a:srgbClr>
        </a:solidFill>
      </dgm:spPr>
      <dgm:t>
        <a:bodyPr/>
        <a:lstStyle/>
        <a:p>
          <a:pPr rtl="1"/>
          <a:r>
            <a:rPr lang="ar-SA" sz="2800" b="1" dirty="0" smtClean="0"/>
            <a:t>دراسة الجدوى التفصيلية</a:t>
          </a:r>
          <a:endParaRPr lang="fr-FR" sz="2800" b="1" dirty="0"/>
        </a:p>
      </dgm:t>
    </dgm:pt>
    <dgm:pt modelId="{3D0E5974-00AD-49DF-BCC0-0FB7AA3BF5B6}" type="parTrans" cxnId="{1DCC0609-D73A-4295-BB14-602231BE3DAE}">
      <dgm:prSet/>
      <dgm:spPr/>
      <dgm:t>
        <a:bodyPr/>
        <a:lstStyle/>
        <a:p>
          <a:pPr rtl="1"/>
          <a:endParaRPr lang="fr-FR" sz="2800"/>
        </a:p>
      </dgm:t>
    </dgm:pt>
    <dgm:pt modelId="{060DC8BE-1C62-4DFB-A527-26DE50E1134C}" type="sibTrans" cxnId="{1DCC0609-D73A-4295-BB14-602231BE3DAE}">
      <dgm:prSet/>
      <dgm:spPr/>
      <dgm:t>
        <a:bodyPr/>
        <a:lstStyle/>
        <a:p>
          <a:pPr rtl="1"/>
          <a:endParaRPr lang="fr-FR" sz="2800"/>
        </a:p>
      </dgm:t>
    </dgm:pt>
    <dgm:pt modelId="{2F3FF93B-2DEF-44B0-ACA7-2DC29F6F4D5E}">
      <dgm:prSet phldrT="[Texte]" custT="1"/>
      <dgm:spPr/>
      <dgm:t>
        <a:bodyPr/>
        <a:lstStyle/>
        <a:p>
          <a:pPr rtl="1"/>
          <a:r>
            <a:rPr lang="ar-SA" sz="2800" b="1" dirty="0" smtClean="0"/>
            <a:t>دراسة الجدوى الفنية</a:t>
          </a:r>
          <a:endParaRPr lang="fr-FR" sz="2800" b="1" dirty="0"/>
        </a:p>
      </dgm:t>
    </dgm:pt>
    <dgm:pt modelId="{4C45A682-1FEA-478F-8A62-6DED12617CBF}" type="parTrans" cxnId="{AD8B9A5A-6395-4637-8B34-9F57B2968861}">
      <dgm:prSet/>
      <dgm:spPr/>
      <dgm:t>
        <a:bodyPr/>
        <a:lstStyle/>
        <a:p>
          <a:pPr rtl="1"/>
          <a:endParaRPr lang="fr-FR" sz="2800"/>
        </a:p>
      </dgm:t>
    </dgm:pt>
    <dgm:pt modelId="{1C69990F-8A5F-47FB-9754-E54DCD17D97D}" type="sibTrans" cxnId="{AD8B9A5A-6395-4637-8B34-9F57B2968861}">
      <dgm:prSet/>
      <dgm:spPr/>
      <dgm:t>
        <a:bodyPr/>
        <a:lstStyle/>
        <a:p>
          <a:pPr rtl="1"/>
          <a:endParaRPr lang="fr-FR" sz="2800"/>
        </a:p>
      </dgm:t>
    </dgm:pt>
    <dgm:pt modelId="{F61CFC4C-F4AB-441C-864A-FC0E9A841913}">
      <dgm:prSet phldrT="[Texte]" custT="1"/>
      <dgm:spPr/>
      <dgm:t>
        <a:bodyPr/>
        <a:lstStyle/>
        <a:p>
          <a:pPr rtl="1"/>
          <a:r>
            <a:rPr lang="ar-SA" sz="2800" b="1" dirty="0" smtClean="0"/>
            <a:t>دراسة الجدوى التسويقية</a:t>
          </a:r>
          <a:endParaRPr lang="fr-FR" sz="2800" b="1" dirty="0"/>
        </a:p>
      </dgm:t>
    </dgm:pt>
    <dgm:pt modelId="{EFA2A7B2-499D-4868-9531-02FEEB070189}" type="parTrans" cxnId="{CC734558-DC3D-443C-ADD1-121B128699F0}">
      <dgm:prSet/>
      <dgm:spPr/>
      <dgm:t>
        <a:bodyPr/>
        <a:lstStyle/>
        <a:p>
          <a:pPr rtl="1"/>
          <a:endParaRPr lang="fr-FR" sz="2800"/>
        </a:p>
      </dgm:t>
    </dgm:pt>
    <dgm:pt modelId="{0C993DBC-3F80-46BA-A38F-182657654FBA}" type="sibTrans" cxnId="{CC734558-DC3D-443C-ADD1-121B128699F0}">
      <dgm:prSet/>
      <dgm:spPr/>
      <dgm:t>
        <a:bodyPr/>
        <a:lstStyle/>
        <a:p>
          <a:pPr rtl="1"/>
          <a:endParaRPr lang="fr-FR" sz="2800"/>
        </a:p>
      </dgm:t>
    </dgm:pt>
    <dgm:pt modelId="{9C42A168-3031-4952-87D1-1095BEAFAFF5}">
      <dgm:prSet custT="1"/>
      <dgm:spPr/>
      <dgm:t>
        <a:bodyPr/>
        <a:lstStyle/>
        <a:p>
          <a:pPr rtl="1"/>
          <a:r>
            <a:rPr lang="ar-SA" sz="2800" b="1" dirty="0" smtClean="0"/>
            <a:t>دراسة الجدوى المالية</a:t>
          </a:r>
          <a:endParaRPr lang="fr-FR" sz="2800" dirty="0"/>
        </a:p>
      </dgm:t>
    </dgm:pt>
    <dgm:pt modelId="{2996C12F-C096-4DC9-B2D9-FA3CECFA7C89}" type="parTrans" cxnId="{E41DFF0C-AB36-4A92-9555-3D969E418E7E}">
      <dgm:prSet/>
      <dgm:spPr/>
      <dgm:t>
        <a:bodyPr/>
        <a:lstStyle/>
        <a:p>
          <a:pPr rtl="1"/>
          <a:endParaRPr lang="fr-FR"/>
        </a:p>
      </dgm:t>
    </dgm:pt>
    <dgm:pt modelId="{411DEBB1-881E-43EA-B4BA-6145F58DA95F}" type="sibTrans" cxnId="{E41DFF0C-AB36-4A92-9555-3D969E418E7E}">
      <dgm:prSet/>
      <dgm:spPr/>
      <dgm:t>
        <a:bodyPr/>
        <a:lstStyle/>
        <a:p>
          <a:pPr rtl="1"/>
          <a:endParaRPr lang="fr-FR"/>
        </a:p>
      </dgm:t>
    </dgm:pt>
    <dgm:pt modelId="{F681F565-4E1E-4D19-8E03-15BBBFE1B32F}" type="pres">
      <dgm:prSet presAssocID="{8104F1C4-A3FD-4905-9F0B-67EB25309042}" presName="hierChild1" presStyleCnt="0">
        <dgm:presLayoutVars>
          <dgm:chPref val="1"/>
          <dgm:dir/>
          <dgm:animOne val="branch"/>
          <dgm:animLvl val="lvl"/>
          <dgm:resizeHandles/>
        </dgm:presLayoutVars>
      </dgm:prSet>
      <dgm:spPr/>
      <dgm:t>
        <a:bodyPr/>
        <a:lstStyle/>
        <a:p>
          <a:endParaRPr lang="fr-FR"/>
        </a:p>
      </dgm:t>
    </dgm:pt>
    <dgm:pt modelId="{5CC5F780-42AD-48B5-A0C4-CCCAD83CFF2C}" type="pres">
      <dgm:prSet presAssocID="{9097944B-C9BF-45B6-8166-155CAA915E5F}" presName="hierRoot1" presStyleCnt="0"/>
      <dgm:spPr/>
    </dgm:pt>
    <dgm:pt modelId="{F898EFAC-A907-4596-AE6D-F85315B23B6B}" type="pres">
      <dgm:prSet presAssocID="{9097944B-C9BF-45B6-8166-155CAA915E5F}" presName="composite" presStyleCnt="0"/>
      <dgm:spPr/>
    </dgm:pt>
    <dgm:pt modelId="{7951A69D-C459-4D54-8564-B0A34EA106F0}" type="pres">
      <dgm:prSet presAssocID="{9097944B-C9BF-45B6-8166-155CAA915E5F}" presName="background" presStyleLbl="node0" presStyleIdx="0" presStyleCnt="1"/>
      <dgm:spPr/>
    </dgm:pt>
    <dgm:pt modelId="{D5A03128-6203-4FC6-99D2-8BF412975283}" type="pres">
      <dgm:prSet presAssocID="{9097944B-C9BF-45B6-8166-155CAA915E5F}" presName="text" presStyleLbl="fgAcc0" presStyleIdx="0" presStyleCnt="1">
        <dgm:presLayoutVars>
          <dgm:chPref val="3"/>
        </dgm:presLayoutVars>
      </dgm:prSet>
      <dgm:spPr/>
      <dgm:t>
        <a:bodyPr/>
        <a:lstStyle/>
        <a:p>
          <a:endParaRPr lang="fr-FR"/>
        </a:p>
      </dgm:t>
    </dgm:pt>
    <dgm:pt modelId="{8272AE1C-9DCC-4B90-8C36-42DBEB689B67}" type="pres">
      <dgm:prSet presAssocID="{9097944B-C9BF-45B6-8166-155CAA915E5F}" presName="hierChild2" presStyleCnt="0"/>
      <dgm:spPr/>
    </dgm:pt>
    <dgm:pt modelId="{B4D25718-C860-44D9-9C4C-3C363A2942E8}" type="pres">
      <dgm:prSet presAssocID="{2996C12F-C096-4DC9-B2D9-FA3CECFA7C89}" presName="Name10" presStyleLbl="parChTrans1D2" presStyleIdx="0" presStyleCnt="3"/>
      <dgm:spPr/>
      <dgm:t>
        <a:bodyPr/>
        <a:lstStyle/>
        <a:p>
          <a:endParaRPr lang="fr-FR"/>
        </a:p>
      </dgm:t>
    </dgm:pt>
    <dgm:pt modelId="{4F45FD44-EE98-46DA-8FE5-38FB87C1E587}" type="pres">
      <dgm:prSet presAssocID="{9C42A168-3031-4952-87D1-1095BEAFAFF5}" presName="hierRoot2" presStyleCnt="0"/>
      <dgm:spPr/>
    </dgm:pt>
    <dgm:pt modelId="{39972955-9F61-426A-A576-3E8AB2A8841E}" type="pres">
      <dgm:prSet presAssocID="{9C42A168-3031-4952-87D1-1095BEAFAFF5}" presName="composite2" presStyleCnt="0"/>
      <dgm:spPr/>
    </dgm:pt>
    <dgm:pt modelId="{926CAB44-A05B-4D06-84C6-9C7844E249F8}" type="pres">
      <dgm:prSet presAssocID="{9C42A168-3031-4952-87D1-1095BEAFAFF5}" presName="background2" presStyleLbl="node2" presStyleIdx="0" presStyleCnt="3"/>
      <dgm:spPr/>
    </dgm:pt>
    <dgm:pt modelId="{921230E5-270D-4C1C-A37B-E2E38DABDAFD}" type="pres">
      <dgm:prSet presAssocID="{9C42A168-3031-4952-87D1-1095BEAFAFF5}" presName="text2" presStyleLbl="fgAcc2" presStyleIdx="0" presStyleCnt="3">
        <dgm:presLayoutVars>
          <dgm:chPref val="3"/>
        </dgm:presLayoutVars>
      </dgm:prSet>
      <dgm:spPr/>
      <dgm:t>
        <a:bodyPr/>
        <a:lstStyle/>
        <a:p>
          <a:endParaRPr lang="fr-FR"/>
        </a:p>
      </dgm:t>
    </dgm:pt>
    <dgm:pt modelId="{7C29988C-F56A-4FEA-B6A5-C904B844CAE0}" type="pres">
      <dgm:prSet presAssocID="{9C42A168-3031-4952-87D1-1095BEAFAFF5}" presName="hierChild3" presStyleCnt="0"/>
      <dgm:spPr/>
    </dgm:pt>
    <dgm:pt modelId="{B63FDA5A-AE5D-4514-AFCC-D40158ED5983}" type="pres">
      <dgm:prSet presAssocID="{4C45A682-1FEA-478F-8A62-6DED12617CBF}" presName="Name10" presStyleLbl="parChTrans1D2" presStyleIdx="1" presStyleCnt="3"/>
      <dgm:spPr/>
      <dgm:t>
        <a:bodyPr/>
        <a:lstStyle/>
        <a:p>
          <a:endParaRPr lang="fr-FR"/>
        </a:p>
      </dgm:t>
    </dgm:pt>
    <dgm:pt modelId="{20D5EA66-B081-4950-9B7E-B989DC035284}" type="pres">
      <dgm:prSet presAssocID="{2F3FF93B-2DEF-44B0-ACA7-2DC29F6F4D5E}" presName="hierRoot2" presStyleCnt="0"/>
      <dgm:spPr/>
    </dgm:pt>
    <dgm:pt modelId="{3AA03F23-3382-47BF-A12E-9E3D2BD475E7}" type="pres">
      <dgm:prSet presAssocID="{2F3FF93B-2DEF-44B0-ACA7-2DC29F6F4D5E}" presName="composite2" presStyleCnt="0"/>
      <dgm:spPr/>
    </dgm:pt>
    <dgm:pt modelId="{FDFC8211-BF87-477A-BC31-12052F4D0818}" type="pres">
      <dgm:prSet presAssocID="{2F3FF93B-2DEF-44B0-ACA7-2DC29F6F4D5E}" presName="background2" presStyleLbl="node2" presStyleIdx="1" presStyleCnt="3"/>
      <dgm:spPr/>
    </dgm:pt>
    <dgm:pt modelId="{83676C4B-D88F-4ADD-9B64-2997CB5CC731}" type="pres">
      <dgm:prSet presAssocID="{2F3FF93B-2DEF-44B0-ACA7-2DC29F6F4D5E}" presName="text2" presStyleLbl="fgAcc2" presStyleIdx="1" presStyleCnt="3">
        <dgm:presLayoutVars>
          <dgm:chPref val="3"/>
        </dgm:presLayoutVars>
      </dgm:prSet>
      <dgm:spPr/>
      <dgm:t>
        <a:bodyPr/>
        <a:lstStyle/>
        <a:p>
          <a:endParaRPr lang="fr-FR"/>
        </a:p>
      </dgm:t>
    </dgm:pt>
    <dgm:pt modelId="{729A8C04-20C2-4EFA-8AB3-F825AF213DEC}" type="pres">
      <dgm:prSet presAssocID="{2F3FF93B-2DEF-44B0-ACA7-2DC29F6F4D5E}" presName="hierChild3" presStyleCnt="0"/>
      <dgm:spPr/>
    </dgm:pt>
    <dgm:pt modelId="{F2EDE7BD-9945-4A2A-9E52-637DFD79F74E}" type="pres">
      <dgm:prSet presAssocID="{EFA2A7B2-499D-4868-9531-02FEEB070189}" presName="Name10" presStyleLbl="parChTrans1D2" presStyleIdx="2" presStyleCnt="3"/>
      <dgm:spPr/>
      <dgm:t>
        <a:bodyPr/>
        <a:lstStyle/>
        <a:p>
          <a:endParaRPr lang="fr-FR"/>
        </a:p>
      </dgm:t>
    </dgm:pt>
    <dgm:pt modelId="{D93ECDE6-E21B-4349-BDEC-846145EC02E4}" type="pres">
      <dgm:prSet presAssocID="{F61CFC4C-F4AB-441C-864A-FC0E9A841913}" presName="hierRoot2" presStyleCnt="0"/>
      <dgm:spPr/>
    </dgm:pt>
    <dgm:pt modelId="{CDF7A32B-39CC-4E3A-97A3-7F399936E822}" type="pres">
      <dgm:prSet presAssocID="{F61CFC4C-F4AB-441C-864A-FC0E9A841913}" presName="composite2" presStyleCnt="0"/>
      <dgm:spPr/>
    </dgm:pt>
    <dgm:pt modelId="{5C9DEACB-E12C-49FD-9C9E-A25456F56CD2}" type="pres">
      <dgm:prSet presAssocID="{F61CFC4C-F4AB-441C-864A-FC0E9A841913}" presName="background2" presStyleLbl="node2" presStyleIdx="2" presStyleCnt="3"/>
      <dgm:spPr/>
    </dgm:pt>
    <dgm:pt modelId="{0411D073-205E-41B5-A9B8-B19C5BDED546}" type="pres">
      <dgm:prSet presAssocID="{F61CFC4C-F4AB-441C-864A-FC0E9A841913}" presName="text2" presStyleLbl="fgAcc2" presStyleIdx="2" presStyleCnt="3">
        <dgm:presLayoutVars>
          <dgm:chPref val="3"/>
        </dgm:presLayoutVars>
      </dgm:prSet>
      <dgm:spPr/>
      <dgm:t>
        <a:bodyPr/>
        <a:lstStyle/>
        <a:p>
          <a:endParaRPr lang="fr-FR"/>
        </a:p>
      </dgm:t>
    </dgm:pt>
    <dgm:pt modelId="{33F125CF-1A1F-43BB-B0B7-7EB91FC1D363}" type="pres">
      <dgm:prSet presAssocID="{F61CFC4C-F4AB-441C-864A-FC0E9A841913}" presName="hierChild3" presStyleCnt="0"/>
      <dgm:spPr/>
    </dgm:pt>
  </dgm:ptLst>
  <dgm:cxnLst>
    <dgm:cxn modelId="{9B702011-CA5A-41CF-BB8E-6B46DDC69CD0}" type="presOf" srcId="{2F3FF93B-2DEF-44B0-ACA7-2DC29F6F4D5E}" destId="{83676C4B-D88F-4ADD-9B64-2997CB5CC731}" srcOrd="0" destOrd="0" presId="urn:microsoft.com/office/officeart/2005/8/layout/hierarchy1"/>
    <dgm:cxn modelId="{23CB9D47-DCD2-4340-BECB-F768016D7113}" type="presOf" srcId="{4C45A682-1FEA-478F-8A62-6DED12617CBF}" destId="{B63FDA5A-AE5D-4514-AFCC-D40158ED5983}" srcOrd="0" destOrd="0" presId="urn:microsoft.com/office/officeart/2005/8/layout/hierarchy1"/>
    <dgm:cxn modelId="{2AC246EA-9255-4CFA-AA29-A9C12EEF593A}" type="presOf" srcId="{8104F1C4-A3FD-4905-9F0B-67EB25309042}" destId="{F681F565-4E1E-4D19-8E03-15BBBFE1B32F}" srcOrd="0" destOrd="0" presId="urn:microsoft.com/office/officeart/2005/8/layout/hierarchy1"/>
    <dgm:cxn modelId="{1DCC0609-D73A-4295-BB14-602231BE3DAE}" srcId="{8104F1C4-A3FD-4905-9F0B-67EB25309042}" destId="{9097944B-C9BF-45B6-8166-155CAA915E5F}" srcOrd="0" destOrd="0" parTransId="{3D0E5974-00AD-49DF-BCC0-0FB7AA3BF5B6}" sibTransId="{060DC8BE-1C62-4DFB-A527-26DE50E1134C}"/>
    <dgm:cxn modelId="{9114A232-CC1B-4450-86B3-4B5A293665A7}" type="presOf" srcId="{9097944B-C9BF-45B6-8166-155CAA915E5F}" destId="{D5A03128-6203-4FC6-99D2-8BF412975283}" srcOrd="0" destOrd="0" presId="urn:microsoft.com/office/officeart/2005/8/layout/hierarchy1"/>
    <dgm:cxn modelId="{4834D3C4-07BB-4500-92BF-14EC0FC3B505}" type="presOf" srcId="{2996C12F-C096-4DC9-B2D9-FA3CECFA7C89}" destId="{B4D25718-C860-44D9-9C4C-3C363A2942E8}" srcOrd="0" destOrd="0" presId="urn:microsoft.com/office/officeart/2005/8/layout/hierarchy1"/>
    <dgm:cxn modelId="{E41DFF0C-AB36-4A92-9555-3D969E418E7E}" srcId="{9097944B-C9BF-45B6-8166-155CAA915E5F}" destId="{9C42A168-3031-4952-87D1-1095BEAFAFF5}" srcOrd="0" destOrd="0" parTransId="{2996C12F-C096-4DC9-B2D9-FA3CECFA7C89}" sibTransId="{411DEBB1-881E-43EA-B4BA-6145F58DA95F}"/>
    <dgm:cxn modelId="{FA3117FD-71F7-45B7-91FA-F209921ECA19}" type="presOf" srcId="{F61CFC4C-F4AB-441C-864A-FC0E9A841913}" destId="{0411D073-205E-41B5-A9B8-B19C5BDED546}" srcOrd="0" destOrd="0" presId="urn:microsoft.com/office/officeart/2005/8/layout/hierarchy1"/>
    <dgm:cxn modelId="{AD8B9A5A-6395-4637-8B34-9F57B2968861}" srcId="{9097944B-C9BF-45B6-8166-155CAA915E5F}" destId="{2F3FF93B-2DEF-44B0-ACA7-2DC29F6F4D5E}" srcOrd="1" destOrd="0" parTransId="{4C45A682-1FEA-478F-8A62-6DED12617CBF}" sibTransId="{1C69990F-8A5F-47FB-9754-E54DCD17D97D}"/>
    <dgm:cxn modelId="{305575EF-2283-4826-977F-02F52EC15FAB}" type="presOf" srcId="{9C42A168-3031-4952-87D1-1095BEAFAFF5}" destId="{921230E5-270D-4C1C-A37B-E2E38DABDAFD}" srcOrd="0" destOrd="0" presId="urn:microsoft.com/office/officeart/2005/8/layout/hierarchy1"/>
    <dgm:cxn modelId="{AA4E578E-B0F2-4013-9986-5B5B7616CBA8}" type="presOf" srcId="{EFA2A7B2-499D-4868-9531-02FEEB070189}" destId="{F2EDE7BD-9945-4A2A-9E52-637DFD79F74E}" srcOrd="0" destOrd="0" presId="urn:microsoft.com/office/officeart/2005/8/layout/hierarchy1"/>
    <dgm:cxn modelId="{CC734558-DC3D-443C-ADD1-121B128699F0}" srcId="{9097944B-C9BF-45B6-8166-155CAA915E5F}" destId="{F61CFC4C-F4AB-441C-864A-FC0E9A841913}" srcOrd="2" destOrd="0" parTransId="{EFA2A7B2-499D-4868-9531-02FEEB070189}" sibTransId="{0C993DBC-3F80-46BA-A38F-182657654FBA}"/>
    <dgm:cxn modelId="{83003F03-8EAC-439B-AE65-AE5A3DBA9833}" type="presParOf" srcId="{F681F565-4E1E-4D19-8E03-15BBBFE1B32F}" destId="{5CC5F780-42AD-48B5-A0C4-CCCAD83CFF2C}" srcOrd="0" destOrd="0" presId="urn:microsoft.com/office/officeart/2005/8/layout/hierarchy1"/>
    <dgm:cxn modelId="{9BD35978-6027-42F5-A884-C65CEB38703A}" type="presParOf" srcId="{5CC5F780-42AD-48B5-A0C4-CCCAD83CFF2C}" destId="{F898EFAC-A907-4596-AE6D-F85315B23B6B}" srcOrd="0" destOrd="0" presId="urn:microsoft.com/office/officeart/2005/8/layout/hierarchy1"/>
    <dgm:cxn modelId="{8810B357-8A20-49A8-BC3E-6326424840FB}" type="presParOf" srcId="{F898EFAC-A907-4596-AE6D-F85315B23B6B}" destId="{7951A69D-C459-4D54-8564-B0A34EA106F0}" srcOrd="0" destOrd="0" presId="urn:microsoft.com/office/officeart/2005/8/layout/hierarchy1"/>
    <dgm:cxn modelId="{D0A9EAB0-343A-454C-84CB-94F1BC04A395}" type="presParOf" srcId="{F898EFAC-A907-4596-AE6D-F85315B23B6B}" destId="{D5A03128-6203-4FC6-99D2-8BF412975283}" srcOrd="1" destOrd="0" presId="urn:microsoft.com/office/officeart/2005/8/layout/hierarchy1"/>
    <dgm:cxn modelId="{D7C9ECA4-4E2B-4333-B945-36F318DB5C3A}" type="presParOf" srcId="{5CC5F780-42AD-48B5-A0C4-CCCAD83CFF2C}" destId="{8272AE1C-9DCC-4B90-8C36-42DBEB689B67}" srcOrd="1" destOrd="0" presId="urn:microsoft.com/office/officeart/2005/8/layout/hierarchy1"/>
    <dgm:cxn modelId="{3DD17426-29A7-492E-9BE1-DBC37CFFD842}" type="presParOf" srcId="{8272AE1C-9DCC-4B90-8C36-42DBEB689B67}" destId="{B4D25718-C860-44D9-9C4C-3C363A2942E8}" srcOrd="0" destOrd="0" presId="urn:microsoft.com/office/officeart/2005/8/layout/hierarchy1"/>
    <dgm:cxn modelId="{B2C5F30F-1C1D-426E-A8AA-8B02E2D6E368}" type="presParOf" srcId="{8272AE1C-9DCC-4B90-8C36-42DBEB689B67}" destId="{4F45FD44-EE98-46DA-8FE5-38FB87C1E587}" srcOrd="1" destOrd="0" presId="urn:microsoft.com/office/officeart/2005/8/layout/hierarchy1"/>
    <dgm:cxn modelId="{51C925B5-F94B-426A-BF61-5FD5C734F3B6}" type="presParOf" srcId="{4F45FD44-EE98-46DA-8FE5-38FB87C1E587}" destId="{39972955-9F61-426A-A576-3E8AB2A8841E}" srcOrd="0" destOrd="0" presId="urn:microsoft.com/office/officeart/2005/8/layout/hierarchy1"/>
    <dgm:cxn modelId="{2C836433-C246-4C7A-9F22-C6C21CA1326F}" type="presParOf" srcId="{39972955-9F61-426A-A576-3E8AB2A8841E}" destId="{926CAB44-A05B-4D06-84C6-9C7844E249F8}" srcOrd="0" destOrd="0" presId="urn:microsoft.com/office/officeart/2005/8/layout/hierarchy1"/>
    <dgm:cxn modelId="{1D970C95-917E-4C2E-BDCD-1711862608C4}" type="presParOf" srcId="{39972955-9F61-426A-A576-3E8AB2A8841E}" destId="{921230E5-270D-4C1C-A37B-E2E38DABDAFD}" srcOrd="1" destOrd="0" presId="urn:microsoft.com/office/officeart/2005/8/layout/hierarchy1"/>
    <dgm:cxn modelId="{3172A164-E1F4-4101-A0C5-C375E51C1EB8}" type="presParOf" srcId="{4F45FD44-EE98-46DA-8FE5-38FB87C1E587}" destId="{7C29988C-F56A-4FEA-B6A5-C904B844CAE0}" srcOrd="1" destOrd="0" presId="urn:microsoft.com/office/officeart/2005/8/layout/hierarchy1"/>
    <dgm:cxn modelId="{35681697-0694-450A-ACAB-0A018A63CF13}" type="presParOf" srcId="{8272AE1C-9DCC-4B90-8C36-42DBEB689B67}" destId="{B63FDA5A-AE5D-4514-AFCC-D40158ED5983}" srcOrd="2" destOrd="0" presId="urn:microsoft.com/office/officeart/2005/8/layout/hierarchy1"/>
    <dgm:cxn modelId="{9C6238FF-BED0-40BB-A5BE-CC1D32779033}" type="presParOf" srcId="{8272AE1C-9DCC-4B90-8C36-42DBEB689B67}" destId="{20D5EA66-B081-4950-9B7E-B989DC035284}" srcOrd="3" destOrd="0" presId="urn:microsoft.com/office/officeart/2005/8/layout/hierarchy1"/>
    <dgm:cxn modelId="{D494021F-09C2-40CA-97EC-0C6247AF6A48}" type="presParOf" srcId="{20D5EA66-B081-4950-9B7E-B989DC035284}" destId="{3AA03F23-3382-47BF-A12E-9E3D2BD475E7}" srcOrd="0" destOrd="0" presId="urn:microsoft.com/office/officeart/2005/8/layout/hierarchy1"/>
    <dgm:cxn modelId="{AF7137C3-CD5C-4E01-8F5D-742606A339D9}" type="presParOf" srcId="{3AA03F23-3382-47BF-A12E-9E3D2BD475E7}" destId="{FDFC8211-BF87-477A-BC31-12052F4D0818}" srcOrd="0" destOrd="0" presId="urn:microsoft.com/office/officeart/2005/8/layout/hierarchy1"/>
    <dgm:cxn modelId="{D9E9B23F-2DCB-4601-B2AA-9009E6939C46}" type="presParOf" srcId="{3AA03F23-3382-47BF-A12E-9E3D2BD475E7}" destId="{83676C4B-D88F-4ADD-9B64-2997CB5CC731}" srcOrd="1" destOrd="0" presId="urn:microsoft.com/office/officeart/2005/8/layout/hierarchy1"/>
    <dgm:cxn modelId="{5481BAA1-5BEC-446B-B6BA-33EC4E9AB3A6}" type="presParOf" srcId="{20D5EA66-B081-4950-9B7E-B989DC035284}" destId="{729A8C04-20C2-4EFA-8AB3-F825AF213DEC}" srcOrd="1" destOrd="0" presId="urn:microsoft.com/office/officeart/2005/8/layout/hierarchy1"/>
    <dgm:cxn modelId="{E5B25EE7-9945-40C8-AB54-D71FB9D3F618}" type="presParOf" srcId="{8272AE1C-9DCC-4B90-8C36-42DBEB689B67}" destId="{F2EDE7BD-9945-4A2A-9E52-637DFD79F74E}" srcOrd="4" destOrd="0" presId="urn:microsoft.com/office/officeart/2005/8/layout/hierarchy1"/>
    <dgm:cxn modelId="{1A20BF5F-9576-43FC-8B70-235DC07886FB}" type="presParOf" srcId="{8272AE1C-9DCC-4B90-8C36-42DBEB689B67}" destId="{D93ECDE6-E21B-4349-BDEC-846145EC02E4}" srcOrd="5" destOrd="0" presId="urn:microsoft.com/office/officeart/2005/8/layout/hierarchy1"/>
    <dgm:cxn modelId="{DDC572CD-55FC-47C4-9AE7-CF521872BE80}" type="presParOf" srcId="{D93ECDE6-E21B-4349-BDEC-846145EC02E4}" destId="{CDF7A32B-39CC-4E3A-97A3-7F399936E822}" srcOrd="0" destOrd="0" presId="urn:microsoft.com/office/officeart/2005/8/layout/hierarchy1"/>
    <dgm:cxn modelId="{68DF9190-D51E-421C-B795-3769DE7B2549}" type="presParOf" srcId="{CDF7A32B-39CC-4E3A-97A3-7F399936E822}" destId="{5C9DEACB-E12C-49FD-9C9E-A25456F56CD2}" srcOrd="0" destOrd="0" presId="urn:microsoft.com/office/officeart/2005/8/layout/hierarchy1"/>
    <dgm:cxn modelId="{9AA98A08-2399-42D5-811F-D4B479CCB74D}" type="presParOf" srcId="{CDF7A32B-39CC-4E3A-97A3-7F399936E822}" destId="{0411D073-205E-41B5-A9B8-B19C5BDED546}" srcOrd="1" destOrd="0" presId="urn:microsoft.com/office/officeart/2005/8/layout/hierarchy1"/>
    <dgm:cxn modelId="{5F91CB67-5B9E-483D-90D7-53AD15B6F0F4}" type="presParOf" srcId="{D93ECDE6-E21B-4349-BDEC-846145EC02E4}" destId="{33F125CF-1A1F-43BB-B0B7-7EB91FC1D363}"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104F1C4-A3FD-4905-9F0B-67EB25309042}"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fr-FR"/>
        </a:p>
      </dgm:t>
    </dgm:pt>
    <dgm:pt modelId="{F681F565-4E1E-4D19-8E03-15BBBFE1B32F}" type="pres">
      <dgm:prSet presAssocID="{8104F1C4-A3FD-4905-9F0B-67EB25309042}" presName="hierChild1" presStyleCnt="0">
        <dgm:presLayoutVars>
          <dgm:chPref val="1"/>
          <dgm:dir/>
          <dgm:animOne val="branch"/>
          <dgm:animLvl val="lvl"/>
          <dgm:resizeHandles/>
        </dgm:presLayoutVars>
      </dgm:prSet>
      <dgm:spPr/>
      <dgm:t>
        <a:bodyPr/>
        <a:lstStyle/>
        <a:p>
          <a:endParaRPr lang="fr-FR"/>
        </a:p>
      </dgm:t>
    </dgm:pt>
  </dgm:ptLst>
  <dgm:cxnLst>
    <dgm:cxn modelId="{A8A3803E-F587-447E-A27C-250F9D1B84AC}" type="presOf" srcId="{8104F1C4-A3FD-4905-9F0B-67EB25309042}" destId="{F681F565-4E1E-4D19-8E03-15BBBFE1B32F}" srcOrd="0" destOrd="0" presId="urn:microsoft.com/office/officeart/2005/8/layout/hierarchy1"/>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2EDE7BD-9945-4A2A-9E52-637DFD79F74E}">
      <dsp:nvSpPr>
        <dsp:cNvPr id="0" name=""/>
        <dsp:cNvSpPr/>
      </dsp:nvSpPr>
      <dsp:spPr>
        <a:xfrm>
          <a:off x="4152333" y="1554146"/>
          <a:ext cx="2946817" cy="701208"/>
        </a:xfrm>
        <a:custGeom>
          <a:avLst/>
          <a:gdLst/>
          <a:ahLst/>
          <a:cxnLst/>
          <a:rect l="0" t="0" r="0" b="0"/>
          <a:pathLst>
            <a:path>
              <a:moveTo>
                <a:pt x="0" y="0"/>
              </a:moveTo>
              <a:lnTo>
                <a:pt x="0" y="477853"/>
              </a:lnTo>
              <a:lnTo>
                <a:pt x="2946817" y="477853"/>
              </a:lnTo>
              <a:lnTo>
                <a:pt x="2946817" y="70120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63FDA5A-AE5D-4514-AFCC-D40158ED5983}">
      <dsp:nvSpPr>
        <dsp:cNvPr id="0" name=""/>
        <dsp:cNvSpPr/>
      </dsp:nvSpPr>
      <dsp:spPr>
        <a:xfrm>
          <a:off x="4106613" y="1554146"/>
          <a:ext cx="91440" cy="701208"/>
        </a:xfrm>
        <a:custGeom>
          <a:avLst/>
          <a:gdLst/>
          <a:ahLst/>
          <a:cxnLst/>
          <a:rect l="0" t="0" r="0" b="0"/>
          <a:pathLst>
            <a:path>
              <a:moveTo>
                <a:pt x="45720" y="0"/>
              </a:moveTo>
              <a:lnTo>
                <a:pt x="45720" y="70120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4D25718-C860-44D9-9C4C-3C363A2942E8}">
      <dsp:nvSpPr>
        <dsp:cNvPr id="0" name=""/>
        <dsp:cNvSpPr/>
      </dsp:nvSpPr>
      <dsp:spPr>
        <a:xfrm>
          <a:off x="1205516" y="1554146"/>
          <a:ext cx="2946817" cy="701208"/>
        </a:xfrm>
        <a:custGeom>
          <a:avLst/>
          <a:gdLst/>
          <a:ahLst/>
          <a:cxnLst/>
          <a:rect l="0" t="0" r="0" b="0"/>
          <a:pathLst>
            <a:path>
              <a:moveTo>
                <a:pt x="2946817" y="0"/>
              </a:moveTo>
              <a:lnTo>
                <a:pt x="2946817" y="477853"/>
              </a:lnTo>
              <a:lnTo>
                <a:pt x="0" y="477853"/>
              </a:lnTo>
              <a:lnTo>
                <a:pt x="0" y="70120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951A69D-C459-4D54-8564-B0A34EA106F0}">
      <dsp:nvSpPr>
        <dsp:cNvPr id="0" name=""/>
        <dsp:cNvSpPr/>
      </dsp:nvSpPr>
      <dsp:spPr>
        <a:xfrm>
          <a:off x="2946817" y="23141"/>
          <a:ext cx="2411032" cy="153100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5A03128-6203-4FC6-99D2-8BF412975283}">
      <dsp:nvSpPr>
        <dsp:cNvPr id="0" name=""/>
        <dsp:cNvSpPr/>
      </dsp:nvSpPr>
      <dsp:spPr>
        <a:xfrm>
          <a:off x="3214710" y="277638"/>
          <a:ext cx="2411032" cy="1531005"/>
        </a:xfrm>
        <a:prstGeom prst="roundRect">
          <a:avLst>
            <a:gd name="adj" fmla="val 10000"/>
          </a:avLst>
        </a:prstGeom>
        <a:solidFill>
          <a:srgbClr val="FFFF00">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SA" sz="2800" b="1" kern="1200" dirty="0" smtClean="0"/>
            <a:t>دراسة الجدوى التفصيلية</a:t>
          </a:r>
          <a:endParaRPr lang="fr-FR" sz="2800" b="1" kern="1200" dirty="0"/>
        </a:p>
      </dsp:txBody>
      <dsp:txXfrm>
        <a:off x="3214710" y="277638"/>
        <a:ext cx="2411032" cy="1531005"/>
      </dsp:txXfrm>
    </dsp:sp>
    <dsp:sp modelId="{926CAB44-A05B-4D06-84C6-9C7844E249F8}">
      <dsp:nvSpPr>
        <dsp:cNvPr id="0" name=""/>
        <dsp:cNvSpPr/>
      </dsp:nvSpPr>
      <dsp:spPr>
        <a:xfrm>
          <a:off x="0" y="2255355"/>
          <a:ext cx="2411032" cy="153100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21230E5-270D-4C1C-A37B-E2E38DABDAFD}">
      <dsp:nvSpPr>
        <dsp:cNvPr id="0" name=""/>
        <dsp:cNvSpPr/>
      </dsp:nvSpPr>
      <dsp:spPr>
        <a:xfrm>
          <a:off x="267892" y="2509853"/>
          <a:ext cx="2411032" cy="153100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SA" sz="2800" b="1" kern="1200" dirty="0" smtClean="0"/>
            <a:t>دراسة الجدوى المالية</a:t>
          </a:r>
          <a:endParaRPr lang="fr-FR" sz="2800" kern="1200" dirty="0"/>
        </a:p>
      </dsp:txBody>
      <dsp:txXfrm>
        <a:off x="267892" y="2509853"/>
        <a:ext cx="2411032" cy="1531005"/>
      </dsp:txXfrm>
    </dsp:sp>
    <dsp:sp modelId="{FDFC8211-BF87-477A-BC31-12052F4D0818}">
      <dsp:nvSpPr>
        <dsp:cNvPr id="0" name=""/>
        <dsp:cNvSpPr/>
      </dsp:nvSpPr>
      <dsp:spPr>
        <a:xfrm>
          <a:off x="2946817" y="2255355"/>
          <a:ext cx="2411032" cy="153100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3676C4B-D88F-4ADD-9B64-2997CB5CC731}">
      <dsp:nvSpPr>
        <dsp:cNvPr id="0" name=""/>
        <dsp:cNvSpPr/>
      </dsp:nvSpPr>
      <dsp:spPr>
        <a:xfrm>
          <a:off x="3214709" y="2509853"/>
          <a:ext cx="2411032" cy="153100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SA" sz="2800" b="1" kern="1200" dirty="0" smtClean="0"/>
            <a:t>دراسة الجدوى الفنية</a:t>
          </a:r>
          <a:endParaRPr lang="fr-FR" sz="2800" b="1" kern="1200" dirty="0"/>
        </a:p>
      </dsp:txBody>
      <dsp:txXfrm>
        <a:off x="3214709" y="2509853"/>
        <a:ext cx="2411032" cy="1531005"/>
      </dsp:txXfrm>
    </dsp:sp>
    <dsp:sp modelId="{5C9DEACB-E12C-49FD-9C9E-A25456F56CD2}">
      <dsp:nvSpPr>
        <dsp:cNvPr id="0" name=""/>
        <dsp:cNvSpPr/>
      </dsp:nvSpPr>
      <dsp:spPr>
        <a:xfrm>
          <a:off x="5893634" y="2255355"/>
          <a:ext cx="2411032" cy="153100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411D073-205E-41B5-A9B8-B19C5BDED546}">
      <dsp:nvSpPr>
        <dsp:cNvPr id="0" name=""/>
        <dsp:cNvSpPr/>
      </dsp:nvSpPr>
      <dsp:spPr>
        <a:xfrm>
          <a:off x="6161527" y="2509853"/>
          <a:ext cx="2411032" cy="153100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SA" sz="2800" b="1" kern="1200" dirty="0" smtClean="0"/>
            <a:t>دراسة الجدوى التسويقية</a:t>
          </a:r>
          <a:endParaRPr lang="fr-FR" sz="2800" b="1" kern="1200" dirty="0"/>
        </a:p>
      </dsp:txBody>
      <dsp:txXfrm>
        <a:off x="6161527" y="2509853"/>
        <a:ext cx="2411032" cy="1531005"/>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71D8BE3D-80C2-4524-B38A-79C7A4F79EFF}" type="datetimeFigureOut">
              <a:rPr lang="fr-FR" smtClean="0"/>
              <a:t>06/01/2021</a:t>
            </a:fld>
            <a:endParaRPr lang="fr-FR"/>
          </a:p>
        </p:txBody>
      </p:sp>
      <p:sp>
        <p:nvSpPr>
          <p:cNvPr id="4" name="Espace réservé de l'image des diapositives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3100" y="4687888"/>
            <a:ext cx="5389563" cy="4441825"/>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374188"/>
            <a:ext cx="2919413" cy="49371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14763" y="9374188"/>
            <a:ext cx="2919412" cy="493712"/>
          </a:xfrm>
          <a:prstGeom prst="rect">
            <a:avLst/>
          </a:prstGeom>
        </p:spPr>
        <p:txBody>
          <a:bodyPr vert="horz" lIns="91440" tIns="45720" rIns="91440" bIns="45720" rtlCol="0" anchor="b"/>
          <a:lstStyle>
            <a:lvl1pPr algn="r">
              <a:defRPr sz="1200"/>
            </a:lvl1pPr>
          </a:lstStyle>
          <a:p>
            <a:fld id="{A005F99B-F637-4675-8D2C-588EE598DA4E}"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57D40964-EF8C-4E6C-81AD-59BA7FF48356}" type="datetime1">
              <a:rPr lang="fr-FR" smtClean="0"/>
              <a:t>06/01/2021</a:t>
            </a:fld>
            <a:endParaRPr lang="fr-FR"/>
          </a:p>
        </p:txBody>
      </p:sp>
      <p:sp>
        <p:nvSpPr>
          <p:cNvPr id="5" name="Espace réservé du pied de page 4"/>
          <p:cNvSpPr>
            <a:spLocks noGrp="1"/>
          </p:cNvSpPr>
          <p:nvPr>
            <p:ph type="ftr" sz="quarter" idx="11"/>
          </p:nvPr>
        </p:nvSpPr>
        <p:spPr/>
        <p:txBody>
          <a:bodyPr/>
          <a:lstStyle/>
          <a:p>
            <a:r>
              <a:rPr lang="ar-SA" smtClean="0"/>
              <a:t>المحاضرة الثانية</a:t>
            </a:r>
            <a:endParaRPr lang="fr-FR"/>
          </a:p>
        </p:txBody>
      </p:sp>
      <p:sp>
        <p:nvSpPr>
          <p:cNvPr id="6" name="Espace réservé du numéro de diapositive 5"/>
          <p:cNvSpPr>
            <a:spLocks noGrp="1"/>
          </p:cNvSpPr>
          <p:nvPr>
            <p:ph type="sldNum" sz="quarter" idx="12"/>
          </p:nvPr>
        </p:nvSpPr>
        <p:spPr/>
        <p:txBody>
          <a:bodyPr/>
          <a:lstStyle/>
          <a:p>
            <a:fld id="{53450200-39BC-42BA-9113-50F889821695}"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1D7BED2-6B7B-4417-86A7-334BF96A22C3}" type="datetime1">
              <a:rPr lang="fr-FR" smtClean="0"/>
              <a:t>06/01/2021</a:t>
            </a:fld>
            <a:endParaRPr lang="fr-FR"/>
          </a:p>
        </p:txBody>
      </p:sp>
      <p:sp>
        <p:nvSpPr>
          <p:cNvPr id="5" name="Espace réservé du pied de page 4"/>
          <p:cNvSpPr>
            <a:spLocks noGrp="1"/>
          </p:cNvSpPr>
          <p:nvPr>
            <p:ph type="ftr" sz="quarter" idx="11"/>
          </p:nvPr>
        </p:nvSpPr>
        <p:spPr/>
        <p:txBody>
          <a:bodyPr/>
          <a:lstStyle/>
          <a:p>
            <a:r>
              <a:rPr lang="ar-SA" smtClean="0"/>
              <a:t>المحاضرة الثانية</a:t>
            </a:r>
            <a:endParaRPr lang="fr-FR"/>
          </a:p>
        </p:txBody>
      </p:sp>
      <p:sp>
        <p:nvSpPr>
          <p:cNvPr id="6" name="Espace réservé du numéro de diapositive 5"/>
          <p:cNvSpPr>
            <a:spLocks noGrp="1"/>
          </p:cNvSpPr>
          <p:nvPr>
            <p:ph type="sldNum" sz="quarter" idx="12"/>
          </p:nvPr>
        </p:nvSpPr>
        <p:spPr/>
        <p:txBody>
          <a:bodyPr/>
          <a:lstStyle/>
          <a:p>
            <a:fld id="{53450200-39BC-42BA-9113-50F889821695}"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0E3D106-9EED-4EA7-8365-E4D097131DD6}" type="datetime1">
              <a:rPr lang="fr-FR" smtClean="0"/>
              <a:t>06/01/2021</a:t>
            </a:fld>
            <a:endParaRPr lang="fr-FR"/>
          </a:p>
        </p:txBody>
      </p:sp>
      <p:sp>
        <p:nvSpPr>
          <p:cNvPr id="5" name="Espace réservé du pied de page 4"/>
          <p:cNvSpPr>
            <a:spLocks noGrp="1"/>
          </p:cNvSpPr>
          <p:nvPr>
            <p:ph type="ftr" sz="quarter" idx="11"/>
          </p:nvPr>
        </p:nvSpPr>
        <p:spPr/>
        <p:txBody>
          <a:bodyPr/>
          <a:lstStyle/>
          <a:p>
            <a:r>
              <a:rPr lang="ar-SA" smtClean="0"/>
              <a:t>المحاضرة الثانية</a:t>
            </a:r>
            <a:endParaRPr lang="fr-FR"/>
          </a:p>
        </p:txBody>
      </p:sp>
      <p:sp>
        <p:nvSpPr>
          <p:cNvPr id="6" name="Espace réservé du numéro de diapositive 5"/>
          <p:cNvSpPr>
            <a:spLocks noGrp="1"/>
          </p:cNvSpPr>
          <p:nvPr>
            <p:ph type="sldNum" sz="quarter" idx="12"/>
          </p:nvPr>
        </p:nvSpPr>
        <p:spPr/>
        <p:txBody>
          <a:bodyPr/>
          <a:lstStyle/>
          <a:p>
            <a:fld id="{53450200-39BC-42BA-9113-50F889821695}"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9F07D88-2AD2-42E6-9C89-7F05318FDD32}" type="datetime1">
              <a:rPr lang="fr-FR" smtClean="0"/>
              <a:t>06/01/2021</a:t>
            </a:fld>
            <a:endParaRPr lang="fr-FR"/>
          </a:p>
        </p:txBody>
      </p:sp>
      <p:sp>
        <p:nvSpPr>
          <p:cNvPr id="5" name="Espace réservé du pied de page 4"/>
          <p:cNvSpPr>
            <a:spLocks noGrp="1"/>
          </p:cNvSpPr>
          <p:nvPr>
            <p:ph type="ftr" sz="quarter" idx="11"/>
          </p:nvPr>
        </p:nvSpPr>
        <p:spPr/>
        <p:txBody>
          <a:bodyPr/>
          <a:lstStyle/>
          <a:p>
            <a:r>
              <a:rPr lang="ar-SA" smtClean="0"/>
              <a:t>المحاضرة الثانية</a:t>
            </a:r>
            <a:endParaRPr lang="fr-FR"/>
          </a:p>
        </p:txBody>
      </p:sp>
      <p:sp>
        <p:nvSpPr>
          <p:cNvPr id="6" name="Espace réservé du numéro de diapositive 5"/>
          <p:cNvSpPr>
            <a:spLocks noGrp="1"/>
          </p:cNvSpPr>
          <p:nvPr>
            <p:ph type="sldNum" sz="quarter" idx="12"/>
          </p:nvPr>
        </p:nvSpPr>
        <p:spPr/>
        <p:txBody>
          <a:bodyPr/>
          <a:lstStyle/>
          <a:p>
            <a:fld id="{53450200-39BC-42BA-9113-50F889821695}"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0A0A267-689C-4F7D-843C-3D8F3B8169BE}" type="datetime1">
              <a:rPr lang="fr-FR" smtClean="0"/>
              <a:t>06/01/2021</a:t>
            </a:fld>
            <a:endParaRPr lang="fr-FR"/>
          </a:p>
        </p:txBody>
      </p:sp>
      <p:sp>
        <p:nvSpPr>
          <p:cNvPr id="5" name="Espace réservé du pied de page 4"/>
          <p:cNvSpPr>
            <a:spLocks noGrp="1"/>
          </p:cNvSpPr>
          <p:nvPr>
            <p:ph type="ftr" sz="quarter" idx="11"/>
          </p:nvPr>
        </p:nvSpPr>
        <p:spPr/>
        <p:txBody>
          <a:bodyPr/>
          <a:lstStyle/>
          <a:p>
            <a:r>
              <a:rPr lang="ar-SA" smtClean="0"/>
              <a:t>المحاضرة الثانية</a:t>
            </a:r>
            <a:endParaRPr lang="fr-FR"/>
          </a:p>
        </p:txBody>
      </p:sp>
      <p:sp>
        <p:nvSpPr>
          <p:cNvPr id="6" name="Espace réservé du numéro de diapositive 5"/>
          <p:cNvSpPr>
            <a:spLocks noGrp="1"/>
          </p:cNvSpPr>
          <p:nvPr>
            <p:ph type="sldNum" sz="quarter" idx="12"/>
          </p:nvPr>
        </p:nvSpPr>
        <p:spPr/>
        <p:txBody>
          <a:bodyPr/>
          <a:lstStyle/>
          <a:p>
            <a:fld id="{53450200-39BC-42BA-9113-50F889821695}"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DE91F3E-D563-4897-953C-659A6F30C005}" type="datetime1">
              <a:rPr lang="fr-FR" smtClean="0"/>
              <a:t>06/01/2021</a:t>
            </a:fld>
            <a:endParaRPr lang="fr-FR"/>
          </a:p>
        </p:txBody>
      </p:sp>
      <p:sp>
        <p:nvSpPr>
          <p:cNvPr id="6" name="Espace réservé du pied de page 5"/>
          <p:cNvSpPr>
            <a:spLocks noGrp="1"/>
          </p:cNvSpPr>
          <p:nvPr>
            <p:ph type="ftr" sz="quarter" idx="11"/>
          </p:nvPr>
        </p:nvSpPr>
        <p:spPr/>
        <p:txBody>
          <a:bodyPr/>
          <a:lstStyle/>
          <a:p>
            <a:r>
              <a:rPr lang="ar-SA" smtClean="0"/>
              <a:t>المحاضرة الثانية</a:t>
            </a:r>
            <a:endParaRPr lang="fr-FR"/>
          </a:p>
        </p:txBody>
      </p:sp>
      <p:sp>
        <p:nvSpPr>
          <p:cNvPr id="7" name="Espace réservé du numéro de diapositive 6"/>
          <p:cNvSpPr>
            <a:spLocks noGrp="1"/>
          </p:cNvSpPr>
          <p:nvPr>
            <p:ph type="sldNum" sz="quarter" idx="12"/>
          </p:nvPr>
        </p:nvSpPr>
        <p:spPr/>
        <p:txBody>
          <a:bodyPr/>
          <a:lstStyle/>
          <a:p>
            <a:fld id="{53450200-39BC-42BA-9113-50F889821695}"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8718531F-4207-4974-9FE7-FC27F6ECD5B1}" type="datetime1">
              <a:rPr lang="fr-FR" smtClean="0"/>
              <a:t>06/01/2021</a:t>
            </a:fld>
            <a:endParaRPr lang="fr-FR"/>
          </a:p>
        </p:txBody>
      </p:sp>
      <p:sp>
        <p:nvSpPr>
          <p:cNvPr id="8" name="Espace réservé du pied de page 7"/>
          <p:cNvSpPr>
            <a:spLocks noGrp="1"/>
          </p:cNvSpPr>
          <p:nvPr>
            <p:ph type="ftr" sz="quarter" idx="11"/>
          </p:nvPr>
        </p:nvSpPr>
        <p:spPr/>
        <p:txBody>
          <a:bodyPr/>
          <a:lstStyle/>
          <a:p>
            <a:r>
              <a:rPr lang="ar-SA" smtClean="0"/>
              <a:t>المحاضرة الثانية</a:t>
            </a:r>
            <a:endParaRPr lang="fr-FR"/>
          </a:p>
        </p:txBody>
      </p:sp>
      <p:sp>
        <p:nvSpPr>
          <p:cNvPr id="9" name="Espace réservé du numéro de diapositive 8"/>
          <p:cNvSpPr>
            <a:spLocks noGrp="1"/>
          </p:cNvSpPr>
          <p:nvPr>
            <p:ph type="sldNum" sz="quarter" idx="12"/>
          </p:nvPr>
        </p:nvSpPr>
        <p:spPr/>
        <p:txBody>
          <a:bodyPr/>
          <a:lstStyle/>
          <a:p>
            <a:fld id="{53450200-39BC-42BA-9113-50F889821695}"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CB98820A-AA40-4433-AA38-8E6DC9169979}" type="datetime1">
              <a:rPr lang="fr-FR" smtClean="0"/>
              <a:t>06/01/2021</a:t>
            </a:fld>
            <a:endParaRPr lang="fr-FR"/>
          </a:p>
        </p:txBody>
      </p:sp>
      <p:sp>
        <p:nvSpPr>
          <p:cNvPr id="4" name="Espace réservé du pied de page 3"/>
          <p:cNvSpPr>
            <a:spLocks noGrp="1"/>
          </p:cNvSpPr>
          <p:nvPr>
            <p:ph type="ftr" sz="quarter" idx="11"/>
          </p:nvPr>
        </p:nvSpPr>
        <p:spPr/>
        <p:txBody>
          <a:bodyPr/>
          <a:lstStyle/>
          <a:p>
            <a:r>
              <a:rPr lang="ar-SA" smtClean="0"/>
              <a:t>المحاضرة الثانية</a:t>
            </a:r>
            <a:endParaRPr lang="fr-FR"/>
          </a:p>
        </p:txBody>
      </p:sp>
      <p:sp>
        <p:nvSpPr>
          <p:cNvPr id="5" name="Espace réservé du numéro de diapositive 4"/>
          <p:cNvSpPr>
            <a:spLocks noGrp="1"/>
          </p:cNvSpPr>
          <p:nvPr>
            <p:ph type="sldNum" sz="quarter" idx="12"/>
          </p:nvPr>
        </p:nvSpPr>
        <p:spPr/>
        <p:txBody>
          <a:bodyPr/>
          <a:lstStyle/>
          <a:p>
            <a:fld id="{53450200-39BC-42BA-9113-50F889821695}"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3B3FDC0-3C8F-4711-830C-89BD05A6EC29}" type="datetime1">
              <a:rPr lang="fr-FR" smtClean="0"/>
              <a:t>06/01/2021</a:t>
            </a:fld>
            <a:endParaRPr lang="fr-FR"/>
          </a:p>
        </p:txBody>
      </p:sp>
      <p:sp>
        <p:nvSpPr>
          <p:cNvPr id="3" name="Espace réservé du pied de page 2"/>
          <p:cNvSpPr>
            <a:spLocks noGrp="1"/>
          </p:cNvSpPr>
          <p:nvPr>
            <p:ph type="ftr" sz="quarter" idx="11"/>
          </p:nvPr>
        </p:nvSpPr>
        <p:spPr/>
        <p:txBody>
          <a:bodyPr/>
          <a:lstStyle/>
          <a:p>
            <a:r>
              <a:rPr lang="ar-SA" smtClean="0"/>
              <a:t>المحاضرة الثانية</a:t>
            </a:r>
            <a:endParaRPr lang="fr-FR"/>
          </a:p>
        </p:txBody>
      </p:sp>
      <p:sp>
        <p:nvSpPr>
          <p:cNvPr id="4" name="Espace réservé du numéro de diapositive 3"/>
          <p:cNvSpPr>
            <a:spLocks noGrp="1"/>
          </p:cNvSpPr>
          <p:nvPr>
            <p:ph type="sldNum" sz="quarter" idx="12"/>
          </p:nvPr>
        </p:nvSpPr>
        <p:spPr/>
        <p:txBody>
          <a:bodyPr/>
          <a:lstStyle/>
          <a:p>
            <a:fld id="{53450200-39BC-42BA-9113-50F889821695}"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481938B-3250-4357-86D7-36AE43703576}" type="datetime1">
              <a:rPr lang="fr-FR" smtClean="0"/>
              <a:t>06/01/2021</a:t>
            </a:fld>
            <a:endParaRPr lang="fr-FR"/>
          </a:p>
        </p:txBody>
      </p:sp>
      <p:sp>
        <p:nvSpPr>
          <p:cNvPr id="6" name="Espace réservé du pied de page 5"/>
          <p:cNvSpPr>
            <a:spLocks noGrp="1"/>
          </p:cNvSpPr>
          <p:nvPr>
            <p:ph type="ftr" sz="quarter" idx="11"/>
          </p:nvPr>
        </p:nvSpPr>
        <p:spPr/>
        <p:txBody>
          <a:bodyPr/>
          <a:lstStyle/>
          <a:p>
            <a:r>
              <a:rPr lang="ar-SA" smtClean="0"/>
              <a:t>المحاضرة الثانية</a:t>
            </a:r>
            <a:endParaRPr lang="fr-FR"/>
          </a:p>
        </p:txBody>
      </p:sp>
      <p:sp>
        <p:nvSpPr>
          <p:cNvPr id="7" name="Espace réservé du numéro de diapositive 6"/>
          <p:cNvSpPr>
            <a:spLocks noGrp="1"/>
          </p:cNvSpPr>
          <p:nvPr>
            <p:ph type="sldNum" sz="quarter" idx="12"/>
          </p:nvPr>
        </p:nvSpPr>
        <p:spPr/>
        <p:txBody>
          <a:bodyPr/>
          <a:lstStyle/>
          <a:p>
            <a:fld id="{53450200-39BC-42BA-9113-50F889821695}"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2B47CBF-6B05-4842-B2D2-3F33F9895DE5}" type="datetime1">
              <a:rPr lang="fr-FR" smtClean="0"/>
              <a:t>06/01/2021</a:t>
            </a:fld>
            <a:endParaRPr lang="fr-FR"/>
          </a:p>
        </p:txBody>
      </p:sp>
      <p:sp>
        <p:nvSpPr>
          <p:cNvPr id="6" name="Espace réservé du pied de page 5"/>
          <p:cNvSpPr>
            <a:spLocks noGrp="1"/>
          </p:cNvSpPr>
          <p:nvPr>
            <p:ph type="ftr" sz="quarter" idx="11"/>
          </p:nvPr>
        </p:nvSpPr>
        <p:spPr/>
        <p:txBody>
          <a:bodyPr/>
          <a:lstStyle/>
          <a:p>
            <a:r>
              <a:rPr lang="ar-SA" smtClean="0"/>
              <a:t>المحاضرة الثانية</a:t>
            </a:r>
            <a:endParaRPr lang="fr-FR"/>
          </a:p>
        </p:txBody>
      </p:sp>
      <p:sp>
        <p:nvSpPr>
          <p:cNvPr id="7" name="Espace réservé du numéro de diapositive 6"/>
          <p:cNvSpPr>
            <a:spLocks noGrp="1"/>
          </p:cNvSpPr>
          <p:nvPr>
            <p:ph type="sldNum" sz="quarter" idx="12"/>
          </p:nvPr>
        </p:nvSpPr>
        <p:spPr/>
        <p:txBody>
          <a:bodyPr/>
          <a:lstStyle/>
          <a:p>
            <a:fld id="{53450200-39BC-42BA-9113-50F889821695}"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33D8F0-DC33-4E7C-AAB9-2EC7A2FBA037}" type="datetime1">
              <a:rPr lang="fr-FR" smtClean="0"/>
              <a:t>06/01/2021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ar-SA" smtClean="0"/>
              <a:t>المحاضرة الثانية</a:t>
            </a: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450200-39BC-42BA-9113-50F889821695}"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E:\شؤون التدريس\دراسة الجدوى واختيار الاستثمارات\images.jpg"/>
          <p:cNvPicPr>
            <a:picLocks noChangeAspect="1" noChangeArrowheads="1"/>
          </p:cNvPicPr>
          <p:nvPr/>
        </p:nvPicPr>
        <p:blipFill>
          <a:blip r:embed="rId2" cstate="print"/>
          <a:srcRect/>
          <a:stretch>
            <a:fillRect/>
          </a:stretch>
        </p:blipFill>
        <p:spPr bwMode="auto">
          <a:xfrm>
            <a:off x="214282" y="500042"/>
            <a:ext cx="8715436" cy="5929354"/>
          </a:xfrm>
          <a:prstGeom prst="rect">
            <a:avLst/>
          </a:prstGeom>
          <a:noFill/>
        </p:spPr>
      </p:pic>
      <p:sp>
        <p:nvSpPr>
          <p:cNvPr id="2" name="Titre 1"/>
          <p:cNvSpPr>
            <a:spLocks noGrp="1"/>
          </p:cNvSpPr>
          <p:nvPr>
            <p:ph type="ctrTitle"/>
          </p:nvPr>
        </p:nvSpPr>
        <p:spPr>
          <a:xfrm>
            <a:off x="714348" y="2030413"/>
            <a:ext cx="7772400" cy="1470025"/>
          </a:xfrm>
        </p:spPr>
        <p:txBody>
          <a:bodyPr/>
          <a:lstStyle/>
          <a:p>
            <a:r>
              <a:rPr lang="ar-DZ" b="1" dirty="0" smtClean="0">
                <a:solidFill>
                  <a:srgbClr val="FF0000"/>
                </a:solidFill>
              </a:rPr>
              <a:t>تابع للفصل الأول:</a:t>
            </a:r>
            <a:endParaRPr lang="fr-FR" b="1" dirty="0">
              <a:solidFill>
                <a:srgbClr val="FF0000"/>
              </a:solidFill>
            </a:endParaRPr>
          </a:p>
        </p:txBody>
      </p:sp>
      <p:sp>
        <p:nvSpPr>
          <p:cNvPr id="3" name="Sous-titre 2"/>
          <p:cNvSpPr>
            <a:spLocks noGrp="1"/>
          </p:cNvSpPr>
          <p:nvPr>
            <p:ph type="subTitle" idx="1"/>
          </p:nvPr>
        </p:nvSpPr>
        <p:spPr/>
        <p:txBody>
          <a:bodyPr>
            <a:noAutofit/>
          </a:bodyPr>
          <a:lstStyle/>
          <a:p>
            <a:pPr lvl="0" rtl="1">
              <a:spcBef>
                <a:spcPts val="0"/>
              </a:spcBef>
              <a:defRPr/>
            </a:pPr>
            <a:r>
              <a:rPr lang="ar-DZ" sz="4400" b="1" dirty="0" smtClean="0">
                <a:solidFill>
                  <a:srgbClr val="FF0000"/>
                </a:solidFill>
              </a:rPr>
              <a:t>مدخل عام لدراسة الجدوى وتقييم المشاريع الاستثمارية</a:t>
            </a:r>
            <a:endParaRPr lang="fr-FR" sz="4400" b="1" dirty="0" smtClean="0">
              <a:solidFill>
                <a:srgbClr val="FF0000"/>
              </a:solidFill>
            </a:endParaRPr>
          </a:p>
        </p:txBody>
      </p:sp>
      <p:sp>
        <p:nvSpPr>
          <p:cNvPr id="5" name="Espace réservé du numéro de diapositive 4"/>
          <p:cNvSpPr>
            <a:spLocks noGrp="1"/>
          </p:cNvSpPr>
          <p:nvPr>
            <p:ph type="sldNum" sz="quarter" idx="12"/>
          </p:nvPr>
        </p:nvSpPr>
        <p:spPr/>
        <p:txBody>
          <a:bodyPr/>
          <a:lstStyle/>
          <a:p>
            <a:fld id="{53450200-39BC-42BA-9113-50F889821695}" type="slidenum">
              <a:rPr lang="fr-FR" smtClean="0"/>
              <a:pPr/>
              <a:t>1</a:t>
            </a:fld>
            <a:endParaRPr lang="fr-FR"/>
          </a:p>
        </p:txBody>
      </p:sp>
      <p:sp>
        <p:nvSpPr>
          <p:cNvPr id="6" name="Espace réservé du pied de page 5"/>
          <p:cNvSpPr>
            <a:spLocks noGrp="1"/>
          </p:cNvSpPr>
          <p:nvPr>
            <p:ph type="ftr" sz="quarter" idx="11"/>
          </p:nvPr>
        </p:nvSpPr>
        <p:spPr/>
        <p:txBody>
          <a:bodyPr/>
          <a:lstStyle/>
          <a:p>
            <a:r>
              <a:rPr lang="ar-SA" smtClean="0"/>
              <a:t>المحاضرة الثانية</a:t>
            </a:r>
            <a:endParaRPr 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b="1" dirty="0" smtClean="0">
                <a:solidFill>
                  <a:srgbClr val="FF0000"/>
                </a:solidFill>
              </a:rPr>
              <a:t>أ) تحديد </a:t>
            </a:r>
            <a:r>
              <a:rPr lang="ar-DZ" b="1" dirty="0" smtClean="0">
                <a:solidFill>
                  <a:srgbClr val="FF0000"/>
                </a:solidFill>
              </a:rPr>
              <a:t>الفجوة التسويقية</a:t>
            </a:r>
            <a:endParaRPr lang="fr-FR" dirty="0">
              <a:solidFill>
                <a:srgbClr val="FF0000"/>
              </a:solidFill>
            </a:endParaRPr>
          </a:p>
        </p:txBody>
      </p:sp>
      <p:sp>
        <p:nvSpPr>
          <p:cNvPr id="3" name="Espace réservé du contenu 2"/>
          <p:cNvSpPr>
            <a:spLocks noGrp="1"/>
          </p:cNvSpPr>
          <p:nvPr>
            <p:ph idx="1"/>
          </p:nvPr>
        </p:nvSpPr>
        <p:spPr/>
        <p:txBody>
          <a:bodyPr>
            <a:noAutofit/>
          </a:bodyPr>
          <a:lstStyle/>
          <a:p>
            <a:pPr algn="r" rtl="1">
              <a:lnSpc>
                <a:spcPct val="110000"/>
              </a:lnSpc>
              <a:buNone/>
            </a:pPr>
            <a:r>
              <a:rPr lang="ar-SA" b="1" dirty="0" smtClean="0"/>
              <a:t>تهتم الدراسة التسويقية بإرساء ركيزتين أساسيتين للمشروع هما</a:t>
            </a:r>
            <a:r>
              <a:rPr lang="ar-DZ" b="1" dirty="0" smtClean="0"/>
              <a:t>:</a:t>
            </a:r>
            <a:r>
              <a:rPr lang="ar-SA" b="1" dirty="0" smtClean="0"/>
              <a:t> التنبؤ بحجم فجوة الطلب المتوقعة والحصة السوقية للمشروع ووضع ركائز الخطة التسويقية لهذا المنتج</a:t>
            </a:r>
            <a:r>
              <a:rPr lang="ar-DZ" b="1" dirty="0" smtClean="0"/>
              <a:t>.</a:t>
            </a:r>
          </a:p>
          <a:p>
            <a:pPr algn="r" rtl="1">
              <a:lnSpc>
                <a:spcPct val="110000"/>
              </a:lnSpc>
              <a:buNone/>
            </a:pPr>
            <a:r>
              <a:rPr lang="ar-SA" b="1" dirty="0" smtClean="0"/>
              <a:t>و</a:t>
            </a:r>
            <a:r>
              <a:rPr lang="ar-AE" b="1" dirty="0" smtClean="0"/>
              <a:t>تهتم الدراسة التسويقية أولاً </a:t>
            </a:r>
            <a:r>
              <a:rPr lang="ar-DZ" b="1" dirty="0" smtClean="0"/>
              <a:t>ب</a:t>
            </a:r>
            <a:r>
              <a:rPr lang="ar-AE" b="1" dirty="0" smtClean="0"/>
              <a:t>تقدير فجوة السوق المتوقعة</a:t>
            </a:r>
            <a:r>
              <a:rPr lang="ar-DZ" b="1" dirty="0" smtClean="0"/>
              <a:t> وذلك </a:t>
            </a:r>
            <a:r>
              <a:rPr lang="ar-AE" b="1" dirty="0" smtClean="0"/>
              <a:t>من خلال التنبؤ </a:t>
            </a:r>
            <a:r>
              <a:rPr lang="ar-DZ" b="1" dirty="0" smtClean="0"/>
              <a:t>و</a:t>
            </a:r>
            <a:r>
              <a:rPr lang="ar-AE" b="1" dirty="0" smtClean="0"/>
              <a:t>تقدير الطلب وتقدير العرض</a:t>
            </a:r>
            <a:r>
              <a:rPr lang="ar-DZ" b="1" dirty="0" smtClean="0"/>
              <a:t> </a:t>
            </a:r>
            <a:r>
              <a:rPr lang="ar-DZ" b="1" dirty="0" err="1" smtClean="0"/>
              <a:t>بالإعتماد</a:t>
            </a:r>
            <a:r>
              <a:rPr lang="ar-DZ" b="1" dirty="0" smtClean="0"/>
              <a:t> على </a:t>
            </a:r>
            <a:r>
              <a:rPr lang="ar-AE" b="1" dirty="0" smtClean="0"/>
              <a:t>ا</a:t>
            </a:r>
            <a:r>
              <a:rPr lang="ar-DZ" b="1" dirty="0" err="1" smtClean="0"/>
              <a:t>لإ</a:t>
            </a:r>
            <a:r>
              <a:rPr lang="ar-AE" b="1" dirty="0" err="1" smtClean="0"/>
              <a:t>حصاءات</a:t>
            </a:r>
            <a:r>
              <a:rPr lang="ar-DZ" b="1" dirty="0" smtClean="0"/>
              <a:t> </a:t>
            </a:r>
            <a:r>
              <a:rPr lang="ar-AE" b="1" dirty="0" smtClean="0"/>
              <a:t>السابقة والحالية </a:t>
            </a:r>
            <a:r>
              <a:rPr lang="ar-DZ" b="1" dirty="0" smtClean="0"/>
              <a:t>المتعلقة بكل منهما، ثم </a:t>
            </a:r>
            <a:r>
              <a:rPr lang="ar-AE" b="1" dirty="0" smtClean="0"/>
              <a:t>طرح العرض المتوقع للمنتج من الطلب المتوقع له لكل عام من أعوام المشروع</a:t>
            </a:r>
            <a:r>
              <a:rPr lang="ar-DZ" b="1" dirty="0" smtClean="0"/>
              <a:t>، لتحديد </a:t>
            </a:r>
            <a:r>
              <a:rPr lang="ar-AE" b="1" dirty="0" smtClean="0"/>
              <a:t>حجم فجوة الطلب المتوقعة.</a:t>
            </a:r>
            <a:endParaRPr lang="fr-FR" b="1" dirty="0"/>
          </a:p>
        </p:txBody>
      </p:sp>
      <p:sp>
        <p:nvSpPr>
          <p:cNvPr id="4" name="Espace réservé du numéro de diapositive 3"/>
          <p:cNvSpPr>
            <a:spLocks noGrp="1"/>
          </p:cNvSpPr>
          <p:nvPr>
            <p:ph type="sldNum" sz="quarter" idx="12"/>
          </p:nvPr>
        </p:nvSpPr>
        <p:spPr/>
        <p:txBody>
          <a:bodyPr/>
          <a:lstStyle/>
          <a:p>
            <a:fld id="{53450200-39BC-42BA-9113-50F889821695}" type="slidenum">
              <a:rPr lang="fr-FR" smtClean="0"/>
              <a:pPr/>
              <a:t>10</a:t>
            </a:fld>
            <a:endParaRPr lang="fr-FR"/>
          </a:p>
        </p:txBody>
      </p:sp>
      <p:sp>
        <p:nvSpPr>
          <p:cNvPr id="5" name="Espace réservé du pied de page 4"/>
          <p:cNvSpPr>
            <a:spLocks noGrp="1"/>
          </p:cNvSpPr>
          <p:nvPr>
            <p:ph type="ftr" sz="quarter" idx="11"/>
          </p:nvPr>
        </p:nvSpPr>
        <p:spPr/>
        <p:txBody>
          <a:bodyPr/>
          <a:lstStyle/>
          <a:p>
            <a:r>
              <a:rPr lang="ar-SA" smtClean="0"/>
              <a:t>المحاضرة الثانية</a:t>
            </a:r>
            <a:endParaRPr lang="fr-F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SA" b="1" dirty="0" smtClean="0">
                <a:solidFill>
                  <a:srgbClr val="FF0000"/>
                </a:solidFill>
              </a:rPr>
              <a:t>تقدير الطلب على السلعة</a:t>
            </a:r>
            <a:endParaRPr lang="fr-FR" dirty="0">
              <a:solidFill>
                <a:srgbClr val="FF0000"/>
              </a:solidFill>
            </a:endParaRPr>
          </a:p>
        </p:txBody>
      </p:sp>
      <p:sp>
        <p:nvSpPr>
          <p:cNvPr id="5" name="Espace réservé du contenu 4"/>
          <p:cNvSpPr>
            <a:spLocks noGrp="1"/>
          </p:cNvSpPr>
          <p:nvPr>
            <p:ph idx="1"/>
          </p:nvPr>
        </p:nvSpPr>
        <p:spPr>
          <a:xfrm>
            <a:off x="457200" y="1357298"/>
            <a:ext cx="8229600" cy="4525963"/>
          </a:xfrm>
        </p:spPr>
        <p:txBody>
          <a:bodyPr>
            <a:noAutofit/>
          </a:bodyPr>
          <a:lstStyle/>
          <a:p>
            <a:pPr algn="r" rtl="1">
              <a:buNone/>
            </a:pPr>
            <a:r>
              <a:rPr lang="ar-SA" b="1" dirty="0" smtClean="0"/>
              <a:t>يعد تقدير حجم الطلب المتوقع على منتجات المشروع المقترح من أهم المؤشرات التي تستخدم لتقدير حجم المشروع، وهذا سينعكس على مبيعات المشروع وإيراداته المستقبلية، كما سينعكس على تكاليف المشروع الرأسمالية، لان حجم المشروع مرتبط ارتباطا وثيقا بنوع الآلات وطاقتها الإنتاجية، حيث هناك أحجام عدة يمكن الاختيار من بينها، ولا شك أن حجم الطلب هو المؤثر الأكثر أهمية في تحديد ربح المشروع، ولا يستطيع أي مشروع أن يكتب له النجاح إلا إذا كان هناك طلب على منتجاته</a:t>
            </a:r>
            <a:r>
              <a:rPr lang="ar-DZ" b="1" dirty="0" smtClean="0"/>
              <a:t>.</a:t>
            </a:r>
          </a:p>
          <a:p>
            <a:pPr algn="r" rtl="1">
              <a:buNone/>
            </a:pPr>
            <a:r>
              <a:rPr lang="ar-SA" b="1" dirty="0" smtClean="0"/>
              <a:t>وللوصول إلى التنبؤ السليم لحجم الطلب على منتجات المشروع هناك أساليب متعددة</a:t>
            </a:r>
            <a:r>
              <a:rPr lang="ar-DZ" b="1" dirty="0" smtClean="0"/>
              <a:t>:</a:t>
            </a:r>
            <a:endParaRPr lang="fr-FR" b="1" dirty="0"/>
          </a:p>
        </p:txBody>
      </p:sp>
      <p:sp>
        <p:nvSpPr>
          <p:cNvPr id="4" name="Espace réservé du numéro de diapositive 3"/>
          <p:cNvSpPr>
            <a:spLocks noGrp="1"/>
          </p:cNvSpPr>
          <p:nvPr>
            <p:ph type="sldNum" sz="quarter" idx="12"/>
          </p:nvPr>
        </p:nvSpPr>
        <p:spPr/>
        <p:txBody>
          <a:bodyPr/>
          <a:lstStyle/>
          <a:p>
            <a:fld id="{53450200-39BC-42BA-9113-50F889821695}" type="slidenum">
              <a:rPr lang="fr-FR" smtClean="0"/>
              <a:pPr/>
              <a:t>11</a:t>
            </a:fld>
            <a:endParaRPr lang="fr-FR"/>
          </a:p>
        </p:txBody>
      </p:sp>
      <p:sp>
        <p:nvSpPr>
          <p:cNvPr id="6" name="Espace réservé du pied de page 5"/>
          <p:cNvSpPr>
            <a:spLocks noGrp="1"/>
          </p:cNvSpPr>
          <p:nvPr>
            <p:ph type="ftr" sz="quarter" idx="11"/>
          </p:nvPr>
        </p:nvSpPr>
        <p:spPr/>
        <p:txBody>
          <a:bodyPr/>
          <a:lstStyle/>
          <a:p>
            <a:r>
              <a:rPr lang="ar-SA" smtClean="0"/>
              <a:t>المحاضرة الثانية</a:t>
            </a:r>
            <a:endParaRPr lang="fr-F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SA" sz="3600" b="1" dirty="0" smtClean="0">
                <a:solidFill>
                  <a:srgbClr val="FF0000"/>
                </a:solidFill>
              </a:rPr>
              <a:t>النماذج المستخدمة في التنبؤ بالطلب</a:t>
            </a:r>
            <a:endParaRPr lang="fr-FR" sz="3600" b="1" dirty="0">
              <a:solidFill>
                <a:srgbClr val="FF0000"/>
              </a:solidFill>
            </a:endParaRPr>
          </a:p>
        </p:txBody>
      </p:sp>
      <p:sp>
        <p:nvSpPr>
          <p:cNvPr id="3" name="Espace réservé du contenu 2"/>
          <p:cNvSpPr>
            <a:spLocks noGrp="1"/>
          </p:cNvSpPr>
          <p:nvPr>
            <p:ph idx="1"/>
          </p:nvPr>
        </p:nvSpPr>
        <p:spPr/>
        <p:txBody>
          <a:bodyPr>
            <a:noAutofit/>
          </a:bodyPr>
          <a:lstStyle/>
          <a:p>
            <a:pPr algn="r" rtl="1">
              <a:lnSpc>
                <a:spcPct val="90000"/>
              </a:lnSpc>
              <a:buFont typeface="Wingdings" pitchFamily="2" charset="2"/>
              <a:buChar char="q"/>
            </a:pPr>
            <a:r>
              <a:rPr lang="ar-SA" b="1" dirty="0" smtClean="0"/>
              <a:t>النماذج الاقتصادية</a:t>
            </a:r>
            <a:endParaRPr lang="ar-DZ" b="1" dirty="0" smtClean="0"/>
          </a:p>
          <a:p>
            <a:pPr algn="r" rtl="1">
              <a:lnSpc>
                <a:spcPct val="90000"/>
              </a:lnSpc>
            </a:pPr>
            <a:r>
              <a:rPr lang="ar-SA" b="1" dirty="0" smtClean="0"/>
              <a:t>التنبؤ باستخدام متوسط استهلاك الفرد</a:t>
            </a:r>
            <a:endParaRPr lang="ar-DZ" b="1" dirty="0" smtClean="0"/>
          </a:p>
          <a:p>
            <a:pPr algn="r" rtl="1">
              <a:lnSpc>
                <a:spcPct val="90000"/>
              </a:lnSpc>
            </a:pPr>
            <a:r>
              <a:rPr lang="ar-SA" b="1" dirty="0" smtClean="0"/>
              <a:t>التنبؤ باستخدام </a:t>
            </a:r>
            <a:r>
              <a:rPr lang="ar-SA" b="1" dirty="0" err="1" smtClean="0"/>
              <a:t>المرون</a:t>
            </a:r>
            <a:r>
              <a:rPr lang="ar-DZ" b="1" dirty="0" err="1" smtClean="0"/>
              <a:t>ات</a:t>
            </a:r>
            <a:r>
              <a:rPr lang="ar-SA" b="1" dirty="0" smtClean="0"/>
              <a:t> </a:t>
            </a:r>
            <a:r>
              <a:rPr lang="ar-DZ" b="1" dirty="0" smtClean="0"/>
              <a:t>(</a:t>
            </a:r>
            <a:r>
              <a:rPr lang="ar-SA" b="1" dirty="0" err="1" smtClean="0"/>
              <a:t>السعرية</a:t>
            </a:r>
            <a:r>
              <a:rPr lang="ar-DZ" b="1" dirty="0" smtClean="0"/>
              <a:t> </a:t>
            </a:r>
            <a:r>
              <a:rPr lang="ar-DZ" b="1" dirty="0" err="1" smtClean="0"/>
              <a:t>والدخلية</a:t>
            </a:r>
            <a:r>
              <a:rPr lang="ar-DZ" b="1" dirty="0" smtClean="0"/>
              <a:t>)</a:t>
            </a:r>
          </a:p>
          <a:p>
            <a:pPr algn="r" rtl="1">
              <a:lnSpc>
                <a:spcPct val="90000"/>
              </a:lnSpc>
              <a:buFont typeface="Wingdings" pitchFamily="2" charset="2"/>
              <a:buChar char="q"/>
            </a:pPr>
            <a:r>
              <a:rPr lang="ar-SA" b="1" dirty="0" smtClean="0"/>
              <a:t>النماذج الكمية</a:t>
            </a:r>
            <a:endParaRPr lang="ar-DZ" b="1" dirty="0" smtClean="0"/>
          </a:p>
          <a:p>
            <a:pPr algn="r" rtl="1">
              <a:lnSpc>
                <a:spcPct val="90000"/>
              </a:lnSpc>
            </a:pPr>
            <a:r>
              <a:rPr lang="ar-DZ" b="1" dirty="0" smtClean="0"/>
              <a:t>أ</a:t>
            </a:r>
            <a:r>
              <a:rPr lang="ar-SA" b="1" dirty="0" err="1" smtClean="0"/>
              <a:t>سلوب</a:t>
            </a:r>
            <a:r>
              <a:rPr lang="ar-SA" b="1" dirty="0" smtClean="0"/>
              <a:t> السلاسل الزمنية</a:t>
            </a:r>
            <a:endParaRPr lang="ar-DZ" b="1" dirty="0" smtClean="0"/>
          </a:p>
          <a:p>
            <a:pPr algn="r" rtl="1">
              <a:lnSpc>
                <a:spcPct val="90000"/>
              </a:lnSpc>
            </a:pPr>
            <a:r>
              <a:rPr lang="ar-SA" b="1" dirty="0" smtClean="0"/>
              <a:t>التنبؤ باستخدام تحليل الارتباط والانحدار</a:t>
            </a:r>
            <a:endParaRPr lang="ar-DZ" b="1" dirty="0" smtClean="0"/>
          </a:p>
          <a:p>
            <a:pPr algn="r" rtl="1">
              <a:lnSpc>
                <a:spcPct val="90000"/>
              </a:lnSpc>
              <a:buFont typeface="Wingdings" pitchFamily="2" charset="2"/>
              <a:buChar char="q"/>
            </a:pPr>
            <a:r>
              <a:rPr lang="ar-SA" b="1" dirty="0" smtClean="0"/>
              <a:t>النماذج الكيفية</a:t>
            </a:r>
            <a:endParaRPr lang="ar-DZ" b="1" dirty="0" smtClean="0"/>
          </a:p>
          <a:p>
            <a:pPr algn="r" rtl="1">
              <a:lnSpc>
                <a:spcPct val="90000"/>
              </a:lnSpc>
            </a:pPr>
            <a:r>
              <a:rPr lang="ar-SA" b="1" dirty="0" smtClean="0"/>
              <a:t>أسلوب المقارنة التاريخية</a:t>
            </a:r>
            <a:endParaRPr lang="ar-DZ" b="1" dirty="0" smtClean="0"/>
          </a:p>
          <a:p>
            <a:pPr algn="r" rtl="1">
              <a:lnSpc>
                <a:spcPct val="90000"/>
              </a:lnSpc>
            </a:pPr>
            <a:r>
              <a:rPr lang="ar-SA" b="1" dirty="0" smtClean="0"/>
              <a:t>التنبؤ باستخدام المقارنة الدولية</a:t>
            </a:r>
            <a:endParaRPr lang="ar-DZ" b="1" dirty="0" smtClean="0"/>
          </a:p>
          <a:p>
            <a:pPr algn="r" rtl="1">
              <a:lnSpc>
                <a:spcPct val="90000"/>
              </a:lnSpc>
            </a:pPr>
            <a:r>
              <a:rPr lang="ar-SA" b="1" dirty="0" smtClean="0"/>
              <a:t>آراء الخبراء</a:t>
            </a:r>
            <a:endParaRPr lang="ar-DZ" b="1" dirty="0" smtClean="0"/>
          </a:p>
        </p:txBody>
      </p:sp>
      <p:sp>
        <p:nvSpPr>
          <p:cNvPr id="4" name="Espace réservé du numéro de diapositive 3"/>
          <p:cNvSpPr>
            <a:spLocks noGrp="1"/>
          </p:cNvSpPr>
          <p:nvPr>
            <p:ph type="sldNum" sz="quarter" idx="12"/>
          </p:nvPr>
        </p:nvSpPr>
        <p:spPr/>
        <p:txBody>
          <a:bodyPr/>
          <a:lstStyle/>
          <a:p>
            <a:fld id="{53450200-39BC-42BA-9113-50F889821695}" type="slidenum">
              <a:rPr lang="fr-FR" smtClean="0"/>
              <a:pPr/>
              <a:t>12</a:t>
            </a:fld>
            <a:endParaRPr lang="fr-FR"/>
          </a:p>
        </p:txBody>
      </p:sp>
      <p:sp>
        <p:nvSpPr>
          <p:cNvPr id="5" name="Espace réservé du pied de page 4"/>
          <p:cNvSpPr>
            <a:spLocks noGrp="1"/>
          </p:cNvSpPr>
          <p:nvPr>
            <p:ph type="ftr" sz="quarter" idx="11"/>
          </p:nvPr>
        </p:nvSpPr>
        <p:spPr/>
        <p:txBody>
          <a:bodyPr/>
          <a:lstStyle/>
          <a:p>
            <a:r>
              <a:rPr lang="ar-SA" smtClean="0"/>
              <a:t>المحاضرة الثانية</a:t>
            </a:r>
            <a:endParaRPr lang="fr-F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403367"/>
            <a:ext cx="8229600" cy="4525963"/>
          </a:xfrm>
        </p:spPr>
        <p:txBody>
          <a:bodyPr>
            <a:noAutofit/>
          </a:bodyPr>
          <a:lstStyle/>
          <a:p>
            <a:pPr algn="r" rtl="1"/>
            <a:r>
              <a:rPr lang="ar-SA" b="1" dirty="0" smtClean="0">
                <a:effectLst>
                  <a:outerShdw blurRad="38100" dist="38100" dir="2700000" algn="tl">
                    <a:srgbClr val="000000">
                      <a:alpha val="43137"/>
                    </a:srgbClr>
                  </a:outerShdw>
                </a:effectLst>
              </a:rPr>
              <a:t>تقدير حجم الطلب بأسلوب تحليل السلاسل الزمنية</a:t>
            </a:r>
            <a:r>
              <a:rPr lang="ar-DZ" b="1" dirty="0" smtClean="0"/>
              <a:t>،</a:t>
            </a:r>
            <a:r>
              <a:rPr lang="ar-SA" b="1" dirty="0" smtClean="0"/>
              <a:t> ومن الأمثلة المتبعة ضمن هذا الأسلوب هي طريقة الاتجاه العام. وتبدأ هذه الطريقة بتقدير دالة الطلب باستخدام المعلومات المتوفرة عن محددات الطلب كالسكان والدخل وأسعار السلع الأخرى ونفقات الإعلان في السنوات السابقة ، ثم يتم التنبؤ بالطلب بالاعتماد على هذه المتغيرات في المستقبل</a:t>
            </a:r>
            <a:r>
              <a:rPr lang="ar-DZ" b="1" dirty="0" smtClean="0"/>
              <a:t>.</a:t>
            </a:r>
          </a:p>
          <a:p>
            <a:pPr algn="r" rtl="1"/>
            <a:r>
              <a:rPr lang="ar-SA" b="1" dirty="0" smtClean="0">
                <a:effectLst>
                  <a:outerShdw blurRad="38100" dist="38100" dir="2700000" algn="tl">
                    <a:srgbClr val="000000">
                      <a:alpha val="43137"/>
                    </a:srgbClr>
                  </a:outerShdw>
                </a:effectLst>
              </a:rPr>
              <a:t>التنبؤ بحجم الطلب باستخدام أسلوب متوسط استهلاك الفرد</a:t>
            </a:r>
            <a:r>
              <a:rPr lang="ar-DZ" b="1" dirty="0" smtClean="0">
                <a:effectLst>
                  <a:outerShdw blurRad="38100" dist="38100" dir="2700000" algn="tl">
                    <a:srgbClr val="000000">
                      <a:alpha val="43137"/>
                    </a:srgbClr>
                  </a:outerShdw>
                </a:effectLst>
              </a:rPr>
              <a:t>،</a:t>
            </a:r>
            <a:r>
              <a:rPr lang="ar-SA" b="1" dirty="0" smtClean="0"/>
              <a:t> يقوم هذا الأسلوب على أساس تقدير متوسط الطلب الفردي على السلعة ومن ثم الحصول على مجموع الطلب من خلال حاصل ضرب عدد المستهلكين بمتوسط استهلاك المستهلك الواحد.</a:t>
            </a:r>
            <a:endParaRPr lang="fr-FR" dirty="0"/>
          </a:p>
        </p:txBody>
      </p:sp>
      <p:sp>
        <p:nvSpPr>
          <p:cNvPr id="4" name="Espace réservé du numéro de diapositive 3"/>
          <p:cNvSpPr>
            <a:spLocks noGrp="1"/>
          </p:cNvSpPr>
          <p:nvPr>
            <p:ph type="sldNum" sz="quarter" idx="12"/>
          </p:nvPr>
        </p:nvSpPr>
        <p:spPr/>
        <p:txBody>
          <a:bodyPr/>
          <a:lstStyle/>
          <a:p>
            <a:fld id="{53450200-39BC-42BA-9113-50F889821695}" type="slidenum">
              <a:rPr lang="fr-FR" smtClean="0"/>
              <a:pPr/>
              <a:t>13</a:t>
            </a:fld>
            <a:endParaRPr lang="fr-FR"/>
          </a:p>
        </p:txBody>
      </p:sp>
      <p:sp>
        <p:nvSpPr>
          <p:cNvPr id="5" name="Espace réservé du pied de page 4"/>
          <p:cNvSpPr>
            <a:spLocks noGrp="1"/>
          </p:cNvSpPr>
          <p:nvPr>
            <p:ph type="ftr" sz="quarter" idx="11"/>
          </p:nvPr>
        </p:nvSpPr>
        <p:spPr/>
        <p:txBody>
          <a:bodyPr/>
          <a:lstStyle/>
          <a:p>
            <a:r>
              <a:rPr lang="ar-SA" smtClean="0"/>
              <a:t>المحاضرة الثانية</a:t>
            </a:r>
            <a:endParaRPr lang="fr-F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889653"/>
            <a:ext cx="8229600" cy="4525963"/>
          </a:xfrm>
        </p:spPr>
        <p:txBody>
          <a:bodyPr>
            <a:noAutofit/>
          </a:bodyPr>
          <a:lstStyle/>
          <a:p>
            <a:pPr algn="r" rtl="1"/>
            <a:r>
              <a:rPr lang="ar-SA" b="1" dirty="0" smtClean="0">
                <a:effectLst>
                  <a:outerShdw blurRad="38100" dist="38100" dir="2700000" algn="tl">
                    <a:srgbClr val="000000">
                      <a:alpha val="43137"/>
                    </a:srgbClr>
                  </a:outerShdw>
                </a:effectLst>
              </a:rPr>
              <a:t>التنبؤ بحجم الطلب باستخدام مرونة الطلب </a:t>
            </a:r>
            <a:r>
              <a:rPr lang="ar-SA" b="1" dirty="0" err="1" smtClean="0">
                <a:effectLst>
                  <a:outerShdw blurRad="38100" dist="38100" dir="2700000" algn="tl">
                    <a:srgbClr val="000000">
                      <a:alpha val="43137"/>
                    </a:srgbClr>
                  </a:outerShdw>
                </a:effectLst>
              </a:rPr>
              <a:t>الدخلية</a:t>
            </a:r>
            <a:r>
              <a:rPr lang="ar-SA" b="1" dirty="0" smtClean="0">
                <a:effectLst>
                  <a:outerShdw blurRad="38100" dist="38100" dir="2700000" algn="tl">
                    <a:srgbClr val="000000">
                      <a:alpha val="43137"/>
                    </a:srgbClr>
                  </a:outerShdw>
                </a:effectLst>
              </a:rPr>
              <a:t> أو التقاطعية</a:t>
            </a:r>
            <a:r>
              <a:rPr lang="ar-DZ" b="1" dirty="0" smtClean="0"/>
              <a:t>،</a:t>
            </a:r>
            <a:r>
              <a:rPr lang="ar-SA" b="1" dirty="0" smtClean="0"/>
              <a:t> ويقوم هذا الأسلوب على أساس احتساب مرونة الطلب </a:t>
            </a:r>
            <a:r>
              <a:rPr lang="ar-SA" b="1" dirty="0" err="1" smtClean="0"/>
              <a:t>الدخلية</a:t>
            </a:r>
            <a:r>
              <a:rPr lang="ar-SA" b="1" dirty="0" smtClean="0"/>
              <a:t> وتقدير التغيرات في الدخل خلال الفترة القادمة، ومن ثم تحديد الطلب المستقبلي ، كما يتم تقدير مرونة الطلب التقاطعية لبيان تأثير أسعار السلع الأخرى، ومن ثم تقدير الطلب على السلعة المنتجة بناء على أسعار السلع الأخرى ذات العلاقة.</a:t>
            </a:r>
          </a:p>
          <a:p>
            <a:pPr algn="r" rtl="1">
              <a:buNone/>
            </a:pPr>
            <a:r>
              <a:rPr lang="ar-SA" b="1" dirty="0" smtClean="0"/>
              <a:t>الطرق الثلاث</a:t>
            </a:r>
            <a:r>
              <a:rPr lang="ar-DZ" b="1" dirty="0" smtClean="0"/>
              <a:t> المذكورة أعلاه هي أكثر الطرق</a:t>
            </a:r>
            <a:r>
              <a:rPr lang="ar-SA" b="1" dirty="0" smtClean="0"/>
              <a:t> المستخدمة في تقدير الطلب تتفاوت بحسب ما يتوافر من بيانات ومعلومات بشان السوق الذي يمارس فيه المشروع نشاطاته، وتعدّ طريقة التنبؤ باستخدام متوسط الاستهلاك الفردي من أفضل الطرق المعمول </a:t>
            </a:r>
            <a:r>
              <a:rPr lang="ar-SA" b="1" dirty="0" err="1" smtClean="0"/>
              <a:t>بها</a:t>
            </a:r>
            <a:r>
              <a:rPr lang="ar-DZ" b="1" dirty="0" err="1" smtClean="0"/>
              <a:t>.</a:t>
            </a:r>
            <a:endParaRPr lang="ar-SA" b="1" dirty="0" smtClean="0"/>
          </a:p>
        </p:txBody>
      </p:sp>
      <p:sp>
        <p:nvSpPr>
          <p:cNvPr id="4" name="Espace réservé du numéro de diapositive 3"/>
          <p:cNvSpPr>
            <a:spLocks noGrp="1"/>
          </p:cNvSpPr>
          <p:nvPr>
            <p:ph type="sldNum" sz="quarter" idx="12"/>
          </p:nvPr>
        </p:nvSpPr>
        <p:spPr/>
        <p:txBody>
          <a:bodyPr/>
          <a:lstStyle/>
          <a:p>
            <a:fld id="{53450200-39BC-42BA-9113-50F889821695}" type="slidenum">
              <a:rPr lang="fr-FR" smtClean="0"/>
              <a:pPr/>
              <a:t>14</a:t>
            </a:fld>
            <a:endParaRPr lang="fr-FR"/>
          </a:p>
        </p:txBody>
      </p:sp>
      <p:sp>
        <p:nvSpPr>
          <p:cNvPr id="5" name="Espace réservé du pied de page 4"/>
          <p:cNvSpPr>
            <a:spLocks noGrp="1"/>
          </p:cNvSpPr>
          <p:nvPr>
            <p:ph type="ftr" sz="quarter" idx="11"/>
          </p:nvPr>
        </p:nvSpPr>
        <p:spPr/>
        <p:txBody>
          <a:bodyPr/>
          <a:lstStyle/>
          <a:p>
            <a:r>
              <a:rPr lang="ar-SA" smtClean="0"/>
              <a:t>المحاضرة الثانية</a:t>
            </a:r>
            <a:endParaRPr lang="fr-F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3600" b="1" dirty="0" smtClean="0">
                <a:solidFill>
                  <a:srgbClr val="FF0000"/>
                </a:solidFill>
              </a:rPr>
              <a:t>ب) تحديد </a:t>
            </a:r>
            <a:r>
              <a:rPr lang="ar-DZ" sz="3600" b="1" dirty="0" smtClean="0">
                <a:solidFill>
                  <a:srgbClr val="FF0000"/>
                </a:solidFill>
              </a:rPr>
              <a:t>نصيب المشروع من الفجوة التسويقية</a:t>
            </a:r>
            <a:endParaRPr lang="fr-FR" sz="3600" dirty="0">
              <a:solidFill>
                <a:srgbClr val="FF0000"/>
              </a:solidFill>
            </a:endParaRPr>
          </a:p>
        </p:txBody>
      </p:sp>
      <p:sp>
        <p:nvSpPr>
          <p:cNvPr id="3" name="Espace réservé du contenu 2"/>
          <p:cNvSpPr>
            <a:spLocks noGrp="1"/>
          </p:cNvSpPr>
          <p:nvPr>
            <p:ph idx="1"/>
          </p:nvPr>
        </p:nvSpPr>
        <p:spPr/>
        <p:txBody>
          <a:bodyPr>
            <a:noAutofit/>
          </a:bodyPr>
          <a:lstStyle/>
          <a:p>
            <a:pPr algn="r" rtl="1">
              <a:buNone/>
            </a:pPr>
            <a:r>
              <a:rPr lang="ar-DZ" b="1" dirty="0" smtClean="0"/>
              <a:t>ويقصد بذلك </a:t>
            </a:r>
            <a:r>
              <a:rPr lang="ar-SA" b="1" dirty="0" smtClean="0"/>
              <a:t>تقدير نصيب المشروع في السوق على ضوء الطلب والعرض وظروف المشروع أمام المنافسين له وتحديد معالم السياسة التسويقية المقرر </a:t>
            </a:r>
            <a:r>
              <a:rPr lang="ar-SA" b="1" dirty="0" err="1" smtClean="0"/>
              <a:t>اتباعها</a:t>
            </a:r>
            <a:r>
              <a:rPr lang="ar-SA" b="1" dirty="0" smtClean="0"/>
              <a:t>.</a:t>
            </a:r>
            <a:r>
              <a:rPr lang="ar-DZ" b="1" dirty="0" smtClean="0"/>
              <a:t> فإذا كانت السلعة التي سوف يطرحها المشروع في السوق ليست بجديدة فإن حصته من السوق يتحكم فيها حجم الإنتاج المتوقع من المشاريع المنافسة، قد تكون كامل فائض الطلب غير المشبع أو جزءا منه (حسب قدرات المشروع).</a:t>
            </a:r>
          </a:p>
          <a:p>
            <a:pPr algn="r" rtl="1">
              <a:buNone/>
            </a:pPr>
            <a:r>
              <a:rPr lang="ar-DZ" b="1" dirty="0" smtClean="0">
                <a:solidFill>
                  <a:srgbClr val="0000FF"/>
                </a:solidFill>
              </a:rPr>
              <a:t>حصة المشروع من الطلب المتوقع = الطلب الكلي المتوقع – (إنتاج المشروعات العاملة حاليا + الإنتاج المتوقع للمشروعات قيد الإنشاء)</a:t>
            </a:r>
          </a:p>
        </p:txBody>
      </p:sp>
      <p:sp>
        <p:nvSpPr>
          <p:cNvPr id="4" name="Espace réservé du numéro de diapositive 3"/>
          <p:cNvSpPr>
            <a:spLocks noGrp="1"/>
          </p:cNvSpPr>
          <p:nvPr>
            <p:ph type="sldNum" sz="quarter" idx="12"/>
          </p:nvPr>
        </p:nvSpPr>
        <p:spPr/>
        <p:txBody>
          <a:bodyPr/>
          <a:lstStyle/>
          <a:p>
            <a:fld id="{53450200-39BC-42BA-9113-50F889821695}" type="slidenum">
              <a:rPr lang="fr-FR" smtClean="0"/>
              <a:pPr/>
              <a:t>15</a:t>
            </a:fld>
            <a:endParaRPr lang="fr-FR"/>
          </a:p>
        </p:txBody>
      </p:sp>
      <p:sp>
        <p:nvSpPr>
          <p:cNvPr id="5" name="Espace réservé du pied de page 4"/>
          <p:cNvSpPr>
            <a:spLocks noGrp="1"/>
          </p:cNvSpPr>
          <p:nvPr>
            <p:ph type="ftr" sz="quarter" idx="11"/>
          </p:nvPr>
        </p:nvSpPr>
        <p:spPr/>
        <p:txBody>
          <a:bodyPr/>
          <a:lstStyle/>
          <a:p>
            <a:r>
              <a:rPr lang="ar-SA" smtClean="0"/>
              <a:t>المحاضرة الثانية</a:t>
            </a:r>
            <a:endParaRPr lang="fr-F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None/>
            </a:pPr>
            <a:r>
              <a:rPr lang="ar-DZ" b="1" dirty="0" smtClean="0"/>
              <a:t>وإذا كانت </a:t>
            </a:r>
            <a:r>
              <a:rPr lang="ar-SA" b="1" dirty="0" smtClean="0"/>
              <a:t>السياسة التسويقية </a:t>
            </a:r>
            <a:r>
              <a:rPr lang="ar-DZ" b="1" dirty="0" smtClean="0"/>
              <a:t>للمشروع  تتضمن </a:t>
            </a:r>
            <a:r>
              <a:rPr lang="ar-DZ" b="1" dirty="0" err="1" smtClean="0"/>
              <a:t>إختراق</a:t>
            </a:r>
            <a:r>
              <a:rPr lang="ar-DZ" b="1" dirty="0" smtClean="0"/>
              <a:t> سوق السلعة أو الحصول على أكبر حصة منه، فإن ذلك يكون عبر الاستحواذ على قدر من حصة المنافسين فضلا عن فائض الطلب غير المشبع، وذلك يتوقف على درجة المنافسة وردود أفعال المنافسين وكذلك حجم المشروع ومدى استفادته من وفرات الحجم. </a:t>
            </a:r>
            <a:endParaRPr lang="fr-FR" dirty="0" smtClean="0"/>
          </a:p>
          <a:p>
            <a:pPr algn="r" rtl="1">
              <a:buNone/>
            </a:pPr>
            <a:endParaRPr lang="fr-FR" dirty="0"/>
          </a:p>
        </p:txBody>
      </p:sp>
      <p:sp>
        <p:nvSpPr>
          <p:cNvPr id="4" name="Espace réservé du numéro de diapositive 3"/>
          <p:cNvSpPr>
            <a:spLocks noGrp="1"/>
          </p:cNvSpPr>
          <p:nvPr>
            <p:ph type="sldNum" sz="quarter" idx="12"/>
          </p:nvPr>
        </p:nvSpPr>
        <p:spPr/>
        <p:txBody>
          <a:bodyPr/>
          <a:lstStyle/>
          <a:p>
            <a:fld id="{53450200-39BC-42BA-9113-50F889821695}" type="slidenum">
              <a:rPr lang="fr-FR" smtClean="0"/>
              <a:pPr/>
              <a:t>16</a:t>
            </a:fld>
            <a:endParaRPr lang="fr-FR"/>
          </a:p>
        </p:txBody>
      </p:sp>
      <p:sp>
        <p:nvSpPr>
          <p:cNvPr id="5" name="Espace réservé du pied de page 4"/>
          <p:cNvSpPr>
            <a:spLocks noGrp="1"/>
          </p:cNvSpPr>
          <p:nvPr>
            <p:ph type="ftr" sz="quarter" idx="11"/>
          </p:nvPr>
        </p:nvSpPr>
        <p:spPr/>
        <p:txBody>
          <a:bodyPr/>
          <a:lstStyle/>
          <a:p>
            <a:r>
              <a:rPr lang="ar-SA" smtClean="0"/>
              <a:t>المحاضرة الثانية</a:t>
            </a:r>
            <a:endParaRPr lang="fr-F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4000" b="1" dirty="0" smtClean="0">
                <a:solidFill>
                  <a:srgbClr val="FF0000"/>
                </a:solidFill>
              </a:rPr>
              <a:t>ج</a:t>
            </a:r>
            <a:r>
              <a:rPr lang="ar-DZ" sz="4000" b="1" dirty="0" err="1" smtClean="0">
                <a:solidFill>
                  <a:srgbClr val="FF0000"/>
                </a:solidFill>
              </a:rPr>
              <a:t>)</a:t>
            </a:r>
            <a:r>
              <a:rPr lang="ar-DZ" sz="4000" b="1" dirty="0" smtClean="0">
                <a:solidFill>
                  <a:srgbClr val="FF0000"/>
                </a:solidFill>
              </a:rPr>
              <a:t> </a:t>
            </a:r>
            <a:r>
              <a:rPr lang="ar-SA" sz="4000" b="1" dirty="0" smtClean="0">
                <a:solidFill>
                  <a:srgbClr val="FF0000"/>
                </a:solidFill>
              </a:rPr>
              <a:t>تقدير </a:t>
            </a:r>
            <a:r>
              <a:rPr lang="ar-SA" sz="4000" b="1" dirty="0" smtClean="0">
                <a:solidFill>
                  <a:srgbClr val="FF0000"/>
                </a:solidFill>
              </a:rPr>
              <a:t>سعر السلعة</a:t>
            </a:r>
            <a:endParaRPr lang="fr-FR" sz="4000" dirty="0">
              <a:solidFill>
                <a:srgbClr val="FF0000"/>
              </a:solidFill>
            </a:endParaRPr>
          </a:p>
        </p:txBody>
      </p:sp>
      <p:sp>
        <p:nvSpPr>
          <p:cNvPr id="3" name="Espace réservé du contenu 2"/>
          <p:cNvSpPr>
            <a:spLocks noGrp="1"/>
          </p:cNvSpPr>
          <p:nvPr>
            <p:ph idx="1"/>
          </p:nvPr>
        </p:nvSpPr>
        <p:spPr/>
        <p:txBody>
          <a:bodyPr>
            <a:noAutofit/>
          </a:bodyPr>
          <a:lstStyle/>
          <a:p>
            <a:pPr algn="r" rtl="1">
              <a:buNone/>
            </a:pPr>
            <a:r>
              <a:rPr lang="ar-DZ" b="1" dirty="0" smtClean="0"/>
              <a:t>تعد عملية </a:t>
            </a:r>
            <a:r>
              <a:rPr lang="ar-SA" b="1" dirty="0" smtClean="0"/>
              <a:t>تقدير سعر السلعة</a:t>
            </a:r>
            <a:r>
              <a:rPr lang="ar-DZ" b="1" dirty="0" smtClean="0"/>
              <a:t> المزمع إنتاجها خطوة مكملة لعملية تقدير الطلب، فتقدير إيراد مبيعات المشروع إنما يتأتى من حاصل ضرب حجم الطلب في السعر. </a:t>
            </a:r>
          </a:p>
          <a:p>
            <a:pPr algn="r" rtl="1">
              <a:buNone/>
            </a:pPr>
            <a:r>
              <a:rPr lang="ar-AE" b="1" dirty="0" smtClean="0"/>
              <a:t>ترتبط عملية التسعير باعتبارات اقتصادية وتنافسية متعددة وهي سلاح خطير يؤدي عدم الدقة فيه إلى فقدان العميل أو إلحاق خسارة مادية للمشروع، وتتم عملية التسعير من خلال دراسات متأنية للعوامل المؤثرة على العرض والطلب ومستوى الجودة وأسعار المنافسين وغيرها من عوامل وأن يكون في إطار المتوسط السائد لأسعار المنتجات المماثلة مع محاولة اختيار السعر الذي يحقق أعلى الربح.</a:t>
            </a:r>
            <a:endParaRPr lang="fr-FR" b="1" dirty="0"/>
          </a:p>
        </p:txBody>
      </p:sp>
      <p:sp>
        <p:nvSpPr>
          <p:cNvPr id="4" name="Espace réservé du numéro de diapositive 3"/>
          <p:cNvSpPr>
            <a:spLocks noGrp="1"/>
          </p:cNvSpPr>
          <p:nvPr>
            <p:ph type="sldNum" sz="quarter" idx="12"/>
          </p:nvPr>
        </p:nvSpPr>
        <p:spPr/>
        <p:txBody>
          <a:bodyPr/>
          <a:lstStyle/>
          <a:p>
            <a:fld id="{53450200-39BC-42BA-9113-50F889821695}" type="slidenum">
              <a:rPr lang="fr-FR" smtClean="0"/>
              <a:pPr/>
              <a:t>17</a:t>
            </a:fld>
            <a:endParaRPr lang="fr-FR"/>
          </a:p>
        </p:txBody>
      </p:sp>
      <p:sp>
        <p:nvSpPr>
          <p:cNvPr id="5" name="Espace réservé du pied de page 4"/>
          <p:cNvSpPr>
            <a:spLocks noGrp="1"/>
          </p:cNvSpPr>
          <p:nvPr>
            <p:ph type="ftr" sz="quarter" idx="11"/>
          </p:nvPr>
        </p:nvSpPr>
        <p:spPr/>
        <p:txBody>
          <a:bodyPr/>
          <a:lstStyle/>
          <a:p>
            <a:r>
              <a:rPr lang="ar-SA" smtClean="0"/>
              <a:t>المحاضرة الثانية</a:t>
            </a:r>
            <a:endParaRPr lang="fr-F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algn="r" rtl="1">
              <a:buNone/>
            </a:pPr>
            <a:r>
              <a:rPr lang="ar-DZ" b="1" dirty="0" smtClean="0"/>
              <a:t>أ</a:t>
            </a:r>
            <a:r>
              <a:rPr lang="ar-SA" b="1" dirty="0" smtClean="0"/>
              <a:t>ما طرق تحديد السعر فهي كثيرة، فمنها ما يرتكز على تكلفة الإنتاج، ومنها ما يركز على قدرات المستهلك والقوة الشرائية، ومنها ما يركز على أسعار المنافسين ومرونة الطلب التقاطعية، لكن عملية التسعير ليست عملية سهلة، فهي تحتاج إلى حجم هائل من البيانات الدقيقة. وفيما يلي طرق تحديد السعر:</a:t>
            </a:r>
          </a:p>
          <a:p>
            <a:pPr algn="r" rtl="1">
              <a:buNone/>
            </a:pPr>
            <a:r>
              <a:rPr lang="ar-SA" b="1" dirty="0" smtClean="0"/>
              <a:t>أولا: تحديد السعر اعتمادا على تكلفة الإنتاج للوحدة</a:t>
            </a:r>
            <a:r>
              <a:rPr lang="ar-DZ" b="1" dirty="0" smtClean="0"/>
              <a:t> </a:t>
            </a:r>
            <a:r>
              <a:rPr lang="ar-SA" b="1" dirty="0" smtClean="0"/>
              <a:t>الواحدة</a:t>
            </a:r>
            <a:r>
              <a:rPr lang="ar-DZ" b="1" dirty="0" smtClean="0"/>
              <a:t>، </a:t>
            </a:r>
            <a:r>
              <a:rPr lang="ar-SA" b="1" dirty="0" smtClean="0"/>
              <a:t>حيث يضاف إلى هذه التكلفة هامش ربح معين ويمكن تقدير السعر من خلال المعادلة التالية:</a:t>
            </a:r>
          </a:p>
        </p:txBody>
      </p:sp>
      <p:grpSp>
        <p:nvGrpSpPr>
          <p:cNvPr id="18" name="Groupe 14"/>
          <p:cNvGrpSpPr>
            <a:grpSpLocks/>
          </p:cNvGrpSpPr>
          <p:nvPr/>
        </p:nvGrpSpPr>
        <p:grpSpPr bwMode="auto">
          <a:xfrm>
            <a:off x="686248" y="5739114"/>
            <a:ext cx="7411101" cy="1102064"/>
            <a:chOff x="1126328" y="4824721"/>
            <a:chExt cx="4956573" cy="1102064"/>
          </a:xfrm>
        </p:grpSpPr>
        <p:sp>
          <p:nvSpPr>
            <p:cNvPr id="19" name="Text Box 15"/>
            <p:cNvSpPr txBox="1">
              <a:spLocks noChangeArrowheads="1"/>
            </p:cNvSpPr>
            <p:nvPr/>
          </p:nvSpPr>
          <p:spPr bwMode="auto">
            <a:xfrm>
              <a:off x="1126328" y="5069906"/>
              <a:ext cx="2407694" cy="612000"/>
            </a:xfrm>
            <a:prstGeom prst="rect">
              <a:avLst/>
            </a:prstGeom>
            <a:solidFill>
              <a:srgbClr val="FFFF99"/>
            </a:solidFill>
            <a:ln w="9525">
              <a:noFill/>
              <a:miter lim="800000"/>
              <a:headEnd/>
              <a:tailEnd/>
            </a:ln>
          </p:spPr>
          <p:txBody>
            <a:bodyPr>
              <a:spAutoFit/>
            </a:bodyPr>
            <a:lstStyle/>
            <a:p>
              <a:r>
                <a:rPr lang="ar-DZ" sz="3200" b="1" dirty="0" smtClean="0">
                  <a:solidFill>
                    <a:srgbClr val="0046D2"/>
                  </a:solidFill>
                </a:rPr>
                <a:t>+ </a:t>
              </a:r>
              <a:r>
                <a:rPr lang="ar-DZ" sz="2800" b="1" dirty="0" smtClean="0">
                  <a:solidFill>
                    <a:srgbClr val="0046D2"/>
                  </a:solidFill>
                </a:rPr>
                <a:t>هامش ربح الوحدة الواحدة</a:t>
              </a:r>
              <a:endParaRPr lang="fr-FR" sz="2800" b="1" dirty="0">
                <a:solidFill>
                  <a:srgbClr val="0046D2"/>
                </a:solidFill>
              </a:endParaRPr>
            </a:p>
          </p:txBody>
        </p:sp>
        <p:grpSp>
          <p:nvGrpSpPr>
            <p:cNvPr id="20" name="Groupe 13"/>
            <p:cNvGrpSpPr>
              <a:grpSpLocks/>
            </p:cNvGrpSpPr>
            <p:nvPr/>
          </p:nvGrpSpPr>
          <p:grpSpPr bwMode="auto">
            <a:xfrm>
              <a:off x="3545694" y="4824721"/>
              <a:ext cx="2537207" cy="1102064"/>
              <a:chOff x="3545694" y="4824721"/>
              <a:chExt cx="2537207" cy="1102064"/>
            </a:xfrm>
          </p:grpSpPr>
          <p:sp>
            <p:nvSpPr>
              <p:cNvPr id="21" name="Text Box 7"/>
              <p:cNvSpPr txBox="1">
                <a:spLocks noChangeArrowheads="1"/>
              </p:cNvSpPr>
              <p:nvPr/>
            </p:nvSpPr>
            <p:spPr bwMode="auto">
              <a:xfrm>
                <a:off x="3545694" y="4824721"/>
                <a:ext cx="1565001" cy="519112"/>
              </a:xfrm>
              <a:prstGeom prst="rect">
                <a:avLst/>
              </a:prstGeom>
              <a:solidFill>
                <a:srgbClr val="FFFF99"/>
              </a:solidFill>
              <a:ln w="9525">
                <a:noFill/>
                <a:miter lim="800000"/>
                <a:headEnd/>
                <a:tailEnd/>
              </a:ln>
            </p:spPr>
            <p:txBody>
              <a:bodyPr>
                <a:spAutoFit/>
              </a:bodyPr>
              <a:lstStyle/>
              <a:p>
                <a:pPr algn="ctr" rtl="1"/>
                <a:r>
                  <a:rPr lang="ar-DZ" sz="2800" b="1" dirty="0" smtClean="0">
                    <a:solidFill>
                      <a:srgbClr val="0046D2"/>
                    </a:solidFill>
                  </a:rPr>
                  <a:t>التكاليف الكلية</a:t>
                </a:r>
                <a:endParaRPr lang="fr-FR" sz="2800" b="1" dirty="0">
                  <a:solidFill>
                    <a:srgbClr val="0046D2"/>
                  </a:solidFill>
                </a:endParaRPr>
              </a:p>
            </p:txBody>
          </p:sp>
          <p:sp>
            <p:nvSpPr>
              <p:cNvPr id="22" name="Text Box 9"/>
              <p:cNvSpPr txBox="1">
                <a:spLocks noChangeArrowheads="1"/>
              </p:cNvSpPr>
              <p:nvPr/>
            </p:nvSpPr>
            <p:spPr bwMode="auto">
              <a:xfrm>
                <a:off x="3545694" y="5407672"/>
                <a:ext cx="1565001" cy="519113"/>
              </a:xfrm>
              <a:prstGeom prst="rect">
                <a:avLst/>
              </a:prstGeom>
              <a:solidFill>
                <a:srgbClr val="FFFF99"/>
              </a:solidFill>
              <a:ln w="9525">
                <a:noFill/>
                <a:miter lim="800000"/>
                <a:headEnd/>
                <a:tailEnd/>
              </a:ln>
            </p:spPr>
            <p:txBody>
              <a:bodyPr>
                <a:spAutoFit/>
              </a:bodyPr>
              <a:lstStyle/>
              <a:p>
                <a:pPr algn="ctr"/>
                <a:r>
                  <a:rPr lang="ar-DZ" sz="2800" b="1" dirty="0" smtClean="0">
                    <a:solidFill>
                      <a:srgbClr val="0046D2"/>
                    </a:solidFill>
                  </a:rPr>
                  <a:t>حجم الإنتاج</a:t>
                </a:r>
                <a:endParaRPr lang="fr-FR" sz="2800" b="1" dirty="0">
                  <a:solidFill>
                    <a:srgbClr val="0046D2"/>
                  </a:solidFill>
                </a:endParaRPr>
              </a:p>
            </p:txBody>
          </p:sp>
          <p:sp>
            <p:nvSpPr>
              <p:cNvPr id="23" name="Text Box 5"/>
              <p:cNvSpPr txBox="1">
                <a:spLocks noChangeArrowheads="1"/>
              </p:cNvSpPr>
              <p:nvPr/>
            </p:nvSpPr>
            <p:spPr bwMode="auto">
              <a:xfrm>
                <a:off x="5119823" y="5069529"/>
                <a:ext cx="963078" cy="584775"/>
              </a:xfrm>
              <a:prstGeom prst="rect">
                <a:avLst/>
              </a:prstGeom>
              <a:solidFill>
                <a:srgbClr val="FFFF99"/>
              </a:solidFill>
              <a:ln w="9525">
                <a:noFill/>
                <a:miter lim="800000"/>
                <a:headEnd/>
                <a:tailEnd/>
              </a:ln>
            </p:spPr>
            <p:txBody>
              <a:bodyPr>
                <a:spAutoFit/>
              </a:bodyPr>
              <a:lstStyle/>
              <a:p>
                <a:pPr algn="ctr" rtl="1"/>
                <a:r>
                  <a:rPr lang="ar-DZ" sz="3200" b="1" dirty="0" smtClean="0">
                    <a:solidFill>
                      <a:srgbClr val="0046D2"/>
                    </a:solidFill>
                  </a:rPr>
                  <a:t>السعر =</a:t>
                </a:r>
                <a:endParaRPr lang="fr-FR" sz="3200" b="1" dirty="0">
                  <a:solidFill>
                    <a:srgbClr val="0046D2"/>
                  </a:solidFill>
                </a:endParaRPr>
              </a:p>
            </p:txBody>
          </p:sp>
          <p:sp>
            <p:nvSpPr>
              <p:cNvPr id="24" name="Line 8"/>
              <p:cNvSpPr>
                <a:spLocks noChangeShapeType="1"/>
              </p:cNvSpPr>
              <p:nvPr/>
            </p:nvSpPr>
            <p:spPr bwMode="auto">
              <a:xfrm flipH="1">
                <a:off x="3629577" y="5355281"/>
                <a:ext cx="1492770" cy="0"/>
              </a:xfrm>
              <a:prstGeom prst="line">
                <a:avLst/>
              </a:prstGeom>
              <a:noFill/>
              <a:ln w="38100">
                <a:solidFill>
                  <a:srgbClr val="0046D2"/>
                </a:solidFill>
                <a:round/>
                <a:headEnd/>
                <a:tailEnd/>
              </a:ln>
            </p:spPr>
            <p:txBody>
              <a:bodyPr/>
              <a:lstStyle/>
              <a:p>
                <a:endParaRPr lang="fr-FR">
                  <a:solidFill>
                    <a:srgbClr val="0046D2"/>
                  </a:solidFill>
                </a:endParaRPr>
              </a:p>
            </p:txBody>
          </p:sp>
        </p:grpSp>
      </p:grpSp>
      <p:sp>
        <p:nvSpPr>
          <p:cNvPr id="11" name="Espace réservé du numéro de diapositive 10"/>
          <p:cNvSpPr>
            <a:spLocks noGrp="1"/>
          </p:cNvSpPr>
          <p:nvPr>
            <p:ph type="sldNum" sz="quarter" idx="12"/>
          </p:nvPr>
        </p:nvSpPr>
        <p:spPr/>
        <p:txBody>
          <a:bodyPr/>
          <a:lstStyle/>
          <a:p>
            <a:fld id="{53450200-39BC-42BA-9113-50F889821695}" type="slidenum">
              <a:rPr lang="fr-FR" smtClean="0"/>
              <a:pPr/>
              <a:t>18</a:t>
            </a:fld>
            <a:endParaRPr lang="fr-FR"/>
          </a:p>
        </p:txBody>
      </p:sp>
      <p:sp>
        <p:nvSpPr>
          <p:cNvPr id="12" name="Espace réservé du pied de page 11"/>
          <p:cNvSpPr>
            <a:spLocks noGrp="1"/>
          </p:cNvSpPr>
          <p:nvPr>
            <p:ph type="ftr" sz="quarter" idx="11"/>
          </p:nvPr>
        </p:nvSpPr>
        <p:spPr/>
        <p:txBody>
          <a:bodyPr/>
          <a:lstStyle/>
          <a:p>
            <a:r>
              <a:rPr lang="ar-SA" smtClean="0"/>
              <a:t>المحاضرة الثانية</a:t>
            </a: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strips(downLeft)">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214422"/>
            <a:ext cx="8229600" cy="4525963"/>
          </a:xfrm>
        </p:spPr>
        <p:txBody>
          <a:bodyPr>
            <a:normAutofit fontScale="92500" lnSpcReduction="10000"/>
          </a:bodyPr>
          <a:lstStyle/>
          <a:p>
            <a:pPr algn="r" rtl="1">
              <a:buNone/>
            </a:pPr>
            <a:r>
              <a:rPr lang="ar-SA" b="1" dirty="0" smtClean="0"/>
              <a:t>ثانيا: تحديد السعر بناء على حجم الطلب مع الأخذ بعين الاعتبار </a:t>
            </a:r>
            <a:r>
              <a:rPr lang="ar-DZ" b="1" dirty="0" smtClean="0"/>
              <a:t>تعدد</a:t>
            </a:r>
            <a:r>
              <a:rPr lang="ar-SA" b="1" dirty="0" smtClean="0"/>
              <a:t> العوامل المؤثرة في الطلب، </a:t>
            </a:r>
            <a:r>
              <a:rPr lang="ar-DZ" b="1" dirty="0" smtClean="0"/>
              <a:t>حيث </a:t>
            </a:r>
            <a:r>
              <a:rPr lang="ar-SA" b="1" dirty="0" smtClean="0"/>
              <a:t>يمكن الارتكاز على القوة الشرائية (الدخل الحقيقي) أو على دالة الطلب أو مرونة الطلب من اجل تحديد السعر الذي يعظم الإيراد الكلي.</a:t>
            </a:r>
          </a:p>
          <a:p>
            <a:pPr algn="r" rtl="1">
              <a:buNone/>
            </a:pPr>
            <a:r>
              <a:rPr lang="ar-SA" b="1" dirty="0" smtClean="0"/>
              <a:t>ثالثا: تحديد السعر انطلاقا من الحصة السوقية والرغبة بزيادة هذه الحصة.</a:t>
            </a:r>
          </a:p>
          <a:p>
            <a:pPr algn="r" rtl="1">
              <a:buNone/>
            </a:pPr>
            <a:r>
              <a:rPr lang="ar-SA" b="1" dirty="0" smtClean="0"/>
              <a:t>رابع</a:t>
            </a:r>
            <a:r>
              <a:rPr lang="ar-DZ" b="1" dirty="0" smtClean="0"/>
              <a:t>ا:</a:t>
            </a:r>
            <a:r>
              <a:rPr lang="ar-SA" b="1" dirty="0" smtClean="0"/>
              <a:t> تحديد الأسعار من خلال تحديد حجم الربح المطلوب وتحديد السعر بناء على ذلك .</a:t>
            </a:r>
          </a:p>
          <a:p>
            <a:pPr algn="r" rtl="1">
              <a:buNone/>
            </a:pPr>
            <a:r>
              <a:rPr lang="ar-SA" b="1" dirty="0" smtClean="0"/>
              <a:t>خامسا: تحديد السعر بناء على معدل العائد على الاستثمار المستهدف من خلال المعادلة التالية:</a:t>
            </a:r>
          </a:p>
          <a:p>
            <a:pPr algn="r" rtl="1">
              <a:buNone/>
            </a:pPr>
            <a:endParaRPr lang="fr-FR" dirty="0"/>
          </a:p>
        </p:txBody>
      </p:sp>
      <p:grpSp>
        <p:nvGrpSpPr>
          <p:cNvPr id="7" name="Groupe 13"/>
          <p:cNvGrpSpPr>
            <a:grpSpLocks/>
          </p:cNvGrpSpPr>
          <p:nvPr/>
        </p:nvGrpSpPr>
        <p:grpSpPr bwMode="auto">
          <a:xfrm>
            <a:off x="928662" y="5706024"/>
            <a:ext cx="6819766" cy="1152000"/>
            <a:chOff x="2205994" y="4824721"/>
            <a:chExt cx="6819796" cy="1152000"/>
          </a:xfrm>
        </p:grpSpPr>
        <p:sp>
          <p:nvSpPr>
            <p:cNvPr id="8" name="Text Box 7"/>
            <p:cNvSpPr txBox="1">
              <a:spLocks noChangeArrowheads="1"/>
            </p:cNvSpPr>
            <p:nvPr/>
          </p:nvSpPr>
          <p:spPr bwMode="auto">
            <a:xfrm>
              <a:off x="2206682" y="4824721"/>
              <a:ext cx="5472024" cy="1152000"/>
            </a:xfrm>
            <a:prstGeom prst="rect">
              <a:avLst/>
            </a:prstGeom>
            <a:solidFill>
              <a:srgbClr val="FFFF99"/>
            </a:solidFill>
            <a:ln w="9525">
              <a:noFill/>
              <a:miter lim="800000"/>
              <a:headEnd/>
              <a:tailEnd/>
            </a:ln>
          </p:spPr>
          <p:txBody>
            <a:bodyPr>
              <a:spAutoFit/>
            </a:bodyPr>
            <a:lstStyle/>
            <a:p>
              <a:pPr algn="ctr" rtl="1"/>
              <a:r>
                <a:rPr lang="ar-DZ" sz="2800" b="1" dirty="0" smtClean="0">
                  <a:solidFill>
                    <a:srgbClr val="0046D2"/>
                  </a:solidFill>
                </a:rPr>
                <a:t>معدل العائد المستهدف × التكاليف </a:t>
              </a:r>
              <a:r>
                <a:rPr lang="ar-DZ" sz="2800" b="1" dirty="0" err="1" smtClean="0">
                  <a:solidFill>
                    <a:srgbClr val="0046D2"/>
                  </a:solidFill>
                </a:rPr>
                <a:t>الإستثمارية</a:t>
              </a:r>
              <a:endParaRPr lang="fr-FR" sz="2800" b="1" dirty="0">
                <a:solidFill>
                  <a:srgbClr val="0046D2"/>
                </a:solidFill>
              </a:endParaRPr>
            </a:p>
          </p:txBody>
        </p:sp>
        <p:sp>
          <p:nvSpPr>
            <p:cNvPr id="9" name="Text Box 9"/>
            <p:cNvSpPr txBox="1">
              <a:spLocks noChangeArrowheads="1"/>
            </p:cNvSpPr>
            <p:nvPr/>
          </p:nvSpPr>
          <p:spPr bwMode="auto">
            <a:xfrm>
              <a:off x="3693239" y="5407672"/>
              <a:ext cx="2700011" cy="519113"/>
            </a:xfrm>
            <a:prstGeom prst="rect">
              <a:avLst/>
            </a:prstGeom>
            <a:solidFill>
              <a:srgbClr val="FFFF99"/>
            </a:solidFill>
            <a:ln w="9525">
              <a:noFill/>
              <a:miter lim="800000"/>
              <a:headEnd/>
              <a:tailEnd/>
            </a:ln>
          </p:spPr>
          <p:txBody>
            <a:bodyPr>
              <a:spAutoFit/>
            </a:bodyPr>
            <a:lstStyle/>
            <a:p>
              <a:pPr algn="ctr"/>
              <a:r>
                <a:rPr lang="ar-DZ" sz="2800" b="1" dirty="0" smtClean="0">
                  <a:solidFill>
                    <a:srgbClr val="0046D2"/>
                  </a:solidFill>
                </a:rPr>
                <a:t>حجم الإنتاج</a:t>
              </a:r>
              <a:endParaRPr lang="fr-FR" sz="2800" b="1" dirty="0">
                <a:solidFill>
                  <a:srgbClr val="0046D2"/>
                </a:solidFill>
              </a:endParaRPr>
            </a:p>
          </p:txBody>
        </p:sp>
        <p:sp>
          <p:nvSpPr>
            <p:cNvPr id="10" name="Text Box 5"/>
            <p:cNvSpPr txBox="1">
              <a:spLocks noChangeArrowheads="1"/>
            </p:cNvSpPr>
            <p:nvPr/>
          </p:nvSpPr>
          <p:spPr bwMode="auto">
            <a:xfrm>
              <a:off x="7693784" y="5083177"/>
              <a:ext cx="1332006" cy="584775"/>
            </a:xfrm>
            <a:prstGeom prst="rect">
              <a:avLst/>
            </a:prstGeom>
            <a:solidFill>
              <a:srgbClr val="FFFF99"/>
            </a:solidFill>
            <a:ln w="9525">
              <a:noFill/>
              <a:miter lim="800000"/>
              <a:headEnd/>
              <a:tailEnd/>
            </a:ln>
          </p:spPr>
          <p:txBody>
            <a:bodyPr>
              <a:spAutoFit/>
            </a:bodyPr>
            <a:lstStyle/>
            <a:p>
              <a:pPr algn="ctr" rtl="1"/>
              <a:r>
                <a:rPr lang="ar-DZ" sz="3200" b="1" dirty="0" smtClean="0">
                  <a:solidFill>
                    <a:srgbClr val="0046D2"/>
                  </a:solidFill>
                </a:rPr>
                <a:t>السعر =</a:t>
              </a:r>
              <a:endParaRPr lang="fr-FR" sz="3200" b="1" dirty="0">
                <a:solidFill>
                  <a:srgbClr val="0046D2"/>
                </a:solidFill>
              </a:endParaRPr>
            </a:p>
          </p:txBody>
        </p:sp>
        <p:sp>
          <p:nvSpPr>
            <p:cNvPr id="11" name="Line 8"/>
            <p:cNvSpPr>
              <a:spLocks noChangeShapeType="1"/>
            </p:cNvSpPr>
            <p:nvPr/>
          </p:nvSpPr>
          <p:spPr bwMode="auto">
            <a:xfrm flipH="1">
              <a:off x="2205994" y="5373688"/>
              <a:ext cx="5472024" cy="0"/>
            </a:xfrm>
            <a:prstGeom prst="line">
              <a:avLst/>
            </a:prstGeom>
            <a:noFill/>
            <a:ln w="38100">
              <a:solidFill>
                <a:srgbClr val="0046D2"/>
              </a:solidFill>
              <a:round/>
              <a:headEnd/>
              <a:tailEnd/>
            </a:ln>
          </p:spPr>
          <p:txBody>
            <a:bodyPr/>
            <a:lstStyle/>
            <a:p>
              <a:endParaRPr lang="fr-FR">
                <a:solidFill>
                  <a:srgbClr val="0046D2"/>
                </a:solidFill>
              </a:endParaRPr>
            </a:p>
          </p:txBody>
        </p:sp>
      </p:grpSp>
      <p:sp>
        <p:nvSpPr>
          <p:cNvPr id="12" name="Espace réservé du numéro de diapositive 11"/>
          <p:cNvSpPr>
            <a:spLocks noGrp="1"/>
          </p:cNvSpPr>
          <p:nvPr>
            <p:ph type="sldNum" sz="quarter" idx="12"/>
          </p:nvPr>
        </p:nvSpPr>
        <p:spPr/>
        <p:txBody>
          <a:bodyPr/>
          <a:lstStyle/>
          <a:p>
            <a:fld id="{53450200-39BC-42BA-9113-50F889821695}" type="slidenum">
              <a:rPr lang="fr-FR" smtClean="0"/>
              <a:pPr/>
              <a:t>19</a:t>
            </a:fld>
            <a:endParaRPr lang="fr-FR"/>
          </a:p>
        </p:txBody>
      </p:sp>
      <p:sp>
        <p:nvSpPr>
          <p:cNvPr id="13" name="Espace réservé du pied de page 12"/>
          <p:cNvSpPr>
            <a:spLocks noGrp="1"/>
          </p:cNvSpPr>
          <p:nvPr>
            <p:ph type="ftr" sz="quarter" idx="11"/>
          </p:nvPr>
        </p:nvSpPr>
        <p:spPr/>
        <p:txBody>
          <a:bodyPr/>
          <a:lstStyle/>
          <a:p>
            <a:r>
              <a:rPr lang="ar-SA" smtClean="0"/>
              <a:t>المحاضرة الثانية</a:t>
            </a:r>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90066"/>
          </a:xfrm>
        </p:spPr>
        <p:txBody>
          <a:bodyPr>
            <a:normAutofit fontScale="90000"/>
          </a:bodyPr>
          <a:lstStyle/>
          <a:p>
            <a:endParaRPr lang="fr-FR" dirty="0"/>
          </a:p>
        </p:txBody>
      </p:sp>
      <p:graphicFrame>
        <p:nvGraphicFramePr>
          <p:cNvPr id="4" name="Espace réservé du contenu 3"/>
          <p:cNvGraphicFramePr>
            <a:graphicFrameLocks noGrp="1"/>
          </p:cNvGraphicFramePr>
          <p:nvPr>
            <p:ph idx="1"/>
          </p:nvPr>
        </p:nvGraphicFramePr>
        <p:xfrm>
          <a:off x="179512" y="872128"/>
          <a:ext cx="8712968" cy="5869240"/>
        </p:xfrm>
        <a:graphic>
          <a:graphicData uri="http://schemas.openxmlformats.org/drawingml/2006/table">
            <a:tbl>
              <a:tblPr firstRow="1" bandRow="1">
                <a:tableStyleId>{5C22544A-7EE6-4342-B048-85BDC9FD1C3A}</a:tableStyleId>
              </a:tblPr>
              <a:tblGrid>
                <a:gridCol w="864096"/>
                <a:gridCol w="936104"/>
                <a:gridCol w="4536504"/>
                <a:gridCol w="2376264"/>
              </a:tblGrid>
              <a:tr h="468052">
                <a:tc>
                  <a:txBody>
                    <a:bodyPr/>
                    <a:lstStyle/>
                    <a:p>
                      <a:pPr algn="r" rtl="1"/>
                      <a:endParaRPr lang="fr-FR" b="1" dirty="0">
                        <a:solidFill>
                          <a:srgbClr val="FF0000"/>
                        </a:solidFill>
                      </a:endParaRPr>
                    </a:p>
                  </a:txBody>
                  <a:tcPr anchor="ctr"/>
                </a:tc>
                <a:tc>
                  <a:txBody>
                    <a:bodyPr/>
                    <a:lstStyle/>
                    <a:p>
                      <a:pPr algn="r" rtl="1"/>
                      <a:endParaRPr lang="fr-FR" b="1">
                        <a:solidFill>
                          <a:srgbClr val="FF0000"/>
                        </a:solidFill>
                      </a:endParaRPr>
                    </a:p>
                  </a:txBody>
                  <a:tcPr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DZ" sz="2400" b="1" dirty="0" smtClean="0">
                          <a:solidFill>
                            <a:schemeClr val="bg1"/>
                          </a:solidFill>
                        </a:rPr>
                        <a:t>المحاضرات</a:t>
                      </a:r>
                      <a:endParaRPr lang="fr-FR" sz="2400" b="1" dirty="0" smtClean="0">
                        <a:solidFill>
                          <a:schemeClr val="bg1"/>
                        </a:solidFill>
                      </a:endParaRPr>
                    </a:p>
                  </a:txBody>
                  <a:tcPr anchor="ctr"/>
                </a:tc>
                <a:tc>
                  <a:txBody>
                    <a:bodyPr/>
                    <a:lstStyle/>
                    <a:p>
                      <a:pPr algn="ctr" rtl="1"/>
                      <a:r>
                        <a:rPr lang="ar-DZ" sz="2400" b="1" dirty="0" smtClean="0">
                          <a:solidFill>
                            <a:schemeClr val="bg1"/>
                          </a:solidFill>
                        </a:rPr>
                        <a:t>الفصول</a:t>
                      </a:r>
                      <a:endParaRPr lang="fr-FR" sz="2400" b="1" dirty="0">
                        <a:solidFill>
                          <a:schemeClr val="bg1"/>
                        </a:solidFill>
                      </a:endParaRPr>
                    </a:p>
                  </a:txBody>
                  <a:tcPr anchor="ctr"/>
                </a:tc>
              </a:tr>
              <a:tr h="468052">
                <a:tc>
                  <a:txBody>
                    <a:bodyPr/>
                    <a:lstStyle/>
                    <a:p>
                      <a:pPr algn="r" rtl="1"/>
                      <a:endParaRPr lang="fr-FR" b="1">
                        <a:solidFill>
                          <a:srgbClr val="FF0000"/>
                        </a:solidFill>
                      </a:endParaRPr>
                    </a:p>
                  </a:txBody>
                  <a:tcPr anchor="ctr"/>
                </a:tc>
                <a:tc>
                  <a:txBody>
                    <a:bodyPr/>
                    <a:lstStyle/>
                    <a:p>
                      <a:pPr algn="r" rtl="1"/>
                      <a:endParaRPr lang="fr-FR" b="1">
                        <a:solidFill>
                          <a:srgbClr val="FF0000"/>
                        </a:solidFill>
                      </a:endParaRPr>
                    </a:p>
                  </a:txBody>
                  <a:tcPr anchor="ctr"/>
                </a:tc>
                <a:tc>
                  <a:txBody>
                    <a:bodyPr/>
                    <a:lstStyle/>
                    <a:p>
                      <a:pPr algn="r" rtl="1"/>
                      <a:r>
                        <a:rPr lang="ar-DZ" sz="1800" b="1" kern="1200" dirty="0" smtClean="0">
                          <a:solidFill>
                            <a:srgbClr val="FF0000"/>
                          </a:solidFill>
                          <a:latin typeface="+mn-lt"/>
                          <a:ea typeface="+mn-ea"/>
                          <a:cs typeface="+mn-cs"/>
                        </a:rPr>
                        <a:t>مفهوم المشروع الاستثماري ودراسة الجدوى </a:t>
                      </a:r>
                      <a:r>
                        <a:rPr lang="ar-DZ" b="1" dirty="0" smtClean="0">
                          <a:solidFill>
                            <a:srgbClr val="FF0000"/>
                          </a:solidFill>
                        </a:rPr>
                        <a:t>المبدئية</a:t>
                      </a:r>
                      <a:endParaRPr lang="fr-FR" b="1" dirty="0">
                        <a:solidFill>
                          <a:srgbClr val="FF0000"/>
                        </a:solidFill>
                      </a:endParaRPr>
                    </a:p>
                  </a:txBody>
                  <a:tcPr anchor="ctr"/>
                </a:tc>
                <a:tc rowSpan="2">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DZ" sz="2000" b="1" dirty="0" smtClean="0">
                          <a:solidFill>
                            <a:srgbClr val="FF0000"/>
                          </a:solidFill>
                        </a:rPr>
                        <a:t>مدخل</a:t>
                      </a:r>
                      <a:r>
                        <a:rPr lang="ar-DZ" sz="2400" b="1" dirty="0" smtClean="0">
                          <a:solidFill>
                            <a:srgbClr val="FF0000"/>
                          </a:solidFill>
                        </a:rPr>
                        <a:t> عام لدراسة الجدوى وتقييم المشاريع الاستثمارية</a:t>
                      </a:r>
                      <a:endParaRPr lang="fr-FR" sz="2000" b="1" dirty="0" smtClean="0">
                        <a:solidFill>
                          <a:srgbClr val="FF0000"/>
                        </a:solidFill>
                      </a:endParaRPr>
                    </a:p>
                  </a:txBody>
                  <a:tcPr anchor="ctr">
                    <a:solidFill>
                      <a:srgbClr val="FFFF00"/>
                    </a:solidFill>
                  </a:tcPr>
                </a:tc>
              </a:tr>
              <a:tr h="468052">
                <a:tc>
                  <a:txBody>
                    <a:bodyPr/>
                    <a:lstStyle/>
                    <a:p>
                      <a:pPr algn="r" rtl="1"/>
                      <a:endParaRPr lang="fr-FR" b="1">
                        <a:solidFill>
                          <a:srgbClr val="FF0000"/>
                        </a:solidFill>
                      </a:endParaRPr>
                    </a:p>
                  </a:txBody>
                  <a:tcPr anchor="ctr"/>
                </a:tc>
                <a:tc>
                  <a:txBody>
                    <a:bodyPr/>
                    <a:lstStyle/>
                    <a:p>
                      <a:pPr algn="r" rtl="1"/>
                      <a:endParaRPr lang="fr-FR" b="1">
                        <a:solidFill>
                          <a:srgbClr val="FF0000"/>
                        </a:solidFill>
                      </a:endParaRPr>
                    </a:p>
                  </a:txBody>
                  <a:tcPr anchor="ctr"/>
                </a:tc>
                <a:tc>
                  <a:txBody>
                    <a:bodyPr/>
                    <a:lstStyle/>
                    <a:p>
                      <a:pPr algn="r" rtl="1"/>
                      <a:r>
                        <a:rPr lang="ar-DZ" sz="2400" b="1" kern="1200" dirty="0" smtClean="0">
                          <a:solidFill>
                            <a:srgbClr val="FF0000"/>
                          </a:solidFill>
                          <a:effectLst>
                            <a:outerShdw blurRad="38100" dist="38100" dir="2700000" algn="tl">
                              <a:srgbClr val="000000">
                                <a:alpha val="43137"/>
                              </a:srgbClr>
                            </a:outerShdw>
                          </a:effectLst>
                          <a:latin typeface="+mn-lt"/>
                          <a:ea typeface="+mn-ea"/>
                          <a:cs typeface="+mn-cs"/>
                        </a:rPr>
                        <a:t>دراسة الجدوى </a:t>
                      </a:r>
                      <a:r>
                        <a:rPr lang="ar-DZ" sz="2400" b="1" dirty="0" smtClean="0">
                          <a:solidFill>
                            <a:srgbClr val="FF0000"/>
                          </a:solidFill>
                          <a:effectLst>
                            <a:outerShdw blurRad="38100" dist="38100" dir="2700000" algn="tl">
                              <a:srgbClr val="000000">
                                <a:alpha val="43137"/>
                              </a:srgbClr>
                            </a:outerShdw>
                          </a:effectLst>
                        </a:rPr>
                        <a:t>التفصيلية</a:t>
                      </a:r>
                      <a:endParaRPr lang="fr-FR" sz="2400" b="1" dirty="0">
                        <a:solidFill>
                          <a:srgbClr val="FF0000"/>
                        </a:solidFill>
                        <a:effectLst>
                          <a:outerShdw blurRad="38100" dist="38100" dir="2700000" algn="tl">
                            <a:srgbClr val="000000">
                              <a:alpha val="43137"/>
                            </a:srgbClr>
                          </a:outerShdw>
                        </a:effectLst>
                      </a:endParaRPr>
                    </a:p>
                  </a:txBody>
                  <a:tcPr anchor="ctr">
                    <a:solidFill>
                      <a:srgbClr val="FFFF00"/>
                    </a:solidFill>
                  </a:tcPr>
                </a:tc>
                <a:tc vMerge="1">
                  <a:txBody>
                    <a:bodyPr/>
                    <a:lstStyle/>
                    <a:p>
                      <a:pPr algn="r" rtl="1"/>
                      <a:endParaRPr lang="fr-FR" dirty="0"/>
                    </a:p>
                  </a:txBody>
                  <a:tcPr/>
                </a:tc>
              </a:tr>
              <a:tr h="468052">
                <a:tc>
                  <a:txBody>
                    <a:bodyPr/>
                    <a:lstStyle/>
                    <a:p>
                      <a:pPr algn="r" rtl="1"/>
                      <a:endParaRPr lang="fr-FR" b="1">
                        <a:solidFill>
                          <a:srgbClr val="FF0000"/>
                        </a:solidFill>
                      </a:endParaRPr>
                    </a:p>
                  </a:txBody>
                  <a:tcPr anchor="ctr"/>
                </a:tc>
                <a:tc>
                  <a:txBody>
                    <a:bodyPr/>
                    <a:lstStyle/>
                    <a:p>
                      <a:pPr algn="r" rtl="1"/>
                      <a:endParaRPr lang="fr-FR" b="1">
                        <a:solidFill>
                          <a:srgbClr val="FF0000"/>
                        </a:solidFill>
                      </a:endParaRPr>
                    </a:p>
                  </a:txBody>
                  <a:tcPr anchor="ctr"/>
                </a:tc>
                <a:tc>
                  <a:txBody>
                    <a:bodyPr/>
                    <a:lstStyle/>
                    <a:p>
                      <a:pPr algn="r" rtl="1"/>
                      <a:r>
                        <a:rPr lang="ar-DZ" b="1" dirty="0" smtClean="0">
                          <a:solidFill>
                            <a:srgbClr val="FF0000"/>
                          </a:solidFill>
                        </a:rPr>
                        <a:t>تقدير التدفقات النقدية غير التشغيلية</a:t>
                      </a:r>
                      <a:endParaRPr lang="fr-FR" b="1" dirty="0">
                        <a:solidFill>
                          <a:srgbClr val="FF0000"/>
                        </a:solidFill>
                      </a:endParaRPr>
                    </a:p>
                  </a:txBody>
                  <a:tcPr anchor="ctr"/>
                </a:tc>
                <a:tc rowSpan="3">
                  <a:txBody>
                    <a:bodyPr/>
                    <a:lstStyle/>
                    <a:p>
                      <a:pPr algn="r" rtl="1"/>
                      <a:r>
                        <a:rPr lang="ar-SA" b="1" dirty="0" smtClean="0">
                          <a:solidFill>
                            <a:srgbClr val="FF0000"/>
                          </a:solidFill>
                        </a:rPr>
                        <a:t>تحديد </a:t>
                      </a:r>
                      <a:r>
                        <a:rPr lang="ar-DZ" b="1" dirty="0" smtClean="0">
                          <a:solidFill>
                            <a:srgbClr val="FF0000"/>
                          </a:solidFill>
                        </a:rPr>
                        <a:t>(تقدير</a:t>
                      </a:r>
                      <a:r>
                        <a:rPr lang="ar-DZ" b="1" dirty="0" err="1" smtClean="0">
                          <a:solidFill>
                            <a:srgbClr val="FF0000"/>
                          </a:solidFill>
                        </a:rPr>
                        <a:t>)</a:t>
                      </a:r>
                      <a:r>
                        <a:rPr lang="ar-DZ" b="1" dirty="0" smtClean="0">
                          <a:solidFill>
                            <a:srgbClr val="FF0000"/>
                          </a:solidFill>
                        </a:rPr>
                        <a:t> </a:t>
                      </a:r>
                      <a:r>
                        <a:rPr lang="ar-SA" b="1" dirty="0" smtClean="0">
                          <a:solidFill>
                            <a:srgbClr val="FF0000"/>
                          </a:solidFill>
                        </a:rPr>
                        <a:t>التدفقات النقدية</a:t>
                      </a:r>
                      <a:endParaRPr lang="fr-FR" b="1" dirty="0">
                        <a:solidFill>
                          <a:srgbClr val="FF0000"/>
                        </a:solidFill>
                      </a:endParaRPr>
                    </a:p>
                  </a:txBody>
                  <a:tcPr anchor="ctr"/>
                </a:tc>
              </a:tr>
              <a:tr h="468052">
                <a:tc>
                  <a:txBody>
                    <a:bodyPr/>
                    <a:lstStyle/>
                    <a:p>
                      <a:pPr algn="r" rtl="1"/>
                      <a:endParaRPr lang="fr-FR" b="1">
                        <a:solidFill>
                          <a:srgbClr val="FF0000"/>
                        </a:solidFill>
                      </a:endParaRPr>
                    </a:p>
                  </a:txBody>
                  <a:tcPr anchor="ctr"/>
                </a:tc>
                <a:tc>
                  <a:txBody>
                    <a:bodyPr/>
                    <a:lstStyle/>
                    <a:p>
                      <a:pPr algn="r" rtl="1"/>
                      <a:endParaRPr lang="fr-FR" b="1">
                        <a:solidFill>
                          <a:srgbClr val="FF0000"/>
                        </a:solidFill>
                      </a:endParaRPr>
                    </a:p>
                  </a:txBody>
                  <a:tcPr anchor="ctr"/>
                </a:tc>
                <a:tc>
                  <a:txBody>
                    <a:bodyPr/>
                    <a:lstStyle/>
                    <a:p>
                      <a:pPr algn="r" rtl="1"/>
                      <a:r>
                        <a:rPr lang="ar-DZ" b="1" dirty="0" smtClean="0">
                          <a:solidFill>
                            <a:srgbClr val="FF0000"/>
                          </a:solidFill>
                        </a:rPr>
                        <a:t>تقدير التدفقات النقدية التشغيلية</a:t>
                      </a:r>
                      <a:endParaRPr lang="fr-FR" b="1" dirty="0">
                        <a:solidFill>
                          <a:srgbClr val="FF0000"/>
                        </a:solidFill>
                      </a:endParaRPr>
                    </a:p>
                  </a:txBody>
                  <a:tcPr anchor="ctr"/>
                </a:tc>
                <a:tc vMerge="1">
                  <a:txBody>
                    <a:bodyPr/>
                    <a:lstStyle/>
                    <a:p>
                      <a:pPr algn="r" rtl="1"/>
                      <a:endParaRPr lang="fr-FR" dirty="0"/>
                    </a:p>
                  </a:txBody>
                  <a:tcPr/>
                </a:tc>
              </a:tr>
              <a:tr h="468052">
                <a:tc>
                  <a:txBody>
                    <a:bodyPr/>
                    <a:lstStyle/>
                    <a:p>
                      <a:pPr algn="r" rtl="1"/>
                      <a:endParaRPr lang="fr-FR" b="1">
                        <a:solidFill>
                          <a:srgbClr val="FF0000"/>
                        </a:solidFill>
                      </a:endParaRPr>
                    </a:p>
                  </a:txBody>
                  <a:tcPr anchor="ctr"/>
                </a:tc>
                <a:tc>
                  <a:txBody>
                    <a:bodyPr/>
                    <a:lstStyle/>
                    <a:p>
                      <a:pPr algn="r" rtl="1"/>
                      <a:endParaRPr lang="fr-FR" b="1">
                        <a:solidFill>
                          <a:srgbClr val="FF0000"/>
                        </a:solidFill>
                      </a:endParaRPr>
                    </a:p>
                  </a:txBody>
                  <a:tcPr anchor="ctr"/>
                </a:tc>
                <a:tc>
                  <a:txBody>
                    <a:bodyPr/>
                    <a:lstStyle/>
                    <a:p>
                      <a:pPr algn="r" rtl="1"/>
                      <a:r>
                        <a:rPr lang="ar-DZ" sz="1800" b="1" dirty="0" smtClean="0">
                          <a:solidFill>
                            <a:srgbClr val="FF0000"/>
                          </a:solidFill>
                        </a:rPr>
                        <a:t>تقدير التدفقات النقدية ل</a:t>
                      </a:r>
                      <a:r>
                        <a:rPr lang="ar-SA" sz="1800" b="1" dirty="0" smtClean="0">
                          <a:solidFill>
                            <a:srgbClr val="FF0000"/>
                          </a:solidFill>
                        </a:rPr>
                        <a:t>مشاريع الاستبدال</a:t>
                      </a:r>
                      <a:endParaRPr lang="fr-FR" b="1" dirty="0">
                        <a:solidFill>
                          <a:srgbClr val="FF0000"/>
                        </a:solidFill>
                      </a:endParaRPr>
                    </a:p>
                  </a:txBody>
                  <a:tcPr anchor="ctr"/>
                </a:tc>
                <a:tc vMerge="1">
                  <a:txBody>
                    <a:bodyPr/>
                    <a:lstStyle/>
                    <a:p>
                      <a:pPr algn="r" rtl="1"/>
                      <a:endParaRPr lang="fr-FR" dirty="0"/>
                    </a:p>
                  </a:txBody>
                  <a:tcPr/>
                </a:tc>
              </a:tr>
              <a:tr h="468052">
                <a:tc>
                  <a:txBody>
                    <a:bodyPr/>
                    <a:lstStyle/>
                    <a:p>
                      <a:pPr algn="r" rtl="1"/>
                      <a:endParaRPr lang="fr-FR" b="1">
                        <a:solidFill>
                          <a:srgbClr val="FF0000"/>
                        </a:solidFill>
                      </a:endParaRPr>
                    </a:p>
                  </a:txBody>
                  <a:tcPr anchor="ctr"/>
                </a:tc>
                <a:tc>
                  <a:txBody>
                    <a:bodyPr/>
                    <a:lstStyle/>
                    <a:p>
                      <a:pPr algn="r" rtl="1"/>
                      <a:endParaRPr lang="fr-FR" b="1">
                        <a:solidFill>
                          <a:srgbClr val="FF0000"/>
                        </a:solidFill>
                      </a:endParaRPr>
                    </a:p>
                  </a:txBody>
                  <a:tcPr anchor="ctr"/>
                </a:tc>
                <a:tc>
                  <a:txBody>
                    <a:bodyPr/>
                    <a:lstStyle/>
                    <a:p>
                      <a:pPr algn="r" rtl="1"/>
                      <a:r>
                        <a:rPr lang="ar-DZ" sz="1800" b="1" dirty="0" smtClean="0">
                          <a:solidFill>
                            <a:srgbClr val="FF0000"/>
                          </a:solidFill>
                        </a:rPr>
                        <a:t>متوسط التكلفة المرجحة وتكلفة كل عنصر من رأس المال</a:t>
                      </a:r>
                      <a:endParaRPr lang="fr-FR" b="1" dirty="0">
                        <a:solidFill>
                          <a:srgbClr val="FF0000"/>
                        </a:solidFill>
                      </a:endParaRPr>
                    </a:p>
                  </a:txBody>
                  <a:tcPr anchor="ctr"/>
                </a:tc>
                <a:tc rowSpan="2">
                  <a:txBody>
                    <a:bodyPr/>
                    <a:lstStyle/>
                    <a:p>
                      <a:pPr algn="r" rtl="1"/>
                      <a:r>
                        <a:rPr lang="ar-DZ" sz="1800" b="1" dirty="0" smtClean="0">
                          <a:solidFill>
                            <a:srgbClr val="FF0000"/>
                          </a:solidFill>
                        </a:rPr>
                        <a:t>تقدير سعر </a:t>
                      </a:r>
                      <a:r>
                        <a:rPr lang="ar-DZ" sz="1800" b="1" dirty="0" err="1" smtClean="0">
                          <a:solidFill>
                            <a:srgbClr val="FF0000"/>
                          </a:solidFill>
                        </a:rPr>
                        <a:t>الخصم </a:t>
                      </a:r>
                      <a:r>
                        <a:rPr lang="ar-DZ" sz="1800" b="1" dirty="0" smtClean="0">
                          <a:solidFill>
                            <a:srgbClr val="FF0000"/>
                          </a:solidFill>
                        </a:rPr>
                        <a:t>(تكلفة رأس المال</a:t>
                      </a:r>
                      <a:r>
                        <a:rPr lang="ar-DZ" sz="1800" b="1" dirty="0" err="1" smtClean="0">
                          <a:solidFill>
                            <a:srgbClr val="FF0000"/>
                          </a:solidFill>
                        </a:rPr>
                        <a:t>)</a:t>
                      </a:r>
                      <a:endParaRPr lang="fr-FR" b="1" dirty="0">
                        <a:solidFill>
                          <a:srgbClr val="FF0000"/>
                        </a:solidFill>
                      </a:endParaRPr>
                    </a:p>
                  </a:txBody>
                  <a:tcPr anchor="ctr"/>
                </a:tc>
              </a:tr>
              <a:tr h="468052">
                <a:tc>
                  <a:txBody>
                    <a:bodyPr/>
                    <a:lstStyle/>
                    <a:p>
                      <a:pPr algn="r" rtl="1"/>
                      <a:endParaRPr lang="fr-FR" b="1">
                        <a:solidFill>
                          <a:srgbClr val="FF0000"/>
                        </a:solidFill>
                      </a:endParaRPr>
                    </a:p>
                  </a:txBody>
                  <a:tcPr anchor="ctr"/>
                </a:tc>
                <a:tc>
                  <a:txBody>
                    <a:bodyPr/>
                    <a:lstStyle/>
                    <a:p>
                      <a:pPr algn="r" rtl="1"/>
                      <a:endParaRPr lang="fr-FR" b="1">
                        <a:solidFill>
                          <a:srgbClr val="FF0000"/>
                        </a:solidFill>
                      </a:endParaRPr>
                    </a:p>
                  </a:txBody>
                  <a:tcPr anchor="ctr"/>
                </a:tc>
                <a:tc>
                  <a:txBody>
                    <a:bodyPr/>
                    <a:lstStyle/>
                    <a:p>
                      <a:pPr algn="r" rtl="1"/>
                      <a:r>
                        <a:rPr lang="ar-DZ" sz="1800" b="1" dirty="0" smtClean="0">
                          <a:solidFill>
                            <a:srgbClr val="FF0000"/>
                          </a:solidFill>
                        </a:rPr>
                        <a:t>تقدير تكلفة رأس المال للمشروع</a:t>
                      </a:r>
                      <a:endParaRPr lang="fr-FR" b="1" dirty="0">
                        <a:solidFill>
                          <a:srgbClr val="FF0000"/>
                        </a:solidFill>
                      </a:endParaRPr>
                    </a:p>
                  </a:txBody>
                  <a:tcPr anchor="ctr"/>
                </a:tc>
                <a:tc vMerge="1">
                  <a:txBody>
                    <a:bodyPr/>
                    <a:lstStyle/>
                    <a:p>
                      <a:pPr algn="r" rtl="1"/>
                      <a:endParaRPr lang="fr-FR" dirty="0"/>
                    </a:p>
                  </a:txBody>
                  <a:tcPr/>
                </a:tc>
              </a:tr>
              <a:tr h="468052">
                <a:tc>
                  <a:txBody>
                    <a:bodyPr/>
                    <a:lstStyle/>
                    <a:p>
                      <a:pPr algn="r" rtl="1"/>
                      <a:endParaRPr lang="fr-FR" b="1">
                        <a:solidFill>
                          <a:srgbClr val="FF0000"/>
                        </a:solidFill>
                      </a:endParaRPr>
                    </a:p>
                  </a:txBody>
                  <a:tcPr anchor="ctr"/>
                </a:tc>
                <a:tc>
                  <a:txBody>
                    <a:bodyPr/>
                    <a:lstStyle/>
                    <a:p>
                      <a:pPr algn="r" rtl="1"/>
                      <a:endParaRPr lang="fr-FR" b="1">
                        <a:solidFill>
                          <a:srgbClr val="FF0000"/>
                        </a:solidFill>
                      </a:endParaRPr>
                    </a:p>
                  </a:txBody>
                  <a:tcPr anchor="ctr"/>
                </a:tc>
                <a:tc>
                  <a:txBody>
                    <a:bodyPr/>
                    <a:lstStyle/>
                    <a:p>
                      <a:pPr algn="r" rtl="1"/>
                      <a:r>
                        <a:rPr lang="ar-DZ" b="1" dirty="0" smtClean="0">
                          <a:solidFill>
                            <a:srgbClr val="FF0000"/>
                          </a:solidFill>
                        </a:rPr>
                        <a:t>معياري فترة الاسترداد وصافي القيمة الحالية</a:t>
                      </a:r>
                      <a:endParaRPr lang="fr-FR" b="1" dirty="0">
                        <a:solidFill>
                          <a:srgbClr val="FF0000"/>
                        </a:solidFill>
                      </a:endParaRPr>
                    </a:p>
                  </a:txBody>
                  <a:tcPr anchor="ctr"/>
                </a:tc>
                <a:tc rowSpan="2">
                  <a:txBody>
                    <a:bodyPr/>
                    <a:lstStyle/>
                    <a:p>
                      <a:pPr algn="r" rtl="1"/>
                      <a:r>
                        <a:rPr lang="ar-DZ" sz="1800" b="1" dirty="0" smtClean="0">
                          <a:solidFill>
                            <a:srgbClr val="FF0000"/>
                          </a:solidFill>
                        </a:rPr>
                        <a:t>طرق التقييم الشائعة للمشاريع  الاستثمارية </a:t>
                      </a:r>
                      <a:endParaRPr lang="fr-FR" b="1" dirty="0">
                        <a:solidFill>
                          <a:srgbClr val="FF0000"/>
                        </a:solidFill>
                      </a:endParaRPr>
                    </a:p>
                  </a:txBody>
                  <a:tcPr anchor="ctr"/>
                </a:tc>
              </a:tr>
              <a:tr h="468052">
                <a:tc>
                  <a:txBody>
                    <a:bodyPr/>
                    <a:lstStyle/>
                    <a:p>
                      <a:pPr algn="r" rtl="1"/>
                      <a:endParaRPr lang="fr-FR" b="1">
                        <a:solidFill>
                          <a:srgbClr val="FF0000"/>
                        </a:solidFill>
                      </a:endParaRPr>
                    </a:p>
                  </a:txBody>
                  <a:tcPr anchor="ctr"/>
                </a:tc>
                <a:tc>
                  <a:txBody>
                    <a:bodyPr/>
                    <a:lstStyle/>
                    <a:p>
                      <a:pPr algn="r" rtl="1"/>
                      <a:endParaRPr lang="fr-FR" b="1">
                        <a:solidFill>
                          <a:srgbClr val="FF0000"/>
                        </a:solidFill>
                      </a:endParaRPr>
                    </a:p>
                  </a:txBody>
                  <a:tcPr anchor="ctr"/>
                </a:tc>
                <a:tc>
                  <a:txBody>
                    <a:bodyPr/>
                    <a:lstStyle/>
                    <a:p>
                      <a:pPr algn="r" rtl="1"/>
                      <a:r>
                        <a:rPr lang="ar-DZ" b="1" dirty="0" smtClean="0">
                          <a:solidFill>
                            <a:srgbClr val="FF0000"/>
                          </a:solidFill>
                        </a:rPr>
                        <a:t>معياري معدل المردود الداخلي ومؤشر الربحية</a:t>
                      </a:r>
                      <a:endParaRPr lang="fr-FR" b="1" dirty="0">
                        <a:solidFill>
                          <a:srgbClr val="FF0000"/>
                        </a:solidFill>
                      </a:endParaRPr>
                    </a:p>
                  </a:txBody>
                  <a:tcPr anchor="ctr"/>
                </a:tc>
                <a:tc vMerge="1">
                  <a:txBody>
                    <a:bodyPr/>
                    <a:lstStyle/>
                    <a:p>
                      <a:pPr algn="r" rtl="1"/>
                      <a:endParaRPr lang="fr-FR" dirty="0"/>
                    </a:p>
                  </a:txBody>
                  <a:tcPr/>
                </a:tc>
              </a:tr>
              <a:tr h="468052">
                <a:tc>
                  <a:txBody>
                    <a:bodyPr/>
                    <a:lstStyle/>
                    <a:p>
                      <a:pPr algn="r" rtl="1"/>
                      <a:endParaRPr lang="fr-FR" b="1">
                        <a:solidFill>
                          <a:srgbClr val="FF0000"/>
                        </a:solidFill>
                      </a:endParaRPr>
                    </a:p>
                  </a:txBody>
                  <a:tcPr anchor="ctr"/>
                </a:tc>
                <a:tc>
                  <a:txBody>
                    <a:bodyPr/>
                    <a:lstStyle/>
                    <a:p>
                      <a:pPr algn="r" rtl="1"/>
                      <a:endParaRPr lang="fr-FR" b="1">
                        <a:solidFill>
                          <a:srgbClr val="FF0000"/>
                        </a:solidFill>
                      </a:endParaRPr>
                    </a:p>
                  </a:txBody>
                  <a:tcPr anchor="ctr"/>
                </a:tc>
                <a:tc>
                  <a:txBody>
                    <a:bodyPr/>
                    <a:lstStyle/>
                    <a:p>
                      <a:pPr algn="r" rtl="1"/>
                      <a:r>
                        <a:rPr lang="ar-DZ" b="1" dirty="0" smtClean="0">
                          <a:solidFill>
                            <a:srgbClr val="FF0000"/>
                          </a:solidFill>
                        </a:rPr>
                        <a:t>التضارب بين المؤشرات ومعدل المردود الداخلي المطور</a:t>
                      </a:r>
                      <a:endParaRPr lang="fr-FR" b="1" dirty="0">
                        <a:solidFill>
                          <a:srgbClr val="FF0000"/>
                        </a:solidFill>
                      </a:endParaRPr>
                    </a:p>
                  </a:txBody>
                  <a:tcPr anchor="ctr"/>
                </a:tc>
                <a:tc rowSpan="2">
                  <a:txBody>
                    <a:bodyPr/>
                    <a:lstStyle/>
                    <a:p>
                      <a:pPr algn="r" rtl="1"/>
                      <a:r>
                        <a:rPr lang="ar-DZ" b="1" dirty="0" smtClean="0">
                          <a:solidFill>
                            <a:srgbClr val="FF0000"/>
                          </a:solidFill>
                        </a:rPr>
                        <a:t>انتقادات وملاحظات حول مؤشرات التقييم المدروسة</a:t>
                      </a:r>
                      <a:endParaRPr lang="fr-FR" b="1" dirty="0">
                        <a:solidFill>
                          <a:srgbClr val="FF0000"/>
                        </a:solidFill>
                      </a:endParaRPr>
                    </a:p>
                  </a:txBody>
                  <a:tcPr anchor="ctr"/>
                </a:tc>
              </a:tr>
              <a:tr h="468052">
                <a:tc>
                  <a:txBody>
                    <a:bodyPr/>
                    <a:lstStyle/>
                    <a:p>
                      <a:pPr algn="r" rtl="1"/>
                      <a:endParaRPr lang="fr-FR" b="1">
                        <a:solidFill>
                          <a:srgbClr val="FF0000"/>
                        </a:solidFill>
                      </a:endParaRPr>
                    </a:p>
                  </a:txBody>
                  <a:tcPr anchor="ctr"/>
                </a:tc>
                <a:tc>
                  <a:txBody>
                    <a:bodyPr/>
                    <a:lstStyle/>
                    <a:p>
                      <a:pPr algn="r" rtl="1"/>
                      <a:endParaRPr lang="fr-FR" b="1">
                        <a:solidFill>
                          <a:srgbClr val="FF0000"/>
                        </a:solidFill>
                      </a:endParaRPr>
                    </a:p>
                  </a:txBody>
                  <a:tcPr anchor="ctr"/>
                </a:tc>
                <a:tc>
                  <a:txBody>
                    <a:bodyPr/>
                    <a:lstStyle/>
                    <a:p>
                      <a:pPr algn="r" rtl="1"/>
                      <a:r>
                        <a:rPr lang="ar-DZ" b="1" dirty="0" smtClean="0">
                          <a:solidFill>
                            <a:srgbClr val="FF0000"/>
                          </a:solidFill>
                        </a:rPr>
                        <a:t>المؤشرات البديلة في حالة اختلاف أعمار المشاريع</a:t>
                      </a:r>
                      <a:endParaRPr lang="fr-FR" b="1" dirty="0">
                        <a:solidFill>
                          <a:srgbClr val="FF0000"/>
                        </a:solidFill>
                      </a:endParaRPr>
                    </a:p>
                  </a:txBody>
                  <a:tcPr anchor="ctr"/>
                </a:tc>
                <a:tc vMerge="1">
                  <a:txBody>
                    <a:bodyPr/>
                    <a:lstStyle/>
                    <a:p>
                      <a:pPr algn="r" rtl="1"/>
                      <a:endParaRPr lang="fr-FR" dirty="0"/>
                    </a:p>
                  </a:txBody>
                  <a:tcPr/>
                </a:tc>
              </a:tr>
            </a:tbl>
          </a:graphicData>
        </a:graphic>
      </p:graphicFrame>
      <p:sp>
        <p:nvSpPr>
          <p:cNvPr id="5" name="Espace réservé du numéro de diapositive 4"/>
          <p:cNvSpPr>
            <a:spLocks noGrp="1"/>
          </p:cNvSpPr>
          <p:nvPr>
            <p:ph type="sldNum" sz="quarter" idx="12"/>
          </p:nvPr>
        </p:nvSpPr>
        <p:spPr/>
        <p:txBody>
          <a:bodyPr/>
          <a:lstStyle/>
          <a:p>
            <a:fld id="{53450200-39BC-42BA-9113-50F889821695}" type="slidenum">
              <a:rPr lang="fr-FR" smtClean="0"/>
              <a:pPr/>
              <a:t>2</a:t>
            </a:fld>
            <a:endParaRPr lang="fr-FR"/>
          </a:p>
        </p:txBody>
      </p:sp>
      <p:sp>
        <p:nvSpPr>
          <p:cNvPr id="6" name="Espace réservé du pied de page 5"/>
          <p:cNvSpPr>
            <a:spLocks noGrp="1"/>
          </p:cNvSpPr>
          <p:nvPr>
            <p:ph type="ftr" sz="quarter" idx="11"/>
          </p:nvPr>
        </p:nvSpPr>
        <p:spPr/>
        <p:txBody>
          <a:bodyPr/>
          <a:lstStyle/>
          <a:p>
            <a:r>
              <a:rPr lang="ar-SA" smtClean="0"/>
              <a:t>المحاضرة الثانية</a:t>
            </a:r>
            <a:endParaRPr lang="fr-F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cstate="print"/>
          <a:srcRect/>
          <a:stretch>
            <a:fillRect/>
          </a:stretch>
        </p:blipFill>
        <p:spPr bwMode="auto">
          <a:xfrm>
            <a:off x="1000101" y="475469"/>
            <a:ext cx="7000924" cy="6030130"/>
          </a:xfrm>
          <a:prstGeom prst="rect">
            <a:avLst/>
          </a:prstGeom>
          <a:noFill/>
          <a:ln w="9525">
            <a:noFill/>
            <a:miter lim="800000"/>
            <a:headEnd/>
            <a:tailEnd/>
          </a:ln>
          <a:effectLst/>
        </p:spPr>
      </p:pic>
      <p:sp>
        <p:nvSpPr>
          <p:cNvPr id="3" name="Espace réservé du numéro de diapositive 2"/>
          <p:cNvSpPr>
            <a:spLocks noGrp="1"/>
          </p:cNvSpPr>
          <p:nvPr>
            <p:ph type="sldNum" sz="quarter" idx="12"/>
          </p:nvPr>
        </p:nvSpPr>
        <p:spPr/>
        <p:txBody>
          <a:bodyPr/>
          <a:lstStyle/>
          <a:p>
            <a:fld id="{53450200-39BC-42BA-9113-50F889821695}" type="slidenum">
              <a:rPr lang="fr-FR" smtClean="0"/>
              <a:pPr/>
              <a:t>20</a:t>
            </a:fld>
            <a:endParaRPr lang="fr-FR"/>
          </a:p>
        </p:txBody>
      </p:sp>
      <p:sp>
        <p:nvSpPr>
          <p:cNvPr id="4" name="Espace réservé du pied de page 3"/>
          <p:cNvSpPr>
            <a:spLocks noGrp="1"/>
          </p:cNvSpPr>
          <p:nvPr>
            <p:ph type="ftr" sz="quarter" idx="11"/>
          </p:nvPr>
        </p:nvSpPr>
        <p:spPr/>
        <p:txBody>
          <a:bodyPr/>
          <a:lstStyle/>
          <a:p>
            <a:r>
              <a:rPr lang="ar-SA" smtClean="0"/>
              <a:t>المحاضرة الثانية</a:t>
            </a:r>
            <a:endParaRPr lang="fr-F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شؤون التدريس\دراسة الجدوى واختيار الاستثمارات\images (1).jpg"/>
          <p:cNvPicPr>
            <a:picLocks noChangeAspect="1" noChangeArrowheads="1"/>
          </p:cNvPicPr>
          <p:nvPr/>
        </p:nvPicPr>
        <p:blipFill>
          <a:blip r:embed="rId2" cstate="print"/>
          <a:srcRect/>
          <a:stretch>
            <a:fillRect/>
          </a:stretch>
        </p:blipFill>
        <p:spPr bwMode="auto">
          <a:xfrm>
            <a:off x="1928794" y="785794"/>
            <a:ext cx="5286412" cy="5286412"/>
          </a:xfrm>
          <a:prstGeom prst="rect">
            <a:avLst/>
          </a:prstGeom>
          <a:noFill/>
        </p:spPr>
      </p:pic>
      <p:sp>
        <p:nvSpPr>
          <p:cNvPr id="3" name="Espace réservé du numéro de diapositive 2"/>
          <p:cNvSpPr>
            <a:spLocks noGrp="1"/>
          </p:cNvSpPr>
          <p:nvPr>
            <p:ph type="sldNum" sz="quarter" idx="12"/>
          </p:nvPr>
        </p:nvSpPr>
        <p:spPr/>
        <p:txBody>
          <a:bodyPr/>
          <a:lstStyle/>
          <a:p>
            <a:fld id="{53450200-39BC-42BA-9113-50F889821695}" type="slidenum">
              <a:rPr lang="fr-FR" smtClean="0"/>
              <a:pPr/>
              <a:t>21</a:t>
            </a:fld>
            <a:endParaRPr lang="fr-FR"/>
          </a:p>
        </p:txBody>
      </p:sp>
      <p:sp>
        <p:nvSpPr>
          <p:cNvPr id="4" name="Espace réservé du pied de page 3"/>
          <p:cNvSpPr>
            <a:spLocks noGrp="1"/>
          </p:cNvSpPr>
          <p:nvPr>
            <p:ph type="ftr" sz="quarter" idx="11"/>
          </p:nvPr>
        </p:nvSpPr>
        <p:spPr/>
        <p:txBody>
          <a:bodyPr/>
          <a:lstStyle/>
          <a:p>
            <a:r>
              <a:rPr lang="ar-SA" smtClean="0"/>
              <a:t>المحاضرة الثانية</a:t>
            </a:r>
            <a:endParaRPr lang="fr-F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b="1" dirty="0" smtClean="0">
                <a:solidFill>
                  <a:srgbClr val="FF0000"/>
                </a:solidFill>
              </a:rPr>
              <a:t>2</a:t>
            </a:r>
            <a:r>
              <a:rPr lang="ar-DZ" b="1" dirty="0" err="1" smtClean="0">
                <a:solidFill>
                  <a:srgbClr val="FF0000"/>
                </a:solidFill>
              </a:rPr>
              <a:t>)</a:t>
            </a:r>
            <a:r>
              <a:rPr lang="ar-DZ" b="1" dirty="0" smtClean="0">
                <a:solidFill>
                  <a:srgbClr val="FF0000"/>
                </a:solidFill>
              </a:rPr>
              <a:t> </a:t>
            </a:r>
            <a:r>
              <a:rPr lang="ar-SA" b="1" dirty="0" smtClean="0">
                <a:solidFill>
                  <a:srgbClr val="FF0000"/>
                </a:solidFill>
              </a:rPr>
              <a:t>الدراسة </a:t>
            </a:r>
            <a:r>
              <a:rPr lang="ar-SA" b="1" dirty="0" smtClean="0">
                <a:solidFill>
                  <a:srgbClr val="FF0000"/>
                </a:solidFill>
              </a:rPr>
              <a:t>الفنية والهندسية</a:t>
            </a:r>
            <a:endParaRPr lang="fr-FR" b="1" dirty="0">
              <a:solidFill>
                <a:srgbClr val="FF0000"/>
              </a:solidFill>
            </a:endParaRPr>
          </a:p>
        </p:txBody>
      </p:sp>
      <p:sp>
        <p:nvSpPr>
          <p:cNvPr id="3" name="Espace réservé du contenu 2"/>
          <p:cNvSpPr>
            <a:spLocks noGrp="1"/>
          </p:cNvSpPr>
          <p:nvPr>
            <p:ph idx="1"/>
          </p:nvPr>
        </p:nvSpPr>
        <p:spPr/>
        <p:txBody>
          <a:bodyPr>
            <a:noAutofit/>
          </a:bodyPr>
          <a:lstStyle/>
          <a:p>
            <a:pPr algn="r" rtl="1">
              <a:lnSpc>
                <a:spcPct val="110000"/>
              </a:lnSpc>
              <a:buNone/>
            </a:pPr>
            <a:r>
              <a:rPr lang="ar-SA" b="1" dirty="0" smtClean="0"/>
              <a:t>ونقصد </a:t>
            </a:r>
            <a:r>
              <a:rPr lang="ar-SA" b="1" dirty="0" err="1" smtClean="0"/>
              <a:t>بها</a:t>
            </a:r>
            <a:r>
              <a:rPr lang="ar-SA" b="1" dirty="0" smtClean="0"/>
              <a:t> </a:t>
            </a:r>
            <a:r>
              <a:rPr lang="ar-DZ" b="1" dirty="0" smtClean="0"/>
              <a:t>الدراسة التي تتناول الجوانب الفنية الخاصة بالمنتج المزمع انتاجه، بالإضافة إلى النواحي الهندسية الخاصة بالمشروع ككل</a:t>
            </a:r>
            <a:r>
              <a:rPr lang="ar-SA" b="1" dirty="0" err="1" smtClean="0"/>
              <a:t>.</a:t>
            </a:r>
            <a:r>
              <a:rPr lang="ar-DZ" b="1" dirty="0" smtClean="0"/>
              <a:t> وهي تحتل أهمية متزايدة لجميع أنواع المشروعات الجديدة، ولكن أهميتها تنخفض نسبيا في حالة المشروعات التي تمارس النشاط </a:t>
            </a:r>
            <a:r>
              <a:rPr lang="ar-DZ" b="1" dirty="0" err="1" smtClean="0"/>
              <a:t>التجاري.</a:t>
            </a:r>
            <a:endParaRPr lang="ar-DZ" b="1" dirty="0" smtClean="0"/>
          </a:p>
          <a:p>
            <a:pPr algn="r" rtl="1">
              <a:lnSpc>
                <a:spcPct val="110000"/>
              </a:lnSpc>
              <a:buNone/>
            </a:pPr>
            <a:r>
              <a:rPr lang="ar-AE" b="1" dirty="0" smtClean="0"/>
              <a:t>تشمل </a:t>
            </a:r>
            <a:r>
              <a:rPr lang="ar-SA" b="1" dirty="0" smtClean="0"/>
              <a:t>الدراسة الفنية والهندسية</a:t>
            </a:r>
            <a:r>
              <a:rPr lang="ar-DZ" b="1" dirty="0" smtClean="0"/>
              <a:t> على </a:t>
            </a:r>
            <a:r>
              <a:rPr lang="ar-AE" b="1" dirty="0" smtClean="0"/>
              <a:t>الجوانب التالية:</a:t>
            </a:r>
            <a:endParaRPr lang="fr-FR" b="1" dirty="0" smtClean="0"/>
          </a:p>
          <a:p>
            <a:pPr lvl="0" algn="r" rtl="1">
              <a:lnSpc>
                <a:spcPct val="110000"/>
              </a:lnSpc>
            </a:pPr>
            <a:r>
              <a:rPr lang="ar-SA" b="1" dirty="0" smtClean="0"/>
              <a:t>دراسة </a:t>
            </a:r>
            <a:r>
              <a:rPr lang="ar-SA" b="1" dirty="0" smtClean="0"/>
              <a:t>وتحليل موقع </a:t>
            </a:r>
            <a:r>
              <a:rPr lang="ar-SA" b="1" dirty="0" smtClean="0"/>
              <a:t>المشروع.</a:t>
            </a:r>
            <a:endParaRPr lang="ar-DZ" b="1" dirty="0" smtClean="0"/>
          </a:p>
          <a:p>
            <a:pPr lvl="0" algn="r" rtl="1">
              <a:lnSpc>
                <a:spcPct val="110000"/>
              </a:lnSpc>
            </a:pPr>
            <a:r>
              <a:rPr lang="ar-SA" b="1" dirty="0" smtClean="0"/>
              <a:t>الدراسة </a:t>
            </a:r>
            <a:r>
              <a:rPr lang="ar-SA" b="1" dirty="0" smtClean="0"/>
              <a:t>الهندسية للمشروع </a:t>
            </a:r>
            <a:r>
              <a:rPr lang="ar-DZ" b="1" dirty="0" err="1" smtClean="0"/>
              <a:t>(</a:t>
            </a:r>
            <a:r>
              <a:rPr lang="ar-SA" b="1" dirty="0" smtClean="0"/>
              <a:t>تقدير حجم المشروع </a:t>
            </a:r>
            <a:r>
              <a:rPr lang="ar-SA" b="1" dirty="0" smtClean="0"/>
              <a:t>وطاق</a:t>
            </a:r>
            <a:r>
              <a:rPr lang="ar-DZ" b="1" dirty="0" smtClean="0"/>
              <a:t>ت</a:t>
            </a:r>
            <a:r>
              <a:rPr lang="ar-SA" b="1" dirty="0" smtClean="0"/>
              <a:t>ة الإنتاجية</a:t>
            </a:r>
            <a:r>
              <a:rPr lang="ar-DZ" b="1" dirty="0" err="1" smtClean="0"/>
              <a:t>)</a:t>
            </a:r>
            <a:endParaRPr lang="ar-SA" b="1" dirty="0" smtClean="0"/>
          </a:p>
        </p:txBody>
      </p:sp>
      <p:sp>
        <p:nvSpPr>
          <p:cNvPr id="4" name="Espace réservé du numéro de diapositive 3"/>
          <p:cNvSpPr>
            <a:spLocks noGrp="1"/>
          </p:cNvSpPr>
          <p:nvPr>
            <p:ph type="sldNum" sz="quarter" idx="12"/>
          </p:nvPr>
        </p:nvSpPr>
        <p:spPr/>
        <p:txBody>
          <a:bodyPr/>
          <a:lstStyle/>
          <a:p>
            <a:fld id="{53450200-39BC-42BA-9113-50F889821695}" type="slidenum">
              <a:rPr lang="fr-FR" smtClean="0"/>
              <a:pPr/>
              <a:t>22</a:t>
            </a:fld>
            <a:endParaRPr lang="fr-FR"/>
          </a:p>
        </p:txBody>
      </p:sp>
      <p:sp>
        <p:nvSpPr>
          <p:cNvPr id="5" name="Espace réservé du pied de page 4"/>
          <p:cNvSpPr>
            <a:spLocks noGrp="1"/>
          </p:cNvSpPr>
          <p:nvPr>
            <p:ph type="ftr" sz="quarter" idx="11"/>
          </p:nvPr>
        </p:nvSpPr>
        <p:spPr/>
        <p:txBody>
          <a:bodyPr/>
          <a:lstStyle/>
          <a:p>
            <a:r>
              <a:rPr lang="ar-SA" smtClean="0"/>
              <a:t>المحاضرة الثانية</a:t>
            </a:r>
            <a:endParaRPr lang="fr-F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lvl="0" algn="r" rtl="1"/>
            <a:r>
              <a:rPr lang="ar-SA" b="1" dirty="0" smtClean="0"/>
              <a:t>دراسة العملية الإنتاجية وتحديد المساحات المطلوبة. </a:t>
            </a:r>
            <a:endParaRPr lang="fr-FR" b="1" dirty="0" smtClean="0"/>
          </a:p>
          <a:p>
            <a:pPr lvl="0" algn="r" rtl="1"/>
            <a:r>
              <a:rPr lang="ar-SA" b="1" dirty="0" smtClean="0"/>
              <a:t>تحديد احتياجات المشروع من الآلات والمعدات. </a:t>
            </a:r>
            <a:endParaRPr lang="fr-FR" b="1" dirty="0" smtClean="0"/>
          </a:p>
          <a:p>
            <a:pPr lvl="0" algn="r" rtl="1"/>
            <a:r>
              <a:rPr lang="ar-SA" b="1" dirty="0" smtClean="0"/>
              <a:t>تحديد احتياجات المشروع من الخامات والمستلزمات. </a:t>
            </a:r>
            <a:endParaRPr lang="fr-FR" b="1" dirty="0" smtClean="0"/>
          </a:p>
          <a:p>
            <a:pPr lvl="0" algn="r" rtl="1"/>
            <a:r>
              <a:rPr lang="ar-SA" b="1" dirty="0" smtClean="0"/>
              <a:t>تقدير احتياجات المشروع من الطاقة. </a:t>
            </a:r>
            <a:endParaRPr lang="fr-FR" b="1" dirty="0" smtClean="0"/>
          </a:p>
          <a:p>
            <a:pPr lvl="0" algn="r" rtl="1"/>
            <a:r>
              <a:rPr lang="ar-SA" b="1" dirty="0" smtClean="0"/>
              <a:t>تقدير احتياجات المشروع من الأثاث ووسائل النقل.</a:t>
            </a:r>
            <a:endParaRPr lang="fr-FR" b="1" dirty="0" smtClean="0"/>
          </a:p>
          <a:p>
            <a:pPr algn="r" rtl="1"/>
            <a:r>
              <a:rPr lang="ar-SA" b="1" dirty="0" smtClean="0"/>
              <a:t>تقدير احتياجات المشروع من العمالة المباشرة والاحتياجات الإشرافية والإدارية وهيكل تنظيمها</a:t>
            </a:r>
            <a:endParaRPr lang="fr-FR" b="1" dirty="0"/>
          </a:p>
        </p:txBody>
      </p:sp>
      <p:sp>
        <p:nvSpPr>
          <p:cNvPr id="4" name="Espace réservé du numéro de diapositive 3"/>
          <p:cNvSpPr>
            <a:spLocks noGrp="1"/>
          </p:cNvSpPr>
          <p:nvPr>
            <p:ph type="sldNum" sz="quarter" idx="12"/>
          </p:nvPr>
        </p:nvSpPr>
        <p:spPr/>
        <p:txBody>
          <a:bodyPr/>
          <a:lstStyle/>
          <a:p>
            <a:fld id="{53450200-39BC-42BA-9113-50F889821695}" type="slidenum">
              <a:rPr lang="fr-FR" smtClean="0"/>
              <a:pPr/>
              <a:t>23</a:t>
            </a:fld>
            <a:endParaRPr lang="fr-FR"/>
          </a:p>
        </p:txBody>
      </p:sp>
      <p:sp>
        <p:nvSpPr>
          <p:cNvPr id="5" name="Espace réservé du pied de page 4"/>
          <p:cNvSpPr>
            <a:spLocks noGrp="1"/>
          </p:cNvSpPr>
          <p:nvPr>
            <p:ph type="ftr" sz="quarter" idx="11"/>
          </p:nvPr>
        </p:nvSpPr>
        <p:spPr/>
        <p:txBody>
          <a:bodyPr/>
          <a:lstStyle/>
          <a:p>
            <a:r>
              <a:rPr lang="ar-SA" smtClean="0"/>
              <a:t>المحاضرة الثانية</a:t>
            </a:r>
            <a:endParaRPr lang="fr-F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sz="3600" b="1" dirty="0" smtClean="0">
                <a:solidFill>
                  <a:srgbClr val="FF0000"/>
                </a:solidFill>
              </a:rPr>
              <a:t>أ</a:t>
            </a:r>
            <a:r>
              <a:rPr lang="ar-DZ" sz="3600" b="1" dirty="0" err="1" smtClean="0">
                <a:solidFill>
                  <a:srgbClr val="FF0000"/>
                </a:solidFill>
              </a:rPr>
              <a:t>)</a:t>
            </a:r>
            <a:r>
              <a:rPr lang="ar-DZ" sz="3600" b="1" dirty="0" smtClean="0">
                <a:solidFill>
                  <a:srgbClr val="FF0000"/>
                </a:solidFill>
              </a:rPr>
              <a:t> </a:t>
            </a:r>
            <a:r>
              <a:rPr lang="ar-SA" sz="3600" b="1" dirty="0" smtClean="0">
                <a:solidFill>
                  <a:srgbClr val="FF0000"/>
                </a:solidFill>
              </a:rPr>
              <a:t>اختيار </a:t>
            </a:r>
            <a:r>
              <a:rPr lang="ar-SA" sz="3600" b="1" dirty="0" smtClean="0">
                <a:solidFill>
                  <a:srgbClr val="FF0000"/>
                </a:solidFill>
              </a:rPr>
              <a:t>الموقع الملائم للمشروع</a:t>
            </a:r>
            <a:endParaRPr lang="fr-FR" sz="3600" b="1" dirty="0">
              <a:solidFill>
                <a:srgbClr val="FF0000"/>
              </a:solidFill>
            </a:endParaRPr>
          </a:p>
        </p:txBody>
      </p:sp>
      <p:sp>
        <p:nvSpPr>
          <p:cNvPr id="3" name="Espace réservé du contenu 2"/>
          <p:cNvSpPr>
            <a:spLocks noGrp="1"/>
          </p:cNvSpPr>
          <p:nvPr>
            <p:ph idx="1"/>
          </p:nvPr>
        </p:nvSpPr>
        <p:spPr/>
        <p:txBody>
          <a:bodyPr>
            <a:noAutofit/>
          </a:bodyPr>
          <a:lstStyle/>
          <a:p>
            <a:pPr algn="r" rtl="1">
              <a:buNone/>
            </a:pPr>
            <a:r>
              <a:rPr lang="ar-SA" b="1" dirty="0" smtClean="0"/>
              <a:t>تختلف </a:t>
            </a:r>
            <a:r>
              <a:rPr lang="ar-SA" b="1" dirty="0" smtClean="0"/>
              <a:t>اعتبارات اختيار موقع المشروع تبعا لطبيعة أعمال المشروع ونشاطه </a:t>
            </a:r>
            <a:r>
              <a:rPr lang="ar-SA" b="1" dirty="0" smtClean="0"/>
              <a:t>المقترح، </a:t>
            </a:r>
            <a:r>
              <a:rPr lang="ar-SA" b="1" dirty="0" smtClean="0"/>
              <a:t>ومدى توفر </a:t>
            </a:r>
            <a:r>
              <a:rPr lang="ar-DZ" b="1" dirty="0" smtClean="0"/>
              <a:t>عوامل الانتاج</a:t>
            </a:r>
            <a:r>
              <a:rPr lang="ar-SA" b="1" dirty="0" err="1" smtClean="0"/>
              <a:t>.</a:t>
            </a:r>
            <a:r>
              <a:rPr lang="ar-SA" b="1" dirty="0" smtClean="0"/>
              <a:t> </a:t>
            </a:r>
            <a:r>
              <a:rPr lang="ar-SA" b="1" dirty="0" smtClean="0"/>
              <a:t>وعلى العموم يتوقف اختيار موقع المشروع على عدة عوامل أهمها:</a:t>
            </a:r>
            <a:endParaRPr lang="ar-DZ" b="1" dirty="0" smtClean="0"/>
          </a:p>
          <a:p>
            <a:pPr algn="r" rtl="1"/>
            <a:r>
              <a:rPr lang="ar-SA" b="1" dirty="0" smtClean="0">
                <a:effectLst>
                  <a:outerShdw blurRad="38100" dist="38100" dir="2700000" algn="tl">
                    <a:srgbClr val="000000">
                      <a:alpha val="43137"/>
                    </a:srgbClr>
                  </a:outerShdw>
                </a:effectLst>
              </a:rPr>
              <a:t>طبيعة المشروع</a:t>
            </a:r>
            <a:r>
              <a:rPr lang="ar-DZ" b="1" dirty="0" smtClean="0"/>
              <a:t>: </a:t>
            </a:r>
            <a:r>
              <a:rPr lang="ar-SA" b="1" dirty="0" smtClean="0"/>
              <a:t>فالمشاريع التي تتميز باستخدامها لمواد أولية كبيرة الحجم يفضل إقامتها بالقرب من مكان المواد الأولية في حين تقام المشاريع السياحية بالقرب من </a:t>
            </a:r>
            <a:r>
              <a:rPr lang="ar-SA" b="1" dirty="0" smtClean="0"/>
              <a:t>الشواطئ</a:t>
            </a:r>
            <a:r>
              <a:rPr lang="ar-DZ" b="1" dirty="0" err="1" smtClean="0"/>
              <a:t>..</a:t>
            </a:r>
            <a:r>
              <a:rPr lang="ar-SA" b="1" dirty="0" err="1" smtClean="0"/>
              <a:t>.</a:t>
            </a:r>
            <a:endParaRPr lang="fr-FR" b="1" dirty="0"/>
          </a:p>
        </p:txBody>
      </p:sp>
      <p:sp>
        <p:nvSpPr>
          <p:cNvPr id="4" name="Espace réservé du numéro de diapositive 3"/>
          <p:cNvSpPr>
            <a:spLocks noGrp="1"/>
          </p:cNvSpPr>
          <p:nvPr>
            <p:ph type="sldNum" sz="quarter" idx="12"/>
          </p:nvPr>
        </p:nvSpPr>
        <p:spPr/>
        <p:txBody>
          <a:bodyPr/>
          <a:lstStyle/>
          <a:p>
            <a:fld id="{53450200-39BC-42BA-9113-50F889821695}" type="slidenum">
              <a:rPr lang="fr-FR" smtClean="0"/>
              <a:pPr/>
              <a:t>24</a:t>
            </a:fld>
            <a:endParaRPr lang="fr-FR"/>
          </a:p>
        </p:txBody>
      </p:sp>
      <p:sp>
        <p:nvSpPr>
          <p:cNvPr id="5" name="Espace réservé du pied de page 4"/>
          <p:cNvSpPr>
            <a:spLocks noGrp="1"/>
          </p:cNvSpPr>
          <p:nvPr>
            <p:ph type="ftr" sz="quarter" idx="11"/>
          </p:nvPr>
        </p:nvSpPr>
        <p:spPr/>
        <p:txBody>
          <a:bodyPr/>
          <a:lstStyle/>
          <a:p>
            <a:r>
              <a:rPr lang="ar-SA" smtClean="0"/>
              <a:t>المحاضرة الثانية</a:t>
            </a:r>
            <a:endParaRPr lang="fr-F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SA" b="1" dirty="0" smtClean="0">
                <a:effectLst>
                  <a:outerShdw blurRad="38100" dist="38100" dir="2700000" algn="tl">
                    <a:srgbClr val="000000">
                      <a:alpha val="43137"/>
                    </a:srgbClr>
                  </a:outerShdw>
                </a:effectLst>
              </a:rPr>
              <a:t>طبيعة التربة</a:t>
            </a:r>
            <a:r>
              <a:rPr lang="ar-DZ" b="1" dirty="0" smtClean="0">
                <a:effectLst>
                  <a:outerShdw blurRad="38100" dist="38100" dir="2700000" algn="tl">
                    <a:srgbClr val="000000">
                      <a:alpha val="43137"/>
                    </a:srgbClr>
                  </a:outerShdw>
                </a:effectLst>
              </a:rPr>
              <a:t>: </a:t>
            </a:r>
            <a:r>
              <a:rPr lang="ar-SA" b="1" dirty="0" smtClean="0"/>
              <a:t>المشاريع الزراعية تحتاج إلى تربة خصبة وتوفر مياه </a:t>
            </a:r>
            <a:r>
              <a:rPr lang="ar-SA" b="1" dirty="0" smtClean="0"/>
              <a:t>الأنهار،</a:t>
            </a:r>
            <a:r>
              <a:rPr lang="ar-DZ" b="1" dirty="0" smtClean="0"/>
              <a:t> </a:t>
            </a:r>
            <a:r>
              <a:rPr lang="ar-SA" b="1" dirty="0" smtClean="0"/>
              <a:t>بينما </a:t>
            </a:r>
            <a:r>
              <a:rPr lang="ar-SA" b="1" dirty="0" smtClean="0"/>
              <a:t>المشاريع الصناعية ذات الحمولات الثقيلة تحتاج تربة متجانسة وصلبة،</a:t>
            </a:r>
            <a:r>
              <a:rPr lang="ar-DZ" b="1" dirty="0" smtClean="0"/>
              <a:t> </a:t>
            </a:r>
            <a:r>
              <a:rPr lang="ar-SA" b="1" dirty="0" smtClean="0"/>
              <a:t>...</a:t>
            </a:r>
            <a:r>
              <a:rPr lang="ar-DZ" b="1" dirty="0" smtClean="0"/>
              <a:t> </a:t>
            </a:r>
            <a:r>
              <a:rPr lang="ar-SA" b="1" dirty="0" smtClean="0"/>
              <a:t>وهكذا</a:t>
            </a:r>
            <a:r>
              <a:rPr lang="ar-DZ" b="1" dirty="0" smtClean="0"/>
              <a:t> </a:t>
            </a:r>
            <a:r>
              <a:rPr lang="ar-SA" b="1" dirty="0" smtClean="0"/>
              <a:t>فان طبيعة التربة قد تحدد موقع المشروع.</a:t>
            </a:r>
            <a:endParaRPr lang="ar-DZ" b="1" dirty="0" smtClean="0"/>
          </a:p>
          <a:p>
            <a:pPr algn="r" rtl="1">
              <a:buNone/>
            </a:pPr>
            <a:r>
              <a:rPr lang="ar-SA" b="1" dirty="0" smtClean="0">
                <a:effectLst>
                  <a:outerShdw blurRad="38100" dist="38100" dir="2700000" algn="tl">
                    <a:srgbClr val="000000">
                      <a:alpha val="43137"/>
                    </a:srgbClr>
                  </a:outerShdw>
                </a:effectLst>
              </a:rPr>
              <a:t>مدى القرب من مصادر المواد الأولية ومنافذ التوزيع</a:t>
            </a:r>
            <a:r>
              <a:rPr lang="ar-SA" b="1" dirty="0" smtClean="0"/>
              <a:t>: عموما إن قرب موقع المشروع من مصادر المواد الأولية يجب أن يتم في ضوء المفاضلة بين تكاليف نقل المواد الأولية وبين تكاليف نقل منتجات المشروع إلى مناطق بيعها وتصريفها.</a:t>
            </a:r>
            <a:endParaRPr lang="fr-FR" b="1" dirty="0" smtClean="0"/>
          </a:p>
        </p:txBody>
      </p:sp>
      <p:sp>
        <p:nvSpPr>
          <p:cNvPr id="4" name="Espace réservé du numéro de diapositive 3"/>
          <p:cNvSpPr>
            <a:spLocks noGrp="1"/>
          </p:cNvSpPr>
          <p:nvPr>
            <p:ph type="sldNum" sz="quarter" idx="12"/>
          </p:nvPr>
        </p:nvSpPr>
        <p:spPr/>
        <p:txBody>
          <a:bodyPr/>
          <a:lstStyle/>
          <a:p>
            <a:fld id="{53450200-39BC-42BA-9113-50F889821695}" type="slidenum">
              <a:rPr lang="fr-FR" smtClean="0"/>
              <a:pPr/>
              <a:t>25</a:t>
            </a:fld>
            <a:endParaRPr lang="fr-FR"/>
          </a:p>
        </p:txBody>
      </p:sp>
      <p:sp>
        <p:nvSpPr>
          <p:cNvPr id="5" name="Espace réservé du pied de page 4"/>
          <p:cNvSpPr>
            <a:spLocks noGrp="1"/>
          </p:cNvSpPr>
          <p:nvPr>
            <p:ph type="ftr" sz="quarter" idx="11"/>
          </p:nvPr>
        </p:nvSpPr>
        <p:spPr/>
        <p:txBody>
          <a:bodyPr/>
          <a:lstStyle/>
          <a:p>
            <a:r>
              <a:rPr lang="ar-SA" smtClean="0"/>
              <a:t>المحاضرة الثانية</a:t>
            </a:r>
            <a:endParaRPr lang="fr-F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SA" b="1" dirty="0" smtClean="0">
                <a:effectLst>
                  <a:outerShdw blurRad="38100" dist="38100" dir="2700000" algn="tl">
                    <a:srgbClr val="000000">
                      <a:alpha val="43137"/>
                    </a:srgbClr>
                  </a:outerShdw>
                </a:effectLst>
              </a:rPr>
              <a:t>مدى توفر الخدمات الأساسية</a:t>
            </a:r>
            <a:r>
              <a:rPr lang="ar-SA" b="1" dirty="0" smtClean="0"/>
              <a:t>: من العوامل الأخرى المحددة لموقع المشروع هو مدى توفر الخدمات الأساسية مثل الطاقة الكهربائية والمياه وشبكة النقل والمواصلات والمدارس والمستشفيات والمساكن ، وهذه ستكون عوامل جاذبة للمشروع وترتبط بعلاقة طرديه في إمكانية إقامة المشاريع.</a:t>
            </a:r>
            <a:endParaRPr lang="ar-DZ" b="1" dirty="0" smtClean="0"/>
          </a:p>
        </p:txBody>
      </p:sp>
      <p:sp>
        <p:nvSpPr>
          <p:cNvPr id="4" name="Espace réservé du numéro de diapositive 3"/>
          <p:cNvSpPr>
            <a:spLocks noGrp="1"/>
          </p:cNvSpPr>
          <p:nvPr>
            <p:ph type="sldNum" sz="quarter" idx="12"/>
          </p:nvPr>
        </p:nvSpPr>
        <p:spPr/>
        <p:txBody>
          <a:bodyPr/>
          <a:lstStyle/>
          <a:p>
            <a:fld id="{53450200-39BC-42BA-9113-50F889821695}" type="slidenum">
              <a:rPr lang="fr-FR" smtClean="0"/>
              <a:pPr/>
              <a:t>26</a:t>
            </a:fld>
            <a:endParaRPr lang="fr-FR"/>
          </a:p>
        </p:txBody>
      </p:sp>
      <p:sp>
        <p:nvSpPr>
          <p:cNvPr id="5" name="Espace réservé du pied de page 4"/>
          <p:cNvSpPr>
            <a:spLocks noGrp="1"/>
          </p:cNvSpPr>
          <p:nvPr>
            <p:ph type="ftr" sz="quarter" idx="11"/>
          </p:nvPr>
        </p:nvSpPr>
        <p:spPr/>
        <p:txBody>
          <a:bodyPr/>
          <a:lstStyle/>
          <a:p>
            <a:r>
              <a:rPr lang="ar-SA" smtClean="0"/>
              <a:t>المحاضرة الثانية</a:t>
            </a:r>
            <a:endParaRPr lang="fr-F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None/>
            </a:pPr>
            <a:r>
              <a:rPr lang="ar-SA" b="1" dirty="0" smtClean="0">
                <a:effectLst>
                  <a:outerShdw blurRad="38100" dist="38100" dir="2700000" algn="tl">
                    <a:srgbClr val="000000">
                      <a:alpha val="43137"/>
                    </a:srgbClr>
                  </a:outerShdw>
                </a:effectLst>
              </a:rPr>
              <a:t>مدى توافر الأرض التي يقام عليها المشروع </a:t>
            </a:r>
            <a:r>
              <a:rPr lang="ar-SA" b="1" dirty="0" err="1" smtClean="0">
                <a:effectLst>
                  <a:outerShdw blurRad="38100" dist="38100" dir="2700000" algn="tl">
                    <a:srgbClr val="000000">
                      <a:alpha val="43137"/>
                    </a:srgbClr>
                  </a:outerShdw>
                </a:effectLst>
              </a:rPr>
              <a:t>وب</a:t>
            </a:r>
            <a:r>
              <a:rPr lang="ar-DZ" b="1" dirty="0" smtClean="0">
                <a:effectLst>
                  <a:outerShdw blurRad="38100" dist="38100" dir="2700000" algn="tl">
                    <a:srgbClr val="000000">
                      <a:alpha val="43137"/>
                    </a:srgbClr>
                  </a:outerShdw>
                </a:effectLst>
              </a:rPr>
              <a:t>تكلفة</a:t>
            </a:r>
            <a:r>
              <a:rPr lang="ar-SA" b="1" dirty="0" smtClean="0">
                <a:effectLst>
                  <a:outerShdw blurRad="38100" dist="38100" dir="2700000" algn="tl">
                    <a:srgbClr val="000000">
                      <a:alpha val="43137"/>
                    </a:srgbClr>
                  </a:outerShdw>
                </a:effectLst>
              </a:rPr>
              <a:t> </a:t>
            </a:r>
            <a:r>
              <a:rPr lang="ar-DZ" b="1" dirty="0" smtClean="0">
                <a:effectLst>
                  <a:outerShdw blurRad="38100" dist="38100" dir="2700000" algn="tl">
                    <a:srgbClr val="000000">
                      <a:alpha val="43137"/>
                    </a:srgbClr>
                  </a:outerShdw>
                </a:effectLst>
              </a:rPr>
              <a:t>منخفض</a:t>
            </a:r>
            <a:r>
              <a:rPr lang="ar-SA" b="1" dirty="0" smtClean="0">
                <a:effectLst>
                  <a:outerShdw blurRad="38100" dist="38100" dir="2700000" algn="tl">
                    <a:srgbClr val="000000">
                      <a:alpha val="43137"/>
                    </a:srgbClr>
                  </a:outerShdw>
                </a:effectLst>
              </a:rPr>
              <a:t>ة</a:t>
            </a:r>
            <a:r>
              <a:rPr lang="ar-SA" b="1" dirty="0" smtClean="0"/>
              <a:t>: تدخل تكاليف شراء الأرض أو استئجارها في دائرة تفضيل موقع على آخر</a:t>
            </a:r>
            <a:r>
              <a:rPr lang="ar-DZ" b="1" dirty="0" smtClean="0"/>
              <a:t> </a:t>
            </a:r>
            <a:r>
              <a:rPr lang="ar-SA" b="1" dirty="0" smtClean="0"/>
              <a:t>فضلا عن قوانين الاستثمار قد ينتج عنها ميزة اقتصادية عند اختيار موقع </a:t>
            </a:r>
            <a:r>
              <a:rPr lang="ar-SA" b="1" dirty="0" err="1" smtClean="0"/>
              <a:t>المشروع .</a:t>
            </a:r>
            <a:r>
              <a:rPr lang="ar-SA" b="1" dirty="0" smtClean="0"/>
              <a:t/>
            </a:r>
            <a:br>
              <a:rPr lang="ar-SA" b="1" dirty="0" smtClean="0"/>
            </a:br>
            <a:r>
              <a:rPr lang="ar-SA" b="1" dirty="0" smtClean="0"/>
              <a:t>الى جانب كل ذلك تتدخل العوامل البيئية عند اختيار موقع المشروع، كذلك يتدخل الاستقرار الأمني بالمنطقة في اختيار موقع </a:t>
            </a:r>
            <a:r>
              <a:rPr lang="ar-SA" b="1" dirty="0" err="1" smtClean="0"/>
              <a:t>المشروع .</a:t>
            </a:r>
            <a:endParaRPr lang="fr-FR" b="1" dirty="0"/>
          </a:p>
        </p:txBody>
      </p:sp>
      <p:sp>
        <p:nvSpPr>
          <p:cNvPr id="4" name="Espace réservé du numéro de diapositive 3"/>
          <p:cNvSpPr>
            <a:spLocks noGrp="1"/>
          </p:cNvSpPr>
          <p:nvPr>
            <p:ph type="sldNum" sz="quarter" idx="12"/>
          </p:nvPr>
        </p:nvSpPr>
        <p:spPr/>
        <p:txBody>
          <a:bodyPr/>
          <a:lstStyle/>
          <a:p>
            <a:fld id="{53450200-39BC-42BA-9113-50F889821695}" type="slidenum">
              <a:rPr lang="fr-FR" smtClean="0"/>
              <a:pPr/>
              <a:t>27</a:t>
            </a:fld>
            <a:endParaRPr lang="fr-FR"/>
          </a:p>
        </p:txBody>
      </p:sp>
      <p:sp>
        <p:nvSpPr>
          <p:cNvPr id="5" name="Espace réservé du pied de page 4"/>
          <p:cNvSpPr>
            <a:spLocks noGrp="1"/>
          </p:cNvSpPr>
          <p:nvPr>
            <p:ph type="ftr" sz="quarter" idx="11"/>
          </p:nvPr>
        </p:nvSpPr>
        <p:spPr/>
        <p:txBody>
          <a:bodyPr/>
          <a:lstStyle/>
          <a:p>
            <a:r>
              <a:rPr lang="ar-SA" smtClean="0"/>
              <a:t>المحاضرة الثانية</a:t>
            </a:r>
            <a:endParaRPr lang="fr-F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4000" b="1" dirty="0" smtClean="0">
                <a:solidFill>
                  <a:srgbClr val="FF0000"/>
                </a:solidFill>
              </a:rPr>
              <a:t>ب) تخطيط العملية الإنتاجية</a:t>
            </a:r>
            <a:endParaRPr lang="fr-FR" sz="4000" b="1" dirty="0">
              <a:solidFill>
                <a:srgbClr val="FF0000"/>
              </a:solidFill>
            </a:endParaRPr>
          </a:p>
        </p:txBody>
      </p:sp>
      <p:sp>
        <p:nvSpPr>
          <p:cNvPr id="3" name="Espace réservé du contenu 2"/>
          <p:cNvSpPr>
            <a:spLocks noGrp="1"/>
          </p:cNvSpPr>
          <p:nvPr>
            <p:ph idx="1"/>
          </p:nvPr>
        </p:nvSpPr>
        <p:spPr>
          <a:xfrm>
            <a:off x="457200" y="1340768"/>
            <a:ext cx="8229600" cy="4525963"/>
          </a:xfrm>
        </p:spPr>
        <p:txBody>
          <a:bodyPr>
            <a:noAutofit/>
          </a:bodyPr>
          <a:lstStyle/>
          <a:p>
            <a:pPr algn="r" rtl="1">
              <a:buNone/>
            </a:pPr>
            <a:r>
              <a:rPr lang="ar-DZ" b="1" dirty="0" smtClean="0"/>
              <a:t>وتتضمن </a:t>
            </a:r>
            <a:r>
              <a:rPr lang="ar-DZ" b="1" dirty="0" smtClean="0"/>
              <a:t>تحديد حجم المشروع وطاقته </a:t>
            </a:r>
            <a:r>
              <a:rPr lang="ar-DZ" b="1" dirty="0" smtClean="0"/>
              <a:t>الانتاجية، وطريقة </a:t>
            </a:r>
            <a:r>
              <a:rPr lang="ar-DZ" b="1" dirty="0" smtClean="0"/>
              <a:t>الانتاج</a:t>
            </a:r>
            <a:r>
              <a:rPr lang="ar-DZ" b="1" dirty="0" smtClean="0"/>
              <a:t> </a:t>
            </a:r>
            <a:r>
              <a:rPr lang="ar-SA" b="1" dirty="0" smtClean="0"/>
              <a:t>والوسائل التكنولوجية </a:t>
            </a:r>
            <a:r>
              <a:rPr lang="ar-SA" b="1" dirty="0" smtClean="0"/>
              <a:t>الملائمة</a:t>
            </a:r>
            <a:r>
              <a:rPr lang="ar-DZ" b="1" dirty="0" err="1" smtClean="0"/>
              <a:t>،</a:t>
            </a:r>
            <a:r>
              <a:rPr lang="ar-SA" b="1" dirty="0" smtClean="0"/>
              <a:t> </a:t>
            </a:r>
            <a:r>
              <a:rPr lang="ar-DZ" b="1" dirty="0" smtClean="0"/>
              <a:t>والاختيار السليم للآلات والمعدات المناسبة وتجهيزها وغيرها من المتطلبات.</a:t>
            </a:r>
          </a:p>
          <a:p>
            <a:pPr algn="r" rtl="1">
              <a:buNone/>
            </a:pPr>
            <a:r>
              <a:rPr lang="ar-DZ" b="1" dirty="0" smtClean="0">
                <a:effectLst>
                  <a:outerShdw blurRad="38100" dist="38100" dir="2700000" algn="tl">
                    <a:srgbClr val="000000">
                      <a:alpha val="43137"/>
                    </a:srgbClr>
                  </a:outerShdw>
                </a:effectLst>
              </a:rPr>
              <a:t>تقدير حجم المشروع وطاقته </a:t>
            </a:r>
            <a:r>
              <a:rPr lang="ar-DZ" b="1" dirty="0" err="1" smtClean="0">
                <a:effectLst>
                  <a:outerShdw blurRad="38100" dist="38100" dir="2700000" algn="tl">
                    <a:srgbClr val="000000">
                      <a:alpha val="43137"/>
                    </a:srgbClr>
                  </a:outerShdw>
                </a:effectLst>
              </a:rPr>
              <a:t>الانتاجية:</a:t>
            </a:r>
            <a:r>
              <a:rPr lang="ar-DZ" b="1" dirty="0" smtClean="0">
                <a:effectLst>
                  <a:outerShdw blurRad="38100" dist="38100" dir="2700000" algn="tl">
                    <a:srgbClr val="000000">
                      <a:alpha val="43137"/>
                    </a:srgbClr>
                  </a:outerShdw>
                </a:effectLst>
              </a:rPr>
              <a:t> </a:t>
            </a:r>
            <a:r>
              <a:rPr lang="ar-SA" b="1" dirty="0" smtClean="0"/>
              <a:t>بمعنى تحديد حجم الإنتاج والطاقة الإنتاجية العادية والطاقة القصوى والتوسعات المتوقعة بعد أن يتمكن المشروع من المنافسة</a:t>
            </a:r>
            <a:r>
              <a:rPr lang="ar-DZ" b="1" dirty="0" smtClean="0"/>
              <a:t> </a:t>
            </a:r>
            <a:r>
              <a:rPr lang="ar-SA" b="1" dirty="0" smtClean="0"/>
              <a:t>في السوق وتحقيق شريحة تسويقية تتطلب زيادة</a:t>
            </a:r>
            <a:r>
              <a:rPr lang="ar-DZ" b="1" dirty="0" smtClean="0"/>
              <a:t> </a:t>
            </a:r>
            <a:r>
              <a:rPr lang="ar-SA" b="1" dirty="0" smtClean="0"/>
              <a:t>حجم الإنتاج.</a:t>
            </a:r>
            <a:r>
              <a:rPr lang="ar-DZ" b="1" dirty="0" smtClean="0"/>
              <a:t> </a:t>
            </a:r>
            <a:r>
              <a:rPr lang="ar-SA" b="1" dirty="0" smtClean="0"/>
              <a:t>ويؤثر على قرار تحديد حجم الإنتاج</a:t>
            </a:r>
            <a:r>
              <a:rPr lang="ar-DZ" b="1" dirty="0" smtClean="0"/>
              <a:t> </a:t>
            </a:r>
            <a:r>
              <a:rPr lang="ar-SA" b="1" dirty="0" smtClean="0"/>
              <a:t>الاحتياجات التكنولوجية للمشروع والموارد المالية</a:t>
            </a:r>
            <a:r>
              <a:rPr lang="ar-DZ" b="1" dirty="0" smtClean="0"/>
              <a:t> </a:t>
            </a:r>
            <a:r>
              <a:rPr lang="ar-SA" b="1" dirty="0" smtClean="0"/>
              <a:t>المتاحة واحتمالات تغير السوق في المستقبل</a:t>
            </a:r>
            <a:r>
              <a:rPr lang="ar-DZ" b="1" dirty="0" err="1" smtClean="0"/>
              <a:t>.</a:t>
            </a:r>
            <a:endParaRPr lang="fr-FR" b="1" dirty="0" smtClean="0"/>
          </a:p>
        </p:txBody>
      </p:sp>
      <p:sp>
        <p:nvSpPr>
          <p:cNvPr id="4" name="Espace réservé du numéro de diapositive 3"/>
          <p:cNvSpPr>
            <a:spLocks noGrp="1"/>
          </p:cNvSpPr>
          <p:nvPr>
            <p:ph type="sldNum" sz="quarter" idx="12"/>
          </p:nvPr>
        </p:nvSpPr>
        <p:spPr/>
        <p:txBody>
          <a:bodyPr/>
          <a:lstStyle/>
          <a:p>
            <a:fld id="{53450200-39BC-42BA-9113-50F889821695}" type="slidenum">
              <a:rPr lang="fr-FR" smtClean="0"/>
              <a:pPr/>
              <a:t>28</a:t>
            </a:fld>
            <a:endParaRPr lang="fr-FR"/>
          </a:p>
        </p:txBody>
      </p:sp>
      <p:sp>
        <p:nvSpPr>
          <p:cNvPr id="5" name="Espace réservé du pied de page 4"/>
          <p:cNvSpPr>
            <a:spLocks noGrp="1"/>
          </p:cNvSpPr>
          <p:nvPr>
            <p:ph type="ftr" sz="quarter" idx="11"/>
          </p:nvPr>
        </p:nvSpPr>
        <p:spPr/>
        <p:txBody>
          <a:bodyPr/>
          <a:lstStyle/>
          <a:p>
            <a:r>
              <a:rPr lang="ar-SA" smtClean="0"/>
              <a:t>المحاضرة الثانية</a:t>
            </a:r>
            <a:endParaRPr lang="fr-F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SA" sz="3600" b="1" dirty="0" smtClean="0">
                <a:solidFill>
                  <a:srgbClr val="FF0000"/>
                </a:solidFill>
              </a:rPr>
              <a:t> </a:t>
            </a:r>
            <a:endParaRPr lang="fr-FR" sz="3600" b="1" dirty="0">
              <a:solidFill>
                <a:srgbClr val="FF0000"/>
              </a:solidFill>
            </a:endParaRPr>
          </a:p>
        </p:txBody>
      </p:sp>
      <p:sp>
        <p:nvSpPr>
          <p:cNvPr id="3" name="Espace réservé du contenu 2"/>
          <p:cNvSpPr>
            <a:spLocks noGrp="1"/>
          </p:cNvSpPr>
          <p:nvPr>
            <p:ph idx="1"/>
          </p:nvPr>
        </p:nvSpPr>
        <p:spPr>
          <a:xfrm>
            <a:off x="457200" y="847253"/>
            <a:ext cx="8229600" cy="4525963"/>
          </a:xfrm>
        </p:spPr>
        <p:txBody>
          <a:bodyPr>
            <a:noAutofit/>
          </a:bodyPr>
          <a:lstStyle/>
          <a:p>
            <a:pPr algn="r" rtl="1">
              <a:buNone/>
            </a:pPr>
            <a:r>
              <a:rPr lang="ar-SA" b="1" dirty="0" smtClean="0">
                <a:effectLst>
                  <a:outerShdw blurRad="38100" dist="38100" dir="2700000" algn="tl">
                    <a:srgbClr val="000000">
                      <a:alpha val="43137"/>
                    </a:srgbClr>
                  </a:outerShdw>
                </a:effectLst>
              </a:rPr>
              <a:t>تحديد طريقة الإنتاج والوسائل التكنولوجية الملائمة</a:t>
            </a:r>
            <a:r>
              <a:rPr lang="ar-DZ" b="1" dirty="0" err="1" smtClean="0">
                <a:effectLst>
                  <a:outerShdw blurRad="38100" dist="38100" dir="2700000" algn="tl">
                    <a:srgbClr val="000000">
                      <a:alpha val="43137"/>
                    </a:srgbClr>
                  </a:outerShdw>
                </a:effectLst>
              </a:rPr>
              <a:t>:</a:t>
            </a:r>
            <a:r>
              <a:rPr lang="ar-SA" b="1" dirty="0" smtClean="0">
                <a:effectLst>
                  <a:outerShdw blurRad="38100" dist="38100" dir="2700000" algn="tl">
                    <a:srgbClr val="000000">
                      <a:alpha val="43137"/>
                    </a:srgbClr>
                  </a:outerShdw>
                </a:effectLst>
              </a:rPr>
              <a:t> </a:t>
            </a:r>
            <a:r>
              <a:rPr lang="ar-SA" b="1" dirty="0" smtClean="0"/>
              <a:t>يقوم </a:t>
            </a:r>
            <a:r>
              <a:rPr lang="ar-SA" b="1" dirty="0" smtClean="0"/>
              <a:t>فريق دراسة الجدوى الفنية بحصر الأساليب التكنولوجية الصالحة للاستخدام في </a:t>
            </a:r>
            <a:r>
              <a:rPr lang="ar-SA" b="1" dirty="0" smtClean="0"/>
              <a:t>المشروع</a:t>
            </a:r>
            <a:r>
              <a:rPr lang="ar-DZ" b="1" dirty="0" err="1" smtClean="0"/>
              <a:t>.</a:t>
            </a:r>
            <a:r>
              <a:rPr lang="ar-DZ" b="1" dirty="0" smtClean="0"/>
              <a:t> </a:t>
            </a:r>
            <a:r>
              <a:rPr lang="ar-SA" b="1" dirty="0" smtClean="0"/>
              <a:t>وتقييم </a:t>
            </a:r>
            <a:r>
              <a:rPr lang="ar-SA" b="1" dirty="0" smtClean="0"/>
              <a:t>هذه الأساليب من وجهة النظر الفنية، من حيث مدى </a:t>
            </a:r>
            <a:r>
              <a:rPr lang="ar-SA" b="1" dirty="0" err="1" smtClean="0"/>
              <a:t>ملاءمتها</a:t>
            </a:r>
            <a:r>
              <a:rPr lang="ar-SA" b="1" dirty="0" smtClean="0"/>
              <a:t> ومدى المعرفة الفنية </a:t>
            </a:r>
            <a:r>
              <a:rPr lang="ar-SA" b="1" dirty="0" err="1" smtClean="0"/>
              <a:t>بها</a:t>
            </a:r>
            <a:r>
              <a:rPr lang="ar-SA" b="1" dirty="0" smtClean="0"/>
              <a:t> وبساطة التشغيل وسهولة الصيانة ودرجة الأمان في التشغيل</a:t>
            </a:r>
            <a:r>
              <a:rPr lang="ar-SA" b="1" dirty="0" smtClean="0"/>
              <a:t>.</a:t>
            </a:r>
            <a:endParaRPr lang="fr-FR" b="1" dirty="0" smtClean="0"/>
          </a:p>
          <a:p>
            <a:pPr algn="r" rtl="1">
              <a:buNone/>
            </a:pPr>
            <a:r>
              <a:rPr lang="ar-SA" b="1" dirty="0" smtClean="0">
                <a:effectLst>
                  <a:outerShdw blurRad="38100" dist="38100" dir="2700000" algn="tl">
                    <a:srgbClr val="000000">
                      <a:alpha val="43137"/>
                    </a:srgbClr>
                  </a:outerShdw>
                </a:effectLst>
              </a:rPr>
              <a:t>تحديد الآلات والمعدات الفنية: </a:t>
            </a:r>
            <a:r>
              <a:rPr lang="ar-SA" b="1" dirty="0" smtClean="0"/>
              <a:t>تختلف الآلات والمعدات الفنية تبعا لطريقة الإنتاج والطاقة الإنتاجية ودرجة الدقة المطلوبة في المنتجات، كما يختلف شكل وحجم الآلات والمعدات والأجهزة من مشروع لآخر</a:t>
            </a:r>
            <a:r>
              <a:rPr lang="fr-FR" b="1" dirty="0" smtClean="0"/>
              <a:t>. </a:t>
            </a:r>
            <a:r>
              <a:rPr lang="ar-SA" b="1" dirty="0" smtClean="0"/>
              <a:t>يتعين على الدراسة الفنية تحديد أنسب الآلات والمعدات للمشروع من بين قائمة المعدات والآلات الممكن استخدامها في مثل هذا المشروع</a:t>
            </a:r>
            <a:r>
              <a:rPr lang="fr-FR" b="1" dirty="0" smtClean="0"/>
              <a:t>.</a:t>
            </a:r>
            <a:endParaRPr lang="fr-FR" b="1" dirty="0" smtClean="0"/>
          </a:p>
          <a:p>
            <a:pPr algn="r" rtl="1">
              <a:buNone/>
            </a:pPr>
            <a:endParaRPr lang="fr-FR" b="1" dirty="0"/>
          </a:p>
        </p:txBody>
      </p:sp>
      <p:sp>
        <p:nvSpPr>
          <p:cNvPr id="4" name="Espace réservé du numéro de diapositive 3"/>
          <p:cNvSpPr>
            <a:spLocks noGrp="1"/>
          </p:cNvSpPr>
          <p:nvPr>
            <p:ph type="sldNum" sz="quarter" idx="12"/>
          </p:nvPr>
        </p:nvSpPr>
        <p:spPr/>
        <p:txBody>
          <a:bodyPr/>
          <a:lstStyle/>
          <a:p>
            <a:fld id="{53450200-39BC-42BA-9113-50F889821695}" type="slidenum">
              <a:rPr lang="fr-FR" smtClean="0"/>
              <a:pPr/>
              <a:t>29</a:t>
            </a:fld>
            <a:endParaRPr lang="fr-FR"/>
          </a:p>
        </p:txBody>
      </p:sp>
      <p:sp>
        <p:nvSpPr>
          <p:cNvPr id="5" name="Espace réservé du pied de page 4"/>
          <p:cNvSpPr>
            <a:spLocks noGrp="1"/>
          </p:cNvSpPr>
          <p:nvPr>
            <p:ph type="ftr" sz="quarter" idx="11"/>
          </p:nvPr>
        </p:nvSpPr>
        <p:spPr/>
        <p:txBody>
          <a:bodyPr/>
          <a:lstStyle/>
          <a:p>
            <a:r>
              <a:rPr lang="ar-SA" smtClean="0"/>
              <a:t>المحاضرة الثانية</a:t>
            </a:r>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graphicFrame>
        <p:nvGraphicFramePr>
          <p:cNvPr id="4" name="Diagramme 3"/>
          <p:cNvGraphicFramePr/>
          <p:nvPr/>
        </p:nvGraphicFramePr>
        <p:xfrm>
          <a:off x="357158" y="1021184"/>
          <a:ext cx="857256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Diagramme 7"/>
          <p:cNvGraphicFramePr/>
          <p:nvPr/>
        </p:nvGraphicFramePr>
        <p:xfrm>
          <a:off x="428596" y="4572008"/>
          <a:ext cx="8429684" cy="214311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6" name="Espace réservé du numéro de diapositive 5"/>
          <p:cNvSpPr>
            <a:spLocks noGrp="1"/>
          </p:cNvSpPr>
          <p:nvPr>
            <p:ph type="sldNum" sz="quarter" idx="12"/>
          </p:nvPr>
        </p:nvSpPr>
        <p:spPr/>
        <p:txBody>
          <a:bodyPr/>
          <a:lstStyle/>
          <a:p>
            <a:fld id="{53450200-39BC-42BA-9113-50F889821695}" type="slidenum">
              <a:rPr lang="fr-FR" smtClean="0"/>
              <a:pPr/>
              <a:t>3</a:t>
            </a:fld>
            <a:endParaRPr lang="fr-FR"/>
          </a:p>
        </p:txBody>
      </p:sp>
      <p:sp>
        <p:nvSpPr>
          <p:cNvPr id="7" name="Espace réservé du pied de page 6"/>
          <p:cNvSpPr>
            <a:spLocks noGrp="1"/>
          </p:cNvSpPr>
          <p:nvPr>
            <p:ph type="ftr" sz="quarter" idx="11"/>
          </p:nvPr>
        </p:nvSpPr>
        <p:spPr/>
        <p:txBody>
          <a:bodyPr/>
          <a:lstStyle/>
          <a:p>
            <a:r>
              <a:rPr lang="ar-SA" smtClean="0"/>
              <a:t>المحاضرة الثانية</a:t>
            </a:r>
            <a:endParaRPr lang="fr-F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None/>
            </a:pPr>
            <a:r>
              <a:rPr lang="ar-SA" b="1" dirty="0" smtClean="0">
                <a:effectLst>
                  <a:outerShdw blurRad="38100" dist="38100" dir="2700000" algn="tl">
                    <a:srgbClr val="000000">
                      <a:alpha val="43137"/>
                    </a:srgbClr>
                  </a:outerShdw>
                </a:effectLst>
              </a:rPr>
              <a:t>التخطيط الداخلي للمشروع: </a:t>
            </a:r>
            <a:r>
              <a:rPr lang="ar-SA" b="1" dirty="0" smtClean="0"/>
              <a:t>هو تحديد الأقسام المختلفة للمشروع، وتحديد مواقع المباني والإنشاءات الخاصة بكل قسم في ضوء المساحة الكلية للمشروع بما في ذلك مساحات وموقع الآلات والمعدات والمخازن وعنابر الإنتاج ومكاتب الإدارة ونظام التخزين، سواء </a:t>
            </a:r>
            <a:r>
              <a:rPr lang="ar-SA" b="1" dirty="0" err="1" smtClean="0"/>
              <a:t>للمدخلات</a:t>
            </a:r>
            <a:r>
              <a:rPr lang="ar-SA" b="1" dirty="0" smtClean="0"/>
              <a:t> أو للمنتج وخطط الإنتاج</a:t>
            </a:r>
            <a:r>
              <a:rPr lang="fr-FR" b="1" dirty="0" smtClean="0"/>
              <a:t>.</a:t>
            </a:r>
            <a:endParaRPr lang="fr-FR" dirty="0"/>
          </a:p>
        </p:txBody>
      </p:sp>
      <p:sp>
        <p:nvSpPr>
          <p:cNvPr id="4" name="Espace réservé du numéro de diapositive 3"/>
          <p:cNvSpPr>
            <a:spLocks noGrp="1"/>
          </p:cNvSpPr>
          <p:nvPr>
            <p:ph type="sldNum" sz="quarter" idx="12"/>
          </p:nvPr>
        </p:nvSpPr>
        <p:spPr/>
        <p:txBody>
          <a:bodyPr/>
          <a:lstStyle/>
          <a:p>
            <a:fld id="{53450200-39BC-42BA-9113-50F889821695}" type="slidenum">
              <a:rPr lang="fr-FR" smtClean="0"/>
              <a:pPr/>
              <a:t>30</a:t>
            </a:fld>
            <a:endParaRPr lang="fr-FR"/>
          </a:p>
        </p:txBody>
      </p:sp>
      <p:sp>
        <p:nvSpPr>
          <p:cNvPr id="5" name="Espace réservé du pied de page 4"/>
          <p:cNvSpPr>
            <a:spLocks noGrp="1"/>
          </p:cNvSpPr>
          <p:nvPr>
            <p:ph type="ftr" sz="quarter" idx="11"/>
          </p:nvPr>
        </p:nvSpPr>
        <p:spPr/>
        <p:txBody>
          <a:bodyPr/>
          <a:lstStyle/>
          <a:p>
            <a:r>
              <a:rPr lang="ar-SA" smtClean="0"/>
              <a:t>المحاضرة الثانية</a:t>
            </a:r>
            <a:endParaRPr lang="fr-F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3600" b="1" dirty="0" smtClean="0">
                <a:solidFill>
                  <a:srgbClr val="FF0000"/>
                </a:solidFill>
              </a:rPr>
              <a:t>ج) تخطيط مستلزمات تشغيل النشاط الانتاجي</a:t>
            </a:r>
            <a:endParaRPr lang="fr-FR" sz="3600" b="1" dirty="0">
              <a:solidFill>
                <a:srgbClr val="FF0000"/>
              </a:solidFill>
            </a:endParaRPr>
          </a:p>
        </p:txBody>
      </p:sp>
      <p:sp>
        <p:nvSpPr>
          <p:cNvPr id="3" name="Espace réservé du contenu 2"/>
          <p:cNvSpPr>
            <a:spLocks noGrp="1"/>
          </p:cNvSpPr>
          <p:nvPr>
            <p:ph idx="1"/>
          </p:nvPr>
        </p:nvSpPr>
        <p:spPr>
          <a:xfrm>
            <a:off x="457200" y="1484784"/>
            <a:ext cx="8229600" cy="4525963"/>
          </a:xfrm>
        </p:spPr>
        <p:txBody>
          <a:bodyPr>
            <a:noAutofit/>
          </a:bodyPr>
          <a:lstStyle/>
          <a:p>
            <a:pPr algn="r" rtl="1">
              <a:buNone/>
            </a:pPr>
            <a:r>
              <a:rPr lang="ar-SA" b="1" dirty="0" smtClean="0">
                <a:effectLst>
                  <a:outerShdw blurRad="38100" dist="38100" dir="2700000" algn="tl">
                    <a:srgbClr val="000000">
                      <a:alpha val="43137"/>
                    </a:srgbClr>
                  </a:outerShdw>
                </a:effectLst>
              </a:rPr>
              <a:t>تقدير احتياجات المشروع من المواد الأولية </a:t>
            </a:r>
            <a:r>
              <a:rPr lang="ar-SA" b="1" dirty="0" smtClean="0">
                <a:effectLst>
                  <a:outerShdw blurRad="38100" dist="38100" dir="2700000" algn="tl">
                    <a:srgbClr val="000000">
                      <a:alpha val="43137"/>
                    </a:srgbClr>
                  </a:outerShdw>
                </a:effectLst>
              </a:rPr>
              <a:t>والطاقة المحركة</a:t>
            </a:r>
            <a:r>
              <a:rPr lang="ar-DZ" b="1" dirty="0" err="1" smtClean="0">
                <a:effectLst>
                  <a:outerShdw blurRad="38100" dist="38100" dir="2700000" algn="tl">
                    <a:srgbClr val="000000">
                      <a:alpha val="43137"/>
                    </a:srgbClr>
                  </a:outerShdw>
                </a:effectLst>
              </a:rPr>
              <a:t>:</a:t>
            </a:r>
            <a:r>
              <a:rPr lang="ar-SA" b="1" dirty="0" smtClean="0">
                <a:effectLst>
                  <a:outerShdw blurRad="38100" dist="38100" dir="2700000" algn="tl">
                    <a:srgbClr val="000000">
                      <a:alpha val="43137"/>
                    </a:srgbClr>
                  </a:outerShdw>
                </a:effectLst>
              </a:rPr>
              <a:t> </a:t>
            </a:r>
            <a:r>
              <a:rPr lang="ar-SA" b="1" dirty="0" smtClean="0"/>
              <a:t>ويراعى تحديد نوعية المواد الخام المطلوبة ومواصفاتها، إمكانية الحصول عليها ومدى قربها من موقع المشروع، شروط التوريد واستمرار التوريد في المستقبل، تحديد الكميات المطلوبة لدورة التشغيل كاملة، التعرف على أسعار المواد الخام وتقدير تكلفة كل منها وإجمالي تكاليف المواد الخام والوقود، تقدير الاحتياطي المطلوب تخزينه من الخامات، تكاليف نقل الخامات إلى موقع المشروع، أنواع الطاقة المحركة </a:t>
            </a:r>
            <a:r>
              <a:rPr lang="ar-SA" b="1" dirty="0" smtClean="0"/>
              <a:t>ل</a:t>
            </a:r>
            <a:r>
              <a:rPr lang="ar-DZ" b="1" dirty="0" smtClean="0"/>
              <a:t>آلات ومعدات ا</a:t>
            </a:r>
            <a:r>
              <a:rPr lang="ar-SA" b="1" dirty="0" smtClean="0"/>
              <a:t>لمشروع، </a:t>
            </a:r>
            <a:r>
              <a:rPr lang="ar-SA" b="1" dirty="0" smtClean="0"/>
              <a:t>الحجم الكلى للطاقة المطلوبة والأسعار الممكنة للحصول عليها، المياه ومصدرها وأسعارها وتكلفتها</a:t>
            </a:r>
            <a:r>
              <a:rPr lang="fr-FR" b="1" dirty="0" smtClean="0"/>
              <a:t>.</a:t>
            </a:r>
            <a:endParaRPr lang="fr-FR" b="1" dirty="0" smtClean="0"/>
          </a:p>
        </p:txBody>
      </p:sp>
      <p:sp>
        <p:nvSpPr>
          <p:cNvPr id="4" name="Espace réservé du numéro de diapositive 3"/>
          <p:cNvSpPr>
            <a:spLocks noGrp="1"/>
          </p:cNvSpPr>
          <p:nvPr>
            <p:ph type="sldNum" sz="quarter" idx="12"/>
          </p:nvPr>
        </p:nvSpPr>
        <p:spPr/>
        <p:txBody>
          <a:bodyPr/>
          <a:lstStyle/>
          <a:p>
            <a:fld id="{53450200-39BC-42BA-9113-50F889821695}" type="slidenum">
              <a:rPr lang="fr-FR" smtClean="0"/>
              <a:pPr/>
              <a:t>31</a:t>
            </a:fld>
            <a:endParaRPr lang="fr-FR"/>
          </a:p>
        </p:txBody>
      </p:sp>
      <p:sp>
        <p:nvSpPr>
          <p:cNvPr id="5" name="Espace réservé du pied de page 4"/>
          <p:cNvSpPr>
            <a:spLocks noGrp="1"/>
          </p:cNvSpPr>
          <p:nvPr>
            <p:ph type="ftr" sz="quarter" idx="11"/>
          </p:nvPr>
        </p:nvSpPr>
        <p:spPr/>
        <p:txBody>
          <a:bodyPr/>
          <a:lstStyle/>
          <a:p>
            <a:r>
              <a:rPr lang="ar-SA" smtClean="0"/>
              <a:t>المحاضرة الثانية</a:t>
            </a:r>
            <a:endParaRPr lang="fr-F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a:bodyPr>
          <a:lstStyle/>
          <a:p>
            <a:pPr algn="r" rtl="1">
              <a:buNone/>
            </a:pPr>
            <a:r>
              <a:rPr lang="ar-SA" b="1" dirty="0" smtClean="0">
                <a:effectLst>
                  <a:outerShdw blurRad="38100" dist="38100" dir="2700000" algn="tl">
                    <a:srgbClr val="000000">
                      <a:alpha val="43137"/>
                    </a:srgbClr>
                  </a:outerShdw>
                </a:effectLst>
              </a:rPr>
              <a:t>تحديد العمالة المطلوبة وأفراد </a:t>
            </a:r>
            <a:r>
              <a:rPr lang="ar-SA" b="1" dirty="0" smtClean="0">
                <a:effectLst>
                  <a:outerShdw blurRad="38100" dist="38100" dir="2700000" algn="tl">
                    <a:srgbClr val="000000">
                      <a:alpha val="43137"/>
                    </a:srgbClr>
                  </a:outerShdw>
                </a:effectLst>
              </a:rPr>
              <a:t>الإدارة</a:t>
            </a:r>
            <a:r>
              <a:rPr lang="ar-DZ" b="1" dirty="0" err="1" smtClean="0">
                <a:effectLst>
                  <a:outerShdw blurRad="38100" dist="38100" dir="2700000" algn="tl">
                    <a:srgbClr val="000000">
                      <a:alpha val="43137"/>
                    </a:srgbClr>
                  </a:outerShdw>
                </a:effectLst>
              </a:rPr>
              <a:t>:</a:t>
            </a:r>
            <a:r>
              <a:rPr lang="ar-DZ" b="1" dirty="0" smtClean="0">
                <a:effectLst>
                  <a:outerShdw blurRad="38100" dist="38100" dir="2700000" algn="tl">
                    <a:srgbClr val="000000">
                      <a:alpha val="43137"/>
                    </a:srgbClr>
                  </a:outerShdw>
                </a:effectLst>
              </a:rPr>
              <a:t> </a:t>
            </a:r>
            <a:r>
              <a:rPr lang="ar-SA" b="1" dirty="0" smtClean="0"/>
              <a:t>تحديد </a:t>
            </a:r>
            <a:r>
              <a:rPr lang="ar-SA" b="1" dirty="0" smtClean="0"/>
              <a:t>العدد اللازم من العمال لتشغيل المشروع سواء عمالة عادية أو ماهرة أو أفراد الإدارة والملاحظون وعمال الصيانة وعمال النقل والحراسة والخدمات والنظافة، مع تحديد الأجور وتكاليف استخدام كل نوع من العمالة، وإعداد برامج تدريب العمالة لرفع كفاءتها إلى المستوى المطلوب في جدول التشغيل</a:t>
            </a:r>
            <a:r>
              <a:rPr lang="fr-FR" b="1" dirty="0" smtClean="0"/>
              <a:t>.</a:t>
            </a:r>
          </a:p>
          <a:p>
            <a:pPr algn="r" rtl="1">
              <a:buNone/>
            </a:pPr>
            <a:r>
              <a:rPr lang="ar-SA" b="1" dirty="0" smtClean="0">
                <a:effectLst>
                  <a:outerShdw blurRad="38100" dist="38100" dir="2700000" algn="tl">
                    <a:srgbClr val="000000">
                      <a:alpha val="43137"/>
                    </a:srgbClr>
                  </a:outerShdw>
                </a:effectLst>
              </a:rPr>
              <a:t>تحديد </a:t>
            </a:r>
            <a:r>
              <a:rPr lang="ar-DZ" b="1" dirty="0" smtClean="0">
                <a:effectLst>
                  <a:outerShdw blurRad="38100" dist="38100" dir="2700000" algn="tl">
                    <a:srgbClr val="000000">
                      <a:alpha val="43137"/>
                    </a:srgbClr>
                  </a:outerShdw>
                </a:effectLst>
              </a:rPr>
              <a:t>احتياجات </a:t>
            </a:r>
            <a:r>
              <a:rPr lang="ar-DZ" b="1" dirty="0" smtClean="0">
                <a:effectLst>
                  <a:outerShdw blurRad="38100" dist="38100" dir="2700000" algn="tl">
                    <a:srgbClr val="000000">
                      <a:alpha val="43137"/>
                    </a:srgbClr>
                  </a:outerShdw>
                </a:effectLst>
              </a:rPr>
              <a:t>المشروع </a:t>
            </a:r>
            <a:r>
              <a:rPr lang="ar-SA" b="1" dirty="0" smtClean="0">
                <a:effectLst>
                  <a:outerShdw blurRad="38100" dist="38100" dir="2700000" algn="tl">
                    <a:srgbClr val="000000">
                      <a:alpha val="43137"/>
                    </a:srgbClr>
                  </a:outerShdw>
                </a:effectLst>
              </a:rPr>
              <a:t>من </a:t>
            </a:r>
            <a:r>
              <a:rPr lang="ar-SA" b="1" dirty="0" smtClean="0">
                <a:effectLst>
                  <a:outerShdw blurRad="38100" dist="38100" dir="2700000" algn="tl">
                    <a:srgbClr val="000000">
                      <a:alpha val="43137"/>
                    </a:srgbClr>
                  </a:outerShdw>
                </a:effectLst>
              </a:rPr>
              <a:t>الأثاث </a:t>
            </a:r>
            <a:r>
              <a:rPr lang="ar-SA" b="1" dirty="0" smtClean="0">
                <a:effectLst>
                  <a:outerShdw blurRad="38100" dist="38100" dir="2700000" algn="tl">
                    <a:srgbClr val="000000">
                      <a:alpha val="43137"/>
                    </a:srgbClr>
                  </a:outerShdw>
                </a:effectLst>
              </a:rPr>
              <a:t>ووسائل </a:t>
            </a:r>
            <a:r>
              <a:rPr lang="ar-SA" b="1" dirty="0" smtClean="0">
                <a:effectLst>
                  <a:outerShdw blurRad="38100" dist="38100" dir="2700000" algn="tl">
                    <a:srgbClr val="000000">
                      <a:alpha val="43137"/>
                    </a:srgbClr>
                  </a:outerShdw>
                </a:effectLst>
              </a:rPr>
              <a:t>النقل</a:t>
            </a:r>
            <a:endParaRPr lang="fr-FR" b="1" dirty="0" smtClean="0"/>
          </a:p>
        </p:txBody>
      </p:sp>
      <p:sp>
        <p:nvSpPr>
          <p:cNvPr id="4" name="Espace réservé du numéro de diapositive 3"/>
          <p:cNvSpPr>
            <a:spLocks noGrp="1"/>
          </p:cNvSpPr>
          <p:nvPr>
            <p:ph type="sldNum" sz="quarter" idx="12"/>
          </p:nvPr>
        </p:nvSpPr>
        <p:spPr/>
        <p:txBody>
          <a:bodyPr/>
          <a:lstStyle/>
          <a:p>
            <a:fld id="{53450200-39BC-42BA-9113-50F889821695}" type="slidenum">
              <a:rPr lang="fr-FR" smtClean="0"/>
              <a:pPr/>
              <a:t>32</a:t>
            </a:fld>
            <a:endParaRPr lang="fr-FR"/>
          </a:p>
        </p:txBody>
      </p:sp>
      <p:sp>
        <p:nvSpPr>
          <p:cNvPr id="5" name="Espace réservé du pied de page 4"/>
          <p:cNvSpPr>
            <a:spLocks noGrp="1"/>
          </p:cNvSpPr>
          <p:nvPr>
            <p:ph type="ftr" sz="quarter" idx="11"/>
          </p:nvPr>
        </p:nvSpPr>
        <p:spPr/>
        <p:txBody>
          <a:bodyPr/>
          <a:lstStyle/>
          <a:p>
            <a:r>
              <a:rPr lang="ar-SA" smtClean="0"/>
              <a:t>المحاضرة الثانية</a:t>
            </a:r>
            <a:endParaRPr lang="fr-F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lnSpc>
                <a:spcPct val="110000"/>
              </a:lnSpc>
              <a:buNone/>
            </a:pPr>
            <a:r>
              <a:rPr lang="ar-SA" b="1" dirty="0" smtClean="0"/>
              <a:t>وكما </a:t>
            </a:r>
            <a:r>
              <a:rPr lang="ar-SA" b="1" dirty="0" smtClean="0"/>
              <a:t>اعتمد</a:t>
            </a:r>
            <a:r>
              <a:rPr lang="ar-DZ" b="1" dirty="0" smtClean="0"/>
              <a:t>ت</a:t>
            </a:r>
            <a:r>
              <a:rPr lang="ar-SA" b="1" dirty="0" smtClean="0"/>
              <a:t> ال</a:t>
            </a:r>
            <a:r>
              <a:rPr lang="ar-DZ" b="1" dirty="0" smtClean="0"/>
              <a:t>دراسة</a:t>
            </a:r>
            <a:r>
              <a:rPr lang="ar-SA" b="1" dirty="0" smtClean="0"/>
              <a:t> الفني</a:t>
            </a:r>
            <a:r>
              <a:rPr lang="ar-DZ" b="1" dirty="0" smtClean="0"/>
              <a:t>ة</a:t>
            </a:r>
            <a:r>
              <a:rPr lang="ar-SA" b="1" dirty="0" smtClean="0"/>
              <a:t> </a:t>
            </a:r>
            <a:r>
              <a:rPr lang="ar-SA" b="1" dirty="0" smtClean="0"/>
              <a:t>على </a:t>
            </a:r>
            <a:r>
              <a:rPr lang="ar-SA" b="1" dirty="0" smtClean="0"/>
              <a:t>سابق</a:t>
            </a:r>
            <a:r>
              <a:rPr lang="ar-DZ" b="1" dirty="0" err="1" smtClean="0"/>
              <a:t>تها</a:t>
            </a:r>
            <a:r>
              <a:rPr lang="ar-DZ" b="1" dirty="0" smtClean="0"/>
              <a:t> (ال</a:t>
            </a:r>
            <a:r>
              <a:rPr lang="ar-SA" b="1" dirty="0" smtClean="0"/>
              <a:t>دراسة ال</a:t>
            </a:r>
            <a:r>
              <a:rPr lang="ar-DZ" b="1" dirty="0" smtClean="0"/>
              <a:t>ت</a:t>
            </a:r>
            <a:r>
              <a:rPr lang="ar-SA" b="1" dirty="0" smtClean="0"/>
              <a:t>سوق</a:t>
            </a:r>
            <a:r>
              <a:rPr lang="ar-DZ" b="1" dirty="0" err="1" smtClean="0"/>
              <a:t>ية)</a:t>
            </a:r>
            <a:r>
              <a:rPr lang="ar-DZ" b="1" dirty="0" smtClean="0"/>
              <a:t> </a:t>
            </a:r>
            <a:r>
              <a:rPr lang="ar-SA" b="1" dirty="0" smtClean="0"/>
              <a:t>فإن</a:t>
            </a:r>
            <a:r>
              <a:rPr lang="ar-DZ" b="1" dirty="0" smtClean="0"/>
              <a:t>ها هي بدورها</a:t>
            </a:r>
            <a:r>
              <a:rPr lang="ar-SA" b="1" dirty="0" smtClean="0"/>
              <a:t> </a:t>
            </a:r>
            <a:r>
              <a:rPr lang="ar-DZ" b="1" dirty="0" smtClean="0"/>
              <a:t>ت</a:t>
            </a:r>
            <a:r>
              <a:rPr lang="ar-SA" b="1" dirty="0" err="1" smtClean="0"/>
              <a:t>عتبر</a:t>
            </a:r>
            <a:r>
              <a:rPr lang="ar-SA" b="1" dirty="0" smtClean="0"/>
              <a:t> </a:t>
            </a:r>
            <a:r>
              <a:rPr lang="ar-SA" b="1" dirty="0" smtClean="0"/>
              <a:t>من الركائز الأساسية التي تعتمد عليها الدراسات اللاحقة في </a:t>
            </a:r>
            <a:r>
              <a:rPr lang="ar-SA" b="1" dirty="0" smtClean="0"/>
              <a:t>تقييم</a:t>
            </a:r>
            <a:r>
              <a:rPr lang="ar-DZ" b="1" dirty="0" smtClean="0"/>
              <a:t> </a:t>
            </a:r>
            <a:r>
              <a:rPr lang="ar-SA" b="1" dirty="0" smtClean="0"/>
              <a:t>جدوى المشروع</a:t>
            </a:r>
            <a:r>
              <a:rPr lang="ar-DZ" b="1" dirty="0" smtClean="0"/>
              <a:t>، وخصوصا الدراسة المالية، حيث </a:t>
            </a:r>
            <a:r>
              <a:rPr lang="ar-SA" b="1" dirty="0" smtClean="0"/>
              <a:t>يتحدد من خلالها عناصر وقيمة كل من التكاليف الاستثمارية وتكاليف الإنتاج</a:t>
            </a:r>
            <a:r>
              <a:rPr lang="ar-SA" b="1" dirty="0" smtClean="0"/>
              <a:t>.</a:t>
            </a:r>
            <a:endParaRPr lang="ar-DZ" b="1" dirty="0" smtClean="0"/>
          </a:p>
          <a:p>
            <a:pPr algn="r" rtl="1">
              <a:lnSpc>
                <a:spcPct val="110000"/>
              </a:lnSpc>
              <a:buNone/>
            </a:pPr>
            <a:r>
              <a:rPr lang="ar-DZ" b="1" dirty="0" smtClean="0"/>
              <a:t>كما ت</a:t>
            </a:r>
            <a:r>
              <a:rPr lang="ar-SA" b="1" dirty="0" smtClean="0"/>
              <a:t>جدر </a:t>
            </a:r>
            <a:r>
              <a:rPr lang="ar-DZ" b="1" dirty="0" smtClean="0"/>
              <a:t>الإشارة إلى</a:t>
            </a:r>
            <a:r>
              <a:rPr lang="ar-SA" b="1" dirty="0" smtClean="0"/>
              <a:t> </a:t>
            </a:r>
            <a:r>
              <a:rPr lang="ar-SA" b="1" dirty="0" smtClean="0"/>
              <a:t>أن </a:t>
            </a:r>
            <a:r>
              <a:rPr lang="ar-SA" b="1" dirty="0" smtClean="0"/>
              <a:t>الفترة </a:t>
            </a:r>
            <a:r>
              <a:rPr lang="ar-SA" b="1" dirty="0" smtClean="0"/>
              <a:t>الزمنية للدراسة الفنية قد تكون أطول من </a:t>
            </a:r>
            <a:r>
              <a:rPr lang="ar-SA" b="1" dirty="0" smtClean="0"/>
              <a:t>غيرها</a:t>
            </a:r>
            <a:r>
              <a:rPr lang="ar-DZ" b="1" dirty="0" smtClean="0"/>
              <a:t> </a:t>
            </a:r>
            <a:r>
              <a:rPr lang="ar-SA" b="1" dirty="0" smtClean="0"/>
              <a:t>من </a:t>
            </a:r>
            <a:r>
              <a:rPr lang="ar-SA" b="1" dirty="0" smtClean="0"/>
              <a:t>الدراسات السابقة </a:t>
            </a:r>
            <a:r>
              <a:rPr lang="ar-SA" b="1" dirty="0" smtClean="0"/>
              <a:t>أو</a:t>
            </a:r>
            <a:r>
              <a:rPr lang="ar-DZ" b="1" dirty="0" smtClean="0"/>
              <a:t> </a:t>
            </a:r>
            <a:r>
              <a:rPr lang="ar-SA" b="1" dirty="0" smtClean="0"/>
              <a:t>اللاحقة </a:t>
            </a:r>
            <a:r>
              <a:rPr lang="ar-SA" b="1" dirty="0" smtClean="0"/>
              <a:t>نظرا للتكلفة المرتفعة للعناصر المطلوب دراستها وتعددها </a:t>
            </a:r>
            <a:r>
              <a:rPr lang="ar-SA" b="1" dirty="0" smtClean="0"/>
              <a:t>وأهميتها</a:t>
            </a:r>
            <a:r>
              <a:rPr lang="ar-DZ" b="1" dirty="0" smtClean="0"/>
              <a:t> </a:t>
            </a:r>
            <a:r>
              <a:rPr lang="ar-SA" b="1" dirty="0" smtClean="0"/>
              <a:t>لمستقبل </a:t>
            </a:r>
            <a:r>
              <a:rPr lang="ar-SA" b="1" dirty="0" smtClean="0"/>
              <a:t>المشروع </a:t>
            </a:r>
            <a:r>
              <a:rPr lang="ar-SA" b="1" dirty="0" smtClean="0"/>
              <a:t>خلال </a:t>
            </a:r>
            <a:r>
              <a:rPr lang="ar-SA" b="1" dirty="0" smtClean="0"/>
              <a:t>حياته الإنتاجية.</a:t>
            </a:r>
          </a:p>
          <a:p>
            <a:pPr algn="r" rtl="1">
              <a:lnSpc>
                <a:spcPct val="110000"/>
              </a:lnSpc>
              <a:buNone/>
            </a:pPr>
            <a:endParaRPr lang="fr-FR" b="1" dirty="0"/>
          </a:p>
        </p:txBody>
      </p:sp>
      <p:sp>
        <p:nvSpPr>
          <p:cNvPr id="4" name="Espace réservé du numéro de diapositive 3"/>
          <p:cNvSpPr>
            <a:spLocks noGrp="1"/>
          </p:cNvSpPr>
          <p:nvPr>
            <p:ph type="sldNum" sz="quarter" idx="12"/>
          </p:nvPr>
        </p:nvSpPr>
        <p:spPr/>
        <p:txBody>
          <a:bodyPr/>
          <a:lstStyle/>
          <a:p>
            <a:fld id="{53450200-39BC-42BA-9113-50F889821695}" type="slidenum">
              <a:rPr lang="fr-FR" smtClean="0"/>
              <a:pPr/>
              <a:t>33</a:t>
            </a:fld>
            <a:endParaRPr lang="fr-FR"/>
          </a:p>
        </p:txBody>
      </p:sp>
      <p:sp>
        <p:nvSpPr>
          <p:cNvPr id="5" name="Espace réservé du pied de page 4"/>
          <p:cNvSpPr>
            <a:spLocks noGrp="1"/>
          </p:cNvSpPr>
          <p:nvPr>
            <p:ph type="ftr" sz="quarter" idx="11"/>
          </p:nvPr>
        </p:nvSpPr>
        <p:spPr/>
        <p:txBody>
          <a:bodyPr/>
          <a:lstStyle/>
          <a:p>
            <a:r>
              <a:rPr lang="ar-SA" smtClean="0"/>
              <a:t>المحاضرة الثانية</a:t>
            </a:r>
            <a:endParaRPr lang="fr-F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شؤون التدريس\دراسة الجدوى واختيار الاستثمارات\images0.jpg"/>
          <p:cNvPicPr>
            <a:picLocks noChangeAspect="1" noChangeArrowheads="1"/>
          </p:cNvPicPr>
          <p:nvPr/>
        </p:nvPicPr>
        <p:blipFill>
          <a:blip r:embed="rId2" cstate="print"/>
          <a:srcRect/>
          <a:stretch>
            <a:fillRect/>
          </a:stretch>
        </p:blipFill>
        <p:spPr bwMode="auto">
          <a:xfrm>
            <a:off x="1785918" y="714356"/>
            <a:ext cx="5500726" cy="5500726"/>
          </a:xfrm>
          <a:prstGeom prst="rect">
            <a:avLst/>
          </a:prstGeom>
          <a:noFill/>
        </p:spPr>
      </p:pic>
      <p:sp>
        <p:nvSpPr>
          <p:cNvPr id="3" name="Espace réservé du numéro de diapositive 2"/>
          <p:cNvSpPr>
            <a:spLocks noGrp="1"/>
          </p:cNvSpPr>
          <p:nvPr>
            <p:ph type="sldNum" sz="quarter" idx="12"/>
          </p:nvPr>
        </p:nvSpPr>
        <p:spPr/>
        <p:txBody>
          <a:bodyPr/>
          <a:lstStyle/>
          <a:p>
            <a:fld id="{53450200-39BC-42BA-9113-50F889821695}" type="slidenum">
              <a:rPr lang="fr-FR" smtClean="0"/>
              <a:pPr/>
              <a:t>34</a:t>
            </a:fld>
            <a:endParaRPr lang="fr-FR"/>
          </a:p>
        </p:txBody>
      </p:sp>
      <p:sp>
        <p:nvSpPr>
          <p:cNvPr id="4" name="Espace réservé du pied de page 3"/>
          <p:cNvSpPr>
            <a:spLocks noGrp="1"/>
          </p:cNvSpPr>
          <p:nvPr>
            <p:ph type="ftr" sz="quarter" idx="11"/>
          </p:nvPr>
        </p:nvSpPr>
        <p:spPr/>
        <p:txBody>
          <a:bodyPr/>
          <a:lstStyle/>
          <a:p>
            <a:r>
              <a:rPr lang="ar-SA" smtClean="0"/>
              <a:t>المحاضرة الثانية</a:t>
            </a:r>
            <a:endParaRPr lang="fr-F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b="1" dirty="0" smtClean="0">
                <a:solidFill>
                  <a:srgbClr val="FF0000"/>
                </a:solidFill>
              </a:rPr>
              <a:t>3</a:t>
            </a:r>
            <a:r>
              <a:rPr lang="ar-DZ" b="1" dirty="0" err="1" smtClean="0">
                <a:solidFill>
                  <a:srgbClr val="FF0000"/>
                </a:solidFill>
              </a:rPr>
              <a:t>)</a:t>
            </a:r>
            <a:r>
              <a:rPr lang="ar-DZ" b="1" dirty="0" smtClean="0">
                <a:solidFill>
                  <a:srgbClr val="FF0000"/>
                </a:solidFill>
              </a:rPr>
              <a:t> </a:t>
            </a:r>
            <a:r>
              <a:rPr lang="ar-SA" b="1" dirty="0" smtClean="0">
                <a:solidFill>
                  <a:srgbClr val="FF0000"/>
                </a:solidFill>
              </a:rPr>
              <a:t>دراسة </a:t>
            </a:r>
            <a:r>
              <a:rPr lang="ar-SA" b="1" dirty="0" smtClean="0">
                <a:solidFill>
                  <a:srgbClr val="FF0000"/>
                </a:solidFill>
              </a:rPr>
              <a:t>الجدوى المالية</a:t>
            </a:r>
            <a:endParaRPr lang="fr-FR" dirty="0"/>
          </a:p>
        </p:txBody>
      </p:sp>
      <p:sp>
        <p:nvSpPr>
          <p:cNvPr id="3" name="Espace réservé du contenu 2"/>
          <p:cNvSpPr>
            <a:spLocks noGrp="1"/>
          </p:cNvSpPr>
          <p:nvPr>
            <p:ph idx="1"/>
          </p:nvPr>
        </p:nvSpPr>
        <p:spPr/>
        <p:txBody>
          <a:bodyPr>
            <a:noAutofit/>
          </a:bodyPr>
          <a:lstStyle/>
          <a:p>
            <a:pPr algn="r" rtl="1">
              <a:buNone/>
            </a:pPr>
            <a:r>
              <a:rPr lang="ar-DZ" b="1" dirty="0" smtClean="0"/>
              <a:t>ي</a:t>
            </a:r>
            <a:r>
              <a:rPr lang="ar-SA" b="1" dirty="0" smtClean="0"/>
              <a:t>قصد بدراسة الجدوى المالية </a:t>
            </a:r>
            <a:r>
              <a:rPr lang="fr-FR" sz="2800" b="1" dirty="0" smtClean="0"/>
              <a:t>Financial </a:t>
            </a:r>
            <a:r>
              <a:rPr lang="fr-FR" sz="2800" b="1" dirty="0" err="1" smtClean="0"/>
              <a:t>Feasibility</a:t>
            </a:r>
            <a:r>
              <a:rPr lang="fr-FR" sz="2800" b="1" dirty="0" smtClean="0"/>
              <a:t> </a:t>
            </a:r>
            <a:r>
              <a:rPr lang="fr-FR" sz="2800" b="1" dirty="0" err="1" smtClean="0"/>
              <a:t>Study</a:t>
            </a:r>
            <a:r>
              <a:rPr lang="fr-FR" sz="2800" b="1" dirty="0" smtClean="0"/>
              <a:t> </a:t>
            </a:r>
            <a:r>
              <a:rPr lang="ar-DZ" sz="2800" b="1" dirty="0" smtClean="0"/>
              <a:t> </a:t>
            </a:r>
            <a:r>
              <a:rPr lang="ar-SA" b="1" dirty="0" smtClean="0"/>
              <a:t>ذلك الجانب من دراسة الجدوى الذي يستهدف التأكد من نجاح مشروع الاستثمار تجاريا أي من وجهة نظر المستثمر.</a:t>
            </a:r>
            <a:endParaRPr lang="ar-DZ" b="1" dirty="0" smtClean="0"/>
          </a:p>
          <a:p>
            <a:pPr algn="r" rtl="1">
              <a:buNone/>
            </a:pPr>
            <a:r>
              <a:rPr lang="ar-SA" b="1" dirty="0" smtClean="0"/>
              <a:t>وهي عبارة عن ترجمة للدراسة التسويقية والفنية إلى تقديرات مالية ونقدية</a:t>
            </a:r>
            <a:r>
              <a:rPr lang="ar-DZ" b="1" dirty="0" smtClean="0"/>
              <a:t>، حيث </a:t>
            </a:r>
            <a:r>
              <a:rPr lang="ar-SA" b="1" dirty="0" smtClean="0"/>
              <a:t>تشمل على التكاليف الاستثمارية وتكاليف التشغيل وإيرادات المشروع على مدى عمره </a:t>
            </a:r>
            <a:r>
              <a:rPr lang="ar-SA" b="1" dirty="0" err="1" smtClean="0"/>
              <a:t>الافتراضي.</a:t>
            </a:r>
            <a:r>
              <a:rPr lang="ar-SA" b="1" dirty="0" smtClean="0"/>
              <a:t/>
            </a:r>
            <a:br>
              <a:rPr lang="ar-SA" b="1" dirty="0" smtClean="0"/>
            </a:br>
            <a:endParaRPr lang="fr-FR" b="1" dirty="0"/>
          </a:p>
        </p:txBody>
      </p:sp>
      <p:sp>
        <p:nvSpPr>
          <p:cNvPr id="4" name="Espace réservé du numéro de diapositive 3"/>
          <p:cNvSpPr>
            <a:spLocks noGrp="1"/>
          </p:cNvSpPr>
          <p:nvPr>
            <p:ph type="sldNum" sz="quarter" idx="12"/>
          </p:nvPr>
        </p:nvSpPr>
        <p:spPr/>
        <p:txBody>
          <a:bodyPr/>
          <a:lstStyle/>
          <a:p>
            <a:fld id="{53450200-39BC-42BA-9113-50F889821695}" type="slidenum">
              <a:rPr lang="fr-FR" smtClean="0"/>
              <a:pPr/>
              <a:t>35</a:t>
            </a:fld>
            <a:endParaRPr lang="fr-FR"/>
          </a:p>
        </p:txBody>
      </p:sp>
      <p:sp>
        <p:nvSpPr>
          <p:cNvPr id="5" name="Espace réservé du pied de page 4"/>
          <p:cNvSpPr>
            <a:spLocks noGrp="1"/>
          </p:cNvSpPr>
          <p:nvPr>
            <p:ph type="ftr" sz="quarter" idx="11"/>
          </p:nvPr>
        </p:nvSpPr>
        <p:spPr/>
        <p:txBody>
          <a:bodyPr/>
          <a:lstStyle/>
          <a:p>
            <a:r>
              <a:rPr lang="ar-SA" smtClean="0"/>
              <a:t>المحاضرة الثانية</a:t>
            </a:r>
            <a:endParaRPr lang="fr-F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None/>
            </a:pPr>
            <a:r>
              <a:rPr lang="ar-DZ" b="1" dirty="0" smtClean="0"/>
              <a:t>ترتكز </a:t>
            </a:r>
            <a:r>
              <a:rPr lang="ar-SA" b="1" dirty="0" smtClean="0"/>
              <a:t>دراسة الجدوى المالية </a:t>
            </a:r>
            <a:r>
              <a:rPr lang="ar-DZ" b="1" dirty="0" smtClean="0"/>
              <a:t>في </a:t>
            </a:r>
            <a:r>
              <a:rPr lang="ar-SA" b="1" dirty="0" smtClean="0"/>
              <a:t>قي</a:t>
            </a:r>
            <a:r>
              <a:rPr lang="ar-DZ" b="1" dirty="0" smtClean="0"/>
              <a:t>ا</a:t>
            </a:r>
            <a:r>
              <a:rPr lang="ar-SA" b="1" dirty="0" smtClean="0"/>
              <a:t>س</a:t>
            </a:r>
            <a:r>
              <a:rPr lang="ar-DZ" b="1" dirty="0" smtClean="0"/>
              <a:t>ها</a:t>
            </a:r>
            <a:r>
              <a:rPr lang="ar-SA" b="1" dirty="0" smtClean="0"/>
              <a:t> </a:t>
            </a:r>
            <a:r>
              <a:rPr lang="ar-DZ" b="1" dirty="0" smtClean="0"/>
              <a:t>ل</a:t>
            </a:r>
            <a:r>
              <a:rPr lang="ar-SA" b="1" dirty="0" smtClean="0"/>
              <a:t>لربحية المتوقعة للمشروع من وجهة نظر المستثمر، على نتائج كل من الدراسة </a:t>
            </a:r>
            <a:r>
              <a:rPr lang="ar-SA" b="1" dirty="0" err="1" smtClean="0"/>
              <a:t>التسويقية </a:t>
            </a:r>
            <a:r>
              <a:rPr lang="ar-SA" b="1" dirty="0" smtClean="0"/>
              <a:t>(التي يتحدد من خلالها حجم وقيمة المبيعات المتوقعة) والدراسة الفنية </a:t>
            </a:r>
            <a:r>
              <a:rPr lang="ar-SA" b="1" dirty="0" err="1" smtClean="0"/>
              <a:t>والهندسية </a:t>
            </a:r>
            <a:r>
              <a:rPr lang="ar-SA" b="1" dirty="0" smtClean="0"/>
              <a:t>(التي يتحدد من خلالها عناصر وقيمة كل من التكاليف الاستثمارية وتكاليف الإنتاج</a:t>
            </a:r>
            <a:r>
              <a:rPr lang="ar-SA" b="1" dirty="0" err="1" smtClean="0"/>
              <a:t>).</a:t>
            </a:r>
            <a:r>
              <a:rPr lang="ar-SA" b="1" dirty="0" smtClean="0"/>
              <a:t> </a:t>
            </a:r>
            <a:endParaRPr lang="fr-FR" b="1" dirty="0"/>
          </a:p>
        </p:txBody>
      </p:sp>
      <p:sp>
        <p:nvSpPr>
          <p:cNvPr id="4" name="Espace réservé du numéro de diapositive 3"/>
          <p:cNvSpPr>
            <a:spLocks noGrp="1"/>
          </p:cNvSpPr>
          <p:nvPr>
            <p:ph type="sldNum" sz="quarter" idx="12"/>
          </p:nvPr>
        </p:nvSpPr>
        <p:spPr/>
        <p:txBody>
          <a:bodyPr/>
          <a:lstStyle/>
          <a:p>
            <a:fld id="{53450200-39BC-42BA-9113-50F889821695}" type="slidenum">
              <a:rPr lang="fr-FR" smtClean="0"/>
              <a:pPr/>
              <a:t>36</a:t>
            </a:fld>
            <a:endParaRPr lang="fr-FR"/>
          </a:p>
        </p:txBody>
      </p:sp>
      <p:sp>
        <p:nvSpPr>
          <p:cNvPr id="5" name="Espace réservé du pied de page 4"/>
          <p:cNvSpPr>
            <a:spLocks noGrp="1"/>
          </p:cNvSpPr>
          <p:nvPr>
            <p:ph type="ftr" sz="quarter" idx="11"/>
          </p:nvPr>
        </p:nvSpPr>
        <p:spPr/>
        <p:txBody>
          <a:bodyPr/>
          <a:lstStyle/>
          <a:p>
            <a:r>
              <a:rPr lang="ar-SA" smtClean="0"/>
              <a:t>المحاضرة الثانية</a:t>
            </a:r>
            <a:endParaRPr lang="fr-F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lnSpc>
                <a:spcPct val="110000"/>
              </a:lnSpc>
              <a:buNone/>
            </a:pPr>
            <a:r>
              <a:rPr lang="ar-SA" b="1" dirty="0" smtClean="0"/>
              <a:t>إلى جانب ترك</a:t>
            </a:r>
            <a:r>
              <a:rPr lang="ar-DZ" b="1" dirty="0" smtClean="0"/>
              <a:t>ي</a:t>
            </a:r>
            <a:r>
              <a:rPr lang="ar-SA" b="1" dirty="0" smtClean="0"/>
              <a:t>ز</a:t>
            </a:r>
            <a:r>
              <a:rPr lang="ar-DZ" b="1" dirty="0" smtClean="0"/>
              <a:t>ها</a:t>
            </a:r>
            <a:r>
              <a:rPr lang="ar-SA" b="1" dirty="0" smtClean="0"/>
              <a:t> على قياس ربحية المشروع من الناحية التجارية ومن وجهة نظر </a:t>
            </a:r>
            <a:r>
              <a:rPr lang="ar-SA" b="1" dirty="0" err="1" smtClean="0"/>
              <a:t>المستثمر،</a:t>
            </a:r>
            <a:r>
              <a:rPr lang="ar-SA" b="1" dirty="0" smtClean="0"/>
              <a:t> </a:t>
            </a:r>
            <a:r>
              <a:rPr lang="ar-DZ" b="1" dirty="0" smtClean="0"/>
              <a:t>تهتم </a:t>
            </a:r>
            <a:r>
              <a:rPr lang="ar-SA" b="1" dirty="0" smtClean="0"/>
              <a:t>دراسة الجدوى المالية للمشروع</a:t>
            </a:r>
            <a:r>
              <a:rPr lang="ar-DZ" b="1" dirty="0" smtClean="0"/>
              <a:t> ب</a:t>
            </a:r>
            <a:r>
              <a:rPr lang="ar-SA" b="1" dirty="0" smtClean="0"/>
              <a:t>تحديد مصادر التمويل والهيكل التمويلي المقترح </a:t>
            </a:r>
            <a:r>
              <a:rPr lang="ar-SA" b="1" dirty="0" err="1" smtClean="0"/>
              <a:t>للمشروع </a:t>
            </a:r>
            <a:r>
              <a:rPr lang="ar-SA" b="1" dirty="0" smtClean="0"/>
              <a:t>(مكونات الأموال التي ستمول أصول المشروع مثل رأس المال والقروض</a:t>
            </a:r>
            <a:r>
              <a:rPr lang="ar-SA" b="1" dirty="0" err="1" smtClean="0"/>
              <a:t>).</a:t>
            </a:r>
            <a:endParaRPr lang="ar-SA" b="1" dirty="0" smtClean="0"/>
          </a:p>
          <a:p>
            <a:pPr algn="r" rtl="1">
              <a:lnSpc>
                <a:spcPct val="110000"/>
              </a:lnSpc>
              <a:buNone/>
            </a:pPr>
            <a:r>
              <a:rPr lang="ar-SA" b="1" dirty="0" smtClean="0"/>
              <a:t>كما تقيس مدى قدرة المشروع على الوفاء بالتزاماته عبر العمر الإنتاجي له، وقدرته على استرداد تكلفة الاستثمارات خلال فترة استرداد مقبولة، وتحقيق التوازن بين الاحتياجات المالية اللازمة ومصادر الحصول عليها.</a:t>
            </a:r>
            <a:endParaRPr lang="fr-FR" dirty="0"/>
          </a:p>
        </p:txBody>
      </p:sp>
      <p:sp>
        <p:nvSpPr>
          <p:cNvPr id="4" name="Espace réservé du numéro de diapositive 3"/>
          <p:cNvSpPr>
            <a:spLocks noGrp="1"/>
          </p:cNvSpPr>
          <p:nvPr>
            <p:ph type="sldNum" sz="quarter" idx="12"/>
          </p:nvPr>
        </p:nvSpPr>
        <p:spPr/>
        <p:txBody>
          <a:bodyPr/>
          <a:lstStyle/>
          <a:p>
            <a:fld id="{53450200-39BC-42BA-9113-50F889821695}" type="slidenum">
              <a:rPr lang="fr-FR" smtClean="0"/>
              <a:pPr/>
              <a:t>37</a:t>
            </a:fld>
            <a:endParaRPr lang="fr-FR"/>
          </a:p>
        </p:txBody>
      </p:sp>
      <p:sp>
        <p:nvSpPr>
          <p:cNvPr id="5" name="Espace réservé du pied de page 4"/>
          <p:cNvSpPr>
            <a:spLocks noGrp="1"/>
          </p:cNvSpPr>
          <p:nvPr>
            <p:ph type="ftr" sz="quarter" idx="11"/>
          </p:nvPr>
        </p:nvSpPr>
        <p:spPr/>
        <p:txBody>
          <a:bodyPr/>
          <a:lstStyle/>
          <a:p>
            <a:r>
              <a:rPr lang="ar-SA" smtClean="0"/>
              <a:t>المحاضرة الثانية</a:t>
            </a:r>
            <a:endParaRPr lang="fr-F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Autofit/>
          </a:bodyPr>
          <a:lstStyle/>
          <a:p>
            <a:pPr algn="r" rtl="1">
              <a:buNone/>
            </a:pPr>
            <a:r>
              <a:rPr lang="ar-SA" b="1" dirty="0" smtClean="0"/>
              <a:t>وتعتبر دراسة الجدوى المالية الأداة المثلى للمفاضلة بين المشروعات الاستثمارية المختلفة عبر حساب </a:t>
            </a:r>
            <a:r>
              <a:rPr lang="ar-DZ" b="1" dirty="0" smtClean="0"/>
              <a:t>عدد من مؤشرات التقييم أهمها: </a:t>
            </a:r>
            <a:r>
              <a:rPr lang="ar-SA" b="1" dirty="0" smtClean="0"/>
              <a:t>صافي القيمة الحالية للمشروع ومعدل العائد الداخلي</a:t>
            </a:r>
            <a:r>
              <a:rPr lang="ar-DZ" b="1" dirty="0" smtClean="0"/>
              <a:t>.</a:t>
            </a:r>
            <a:r>
              <a:rPr lang="ar-SA" b="1" dirty="0" smtClean="0"/>
              <a:t> </a:t>
            </a:r>
            <a:r>
              <a:rPr lang="ar-DZ" b="1" dirty="0" smtClean="0"/>
              <a:t>و</a:t>
            </a:r>
            <a:r>
              <a:rPr lang="ar-SA" b="1" dirty="0" smtClean="0"/>
              <a:t>حيث تقوم الدراسة بوضع قوائم مالية تقديرية للمشروع</a:t>
            </a:r>
            <a:r>
              <a:rPr lang="ar-DZ" b="1" dirty="0" smtClean="0"/>
              <a:t>، فإنها</a:t>
            </a:r>
            <a:r>
              <a:rPr lang="ar-SA" b="1" dirty="0" smtClean="0"/>
              <a:t> تعد بمثابة الخطة المالية للمشروع، والتي تسهم في الرقابة على تنفيذ المشروع من حيث مقارنة النفقات الفعلية </a:t>
            </a:r>
            <a:r>
              <a:rPr lang="ar-SA" b="1" dirty="0" smtClean="0"/>
              <a:t>ب</a:t>
            </a:r>
            <a:r>
              <a:rPr lang="ar-DZ" b="1" dirty="0" smtClean="0"/>
              <a:t>تلك </a:t>
            </a:r>
            <a:r>
              <a:rPr lang="ar-SA" b="1" dirty="0" smtClean="0"/>
              <a:t>المقدرة </a:t>
            </a:r>
            <a:r>
              <a:rPr lang="ar-SA" b="1" dirty="0" smtClean="0"/>
              <a:t>في القوائم المالية.</a:t>
            </a:r>
          </a:p>
          <a:p>
            <a:pPr algn="r" rtl="1">
              <a:buNone/>
            </a:pPr>
            <a:endParaRPr lang="fr-FR" b="1" dirty="0"/>
          </a:p>
        </p:txBody>
      </p:sp>
      <p:sp>
        <p:nvSpPr>
          <p:cNvPr id="4" name="Espace réservé du numéro de diapositive 3"/>
          <p:cNvSpPr>
            <a:spLocks noGrp="1"/>
          </p:cNvSpPr>
          <p:nvPr>
            <p:ph type="sldNum" sz="quarter" idx="12"/>
          </p:nvPr>
        </p:nvSpPr>
        <p:spPr/>
        <p:txBody>
          <a:bodyPr/>
          <a:lstStyle/>
          <a:p>
            <a:fld id="{53450200-39BC-42BA-9113-50F889821695}" type="slidenum">
              <a:rPr lang="fr-FR" smtClean="0"/>
              <a:pPr/>
              <a:t>38</a:t>
            </a:fld>
            <a:endParaRPr lang="fr-FR"/>
          </a:p>
        </p:txBody>
      </p:sp>
      <p:sp>
        <p:nvSpPr>
          <p:cNvPr id="5" name="Espace réservé du pied de page 4"/>
          <p:cNvSpPr>
            <a:spLocks noGrp="1"/>
          </p:cNvSpPr>
          <p:nvPr>
            <p:ph type="ftr" sz="quarter" idx="11"/>
          </p:nvPr>
        </p:nvSpPr>
        <p:spPr/>
        <p:txBody>
          <a:bodyPr/>
          <a:lstStyle/>
          <a:p>
            <a:r>
              <a:rPr lang="ar-SA" smtClean="0"/>
              <a:t>المحاضرة الثانية</a:t>
            </a:r>
            <a:endParaRPr lang="fr-F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SA" b="1" dirty="0" smtClean="0"/>
              <a:t>ولإتمام الدراسة المالية وعملية تقدير الربحية للمشاريع الاستثمارية لا بد من توفر ما يلي:</a:t>
            </a:r>
          </a:p>
          <a:p>
            <a:pPr algn="r" rtl="1">
              <a:buNone/>
            </a:pPr>
            <a:r>
              <a:rPr lang="ar-SA" b="1" dirty="0" smtClean="0"/>
              <a:t>1- التدفقات النقدية السنوية الداخلة (الإيرادات)</a:t>
            </a:r>
            <a:r>
              <a:rPr lang="ar-DZ" b="1" dirty="0" smtClean="0"/>
              <a:t> </a:t>
            </a:r>
            <a:r>
              <a:rPr lang="ar-SA" b="1" dirty="0" smtClean="0"/>
              <a:t>لكل سنة من سنوات عمر المشروع،</a:t>
            </a:r>
            <a:r>
              <a:rPr lang="ar-DZ" b="1" dirty="0" smtClean="0"/>
              <a:t> </a:t>
            </a:r>
            <a:r>
              <a:rPr lang="ar-SA" b="1" dirty="0" smtClean="0"/>
              <a:t>ويتم تقديرها في الدراسة السوقية بعد التعرف على الحصة السوقية والأسعار وهيكل الإيرادات.</a:t>
            </a:r>
          </a:p>
          <a:p>
            <a:pPr algn="r" rtl="1">
              <a:buNone/>
            </a:pPr>
            <a:r>
              <a:rPr lang="ar-SA" b="1" dirty="0" smtClean="0"/>
              <a:t>2- التدفقات النقدية الخارجة لكل سنة من سنوات عمر المشروع (التكاليف التشغيلية والثابتة)، ويتم تقديرها في الدراسة الفنية عند تحديد الاحتياجات التشغيلية للمشروع</a:t>
            </a:r>
            <a:r>
              <a:rPr lang="ar-DZ" b="1" dirty="0" err="1" smtClean="0"/>
              <a:t>.</a:t>
            </a:r>
            <a:endParaRPr lang="ar-DZ" b="1" dirty="0" smtClean="0"/>
          </a:p>
        </p:txBody>
      </p:sp>
      <p:sp>
        <p:nvSpPr>
          <p:cNvPr id="4" name="Espace réservé du numéro de diapositive 3"/>
          <p:cNvSpPr>
            <a:spLocks noGrp="1"/>
          </p:cNvSpPr>
          <p:nvPr>
            <p:ph type="sldNum" sz="quarter" idx="12"/>
          </p:nvPr>
        </p:nvSpPr>
        <p:spPr/>
        <p:txBody>
          <a:bodyPr/>
          <a:lstStyle/>
          <a:p>
            <a:fld id="{53450200-39BC-42BA-9113-50F889821695}" type="slidenum">
              <a:rPr lang="fr-FR" smtClean="0"/>
              <a:pPr/>
              <a:t>39</a:t>
            </a:fld>
            <a:endParaRPr lang="fr-FR"/>
          </a:p>
        </p:txBody>
      </p:sp>
      <p:sp>
        <p:nvSpPr>
          <p:cNvPr id="5" name="Espace réservé du pied de page 4"/>
          <p:cNvSpPr>
            <a:spLocks noGrp="1"/>
          </p:cNvSpPr>
          <p:nvPr>
            <p:ph type="ftr" sz="quarter" idx="11"/>
          </p:nvPr>
        </p:nvSpPr>
        <p:spPr/>
        <p:txBody>
          <a:bodyPr/>
          <a:lstStyle/>
          <a:p>
            <a:r>
              <a:rPr lang="ar-SA" smtClean="0"/>
              <a:t>المحاضرة الثانية</a:t>
            </a:r>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9570" name="Picture 2"/>
          <p:cNvPicPr>
            <a:picLocks noChangeAspect="1" noChangeArrowheads="1"/>
          </p:cNvPicPr>
          <p:nvPr/>
        </p:nvPicPr>
        <p:blipFill>
          <a:blip r:embed="rId2" cstate="print"/>
          <a:srcRect/>
          <a:stretch>
            <a:fillRect/>
          </a:stretch>
        </p:blipFill>
        <p:spPr bwMode="auto">
          <a:xfrm>
            <a:off x="0" y="63338"/>
            <a:ext cx="9143999" cy="6580372"/>
          </a:xfrm>
          <a:prstGeom prst="rect">
            <a:avLst/>
          </a:prstGeom>
          <a:noFill/>
          <a:ln w="9525">
            <a:noFill/>
            <a:miter lim="800000"/>
            <a:headEnd/>
            <a:tailEnd/>
          </a:ln>
          <a:effectLst/>
        </p:spPr>
      </p:pic>
      <p:sp>
        <p:nvSpPr>
          <p:cNvPr id="3" name="Espace réservé du numéro de diapositive 2"/>
          <p:cNvSpPr>
            <a:spLocks noGrp="1"/>
          </p:cNvSpPr>
          <p:nvPr>
            <p:ph type="sldNum" sz="quarter" idx="12"/>
          </p:nvPr>
        </p:nvSpPr>
        <p:spPr/>
        <p:txBody>
          <a:bodyPr/>
          <a:lstStyle/>
          <a:p>
            <a:fld id="{53450200-39BC-42BA-9113-50F889821695}" type="slidenum">
              <a:rPr lang="fr-FR" smtClean="0"/>
              <a:pPr/>
              <a:t>4</a:t>
            </a:fld>
            <a:endParaRPr lang="fr-FR"/>
          </a:p>
        </p:txBody>
      </p:sp>
      <p:sp>
        <p:nvSpPr>
          <p:cNvPr id="4" name="Espace réservé du pied de page 3"/>
          <p:cNvSpPr>
            <a:spLocks noGrp="1"/>
          </p:cNvSpPr>
          <p:nvPr>
            <p:ph type="ftr" sz="quarter" idx="11"/>
          </p:nvPr>
        </p:nvSpPr>
        <p:spPr/>
        <p:txBody>
          <a:bodyPr/>
          <a:lstStyle/>
          <a:p>
            <a:r>
              <a:rPr lang="ar-SA" smtClean="0"/>
              <a:t>المحاضرة الثانية</a:t>
            </a:r>
            <a:endParaRPr lang="fr-F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lnSpc>
                <a:spcPct val="110000"/>
              </a:lnSpc>
              <a:buNone/>
            </a:pPr>
            <a:r>
              <a:rPr lang="ar-DZ" b="1" dirty="0" smtClean="0"/>
              <a:t>وباستخدام كل من الإيرادات المتوقعة وتكاليف التشغيل المقدرة يمكن استنتاج صافي التدفقات النقدية </a:t>
            </a:r>
            <a:r>
              <a:rPr lang="ar-SA" b="1" dirty="0" smtClean="0"/>
              <a:t>لكل سنة من سنوات عمر المشروع</a:t>
            </a:r>
            <a:r>
              <a:rPr lang="ar-DZ" b="1" dirty="0" smtClean="0"/>
              <a:t> التي تستخدم في معظم معايير تقييم المشروع الاستثماري المقترح أو </a:t>
            </a:r>
            <a:r>
              <a:rPr lang="ar-SA" b="1" dirty="0" smtClean="0"/>
              <a:t>تقييم الفرص الاستثمارية والمفاضلة بينها</a:t>
            </a:r>
            <a:r>
              <a:rPr lang="ar-DZ" b="1" dirty="0" err="1" smtClean="0"/>
              <a:t>.</a:t>
            </a:r>
            <a:endParaRPr lang="ar-DZ" b="1" dirty="0" smtClean="0"/>
          </a:p>
          <a:p>
            <a:pPr algn="r" rtl="1">
              <a:lnSpc>
                <a:spcPct val="110000"/>
              </a:lnSpc>
              <a:buNone/>
            </a:pPr>
            <a:r>
              <a:rPr lang="ar-DZ" b="1" dirty="0" smtClean="0"/>
              <a:t>ولحساب صافي التدفقات النقدية يجب تتبع </a:t>
            </a:r>
            <a:r>
              <a:rPr lang="ar-DZ" b="1" dirty="0" err="1" smtClean="0"/>
              <a:t>الخطوات:</a:t>
            </a:r>
            <a:endParaRPr lang="ar-DZ" b="1" dirty="0" smtClean="0"/>
          </a:p>
          <a:p>
            <a:pPr marL="514350" indent="-514350" algn="r" rtl="1">
              <a:lnSpc>
                <a:spcPct val="110000"/>
              </a:lnSpc>
              <a:buNone/>
            </a:pPr>
            <a:r>
              <a:rPr lang="ar-DZ" b="1" dirty="0" err="1" smtClean="0"/>
              <a:t>1-</a:t>
            </a:r>
            <a:r>
              <a:rPr lang="ar-DZ" b="1" dirty="0" smtClean="0"/>
              <a:t> </a:t>
            </a:r>
            <a:r>
              <a:rPr lang="ar-SA" b="1" dirty="0" smtClean="0"/>
              <a:t>إعداد القائمة التقديرية للدخل </a:t>
            </a:r>
            <a:r>
              <a:rPr lang="ar-DZ" b="1" dirty="0" smtClean="0"/>
              <a:t>تضم كافة </a:t>
            </a:r>
            <a:r>
              <a:rPr lang="ar-SA" b="1" dirty="0" smtClean="0"/>
              <a:t>الإيرادات الناتجة من بيع المنتجات أو الخدمات </a:t>
            </a:r>
            <a:r>
              <a:rPr lang="ar-SA" b="1" dirty="0" err="1" smtClean="0"/>
              <a:t>المقدمة،</a:t>
            </a:r>
            <a:r>
              <a:rPr lang="ar-SA" b="1" dirty="0" smtClean="0"/>
              <a:t> </a:t>
            </a:r>
            <a:r>
              <a:rPr lang="ar-DZ" b="1" dirty="0" smtClean="0"/>
              <a:t>وكافة </a:t>
            </a:r>
            <a:r>
              <a:rPr lang="ar-SA" b="1" dirty="0" smtClean="0"/>
              <a:t>تكاليف الإنتاج والتسويق والإدارة.</a:t>
            </a:r>
            <a:endParaRPr lang="ar-DZ" b="1" dirty="0" smtClean="0"/>
          </a:p>
        </p:txBody>
      </p:sp>
      <p:sp>
        <p:nvSpPr>
          <p:cNvPr id="4" name="Espace réservé du numéro de diapositive 3"/>
          <p:cNvSpPr>
            <a:spLocks noGrp="1"/>
          </p:cNvSpPr>
          <p:nvPr>
            <p:ph type="sldNum" sz="quarter" idx="12"/>
          </p:nvPr>
        </p:nvSpPr>
        <p:spPr/>
        <p:txBody>
          <a:bodyPr/>
          <a:lstStyle/>
          <a:p>
            <a:fld id="{53450200-39BC-42BA-9113-50F889821695}" type="slidenum">
              <a:rPr lang="fr-FR" smtClean="0"/>
              <a:pPr/>
              <a:t>40</a:t>
            </a:fld>
            <a:endParaRPr lang="fr-FR"/>
          </a:p>
        </p:txBody>
      </p:sp>
      <p:sp>
        <p:nvSpPr>
          <p:cNvPr id="5" name="Espace réservé du pied de page 4"/>
          <p:cNvSpPr>
            <a:spLocks noGrp="1"/>
          </p:cNvSpPr>
          <p:nvPr>
            <p:ph type="ftr" sz="quarter" idx="11"/>
          </p:nvPr>
        </p:nvSpPr>
        <p:spPr/>
        <p:txBody>
          <a:bodyPr/>
          <a:lstStyle/>
          <a:p>
            <a:r>
              <a:rPr lang="ar-SA" smtClean="0"/>
              <a:t>المحاضرة الثانية</a:t>
            </a:r>
            <a:endParaRPr lang="fr-F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514350" indent="-514350" algn="r" rtl="1">
              <a:buNone/>
            </a:pPr>
            <a:r>
              <a:rPr lang="ar-DZ" b="1" dirty="0" err="1" smtClean="0"/>
              <a:t>2-</a:t>
            </a:r>
            <a:r>
              <a:rPr lang="ar-DZ" b="1" dirty="0" smtClean="0"/>
              <a:t> </a:t>
            </a:r>
            <a:r>
              <a:rPr lang="ar-SA" b="1" dirty="0" smtClean="0"/>
              <a:t>حصر كافة التدفقات النقدية الداخلة والتدفقات النقدية الخارجة لكل سنة من سنوات عمر المشروع</a:t>
            </a:r>
            <a:r>
              <a:rPr lang="ar-DZ" b="1" dirty="0" err="1" smtClean="0"/>
              <a:t>.</a:t>
            </a:r>
            <a:endParaRPr lang="ar-DZ" b="1" dirty="0" smtClean="0"/>
          </a:p>
          <a:p>
            <a:pPr algn="r" rtl="1">
              <a:buNone/>
            </a:pPr>
            <a:r>
              <a:rPr lang="ar-SA" b="1" dirty="0" err="1" smtClean="0"/>
              <a:t>3-</a:t>
            </a:r>
            <a:r>
              <a:rPr lang="ar-SA" b="1" dirty="0" smtClean="0"/>
              <a:t> </a:t>
            </a:r>
            <a:r>
              <a:rPr lang="ar-DZ" b="1" dirty="0" smtClean="0"/>
              <a:t>حساب </a:t>
            </a:r>
            <a:r>
              <a:rPr lang="ar-SA" b="1" dirty="0" smtClean="0"/>
              <a:t>ال</a:t>
            </a:r>
            <a:r>
              <a:rPr lang="ar-DZ" b="1" dirty="0" smtClean="0"/>
              <a:t>فائض</a:t>
            </a:r>
            <a:r>
              <a:rPr lang="ar-SA" b="1" dirty="0" smtClean="0"/>
              <a:t> النقدي </a:t>
            </a:r>
            <a:r>
              <a:rPr lang="ar-SA" b="1" dirty="0" err="1" smtClean="0"/>
              <a:t>السنوي </a:t>
            </a:r>
            <a:r>
              <a:rPr lang="ar-SA" b="1" dirty="0" smtClean="0"/>
              <a:t>(العائد السنوي) لكل سنة من سنوات عمر المشروع، ويقيس الفرق بين التدفقات النقدية الداخلة والتدفقات النقدية الخارجة، ويحسب من خلال المعادلة </a:t>
            </a:r>
            <a:r>
              <a:rPr lang="ar-SA" b="1" dirty="0" err="1" smtClean="0"/>
              <a:t>التالية:</a:t>
            </a:r>
            <a:endParaRPr lang="ar-SA" b="1" dirty="0" smtClean="0"/>
          </a:p>
          <a:p>
            <a:pPr algn="r" rtl="1">
              <a:buNone/>
            </a:pPr>
            <a:r>
              <a:rPr lang="ar-SA" b="1" dirty="0" smtClean="0">
                <a:solidFill>
                  <a:srgbClr val="0000FF"/>
                </a:solidFill>
              </a:rPr>
              <a:t>ال</a:t>
            </a:r>
            <a:r>
              <a:rPr lang="ar-DZ" b="1" dirty="0" smtClean="0">
                <a:solidFill>
                  <a:srgbClr val="0000FF"/>
                </a:solidFill>
              </a:rPr>
              <a:t>فائض</a:t>
            </a:r>
            <a:r>
              <a:rPr lang="ar-SA" b="1" dirty="0" smtClean="0">
                <a:solidFill>
                  <a:srgbClr val="0000FF"/>
                </a:solidFill>
              </a:rPr>
              <a:t> النقدي السنوي(العائد السنوي</a:t>
            </a:r>
            <a:r>
              <a:rPr lang="ar-SA" b="1" dirty="0" err="1" smtClean="0">
                <a:solidFill>
                  <a:srgbClr val="0000FF"/>
                </a:solidFill>
              </a:rPr>
              <a:t>) </a:t>
            </a:r>
            <a:r>
              <a:rPr lang="ar-SA" b="1" dirty="0" smtClean="0">
                <a:solidFill>
                  <a:srgbClr val="0000FF"/>
                </a:solidFill>
              </a:rPr>
              <a:t>= التدفقات النقدية السنوية الداخلة</a:t>
            </a:r>
            <a:r>
              <a:rPr lang="ar-DZ" b="1" dirty="0" smtClean="0">
                <a:solidFill>
                  <a:srgbClr val="0000FF"/>
                </a:solidFill>
              </a:rPr>
              <a:t> ـــ</a:t>
            </a:r>
            <a:r>
              <a:rPr lang="ar-SA" b="1" dirty="0" smtClean="0">
                <a:solidFill>
                  <a:srgbClr val="0000FF"/>
                </a:solidFill>
              </a:rPr>
              <a:t> التدفقات النقدية </a:t>
            </a:r>
            <a:r>
              <a:rPr lang="ar-SA" b="1" dirty="0" smtClean="0">
                <a:solidFill>
                  <a:srgbClr val="0000FF"/>
                </a:solidFill>
              </a:rPr>
              <a:t>الخارجية</a:t>
            </a:r>
            <a:endParaRPr lang="ar-SA" b="1" dirty="0" smtClean="0">
              <a:solidFill>
                <a:srgbClr val="0000FF"/>
              </a:solidFill>
            </a:endParaRPr>
          </a:p>
          <a:p>
            <a:pPr marL="514350" indent="-514350" algn="r" rtl="1">
              <a:buFont typeface="+mj-lt"/>
              <a:buAutoNum type="arabicPeriod"/>
            </a:pPr>
            <a:endParaRPr lang="fr-FR" dirty="0"/>
          </a:p>
        </p:txBody>
      </p:sp>
      <p:sp>
        <p:nvSpPr>
          <p:cNvPr id="4" name="Espace réservé du numéro de diapositive 3"/>
          <p:cNvSpPr>
            <a:spLocks noGrp="1"/>
          </p:cNvSpPr>
          <p:nvPr>
            <p:ph type="sldNum" sz="quarter" idx="12"/>
          </p:nvPr>
        </p:nvSpPr>
        <p:spPr/>
        <p:txBody>
          <a:bodyPr/>
          <a:lstStyle/>
          <a:p>
            <a:fld id="{53450200-39BC-42BA-9113-50F889821695}" type="slidenum">
              <a:rPr lang="fr-FR" smtClean="0"/>
              <a:pPr/>
              <a:t>41</a:t>
            </a:fld>
            <a:endParaRPr lang="fr-FR"/>
          </a:p>
        </p:txBody>
      </p:sp>
      <p:sp>
        <p:nvSpPr>
          <p:cNvPr id="5" name="Espace réservé du pied de page 4"/>
          <p:cNvSpPr>
            <a:spLocks noGrp="1"/>
          </p:cNvSpPr>
          <p:nvPr>
            <p:ph type="ftr" sz="quarter" idx="11"/>
          </p:nvPr>
        </p:nvSpPr>
        <p:spPr/>
        <p:txBody>
          <a:bodyPr/>
          <a:lstStyle/>
          <a:p>
            <a:r>
              <a:rPr lang="ar-SA" smtClean="0"/>
              <a:t>المحاضرة الثانية</a:t>
            </a:r>
            <a:endParaRPr lang="fr-F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SA" b="1" dirty="0" smtClean="0"/>
              <a:t>4-</a:t>
            </a:r>
            <a:r>
              <a:rPr lang="ar-DZ" b="1" dirty="0" smtClean="0"/>
              <a:t> حساب </a:t>
            </a:r>
            <a:r>
              <a:rPr lang="ar-SA" b="1" dirty="0" smtClean="0"/>
              <a:t>التكاليف الاستثمارية الأولية</a:t>
            </a:r>
            <a:r>
              <a:rPr lang="ar-DZ" b="1" dirty="0" err="1" smtClean="0"/>
              <a:t>،</a:t>
            </a:r>
            <a:r>
              <a:rPr lang="ar-SA" b="1" dirty="0" smtClean="0"/>
              <a:t> وهي تكاليف </a:t>
            </a:r>
            <a:r>
              <a:rPr lang="ar-DZ" b="1" dirty="0" smtClean="0"/>
              <a:t>إقامة</a:t>
            </a:r>
            <a:r>
              <a:rPr lang="ar-SA" b="1" dirty="0" smtClean="0"/>
              <a:t> المشروع حتى يصبح جاهزا للتشغيل، وتدفع لمرة واحدة ويتم تقديرها في الدراسة الفنية عند تحديد الاحتياجات الرأسمالية </a:t>
            </a:r>
            <a:r>
              <a:rPr lang="ar-SA" b="1" dirty="0" err="1" smtClean="0"/>
              <a:t>للمشروع.</a:t>
            </a:r>
            <a:r>
              <a:rPr lang="ar-SA" b="1" dirty="0" smtClean="0"/>
              <a:t> وتقسم إلى ثلاثة أجزاء كما بيناه </a:t>
            </a:r>
            <a:r>
              <a:rPr lang="ar-SA" b="1" dirty="0" err="1" smtClean="0"/>
              <a:t>سابقا.</a:t>
            </a:r>
            <a:r>
              <a:rPr lang="ar-SA" b="1" dirty="0" smtClean="0"/>
              <a:t> </a:t>
            </a:r>
            <a:endParaRPr lang="ar-DZ" b="1" dirty="0" smtClean="0"/>
          </a:p>
          <a:p>
            <a:pPr algn="r" rtl="1">
              <a:buNone/>
            </a:pPr>
            <a:r>
              <a:rPr lang="ar-SA" b="1" dirty="0" smtClean="0"/>
              <a:t>5-</a:t>
            </a:r>
            <a:r>
              <a:rPr lang="ar-DZ" b="1" dirty="0" smtClean="0"/>
              <a:t> تقدير </a:t>
            </a:r>
            <a:r>
              <a:rPr lang="ar-SA" b="1" dirty="0" smtClean="0"/>
              <a:t>العمر الافتراضي للمشروع.</a:t>
            </a:r>
            <a:endParaRPr lang="ar-DZ" b="1" dirty="0" smtClean="0"/>
          </a:p>
          <a:p>
            <a:pPr algn="r" rtl="1">
              <a:buNone/>
            </a:pPr>
            <a:r>
              <a:rPr lang="ar-SA" b="1" dirty="0" smtClean="0"/>
              <a:t>6-</a:t>
            </a:r>
            <a:r>
              <a:rPr lang="ar-DZ" b="1" dirty="0" smtClean="0"/>
              <a:t> حساب </a:t>
            </a:r>
            <a:r>
              <a:rPr lang="ar-SA" b="1" dirty="0" smtClean="0"/>
              <a:t>قيمة </a:t>
            </a:r>
            <a:r>
              <a:rPr lang="ar-SA" b="1" dirty="0" err="1" smtClean="0"/>
              <a:t>الاهتلاك</a:t>
            </a:r>
            <a:r>
              <a:rPr lang="ar-SA" b="1" dirty="0" smtClean="0"/>
              <a:t> السنوية؛ وتحسب من خلال المعادلة </a:t>
            </a:r>
            <a:r>
              <a:rPr lang="ar-SA" b="1" dirty="0" err="1" smtClean="0"/>
              <a:t>التالية:</a:t>
            </a:r>
            <a:r>
              <a:rPr lang="ar-SA" b="1" dirty="0" smtClean="0"/>
              <a:t> </a:t>
            </a:r>
            <a:endParaRPr lang="ar-DZ" b="1" dirty="0" smtClean="0"/>
          </a:p>
          <a:p>
            <a:pPr algn="r" rtl="1">
              <a:buNone/>
            </a:pPr>
            <a:r>
              <a:rPr lang="ar-SA" b="1" dirty="0" smtClean="0">
                <a:solidFill>
                  <a:srgbClr val="0000FF"/>
                </a:solidFill>
              </a:rPr>
              <a:t>قيمة </a:t>
            </a:r>
            <a:r>
              <a:rPr lang="ar-SA" b="1" dirty="0" err="1" smtClean="0">
                <a:solidFill>
                  <a:srgbClr val="0000FF"/>
                </a:solidFill>
              </a:rPr>
              <a:t>الاهتلاك</a:t>
            </a:r>
            <a:r>
              <a:rPr lang="ar-SA" b="1" dirty="0" smtClean="0">
                <a:solidFill>
                  <a:srgbClr val="0000FF"/>
                </a:solidFill>
              </a:rPr>
              <a:t> السنوية</a:t>
            </a:r>
            <a:r>
              <a:rPr lang="fr-FR" b="1" dirty="0" smtClean="0">
                <a:solidFill>
                  <a:srgbClr val="0000FF"/>
                </a:solidFill>
              </a:rPr>
              <a:t> = </a:t>
            </a:r>
            <a:r>
              <a:rPr lang="ar-SA" b="1" dirty="0" smtClean="0">
                <a:solidFill>
                  <a:srgbClr val="0000FF"/>
                </a:solidFill>
              </a:rPr>
              <a:t>التكاليف الاستثمارية الأولية</a:t>
            </a:r>
            <a:r>
              <a:rPr lang="ar-DZ" b="1" dirty="0" smtClean="0">
                <a:solidFill>
                  <a:srgbClr val="0000FF"/>
                </a:solidFill>
              </a:rPr>
              <a:t> </a:t>
            </a:r>
            <a:r>
              <a:rPr lang="ar-DZ" b="1" dirty="0" err="1" smtClean="0">
                <a:solidFill>
                  <a:srgbClr val="0000FF"/>
                </a:solidFill>
              </a:rPr>
              <a:t>/</a:t>
            </a:r>
            <a:r>
              <a:rPr lang="ar-DZ" b="1" dirty="0" smtClean="0">
                <a:solidFill>
                  <a:srgbClr val="0000FF"/>
                </a:solidFill>
              </a:rPr>
              <a:t> </a:t>
            </a:r>
            <a:r>
              <a:rPr lang="ar-SA" b="1" dirty="0" smtClean="0">
                <a:solidFill>
                  <a:srgbClr val="0000FF"/>
                </a:solidFill>
              </a:rPr>
              <a:t>العمر الافتراضي للمشروع</a:t>
            </a:r>
            <a:endParaRPr lang="ar-DZ" b="1" dirty="0" smtClean="0">
              <a:solidFill>
                <a:srgbClr val="0000FF"/>
              </a:solidFill>
            </a:endParaRPr>
          </a:p>
          <a:p>
            <a:pPr algn="r" rtl="1">
              <a:buNone/>
            </a:pPr>
            <a:endParaRPr lang="ar-SA" b="1" dirty="0" smtClean="0"/>
          </a:p>
        </p:txBody>
      </p:sp>
      <p:sp>
        <p:nvSpPr>
          <p:cNvPr id="4" name="Espace réservé du numéro de diapositive 3"/>
          <p:cNvSpPr>
            <a:spLocks noGrp="1"/>
          </p:cNvSpPr>
          <p:nvPr>
            <p:ph type="sldNum" sz="quarter" idx="12"/>
          </p:nvPr>
        </p:nvSpPr>
        <p:spPr/>
        <p:txBody>
          <a:bodyPr/>
          <a:lstStyle/>
          <a:p>
            <a:fld id="{53450200-39BC-42BA-9113-50F889821695}" type="slidenum">
              <a:rPr lang="fr-FR" smtClean="0"/>
              <a:pPr/>
              <a:t>42</a:t>
            </a:fld>
            <a:endParaRPr lang="fr-FR"/>
          </a:p>
        </p:txBody>
      </p:sp>
      <p:sp>
        <p:nvSpPr>
          <p:cNvPr id="5" name="Espace réservé du pied de page 4"/>
          <p:cNvSpPr>
            <a:spLocks noGrp="1"/>
          </p:cNvSpPr>
          <p:nvPr>
            <p:ph type="ftr" sz="quarter" idx="11"/>
          </p:nvPr>
        </p:nvSpPr>
        <p:spPr/>
        <p:txBody>
          <a:bodyPr/>
          <a:lstStyle/>
          <a:p>
            <a:r>
              <a:rPr lang="ar-SA" smtClean="0"/>
              <a:t>المحاضرة الثانية</a:t>
            </a:r>
            <a:endParaRPr lang="fr-F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lnSpc>
                <a:spcPct val="120000"/>
              </a:lnSpc>
              <a:buNone/>
            </a:pPr>
            <a:r>
              <a:rPr lang="ar-SA" b="1" dirty="0" smtClean="0"/>
              <a:t>7-</a:t>
            </a:r>
            <a:r>
              <a:rPr lang="ar-DZ" b="1" dirty="0" smtClean="0"/>
              <a:t> حساب </a:t>
            </a:r>
            <a:r>
              <a:rPr lang="ar-SA" b="1" dirty="0" smtClean="0"/>
              <a:t>قيمة الضرائب المستحقة و</a:t>
            </a:r>
            <a:r>
              <a:rPr lang="ar-DZ" b="1" dirty="0" smtClean="0"/>
              <a:t>ذلك</a:t>
            </a:r>
            <a:r>
              <a:rPr lang="ar-SA" b="1" dirty="0" smtClean="0"/>
              <a:t> من خلال حاصل ضرب معدل الضريبة بقيمة ال</a:t>
            </a:r>
            <a:r>
              <a:rPr lang="ar-DZ" b="1" dirty="0" smtClean="0"/>
              <a:t>ربح</a:t>
            </a:r>
            <a:r>
              <a:rPr lang="ar-SA" b="1" dirty="0" smtClean="0"/>
              <a:t> السنوي الخاضع للضريبة.</a:t>
            </a:r>
          </a:p>
          <a:p>
            <a:pPr algn="r" rtl="1">
              <a:lnSpc>
                <a:spcPct val="120000"/>
              </a:lnSpc>
              <a:buNone/>
            </a:pPr>
            <a:r>
              <a:rPr lang="ar-DZ" b="1" dirty="0" smtClean="0"/>
              <a:t>8</a:t>
            </a:r>
            <a:r>
              <a:rPr lang="ar-SA" b="1" dirty="0" err="1" smtClean="0"/>
              <a:t>-</a:t>
            </a:r>
            <a:r>
              <a:rPr lang="ar-SA" b="1" dirty="0" smtClean="0"/>
              <a:t> </a:t>
            </a:r>
            <a:r>
              <a:rPr lang="ar-DZ" b="1" dirty="0" smtClean="0"/>
              <a:t>حساب </a:t>
            </a:r>
            <a:r>
              <a:rPr lang="ar-SA" b="1" dirty="0" smtClean="0"/>
              <a:t>صافي التدفق النقدي </a:t>
            </a:r>
            <a:r>
              <a:rPr lang="ar-SA" b="1" dirty="0" err="1" smtClean="0"/>
              <a:t>السنوي </a:t>
            </a:r>
            <a:r>
              <a:rPr lang="ar-SA" b="1" dirty="0" smtClean="0"/>
              <a:t>(صافي العائد السنوي)، ويحسب من خلال المعادلة </a:t>
            </a:r>
            <a:r>
              <a:rPr lang="ar-SA" b="1" dirty="0" err="1" smtClean="0"/>
              <a:t>التالية:</a:t>
            </a:r>
            <a:endParaRPr lang="ar-SA" b="1" dirty="0" smtClean="0"/>
          </a:p>
          <a:p>
            <a:pPr algn="r" rtl="1">
              <a:lnSpc>
                <a:spcPct val="120000"/>
              </a:lnSpc>
              <a:buNone/>
            </a:pPr>
            <a:r>
              <a:rPr lang="ar-SA" b="1" dirty="0" smtClean="0">
                <a:solidFill>
                  <a:srgbClr val="0000FF"/>
                </a:solidFill>
              </a:rPr>
              <a:t>صافي التدفق </a:t>
            </a:r>
            <a:r>
              <a:rPr lang="ar-SA" b="1" dirty="0" err="1" smtClean="0">
                <a:solidFill>
                  <a:srgbClr val="0000FF"/>
                </a:solidFill>
              </a:rPr>
              <a:t>النقدي </a:t>
            </a:r>
            <a:r>
              <a:rPr lang="ar-SA" b="1" dirty="0" smtClean="0">
                <a:solidFill>
                  <a:srgbClr val="0000FF"/>
                </a:solidFill>
              </a:rPr>
              <a:t>(صافي العائد السنوي</a:t>
            </a:r>
            <a:r>
              <a:rPr lang="ar-SA" b="1" dirty="0" err="1" smtClean="0">
                <a:solidFill>
                  <a:srgbClr val="0000FF"/>
                </a:solidFill>
              </a:rPr>
              <a:t>)</a:t>
            </a:r>
            <a:r>
              <a:rPr lang="ar-DZ" b="1" dirty="0" smtClean="0">
                <a:solidFill>
                  <a:srgbClr val="0000FF"/>
                </a:solidFill>
              </a:rPr>
              <a:t> </a:t>
            </a:r>
            <a:r>
              <a:rPr lang="ar-SA" b="1" dirty="0" smtClean="0">
                <a:solidFill>
                  <a:srgbClr val="0000FF"/>
                </a:solidFill>
              </a:rPr>
              <a:t>= </a:t>
            </a:r>
            <a:r>
              <a:rPr lang="ar-SA" b="1" dirty="0" smtClean="0">
                <a:solidFill>
                  <a:srgbClr val="0000FF"/>
                </a:solidFill>
              </a:rPr>
              <a:t>التدفق النقدي </a:t>
            </a:r>
            <a:r>
              <a:rPr lang="ar-SA" b="1" dirty="0" err="1" smtClean="0">
                <a:solidFill>
                  <a:srgbClr val="0000FF"/>
                </a:solidFill>
              </a:rPr>
              <a:t>السنوي </a:t>
            </a:r>
            <a:r>
              <a:rPr lang="ar-SA" b="1" dirty="0" smtClean="0">
                <a:solidFill>
                  <a:srgbClr val="0000FF"/>
                </a:solidFill>
              </a:rPr>
              <a:t>– قيمة </a:t>
            </a:r>
            <a:r>
              <a:rPr lang="ar-SA" b="1" dirty="0" err="1" smtClean="0">
                <a:solidFill>
                  <a:srgbClr val="0000FF"/>
                </a:solidFill>
              </a:rPr>
              <a:t>الاهتلاك</a:t>
            </a:r>
            <a:r>
              <a:rPr lang="ar-SA" b="1" dirty="0" smtClean="0">
                <a:solidFill>
                  <a:srgbClr val="0000FF"/>
                </a:solidFill>
              </a:rPr>
              <a:t> والضرائب</a:t>
            </a:r>
          </a:p>
          <a:p>
            <a:pPr algn="r" rtl="1">
              <a:lnSpc>
                <a:spcPct val="120000"/>
              </a:lnSpc>
              <a:buNone/>
            </a:pPr>
            <a:endParaRPr lang="ar-DZ" b="1" dirty="0" smtClean="0"/>
          </a:p>
          <a:p>
            <a:pPr algn="r" rtl="1">
              <a:lnSpc>
                <a:spcPct val="120000"/>
              </a:lnSpc>
              <a:buNone/>
            </a:pPr>
            <a:endParaRPr lang="ar-DZ" b="1" dirty="0" smtClean="0"/>
          </a:p>
          <a:p>
            <a:pPr algn="r" rtl="1">
              <a:lnSpc>
                <a:spcPct val="120000"/>
              </a:lnSpc>
              <a:buNone/>
            </a:pPr>
            <a:endParaRPr lang="fr-FR" dirty="0"/>
          </a:p>
        </p:txBody>
      </p:sp>
      <p:sp>
        <p:nvSpPr>
          <p:cNvPr id="4" name="Espace réservé du numéro de diapositive 3"/>
          <p:cNvSpPr>
            <a:spLocks noGrp="1"/>
          </p:cNvSpPr>
          <p:nvPr>
            <p:ph type="sldNum" sz="quarter" idx="12"/>
          </p:nvPr>
        </p:nvSpPr>
        <p:spPr/>
        <p:txBody>
          <a:bodyPr/>
          <a:lstStyle/>
          <a:p>
            <a:fld id="{53450200-39BC-42BA-9113-50F889821695}" type="slidenum">
              <a:rPr lang="fr-FR" smtClean="0"/>
              <a:pPr/>
              <a:t>43</a:t>
            </a:fld>
            <a:endParaRPr lang="fr-FR"/>
          </a:p>
        </p:txBody>
      </p:sp>
      <p:sp>
        <p:nvSpPr>
          <p:cNvPr id="5" name="Espace réservé du pied de page 4"/>
          <p:cNvSpPr>
            <a:spLocks noGrp="1"/>
          </p:cNvSpPr>
          <p:nvPr>
            <p:ph type="ftr" sz="quarter" idx="11"/>
          </p:nvPr>
        </p:nvSpPr>
        <p:spPr/>
        <p:txBody>
          <a:bodyPr/>
          <a:lstStyle/>
          <a:p>
            <a:r>
              <a:rPr lang="ar-SA" smtClean="0"/>
              <a:t>المحاضرة الثانية</a:t>
            </a:r>
            <a:endParaRPr lang="fr-F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r" rtl="1">
              <a:buNone/>
            </a:pPr>
            <a:r>
              <a:rPr lang="ar-DZ" b="1" dirty="0" smtClean="0"/>
              <a:t>9</a:t>
            </a:r>
            <a:r>
              <a:rPr lang="ar-SA" b="1" dirty="0" err="1" smtClean="0"/>
              <a:t>-</a:t>
            </a:r>
            <a:r>
              <a:rPr lang="ar-SA" b="1" dirty="0" smtClean="0"/>
              <a:t> </a:t>
            </a:r>
            <a:r>
              <a:rPr lang="ar-DZ" b="1" dirty="0" smtClean="0"/>
              <a:t>تقدير ت</a:t>
            </a:r>
            <a:r>
              <a:rPr lang="ar-SA" b="1" dirty="0" smtClean="0"/>
              <a:t>كلفة التمويل الصريحة والضمنية لكل </a:t>
            </a:r>
            <a:r>
              <a:rPr lang="ar-DZ" b="1" dirty="0" smtClean="0"/>
              <a:t>مصدر من مصادر التمويل </a:t>
            </a:r>
            <a:r>
              <a:rPr lang="ar-SA" b="1" dirty="0" smtClean="0"/>
              <a:t>ومعدل الخصم</a:t>
            </a:r>
            <a:r>
              <a:rPr lang="ar-DZ" b="1" dirty="0" smtClean="0"/>
              <a:t> الذي هو التكلفة المتوسطة المرجحة للأموال</a:t>
            </a:r>
            <a:r>
              <a:rPr lang="ar-SA" b="1" dirty="0" smtClean="0"/>
              <a:t>. ويتم تقديرها في الدراسة </a:t>
            </a:r>
            <a:r>
              <a:rPr lang="ar-DZ" b="1" dirty="0" smtClean="0"/>
              <a:t>ا</a:t>
            </a:r>
            <a:r>
              <a:rPr lang="ar-SA" b="1" dirty="0" smtClean="0"/>
              <a:t>لتمويلية بعد التعرف على هيكل التمويل</a:t>
            </a:r>
            <a:r>
              <a:rPr lang="ar-DZ" b="1" dirty="0" smtClean="0"/>
              <a:t>، </a:t>
            </a:r>
            <a:r>
              <a:rPr lang="ar-DZ" b="1" dirty="0" err="1" smtClean="0"/>
              <a:t>و</a:t>
            </a:r>
            <a:r>
              <a:rPr lang="ar-SA" b="1" dirty="0" smtClean="0"/>
              <a:t>سعر الفائدة السائد في السوق.</a:t>
            </a:r>
          </a:p>
          <a:p>
            <a:pPr algn="r" rtl="1">
              <a:buNone/>
            </a:pPr>
            <a:r>
              <a:rPr lang="ar-SA" b="1" dirty="0" smtClean="0"/>
              <a:t>10</a:t>
            </a:r>
            <a:r>
              <a:rPr lang="ar-DZ" b="1" dirty="0" smtClean="0"/>
              <a:t> </a:t>
            </a:r>
            <a:r>
              <a:rPr lang="ar-SA" b="1" dirty="0" smtClean="0"/>
              <a:t>- تحديد المعايير التي سيتم استخدامها ومعرفة القاعدة التي يتم على أساسها اتخاذ القرار.</a:t>
            </a:r>
          </a:p>
          <a:p>
            <a:pPr algn="r" rtl="1">
              <a:buNone/>
            </a:pPr>
            <a:endParaRPr lang="fr-FR" dirty="0"/>
          </a:p>
        </p:txBody>
      </p:sp>
      <p:sp>
        <p:nvSpPr>
          <p:cNvPr id="4" name="Espace réservé du numéro de diapositive 3"/>
          <p:cNvSpPr>
            <a:spLocks noGrp="1"/>
          </p:cNvSpPr>
          <p:nvPr>
            <p:ph type="sldNum" sz="quarter" idx="12"/>
          </p:nvPr>
        </p:nvSpPr>
        <p:spPr/>
        <p:txBody>
          <a:bodyPr/>
          <a:lstStyle/>
          <a:p>
            <a:fld id="{53450200-39BC-42BA-9113-50F889821695}" type="slidenum">
              <a:rPr lang="fr-FR" smtClean="0"/>
              <a:pPr/>
              <a:t>44</a:t>
            </a:fld>
            <a:endParaRPr lang="fr-FR"/>
          </a:p>
        </p:txBody>
      </p:sp>
      <p:sp>
        <p:nvSpPr>
          <p:cNvPr id="5" name="Espace réservé du pied de page 4"/>
          <p:cNvSpPr>
            <a:spLocks noGrp="1"/>
          </p:cNvSpPr>
          <p:nvPr>
            <p:ph type="ftr" sz="quarter" idx="11"/>
          </p:nvPr>
        </p:nvSpPr>
        <p:spPr/>
        <p:txBody>
          <a:bodyPr/>
          <a:lstStyle/>
          <a:p>
            <a:r>
              <a:rPr lang="ar-SA" smtClean="0"/>
              <a:t>المحاضرة الثانية</a:t>
            </a:r>
            <a:endParaRPr lang="fr-F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None/>
            </a:pPr>
            <a:r>
              <a:rPr lang="ar-SA" b="1" dirty="0" smtClean="0"/>
              <a:t>تختلف المعايير التي يستخدمها معدو الدراسات المالية حسب عدد من الضوابط أهمها مراعاتها للقيمة الزمنية للنقود، وتوفر المعلومات اللازمة وظروف عدم التأكد، ومستوى تركيزها على السيولة، ومراعاتها لعنصر المخاطرة، وتقسم هذه المعايير إلى ثلاثة مجموعات سيتم الحديث عنها بمزيد من التفصيل في </a:t>
            </a:r>
            <a:r>
              <a:rPr lang="ar-SA" b="1" dirty="0" smtClean="0"/>
              <a:t>ال</a:t>
            </a:r>
            <a:r>
              <a:rPr lang="ar-DZ" b="1" dirty="0" smtClean="0"/>
              <a:t>فصل</a:t>
            </a:r>
            <a:r>
              <a:rPr lang="ar-SA" b="1" dirty="0" smtClean="0"/>
              <a:t> ال</a:t>
            </a:r>
            <a:r>
              <a:rPr lang="ar-DZ" b="1" dirty="0" smtClean="0"/>
              <a:t>رابع</a:t>
            </a:r>
            <a:r>
              <a:rPr lang="ar-SA" b="1" dirty="0" smtClean="0"/>
              <a:t>، </a:t>
            </a:r>
            <a:r>
              <a:rPr lang="ar-SA" b="1" dirty="0" smtClean="0"/>
              <a:t>حيث سيتم بيان طريقة تقدير كل منها مع إعطاء بعض الأمثلة العملية</a:t>
            </a:r>
            <a:r>
              <a:rPr lang="ar-DZ" b="1" dirty="0" err="1" smtClean="0"/>
              <a:t>.</a:t>
            </a:r>
            <a:endParaRPr lang="ar-SA" b="1" dirty="0" smtClean="0"/>
          </a:p>
          <a:p>
            <a:pPr algn="r" rtl="1">
              <a:buNone/>
            </a:pPr>
            <a:endParaRPr lang="fr-FR" dirty="0"/>
          </a:p>
        </p:txBody>
      </p:sp>
      <p:sp>
        <p:nvSpPr>
          <p:cNvPr id="4" name="Espace réservé du numéro de diapositive 3"/>
          <p:cNvSpPr>
            <a:spLocks noGrp="1"/>
          </p:cNvSpPr>
          <p:nvPr>
            <p:ph type="sldNum" sz="quarter" idx="12"/>
          </p:nvPr>
        </p:nvSpPr>
        <p:spPr/>
        <p:txBody>
          <a:bodyPr/>
          <a:lstStyle/>
          <a:p>
            <a:fld id="{53450200-39BC-42BA-9113-50F889821695}" type="slidenum">
              <a:rPr lang="fr-FR" smtClean="0"/>
              <a:pPr/>
              <a:t>45</a:t>
            </a:fld>
            <a:endParaRPr lang="fr-FR"/>
          </a:p>
        </p:txBody>
      </p:sp>
      <p:sp>
        <p:nvSpPr>
          <p:cNvPr id="5" name="Espace réservé du pied de page 4"/>
          <p:cNvSpPr>
            <a:spLocks noGrp="1"/>
          </p:cNvSpPr>
          <p:nvPr>
            <p:ph type="ftr" sz="quarter" idx="11"/>
          </p:nvPr>
        </p:nvSpPr>
        <p:spPr/>
        <p:txBody>
          <a:bodyPr/>
          <a:lstStyle/>
          <a:p>
            <a:r>
              <a:rPr lang="ar-SA" smtClean="0"/>
              <a:t>المحاضرة الثانية</a:t>
            </a:r>
            <a:endParaRPr lang="fr-F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556792"/>
            <a:ext cx="8229600" cy="4525963"/>
          </a:xfrm>
        </p:spPr>
        <p:txBody>
          <a:bodyPr>
            <a:noAutofit/>
          </a:bodyPr>
          <a:lstStyle/>
          <a:p>
            <a:pPr algn="r" rtl="1">
              <a:buNone/>
            </a:pPr>
            <a:r>
              <a:rPr lang="ar-DZ" b="1" dirty="0" smtClean="0"/>
              <a:t>وتجدر الإشارة إلى أن أهم ما يميز دراسة الجدوى المالية هي </a:t>
            </a:r>
            <a:r>
              <a:rPr lang="ar-DZ" b="1" dirty="0" smtClean="0"/>
              <a:t>عملية </a:t>
            </a:r>
            <a:r>
              <a:rPr lang="ar-DZ" b="1" dirty="0" smtClean="0">
                <a:solidFill>
                  <a:srgbClr val="0000FF"/>
                </a:solidFill>
              </a:rPr>
              <a:t>تقييم الربحية التجارية </a:t>
            </a:r>
            <a:r>
              <a:rPr lang="ar-DZ" b="1" dirty="0" smtClean="0"/>
              <a:t>للمشروع والتي تمر بالمراحل </a:t>
            </a:r>
            <a:r>
              <a:rPr lang="ar-DZ" b="1" dirty="0" err="1" smtClean="0"/>
              <a:t>التالية:</a:t>
            </a:r>
            <a:endParaRPr lang="ar-DZ" b="1" dirty="0" smtClean="0"/>
          </a:p>
          <a:p>
            <a:pPr algn="r" rtl="1">
              <a:buFont typeface="Wingdings" pitchFamily="2" charset="2"/>
              <a:buChar char="§"/>
            </a:pPr>
            <a:r>
              <a:rPr lang="ar-DZ" b="1" dirty="0" smtClean="0"/>
              <a:t>تقدير التدفقات النقدية المستقبلية المتوقعة من كل </a:t>
            </a:r>
            <a:r>
              <a:rPr lang="ar-DZ" b="1" dirty="0" err="1" smtClean="0"/>
              <a:t>مشروع؛</a:t>
            </a:r>
            <a:endParaRPr lang="ar-DZ" b="1" dirty="0" smtClean="0"/>
          </a:p>
          <a:p>
            <a:pPr algn="r" rtl="1">
              <a:buFont typeface="Wingdings" pitchFamily="2" charset="2"/>
              <a:buChar char="§"/>
            </a:pPr>
            <a:r>
              <a:rPr lang="ar-DZ" b="1" dirty="0" smtClean="0"/>
              <a:t>إيجاد القيمة الحالية لكل تدفق نقدي على أساس معدل خصم مساوي لتكلفة رأس المال المستخدم لتمويل </a:t>
            </a:r>
            <a:r>
              <a:rPr lang="ar-DZ" b="1" dirty="0" err="1" smtClean="0"/>
              <a:t>المشروع؛</a:t>
            </a:r>
            <a:endParaRPr lang="ar-DZ" b="1" dirty="0" smtClean="0"/>
          </a:p>
          <a:p>
            <a:pPr algn="r" rtl="1">
              <a:buFont typeface="Wingdings" pitchFamily="2" charset="2"/>
              <a:buChar char="§"/>
            </a:pPr>
            <a:r>
              <a:rPr lang="ar-DZ" b="1" dirty="0" smtClean="0"/>
              <a:t>جمع القيم الحالية للتدفقات النقدية للوصول إلى القيمة الكلية </a:t>
            </a:r>
            <a:r>
              <a:rPr lang="ar-DZ" b="1" dirty="0" err="1" smtClean="0"/>
              <a:t>للمشروع؛</a:t>
            </a:r>
            <a:endParaRPr lang="ar-DZ" b="1" dirty="0" smtClean="0"/>
          </a:p>
          <a:p>
            <a:pPr algn="r" rtl="1">
              <a:buFont typeface="Wingdings" pitchFamily="2" charset="2"/>
              <a:buChar char="§"/>
            </a:pPr>
            <a:r>
              <a:rPr lang="ar-DZ" b="1" dirty="0" smtClean="0"/>
              <a:t>مقارنة القيمة الحالية للمشروع مع تكلفته واتخاذ قرار قبوله أو رفضه تبعا لنتيجة المقارنة.</a:t>
            </a:r>
          </a:p>
          <a:p>
            <a:endParaRPr lang="fr-FR" dirty="0"/>
          </a:p>
        </p:txBody>
      </p:sp>
      <p:sp>
        <p:nvSpPr>
          <p:cNvPr id="4" name="Espace réservé du numéro de diapositive 3"/>
          <p:cNvSpPr>
            <a:spLocks noGrp="1"/>
          </p:cNvSpPr>
          <p:nvPr>
            <p:ph type="sldNum" sz="quarter" idx="12"/>
          </p:nvPr>
        </p:nvSpPr>
        <p:spPr/>
        <p:txBody>
          <a:bodyPr/>
          <a:lstStyle/>
          <a:p>
            <a:fld id="{53450200-39BC-42BA-9113-50F889821695}" type="slidenum">
              <a:rPr lang="fr-FR" smtClean="0"/>
              <a:pPr/>
              <a:t>46</a:t>
            </a:fld>
            <a:endParaRPr lang="fr-FR"/>
          </a:p>
        </p:txBody>
      </p:sp>
      <p:sp>
        <p:nvSpPr>
          <p:cNvPr id="5" name="Espace réservé du pied de page 4"/>
          <p:cNvSpPr>
            <a:spLocks noGrp="1"/>
          </p:cNvSpPr>
          <p:nvPr>
            <p:ph type="ftr" sz="quarter" idx="11"/>
          </p:nvPr>
        </p:nvSpPr>
        <p:spPr/>
        <p:txBody>
          <a:bodyPr/>
          <a:lstStyle/>
          <a:p>
            <a:r>
              <a:rPr lang="ar-SA" smtClean="0"/>
              <a:t>المحاضرة الثانية</a:t>
            </a:r>
            <a:endParaRPr lang="fr-F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rtl="1"/>
            <a:r>
              <a:rPr lang="ar-SA" b="1" dirty="0" smtClean="0">
                <a:solidFill>
                  <a:srgbClr val="FF0000"/>
                </a:solidFill>
              </a:rPr>
              <a:t>دراسة الجدوى التفصيلية</a:t>
            </a:r>
            <a:endParaRPr lang="fr-FR" dirty="0">
              <a:solidFill>
                <a:srgbClr val="FF0000"/>
              </a:solidFill>
            </a:endParaRPr>
          </a:p>
        </p:txBody>
      </p:sp>
      <p:sp>
        <p:nvSpPr>
          <p:cNvPr id="3" name="Espace réservé du contenu 2"/>
          <p:cNvSpPr>
            <a:spLocks noGrp="1"/>
          </p:cNvSpPr>
          <p:nvPr>
            <p:ph idx="1"/>
          </p:nvPr>
        </p:nvSpPr>
        <p:spPr/>
        <p:txBody>
          <a:bodyPr/>
          <a:lstStyle/>
          <a:p>
            <a:pPr lvl="0" algn="r" rtl="1">
              <a:buNone/>
            </a:pPr>
            <a:r>
              <a:rPr lang="ar-DZ" b="1" dirty="0" smtClean="0"/>
              <a:t>إ</a:t>
            </a:r>
            <a:r>
              <a:rPr lang="ar-SA" b="1" dirty="0" smtClean="0"/>
              <a:t>ن قيام واستمرارية أي مشروع يتطلب الأخذ بعين الاعتبار احتياجاته ومتطلباته المختلفة من النواحي التسويقية والفنية والمالية</a:t>
            </a:r>
            <a:r>
              <a:rPr lang="ar-DZ" b="1" dirty="0" smtClean="0"/>
              <a:t>،</a:t>
            </a:r>
            <a:r>
              <a:rPr lang="ar-SA" b="1" dirty="0" smtClean="0"/>
              <a:t> ودراسة الجدوى التفصيلية</a:t>
            </a:r>
            <a:r>
              <a:rPr lang="ar-DZ" b="1" dirty="0" smtClean="0"/>
              <a:t> </a:t>
            </a:r>
            <a:r>
              <a:rPr lang="ar-SA" b="1" dirty="0" smtClean="0"/>
              <a:t> تهدف من خلال عناصرها الثلاثة: دراسة السوق، والدراسة الفنية، والدراسة المالية إلى التعرف على تلك المتطلبات والاحتياجات.</a:t>
            </a:r>
          </a:p>
          <a:p>
            <a:pPr algn="r" rtl="1">
              <a:buNone/>
            </a:pPr>
            <a:r>
              <a:rPr lang="ar-SA" b="1" dirty="0" smtClean="0"/>
              <a:t/>
            </a:r>
            <a:br>
              <a:rPr lang="ar-SA" b="1" dirty="0" smtClean="0"/>
            </a:br>
            <a:endParaRPr lang="fr-FR" b="1" dirty="0"/>
          </a:p>
        </p:txBody>
      </p:sp>
      <p:sp>
        <p:nvSpPr>
          <p:cNvPr id="4" name="Espace réservé du numéro de diapositive 3"/>
          <p:cNvSpPr>
            <a:spLocks noGrp="1"/>
          </p:cNvSpPr>
          <p:nvPr>
            <p:ph type="sldNum" sz="quarter" idx="12"/>
          </p:nvPr>
        </p:nvSpPr>
        <p:spPr/>
        <p:txBody>
          <a:bodyPr/>
          <a:lstStyle/>
          <a:p>
            <a:fld id="{53450200-39BC-42BA-9113-50F889821695}" type="slidenum">
              <a:rPr lang="fr-FR" smtClean="0"/>
              <a:pPr/>
              <a:t>5</a:t>
            </a:fld>
            <a:endParaRPr lang="fr-FR"/>
          </a:p>
        </p:txBody>
      </p:sp>
      <p:sp>
        <p:nvSpPr>
          <p:cNvPr id="5" name="Espace réservé du pied de page 4"/>
          <p:cNvSpPr>
            <a:spLocks noGrp="1"/>
          </p:cNvSpPr>
          <p:nvPr>
            <p:ph type="ftr" sz="quarter" idx="11"/>
          </p:nvPr>
        </p:nvSpPr>
        <p:spPr/>
        <p:txBody>
          <a:bodyPr/>
          <a:lstStyle/>
          <a:p>
            <a:r>
              <a:rPr lang="ar-SA" smtClean="0"/>
              <a:t>المحاضرة الثانية</a:t>
            </a:r>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b="1" dirty="0" smtClean="0">
                <a:solidFill>
                  <a:srgbClr val="FF0000"/>
                </a:solidFill>
              </a:rPr>
              <a:t>1</a:t>
            </a:r>
            <a:r>
              <a:rPr lang="ar-DZ" b="1" dirty="0" err="1" smtClean="0">
                <a:solidFill>
                  <a:srgbClr val="FF0000"/>
                </a:solidFill>
              </a:rPr>
              <a:t>)</a:t>
            </a:r>
            <a:r>
              <a:rPr lang="ar-DZ" b="1" dirty="0" smtClean="0">
                <a:solidFill>
                  <a:srgbClr val="FF0000"/>
                </a:solidFill>
              </a:rPr>
              <a:t> </a:t>
            </a:r>
            <a:r>
              <a:rPr lang="ar-SA" b="1" dirty="0" smtClean="0">
                <a:solidFill>
                  <a:srgbClr val="FF0000"/>
                </a:solidFill>
              </a:rPr>
              <a:t>الدراسة </a:t>
            </a:r>
            <a:r>
              <a:rPr lang="ar-SA" b="1" dirty="0" smtClean="0">
                <a:solidFill>
                  <a:srgbClr val="FF0000"/>
                </a:solidFill>
              </a:rPr>
              <a:t>التسويقية للمشروع</a:t>
            </a:r>
            <a:endParaRPr lang="fr-FR" dirty="0">
              <a:solidFill>
                <a:srgbClr val="FF0000"/>
              </a:solidFill>
            </a:endParaRPr>
          </a:p>
        </p:txBody>
      </p:sp>
      <p:sp>
        <p:nvSpPr>
          <p:cNvPr id="3" name="Espace réservé du contenu 2"/>
          <p:cNvSpPr>
            <a:spLocks noGrp="1"/>
          </p:cNvSpPr>
          <p:nvPr>
            <p:ph idx="1"/>
          </p:nvPr>
        </p:nvSpPr>
        <p:spPr/>
        <p:txBody>
          <a:bodyPr>
            <a:noAutofit/>
          </a:bodyPr>
          <a:lstStyle/>
          <a:p>
            <a:pPr algn="r" rtl="1">
              <a:buNone/>
            </a:pPr>
            <a:r>
              <a:rPr lang="ar-DZ" b="1" dirty="0" smtClean="0"/>
              <a:t>ي</a:t>
            </a:r>
            <a:r>
              <a:rPr lang="ar-SA" b="1" dirty="0" smtClean="0"/>
              <a:t>عدّ السوق العامل الأساس الذي يحدد إمكانيات نجاح أي مشروع أو فشله، فالمشروع لا يستطيع أن ينمو إلا إذا كان في مقدوره تصريف منتجاته في الأسواق أولا بأول وبالأسعار المناسبة</a:t>
            </a:r>
            <a:r>
              <a:rPr lang="ar-DZ" b="1" dirty="0" err="1" smtClean="0"/>
              <a:t>.</a:t>
            </a:r>
            <a:endParaRPr lang="fr-FR" b="1" dirty="0" smtClean="0"/>
          </a:p>
          <a:p>
            <a:pPr algn="r" rtl="1">
              <a:buNone/>
            </a:pPr>
            <a:r>
              <a:rPr lang="ar-DZ" b="1" dirty="0" smtClean="0"/>
              <a:t>و</a:t>
            </a:r>
            <a:r>
              <a:rPr lang="ar-SA" b="1" dirty="0" smtClean="0"/>
              <a:t>تشكل دراسة الجدوى الت</a:t>
            </a:r>
            <a:r>
              <a:rPr lang="ar-DZ" b="1" dirty="0" err="1" smtClean="0"/>
              <a:t>سويق</a:t>
            </a:r>
            <a:r>
              <a:rPr lang="ar-SA" b="1" dirty="0" err="1" smtClean="0"/>
              <a:t>ية</a:t>
            </a:r>
            <a:r>
              <a:rPr lang="ar-SA" b="1" dirty="0" smtClean="0"/>
              <a:t> المدخل الرئيسي في دراسة الجدوى التفصيلية، وتهتم أساسا بتحليل السوق ودارسة الطلب على منتجات المشروع، وتحديد معالم السياسة التسويقية المتبعة</a:t>
            </a:r>
            <a:r>
              <a:rPr lang="ar-DZ" b="1" dirty="0" smtClean="0"/>
              <a:t>، </a:t>
            </a:r>
            <a:r>
              <a:rPr lang="fr-FR" b="1" dirty="0" err="1" smtClean="0"/>
              <a:t>بهدف</a:t>
            </a:r>
            <a:r>
              <a:rPr lang="fr-FR" b="1" dirty="0" smtClean="0"/>
              <a:t> </a:t>
            </a:r>
            <a:r>
              <a:rPr lang="fr-FR" b="1" dirty="0" err="1" smtClean="0"/>
              <a:t>تحديد</a:t>
            </a:r>
            <a:r>
              <a:rPr lang="fr-FR" b="1" dirty="0" smtClean="0"/>
              <a:t> </a:t>
            </a:r>
            <a:r>
              <a:rPr lang="fr-FR" b="1" dirty="0" err="1" smtClean="0"/>
              <a:t>احتمالات</a:t>
            </a:r>
            <a:r>
              <a:rPr lang="fr-FR" b="1" dirty="0" smtClean="0"/>
              <a:t> ت</a:t>
            </a:r>
            <a:r>
              <a:rPr lang="ar-DZ" b="1" dirty="0" smtClean="0"/>
              <a:t>قبل</a:t>
            </a:r>
            <a:r>
              <a:rPr lang="fr-FR" b="1" dirty="0" smtClean="0"/>
              <a:t> </a:t>
            </a:r>
            <a:r>
              <a:rPr lang="fr-FR" b="1" dirty="0" err="1" smtClean="0"/>
              <a:t>السوق</a:t>
            </a:r>
            <a:r>
              <a:rPr lang="fr-FR" b="1" dirty="0" smtClean="0"/>
              <a:t> </a:t>
            </a:r>
            <a:r>
              <a:rPr lang="fr-FR" b="1" dirty="0" err="1" smtClean="0"/>
              <a:t>لفكرة</a:t>
            </a:r>
            <a:r>
              <a:rPr lang="fr-FR" b="1" dirty="0" smtClean="0"/>
              <a:t> </a:t>
            </a:r>
            <a:r>
              <a:rPr lang="fr-FR" b="1" dirty="0" err="1" smtClean="0"/>
              <a:t>المنتج</a:t>
            </a:r>
            <a:r>
              <a:rPr lang="fr-FR" b="1" dirty="0" smtClean="0"/>
              <a:t> </a:t>
            </a:r>
            <a:r>
              <a:rPr lang="fr-FR" b="1" dirty="0" err="1" smtClean="0"/>
              <a:t>الجديد</a:t>
            </a:r>
            <a:r>
              <a:rPr lang="fr-FR" b="1" dirty="0" smtClean="0"/>
              <a:t> </a:t>
            </a:r>
            <a:r>
              <a:rPr lang="fr-FR" b="1" dirty="0" err="1" smtClean="0"/>
              <a:t>ال</a:t>
            </a:r>
            <a:r>
              <a:rPr lang="ar-DZ" b="1" dirty="0" smtClean="0"/>
              <a:t>ذ</a:t>
            </a:r>
            <a:r>
              <a:rPr lang="fr-FR" b="1" dirty="0" smtClean="0"/>
              <a:t>ي </a:t>
            </a:r>
            <a:r>
              <a:rPr lang="fr-FR" b="1" dirty="0" err="1" smtClean="0"/>
              <a:t>يسعى</a:t>
            </a:r>
            <a:r>
              <a:rPr lang="fr-FR" b="1" dirty="0" smtClean="0"/>
              <a:t> </a:t>
            </a:r>
            <a:r>
              <a:rPr lang="fr-FR" b="1" dirty="0" err="1" smtClean="0"/>
              <a:t>المشروع</a:t>
            </a:r>
            <a:r>
              <a:rPr lang="fr-FR" b="1" dirty="0" smtClean="0"/>
              <a:t> </a:t>
            </a:r>
            <a:r>
              <a:rPr lang="fr-FR" b="1" dirty="0" err="1" smtClean="0"/>
              <a:t>لتقديمه</a:t>
            </a:r>
            <a:r>
              <a:rPr lang="ar-DZ" b="1" dirty="0" err="1" smtClean="0"/>
              <a:t>.</a:t>
            </a:r>
            <a:endParaRPr lang="fr-FR" b="1" dirty="0"/>
          </a:p>
        </p:txBody>
      </p:sp>
      <p:sp>
        <p:nvSpPr>
          <p:cNvPr id="4" name="Espace réservé du numéro de diapositive 3"/>
          <p:cNvSpPr>
            <a:spLocks noGrp="1"/>
          </p:cNvSpPr>
          <p:nvPr>
            <p:ph type="sldNum" sz="quarter" idx="12"/>
          </p:nvPr>
        </p:nvSpPr>
        <p:spPr/>
        <p:txBody>
          <a:bodyPr/>
          <a:lstStyle/>
          <a:p>
            <a:fld id="{53450200-39BC-42BA-9113-50F889821695}" type="slidenum">
              <a:rPr lang="fr-FR" smtClean="0"/>
              <a:pPr/>
              <a:t>6</a:t>
            </a:fld>
            <a:endParaRPr lang="fr-FR"/>
          </a:p>
        </p:txBody>
      </p:sp>
      <p:sp>
        <p:nvSpPr>
          <p:cNvPr id="5" name="Espace réservé du pied de page 4"/>
          <p:cNvSpPr>
            <a:spLocks noGrp="1"/>
          </p:cNvSpPr>
          <p:nvPr>
            <p:ph type="ftr" sz="quarter" idx="11"/>
          </p:nvPr>
        </p:nvSpPr>
        <p:spPr/>
        <p:txBody>
          <a:bodyPr/>
          <a:lstStyle/>
          <a:p>
            <a:r>
              <a:rPr lang="ar-SA" smtClean="0"/>
              <a:t>المحاضرة الثانية</a:t>
            </a:r>
            <a:endParaRPr lang="fr-F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DZ" b="1" dirty="0" smtClean="0"/>
              <a:t>فل</a:t>
            </a:r>
            <a:r>
              <a:rPr lang="fr-FR" b="1" dirty="0" smtClean="0"/>
              <a:t>ا</a:t>
            </a:r>
            <a:r>
              <a:rPr lang="ar-DZ" b="1" dirty="0" smtClean="0"/>
              <a:t>ب</a:t>
            </a:r>
            <a:r>
              <a:rPr lang="fr-FR" b="1" dirty="0" smtClean="0"/>
              <a:t>د</a:t>
            </a:r>
            <a:r>
              <a:rPr lang="ar-DZ" b="1" dirty="0" smtClean="0"/>
              <a:t> </a:t>
            </a:r>
            <a:r>
              <a:rPr lang="fr-FR" b="1" dirty="0" smtClean="0"/>
              <a:t>م</a:t>
            </a:r>
            <a:r>
              <a:rPr lang="ar-DZ" b="1" dirty="0" smtClean="0"/>
              <a:t>ن أن</a:t>
            </a:r>
            <a:r>
              <a:rPr lang="fr-FR" b="1" dirty="0" smtClean="0"/>
              <a:t> </a:t>
            </a:r>
            <a:r>
              <a:rPr lang="fr-FR" b="1" dirty="0" err="1" smtClean="0"/>
              <a:t>تبدأ</a:t>
            </a:r>
            <a:r>
              <a:rPr lang="fr-FR" b="1" dirty="0" smtClean="0"/>
              <a:t> </a:t>
            </a:r>
            <a:r>
              <a:rPr lang="fr-FR" b="1" dirty="0" err="1" smtClean="0"/>
              <a:t>دراسات</a:t>
            </a:r>
            <a:r>
              <a:rPr lang="fr-FR" b="1" dirty="0" smtClean="0"/>
              <a:t> </a:t>
            </a:r>
            <a:r>
              <a:rPr lang="fr-FR" b="1" dirty="0" err="1" smtClean="0"/>
              <a:t>الجدوى</a:t>
            </a:r>
            <a:r>
              <a:rPr lang="fr-FR" b="1" dirty="0" smtClean="0"/>
              <a:t> </a:t>
            </a:r>
            <a:r>
              <a:rPr lang="fr-FR" b="1" dirty="0" err="1" smtClean="0"/>
              <a:t>التفصيلية</a:t>
            </a:r>
            <a:r>
              <a:rPr lang="fr-FR" b="1" dirty="0" smtClean="0"/>
              <a:t> </a:t>
            </a:r>
            <a:r>
              <a:rPr lang="fr-FR" b="1" dirty="0" err="1" smtClean="0"/>
              <a:t>بتحديد</a:t>
            </a:r>
            <a:r>
              <a:rPr lang="fr-FR" b="1" dirty="0" smtClean="0"/>
              <a:t> </a:t>
            </a:r>
            <a:r>
              <a:rPr lang="fr-FR" b="1" dirty="0" err="1" smtClean="0"/>
              <a:t>الصلاحية</a:t>
            </a:r>
            <a:r>
              <a:rPr lang="fr-FR" b="1" dirty="0" smtClean="0"/>
              <a:t> </a:t>
            </a:r>
            <a:r>
              <a:rPr lang="fr-FR" b="1" dirty="0" err="1" smtClean="0"/>
              <a:t>التسويقية</a:t>
            </a:r>
            <a:r>
              <a:rPr lang="fr-FR" b="1" dirty="0" smtClean="0"/>
              <a:t> </a:t>
            </a:r>
            <a:r>
              <a:rPr lang="fr-FR" b="1" dirty="0" err="1" smtClean="0"/>
              <a:t>للمشروع</a:t>
            </a:r>
            <a:r>
              <a:rPr lang="fr-FR" b="1" dirty="0" smtClean="0"/>
              <a:t> </a:t>
            </a:r>
            <a:r>
              <a:rPr lang="ar-DZ" b="1" dirty="0" smtClean="0"/>
              <a:t>قيد</a:t>
            </a:r>
            <a:r>
              <a:rPr lang="fr-FR" b="1" dirty="0" smtClean="0"/>
              <a:t> </a:t>
            </a:r>
            <a:r>
              <a:rPr lang="fr-FR" b="1" dirty="0" err="1" smtClean="0"/>
              <a:t>الدراسة</a:t>
            </a:r>
            <a:r>
              <a:rPr lang="ar-DZ" b="1" dirty="0" smtClean="0"/>
              <a:t>، و</a:t>
            </a:r>
            <a:r>
              <a:rPr lang="fr-FR" b="1" dirty="0" err="1" smtClean="0"/>
              <a:t>بناء</a:t>
            </a:r>
            <a:r>
              <a:rPr lang="fr-FR" b="1" dirty="0" smtClean="0"/>
              <a:t> </a:t>
            </a:r>
            <a:r>
              <a:rPr lang="fr-FR" b="1" dirty="0" err="1" smtClean="0"/>
              <a:t>عل</a:t>
            </a:r>
            <a:r>
              <a:rPr lang="ar-DZ" b="1" dirty="0" smtClean="0"/>
              <a:t>ى</a:t>
            </a:r>
            <a:r>
              <a:rPr lang="fr-FR" b="1" dirty="0" smtClean="0"/>
              <a:t> </a:t>
            </a:r>
            <a:r>
              <a:rPr lang="fr-FR" b="1" dirty="0" err="1" smtClean="0"/>
              <a:t>تلك</a:t>
            </a:r>
            <a:r>
              <a:rPr lang="fr-FR" b="1" dirty="0" smtClean="0"/>
              <a:t> </a:t>
            </a:r>
            <a:r>
              <a:rPr lang="fr-FR" b="1" dirty="0" err="1" smtClean="0"/>
              <a:t>الدراسة</a:t>
            </a:r>
            <a:r>
              <a:rPr lang="fr-FR" b="1" dirty="0" smtClean="0"/>
              <a:t> </a:t>
            </a:r>
            <a:r>
              <a:rPr lang="fr-FR" b="1" dirty="0" err="1" smtClean="0"/>
              <a:t>يتم</a:t>
            </a:r>
            <a:r>
              <a:rPr lang="fr-FR" b="1" dirty="0" smtClean="0"/>
              <a:t> </a:t>
            </a:r>
            <a:r>
              <a:rPr lang="fr-FR" b="1" dirty="0" err="1" smtClean="0"/>
              <a:t>اتخاذ</a:t>
            </a:r>
            <a:r>
              <a:rPr lang="fr-FR" b="1" dirty="0" smtClean="0"/>
              <a:t> </a:t>
            </a:r>
            <a:r>
              <a:rPr lang="fr-FR" b="1" dirty="0" err="1" smtClean="0"/>
              <a:t>القرار</a:t>
            </a:r>
            <a:r>
              <a:rPr lang="fr-FR" b="1" dirty="0" smtClean="0"/>
              <a:t> </a:t>
            </a:r>
            <a:r>
              <a:rPr lang="fr-FR" b="1" dirty="0" err="1" smtClean="0"/>
              <a:t>المناسب</a:t>
            </a:r>
            <a:r>
              <a:rPr lang="fr-FR" b="1" dirty="0" smtClean="0"/>
              <a:t> </a:t>
            </a:r>
            <a:r>
              <a:rPr lang="ar-DZ" b="1" dirty="0" smtClean="0"/>
              <a:t>إ</a:t>
            </a:r>
            <a:r>
              <a:rPr lang="fr-FR" b="1" dirty="0" err="1" smtClean="0"/>
              <a:t>ما</a:t>
            </a:r>
            <a:r>
              <a:rPr lang="fr-FR" b="1" dirty="0" smtClean="0"/>
              <a:t> </a:t>
            </a:r>
            <a:r>
              <a:rPr lang="fr-FR" b="1" dirty="0" err="1" smtClean="0"/>
              <a:t>بالاستمرار</a:t>
            </a:r>
            <a:r>
              <a:rPr lang="fr-FR" b="1" dirty="0" smtClean="0"/>
              <a:t> </a:t>
            </a:r>
            <a:r>
              <a:rPr lang="fr-FR" b="1" dirty="0" err="1" smtClean="0"/>
              <a:t>في</a:t>
            </a:r>
            <a:r>
              <a:rPr lang="fr-FR" b="1" dirty="0" smtClean="0"/>
              <a:t> </a:t>
            </a:r>
            <a:r>
              <a:rPr lang="fr-FR" b="1" dirty="0" err="1" smtClean="0"/>
              <a:t>دراسة</a:t>
            </a:r>
            <a:r>
              <a:rPr lang="fr-FR" b="1" dirty="0" smtClean="0"/>
              <a:t> </a:t>
            </a:r>
            <a:r>
              <a:rPr lang="fr-FR" b="1" dirty="0" err="1" smtClean="0"/>
              <a:t>جدوى</a:t>
            </a:r>
            <a:r>
              <a:rPr lang="fr-FR" b="1" dirty="0" smtClean="0"/>
              <a:t> </a:t>
            </a:r>
            <a:r>
              <a:rPr lang="fr-FR" b="1" dirty="0" err="1" smtClean="0"/>
              <a:t>المشروع</a:t>
            </a:r>
            <a:r>
              <a:rPr lang="fr-FR" b="1" dirty="0" smtClean="0"/>
              <a:t> </a:t>
            </a:r>
            <a:r>
              <a:rPr lang="ar-DZ" b="1" dirty="0" smtClean="0"/>
              <a:t>وإما التوقف عند هذا الحد.</a:t>
            </a:r>
          </a:p>
          <a:p>
            <a:pPr algn="r" rtl="1">
              <a:buNone/>
            </a:pPr>
            <a:r>
              <a:rPr lang="ar-DZ" b="1" dirty="0" smtClean="0"/>
              <a:t>ف</a:t>
            </a:r>
            <a:r>
              <a:rPr lang="fr-FR" b="1" dirty="0" err="1" smtClean="0"/>
              <a:t>إذا</a:t>
            </a:r>
            <a:r>
              <a:rPr lang="fr-FR" b="1" dirty="0" smtClean="0"/>
              <a:t> </a:t>
            </a:r>
            <a:r>
              <a:rPr lang="fr-FR" b="1" dirty="0" err="1" smtClean="0"/>
              <a:t>كانت</a:t>
            </a:r>
            <a:r>
              <a:rPr lang="fr-FR" b="1" dirty="0" smtClean="0"/>
              <a:t> </a:t>
            </a:r>
            <a:r>
              <a:rPr lang="fr-FR" b="1" dirty="0" err="1" smtClean="0"/>
              <a:t>نتائج</a:t>
            </a:r>
            <a:r>
              <a:rPr lang="fr-FR" b="1" dirty="0" smtClean="0"/>
              <a:t> </a:t>
            </a:r>
            <a:r>
              <a:rPr lang="ar-SA" b="1" dirty="0" smtClean="0"/>
              <a:t>دراسة الجدوى الت</a:t>
            </a:r>
            <a:r>
              <a:rPr lang="ar-DZ" b="1" dirty="0" err="1" smtClean="0"/>
              <a:t>سويق</a:t>
            </a:r>
            <a:r>
              <a:rPr lang="ar-SA" b="1" dirty="0" err="1" smtClean="0"/>
              <a:t>ية</a:t>
            </a:r>
            <a:r>
              <a:rPr lang="ar-SA" b="1" dirty="0" smtClean="0"/>
              <a:t> </a:t>
            </a:r>
            <a:r>
              <a:rPr lang="fr-FR" b="1" dirty="0" err="1" smtClean="0"/>
              <a:t>ايجابية</a:t>
            </a:r>
            <a:r>
              <a:rPr lang="fr-FR" b="1" dirty="0" smtClean="0"/>
              <a:t> </a:t>
            </a:r>
            <a:r>
              <a:rPr lang="ar-DZ" b="1" dirty="0" smtClean="0"/>
              <a:t>يتم</a:t>
            </a:r>
            <a:r>
              <a:rPr lang="fr-FR" b="1" dirty="0" smtClean="0"/>
              <a:t> </a:t>
            </a:r>
            <a:r>
              <a:rPr lang="fr-FR" b="1" dirty="0" err="1" smtClean="0"/>
              <a:t>الانتقال</a:t>
            </a:r>
            <a:r>
              <a:rPr lang="fr-FR" b="1" dirty="0" smtClean="0"/>
              <a:t> </a:t>
            </a:r>
            <a:r>
              <a:rPr lang="fr-FR" b="1" dirty="0" err="1" smtClean="0"/>
              <a:t>إل</a:t>
            </a:r>
            <a:r>
              <a:rPr lang="ar-DZ" b="1" dirty="0" smtClean="0"/>
              <a:t>ى</a:t>
            </a:r>
            <a:r>
              <a:rPr lang="fr-FR" b="1" dirty="0" smtClean="0"/>
              <a:t> </a:t>
            </a:r>
            <a:r>
              <a:rPr lang="fr-FR" b="1" dirty="0" err="1" smtClean="0"/>
              <a:t>دراسة</a:t>
            </a:r>
            <a:r>
              <a:rPr lang="fr-FR" b="1" dirty="0" smtClean="0"/>
              <a:t> </a:t>
            </a:r>
            <a:r>
              <a:rPr lang="fr-FR" b="1" dirty="0" err="1" smtClean="0"/>
              <a:t>الجدوى</a:t>
            </a:r>
            <a:r>
              <a:rPr lang="fr-FR" b="1" dirty="0" smtClean="0"/>
              <a:t> </a:t>
            </a:r>
            <a:r>
              <a:rPr lang="fr-FR" b="1" dirty="0" err="1" smtClean="0"/>
              <a:t>الفنية</a:t>
            </a:r>
            <a:r>
              <a:rPr lang="fr-FR" b="1" dirty="0" smtClean="0"/>
              <a:t> </a:t>
            </a:r>
            <a:r>
              <a:rPr lang="fr-FR" b="1" dirty="0" err="1" smtClean="0"/>
              <a:t>والهندسة</a:t>
            </a:r>
            <a:r>
              <a:rPr lang="fr-FR" b="1" dirty="0" smtClean="0"/>
              <a:t> </a:t>
            </a:r>
            <a:r>
              <a:rPr lang="fr-FR" b="1" dirty="0" err="1" smtClean="0"/>
              <a:t>للمشروع</a:t>
            </a:r>
            <a:r>
              <a:rPr lang="fr-FR" b="1" dirty="0" smtClean="0"/>
              <a:t> </a:t>
            </a:r>
            <a:r>
              <a:rPr lang="fr-FR" b="1" dirty="0" err="1" smtClean="0"/>
              <a:t>وما</a:t>
            </a:r>
            <a:r>
              <a:rPr lang="fr-FR" b="1" dirty="0" smtClean="0"/>
              <a:t> </a:t>
            </a:r>
            <a:r>
              <a:rPr lang="fr-FR" b="1" dirty="0" err="1" smtClean="0"/>
              <a:t>يليها</a:t>
            </a:r>
            <a:r>
              <a:rPr lang="fr-FR" b="1" dirty="0" smtClean="0"/>
              <a:t> </a:t>
            </a:r>
            <a:r>
              <a:rPr lang="fr-FR" b="1" dirty="0" err="1" smtClean="0"/>
              <a:t>من</a:t>
            </a:r>
            <a:r>
              <a:rPr lang="fr-FR" b="1" dirty="0" smtClean="0"/>
              <a:t> </a:t>
            </a:r>
            <a:r>
              <a:rPr lang="fr-FR" b="1" dirty="0" err="1" smtClean="0"/>
              <a:t>دراسات</a:t>
            </a:r>
            <a:r>
              <a:rPr lang="fr-FR" b="1" dirty="0" smtClean="0"/>
              <a:t> </a:t>
            </a:r>
            <a:r>
              <a:rPr lang="fr-FR" b="1" dirty="0" err="1" smtClean="0"/>
              <a:t>مالية</a:t>
            </a:r>
            <a:r>
              <a:rPr lang="fr-FR" b="1" dirty="0" smtClean="0"/>
              <a:t> </a:t>
            </a:r>
            <a:r>
              <a:rPr lang="fr-FR" b="1" dirty="0" err="1" smtClean="0"/>
              <a:t>واقتصادية</a:t>
            </a:r>
            <a:r>
              <a:rPr lang="fr-FR" b="1" dirty="0" smtClean="0"/>
              <a:t> </a:t>
            </a:r>
            <a:r>
              <a:rPr lang="fr-FR" b="1" dirty="0" err="1" smtClean="0"/>
              <a:t>واجتماعية</a:t>
            </a:r>
            <a:r>
              <a:rPr lang="fr-FR" b="1" dirty="0" smtClean="0"/>
              <a:t> </a:t>
            </a:r>
            <a:r>
              <a:rPr lang="fr-FR" b="1" dirty="0" err="1" smtClean="0"/>
              <a:t>وفي</a:t>
            </a:r>
            <a:r>
              <a:rPr lang="fr-FR" b="1" dirty="0" smtClean="0"/>
              <a:t> </a:t>
            </a:r>
            <a:r>
              <a:rPr lang="fr-FR" b="1" dirty="0" err="1" smtClean="0"/>
              <a:t>الاتجاه</a:t>
            </a:r>
            <a:r>
              <a:rPr lang="fr-FR" b="1" dirty="0" smtClean="0"/>
              <a:t> </a:t>
            </a:r>
            <a:r>
              <a:rPr lang="fr-FR" b="1" dirty="0" err="1" smtClean="0"/>
              <a:t>الأخر</a:t>
            </a:r>
            <a:r>
              <a:rPr lang="fr-FR" b="1" dirty="0" smtClean="0"/>
              <a:t> </a:t>
            </a:r>
            <a:r>
              <a:rPr lang="fr-FR" b="1" dirty="0" err="1" smtClean="0"/>
              <a:t>إذا</a:t>
            </a:r>
            <a:r>
              <a:rPr lang="fr-FR" b="1" dirty="0" smtClean="0"/>
              <a:t> </a:t>
            </a:r>
            <a:r>
              <a:rPr lang="fr-FR" b="1" dirty="0" err="1" smtClean="0"/>
              <a:t>كانت</a:t>
            </a:r>
            <a:r>
              <a:rPr lang="fr-FR" b="1" dirty="0" smtClean="0"/>
              <a:t> </a:t>
            </a:r>
            <a:r>
              <a:rPr lang="fr-FR" b="1" dirty="0" err="1" smtClean="0"/>
              <a:t>نتائج</a:t>
            </a:r>
            <a:r>
              <a:rPr lang="fr-FR" b="1" dirty="0" smtClean="0"/>
              <a:t> </a:t>
            </a:r>
            <a:r>
              <a:rPr lang="fr-FR" b="1" dirty="0" err="1" smtClean="0"/>
              <a:t>الدراسة</a:t>
            </a:r>
            <a:r>
              <a:rPr lang="fr-FR" b="1" dirty="0" smtClean="0"/>
              <a:t> </a:t>
            </a:r>
            <a:r>
              <a:rPr lang="fr-FR" b="1" dirty="0" err="1" smtClean="0"/>
              <a:t>التسويقية</a:t>
            </a:r>
            <a:r>
              <a:rPr lang="fr-FR" b="1" dirty="0" smtClean="0"/>
              <a:t> </a:t>
            </a:r>
            <a:r>
              <a:rPr lang="fr-FR" b="1" dirty="0" err="1" smtClean="0"/>
              <a:t>غير</a:t>
            </a:r>
            <a:r>
              <a:rPr lang="fr-FR" b="1" dirty="0" smtClean="0"/>
              <a:t> </a:t>
            </a:r>
            <a:r>
              <a:rPr lang="fr-FR" b="1" dirty="0" err="1" smtClean="0"/>
              <a:t>مشجعة</a:t>
            </a:r>
            <a:r>
              <a:rPr lang="fr-FR" b="1" dirty="0" smtClean="0"/>
              <a:t> </a:t>
            </a:r>
            <a:r>
              <a:rPr lang="fr-FR" b="1" dirty="0" err="1" smtClean="0"/>
              <a:t>فيتخذ</a:t>
            </a:r>
            <a:r>
              <a:rPr lang="fr-FR" b="1" dirty="0" smtClean="0"/>
              <a:t> </a:t>
            </a:r>
            <a:r>
              <a:rPr lang="fr-FR" b="1" dirty="0" err="1" smtClean="0"/>
              <a:t>قرار</a:t>
            </a:r>
            <a:r>
              <a:rPr lang="fr-FR" b="1" dirty="0" smtClean="0"/>
              <a:t> </a:t>
            </a:r>
            <a:r>
              <a:rPr lang="fr-FR" b="1" dirty="0" err="1" smtClean="0"/>
              <a:t>بالوقف</a:t>
            </a:r>
            <a:r>
              <a:rPr lang="fr-FR" b="1" dirty="0" smtClean="0"/>
              <a:t> </a:t>
            </a:r>
            <a:r>
              <a:rPr lang="fr-FR" b="1" dirty="0" err="1" smtClean="0"/>
              <a:t>عن</a:t>
            </a:r>
            <a:r>
              <a:rPr lang="fr-FR" b="1" dirty="0" smtClean="0"/>
              <a:t> </a:t>
            </a:r>
            <a:r>
              <a:rPr lang="fr-FR" b="1" dirty="0" err="1" smtClean="0"/>
              <a:t>استكمال</a:t>
            </a:r>
            <a:r>
              <a:rPr lang="fr-FR" b="1" dirty="0" smtClean="0"/>
              <a:t> </a:t>
            </a:r>
            <a:r>
              <a:rPr lang="fr-FR" b="1" dirty="0" err="1" smtClean="0"/>
              <a:t>مراحل</a:t>
            </a:r>
            <a:r>
              <a:rPr lang="fr-FR" b="1" dirty="0" smtClean="0"/>
              <a:t> </a:t>
            </a:r>
            <a:r>
              <a:rPr lang="fr-FR" b="1" dirty="0" err="1" smtClean="0"/>
              <a:t>دراسة</a:t>
            </a:r>
            <a:r>
              <a:rPr lang="fr-FR" b="1" dirty="0" smtClean="0"/>
              <a:t> </a:t>
            </a:r>
            <a:r>
              <a:rPr lang="fr-FR" b="1" dirty="0" err="1" smtClean="0"/>
              <a:t>الجدوى</a:t>
            </a:r>
            <a:r>
              <a:rPr lang="fr-FR" b="1" dirty="0" smtClean="0"/>
              <a:t> </a:t>
            </a:r>
            <a:r>
              <a:rPr lang="fr-FR" b="1" dirty="0" err="1" smtClean="0"/>
              <a:t>ويبدأ</a:t>
            </a:r>
            <a:r>
              <a:rPr lang="fr-FR" b="1" dirty="0" smtClean="0"/>
              <a:t> </a:t>
            </a:r>
            <a:r>
              <a:rPr lang="fr-FR" b="1" dirty="0" err="1" smtClean="0"/>
              <a:t>البحث</a:t>
            </a:r>
            <a:r>
              <a:rPr lang="fr-FR" b="1" dirty="0" smtClean="0"/>
              <a:t> </a:t>
            </a:r>
            <a:r>
              <a:rPr lang="fr-FR" b="1" dirty="0" err="1" smtClean="0"/>
              <a:t>مرة</a:t>
            </a:r>
            <a:r>
              <a:rPr lang="fr-FR" b="1" dirty="0" smtClean="0"/>
              <a:t> </a:t>
            </a:r>
            <a:r>
              <a:rPr lang="fr-FR" b="1" dirty="0" err="1" smtClean="0"/>
              <a:t>أخري</a:t>
            </a:r>
            <a:r>
              <a:rPr lang="fr-FR" b="1" dirty="0" smtClean="0"/>
              <a:t> </a:t>
            </a:r>
            <a:r>
              <a:rPr lang="fr-FR" b="1" dirty="0" err="1" smtClean="0"/>
              <a:t>عن</a:t>
            </a:r>
            <a:r>
              <a:rPr lang="fr-FR" b="1" dirty="0" smtClean="0"/>
              <a:t> </a:t>
            </a:r>
            <a:r>
              <a:rPr lang="fr-FR" b="1" dirty="0" err="1" smtClean="0"/>
              <a:t>أفكار</a:t>
            </a:r>
            <a:r>
              <a:rPr lang="ar-DZ" b="1" dirty="0" smtClean="0"/>
              <a:t> جديدة</a:t>
            </a:r>
            <a:r>
              <a:rPr lang="fr-FR" b="1" dirty="0" smtClean="0"/>
              <a:t> </a:t>
            </a:r>
            <a:r>
              <a:rPr lang="ar-DZ" b="1" dirty="0" smtClean="0"/>
              <a:t>واعد</a:t>
            </a:r>
            <a:r>
              <a:rPr lang="fr-FR" b="1" dirty="0" smtClean="0"/>
              <a:t>ة</a:t>
            </a:r>
            <a:r>
              <a:rPr lang="ar-DZ" b="1" dirty="0" err="1" smtClean="0"/>
              <a:t>.</a:t>
            </a:r>
            <a:endParaRPr lang="ar-DZ" b="1" dirty="0" smtClean="0"/>
          </a:p>
          <a:p>
            <a:pPr algn="r" rtl="1">
              <a:buNone/>
            </a:pPr>
            <a:endParaRPr lang="fr-FR" dirty="0"/>
          </a:p>
        </p:txBody>
      </p:sp>
      <p:sp>
        <p:nvSpPr>
          <p:cNvPr id="4" name="Espace réservé du numéro de diapositive 3"/>
          <p:cNvSpPr>
            <a:spLocks noGrp="1"/>
          </p:cNvSpPr>
          <p:nvPr>
            <p:ph type="sldNum" sz="quarter" idx="12"/>
          </p:nvPr>
        </p:nvSpPr>
        <p:spPr/>
        <p:txBody>
          <a:bodyPr/>
          <a:lstStyle/>
          <a:p>
            <a:fld id="{53450200-39BC-42BA-9113-50F889821695}" type="slidenum">
              <a:rPr lang="fr-FR" smtClean="0"/>
              <a:pPr/>
              <a:t>7</a:t>
            </a:fld>
            <a:endParaRPr lang="fr-FR"/>
          </a:p>
        </p:txBody>
      </p:sp>
      <p:sp>
        <p:nvSpPr>
          <p:cNvPr id="5" name="Espace réservé du pied de page 4"/>
          <p:cNvSpPr>
            <a:spLocks noGrp="1"/>
          </p:cNvSpPr>
          <p:nvPr>
            <p:ph type="ftr" sz="quarter" idx="11"/>
          </p:nvPr>
        </p:nvSpPr>
        <p:spPr/>
        <p:txBody>
          <a:bodyPr/>
          <a:lstStyle/>
          <a:p>
            <a:r>
              <a:rPr lang="ar-SA" smtClean="0"/>
              <a:t>المحاضرة الثانية</a:t>
            </a:r>
            <a:endParaRPr lang="fr-F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DZ" b="1" dirty="0" smtClean="0"/>
              <a:t>و</a:t>
            </a:r>
            <a:r>
              <a:rPr lang="ar-SA" b="1" dirty="0" smtClean="0"/>
              <a:t>دراسة الجدوى التسويقية هي من أهم أجزاء دراسة الجدوى التفصيلية </a:t>
            </a:r>
            <a:r>
              <a:rPr lang="ar-DZ" b="1" dirty="0" smtClean="0"/>
              <a:t>كونها</a:t>
            </a:r>
            <a:r>
              <a:rPr lang="ar-SA" b="1" dirty="0" smtClean="0"/>
              <a:t> الركيزة الأساسية التي تُبنَى عليها باقي الدراسات</a:t>
            </a:r>
            <a:r>
              <a:rPr lang="ar-DZ" b="1" dirty="0" err="1" smtClean="0"/>
              <a:t>،</a:t>
            </a:r>
            <a:r>
              <a:rPr lang="ar-SA" b="1" dirty="0" smtClean="0"/>
              <a:t> </a:t>
            </a:r>
            <a:r>
              <a:rPr lang="ar-DZ" b="1" dirty="0" smtClean="0"/>
              <a:t>و</a:t>
            </a:r>
            <a:r>
              <a:rPr lang="ar-SA" b="1" dirty="0" smtClean="0"/>
              <a:t>الخطأ فيها يؤثر على باقي المراحل.</a:t>
            </a:r>
            <a:r>
              <a:rPr lang="ar-DZ" b="1" dirty="0" smtClean="0"/>
              <a:t> </a:t>
            </a:r>
          </a:p>
          <a:p>
            <a:pPr algn="r" rtl="1">
              <a:buNone/>
            </a:pPr>
            <a:r>
              <a:rPr lang="ar-DZ" b="1" dirty="0" smtClean="0"/>
              <a:t>فعلى سبيل المثال فإن نصيب المشروع من الفجوة التسويقية الذي تسعى إلى تحديده </a:t>
            </a:r>
            <a:r>
              <a:rPr lang="ar-SA" b="1" dirty="0" smtClean="0"/>
              <a:t>دراسة الجدوى التسويقية</a:t>
            </a:r>
            <a:r>
              <a:rPr lang="ar-DZ" b="1" dirty="0" smtClean="0"/>
              <a:t>، يعد المحدد الرئيسي للطاقة الإنتاجية وحجم المشروع وتقدير الإيرادات المتوقعة، فضلا عن كونها الأساس لتقدير التكاليف الرأسمالية للمشروع، والتي تبنى عادة على حجمه، وبالتالي تقدير التكاليف التشغيلية المرتبطة ارتباطا مباشرا بحجم الإنتاج.</a:t>
            </a:r>
          </a:p>
          <a:p>
            <a:pPr algn="r" rtl="1">
              <a:buNone/>
            </a:pPr>
            <a:endParaRPr lang="fr-FR" b="1" dirty="0"/>
          </a:p>
        </p:txBody>
      </p:sp>
      <p:sp>
        <p:nvSpPr>
          <p:cNvPr id="4" name="Espace réservé du numéro de diapositive 3"/>
          <p:cNvSpPr>
            <a:spLocks noGrp="1"/>
          </p:cNvSpPr>
          <p:nvPr>
            <p:ph type="sldNum" sz="quarter" idx="12"/>
          </p:nvPr>
        </p:nvSpPr>
        <p:spPr/>
        <p:txBody>
          <a:bodyPr/>
          <a:lstStyle/>
          <a:p>
            <a:fld id="{53450200-39BC-42BA-9113-50F889821695}" type="slidenum">
              <a:rPr lang="fr-FR" smtClean="0"/>
              <a:pPr/>
              <a:t>8</a:t>
            </a:fld>
            <a:endParaRPr lang="fr-FR"/>
          </a:p>
        </p:txBody>
      </p:sp>
      <p:sp>
        <p:nvSpPr>
          <p:cNvPr id="5" name="Espace réservé du pied de page 4"/>
          <p:cNvSpPr>
            <a:spLocks noGrp="1"/>
          </p:cNvSpPr>
          <p:nvPr>
            <p:ph type="ftr" sz="quarter" idx="11"/>
          </p:nvPr>
        </p:nvSpPr>
        <p:spPr/>
        <p:txBody>
          <a:bodyPr/>
          <a:lstStyle/>
          <a:p>
            <a:r>
              <a:rPr lang="ar-SA" smtClean="0"/>
              <a:t>المحاضرة الثانية</a:t>
            </a:r>
            <a:endParaRPr lang="fr-F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4000" b="1" dirty="0" smtClean="0">
                <a:solidFill>
                  <a:srgbClr val="FF0000"/>
                </a:solidFill>
              </a:rPr>
              <a:t>عناصر </a:t>
            </a:r>
            <a:r>
              <a:rPr lang="ar-SA" sz="4000" b="1" dirty="0" smtClean="0">
                <a:solidFill>
                  <a:srgbClr val="FF0000"/>
                </a:solidFill>
              </a:rPr>
              <a:t>دراسة الجدوى السوقية </a:t>
            </a:r>
            <a:endParaRPr lang="fr-FR" sz="4000" b="1" dirty="0">
              <a:solidFill>
                <a:srgbClr val="FF0000"/>
              </a:solidFill>
            </a:endParaRPr>
          </a:p>
        </p:txBody>
      </p:sp>
      <p:sp>
        <p:nvSpPr>
          <p:cNvPr id="3" name="Espace réservé du contenu 2"/>
          <p:cNvSpPr>
            <a:spLocks noGrp="1"/>
          </p:cNvSpPr>
          <p:nvPr>
            <p:ph idx="1"/>
          </p:nvPr>
        </p:nvSpPr>
        <p:spPr/>
        <p:txBody>
          <a:bodyPr>
            <a:noAutofit/>
          </a:bodyPr>
          <a:lstStyle/>
          <a:p>
            <a:pPr algn="r" rtl="1">
              <a:buNone/>
            </a:pPr>
            <a:r>
              <a:rPr lang="ar-SA" b="1" dirty="0" smtClean="0"/>
              <a:t>تحتل</a:t>
            </a:r>
            <a:r>
              <a:rPr lang="ar-SA" dirty="0" smtClean="0"/>
              <a:t> </a:t>
            </a:r>
            <a:r>
              <a:rPr lang="ar-SA" b="1" dirty="0" smtClean="0"/>
              <a:t>دراسة الجدوى السوقية مكانة متميزة عند إعداد دراسة الجدوى الاقتصادية لأي مشروع لأنه لا يمكن تصور إنشاء مشروع لا يعرف مقترحه أن إنتاجه سيجد من يشتريه أم لا، وكم هم عدد المشترين ومواصفاتهم، وما هو السعر المستعدين لدفعه. ولهذا يتم التركيز في الدراسة التسويقية على ثلاث عناصر هي:</a:t>
            </a:r>
          </a:p>
          <a:p>
            <a:pPr algn="r" rtl="1"/>
            <a:r>
              <a:rPr lang="ar-DZ" b="1" dirty="0" smtClean="0"/>
              <a:t>تحديد الفجوة التسويقية ومن ثم </a:t>
            </a:r>
            <a:r>
              <a:rPr lang="ar-SA" b="1" dirty="0" smtClean="0"/>
              <a:t>تقدير الطلب على السلعة؛</a:t>
            </a:r>
          </a:p>
          <a:p>
            <a:pPr algn="r" rtl="1"/>
            <a:r>
              <a:rPr lang="ar-SA" b="1" dirty="0" smtClean="0"/>
              <a:t>تقدير حصة المشروع من السوق</a:t>
            </a:r>
            <a:r>
              <a:rPr lang="ar-DZ" b="1" dirty="0" smtClean="0"/>
              <a:t> (تحديد نصيب المشروع من الفجوة التسويقية)</a:t>
            </a:r>
            <a:r>
              <a:rPr lang="ar-SA" b="1" dirty="0" smtClean="0"/>
              <a:t>؛</a:t>
            </a:r>
          </a:p>
          <a:p>
            <a:pPr algn="r" rtl="1"/>
            <a:r>
              <a:rPr lang="ar-SA" b="1" dirty="0" smtClean="0"/>
              <a:t>تقدير سعر السلعة.</a:t>
            </a:r>
            <a:endParaRPr lang="fr-FR" dirty="0"/>
          </a:p>
        </p:txBody>
      </p:sp>
      <p:sp>
        <p:nvSpPr>
          <p:cNvPr id="4" name="Espace réservé du numéro de diapositive 3"/>
          <p:cNvSpPr>
            <a:spLocks noGrp="1"/>
          </p:cNvSpPr>
          <p:nvPr>
            <p:ph type="sldNum" sz="quarter" idx="12"/>
          </p:nvPr>
        </p:nvSpPr>
        <p:spPr/>
        <p:txBody>
          <a:bodyPr/>
          <a:lstStyle/>
          <a:p>
            <a:fld id="{53450200-39BC-42BA-9113-50F889821695}" type="slidenum">
              <a:rPr lang="fr-FR" smtClean="0"/>
              <a:pPr/>
              <a:t>9</a:t>
            </a:fld>
            <a:endParaRPr lang="fr-FR"/>
          </a:p>
        </p:txBody>
      </p:sp>
      <p:sp>
        <p:nvSpPr>
          <p:cNvPr id="5" name="Espace réservé du pied de page 4"/>
          <p:cNvSpPr>
            <a:spLocks noGrp="1"/>
          </p:cNvSpPr>
          <p:nvPr>
            <p:ph type="ftr" sz="quarter" idx="11"/>
          </p:nvPr>
        </p:nvSpPr>
        <p:spPr/>
        <p:txBody>
          <a:bodyPr/>
          <a:lstStyle/>
          <a:p>
            <a:r>
              <a:rPr lang="ar-SA" smtClean="0"/>
              <a:t>المحاضرة الثانية</a:t>
            </a:r>
            <a:endParaRPr lang="fr-F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21504</TotalTime>
  <Words>2874</Words>
  <Application>Microsoft Office PowerPoint</Application>
  <PresentationFormat>Affichage à l'écran (4:3)</PresentationFormat>
  <Paragraphs>235</Paragraphs>
  <Slides>46</Slides>
  <Notes>0</Notes>
  <HiddenSlides>0</HiddenSlides>
  <MMClips>0</MMClips>
  <ScaleCrop>false</ScaleCrop>
  <HeadingPairs>
    <vt:vector size="4" baseType="variant">
      <vt:variant>
        <vt:lpstr>Thème</vt:lpstr>
      </vt:variant>
      <vt:variant>
        <vt:i4>1</vt:i4>
      </vt:variant>
      <vt:variant>
        <vt:lpstr>Titres des diapositives</vt:lpstr>
      </vt:variant>
      <vt:variant>
        <vt:i4>46</vt:i4>
      </vt:variant>
    </vt:vector>
  </HeadingPairs>
  <TitlesOfParts>
    <vt:vector size="47" baseType="lpstr">
      <vt:lpstr>Thème Office</vt:lpstr>
      <vt:lpstr>تابع للفصل الأول:</vt:lpstr>
      <vt:lpstr>Diapositive 2</vt:lpstr>
      <vt:lpstr>Diapositive 3</vt:lpstr>
      <vt:lpstr>Diapositive 4</vt:lpstr>
      <vt:lpstr>دراسة الجدوى التفصيلية</vt:lpstr>
      <vt:lpstr>1) الدراسة التسويقية للمشروع</vt:lpstr>
      <vt:lpstr>Diapositive 7</vt:lpstr>
      <vt:lpstr>Diapositive 8</vt:lpstr>
      <vt:lpstr>عناصر دراسة الجدوى السوقية </vt:lpstr>
      <vt:lpstr>أ) تحديد الفجوة التسويقية</vt:lpstr>
      <vt:lpstr>تقدير الطلب على السلعة</vt:lpstr>
      <vt:lpstr>النماذج المستخدمة في التنبؤ بالطلب</vt:lpstr>
      <vt:lpstr>Diapositive 13</vt:lpstr>
      <vt:lpstr>Diapositive 14</vt:lpstr>
      <vt:lpstr>ب) تحديد نصيب المشروع من الفجوة التسويقية</vt:lpstr>
      <vt:lpstr>Diapositive 16</vt:lpstr>
      <vt:lpstr>ج) تقدير سعر السلعة</vt:lpstr>
      <vt:lpstr>Diapositive 18</vt:lpstr>
      <vt:lpstr>Diapositive 19</vt:lpstr>
      <vt:lpstr>Diapositive 20</vt:lpstr>
      <vt:lpstr>Diapositive 21</vt:lpstr>
      <vt:lpstr>2) الدراسة الفنية والهندسية</vt:lpstr>
      <vt:lpstr>Diapositive 23</vt:lpstr>
      <vt:lpstr>أ) اختيار الموقع الملائم للمشروع</vt:lpstr>
      <vt:lpstr>Diapositive 25</vt:lpstr>
      <vt:lpstr>Diapositive 26</vt:lpstr>
      <vt:lpstr>Diapositive 27</vt:lpstr>
      <vt:lpstr>ب) تخطيط العملية الإنتاجية</vt:lpstr>
      <vt:lpstr> </vt:lpstr>
      <vt:lpstr>Diapositive 30</vt:lpstr>
      <vt:lpstr>ج) تخطيط مستلزمات تشغيل النشاط الانتاجي</vt:lpstr>
      <vt:lpstr>Diapositive 32</vt:lpstr>
      <vt:lpstr>Diapositive 33</vt:lpstr>
      <vt:lpstr>Diapositive 34</vt:lpstr>
      <vt:lpstr>3) دراسة الجدوى المالية</vt:lpstr>
      <vt:lpstr>Diapositive 36</vt:lpstr>
      <vt:lpstr>Diapositive 37</vt:lpstr>
      <vt:lpstr>Diapositive 38</vt:lpstr>
      <vt:lpstr>Diapositive 39</vt:lpstr>
      <vt:lpstr>Diapositive 40</vt:lpstr>
      <vt:lpstr>Diapositive 41</vt:lpstr>
      <vt:lpstr>Diapositive 42</vt:lpstr>
      <vt:lpstr>Diapositive 43</vt:lpstr>
      <vt:lpstr>Diapositive 44</vt:lpstr>
      <vt:lpstr>Diapositive 45</vt:lpstr>
      <vt:lpstr>Diapositive 46</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DELL</dc:creator>
  <cp:lastModifiedBy>DELL</cp:lastModifiedBy>
  <cp:revision>46</cp:revision>
  <dcterms:created xsi:type="dcterms:W3CDTF">2019-10-04T00:06:19Z</dcterms:created>
  <dcterms:modified xsi:type="dcterms:W3CDTF">2021-01-06T20:26:13Z</dcterms:modified>
</cp:coreProperties>
</file>