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59" d="100"/>
          <a:sy n="59" d="100"/>
        </p:scale>
        <p:origin x="-828" y="-78"/>
      </p:cViewPr>
      <p:guideLst>
        <p:guide orient="horz" pos="2160"/>
        <p:guide pos="2880"/>
      </p:guideLst>
    </p:cSldViewPr>
  </p:slideViewPr>
  <p:outlineViewPr>
    <p:cViewPr>
      <p:scale>
        <a:sx n="33" d="100"/>
        <a:sy n="33" d="100"/>
      </p:scale>
      <p:origin x="18" y="62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A006EF0-3C04-471A-AC0B-3B6F42CDBDD2}" type="datetimeFigureOut">
              <a:rPr lang="fr-FR" smtClean="0"/>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006EF0-3C04-471A-AC0B-3B6F42CDBDD2}" type="datetimeFigureOut">
              <a:rPr lang="fr-FR" smtClean="0"/>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006EF0-3C04-471A-AC0B-3B6F42CDBDD2}" type="datetimeFigureOut">
              <a:rPr lang="fr-FR" smtClean="0"/>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006EF0-3C04-471A-AC0B-3B6F42CDBDD2}" type="datetimeFigureOut">
              <a:rPr lang="fr-FR" smtClean="0"/>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006EF0-3C04-471A-AC0B-3B6F42CDBDD2}" type="datetimeFigureOut">
              <a:rPr lang="fr-FR" smtClean="0"/>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006EF0-3C04-471A-AC0B-3B6F42CDBDD2}" type="datetimeFigureOut">
              <a:rPr lang="fr-FR" smtClean="0"/>
              <a:t>17/02/2021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A006EF0-3C04-471A-AC0B-3B6F42CDBDD2}" type="datetimeFigureOut">
              <a:rPr lang="fr-FR" smtClean="0"/>
              <a:t>17/02/2021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A006EF0-3C04-471A-AC0B-3B6F42CDBDD2}" type="datetimeFigureOut">
              <a:rPr lang="fr-FR" smtClean="0"/>
              <a:t>17/02/2021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006EF0-3C04-471A-AC0B-3B6F42CDBDD2}" type="datetimeFigureOut">
              <a:rPr lang="fr-FR" smtClean="0"/>
              <a:t>17/02/2021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006EF0-3C04-471A-AC0B-3B6F42CDBDD2}" type="datetimeFigureOut">
              <a:rPr lang="fr-FR" smtClean="0"/>
              <a:t>17/02/2021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006EF0-3C04-471A-AC0B-3B6F42CDBDD2}" type="datetimeFigureOut">
              <a:rPr lang="fr-FR" smtClean="0"/>
              <a:t>17/02/2021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480705-11E6-4D09-BAE5-90A1BECA923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06EF0-3C04-471A-AC0B-3B6F42CDBDD2}" type="datetimeFigureOut">
              <a:rPr lang="fr-FR" smtClean="0"/>
              <a:t>17/02/2021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80705-11E6-4D09-BAE5-90A1BECA923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772400" cy="1470025"/>
          </a:xfrm>
        </p:spPr>
        <p:txBody>
          <a:bodyPr/>
          <a:lstStyle/>
          <a:p>
            <a:pPr rtl="1"/>
            <a:r>
              <a:rPr lang="ar-DZ" b="1" dirty="0" smtClean="0"/>
              <a:t>المحور الثالث الاتصال في المؤسسة</a:t>
            </a:r>
            <a:r>
              <a:rPr lang="ar-DZ" dirty="0" smtClean="0"/>
              <a:t/>
            </a:r>
            <a:br>
              <a:rPr lang="ar-DZ" dirty="0" smtClean="0"/>
            </a:br>
            <a:endParaRPr lang="fr-FR" dirty="0"/>
          </a:p>
        </p:txBody>
      </p:sp>
      <p:sp>
        <p:nvSpPr>
          <p:cNvPr id="3" name="Sous-titre 2"/>
          <p:cNvSpPr>
            <a:spLocks noGrp="1"/>
          </p:cNvSpPr>
          <p:nvPr>
            <p:ph type="subTitle" idx="1"/>
          </p:nvPr>
        </p:nvSpPr>
        <p:spPr>
          <a:xfrm>
            <a:off x="785786" y="1643050"/>
            <a:ext cx="7643866" cy="4857784"/>
          </a:xfrm>
        </p:spPr>
        <p:txBody>
          <a:bodyPr/>
          <a:lstStyle/>
          <a:p>
            <a:pPr marL="571500" indent="-571500" algn="justLow" rtl="1">
              <a:buFont typeface="+mj-lt"/>
              <a:buAutoNum type="romanUcPeriod"/>
            </a:pPr>
            <a:r>
              <a:rPr lang="ar-SA" b="1" dirty="0" smtClean="0">
                <a:solidFill>
                  <a:schemeClr val="tx1"/>
                </a:solidFill>
              </a:rPr>
              <a:t>تعريف اتصال المؤسسة (الاتصال التنظيمي)</a:t>
            </a:r>
            <a:endParaRPr lang="ar-DZ" b="1" dirty="0">
              <a:solidFill>
                <a:schemeClr val="tx1"/>
              </a:solidFill>
            </a:endParaRPr>
          </a:p>
          <a:p>
            <a:pPr marL="571500" indent="-571500" algn="justLow" rtl="1">
              <a:buFont typeface="+mj-lt"/>
              <a:buAutoNum type="romanUcPeriod"/>
            </a:pPr>
            <a:r>
              <a:rPr lang="ar-DZ" b="1" dirty="0" smtClean="0">
                <a:solidFill>
                  <a:schemeClr val="tx1"/>
                </a:solidFill>
              </a:rPr>
              <a:t>أنواع الاتصال في المؤسسة</a:t>
            </a:r>
          </a:p>
          <a:p>
            <a:pPr marL="571500" indent="-571500" algn="justLow" rtl="1">
              <a:buFont typeface="+mj-lt"/>
              <a:buAutoNum type="romanUcPeriod"/>
            </a:pPr>
            <a:r>
              <a:rPr lang="ar-DZ" b="1" dirty="0" smtClean="0">
                <a:solidFill>
                  <a:schemeClr val="tx1"/>
                </a:solidFill>
              </a:rPr>
              <a:t>أهمية الاتصال في المؤسسة</a:t>
            </a:r>
          </a:p>
          <a:p>
            <a:pPr rtl="1"/>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14290"/>
            <a:ext cx="7772400" cy="1500197"/>
          </a:xfrm>
        </p:spPr>
        <p:txBody>
          <a:bodyPr>
            <a:normAutofit/>
          </a:bodyPr>
          <a:lstStyle/>
          <a:p>
            <a:pPr rtl="1"/>
            <a:r>
              <a:rPr lang="ar-DZ" b="1" dirty="0" smtClean="0"/>
              <a:t>التصنيف 5 حسب اتجاه </a:t>
            </a:r>
            <a:r>
              <a:rPr lang="ar-SA" b="1" dirty="0" smtClean="0"/>
              <a:t>الاتصال</a:t>
            </a:r>
            <a:r>
              <a:rPr lang="fr-FR" dirty="0" smtClean="0"/>
              <a:t/>
            </a:r>
            <a:br>
              <a:rPr lang="fr-FR" dirty="0" smtClean="0"/>
            </a:br>
            <a:endParaRPr lang="fr-FR" dirty="0"/>
          </a:p>
        </p:txBody>
      </p:sp>
      <p:sp>
        <p:nvSpPr>
          <p:cNvPr id="3" name="Sous-titre 2"/>
          <p:cNvSpPr>
            <a:spLocks noGrp="1"/>
          </p:cNvSpPr>
          <p:nvPr>
            <p:ph type="subTitle" idx="1"/>
          </p:nvPr>
        </p:nvSpPr>
        <p:spPr>
          <a:xfrm>
            <a:off x="285720" y="928670"/>
            <a:ext cx="8572560" cy="5429288"/>
          </a:xfrm>
        </p:spPr>
        <p:txBody>
          <a:bodyPr/>
          <a:lstStyle/>
          <a:p>
            <a:endParaRPr lang="fr-FR" dirty="0"/>
          </a:p>
        </p:txBody>
      </p:sp>
      <p:pic>
        <p:nvPicPr>
          <p:cNvPr id="1026" name="Picture 2" descr="C:\Users\hp\Desktop\صورة الاتصال.png"/>
          <p:cNvPicPr>
            <a:picLocks noChangeAspect="1" noChangeArrowheads="1"/>
          </p:cNvPicPr>
          <p:nvPr/>
        </p:nvPicPr>
        <p:blipFill>
          <a:blip r:embed="rId2"/>
          <a:srcRect/>
          <a:stretch>
            <a:fillRect/>
          </a:stretch>
        </p:blipFill>
        <p:spPr bwMode="auto">
          <a:xfrm>
            <a:off x="6153150" y="2143116"/>
            <a:ext cx="2990850" cy="3714776"/>
          </a:xfrm>
          <a:prstGeom prst="rect">
            <a:avLst/>
          </a:prstGeom>
          <a:noFill/>
        </p:spPr>
      </p:pic>
      <p:sp>
        <p:nvSpPr>
          <p:cNvPr id="18" name="Ellipse 17"/>
          <p:cNvSpPr/>
          <p:nvPr/>
        </p:nvSpPr>
        <p:spPr>
          <a:xfrm>
            <a:off x="1142976" y="4786322"/>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الإدارة السفلى </a:t>
            </a:r>
            <a:endParaRPr lang="fr-FR" sz="2400" b="1" dirty="0">
              <a:solidFill>
                <a:schemeClr val="tx1"/>
              </a:solidFill>
            </a:endParaRPr>
          </a:p>
        </p:txBody>
      </p:sp>
      <p:sp>
        <p:nvSpPr>
          <p:cNvPr id="21" name="Ellipse 20"/>
          <p:cNvSpPr/>
          <p:nvPr/>
        </p:nvSpPr>
        <p:spPr>
          <a:xfrm>
            <a:off x="1214414" y="2000240"/>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err="1" smtClean="0">
                <a:solidFill>
                  <a:schemeClr val="tx1"/>
                </a:solidFill>
              </a:rPr>
              <a:t>الادارة</a:t>
            </a:r>
            <a:r>
              <a:rPr lang="ar-DZ" sz="4000" b="1" dirty="0" smtClean="0">
                <a:solidFill>
                  <a:schemeClr val="tx1"/>
                </a:solidFill>
              </a:rPr>
              <a:t> العليـــــا</a:t>
            </a:r>
            <a:endParaRPr lang="fr-FR" sz="4000" b="1" dirty="0">
              <a:solidFill>
                <a:schemeClr val="tx1"/>
              </a:solidFill>
            </a:endParaRPr>
          </a:p>
        </p:txBody>
      </p:sp>
      <p:sp>
        <p:nvSpPr>
          <p:cNvPr id="22" name="Ellipse 21"/>
          <p:cNvSpPr/>
          <p:nvPr/>
        </p:nvSpPr>
        <p:spPr>
          <a:xfrm>
            <a:off x="1214414" y="3429000"/>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err="1" smtClean="0">
                <a:solidFill>
                  <a:schemeClr val="tx1"/>
                </a:solidFill>
              </a:rPr>
              <a:t>الادارة</a:t>
            </a:r>
            <a:r>
              <a:rPr lang="ar-DZ" sz="3200" b="1" dirty="0" smtClean="0">
                <a:solidFill>
                  <a:schemeClr val="tx1"/>
                </a:solidFill>
              </a:rPr>
              <a:t> الوسطى</a:t>
            </a:r>
            <a:endParaRPr lang="fr-FR"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animBg="1"/>
      <p:bldP spid="21"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929718" cy="6369072"/>
          </a:xfrm>
        </p:spPr>
        <p:txBody>
          <a:bodyPr/>
          <a:lstStyle/>
          <a:p>
            <a:pPr lvl="0" algn="r" rtl="1">
              <a:buFont typeface="Wingdings" pitchFamily="2" charset="2"/>
              <a:buChar char="v"/>
            </a:pPr>
            <a:r>
              <a:rPr lang="ar-DZ" b="1" dirty="0" smtClean="0">
                <a:solidFill>
                  <a:srgbClr val="FF0000"/>
                </a:solidFill>
              </a:rPr>
              <a:t>الاتصال الصاعد </a:t>
            </a:r>
            <a:br>
              <a:rPr lang="ar-DZ" b="1" dirty="0" smtClean="0">
                <a:solidFill>
                  <a:srgbClr val="FF0000"/>
                </a:solidFill>
              </a:rPr>
            </a:br>
            <a:r>
              <a:rPr lang="ar-DZ" dirty="0" smtClean="0"/>
              <a:t/>
            </a:r>
            <a:br>
              <a:rPr lang="ar-DZ" dirty="0" smtClean="0"/>
            </a:br>
            <a:r>
              <a:rPr lang="ar-SA" sz="4000" dirty="0" smtClean="0"/>
              <a:t>يتم من خلاله نقل</a:t>
            </a:r>
            <a:r>
              <a:rPr lang="ar-DZ" sz="4000" dirty="0" smtClean="0"/>
              <a:t> ا </a:t>
            </a:r>
            <a:r>
              <a:rPr lang="ar-SA" sz="4000" dirty="0" smtClean="0"/>
              <a:t>لرسائل من الإدارة التشغيلية إلى المستويات الأعلى منها</a:t>
            </a:r>
            <a:r>
              <a:rPr lang="ar-DZ" sz="4000" dirty="0" smtClean="0"/>
              <a:t> </a:t>
            </a:r>
            <a:r>
              <a:rPr lang="ar-SA" sz="4000" dirty="0" smtClean="0"/>
              <a:t>، </a:t>
            </a:r>
            <a:r>
              <a:rPr lang="ar-SA" sz="4000" dirty="0" err="1" smtClean="0"/>
              <a:t>و</a:t>
            </a:r>
            <a:r>
              <a:rPr lang="ar-DZ" sz="4000" dirty="0" smtClean="0"/>
              <a:t> قد</a:t>
            </a:r>
            <a:r>
              <a:rPr lang="ar-SA" sz="4000" dirty="0" smtClean="0"/>
              <a:t> تأتي على شكل : معلومات عن مستوى الانجاز المحقق – </a:t>
            </a:r>
            <a:r>
              <a:rPr lang="ar-DZ" sz="4000" dirty="0" smtClean="0"/>
              <a:t>تقديم مقترحات- عرض أفكار</a:t>
            </a:r>
            <a:r>
              <a:rPr lang="ar-SA" sz="4000" dirty="0" smtClean="0"/>
              <a:t>-</a:t>
            </a:r>
            <a:r>
              <a:rPr lang="ar-DZ" sz="4000" dirty="0" smtClean="0"/>
              <a:t>تقديم </a:t>
            </a:r>
            <a:r>
              <a:rPr lang="ar-SA" sz="4000" dirty="0" smtClean="0"/>
              <a:t> طلبات  </a:t>
            </a:r>
            <a:r>
              <a:rPr lang="ar-SA" sz="4000" b="1" dirty="0" smtClean="0"/>
              <a:t>- </a:t>
            </a:r>
            <a:r>
              <a:rPr lang="ar-SA" sz="4000" dirty="0" smtClean="0"/>
              <a:t>شكاوي ... الخ</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928670"/>
            <a:ext cx="8572560" cy="5429288"/>
          </a:xfrm>
        </p:spPr>
        <p:txBody>
          <a:bodyPr/>
          <a:lstStyle/>
          <a:p>
            <a:endParaRPr lang="fr-FR" dirty="0"/>
          </a:p>
        </p:txBody>
      </p:sp>
      <p:sp>
        <p:nvSpPr>
          <p:cNvPr id="18" name="Ellipse 17"/>
          <p:cNvSpPr/>
          <p:nvPr/>
        </p:nvSpPr>
        <p:spPr>
          <a:xfrm>
            <a:off x="1142976" y="4786322"/>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الإدارة السفلى </a:t>
            </a:r>
            <a:endParaRPr lang="fr-FR" sz="2400" b="1" dirty="0">
              <a:solidFill>
                <a:schemeClr val="tx1"/>
              </a:solidFill>
            </a:endParaRPr>
          </a:p>
        </p:txBody>
      </p:sp>
      <p:sp>
        <p:nvSpPr>
          <p:cNvPr id="21" name="Ellipse 20"/>
          <p:cNvSpPr/>
          <p:nvPr/>
        </p:nvSpPr>
        <p:spPr>
          <a:xfrm>
            <a:off x="1214414" y="2000240"/>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err="1" smtClean="0">
                <a:solidFill>
                  <a:schemeClr val="tx1"/>
                </a:solidFill>
              </a:rPr>
              <a:t>الادارة</a:t>
            </a:r>
            <a:r>
              <a:rPr lang="ar-DZ" sz="4000" b="1" dirty="0" smtClean="0">
                <a:solidFill>
                  <a:schemeClr val="tx1"/>
                </a:solidFill>
              </a:rPr>
              <a:t> العليـــــا</a:t>
            </a:r>
            <a:endParaRPr lang="fr-FR" sz="4000" b="1" dirty="0">
              <a:solidFill>
                <a:schemeClr val="tx1"/>
              </a:solidFill>
            </a:endParaRPr>
          </a:p>
        </p:txBody>
      </p:sp>
      <p:sp>
        <p:nvSpPr>
          <p:cNvPr id="22" name="Ellipse 21"/>
          <p:cNvSpPr/>
          <p:nvPr/>
        </p:nvSpPr>
        <p:spPr>
          <a:xfrm>
            <a:off x="1214414" y="3429000"/>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err="1" smtClean="0">
                <a:solidFill>
                  <a:schemeClr val="tx1"/>
                </a:solidFill>
              </a:rPr>
              <a:t>الادارة</a:t>
            </a:r>
            <a:r>
              <a:rPr lang="ar-DZ" sz="3200" b="1" dirty="0" smtClean="0">
                <a:solidFill>
                  <a:schemeClr val="tx1"/>
                </a:solidFill>
              </a:rPr>
              <a:t> الوسطى</a:t>
            </a:r>
            <a:endParaRPr lang="fr-FR" sz="3200" b="1" dirty="0">
              <a:solidFill>
                <a:schemeClr val="tx1"/>
              </a:solidFill>
            </a:endParaRPr>
          </a:p>
        </p:txBody>
      </p:sp>
      <p:pic>
        <p:nvPicPr>
          <p:cNvPr id="2050" name="Picture 2" descr="C:\Users\hp\Desktop\صورة الاتصال - Copie.png"/>
          <p:cNvPicPr>
            <a:picLocks noChangeAspect="1" noChangeArrowheads="1"/>
          </p:cNvPicPr>
          <p:nvPr/>
        </p:nvPicPr>
        <p:blipFill>
          <a:blip r:embed="rId2"/>
          <a:srcRect/>
          <a:stretch>
            <a:fillRect/>
          </a:stretch>
        </p:blipFill>
        <p:spPr bwMode="auto">
          <a:xfrm>
            <a:off x="6143636" y="1571612"/>
            <a:ext cx="2752725" cy="402432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714356"/>
            <a:ext cx="8643998" cy="5857916"/>
          </a:xfrm>
        </p:spPr>
        <p:txBody>
          <a:bodyPr/>
          <a:lstStyle/>
          <a:p>
            <a:pPr algn="r" rtl="1">
              <a:buFont typeface="Wingdings" pitchFamily="2" charset="2"/>
              <a:buChar char="v"/>
            </a:pPr>
            <a:r>
              <a:rPr lang="ar-SA" sz="4400" b="1" dirty="0" smtClean="0">
                <a:solidFill>
                  <a:srgbClr val="FF0000"/>
                </a:solidFill>
              </a:rPr>
              <a:t>اتصال نازل</a:t>
            </a:r>
            <a:endParaRPr lang="ar-DZ" sz="4400" b="1" dirty="0" smtClean="0">
              <a:solidFill>
                <a:srgbClr val="FF0000"/>
              </a:solidFill>
            </a:endParaRPr>
          </a:p>
          <a:p>
            <a:pPr algn="r" rtl="1"/>
            <a:endParaRPr lang="ar-DZ" b="1" dirty="0" smtClean="0">
              <a:solidFill>
                <a:schemeClr val="tx1"/>
              </a:solidFill>
            </a:endParaRPr>
          </a:p>
          <a:p>
            <a:pPr algn="r" rtl="1">
              <a:lnSpc>
                <a:spcPct val="150000"/>
              </a:lnSpc>
            </a:pPr>
            <a:r>
              <a:rPr lang="ar-SA" b="1" dirty="0" smtClean="0">
                <a:solidFill>
                  <a:schemeClr val="tx1"/>
                </a:solidFill>
              </a:rPr>
              <a:t> </a:t>
            </a:r>
            <a:r>
              <a:rPr lang="ar-SA" dirty="0" smtClean="0">
                <a:solidFill>
                  <a:schemeClr val="tx1"/>
                </a:solidFill>
              </a:rPr>
              <a:t>يتم فيه نقل الرسائل من الإدارة العليا في المؤسسة وصولا إلى المستويات الأدنى، يأخذ هذا الاتصال في الغالب صيغة </a:t>
            </a:r>
            <a:r>
              <a:rPr lang="ar-SA" dirty="0" err="1" smtClean="0">
                <a:solidFill>
                  <a:schemeClr val="tx1"/>
                </a:solidFill>
              </a:rPr>
              <a:t>الأوامروالتعليمات</a:t>
            </a:r>
            <a:r>
              <a:rPr lang="ar-SA" dirty="0" smtClean="0">
                <a:solidFill>
                  <a:schemeClr val="tx1"/>
                </a:solidFill>
              </a:rPr>
              <a:t> لانجاز أعمال معينة من طرف المستويات </a:t>
            </a:r>
            <a:r>
              <a:rPr lang="ar-SA" dirty="0" err="1" smtClean="0">
                <a:solidFill>
                  <a:schemeClr val="tx1"/>
                </a:solidFill>
              </a:rPr>
              <a:t>الادنى</a:t>
            </a:r>
            <a:r>
              <a:rPr lang="ar-SA" dirty="0" smtClean="0">
                <a:solidFill>
                  <a:schemeClr val="tx1"/>
                </a:solidFill>
              </a:rPr>
              <a:t>، </a:t>
            </a:r>
            <a:r>
              <a:rPr lang="ar-SA" dirty="0" err="1" smtClean="0">
                <a:solidFill>
                  <a:schemeClr val="tx1"/>
                </a:solidFill>
              </a:rPr>
              <a:t>و</a:t>
            </a:r>
            <a:r>
              <a:rPr lang="ar-SA" dirty="0" smtClean="0">
                <a:solidFill>
                  <a:schemeClr val="tx1"/>
                </a:solidFill>
              </a:rPr>
              <a:t> يأتي على شكل قرارات  </a:t>
            </a:r>
            <a:r>
              <a:rPr lang="ar-SA" dirty="0" err="1" smtClean="0">
                <a:solidFill>
                  <a:schemeClr val="tx1"/>
                </a:solidFill>
              </a:rPr>
              <a:t>و</a:t>
            </a:r>
            <a:r>
              <a:rPr lang="ar-SA" dirty="0" smtClean="0">
                <a:solidFill>
                  <a:schemeClr val="tx1"/>
                </a:solidFill>
              </a:rPr>
              <a:t> أوامر </a:t>
            </a:r>
            <a:r>
              <a:rPr lang="ar-SA" dirty="0" err="1" smtClean="0">
                <a:solidFill>
                  <a:schemeClr val="tx1"/>
                </a:solidFill>
              </a:rPr>
              <a:t>و</a:t>
            </a:r>
            <a:r>
              <a:rPr lang="ar-SA" dirty="0" smtClean="0">
                <a:solidFill>
                  <a:schemeClr val="tx1"/>
                </a:solidFill>
              </a:rPr>
              <a:t> تعليمات </a:t>
            </a:r>
            <a:r>
              <a:rPr lang="ar-SA" dirty="0" err="1" smtClean="0">
                <a:solidFill>
                  <a:schemeClr val="tx1"/>
                </a:solidFill>
              </a:rPr>
              <a:t>و</a:t>
            </a:r>
            <a:r>
              <a:rPr lang="ar-SA" dirty="0" smtClean="0">
                <a:solidFill>
                  <a:schemeClr val="tx1"/>
                </a:solidFill>
              </a:rPr>
              <a:t> نشرات </a:t>
            </a:r>
            <a:r>
              <a:rPr lang="ar-SA" dirty="0" err="1" smtClean="0">
                <a:solidFill>
                  <a:schemeClr val="tx1"/>
                </a:solidFill>
              </a:rPr>
              <a:t>اخبارية</a:t>
            </a:r>
            <a:r>
              <a:rPr lang="ar-SA" dirty="0" smtClean="0">
                <a:solidFill>
                  <a:schemeClr val="tx1"/>
                </a:solidFill>
              </a:rPr>
              <a:t>.</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Desktop\صورة الاتصال - Copie (2).png"/>
          <p:cNvPicPr>
            <a:picLocks noChangeAspect="1" noChangeArrowheads="1"/>
          </p:cNvPicPr>
          <p:nvPr/>
        </p:nvPicPr>
        <p:blipFill>
          <a:blip r:embed="rId2"/>
          <a:srcRect/>
          <a:stretch>
            <a:fillRect/>
          </a:stretch>
        </p:blipFill>
        <p:spPr bwMode="auto">
          <a:xfrm>
            <a:off x="5500694" y="2928934"/>
            <a:ext cx="3257550" cy="3324242"/>
          </a:xfrm>
          <a:prstGeom prst="rect">
            <a:avLst/>
          </a:prstGeom>
          <a:noFill/>
        </p:spPr>
      </p:pic>
      <p:sp>
        <p:nvSpPr>
          <p:cNvPr id="6" name="Ellipse 5"/>
          <p:cNvSpPr/>
          <p:nvPr/>
        </p:nvSpPr>
        <p:spPr>
          <a:xfrm>
            <a:off x="928662" y="3000372"/>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err="1" smtClean="0">
                <a:solidFill>
                  <a:schemeClr val="tx1"/>
                </a:solidFill>
              </a:rPr>
              <a:t>الادارة</a:t>
            </a:r>
            <a:r>
              <a:rPr lang="ar-DZ" sz="3200" b="1" dirty="0" smtClean="0">
                <a:solidFill>
                  <a:schemeClr val="tx1"/>
                </a:solidFill>
              </a:rPr>
              <a:t> الوسطى</a:t>
            </a:r>
            <a:endParaRPr lang="fr-FR" sz="3200" b="1" dirty="0">
              <a:solidFill>
                <a:schemeClr val="tx1"/>
              </a:solidFill>
            </a:endParaRPr>
          </a:p>
        </p:txBody>
      </p:sp>
      <p:sp>
        <p:nvSpPr>
          <p:cNvPr id="7" name="Ellipse 6"/>
          <p:cNvSpPr/>
          <p:nvPr/>
        </p:nvSpPr>
        <p:spPr>
          <a:xfrm>
            <a:off x="1000100" y="1285860"/>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err="1" smtClean="0">
                <a:solidFill>
                  <a:schemeClr val="tx1"/>
                </a:solidFill>
              </a:rPr>
              <a:t>الادارة</a:t>
            </a:r>
            <a:r>
              <a:rPr lang="ar-DZ" sz="4000" b="1" dirty="0" smtClean="0">
                <a:solidFill>
                  <a:schemeClr val="tx1"/>
                </a:solidFill>
              </a:rPr>
              <a:t> العليـــــا</a:t>
            </a:r>
            <a:endParaRPr lang="fr-FR" sz="4000" b="1" dirty="0">
              <a:solidFill>
                <a:schemeClr val="tx1"/>
              </a:solidFill>
            </a:endParaRPr>
          </a:p>
        </p:txBody>
      </p:sp>
      <p:sp>
        <p:nvSpPr>
          <p:cNvPr id="9" name="Ellipse 8"/>
          <p:cNvSpPr/>
          <p:nvPr/>
        </p:nvSpPr>
        <p:spPr>
          <a:xfrm>
            <a:off x="1071538" y="4786322"/>
            <a:ext cx="4143404" cy="9286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الإدارة السفلى </a:t>
            </a:r>
            <a:endParaRPr lang="fr-FR" sz="2400" b="1" dirty="0">
              <a:solidFill>
                <a:schemeClr val="tx1"/>
              </a:solidFill>
            </a:endParaRPr>
          </a:p>
        </p:txBody>
      </p:sp>
      <p:cxnSp>
        <p:nvCxnSpPr>
          <p:cNvPr id="11" name="Connecteur droit avec flèche 10"/>
          <p:cNvCxnSpPr/>
          <p:nvPr/>
        </p:nvCxnSpPr>
        <p:spPr>
          <a:xfrm>
            <a:off x="1214414" y="2357430"/>
            <a:ext cx="3643338" cy="1588"/>
          </a:xfrm>
          <a:prstGeom prst="straightConnector1">
            <a:avLst/>
          </a:prstGeom>
          <a:ln w="444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1214414" y="4000504"/>
            <a:ext cx="3643338" cy="1588"/>
          </a:xfrm>
          <a:prstGeom prst="straightConnector1">
            <a:avLst/>
          </a:prstGeom>
          <a:ln w="444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214414" y="5857892"/>
            <a:ext cx="3643338" cy="1588"/>
          </a:xfrm>
          <a:prstGeom prst="straightConnector1">
            <a:avLst/>
          </a:prstGeom>
          <a:ln w="44450">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786874" cy="6011882"/>
          </a:xfrm>
        </p:spPr>
        <p:txBody>
          <a:bodyPr/>
          <a:lstStyle/>
          <a:p>
            <a:pPr algn="r" rtl="1">
              <a:lnSpc>
                <a:spcPct val="150000"/>
              </a:lnSpc>
              <a:buFont typeface="Wingdings" pitchFamily="2" charset="2"/>
              <a:buChar char="v"/>
            </a:pPr>
            <a:r>
              <a:rPr lang="ar-SA" b="1" dirty="0" smtClean="0">
                <a:solidFill>
                  <a:srgbClr val="FF0000"/>
                </a:solidFill>
              </a:rPr>
              <a:t>الاتصال الأفقي</a:t>
            </a:r>
            <a:r>
              <a:rPr lang="ar-DZ" b="1" dirty="0" smtClean="0"/>
              <a:t/>
            </a:r>
            <a:br>
              <a:rPr lang="ar-DZ" b="1" dirty="0" smtClean="0"/>
            </a:br>
            <a:r>
              <a:rPr lang="ar-SA" dirty="0" smtClean="0"/>
              <a:t> يجري ما بين موظفي المستوى الإداري الواحد، </a:t>
            </a:r>
            <a:r>
              <a:rPr lang="ar-SA" b="1" dirty="0" smtClean="0"/>
              <a:t> </a:t>
            </a:r>
            <a:r>
              <a:rPr lang="ar-SA" dirty="0" smtClean="0"/>
              <a:t>ويأخذ في الغالب صفة التشاور </a:t>
            </a:r>
            <a:r>
              <a:rPr lang="ar-SA" dirty="0" err="1" smtClean="0"/>
              <a:t>و</a:t>
            </a:r>
            <a:r>
              <a:rPr lang="ar-DZ" dirty="0" smtClean="0"/>
              <a:t> </a:t>
            </a:r>
            <a:r>
              <a:rPr lang="ar-SA" dirty="0" err="1" smtClean="0"/>
              <a:t>التنسي</a:t>
            </a:r>
            <a:r>
              <a:rPr lang="ar-DZ" dirty="0" smtClean="0"/>
              <a:t>ق.</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71600" y="214290"/>
            <a:ext cx="7772400" cy="571504"/>
          </a:xfrm>
        </p:spPr>
        <p:txBody>
          <a:bodyPr>
            <a:normAutofit fontScale="90000"/>
          </a:bodyPr>
          <a:lstStyle/>
          <a:p>
            <a:pPr marL="857250" indent="-857250" rtl="1">
              <a:buFont typeface="+mj-lt"/>
              <a:buAutoNum type="romanUcPeriod" startAt="3"/>
            </a:pPr>
            <a:r>
              <a:rPr lang="ar-DZ" b="1" dirty="0" smtClean="0">
                <a:solidFill>
                  <a:srgbClr val="FF0000"/>
                </a:solidFill>
              </a:rPr>
              <a:t>أهمية الاتصال في المؤسسة</a:t>
            </a:r>
            <a:r>
              <a:rPr lang="ar-DZ" b="1" dirty="0" smtClean="0">
                <a:solidFill>
                  <a:schemeClr val="tx1"/>
                </a:solidFill>
              </a:rPr>
              <a:t/>
            </a:r>
            <a:br>
              <a:rPr lang="ar-DZ" b="1" dirty="0" smtClean="0">
                <a:solidFill>
                  <a:schemeClr val="tx1"/>
                </a:solidFill>
              </a:rPr>
            </a:br>
            <a:endParaRPr lang="fr-FR" dirty="0"/>
          </a:p>
        </p:txBody>
      </p:sp>
      <p:sp>
        <p:nvSpPr>
          <p:cNvPr id="3" name="Sous-titre 2"/>
          <p:cNvSpPr>
            <a:spLocks noGrp="1"/>
          </p:cNvSpPr>
          <p:nvPr>
            <p:ph type="subTitle" idx="1"/>
          </p:nvPr>
        </p:nvSpPr>
        <p:spPr>
          <a:xfrm>
            <a:off x="0" y="714356"/>
            <a:ext cx="9144000" cy="6143644"/>
          </a:xfrm>
        </p:spPr>
        <p:txBody>
          <a:bodyPr>
            <a:normAutofit/>
          </a:bodyPr>
          <a:lstStyle/>
          <a:p>
            <a:pPr lvl="0" algn="justLow" rtl="1">
              <a:buFont typeface="Wingdings" pitchFamily="2" charset="2"/>
              <a:buChar char="Ø"/>
            </a:pPr>
            <a:r>
              <a:rPr lang="ar-DZ" sz="2800" b="1" dirty="0" smtClean="0">
                <a:solidFill>
                  <a:schemeClr val="tx1"/>
                </a:solidFill>
              </a:rPr>
              <a:t>تحقيق </a:t>
            </a:r>
            <a:r>
              <a:rPr lang="ar-SA" sz="2800" b="1" dirty="0" smtClean="0">
                <a:solidFill>
                  <a:schemeClr val="tx1"/>
                </a:solidFill>
              </a:rPr>
              <a:t>فعالية </a:t>
            </a:r>
            <a:r>
              <a:rPr lang="ar-SA" sz="2800" b="1" dirty="0" err="1">
                <a:solidFill>
                  <a:schemeClr val="tx1"/>
                </a:solidFill>
              </a:rPr>
              <a:t>الآداء</a:t>
            </a:r>
            <a:r>
              <a:rPr lang="ar-SA" sz="2800" b="1" dirty="0">
                <a:solidFill>
                  <a:schemeClr val="tx1"/>
                </a:solidFill>
              </a:rPr>
              <a:t> من </a:t>
            </a:r>
            <a:r>
              <a:rPr lang="ar-DZ" sz="2800" b="1" dirty="0" smtClean="0">
                <a:solidFill>
                  <a:schemeClr val="tx1"/>
                </a:solidFill>
              </a:rPr>
              <a:t>خلال</a:t>
            </a:r>
            <a:r>
              <a:rPr lang="ar-SA" sz="2800" b="1" dirty="0" smtClean="0">
                <a:solidFill>
                  <a:schemeClr val="tx1"/>
                </a:solidFill>
              </a:rPr>
              <a:t> </a:t>
            </a:r>
            <a:r>
              <a:rPr lang="ar-SA" sz="2800" b="1" dirty="0">
                <a:solidFill>
                  <a:schemeClr val="tx1"/>
                </a:solidFill>
              </a:rPr>
              <a:t>التنسيق ما بين الأقسام </a:t>
            </a:r>
            <a:r>
              <a:rPr lang="ar-SA" sz="2800" b="1" dirty="0" err="1">
                <a:solidFill>
                  <a:schemeClr val="tx1"/>
                </a:solidFill>
              </a:rPr>
              <a:t>و</a:t>
            </a:r>
            <a:r>
              <a:rPr lang="ar-SA" sz="2800" b="1" dirty="0">
                <a:solidFill>
                  <a:schemeClr val="tx1"/>
                </a:solidFill>
              </a:rPr>
              <a:t> الفروع </a:t>
            </a:r>
            <a:r>
              <a:rPr lang="ar-SA" sz="2800" b="1" dirty="0" err="1">
                <a:solidFill>
                  <a:schemeClr val="tx1"/>
                </a:solidFill>
              </a:rPr>
              <a:t>و</a:t>
            </a:r>
            <a:r>
              <a:rPr lang="ar-SA" sz="2800" b="1" dirty="0">
                <a:solidFill>
                  <a:schemeClr val="tx1"/>
                </a:solidFill>
              </a:rPr>
              <a:t> الوظائف المختلفة للمؤسسة</a:t>
            </a:r>
            <a:endParaRPr lang="fr-FR" sz="2800" dirty="0">
              <a:solidFill>
                <a:schemeClr val="tx1"/>
              </a:solidFill>
            </a:endParaRPr>
          </a:p>
          <a:p>
            <a:pPr lvl="0" algn="justLow" rtl="1">
              <a:buFont typeface="Wingdings" pitchFamily="2" charset="2"/>
              <a:buChar char="Ø"/>
            </a:pPr>
            <a:r>
              <a:rPr lang="ar-SA" sz="2800" b="1" dirty="0">
                <a:solidFill>
                  <a:schemeClr val="tx1"/>
                </a:solidFill>
              </a:rPr>
              <a:t>بناء الهيكل التنظيمي وفعالية القيادة</a:t>
            </a:r>
            <a:r>
              <a:rPr lang="fr-FR" sz="2800" b="1" dirty="0">
                <a:solidFill>
                  <a:schemeClr val="tx1"/>
                </a:solidFill>
              </a:rPr>
              <a:t>.</a:t>
            </a:r>
            <a:endParaRPr lang="fr-FR" sz="2800" dirty="0">
              <a:solidFill>
                <a:schemeClr val="tx1"/>
              </a:solidFill>
            </a:endParaRPr>
          </a:p>
          <a:p>
            <a:pPr lvl="0" algn="justLow" rtl="1">
              <a:buFont typeface="Wingdings" pitchFamily="2" charset="2"/>
              <a:buChar char="Ø"/>
            </a:pPr>
            <a:r>
              <a:rPr lang="ar-SA" sz="2800" b="1" dirty="0" smtClean="0">
                <a:solidFill>
                  <a:schemeClr val="tx1"/>
                </a:solidFill>
              </a:rPr>
              <a:t>المساهمة </a:t>
            </a:r>
            <a:r>
              <a:rPr lang="ar-SA" sz="2800" b="1" dirty="0">
                <a:solidFill>
                  <a:schemeClr val="tx1"/>
                </a:solidFill>
              </a:rPr>
              <a:t>في تعزيز الروح المعنوية لموظفي المؤسسة </a:t>
            </a:r>
            <a:r>
              <a:rPr lang="ar-SA" sz="2800" b="1" dirty="0" err="1">
                <a:solidFill>
                  <a:schemeClr val="tx1"/>
                </a:solidFill>
              </a:rPr>
              <a:t>و</a:t>
            </a:r>
            <a:r>
              <a:rPr lang="ar-SA" sz="2800" b="1" dirty="0">
                <a:solidFill>
                  <a:schemeClr val="tx1"/>
                </a:solidFill>
              </a:rPr>
              <a:t> تحفيزهم </a:t>
            </a:r>
            <a:r>
              <a:rPr lang="ar-SA" sz="2800" b="1" dirty="0" err="1">
                <a:solidFill>
                  <a:schemeClr val="tx1"/>
                </a:solidFill>
              </a:rPr>
              <a:t>و</a:t>
            </a:r>
            <a:r>
              <a:rPr lang="ar-SA" sz="2800" b="1" dirty="0">
                <a:solidFill>
                  <a:schemeClr val="tx1"/>
                </a:solidFill>
              </a:rPr>
              <a:t> خلق الدافعية لديهم</a:t>
            </a:r>
            <a:r>
              <a:rPr lang="fr-FR" sz="2800" b="1" dirty="0">
                <a:solidFill>
                  <a:schemeClr val="tx1"/>
                </a:solidFill>
              </a:rPr>
              <a:t>.</a:t>
            </a:r>
            <a:endParaRPr lang="fr-FR" sz="2800" dirty="0">
              <a:solidFill>
                <a:schemeClr val="tx1"/>
              </a:solidFill>
            </a:endParaRPr>
          </a:p>
          <a:p>
            <a:pPr lvl="0" algn="justLow" rtl="1">
              <a:buFont typeface="Wingdings" pitchFamily="2" charset="2"/>
              <a:buChar char="Ø"/>
            </a:pPr>
            <a:r>
              <a:rPr lang="ar-SA" sz="2800" b="1" dirty="0">
                <a:solidFill>
                  <a:schemeClr val="tx1"/>
                </a:solidFill>
              </a:rPr>
              <a:t>المساهمة في امتصاص حالات عدم الرضا،حيث يعبِّر العاملون من خلال قنوات الاتصال التنظيمي عن آرائهم واتجاهاتهم وتوصيل أصواتهم إلى أصحاب القرار</a:t>
            </a:r>
            <a:r>
              <a:rPr lang="fr-FR" sz="2800" b="1" dirty="0">
                <a:solidFill>
                  <a:schemeClr val="tx1"/>
                </a:solidFill>
              </a:rPr>
              <a:t>.</a:t>
            </a:r>
            <a:endParaRPr lang="fr-FR" sz="2800" dirty="0">
              <a:solidFill>
                <a:schemeClr val="tx1"/>
              </a:solidFill>
            </a:endParaRPr>
          </a:p>
          <a:p>
            <a:pPr lvl="0" algn="justLow" rtl="1">
              <a:buFont typeface="Wingdings" pitchFamily="2" charset="2"/>
              <a:buChar char="Ø"/>
            </a:pPr>
            <a:r>
              <a:rPr lang="ar-SA" sz="2800" b="1" dirty="0">
                <a:solidFill>
                  <a:schemeClr val="tx1"/>
                </a:solidFill>
              </a:rPr>
              <a:t>توفير فرصة للإبداع والابتكار من أجل تطوير المؤسسة من خلال السماح للعاملين بالمؤسسة بإبراز أفكارهم واقتراحاتهم</a:t>
            </a:r>
            <a:r>
              <a:rPr lang="fr-FR" sz="2800" b="1" dirty="0">
                <a:solidFill>
                  <a:schemeClr val="tx1"/>
                </a:solidFill>
              </a:rPr>
              <a:t>.</a:t>
            </a:r>
            <a:endParaRPr lang="fr-FR" sz="2800" dirty="0">
              <a:solidFill>
                <a:schemeClr val="tx1"/>
              </a:solidFill>
            </a:endParaRPr>
          </a:p>
          <a:p>
            <a:pPr lvl="0" algn="justLow" rtl="1">
              <a:buFont typeface="Wingdings" pitchFamily="2" charset="2"/>
              <a:buChar char="Ø"/>
            </a:pPr>
            <a:r>
              <a:rPr lang="ar-SA" sz="2800" b="1" dirty="0">
                <a:solidFill>
                  <a:schemeClr val="tx1"/>
                </a:solidFill>
              </a:rPr>
              <a:t>المساهمة في تعزيز علاقة المؤسسة ببيئتها الخارجية</a:t>
            </a:r>
            <a:r>
              <a:rPr lang="fr-FR" b="1" dirty="0">
                <a:solidFill>
                  <a:schemeClr val="tx1"/>
                </a:solidFill>
              </a:rPr>
              <a:t>.</a:t>
            </a:r>
            <a:endParaRPr lang="fr-F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01080" cy="5511816"/>
          </a:xfrm>
        </p:spPr>
        <p:txBody>
          <a:bodyPr>
            <a:normAutofit fontScale="90000"/>
          </a:bodyPr>
          <a:lstStyle/>
          <a:p>
            <a:pPr marL="857250" indent="-857250" algn="justLow" rtl="1">
              <a:lnSpc>
                <a:spcPct val="150000"/>
              </a:lnSpc>
              <a:buFont typeface="+mj-lt"/>
              <a:buAutoNum type="romanUcPeriod"/>
            </a:pPr>
            <a:r>
              <a:rPr lang="ar-SA" b="1" dirty="0">
                <a:solidFill>
                  <a:srgbClr val="FF0000"/>
                </a:solidFill>
              </a:rPr>
              <a:t>تعريف اتصال المؤسسة (الاتصال التنظيمي) </a:t>
            </a:r>
            <a:r>
              <a:rPr lang="fr-FR" b="1" dirty="0">
                <a:solidFill>
                  <a:srgbClr val="FF0000"/>
                </a:solidFill>
              </a:rPr>
              <a:t>:</a:t>
            </a:r>
            <a:r>
              <a:rPr lang="fr-FR" dirty="0"/>
              <a:t/>
            </a:r>
            <a:br>
              <a:rPr lang="fr-FR" dirty="0"/>
            </a:br>
            <a:r>
              <a:rPr lang="ar-SA" sz="3600" b="1" dirty="0"/>
              <a:t>  هو عملية يتم عن طريقها إيصال معلومات من أي نوع ومن أي </a:t>
            </a:r>
            <a:r>
              <a:rPr lang="ar-DZ" sz="3600" b="1" dirty="0"/>
              <a:t>فرد</a:t>
            </a:r>
            <a:r>
              <a:rPr lang="ar-SA" sz="3600" b="1" dirty="0"/>
              <a:t> في الهيكل التنظيمي للمنشأة إلى فرد آخر قصد إحداث التغيير فهو أداة أولية من أدوات التأثير على الأفراد ووسيلة فعالة لإحداث التغيير في سلوكا تهم.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1428728" y="0"/>
            <a:ext cx="6357982" cy="7857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smtClean="0">
                <a:solidFill>
                  <a:schemeClr val="tx1"/>
                </a:solidFill>
              </a:rPr>
              <a:t>تصنيفات الاتصالات</a:t>
            </a:r>
          </a:p>
        </p:txBody>
      </p:sp>
      <p:sp>
        <p:nvSpPr>
          <p:cNvPr id="8" name="Rectangle à coins arrondis 7"/>
          <p:cNvSpPr/>
          <p:nvPr/>
        </p:nvSpPr>
        <p:spPr>
          <a:xfrm>
            <a:off x="5786446" y="1500174"/>
            <a:ext cx="1428760" cy="1214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solidFill>
                  <a:schemeClr val="tx1"/>
                </a:solidFill>
              </a:rPr>
              <a:t>حسب </a:t>
            </a:r>
            <a:endParaRPr lang="ar-DZ" sz="2400" b="1" dirty="0" smtClean="0">
              <a:solidFill>
                <a:schemeClr val="tx1"/>
              </a:solidFill>
            </a:endParaRPr>
          </a:p>
          <a:p>
            <a:pPr algn="ctr"/>
            <a:r>
              <a:rPr lang="ar-SA" sz="2400" b="1" dirty="0" smtClean="0">
                <a:solidFill>
                  <a:schemeClr val="tx1"/>
                </a:solidFill>
              </a:rPr>
              <a:t>نوع الرسالة</a:t>
            </a:r>
            <a:endParaRPr lang="fr-FR" sz="2400" dirty="0"/>
          </a:p>
        </p:txBody>
      </p:sp>
      <p:sp>
        <p:nvSpPr>
          <p:cNvPr id="9" name="Rectangle à coins arrondis 8"/>
          <p:cNvSpPr/>
          <p:nvPr/>
        </p:nvSpPr>
        <p:spPr>
          <a:xfrm>
            <a:off x="2428860" y="1500174"/>
            <a:ext cx="1500198" cy="1214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حسب رسمية </a:t>
            </a:r>
            <a:r>
              <a:rPr lang="ar-SA" sz="2800" b="1" dirty="0" smtClean="0">
                <a:solidFill>
                  <a:schemeClr val="tx1"/>
                </a:solidFill>
              </a:rPr>
              <a:t>الاتصال</a:t>
            </a:r>
            <a:endParaRPr lang="fr-FR" sz="2800" dirty="0"/>
          </a:p>
        </p:txBody>
      </p:sp>
      <p:sp>
        <p:nvSpPr>
          <p:cNvPr id="10" name="Rectangle à coins arrondis 9"/>
          <p:cNvSpPr/>
          <p:nvPr/>
        </p:nvSpPr>
        <p:spPr>
          <a:xfrm>
            <a:off x="4143372" y="1500174"/>
            <a:ext cx="1500198" cy="1214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solidFill>
                  <a:schemeClr val="tx1"/>
                </a:solidFill>
              </a:rPr>
              <a:t>حسب</a:t>
            </a:r>
            <a:endParaRPr lang="ar-DZ" sz="2400" b="1" dirty="0" smtClean="0">
              <a:solidFill>
                <a:schemeClr val="tx1"/>
              </a:solidFill>
            </a:endParaRPr>
          </a:p>
          <a:p>
            <a:pPr algn="ctr"/>
            <a:r>
              <a:rPr lang="ar-SA" sz="2400" b="1" dirty="0" smtClean="0">
                <a:solidFill>
                  <a:schemeClr val="tx1"/>
                </a:solidFill>
              </a:rPr>
              <a:t> الجمهور المستهدف</a:t>
            </a:r>
            <a:endParaRPr lang="fr-FR" sz="2400" dirty="0"/>
          </a:p>
        </p:txBody>
      </p:sp>
      <p:sp>
        <p:nvSpPr>
          <p:cNvPr id="11" name="Rectangle à coins arrondis 10"/>
          <p:cNvSpPr/>
          <p:nvPr/>
        </p:nvSpPr>
        <p:spPr>
          <a:xfrm>
            <a:off x="7429520" y="1500174"/>
            <a:ext cx="1500198" cy="1214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solidFill>
                  <a:schemeClr val="tx1"/>
                </a:solidFill>
              </a:rPr>
              <a:t>حسب </a:t>
            </a:r>
            <a:endParaRPr lang="ar-DZ" sz="2800" b="1" dirty="0" smtClean="0">
              <a:solidFill>
                <a:schemeClr val="tx1"/>
              </a:solidFill>
            </a:endParaRPr>
          </a:p>
          <a:p>
            <a:pPr algn="ctr"/>
            <a:r>
              <a:rPr lang="ar-SA" sz="2800" b="1" dirty="0" smtClean="0">
                <a:solidFill>
                  <a:schemeClr val="tx1"/>
                </a:solidFill>
              </a:rPr>
              <a:t>وسيلة الاتصال</a:t>
            </a:r>
            <a:endParaRPr lang="fr-FR" sz="2800" dirty="0"/>
          </a:p>
        </p:txBody>
      </p:sp>
      <p:sp>
        <p:nvSpPr>
          <p:cNvPr id="12" name="Rectangle à coins arrondis 11"/>
          <p:cNvSpPr/>
          <p:nvPr/>
        </p:nvSpPr>
        <p:spPr>
          <a:xfrm>
            <a:off x="5786446" y="2857496"/>
            <a:ext cx="1428760"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اتصال كتابي</a:t>
            </a:r>
            <a:endParaRPr lang="fr-FR" sz="2800" b="1" dirty="0">
              <a:solidFill>
                <a:schemeClr val="tx1"/>
              </a:solidFill>
            </a:endParaRPr>
          </a:p>
        </p:txBody>
      </p:sp>
      <p:sp>
        <p:nvSpPr>
          <p:cNvPr id="13" name="Rectangle à coins arrondis 12"/>
          <p:cNvSpPr/>
          <p:nvPr/>
        </p:nvSpPr>
        <p:spPr>
          <a:xfrm>
            <a:off x="4143372" y="3929066"/>
            <a:ext cx="1500198"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خارجي</a:t>
            </a:r>
            <a:endParaRPr lang="fr-FR" sz="2400" b="1" dirty="0">
              <a:solidFill>
                <a:schemeClr val="tx1"/>
              </a:solidFill>
            </a:endParaRPr>
          </a:p>
        </p:txBody>
      </p:sp>
      <p:sp>
        <p:nvSpPr>
          <p:cNvPr id="14" name="Rectangle à coins arrondis 13"/>
          <p:cNvSpPr/>
          <p:nvPr/>
        </p:nvSpPr>
        <p:spPr>
          <a:xfrm>
            <a:off x="5786446" y="3929066"/>
            <a:ext cx="1428760"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شفهي</a:t>
            </a:r>
            <a:endParaRPr lang="fr-FR" sz="2400" b="1" dirty="0">
              <a:solidFill>
                <a:schemeClr val="tx1"/>
              </a:solidFill>
            </a:endParaRPr>
          </a:p>
        </p:txBody>
      </p:sp>
      <p:sp>
        <p:nvSpPr>
          <p:cNvPr id="15" name="Rectangle à coins arrondis 14"/>
          <p:cNvSpPr/>
          <p:nvPr/>
        </p:nvSpPr>
        <p:spPr>
          <a:xfrm>
            <a:off x="7429520" y="2857496"/>
            <a:ext cx="1428760"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اتصال شخصي</a:t>
            </a:r>
            <a:endParaRPr lang="fr-FR" sz="2800" b="1" dirty="0">
              <a:solidFill>
                <a:schemeClr val="tx1"/>
              </a:solidFill>
            </a:endParaRPr>
          </a:p>
        </p:txBody>
      </p:sp>
      <p:sp>
        <p:nvSpPr>
          <p:cNvPr id="16" name="Rectangle à coins arrondis 15"/>
          <p:cNvSpPr/>
          <p:nvPr/>
        </p:nvSpPr>
        <p:spPr>
          <a:xfrm>
            <a:off x="7429520" y="3929066"/>
            <a:ext cx="1428760"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غير شخصي</a:t>
            </a:r>
            <a:endParaRPr lang="fr-FR" sz="2400" b="1" dirty="0">
              <a:solidFill>
                <a:schemeClr val="tx1"/>
              </a:solidFill>
            </a:endParaRPr>
          </a:p>
        </p:txBody>
      </p:sp>
      <p:sp>
        <p:nvSpPr>
          <p:cNvPr id="17" name="Rectangle à coins arrondis 16"/>
          <p:cNvSpPr/>
          <p:nvPr/>
        </p:nvSpPr>
        <p:spPr>
          <a:xfrm>
            <a:off x="714348" y="4929198"/>
            <a:ext cx="1428760" cy="7143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أفقي</a:t>
            </a:r>
            <a:endParaRPr lang="fr-FR" sz="2400" b="1" dirty="0">
              <a:solidFill>
                <a:schemeClr val="tx1"/>
              </a:solidFill>
            </a:endParaRPr>
          </a:p>
        </p:txBody>
      </p:sp>
      <p:sp>
        <p:nvSpPr>
          <p:cNvPr id="18" name="Rectangle à coins arrondis 17"/>
          <p:cNvSpPr/>
          <p:nvPr/>
        </p:nvSpPr>
        <p:spPr>
          <a:xfrm>
            <a:off x="4143372" y="2857496"/>
            <a:ext cx="1500198"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داخلي </a:t>
            </a:r>
            <a:endParaRPr lang="fr-FR" sz="2400" b="1" dirty="0">
              <a:solidFill>
                <a:schemeClr val="tx1"/>
              </a:solidFill>
            </a:endParaRPr>
          </a:p>
        </p:txBody>
      </p:sp>
      <p:sp>
        <p:nvSpPr>
          <p:cNvPr id="19" name="Rectangle à coins arrondis 18"/>
          <p:cNvSpPr/>
          <p:nvPr/>
        </p:nvSpPr>
        <p:spPr>
          <a:xfrm>
            <a:off x="2428860" y="3929066"/>
            <a:ext cx="1500198" cy="7858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اتصال غير رسمي</a:t>
            </a:r>
            <a:endParaRPr lang="fr-FR" sz="2800" b="1" dirty="0">
              <a:solidFill>
                <a:schemeClr val="tx1"/>
              </a:solidFill>
            </a:endParaRPr>
          </a:p>
        </p:txBody>
      </p:sp>
      <p:sp>
        <p:nvSpPr>
          <p:cNvPr id="20" name="Rectangle à coins arrondis 19"/>
          <p:cNvSpPr/>
          <p:nvPr/>
        </p:nvSpPr>
        <p:spPr>
          <a:xfrm>
            <a:off x="2428860" y="2857496"/>
            <a:ext cx="1428760"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اتصال رسمي</a:t>
            </a:r>
            <a:endParaRPr lang="fr-FR" sz="2800" b="1" dirty="0">
              <a:solidFill>
                <a:schemeClr val="tx1"/>
              </a:solidFill>
            </a:endParaRPr>
          </a:p>
        </p:txBody>
      </p:sp>
      <p:sp>
        <p:nvSpPr>
          <p:cNvPr id="21" name="Rectangle à coins arrondis 20"/>
          <p:cNvSpPr/>
          <p:nvPr/>
        </p:nvSpPr>
        <p:spPr>
          <a:xfrm>
            <a:off x="714348" y="2928934"/>
            <a:ext cx="1428760" cy="7858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صاعد</a:t>
            </a:r>
            <a:endParaRPr lang="fr-FR" sz="2400" b="1" dirty="0">
              <a:solidFill>
                <a:schemeClr val="tx1"/>
              </a:solidFill>
            </a:endParaRPr>
          </a:p>
        </p:txBody>
      </p:sp>
      <p:sp>
        <p:nvSpPr>
          <p:cNvPr id="22" name="Rectangle à coins arrondis 21"/>
          <p:cNvSpPr/>
          <p:nvPr/>
        </p:nvSpPr>
        <p:spPr>
          <a:xfrm>
            <a:off x="714348" y="3929066"/>
            <a:ext cx="1428760" cy="7858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اتصال نازل</a:t>
            </a:r>
            <a:endParaRPr lang="fr-FR" sz="2400" b="1" dirty="0">
              <a:solidFill>
                <a:schemeClr val="tx1"/>
              </a:solidFill>
            </a:endParaRPr>
          </a:p>
        </p:txBody>
      </p:sp>
      <p:cxnSp>
        <p:nvCxnSpPr>
          <p:cNvPr id="25" name="Connecteur droit 24"/>
          <p:cNvCxnSpPr/>
          <p:nvPr/>
        </p:nvCxnSpPr>
        <p:spPr>
          <a:xfrm rot="16200000" flipH="1">
            <a:off x="4786315" y="1214421"/>
            <a:ext cx="428627" cy="1"/>
          </a:xfrm>
          <a:prstGeom prst="line">
            <a:avLst/>
          </a:prstGeom>
          <a:ln w="508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10800000">
            <a:off x="1357290" y="928670"/>
            <a:ext cx="6786610" cy="1588"/>
          </a:xfrm>
          <a:prstGeom prst="line">
            <a:avLst/>
          </a:prstGeom>
          <a:ln w="508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a:endCxn id="8" idx="0"/>
          </p:cNvCxnSpPr>
          <p:nvPr/>
        </p:nvCxnSpPr>
        <p:spPr>
          <a:xfrm rot="5400000">
            <a:off x="6215868" y="1213628"/>
            <a:ext cx="571504" cy="1588"/>
          </a:xfrm>
          <a:prstGeom prst="line">
            <a:avLst/>
          </a:prstGeom>
          <a:ln w="508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rot="5400000">
            <a:off x="1071538" y="1214422"/>
            <a:ext cx="571504" cy="1588"/>
          </a:xfrm>
          <a:prstGeom prst="line">
            <a:avLst/>
          </a:prstGeom>
          <a:ln w="508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rot="16200000" flipH="1">
            <a:off x="7893868" y="1178703"/>
            <a:ext cx="500067" cy="2"/>
          </a:xfrm>
          <a:prstGeom prst="line">
            <a:avLst/>
          </a:prstGeom>
          <a:ln w="508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8" name="Rectangle à coins arrondis 27"/>
          <p:cNvSpPr/>
          <p:nvPr/>
        </p:nvSpPr>
        <p:spPr>
          <a:xfrm>
            <a:off x="714348" y="1500174"/>
            <a:ext cx="1500198" cy="1214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حسب اتجاه </a:t>
            </a:r>
            <a:r>
              <a:rPr lang="ar-SA" sz="2800" b="1" dirty="0" smtClean="0">
                <a:solidFill>
                  <a:schemeClr val="tx1"/>
                </a:solidFill>
              </a:rPr>
              <a:t>الاتصال</a:t>
            </a:r>
            <a:endParaRPr lang="fr-FR" sz="2800" dirty="0"/>
          </a:p>
        </p:txBody>
      </p:sp>
      <p:cxnSp>
        <p:nvCxnSpPr>
          <p:cNvPr id="39" name="Connecteur droit 38"/>
          <p:cNvCxnSpPr/>
          <p:nvPr/>
        </p:nvCxnSpPr>
        <p:spPr>
          <a:xfrm rot="5400000">
            <a:off x="2822563" y="1249347"/>
            <a:ext cx="642942" cy="1588"/>
          </a:xfrm>
          <a:prstGeom prst="line">
            <a:avLst/>
          </a:prstGeom>
          <a:ln w="508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142852"/>
            <a:ext cx="7772400" cy="1470025"/>
          </a:xfrm>
        </p:spPr>
        <p:txBody>
          <a:bodyPr/>
          <a:lstStyle/>
          <a:p>
            <a:r>
              <a:rPr lang="ar-SA" b="1" u="sng" dirty="0" smtClean="0"/>
              <a:t>التصنيف </a:t>
            </a:r>
            <a:r>
              <a:rPr lang="ar-DZ" b="1" u="sng" dirty="0" smtClean="0"/>
              <a:t>1</a:t>
            </a:r>
            <a:r>
              <a:rPr lang="ar-SA" b="1" u="sng" dirty="0" smtClean="0"/>
              <a:t> حسب وسيلة الاتصال:</a:t>
            </a:r>
            <a:r>
              <a:rPr lang="fr-FR" dirty="0" smtClean="0"/>
              <a:t/>
            </a:r>
            <a:br>
              <a:rPr lang="fr-FR" dirty="0" smtClean="0"/>
            </a:br>
            <a:endParaRPr lang="fr-FR" dirty="0"/>
          </a:p>
        </p:txBody>
      </p:sp>
      <p:sp>
        <p:nvSpPr>
          <p:cNvPr id="3" name="Sous-titre 2"/>
          <p:cNvSpPr>
            <a:spLocks noGrp="1"/>
          </p:cNvSpPr>
          <p:nvPr>
            <p:ph type="subTitle" idx="1"/>
          </p:nvPr>
        </p:nvSpPr>
        <p:spPr>
          <a:xfrm>
            <a:off x="0" y="1000108"/>
            <a:ext cx="9144000" cy="5857892"/>
          </a:xfrm>
        </p:spPr>
        <p:txBody>
          <a:bodyPr/>
          <a:lstStyle/>
          <a:p>
            <a:pPr algn="r" rtl="1"/>
            <a:r>
              <a:rPr lang="ar-SA" dirty="0" smtClean="0"/>
              <a:t> </a:t>
            </a:r>
            <a:endParaRPr lang="fr-FR" dirty="0" smtClean="0"/>
          </a:p>
          <a:p>
            <a:pPr algn="r" rtl="1">
              <a:buFont typeface="Wingdings" pitchFamily="2" charset="2"/>
              <a:buChar char="v"/>
            </a:pPr>
            <a:r>
              <a:rPr lang="ar-SA" sz="3600" b="1" dirty="0" smtClean="0">
                <a:solidFill>
                  <a:srgbClr val="FF0000"/>
                </a:solidFill>
              </a:rPr>
              <a:t>اتصال  شخصي</a:t>
            </a:r>
            <a:endParaRPr lang="ar-DZ" sz="3600" b="1" dirty="0" smtClean="0">
              <a:solidFill>
                <a:srgbClr val="FF0000"/>
              </a:solidFill>
            </a:endParaRPr>
          </a:p>
          <a:p>
            <a:pPr algn="r" rtl="1"/>
            <a:r>
              <a:rPr lang="ar-SA" sz="3600" dirty="0" smtClean="0"/>
              <a:t> </a:t>
            </a:r>
            <a:r>
              <a:rPr lang="ar-SA" sz="3600" dirty="0" smtClean="0">
                <a:solidFill>
                  <a:schemeClr val="tx1"/>
                </a:solidFill>
              </a:rPr>
              <a:t>هو الاتصال الذي يتم بين المرسل </a:t>
            </a:r>
            <a:r>
              <a:rPr lang="ar-SA" sz="3600" dirty="0" err="1" smtClean="0">
                <a:solidFill>
                  <a:schemeClr val="tx1"/>
                </a:solidFill>
              </a:rPr>
              <a:t>و</a:t>
            </a:r>
            <a:r>
              <a:rPr lang="ar-SA" sz="3600" dirty="0" smtClean="0">
                <a:solidFill>
                  <a:schemeClr val="tx1"/>
                </a:solidFill>
              </a:rPr>
              <a:t> المستقبل مباشرة وجها لوجه من دون وسائط</a:t>
            </a:r>
            <a:endParaRPr lang="ar-DZ" sz="3600" dirty="0" smtClean="0">
              <a:solidFill>
                <a:schemeClr val="tx1"/>
              </a:solidFill>
            </a:endParaRPr>
          </a:p>
          <a:p>
            <a:pPr algn="r" rtl="1"/>
            <a:endParaRPr lang="fr-FR" sz="3600" dirty="0" smtClean="0">
              <a:solidFill>
                <a:schemeClr val="tx1"/>
              </a:solidFill>
            </a:endParaRPr>
          </a:p>
          <a:p>
            <a:pPr algn="r" rtl="1">
              <a:buFont typeface="Wingdings" pitchFamily="2" charset="2"/>
              <a:buChar char="v"/>
            </a:pPr>
            <a:r>
              <a:rPr lang="ar-SA" sz="3600" b="1" dirty="0" smtClean="0">
                <a:solidFill>
                  <a:srgbClr val="FF0000"/>
                </a:solidFill>
              </a:rPr>
              <a:t>اتصال غير شخصي (عن طريق الوسائط)</a:t>
            </a:r>
            <a:endParaRPr lang="ar-DZ" sz="3600" b="1" dirty="0" smtClean="0">
              <a:solidFill>
                <a:srgbClr val="FF0000"/>
              </a:solidFill>
            </a:endParaRPr>
          </a:p>
          <a:p>
            <a:pPr algn="r" rtl="1"/>
            <a:r>
              <a:rPr lang="ar-SA" sz="3600" b="1" dirty="0" smtClean="0"/>
              <a:t> </a:t>
            </a:r>
            <a:r>
              <a:rPr lang="ar-SA" sz="3600" dirty="0" smtClean="0">
                <a:solidFill>
                  <a:schemeClr val="tx1"/>
                </a:solidFill>
              </a:rPr>
              <a:t>هو الاتصال الذي يتم عبر </a:t>
            </a:r>
            <a:r>
              <a:rPr lang="ar-SA" sz="3600" dirty="0" err="1" smtClean="0">
                <a:solidFill>
                  <a:schemeClr val="tx1"/>
                </a:solidFill>
              </a:rPr>
              <a:t>الوساط</a:t>
            </a:r>
            <a:r>
              <a:rPr lang="ar-SA" sz="3600" dirty="0" smtClean="0">
                <a:solidFill>
                  <a:schemeClr val="tx1"/>
                </a:solidFill>
              </a:rPr>
              <a:t>(وسائل </a:t>
            </a:r>
            <a:r>
              <a:rPr lang="ar-SA" sz="3600" dirty="0" err="1" smtClean="0">
                <a:solidFill>
                  <a:schemeClr val="tx1"/>
                </a:solidFill>
              </a:rPr>
              <a:t>إتصالية</a:t>
            </a:r>
            <a:r>
              <a:rPr lang="ar-SA" sz="3600" dirty="0" smtClean="0">
                <a:solidFill>
                  <a:schemeClr val="tx1"/>
                </a:solidFill>
              </a:rPr>
              <a:t> معينة) كالتلفاز </a:t>
            </a:r>
            <a:r>
              <a:rPr lang="ar-SA" sz="3600" dirty="0" err="1" smtClean="0">
                <a:solidFill>
                  <a:schemeClr val="tx1"/>
                </a:solidFill>
              </a:rPr>
              <a:t>و</a:t>
            </a:r>
            <a:r>
              <a:rPr lang="ar-SA" sz="3600" dirty="0" smtClean="0">
                <a:solidFill>
                  <a:schemeClr val="tx1"/>
                </a:solidFill>
              </a:rPr>
              <a:t> الراديو </a:t>
            </a:r>
            <a:r>
              <a:rPr lang="ar-SA" sz="3600" dirty="0" err="1" smtClean="0">
                <a:solidFill>
                  <a:schemeClr val="tx1"/>
                </a:solidFill>
              </a:rPr>
              <a:t>و</a:t>
            </a:r>
            <a:r>
              <a:rPr lang="ar-SA" sz="3600" dirty="0" smtClean="0">
                <a:solidFill>
                  <a:schemeClr val="tx1"/>
                </a:solidFill>
              </a:rPr>
              <a:t> الهاتف </a:t>
            </a:r>
            <a:r>
              <a:rPr lang="ar-SA" sz="3600" dirty="0" err="1" smtClean="0">
                <a:solidFill>
                  <a:schemeClr val="tx1"/>
                </a:solidFill>
              </a:rPr>
              <a:t>و</a:t>
            </a:r>
            <a:r>
              <a:rPr lang="ar-SA" sz="3600" dirty="0" smtClean="0">
                <a:solidFill>
                  <a:schemeClr val="tx1"/>
                </a:solidFill>
              </a:rPr>
              <a:t> البريد </a:t>
            </a:r>
            <a:r>
              <a:rPr lang="ar-SA" sz="3600" dirty="0" err="1" smtClean="0">
                <a:solidFill>
                  <a:schemeClr val="tx1"/>
                </a:solidFill>
              </a:rPr>
              <a:t>و</a:t>
            </a:r>
            <a:r>
              <a:rPr lang="ar-SA" sz="3600" dirty="0" smtClean="0">
                <a:solidFill>
                  <a:schemeClr val="tx1"/>
                </a:solidFill>
              </a:rPr>
              <a:t> </a:t>
            </a:r>
            <a:r>
              <a:rPr lang="ar-SA" sz="3600" dirty="0" err="1" smtClean="0">
                <a:solidFill>
                  <a:schemeClr val="tx1"/>
                </a:solidFill>
              </a:rPr>
              <a:t>النت</a:t>
            </a:r>
            <a:r>
              <a:rPr lang="ar-SA" sz="3600" dirty="0" smtClean="0">
                <a:solidFill>
                  <a:schemeClr val="tx1"/>
                </a:solidFill>
              </a:rPr>
              <a:t> و الفاكس ...الخ</a:t>
            </a:r>
            <a:endParaRPr lang="fr-FR" sz="3600" dirty="0" smtClean="0">
              <a:solidFill>
                <a:schemeClr val="tx1"/>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0"/>
            <a:ext cx="7772400" cy="1000131"/>
          </a:xfrm>
        </p:spPr>
        <p:txBody>
          <a:bodyPr/>
          <a:lstStyle/>
          <a:p>
            <a:r>
              <a:rPr lang="ar-SA" b="1" u="sng" dirty="0" smtClean="0"/>
              <a:t>التصنيف </a:t>
            </a:r>
            <a:r>
              <a:rPr lang="ar-DZ" b="1" u="sng" dirty="0" smtClean="0"/>
              <a:t>2 </a:t>
            </a:r>
            <a:r>
              <a:rPr lang="ar-SA" b="1" u="sng" dirty="0" smtClean="0"/>
              <a:t> حسب نوع الرسالة</a:t>
            </a:r>
            <a:endParaRPr lang="fr-FR" dirty="0"/>
          </a:p>
        </p:txBody>
      </p:sp>
      <p:sp>
        <p:nvSpPr>
          <p:cNvPr id="3" name="Sous-titre 2"/>
          <p:cNvSpPr>
            <a:spLocks noGrp="1"/>
          </p:cNvSpPr>
          <p:nvPr>
            <p:ph type="subTitle" idx="1"/>
          </p:nvPr>
        </p:nvSpPr>
        <p:spPr>
          <a:xfrm>
            <a:off x="0" y="857232"/>
            <a:ext cx="9144000" cy="5857916"/>
          </a:xfrm>
        </p:spPr>
        <p:txBody>
          <a:bodyPr/>
          <a:lstStyle/>
          <a:p>
            <a:pPr lvl="0" algn="r" rtl="1">
              <a:buFont typeface="Wingdings" pitchFamily="2" charset="2"/>
              <a:buChar char="v"/>
            </a:pPr>
            <a:r>
              <a:rPr lang="ar-DZ" sz="4000" b="1" dirty="0" smtClean="0">
                <a:solidFill>
                  <a:srgbClr val="FF0000"/>
                </a:solidFill>
              </a:rPr>
              <a:t>اتصال كتابي</a:t>
            </a:r>
          </a:p>
          <a:p>
            <a:pPr lvl="0" algn="r" rtl="1"/>
            <a:r>
              <a:rPr lang="ar-SA" sz="3600" dirty="0" smtClean="0">
                <a:solidFill>
                  <a:schemeClr val="tx1"/>
                </a:solidFill>
              </a:rPr>
              <a:t>هو الاتصال الذي يتم فيه نقل الرسائل كتابيا </a:t>
            </a:r>
            <a:r>
              <a:rPr lang="ar-DZ" sz="3600" dirty="0" smtClean="0">
                <a:solidFill>
                  <a:schemeClr val="tx1"/>
                </a:solidFill>
              </a:rPr>
              <a:t>لذلك فهو يعتمد على </a:t>
            </a:r>
            <a:r>
              <a:rPr lang="ar-DZ" sz="3600" dirty="0" err="1" smtClean="0">
                <a:solidFill>
                  <a:schemeClr val="tx1"/>
                </a:solidFill>
              </a:rPr>
              <a:t>التحريرو</a:t>
            </a:r>
            <a:r>
              <a:rPr lang="ar-DZ" sz="3600" dirty="0" smtClean="0">
                <a:solidFill>
                  <a:schemeClr val="tx1"/>
                </a:solidFill>
              </a:rPr>
              <a:t> التدوين .</a:t>
            </a:r>
          </a:p>
          <a:p>
            <a:pPr lvl="0" algn="r" rtl="1"/>
            <a:r>
              <a:rPr lang="ar-SA" sz="3600" dirty="0" smtClean="0">
                <a:solidFill>
                  <a:schemeClr val="tx1"/>
                </a:solidFill>
              </a:rPr>
              <a:t> يمكن أن يأخذ </a:t>
            </a:r>
            <a:r>
              <a:rPr lang="ar-DZ" sz="3600" dirty="0" smtClean="0">
                <a:solidFill>
                  <a:schemeClr val="tx1"/>
                </a:solidFill>
              </a:rPr>
              <a:t>الاتصال الكتابي عدة أشكال </a:t>
            </a:r>
            <a:r>
              <a:rPr lang="ar-SA" sz="3600" dirty="0" smtClean="0">
                <a:solidFill>
                  <a:schemeClr val="tx1"/>
                </a:solidFill>
              </a:rPr>
              <a:t>كالتقارير و الوثائق </a:t>
            </a:r>
            <a:r>
              <a:rPr lang="ar-SA" sz="3600" dirty="0" err="1" smtClean="0">
                <a:solidFill>
                  <a:schemeClr val="tx1"/>
                </a:solidFill>
              </a:rPr>
              <a:t>و</a:t>
            </a:r>
            <a:r>
              <a:rPr lang="ar-SA" sz="3600" dirty="0" smtClean="0">
                <a:solidFill>
                  <a:schemeClr val="tx1"/>
                </a:solidFill>
              </a:rPr>
              <a:t> المستندات </a:t>
            </a:r>
            <a:r>
              <a:rPr lang="ar-SA" sz="3600" dirty="0" err="1" smtClean="0">
                <a:solidFill>
                  <a:schemeClr val="tx1"/>
                </a:solidFill>
              </a:rPr>
              <a:t>و</a:t>
            </a:r>
            <a:r>
              <a:rPr lang="ar-SA" sz="3600" dirty="0" smtClean="0">
                <a:solidFill>
                  <a:schemeClr val="tx1"/>
                </a:solidFill>
              </a:rPr>
              <a:t> الملاحظات المكتوبة ...</a:t>
            </a:r>
            <a:r>
              <a:rPr lang="ar-SA" sz="3600" dirty="0" err="1" smtClean="0">
                <a:solidFill>
                  <a:schemeClr val="tx1"/>
                </a:solidFill>
              </a:rPr>
              <a:t>إلخ</a:t>
            </a:r>
            <a:endParaRPr lang="ar-DZ" sz="3600" dirty="0" smtClean="0">
              <a:solidFill>
                <a:schemeClr val="tx1"/>
              </a:solidFill>
            </a:endParaRPr>
          </a:p>
          <a:p>
            <a:pPr lvl="0" algn="r" rtl="1">
              <a:buFont typeface="Wingdings" pitchFamily="2" charset="2"/>
              <a:buChar char="v"/>
            </a:pPr>
            <a:r>
              <a:rPr lang="ar-DZ" sz="4000" b="1" dirty="0" smtClean="0">
                <a:solidFill>
                  <a:srgbClr val="FF0000"/>
                </a:solidFill>
              </a:rPr>
              <a:t>اتصال شفهي</a:t>
            </a:r>
          </a:p>
          <a:p>
            <a:pPr lvl="0" algn="r" rtl="1"/>
            <a:r>
              <a:rPr lang="ar-DZ" sz="3600" dirty="0" smtClean="0">
                <a:solidFill>
                  <a:schemeClr val="tx1"/>
                </a:solidFill>
              </a:rPr>
              <a:t>هو ذلك الاتصال الذي يتم شفهيا دون أن تكون هناك حاجة إلى تدوينه </a:t>
            </a:r>
            <a:r>
              <a:rPr lang="ar-DZ" sz="3600" dirty="0" err="1" smtClean="0">
                <a:solidFill>
                  <a:schemeClr val="tx1"/>
                </a:solidFill>
              </a:rPr>
              <a:t>و</a:t>
            </a:r>
            <a:r>
              <a:rPr lang="ar-DZ" sz="3600" dirty="0" smtClean="0">
                <a:solidFill>
                  <a:schemeClr val="tx1"/>
                </a:solidFill>
              </a:rPr>
              <a:t> قد يكون شخصي أو عبر الوسائط</a:t>
            </a:r>
            <a:endParaRPr lang="fr-FR" sz="3600" dirty="0" smtClean="0">
              <a:solidFill>
                <a:schemeClr val="tx1"/>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214290"/>
            <a:ext cx="7772400" cy="857256"/>
          </a:xfrm>
        </p:spPr>
        <p:txBody>
          <a:bodyPr>
            <a:normAutofit fontScale="90000"/>
          </a:bodyPr>
          <a:lstStyle/>
          <a:p>
            <a:pPr algn="r" rtl="1"/>
            <a:r>
              <a:rPr lang="ar-SA" b="1" u="sng" dirty="0" smtClean="0"/>
              <a:t>التصنيف </a:t>
            </a:r>
            <a:r>
              <a:rPr lang="ar-DZ" b="1" u="sng" dirty="0" smtClean="0"/>
              <a:t> 3 </a:t>
            </a:r>
            <a:r>
              <a:rPr lang="ar-SA" b="1" u="sng" dirty="0" smtClean="0"/>
              <a:t> حسب الجمهور المستهدف</a:t>
            </a:r>
            <a:r>
              <a:rPr lang="fr-FR" dirty="0" smtClean="0"/>
              <a:t/>
            </a:r>
            <a:br>
              <a:rPr lang="fr-FR" dirty="0" smtClean="0"/>
            </a:br>
            <a:endParaRPr lang="fr-FR" dirty="0"/>
          </a:p>
        </p:txBody>
      </p:sp>
      <p:sp>
        <p:nvSpPr>
          <p:cNvPr id="3" name="Sous-titre 2"/>
          <p:cNvSpPr>
            <a:spLocks noGrp="1"/>
          </p:cNvSpPr>
          <p:nvPr>
            <p:ph type="subTitle" idx="1"/>
          </p:nvPr>
        </p:nvSpPr>
        <p:spPr>
          <a:xfrm>
            <a:off x="214282" y="785794"/>
            <a:ext cx="8786874" cy="6072206"/>
          </a:xfrm>
        </p:spPr>
        <p:txBody>
          <a:bodyPr/>
          <a:lstStyle/>
          <a:p>
            <a:pPr lvl="0" algn="r" rtl="1">
              <a:buFont typeface="Wingdings" pitchFamily="2" charset="2"/>
              <a:buChar char="v"/>
            </a:pPr>
            <a:r>
              <a:rPr lang="ar-SA" sz="3600" b="1" dirty="0" smtClean="0">
                <a:solidFill>
                  <a:srgbClr val="FF0000"/>
                </a:solidFill>
              </a:rPr>
              <a:t>اتصال داخلي</a:t>
            </a:r>
            <a:endParaRPr lang="ar-DZ" sz="3600" b="1" dirty="0" smtClean="0">
              <a:solidFill>
                <a:srgbClr val="FF0000"/>
              </a:solidFill>
            </a:endParaRPr>
          </a:p>
          <a:p>
            <a:pPr lvl="0" algn="r" rtl="1"/>
            <a:r>
              <a:rPr lang="ar-SA" sz="3600" dirty="0" smtClean="0">
                <a:solidFill>
                  <a:schemeClr val="tx1"/>
                </a:solidFill>
              </a:rPr>
              <a:t> يتعلق </a:t>
            </a:r>
            <a:r>
              <a:rPr lang="ar-DZ" sz="3600" dirty="0" smtClean="0">
                <a:solidFill>
                  <a:schemeClr val="tx1"/>
                </a:solidFill>
              </a:rPr>
              <a:t>هذا النوع من الاتصالات بالرسائل المتبادلة بين موظفي </a:t>
            </a:r>
            <a:r>
              <a:rPr lang="ar-SA" sz="3600" dirty="0" smtClean="0">
                <a:solidFill>
                  <a:schemeClr val="tx1"/>
                </a:solidFill>
              </a:rPr>
              <a:t>المؤسسة </a:t>
            </a:r>
            <a:r>
              <a:rPr lang="ar-DZ" sz="3600" dirty="0" smtClean="0">
                <a:solidFill>
                  <a:schemeClr val="tx1"/>
                </a:solidFill>
              </a:rPr>
              <a:t>الواحدة(البيئة الداخلية) </a:t>
            </a:r>
            <a:r>
              <a:rPr lang="ar-SA" sz="3600" dirty="0" smtClean="0">
                <a:solidFill>
                  <a:schemeClr val="tx1"/>
                </a:solidFill>
              </a:rPr>
              <a:t>سواء كان ذلك بين أقسامها أو فوعها المختلفة أو بين العاملين بالمنظمة بجميع مستوياتهم</a:t>
            </a:r>
            <a:r>
              <a:rPr lang="ar-DZ" sz="3600" dirty="0" smtClean="0">
                <a:solidFill>
                  <a:schemeClr val="tx1"/>
                </a:solidFill>
              </a:rPr>
              <a:t>.</a:t>
            </a:r>
          </a:p>
          <a:p>
            <a:pPr lvl="0" algn="r" rtl="1"/>
            <a:endParaRPr lang="fr-FR" sz="3600" dirty="0" smtClean="0">
              <a:solidFill>
                <a:schemeClr val="tx1"/>
              </a:solidFill>
            </a:endParaRPr>
          </a:p>
          <a:p>
            <a:pPr lvl="0" algn="r" rtl="1">
              <a:buFont typeface="Wingdings" pitchFamily="2" charset="2"/>
              <a:buChar char="v"/>
            </a:pPr>
            <a:r>
              <a:rPr lang="ar-SA" sz="3600" b="1" dirty="0" smtClean="0">
                <a:solidFill>
                  <a:srgbClr val="FF0000"/>
                </a:solidFill>
              </a:rPr>
              <a:t>اتصال خارجي</a:t>
            </a:r>
            <a:endParaRPr lang="ar-DZ" sz="3600" b="1" dirty="0" smtClean="0">
              <a:solidFill>
                <a:srgbClr val="FF0000"/>
              </a:solidFill>
            </a:endParaRPr>
          </a:p>
          <a:p>
            <a:pPr lvl="0" algn="r" rtl="1"/>
            <a:r>
              <a:rPr lang="ar-SA" sz="3600" dirty="0" smtClean="0">
                <a:solidFill>
                  <a:schemeClr val="tx1"/>
                </a:solidFill>
              </a:rPr>
              <a:t> يتعلق </a:t>
            </a:r>
            <a:r>
              <a:rPr lang="ar-DZ" sz="3600" dirty="0" smtClean="0">
                <a:solidFill>
                  <a:schemeClr val="tx1"/>
                </a:solidFill>
              </a:rPr>
              <a:t>هذا النوع من الاتصالات بالرسائل المتبادلة بين موظفي </a:t>
            </a:r>
            <a:r>
              <a:rPr lang="ar-SA" sz="3600" dirty="0" smtClean="0">
                <a:solidFill>
                  <a:schemeClr val="tx1"/>
                </a:solidFill>
              </a:rPr>
              <a:t>المؤسسة </a:t>
            </a:r>
            <a:r>
              <a:rPr lang="ar-DZ" sz="3600" dirty="0" smtClean="0">
                <a:solidFill>
                  <a:schemeClr val="tx1"/>
                </a:solidFill>
              </a:rPr>
              <a:t>و </a:t>
            </a:r>
            <a:r>
              <a:rPr lang="ar-SA" sz="3600" dirty="0" smtClean="0">
                <a:solidFill>
                  <a:schemeClr val="tx1"/>
                </a:solidFill>
              </a:rPr>
              <a:t>الجمهور الخارجي</a:t>
            </a:r>
            <a:r>
              <a:rPr lang="ar-DZ" sz="3600" dirty="0" smtClean="0">
                <a:solidFill>
                  <a:schemeClr val="tx1"/>
                </a:solidFill>
              </a:rPr>
              <a:t>(البيئة الخارجية)</a:t>
            </a:r>
            <a:r>
              <a:rPr lang="ar-SA" sz="3600" dirty="0" smtClean="0">
                <a:solidFill>
                  <a:schemeClr val="tx1"/>
                </a:solidFill>
              </a:rPr>
              <a:t> </a:t>
            </a:r>
            <a:endParaRPr lang="fr-FR" sz="3600" dirty="0" smtClean="0">
              <a:solidFill>
                <a:schemeClr val="tx1"/>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lstStyle/>
          <a:p>
            <a:pPr algn="r" rtl="1"/>
            <a:r>
              <a:rPr lang="ar-SA" dirty="0" smtClean="0"/>
              <a:t>ينقسم هذا النوع من الاتصال بدوره إلى العديد من الأنواع أهمها:</a:t>
            </a:r>
            <a:r>
              <a:rPr lang="ar-DZ" dirty="0" smtClean="0"/>
              <a:t/>
            </a:r>
            <a:br>
              <a:rPr lang="ar-DZ" dirty="0" smtClean="0"/>
            </a:br>
            <a:r>
              <a:rPr lang="fr-FR" dirty="0" smtClean="0"/>
              <a:t/>
            </a:r>
            <a:br>
              <a:rPr lang="fr-FR" dirty="0" smtClean="0"/>
            </a:br>
            <a:r>
              <a:rPr lang="ar-DZ" dirty="0" smtClean="0"/>
              <a:t>- </a:t>
            </a:r>
            <a:r>
              <a:rPr lang="ar-SA" dirty="0" smtClean="0"/>
              <a:t>الاتصال التسويقي ( الترويج)</a:t>
            </a:r>
            <a:r>
              <a:rPr lang="fr-FR" dirty="0" smtClean="0"/>
              <a:t/>
            </a:r>
            <a:br>
              <a:rPr lang="fr-FR" dirty="0" smtClean="0"/>
            </a:br>
            <a:r>
              <a:rPr lang="ar-DZ" dirty="0" smtClean="0"/>
              <a:t>- </a:t>
            </a:r>
            <a:r>
              <a:rPr lang="ar-SA" dirty="0" smtClean="0"/>
              <a:t>الاتصال </a:t>
            </a:r>
            <a:r>
              <a:rPr lang="ar-SA" dirty="0" err="1" smtClean="0"/>
              <a:t>التوظيفي</a:t>
            </a:r>
            <a:r>
              <a:rPr lang="fr-FR" dirty="0" smtClean="0"/>
              <a:t/>
            </a:r>
            <a:br>
              <a:rPr lang="fr-FR" dirty="0" smtClean="0"/>
            </a:br>
            <a:r>
              <a:rPr lang="ar-DZ" dirty="0" smtClean="0"/>
              <a:t>- </a:t>
            </a:r>
            <a:r>
              <a:rPr lang="ar-SA" dirty="0" smtClean="0"/>
              <a:t>الاتصال المالي </a:t>
            </a:r>
            <a:r>
              <a:rPr lang="fr-FR" dirty="0" smtClean="0"/>
              <a:t/>
            </a:r>
            <a:br>
              <a:rPr lang="fr-FR" dirty="0" smtClean="0"/>
            </a:br>
            <a:r>
              <a:rPr lang="ar-DZ" dirty="0" smtClean="0"/>
              <a:t>- </a:t>
            </a:r>
            <a:r>
              <a:rPr lang="ar-SA" dirty="0" smtClean="0"/>
              <a:t>الاتصال </a:t>
            </a:r>
            <a:r>
              <a:rPr lang="ar-SA" dirty="0" err="1" smtClean="0"/>
              <a:t>الأزماتي</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1"/>
            <a:ext cx="7772400" cy="1071570"/>
          </a:xfrm>
        </p:spPr>
        <p:txBody>
          <a:bodyPr/>
          <a:lstStyle/>
          <a:p>
            <a:r>
              <a:rPr lang="ar-DZ" b="1" dirty="0" smtClean="0"/>
              <a:t>التصنيف 4 حسب رسمية الاتصال</a:t>
            </a:r>
            <a:endParaRPr lang="fr-FR" b="1" dirty="0"/>
          </a:p>
        </p:txBody>
      </p:sp>
      <p:sp>
        <p:nvSpPr>
          <p:cNvPr id="3" name="Sous-titre 2"/>
          <p:cNvSpPr>
            <a:spLocks noGrp="1"/>
          </p:cNvSpPr>
          <p:nvPr>
            <p:ph type="subTitle" idx="1"/>
          </p:nvPr>
        </p:nvSpPr>
        <p:spPr>
          <a:xfrm>
            <a:off x="214282" y="1214422"/>
            <a:ext cx="8715436" cy="5429288"/>
          </a:xfrm>
        </p:spPr>
        <p:txBody>
          <a:bodyPr/>
          <a:lstStyle/>
          <a:p>
            <a:pPr algn="r" rtl="1">
              <a:buFont typeface="Wingdings" pitchFamily="2" charset="2"/>
              <a:buChar char="v"/>
            </a:pPr>
            <a:r>
              <a:rPr lang="ar-SA" b="1" u="sng" dirty="0" smtClean="0">
                <a:solidFill>
                  <a:srgbClr val="FF0000"/>
                </a:solidFill>
              </a:rPr>
              <a:t>اتصال رسمي</a:t>
            </a:r>
            <a:endParaRPr lang="ar-DZ" b="1" u="sng" dirty="0" smtClean="0">
              <a:solidFill>
                <a:srgbClr val="FF0000"/>
              </a:solidFill>
            </a:endParaRPr>
          </a:p>
          <a:p>
            <a:pPr algn="r" rtl="1"/>
            <a:r>
              <a:rPr lang="ar-DZ" sz="3600" dirty="0" smtClean="0">
                <a:solidFill>
                  <a:schemeClr val="tx1"/>
                </a:solidFill>
              </a:rPr>
              <a:t>يكون ضمن </a:t>
            </a:r>
            <a:r>
              <a:rPr lang="ar-DZ" sz="3600" u="sng" dirty="0" err="1" smtClean="0">
                <a:solidFill>
                  <a:srgbClr val="FF0000"/>
                </a:solidFill>
              </a:rPr>
              <a:t>الاطار</a:t>
            </a:r>
            <a:r>
              <a:rPr lang="ar-DZ" sz="3600" u="sng" dirty="0" smtClean="0">
                <a:solidFill>
                  <a:srgbClr val="FF0000"/>
                </a:solidFill>
              </a:rPr>
              <a:t> الرسمي </a:t>
            </a:r>
            <a:r>
              <a:rPr lang="ar-DZ" sz="3600" dirty="0" err="1" smtClean="0">
                <a:solidFill>
                  <a:schemeClr val="tx1"/>
                </a:solidFill>
              </a:rPr>
              <a:t>و</a:t>
            </a:r>
            <a:r>
              <a:rPr lang="ar-DZ" sz="3600" dirty="0" smtClean="0">
                <a:solidFill>
                  <a:schemeClr val="tx1"/>
                </a:solidFill>
              </a:rPr>
              <a:t> تحكمه اللوائح </a:t>
            </a:r>
            <a:r>
              <a:rPr lang="ar-DZ" sz="3600" dirty="0" err="1" smtClean="0">
                <a:solidFill>
                  <a:schemeClr val="tx1"/>
                </a:solidFill>
              </a:rPr>
              <a:t>و</a:t>
            </a:r>
            <a:r>
              <a:rPr lang="ar-DZ" sz="3600" dirty="0" smtClean="0">
                <a:solidFill>
                  <a:schemeClr val="tx1"/>
                </a:solidFill>
              </a:rPr>
              <a:t> القوانين </a:t>
            </a:r>
          </a:p>
          <a:p>
            <a:pPr algn="r" rtl="1"/>
            <a:r>
              <a:rPr lang="ar-DZ" sz="3600" dirty="0" smtClean="0">
                <a:solidFill>
                  <a:schemeClr val="tx1"/>
                </a:solidFill>
              </a:rPr>
              <a:t>و قد يكون </a:t>
            </a:r>
            <a:r>
              <a:rPr lang="ar-DZ" sz="3600" u="sng" dirty="0" smtClean="0">
                <a:solidFill>
                  <a:schemeClr val="tx1"/>
                </a:solidFill>
              </a:rPr>
              <a:t>داخلي </a:t>
            </a:r>
            <a:r>
              <a:rPr lang="ar-DZ" sz="3600" dirty="0" err="1" smtClean="0">
                <a:solidFill>
                  <a:schemeClr val="tx1"/>
                </a:solidFill>
              </a:rPr>
              <a:t>و</a:t>
            </a:r>
            <a:r>
              <a:rPr lang="ar-DZ" sz="3600" dirty="0" smtClean="0">
                <a:solidFill>
                  <a:schemeClr val="tx1"/>
                </a:solidFill>
              </a:rPr>
              <a:t> يتدفق بما يتوافق </a:t>
            </a:r>
            <a:r>
              <a:rPr lang="ar-DZ" sz="3600" dirty="0" err="1" smtClean="0">
                <a:solidFill>
                  <a:schemeClr val="tx1"/>
                </a:solidFill>
              </a:rPr>
              <a:t>و</a:t>
            </a:r>
            <a:r>
              <a:rPr lang="ar-DZ" sz="3600" dirty="0" smtClean="0">
                <a:solidFill>
                  <a:schemeClr val="tx1"/>
                </a:solidFill>
              </a:rPr>
              <a:t> الهيكل التنظيمي للمؤسسة أو </a:t>
            </a:r>
            <a:r>
              <a:rPr lang="ar-DZ" sz="3600" u="sng" dirty="0" smtClean="0">
                <a:solidFill>
                  <a:schemeClr val="tx1"/>
                </a:solidFill>
              </a:rPr>
              <a:t>خارجي </a:t>
            </a:r>
            <a:r>
              <a:rPr lang="ar-DZ" sz="3600" dirty="0" smtClean="0">
                <a:solidFill>
                  <a:schemeClr val="tx1"/>
                </a:solidFill>
              </a:rPr>
              <a:t>بين المنظمة ومختلف أطراف بيئتها الخارجية</a:t>
            </a:r>
            <a:endParaRPr lang="fr-FR" sz="3600" dirty="0" smtClean="0">
              <a:solidFill>
                <a:schemeClr val="tx1"/>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72518" cy="6369072"/>
          </a:xfrm>
        </p:spPr>
        <p:txBody>
          <a:bodyPr>
            <a:normAutofit/>
          </a:bodyPr>
          <a:lstStyle/>
          <a:p>
            <a:pPr lvl="0" algn="r" rtl="1">
              <a:buFont typeface="Wingdings" pitchFamily="2" charset="2"/>
              <a:buChar char="v"/>
            </a:pPr>
            <a:r>
              <a:rPr lang="ar-SA" b="1" dirty="0" smtClean="0">
                <a:solidFill>
                  <a:srgbClr val="FF0000"/>
                </a:solidFill>
              </a:rPr>
              <a:t>اتصال غير رسمي</a:t>
            </a:r>
            <a:r>
              <a:rPr lang="ar-DZ" b="1" dirty="0" smtClean="0">
                <a:solidFill>
                  <a:srgbClr val="FF0000"/>
                </a:solidFill>
              </a:rPr>
              <a:t/>
            </a:r>
            <a:br>
              <a:rPr lang="ar-DZ" b="1" dirty="0" smtClean="0">
                <a:solidFill>
                  <a:srgbClr val="FF0000"/>
                </a:solidFill>
              </a:rPr>
            </a:br>
            <a:r>
              <a:rPr lang="ar-SA" sz="4000" dirty="0" smtClean="0"/>
              <a:t>هو تعبير عن شيوع العلاقات الشخصية</a:t>
            </a:r>
            <a:r>
              <a:rPr lang="ar-DZ" sz="4000" dirty="0" smtClean="0"/>
              <a:t> التي تنشأ </a:t>
            </a:r>
            <a:r>
              <a:rPr lang="ar-SA" sz="4000" dirty="0" smtClean="0"/>
              <a:t>داخل المؤسسة </a:t>
            </a:r>
            <a:r>
              <a:rPr lang="ar-DZ" sz="4000" dirty="0" smtClean="0"/>
              <a:t>و خارجها </a:t>
            </a:r>
            <a:r>
              <a:rPr lang="ar-DZ" sz="4000" dirty="0" err="1" smtClean="0"/>
              <a:t>إ</a:t>
            </a:r>
            <a:r>
              <a:rPr lang="ar-SA" sz="4000" dirty="0" smtClean="0"/>
              <a:t>ذ يتفاعل بعض الموظفين مع منظمات أخرى من خلال اللقاءات غير الرسمية كالمناسبات الاجتماعية مثلا  </a:t>
            </a:r>
            <a:r>
              <a:rPr lang="ar-DZ" sz="4000" dirty="0" smtClean="0"/>
              <a:t>في إطار غير رسمي.</a:t>
            </a:r>
            <a:r>
              <a:rPr lang="fr-FR" dirty="0" smtClean="0"/>
              <a:t/>
            </a:r>
            <a:br>
              <a:rPr lang="fr-FR"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402</Words>
  <Application>Microsoft Office PowerPoint</Application>
  <PresentationFormat>Affichage à l'écran (4:3)</PresentationFormat>
  <Paragraphs>72</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المحور الثالث الاتصال في المؤسسة </vt:lpstr>
      <vt:lpstr>تعريف اتصال المؤسسة (الاتصال التنظيمي) :   هو عملية يتم عن طريقها إيصال معلومات من أي نوع ومن أي فرد في الهيكل التنظيمي للمنشأة إلى فرد آخر قصد إحداث التغيير فهو أداة أولية من أدوات التأثير على الأفراد ووسيلة فعالة لإحداث التغيير في سلوكا تهم. </vt:lpstr>
      <vt:lpstr>Diapositive 3</vt:lpstr>
      <vt:lpstr>التصنيف 1 حسب وسيلة الاتصال: </vt:lpstr>
      <vt:lpstr>التصنيف 2  حسب نوع الرسالة</vt:lpstr>
      <vt:lpstr>التصنيف  3  حسب الجمهور المستهدف </vt:lpstr>
      <vt:lpstr>ينقسم هذا النوع من الاتصال بدوره إلى العديد من الأنواع أهمها:  - الاتصال التسويقي ( الترويج) - الاتصال التوظيفي - الاتصال المالي  - الاتصال الأزماتي </vt:lpstr>
      <vt:lpstr>التصنيف 4 حسب رسمية الاتصال</vt:lpstr>
      <vt:lpstr>اتصال غير رسمي هو تعبير عن شيوع العلاقات الشخصية التي تنشأ داخل المؤسسة و خارجها إذ يتفاعل بعض الموظفين مع منظمات أخرى من خلال اللقاءات غير الرسمية كالمناسبات الاجتماعية مثلا  في إطار غير رسمي. </vt:lpstr>
      <vt:lpstr>التصنيف 5 حسب اتجاه الاتصال </vt:lpstr>
      <vt:lpstr>الاتصال الصاعد   يتم من خلاله نقل ا لرسائل من الإدارة التشغيلية إلى المستويات الأعلى منها ، و قد تأتي على شكل : معلومات عن مستوى الانجاز المحقق – تقديم مقترحات- عرض أفكار-تقديم  طلبات  - شكاوي ... الخ </vt:lpstr>
      <vt:lpstr>Diapositive 12</vt:lpstr>
      <vt:lpstr>Diapositive 13</vt:lpstr>
      <vt:lpstr>Diapositive 14</vt:lpstr>
      <vt:lpstr>الاتصال الأفقي  يجري ما بين موظفي المستوى الإداري الواحد،  ويأخذ في الغالب صفة التشاور و التنسيق.</vt:lpstr>
      <vt:lpstr>أهمية الاتصال في المؤسسة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الاتصال في المؤسسة</dc:title>
  <dc:creator>hp</dc:creator>
  <cp:lastModifiedBy>hp</cp:lastModifiedBy>
  <cp:revision>7</cp:revision>
  <dcterms:created xsi:type="dcterms:W3CDTF">2021-02-17T22:51:32Z</dcterms:created>
  <dcterms:modified xsi:type="dcterms:W3CDTF">2021-02-17T23:59:27Z</dcterms:modified>
</cp:coreProperties>
</file>