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1" r:id="rId1"/>
  </p:sldMasterIdLst>
  <p:notesMasterIdLst>
    <p:notesMasterId r:id="rId103"/>
  </p:notesMasterIdLst>
  <p:sldIdLst>
    <p:sldId id="671" r:id="rId2"/>
    <p:sldId id="825" r:id="rId3"/>
    <p:sldId id="810" r:id="rId4"/>
    <p:sldId id="811" r:id="rId5"/>
    <p:sldId id="812" r:id="rId6"/>
    <p:sldId id="813" r:id="rId7"/>
    <p:sldId id="814" r:id="rId8"/>
    <p:sldId id="815" r:id="rId9"/>
    <p:sldId id="816" r:id="rId10"/>
    <p:sldId id="817" r:id="rId11"/>
    <p:sldId id="818" r:id="rId12"/>
    <p:sldId id="819" r:id="rId13"/>
    <p:sldId id="820" r:id="rId14"/>
    <p:sldId id="821" r:id="rId15"/>
    <p:sldId id="822" r:id="rId16"/>
    <p:sldId id="823" r:id="rId17"/>
    <p:sldId id="824" r:id="rId18"/>
    <p:sldId id="725" r:id="rId19"/>
    <p:sldId id="727" r:id="rId20"/>
    <p:sldId id="728" r:id="rId21"/>
    <p:sldId id="729" r:id="rId22"/>
    <p:sldId id="730" r:id="rId23"/>
    <p:sldId id="731" r:id="rId24"/>
    <p:sldId id="732" r:id="rId25"/>
    <p:sldId id="733" r:id="rId26"/>
    <p:sldId id="734" r:id="rId27"/>
    <p:sldId id="735" r:id="rId28"/>
    <p:sldId id="736" r:id="rId29"/>
    <p:sldId id="737" r:id="rId30"/>
    <p:sldId id="738" r:id="rId31"/>
    <p:sldId id="739" r:id="rId32"/>
    <p:sldId id="740" r:id="rId33"/>
    <p:sldId id="741" r:id="rId34"/>
    <p:sldId id="742" r:id="rId35"/>
    <p:sldId id="743" r:id="rId36"/>
    <p:sldId id="744" r:id="rId37"/>
    <p:sldId id="745" r:id="rId38"/>
    <p:sldId id="746" r:id="rId39"/>
    <p:sldId id="747" r:id="rId40"/>
    <p:sldId id="748" r:id="rId41"/>
    <p:sldId id="749" r:id="rId42"/>
    <p:sldId id="750" r:id="rId43"/>
    <p:sldId id="751" r:id="rId44"/>
    <p:sldId id="752" r:id="rId45"/>
    <p:sldId id="753" r:id="rId46"/>
    <p:sldId id="754" r:id="rId47"/>
    <p:sldId id="755" r:id="rId48"/>
    <p:sldId id="756" r:id="rId49"/>
    <p:sldId id="757" r:id="rId50"/>
    <p:sldId id="758" r:id="rId51"/>
    <p:sldId id="759" r:id="rId52"/>
    <p:sldId id="760" r:id="rId53"/>
    <p:sldId id="761" r:id="rId54"/>
    <p:sldId id="762" r:id="rId55"/>
    <p:sldId id="763" r:id="rId56"/>
    <p:sldId id="764" r:id="rId57"/>
    <p:sldId id="765" r:id="rId58"/>
    <p:sldId id="766" r:id="rId59"/>
    <p:sldId id="767" r:id="rId60"/>
    <p:sldId id="768" r:id="rId61"/>
    <p:sldId id="769" r:id="rId62"/>
    <p:sldId id="770" r:id="rId63"/>
    <p:sldId id="771" r:id="rId64"/>
    <p:sldId id="772" r:id="rId65"/>
    <p:sldId id="773" r:id="rId66"/>
    <p:sldId id="774" r:id="rId67"/>
    <p:sldId id="775" r:id="rId68"/>
    <p:sldId id="776" r:id="rId69"/>
    <p:sldId id="777" r:id="rId70"/>
    <p:sldId id="778" r:id="rId71"/>
    <p:sldId id="779" r:id="rId72"/>
    <p:sldId id="780" r:id="rId73"/>
    <p:sldId id="781" r:id="rId74"/>
    <p:sldId id="782" r:id="rId75"/>
    <p:sldId id="783" r:id="rId76"/>
    <p:sldId id="784" r:id="rId77"/>
    <p:sldId id="785" r:id="rId78"/>
    <p:sldId id="786" r:id="rId79"/>
    <p:sldId id="787" r:id="rId80"/>
    <p:sldId id="788" r:id="rId81"/>
    <p:sldId id="789" r:id="rId82"/>
    <p:sldId id="790" r:id="rId83"/>
    <p:sldId id="791" r:id="rId84"/>
    <p:sldId id="792" r:id="rId85"/>
    <p:sldId id="793" r:id="rId86"/>
    <p:sldId id="794" r:id="rId87"/>
    <p:sldId id="795" r:id="rId88"/>
    <p:sldId id="796" r:id="rId89"/>
    <p:sldId id="797" r:id="rId90"/>
    <p:sldId id="798" r:id="rId91"/>
    <p:sldId id="799" r:id="rId92"/>
    <p:sldId id="800" r:id="rId93"/>
    <p:sldId id="801" r:id="rId94"/>
    <p:sldId id="802" r:id="rId95"/>
    <p:sldId id="803" r:id="rId96"/>
    <p:sldId id="804" r:id="rId97"/>
    <p:sldId id="805" r:id="rId98"/>
    <p:sldId id="806" r:id="rId99"/>
    <p:sldId id="807" r:id="rId100"/>
    <p:sldId id="808" r:id="rId101"/>
    <p:sldId id="809" r:id="rId10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ahoma" pitchFamily="34" charset="0"/>
        <a:ea typeface="+mn-ea"/>
        <a:cs typeface="Arial" charset="0"/>
      </a:defRPr>
    </a:lvl1pPr>
    <a:lvl2pPr marL="457200" algn="r" rtl="1" fontAlgn="base">
      <a:spcBef>
        <a:spcPct val="0"/>
      </a:spcBef>
      <a:spcAft>
        <a:spcPct val="0"/>
      </a:spcAft>
      <a:defRPr kern="1200">
        <a:solidFill>
          <a:schemeClr val="tx1"/>
        </a:solidFill>
        <a:latin typeface="Tahoma" pitchFamily="34" charset="0"/>
        <a:ea typeface="+mn-ea"/>
        <a:cs typeface="Arial" charset="0"/>
      </a:defRPr>
    </a:lvl2pPr>
    <a:lvl3pPr marL="914400" algn="r" rtl="1" fontAlgn="base">
      <a:spcBef>
        <a:spcPct val="0"/>
      </a:spcBef>
      <a:spcAft>
        <a:spcPct val="0"/>
      </a:spcAft>
      <a:defRPr kern="1200">
        <a:solidFill>
          <a:schemeClr val="tx1"/>
        </a:solidFill>
        <a:latin typeface="Tahoma" pitchFamily="34" charset="0"/>
        <a:ea typeface="+mn-ea"/>
        <a:cs typeface="Arial" charset="0"/>
      </a:defRPr>
    </a:lvl3pPr>
    <a:lvl4pPr marL="1371600" algn="r" rtl="1" fontAlgn="base">
      <a:spcBef>
        <a:spcPct val="0"/>
      </a:spcBef>
      <a:spcAft>
        <a:spcPct val="0"/>
      </a:spcAft>
      <a:defRPr kern="1200">
        <a:solidFill>
          <a:schemeClr val="tx1"/>
        </a:solidFill>
        <a:latin typeface="Tahoma" pitchFamily="34" charset="0"/>
        <a:ea typeface="+mn-ea"/>
        <a:cs typeface="Arial" charset="0"/>
      </a:defRPr>
    </a:lvl4pPr>
    <a:lvl5pPr marL="1828800" algn="r" rtl="1"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FFFFFF"/>
    <a:srgbClr val="000000"/>
    <a:srgbClr val="CC0000"/>
    <a:srgbClr val="13D109"/>
    <a:srgbClr val="008000"/>
    <a:srgbClr val="5B721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061" autoAdjust="0"/>
    <p:restoredTop sz="86256" autoAdjust="0"/>
  </p:normalViewPr>
  <p:slideViewPr>
    <p:cSldViewPr>
      <p:cViewPr varScale="1">
        <p:scale>
          <a:sx n="71" d="100"/>
          <a:sy n="71" d="100"/>
        </p:scale>
        <p:origin x="113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84"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15363"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34" charset="0"/>
                <a:cs typeface="Arial" pitchFamily="34" charset="0"/>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Cliquez pour modifier les styles du texte du masque</a:t>
            </a:r>
          </a:p>
          <a:p>
            <a:pPr lvl="1"/>
            <a:r>
              <a:rPr lang="en-US" noProof="0" smtClean="0"/>
              <a:t>Deuxième niveau</a:t>
            </a:r>
          </a:p>
          <a:p>
            <a:pPr lvl="2"/>
            <a:r>
              <a:rPr lang="en-US" noProof="0" smtClean="0"/>
              <a:t>Troisième niveau</a:t>
            </a:r>
          </a:p>
          <a:p>
            <a:pPr lvl="3"/>
            <a:r>
              <a:rPr lang="en-US" noProof="0" smtClean="0"/>
              <a:t>Quatrième niveau</a:t>
            </a:r>
          </a:p>
          <a:p>
            <a:pPr lvl="4"/>
            <a:r>
              <a:rPr lang="en-US" noProof="0" smtClean="0"/>
              <a:t>Cinquième niveau</a:t>
            </a:r>
          </a:p>
        </p:txBody>
      </p:sp>
      <p:sp>
        <p:nvSpPr>
          <p:cNvPr id="15366"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15367"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cs typeface="Arial" pitchFamily="34" charset="0"/>
              </a:defRPr>
            </a:lvl1pPr>
          </a:lstStyle>
          <a:p>
            <a:pPr>
              <a:defRPr/>
            </a:pPr>
            <a:fld id="{BAC30C72-2283-438B-80DD-7443D7443526}" type="slidenum">
              <a:rPr lang="en-US"/>
              <a:pPr>
                <a:defRPr/>
              </a:pPr>
              <a:t>‹N°›</a:t>
            </a:fld>
            <a:endParaRPr lang="en-US"/>
          </a:p>
        </p:txBody>
      </p:sp>
    </p:spTree>
    <p:extLst>
      <p:ext uri="{BB962C8B-B14F-4D97-AF65-F5344CB8AC3E}">
        <p14:creationId xmlns:p14="http://schemas.microsoft.com/office/powerpoint/2010/main" val="542826805"/>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latin typeface="Arial" charset="0"/>
              <a:cs typeface="Arial" charset="0"/>
            </a:endParaRPr>
          </a:p>
        </p:txBody>
      </p:sp>
      <p:sp>
        <p:nvSpPr>
          <p:cNvPr id="37892" name="Slide Number Placeholder 3"/>
          <p:cNvSpPr>
            <a:spLocks noGrp="1"/>
          </p:cNvSpPr>
          <p:nvPr>
            <p:ph type="sldNum" sz="quarter" idx="5"/>
          </p:nvPr>
        </p:nvSpPr>
        <p:spPr>
          <a:noFill/>
        </p:spPr>
        <p:txBody>
          <a:bodyPr/>
          <a:lstStyle/>
          <a:p>
            <a:fld id="{CD4E004C-6322-45EF-9914-2005201E585B}" type="slidenum">
              <a:rPr lang="en-US" smtClean="0">
                <a:latin typeface="Arial" charset="0"/>
                <a:cs typeface="Arial" charset="0"/>
              </a:rPr>
              <a:pPr/>
              <a:t>1</a:t>
            </a:fld>
            <a:endParaRPr lang="en-US" smtClean="0">
              <a:latin typeface="Arial" charset="0"/>
              <a:cs typeface="Arial" charset="0"/>
            </a:endParaRPr>
          </a:p>
        </p:txBody>
      </p:sp>
    </p:spTree>
    <p:extLst>
      <p:ext uri="{BB962C8B-B14F-4D97-AF65-F5344CB8AC3E}">
        <p14:creationId xmlns:p14="http://schemas.microsoft.com/office/powerpoint/2010/main" val="3532481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B1176F9C-83CE-4919-8649-E80B3AD6422B}" type="slidenum">
              <a:rPr lang="ar-SA" altLang="fr-FR" smtClean="0"/>
              <a:pPr/>
              <a:t>23</a:t>
            </a:fld>
            <a:endParaRPr lang="ar-SA" altLang="fr-FR" smtClean="0"/>
          </a:p>
        </p:txBody>
      </p:sp>
    </p:spTree>
    <p:extLst>
      <p:ext uri="{BB962C8B-B14F-4D97-AF65-F5344CB8AC3E}">
        <p14:creationId xmlns:p14="http://schemas.microsoft.com/office/powerpoint/2010/main" val="1049903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DC089574-B808-4D89-8C80-5113A890CE8F}" type="slidenum">
              <a:rPr lang="ar-SA" altLang="fr-FR" smtClean="0"/>
              <a:pPr/>
              <a:t>24</a:t>
            </a:fld>
            <a:endParaRPr lang="ar-SA" altLang="fr-FR" smtClean="0"/>
          </a:p>
        </p:txBody>
      </p:sp>
    </p:spTree>
    <p:extLst>
      <p:ext uri="{BB962C8B-B14F-4D97-AF65-F5344CB8AC3E}">
        <p14:creationId xmlns:p14="http://schemas.microsoft.com/office/powerpoint/2010/main" val="7289202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FBFBF9D2-44BE-4EC2-8173-A82C65162D59}" type="slidenum">
              <a:rPr lang="ar-SA" altLang="fr-FR" smtClean="0"/>
              <a:pPr/>
              <a:t>25</a:t>
            </a:fld>
            <a:endParaRPr lang="ar-SA" altLang="fr-FR" smtClean="0"/>
          </a:p>
        </p:txBody>
      </p:sp>
    </p:spTree>
    <p:extLst>
      <p:ext uri="{BB962C8B-B14F-4D97-AF65-F5344CB8AC3E}">
        <p14:creationId xmlns:p14="http://schemas.microsoft.com/office/powerpoint/2010/main" val="19684695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D641789C-E271-4A89-ACED-4ADF4E300521}" type="slidenum">
              <a:rPr lang="ar-SA" altLang="fr-FR" smtClean="0"/>
              <a:pPr/>
              <a:t>27</a:t>
            </a:fld>
            <a:endParaRPr lang="ar-SA" altLang="fr-FR" smtClean="0"/>
          </a:p>
        </p:txBody>
      </p:sp>
    </p:spTree>
    <p:extLst>
      <p:ext uri="{BB962C8B-B14F-4D97-AF65-F5344CB8AC3E}">
        <p14:creationId xmlns:p14="http://schemas.microsoft.com/office/powerpoint/2010/main" val="3119409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BA5AC3F3-1FF2-4DC5-A4DF-1D073ED24313}" type="slidenum">
              <a:rPr lang="ar-SA" altLang="fr-FR" smtClean="0"/>
              <a:pPr/>
              <a:t>28</a:t>
            </a:fld>
            <a:endParaRPr lang="ar-SA" altLang="fr-FR" smtClean="0"/>
          </a:p>
        </p:txBody>
      </p:sp>
    </p:spTree>
    <p:extLst>
      <p:ext uri="{BB962C8B-B14F-4D97-AF65-F5344CB8AC3E}">
        <p14:creationId xmlns:p14="http://schemas.microsoft.com/office/powerpoint/2010/main" val="721120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054105F0-6338-4F1D-B9A3-80E5CED175E4}" type="slidenum">
              <a:rPr lang="ar-SA" altLang="fr-FR" smtClean="0"/>
              <a:pPr/>
              <a:t>29</a:t>
            </a:fld>
            <a:endParaRPr lang="ar-SA" altLang="fr-FR" smtClean="0"/>
          </a:p>
        </p:txBody>
      </p:sp>
    </p:spTree>
    <p:extLst>
      <p:ext uri="{BB962C8B-B14F-4D97-AF65-F5344CB8AC3E}">
        <p14:creationId xmlns:p14="http://schemas.microsoft.com/office/powerpoint/2010/main" val="36281827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1FDD534C-D2A6-40AF-98D2-7DA4BA0BD1D8}" type="slidenum">
              <a:rPr lang="ar-SA" altLang="fr-FR" smtClean="0"/>
              <a:pPr/>
              <a:t>30</a:t>
            </a:fld>
            <a:endParaRPr lang="ar-SA" altLang="fr-FR" smtClean="0"/>
          </a:p>
        </p:txBody>
      </p:sp>
    </p:spTree>
    <p:extLst>
      <p:ext uri="{BB962C8B-B14F-4D97-AF65-F5344CB8AC3E}">
        <p14:creationId xmlns:p14="http://schemas.microsoft.com/office/powerpoint/2010/main" val="20861663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95445752-60B0-4B65-BA26-B3233EC4724B}" type="slidenum">
              <a:rPr lang="ar-SA" altLang="fr-FR" smtClean="0"/>
              <a:pPr/>
              <a:t>31</a:t>
            </a:fld>
            <a:endParaRPr lang="ar-SA" altLang="fr-FR" smtClean="0"/>
          </a:p>
        </p:txBody>
      </p:sp>
    </p:spTree>
    <p:extLst>
      <p:ext uri="{BB962C8B-B14F-4D97-AF65-F5344CB8AC3E}">
        <p14:creationId xmlns:p14="http://schemas.microsoft.com/office/powerpoint/2010/main" val="37133496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70E842E9-84F9-4560-AD91-90C2D389A90A}" type="slidenum">
              <a:rPr lang="ar-SA" altLang="fr-FR" smtClean="0"/>
              <a:pPr/>
              <a:t>32</a:t>
            </a:fld>
            <a:endParaRPr lang="ar-SA" altLang="fr-FR" smtClean="0"/>
          </a:p>
        </p:txBody>
      </p:sp>
    </p:spTree>
    <p:extLst>
      <p:ext uri="{BB962C8B-B14F-4D97-AF65-F5344CB8AC3E}">
        <p14:creationId xmlns:p14="http://schemas.microsoft.com/office/powerpoint/2010/main" val="2560160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A8650BB5-77AF-4C79-B31A-4616E02626D6}" type="slidenum">
              <a:rPr lang="ar-SA" altLang="fr-FR" smtClean="0"/>
              <a:pPr/>
              <a:t>33</a:t>
            </a:fld>
            <a:endParaRPr lang="ar-SA" altLang="fr-FR" smtClean="0"/>
          </a:p>
        </p:txBody>
      </p:sp>
    </p:spTree>
    <p:extLst>
      <p:ext uri="{BB962C8B-B14F-4D97-AF65-F5344CB8AC3E}">
        <p14:creationId xmlns:p14="http://schemas.microsoft.com/office/powerpoint/2010/main" val="128958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latin typeface="Arial" charset="0"/>
              <a:cs typeface="Arial" charset="0"/>
            </a:endParaRPr>
          </a:p>
        </p:txBody>
      </p:sp>
      <p:sp>
        <p:nvSpPr>
          <p:cNvPr id="37892" name="Slide Number Placeholder 3"/>
          <p:cNvSpPr>
            <a:spLocks noGrp="1"/>
          </p:cNvSpPr>
          <p:nvPr>
            <p:ph type="sldNum" sz="quarter" idx="5"/>
          </p:nvPr>
        </p:nvSpPr>
        <p:spPr>
          <a:noFill/>
        </p:spPr>
        <p:txBody>
          <a:bodyPr/>
          <a:lstStyle/>
          <a:p>
            <a:fld id="{CD4E004C-6322-45EF-9914-2005201E585B}" type="slidenum">
              <a:rPr lang="en-US" smtClean="0">
                <a:latin typeface="Arial" charset="0"/>
                <a:cs typeface="Arial" charset="0"/>
              </a:rPr>
              <a:pPr/>
              <a:t>3</a:t>
            </a:fld>
            <a:endParaRPr lang="en-US" smtClean="0">
              <a:latin typeface="Arial" charset="0"/>
              <a:cs typeface="Arial" charset="0"/>
            </a:endParaRPr>
          </a:p>
        </p:txBody>
      </p:sp>
    </p:spTree>
    <p:extLst>
      <p:ext uri="{BB962C8B-B14F-4D97-AF65-F5344CB8AC3E}">
        <p14:creationId xmlns:p14="http://schemas.microsoft.com/office/powerpoint/2010/main" val="21386394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60ED73A0-6CEB-45F9-854E-2AF63E42107F}" type="slidenum">
              <a:rPr lang="ar-SA" altLang="fr-FR" smtClean="0"/>
              <a:pPr/>
              <a:t>34</a:t>
            </a:fld>
            <a:endParaRPr lang="ar-SA" altLang="fr-FR" smtClean="0"/>
          </a:p>
        </p:txBody>
      </p:sp>
    </p:spTree>
    <p:extLst>
      <p:ext uri="{BB962C8B-B14F-4D97-AF65-F5344CB8AC3E}">
        <p14:creationId xmlns:p14="http://schemas.microsoft.com/office/powerpoint/2010/main" val="40349285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AB3C07BF-F88A-4020-9369-3EE2D6AEBD13}" type="slidenum">
              <a:rPr lang="ar-SA" altLang="fr-FR" smtClean="0"/>
              <a:pPr/>
              <a:t>35</a:t>
            </a:fld>
            <a:endParaRPr lang="ar-SA" altLang="fr-FR" smtClean="0"/>
          </a:p>
        </p:txBody>
      </p:sp>
    </p:spTree>
    <p:extLst>
      <p:ext uri="{BB962C8B-B14F-4D97-AF65-F5344CB8AC3E}">
        <p14:creationId xmlns:p14="http://schemas.microsoft.com/office/powerpoint/2010/main" val="7435024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7F8F9D42-D6F7-4E14-9690-C4F5B9150805}" type="slidenum">
              <a:rPr lang="ar-SA" altLang="fr-FR" smtClean="0"/>
              <a:pPr/>
              <a:t>38</a:t>
            </a:fld>
            <a:endParaRPr lang="ar-SA" altLang="fr-FR" smtClean="0"/>
          </a:p>
        </p:txBody>
      </p:sp>
    </p:spTree>
    <p:extLst>
      <p:ext uri="{BB962C8B-B14F-4D97-AF65-F5344CB8AC3E}">
        <p14:creationId xmlns:p14="http://schemas.microsoft.com/office/powerpoint/2010/main" val="17077520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42E150CF-0E4B-4F94-9332-9474329B17DE}" type="slidenum">
              <a:rPr lang="ar-SA" altLang="fr-FR" smtClean="0"/>
              <a:pPr/>
              <a:t>39</a:t>
            </a:fld>
            <a:endParaRPr lang="ar-SA" altLang="fr-FR" smtClean="0"/>
          </a:p>
        </p:txBody>
      </p:sp>
    </p:spTree>
    <p:extLst>
      <p:ext uri="{BB962C8B-B14F-4D97-AF65-F5344CB8AC3E}">
        <p14:creationId xmlns:p14="http://schemas.microsoft.com/office/powerpoint/2010/main" val="42620505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2CEC97F3-0612-4ABF-AF75-47EAD545AE74}" type="slidenum">
              <a:rPr lang="ar-SA" altLang="fr-FR" smtClean="0"/>
              <a:pPr/>
              <a:t>40</a:t>
            </a:fld>
            <a:endParaRPr lang="ar-SA" altLang="fr-FR" smtClean="0"/>
          </a:p>
        </p:txBody>
      </p:sp>
    </p:spTree>
    <p:extLst>
      <p:ext uri="{BB962C8B-B14F-4D97-AF65-F5344CB8AC3E}">
        <p14:creationId xmlns:p14="http://schemas.microsoft.com/office/powerpoint/2010/main" val="5249514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2623FDA3-F816-4D69-B0A9-AC36E8F3886E}" type="slidenum">
              <a:rPr lang="ar-SA" altLang="fr-FR" smtClean="0"/>
              <a:pPr/>
              <a:t>41</a:t>
            </a:fld>
            <a:endParaRPr lang="ar-SA" altLang="fr-FR" smtClean="0"/>
          </a:p>
        </p:txBody>
      </p:sp>
    </p:spTree>
    <p:extLst>
      <p:ext uri="{BB962C8B-B14F-4D97-AF65-F5344CB8AC3E}">
        <p14:creationId xmlns:p14="http://schemas.microsoft.com/office/powerpoint/2010/main" val="15701926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3D803A19-14F1-4F02-8586-19A641D2AE75}" type="slidenum">
              <a:rPr lang="ar-SA" altLang="fr-FR" smtClean="0"/>
              <a:pPr/>
              <a:t>42</a:t>
            </a:fld>
            <a:endParaRPr lang="ar-SA" altLang="fr-FR" smtClean="0"/>
          </a:p>
        </p:txBody>
      </p:sp>
    </p:spTree>
    <p:extLst>
      <p:ext uri="{BB962C8B-B14F-4D97-AF65-F5344CB8AC3E}">
        <p14:creationId xmlns:p14="http://schemas.microsoft.com/office/powerpoint/2010/main" val="13180458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582B467A-FA1E-4494-9FB0-2396E6DBE683}" type="slidenum">
              <a:rPr lang="ar-SA" altLang="fr-FR" smtClean="0"/>
              <a:pPr/>
              <a:t>43</a:t>
            </a:fld>
            <a:endParaRPr lang="ar-SA" altLang="fr-FR" smtClean="0"/>
          </a:p>
        </p:txBody>
      </p:sp>
    </p:spTree>
    <p:extLst>
      <p:ext uri="{BB962C8B-B14F-4D97-AF65-F5344CB8AC3E}">
        <p14:creationId xmlns:p14="http://schemas.microsoft.com/office/powerpoint/2010/main" val="2660280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ln/>
        </p:spPr>
      </p:sp>
      <p:sp>
        <p:nvSpPr>
          <p:cNvPr id="38915" name="Espace réservé des commentaires 2"/>
          <p:cNvSpPr>
            <a:spLocks noGrp="1"/>
          </p:cNvSpPr>
          <p:nvPr>
            <p:ph type="body" idx="1"/>
          </p:nvPr>
        </p:nvSpPr>
        <p:spPr>
          <a:noFill/>
          <a:ln/>
        </p:spPr>
        <p:txBody>
          <a:bodyPr/>
          <a:lstStyle/>
          <a:p>
            <a:endParaRPr lang="fr-FR" smtClean="0">
              <a:latin typeface="Arial" charset="0"/>
              <a:cs typeface="Arial" charset="0"/>
            </a:endParaRPr>
          </a:p>
        </p:txBody>
      </p:sp>
      <p:sp>
        <p:nvSpPr>
          <p:cNvPr id="38916" name="Espace réservé du numéro de diapositive 3"/>
          <p:cNvSpPr>
            <a:spLocks noGrp="1"/>
          </p:cNvSpPr>
          <p:nvPr>
            <p:ph type="sldNum" sz="quarter" idx="5"/>
          </p:nvPr>
        </p:nvSpPr>
        <p:spPr>
          <a:noFill/>
        </p:spPr>
        <p:txBody>
          <a:bodyPr/>
          <a:lstStyle/>
          <a:p>
            <a:fld id="{0CCE7E12-B69A-403E-99E1-A23E0624C08E}" type="slidenum">
              <a:rPr lang="fr-FR" smtClean="0">
                <a:latin typeface="Arial" charset="0"/>
                <a:cs typeface="Arial" charset="0"/>
              </a:rPr>
              <a:pPr/>
              <a:t>10</a:t>
            </a:fld>
            <a:endParaRPr lang="fr-FR" smtClean="0">
              <a:latin typeface="Arial" charset="0"/>
              <a:cs typeface="Arial" charset="0"/>
            </a:endParaRPr>
          </a:p>
        </p:txBody>
      </p:sp>
    </p:spTree>
    <p:extLst>
      <p:ext uri="{BB962C8B-B14F-4D97-AF65-F5344CB8AC3E}">
        <p14:creationId xmlns:p14="http://schemas.microsoft.com/office/powerpoint/2010/main" val="1112891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ln/>
        </p:spPr>
      </p:sp>
      <p:sp>
        <p:nvSpPr>
          <p:cNvPr id="38915" name="Espace réservé des commentaires 2"/>
          <p:cNvSpPr>
            <a:spLocks noGrp="1"/>
          </p:cNvSpPr>
          <p:nvPr>
            <p:ph type="body" idx="1"/>
          </p:nvPr>
        </p:nvSpPr>
        <p:spPr>
          <a:noFill/>
          <a:ln/>
        </p:spPr>
        <p:txBody>
          <a:bodyPr/>
          <a:lstStyle/>
          <a:p>
            <a:endParaRPr lang="fr-FR" smtClean="0">
              <a:latin typeface="Arial" charset="0"/>
              <a:cs typeface="Arial" charset="0"/>
            </a:endParaRPr>
          </a:p>
        </p:txBody>
      </p:sp>
      <p:sp>
        <p:nvSpPr>
          <p:cNvPr id="38916" name="Espace réservé du numéro de diapositive 3"/>
          <p:cNvSpPr>
            <a:spLocks noGrp="1"/>
          </p:cNvSpPr>
          <p:nvPr>
            <p:ph type="sldNum" sz="quarter" idx="5"/>
          </p:nvPr>
        </p:nvSpPr>
        <p:spPr>
          <a:noFill/>
        </p:spPr>
        <p:txBody>
          <a:bodyPr/>
          <a:lstStyle/>
          <a:p>
            <a:fld id="{0CCE7E12-B69A-403E-99E1-A23E0624C08E}" type="slidenum">
              <a:rPr lang="fr-FR" smtClean="0">
                <a:latin typeface="Arial" charset="0"/>
                <a:cs typeface="Arial" charset="0"/>
              </a:rPr>
              <a:pPr/>
              <a:t>11</a:t>
            </a:fld>
            <a:endParaRPr lang="fr-FR" smtClean="0">
              <a:latin typeface="Arial" charset="0"/>
              <a:cs typeface="Arial" charset="0"/>
            </a:endParaRPr>
          </a:p>
        </p:txBody>
      </p:sp>
    </p:spTree>
    <p:extLst>
      <p:ext uri="{BB962C8B-B14F-4D97-AF65-F5344CB8AC3E}">
        <p14:creationId xmlns:p14="http://schemas.microsoft.com/office/powerpoint/2010/main" val="1299494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8A240CD9-B507-4D3F-AF88-1AE5A8343922}" type="slidenum">
              <a:rPr lang="ar-IQ" smtClean="0"/>
              <a:pPr/>
              <a:t>14</a:t>
            </a:fld>
            <a:endParaRPr lang="ar-IQ"/>
          </a:p>
        </p:txBody>
      </p:sp>
    </p:spTree>
    <p:extLst>
      <p:ext uri="{BB962C8B-B14F-4D97-AF65-F5344CB8AC3E}">
        <p14:creationId xmlns:p14="http://schemas.microsoft.com/office/powerpoint/2010/main" val="3033839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F52DB38E-A68D-4764-B125-F0646C0B575F}" type="slidenum">
              <a:rPr lang="ar-SA" altLang="fr-FR" smtClean="0"/>
              <a:pPr/>
              <a:t>19</a:t>
            </a:fld>
            <a:endParaRPr lang="ar-SA" altLang="fr-FR" smtClean="0"/>
          </a:p>
        </p:txBody>
      </p:sp>
    </p:spTree>
    <p:extLst>
      <p:ext uri="{BB962C8B-B14F-4D97-AF65-F5344CB8AC3E}">
        <p14:creationId xmlns:p14="http://schemas.microsoft.com/office/powerpoint/2010/main" val="2725019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B006D3BD-1BFA-4161-9DED-453C57CA4004}" type="slidenum">
              <a:rPr lang="ar-SA" altLang="fr-FR" smtClean="0"/>
              <a:pPr/>
              <a:t>20</a:t>
            </a:fld>
            <a:endParaRPr lang="ar-SA" altLang="fr-FR" smtClean="0"/>
          </a:p>
        </p:txBody>
      </p:sp>
    </p:spTree>
    <p:extLst>
      <p:ext uri="{BB962C8B-B14F-4D97-AF65-F5344CB8AC3E}">
        <p14:creationId xmlns:p14="http://schemas.microsoft.com/office/powerpoint/2010/main" val="876765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3A609617-8A2C-43AE-B9D6-5B04200CA054}" type="slidenum">
              <a:rPr lang="ar-SA" altLang="fr-FR" smtClean="0"/>
              <a:pPr/>
              <a:t>21</a:t>
            </a:fld>
            <a:endParaRPr lang="ar-SA" altLang="fr-FR" smtClean="0"/>
          </a:p>
        </p:txBody>
      </p:sp>
    </p:spTree>
    <p:extLst>
      <p:ext uri="{BB962C8B-B14F-4D97-AF65-F5344CB8AC3E}">
        <p14:creationId xmlns:p14="http://schemas.microsoft.com/office/powerpoint/2010/main" val="2855322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fr-FR"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8DABACB5-B2E3-4C21-8179-99A766387D6E}" type="slidenum">
              <a:rPr lang="ar-SA" altLang="fr-FR" smtClean="0"/>
              <a:pPr/>
              <a:t>22</a:t>
            </a:fld>
            <a:endParaRPr lang="ar-SA" altLang="fr-FR" smtClean="0"/>
          </a:p>
        </p:txBody>
      </p:sp>
    </p:spTree>
    <p:extLst>
      <p:ext uri="{BB962C8B-B14F-4D97-AF65-F5344CB8AC3E}">
        <p14:creationId xmlns:p14="http://schemas.microsoft.com/office/powerpoint/2010/main" val="330909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ar-SY">
              <a:cs typeface="Arial" pitchFamily="34" charset="0"/>
            </a:endParaRPr>
          </a:p>
        </p:txBody>
      </p:sp>
      <p:sp>
        <p:nvSpPr>
          <p:cNvPr id="263170"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Cliquez pour modifier le style du titre</a:t>
            </a:r>
          </a:p>
        </p:txBody>
      </p:sp>
      <p:sp>
        <p:nvSpPr>
          <p:cNvPr id="263171"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Cliquez pour modifier le style des sous-titres du masque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7DEA5391-80A9-46A3-B82F-01CA2268AD9E}" type="slidenum">
              <a:rPr lang="en-US"/>
              <a:pPr>
                <a:defRPr/>
              </a:pPr>
              <a:t>‹N°›</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1F7A88-E942-4C44-92B0-8ED3BDC0752D}"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92100"/>
            <a:ext cx="2057400" cy="5727700"/>
          </a:xfrm>
        </p:spPr>
        <p:txBody>
          <a:bodyPr vert="eaVert"/>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a:xfrm>
            <a:off x="457200" y="292100"/>
            <a:ext cx="6019800" cy="57277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C623DD-880F-459D-A2EB-82A9D21CA157}" type="slidenum">
              <a:rPr lang="en-US"/>
              <a:pPr>
                <a:defRPr/>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محتوى">
    <p:spTree>
      <p:nvGrpSpPr>
        <p:cNvPr id="1" name=""/>
        <p:cNvGrpSpPr/>
        <p:nvPr/>
      </p:nvGrpSpPr>
      <p:grpSpPr>
        <a:xfrm>
          <a:off x="0" y="0"/>
          <a:ext cx="0" cy="0"/>
          <a:chOff x="0" y="0"/>
          <a:chExt cx="0" cy="0"/>
        </a:xfrm>
      </p:grpSpPr>
      <p:sp>
        <p:nvSpPr>
          <p:cNvPr id="2" name="عنصر نائب للمحتوى 1"/>
          <p:cNvSpPr>
            <a:spLocks noGrp="1"/>
          </p:cNvSpPr>
          <p:nvPr>
            <p:ph/>
          </p:nvPr>
        </p:nvSpPr>
        <p:spPr>
          <a:xfrm>
            <a:off x="457200" y="292100"/>
            <a:ext cx="8229600" cy="57277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2AFB4E6-B68E-421D-B7D2-2C83A389338B}" type="slidenum">
              <a:rPr lang="en-US"/>
              <a:pPr>
                <a:defRPr/>
              </a:pPr>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عنوان، ومحتوى، ونص">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92100"/>
            <a:ext cx="8229600" cy="1384300"/>
          </a:xfrm>
        </p:spPr>
        <p:txBody>
          <a:bodyPr/>
          <a:lstStyle/>
          <a:p>
            <a:r>
              <a:rPr lang="ar-SA" smtClean="0"/>
              <a:t>انقر لتحرير نمط العنوان الرئيسي</a:t>
            </a:r>
            <a:endParaRPr lang="ar-SY"/>
          </a:p>
        </p:txBody>
      </p:sp>
      <p:sp>
        <p:nvSpPr>
          <p:cNvPr id="3" name="عنصر نائب للمحتوى 2"/>
          <p:cNvSpPr>
            <a:spLocks noGrp="1"/>
          </p:cNvSpPr>
          <p:nvPr>
            <p:ph sz="half" idx="1"/>
          </p:nvPr>
        </p:nvSpPr>
        <p:spPr>
          <a:xfrm>
            <a:off x="457200" y="1905000"/>
            <a:ext cx="40386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نص 3"/>
          <p:cNvSpPr>
            <a:spLocks noGrp="1"/>
          </p:cNvSpPr>
          <p:nvPr>
            <p:ph type="body" sz="half" idx="2"/>
          </p:nvPr>
        </p:nvSpPr>
        <p:spPr>
          <a:xfrm>
            <a:off x="4648200" y="1905000"/>
            <a:ext cx="40386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FB74A5E-C1F9-4B47-A6CF-2D8CE3A22E67}" type="slidenum">
              <a:rPr lang="en-US"/>
              <a:pPr>
                <a:defRPr/>
              </a:pPr>
              <a:t>‹N°›</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عنوان وأربعة من المحتوى">
    <p:spTree>
      <p:nvGrpSpPr>
        <p:cNvPr id="1" name=""/>
        <p:cNvGrpSpPr/>
        <p:nvPr/>
      </p:nvGrpSpPr>
      <p:grpSpPr>
        <a:xfrm>
          <a:off x="0" y="0"/>
          <a:ext cx="0" cy="0"/>
          <a:chOff x="0" y="0"/>
          <a:chExt cx="0" cy="0"/>
        </a:xfrm>
      </p:grpSpPr>
      <p:sp>
        <p:nvSpPr>
          <p:cNvPr id="2" name="عنوان 1"/>
          <p:cNvSpPr>
            <a:spLocks noGrp="1"/>
          </p:cNvSpPr>
          <p:nvPr>
            <p:ph type="title" sz="quarter"/>
          </p:nvPr>
        </p:nvSpPr>
        <p:spPr>
          <a:xfrm>
            <a:off x="457200" y="292100"/>
            <a:ext cx="8229600" cy="1384300"/>
          </a:xfrm>
        </p:spPr>
        <p:txBody>
          <a:bodyPr/>
          <a:lstStyle/>
          <a:p>
            <a:r>
              <a:rPr lang="ar-SA" smtClean="0"/>
              <a:t>انقر لتحرير نمط العنوان الرئيسي</a:t>
            </a:r>
            <a:endParaRPr lang="ar-SY"/>
          </a:p>
        </p:txBody>
      </p:sp>
      <p:sp>
        <p:nvSpPr>
          <p:cNvPr id="3" name="عنصر نائب للمحتوى 2"/>
          <p:cNvSpPr>
            <a:spLocks noGrp="1"/>
          </p:cNvSpPr>
          <p:nvPr>
            <p:ph sz="quarter" idx="1"/>
          </p:nvPr>
        </p:nvSpPr>
        <p:spPr>
          <a:xfrm>
            <a:off x="457200" y="1905000"/>
            <a:ext cx="4038600" cy="1981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محتوى 3"/>
          <p:cNvSpPr>
            <a:spLocks noGrp="1"/>
          </p:cNvSpPr>
          <p:nvPr>
            <p:ph sz="quarter" idx="2"/>
          </p:nvPr>
        </p:nvSpPr>
        <p:spPr>
          <a:xfrm>
            <a:off x="4648200" y="1905000"/>
            <a:ext cx="4038600" cy="1981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محتوى 4"/>
          <p:cNvSpPr>
            <a:spLocks noGrp="1"/>
          </p:cNvSpPr>
          <p:nvPr>
            <p:ph sz="quarter" idx="3"/>
          </p:nvPr>
        </p:nvSpPr>
        <p:spPr>
          <a:xfrm>
            <a:off x="457200" y="4038600"/>
            <a:ext cx="4038600" cy="1981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6" name="عنصر نائب للمحتوى 5"/>
          <p:cNvSpPr>
            <a:spLocks noGrp="1"/>
          </p:cNvSpPr>
          <p:nvPr>
            <p:ph sz="quarter" idx="4"/>
          </p:nvPr>
        </p:nvSpPr>
        <p:spPr>
          <a:xfrm>
            <a:off x="4648200" y="4038600"/>
            <a:ext cx="4038600" cy="1981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C40DAA3-79B1-4D8F-89C3-9C16EDAA6EF8}"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06C8C2-5588-4A1E-A705-29DC618D9AE0}"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B5BD0C-D818-4928-9A6B-C948AEE8BCDC}"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محتوى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805BD7-4ACC-435B-BE6C-82AADFA9A066}"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BD64285-008A-4042-8097-55E097D02715}"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E17AB85-EC19-4DA2-97E4-5A59C328842A}"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E13B2F-DB31-432E-A3D9-9CE9C18FF338}"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CB50E3-84CB-4978-BFCE-F10D4EAF602A}"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Y"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CB25F1-909C-4EA0-973E-9267F279F2FF}"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Cliquez pour modifier le style du titre</a:t>
            </a:r>
          </a:p>
        </p:txBody>
      </p:sp>
      <p:sp>
        <p:nvSpPr>
          <p:cNvPr id="262147"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2621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400">
                <a:effectLst>
                  <a:outerShdw blurRad="38100" dist="38100" dir="2700000" algn="tl">
                    <a:srgbClr val="000000"/>
                  </a:outerShdw>
                </a:effectLst>
                <a:latin typeface="Arial" pitchFamily="34" charset="0"/>
                <a:cs typeface="Arial" pitchFamily="34" charset="0"/>
              </a:defRPr>
            </a:lvl1pPr>
          </a:lstStyle>
          <a:p>
            <a:pPr>
              <a:defRPr/>
            </a:pPr>
            <a:endParaRPr lang="en-US"/>
          </a:p>
        </p:txBody>
      </p:sp>
      <p:sp>
        <p:nvSpPr>
          <p:cNvPr id="262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400">
                <a:effectLst>
                  <a:outerShdw blurRad="38100" dist="38100" dir="2700000" algn="tl">
                    <a:srgbClr val="000000"/>
                  </a:outerShdw>
                </a:effectLst>
                <a:latin typeface="Arial" pitchFamily="34" charset="0"/>
                <a:cs typeface="Arial" pitchFamily="34" charset="0"/>
              </a:defRPr>
            </a:lvl1pPr>
          </a:lstStyle>
          <a:p>
            <a:pPr>
              <a:defRPr/>
            </a:pPr>
            <a:endParaRPr lang="en-US"/>
          </a:p>
        </p:txBody>
      </p:sp>
      <p:sp>
        <p:nvSpPr>
          <p:cNvPr id="2621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400">
                <a:effectLst>
                  <a:outerShdw blurRad="38100" dist="38100" dir="2700000" algn="tl">
                    <a:srgbClr val="000000"/>
                  </a:outerShdw>
                </a:effectLst>
                <a:latin typeface="Arial" pitchFamily="34" charset="0"/>
                <a:cs typeface="Arial" pitchFamily="34" charset="0"/>
              </a:defRPr>
            </a:lvl1pPr>
          </a:lstStyle>
          <a:p>
            <a:pPr>
              <a:defRPr/>
            </a:pPr>
            <a:fld id="{A54F0408-AE0C-4E87-B066-3B70D4A592BF}" type="slidenum">
              <a:rPr lang="en-US"/>
              <a:pPr>
                <a:defRPr/>
              </a:pPr>
              <a:t>‹N°›</a:t>
            </a:fld>
            <a:endParaRPr lang="en-US"/>
          </a:p>
        </p:txBody>
      </p:sp>
    </p:spTree>
  </p:cSld>
  <p:clrMap bg1="dk2" tx1="lt1" bg2="dk1" tx2="lt2" accent1="accent1" accent2="accent2" accent3="accent3" accent4="accent4" accent5="accent5" accent6="accent6" hlink="hlink" folHlink="folHlink"/>
  <p:sldLayoutIdLst>
    <p:sldLayoutId id="2147483960"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 id="2147483957" r:id="rId12"/>
    <p:sldLayoutId id="2147483958" r:id="rId13"/>
    <p:sldLayoutId id="2147483959" r:id="rId14"/>
  </p:sldLayoutIdLst>
  <p:timing>
    <p:tnLst>
      <p:par>
        <p:cTn id="1" dur="indefinite" restart="never" nodeType="tmRoot"/>
      </p:par>
    </p:tnLst>
  </p:timing>
  <p:txStyles>
    <p:titleStyle>
      <a:lvl1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2pPr>
      <a:lvl3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3pPr>
      <a:lvl4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4pPr>
      <a:lvl5pPr algn="l" rtl="1"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5pPr>
      <a:lvl6pPr marL="4572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6pPr>
      <a:lvl7pPr marL="9144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7pPr>
      <a:lvl8pPr marL="13716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8pPr>
      <a:lvl9pPr marL="1828800" algn="l" rtl="1"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r" rtl="1"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ar-SY"/>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2425" y="103188"/>
            <a:ext cx="8118475" cy="2057400"/>
          </a:xfrm>
        </p:spPr>
        <p:txBody>
          <a:bodyPr>
            <a:noAutofit/>
          </a:bodyPr>
          <a:lstStyle/>
          <a:p>
            <a:pPr>
              <a:defRPr/>
            </a:pPr>
            <a:r>
              <a:rPr lang="ar-DZ" sz="3600" dirty="0" smtClean="0">
                <a:latin typeface="Sakkal Majalla" pitchFamily="2" charset="-78"/>
                <a:cs typeface="Sakkal Majalla" pitchFamily="2" charset="-78"/>
              </a:rPr>
              <a:t>الجمهورية الجزائرية الديمقراطية الشعبية</a:t>
            </a:r>
            <a:br>
              <a:rPr lang="ar-DZ" sz="3600" dirty="0" smtClean="0">
                <a:latin typeface="Sakkal Majalla" pitchFamily="2" charset="-78"/>
                <a:cs typeface="Sakkal Majalla" pitchFamily="2" charset="-78"/>
              </a:rPr>
            </a:br>
            <a:r>
              <a:rPr lang="ar-DZ" sz="3600" dirty="0" smtClean="0">
                <a:latin typeface="Sakkal Majalla" pitchFamily="2" charset="-78"/>
                <a:cs typeface="Sakkal Majalla" pitchFamily="2" charset="-78"/>
              </a:rPr>
              <a:t>وزارة التعليم العالي والبحث العلمي</a:t>
            </a:r>
            <a:br>
              <a:rPr lang="ar-DZ" sz="3600" dirty="0" smtClean="0">
                <a:latin typeface="Sakkal Majalla" pitchFamily="2" charset="-78"/>
                <a:cs typeface="Sakkal Majalla" pitchFamily="2" charset="-78"/>
              </a:rPr>
            </a:br>
            <a:r>
              <a:rPr lang="ar-DZ" sz="3600" dirty="0" smtClean="0">
                <a:latin typeface="Sakkal Majalla" pitchFamily="2" charset="-78"/>
                <a:cs typeface="Sakkal Majalla" pitchFamily="2" charset="-78"/>
              </a:rPr>
              <a:t>جامعة 8 </a:t>
            </a:r>
            <a:r>
              <a:rPr lang="ar-DZ" sz="3600" dirty="0">
                <a:latin typeface="Sakkal Majalla" pitchFamily="2" charset="-78"/>
                <a:cs typeface="Sakkal Majalla" pitchFamily="2" charset="-78"/>
              </a:rPr>
              <a:t>ماي 1945 – قالمة –</a:t>
            </a:r>
            <a:br>
              <a:rPr lang="ar-DZ" sz="3600" dirty="0">
                <a:latin typeface="Sakkal Majalla" pitchFamily="2" charset="-78"/>
                <a:cs typeface="Sakkal Majalla" pitchFamily="2" charset="-78"/>
              </a:rPr>
            </a:br>
            <a:endParaRPr lang="ar-DZ" sz="3600" dirty="0">
              <a:latin typeface="Sakkal Majalla" pitchFamily="2" charset="-78"/>
              <a:cs typeface="Sakkal Majalla" pitchFamily="2" charset="-78"/>
            </a:endParaRPr>
          </a:p>
        </p:txBody>
      </p:sp>
      <p:pic>
        <p:nvPicPr>
          <p:cNvPr id="8" name="Picture 7"/>
          <p:cNvPicPr>
            <a:picLocks noChangeAspect="1"/>
          </p:cNvPicPr>
          <p:nvPr/>
        </p:nvPicPr>
        <p:blipFill>
          <a:blip r:embed="rId3" cstate="print"/>
          <a:srcRect/>
          <a:stretch>
            <a:fillRect/>
          </a:stretch>
        </p:blipFill>
        <p:spPr bwMode="auto">
          <a:xfrm>
            <a:off x="7315200" y="138113"/>
            <a:ext cx="1487488" cy="2079625"/>
          </a:xfrm>
          <a:prstGeom prst="rect">
            <a:avLst/>
          </a:prstGeom>
          <a:noFill/>
          <a:ln w="9525">
            <a:noFill/>
            <a:miter lim="800000"/>
            <a:headEnd/>
            <a:tailEnd/>
          </a:ln>
        </p:spPr>
      </p:pic>
      <p:pic>
        <p:nvPicPr>
          <p:cNvPr id="9" name="Picture 8"/>
          <p:cNvPicPr>
            <a:picLocks noChangeAspect="1"/>
          </p:cNvPicPr>
          <p:nvPr/>
        </p:nvPicPr>
        <p:blipFill>
          <a:blip r:embed="rId3" cstate="print"/>
          <a:srcRect/>
          <a:stretch>
            <a:fillRect/>
          </a:stretch>
        </p:blipFill>
        <p:spPr bwMode="auto">
          <a:xfrm>
            <a:off x="19050" y="103188"/>
            <a:ext cx="1485900" cy="2079625"/>
          </a:xfrm>
          <a:prstGeom prst="rect">
            <a:avLst/>
          </a:prstGeom>
          <a:noFill/>
          <a:ln w="9525">
            <a:noFill/>
            <a:miter lim="800000"/>
            <a:headEnd/>
            <a:tailEnd/>
          </a:ln>
        </p:spPr>
      </p:pic>
      <p:sp>
        <p:nvSpPr>
          <p:cNvPr id="10" name="Shape 2363"/>
          <p:cNvSpPr/>
          <p:nvPr/>
        </p:nvSpPr>
        <p:spPr>
          <a:xfrm>
            <a:off x="0" y="2420938"/>
            <a:ext cx="8540750" cy="2333625"/>
          </a:xfrm>
          <a:custGeom>
            <a:avLst/>
            <a:gdLst/>
            <a:ahLst/>
            <a:cxnLst>
              <a:cxn ang="0">
                <a:pos x="wd2" y="hd2"/>
              </a:cxn>
              <a:cxn ang="5400000">
                <a:pos x="wd2" y="hd2"/>
              </a:cxn>
              <a:cxn ang="10800000">
                <a:pos x="wd2" y="hd2"/>
              </a:cxn>
              <a:cxn ang="16200000">
                <a:pos x="wd2" y="hd2"/>
              </a:cxn>
            </a:cxnLst>
            <a:rect l="0" t="0" r="r" b="b"/>
            <a:pathLst>
              <a:path w="21600" h="21600" extrusionOk="0">
                <a:moveTo>
                  <a:pt x="15916" y="0"/>
                </a:moveTo>
                <a:cubicBezTo>
                  <a:pt x="17172" y="0"/>
                  <a:pt x="18571" y="2418"/>
                  <a:pt x="19042" y="5400"/>
                </a:cubicBezTo>
                <a:lnTo>
                  <a:pt x="21600" y="21600"/>
                </a:lnTo>
                <a:lnTo>
                  <a:pt x="6126" y="21600"/>
                </a:lnTo>
                <a:cubicBezTo>
                  <a:pt x="4905" y="21600"/>
                  <a:pt x="3478" y="19182"/>
                  <a:pt x="2937" y="16200"/>
                </a:cubicBezTo>
                <a:lnTo>
                  <a:pt x="0" y="0"/>
                </a:lnTo>
                <a:cubicBezTo>
                  <a:pt x="0" y="0"/>
                  <a:pt x="15916" y="0"/>
                  <a:pt x="15916" y="0"/>
                </a:cubicBezTo>
                <a:close/>
              </a:path>
            </a:pathLst>
          </a:custGeom>
          <a:solidFill>
            <a:schemeClr val="accent6">
              <a:lumMod val="40000"/>
              <a:lumOff val="60000"/>
            </a:schemeClr>
          </a:solidFill>
          <a:ln w="12700">
            <a:miter lim="400000"/>
          </a:ln>
        </p:spPr>
        <p:txBody>
          <a:bodyPr lIns="38100" tIns="38100" rIns="38100" bIns="38100" anchor="ctr"/>
          <a:lstStyle/>
          <a:p>
            <a:pPr algn="ctr">
              <a:defRPr/>
            </a:pPr>
            <a:r>
              <a:rPr lang="ar-DZ" sz="4400" b="1" dirty="0">
                <a:solidFill>
                  <a:srgbClr val="000000"/>
                </a:solidFill>
                <a:latin typeface="Sakkal Majalla" pitchFamily="2" charset="-78"/>
                <a:cs typeface="Sakkal Majalla" pitchFamily="2" charset="-78"/>
              </a:rPr>
              <a:t> </a:t>
            </a:r>
            <a:r>
              <a:rPr lang="ar-SA" sz="4400" b="1" dirty="0" smtClean="0">
                <a:solidFill>
                  <a:srgbClr val="000000"/>
                </a:solidFill>
                <a:latin typeface="Sakkal Majalla" pitchFamily="2" charset="-78"/>
                <a:cs typeface="Sakkal Majalla" pitchFamily="2" charset="-78"/>
              </a:rPr>
              <a:t>سيكولوجية الاشخاص في وضعية الاعاقة</a:t>
            </a:r>
            <a:endParaRPr sz="4000" b="1" dirty="0">
              <a:solidFill>
                <a:srgbClr val="000000"/>
              </a:solidFill>
              <a:cs typeface="Arial" pitchFamily="34" charset="0"/>
            </a:endParaRPr>
          </a:p>
        </p:txBody>
      </p:sp>
      <p:sp>
        <p:nvSpPr>
          <p:cNvPr id="3078" name="AutoShape 2" descr="Related image"/>
          <p:cNvSpPr>
            <a:spLocks noChangeAspect="1" noChangeArrowheads="1"/>
          </p:cNvSpPr>
          <p:nvPr/>
        </p:nvSpPr>
        <p:spPr bwMode="auto">
          <a:xfrm>
            <a:off x="117475" y="-144463"/>
            <a:ext cx="228600" cy="304801"/>
          </a:xfrm>
          <a:prstGeom prst="rect">
            <a:avLst/>
          </a:prstGeom>
          <a:noFill/>
          <a:ln w="9525">
            <a:noFill/>
            <a:miter lim="800000"/>
            <a:headEnd/>
            <a:tailEnd/>
          </a:ln>
        </p:spPr>
        <p:txBody>
          <a:bodyPr/>
          <a:lstStyle/>
          <a:p>
            <a:endParaRPr lang="en-US" b="1"/>
          </a:p>
        </p:txBody>
      </p:sp>
      <p:sp>
        <p:nvSpPr>
          <p:cNvPr id="3079" name="ZoneTexte 6"/>
          <p:cNvSpPr txBox="1">
            <a:spLocks noChangeArrowheads="1"/>
          </p:cNvSpPr>
          <p:nvPr/>
        </p:nvSpPr>
        <p:spPr bwMode="auto">
          <a:xfrm>
            <a:off x="2428860" y="5286375"/>
            <a:ext cx="3143265" cy="954107"/>
          </a:xfrm>
          <a:prstGeom prst="rect">
            <a:avLst/>
          </a:prstGeom>
          <a:noFill/>
          <a:ln w="9525">
            <a:noFill/>
            <a:miter lim="800000"/>
            <a:headEnd/>
            <a:tailEnd/>
          </a:ln>
        </p:spPr>
        <p:txBody>
          <a:bodyPr wrap="square">
            <a:spAutoFit/>
          </a:bodyPr>
          <a:lstStyle/>
          <a:p>
            <a:pPr algn="ctr"/>
            <a:r>
              <a:rPr lang="ar-SA" sz="2800" b="1" dirty="0" smtClean="0">
                <a:solidFill>
                  <a:srgbClr val="FFFFFF"/>
                </a:solidFill>
                <a:latin typeface="Sakkal Majalla" pitchFamily="2" charset="-78"/>
                <a:cs typeface="Sakkal Majalla" pitchFamily="2" charset="-78"/>
              </a:rPr>
              <a:t>تقديم </a:t>
            </a:r>
          </a:p>
          <a:p>
            <a:pPr algn="ctr"/>
            <a:r>
              <a:rPr lang="ar-SA" sz="2800" b="1" dirty="0" smtClean="0">
                <a:solidFill>
                  <a:srgbClr val="FFFFFF"/>
                </a:solidFill>
                <a:latin typeface="Sakkal Majalla" pitchFamily="2" charset="-78"/>
                <a:cs typeface="Sakkal Majalla" pitchFamily="2" charset="-78"/>
              </a:rPr>
              <a:t>د</a:t>
            </a:r>
            <a:r>
              <a:rPr lang="ar-SA" sz="2800" b="1" dirty="0">
                <a:solidFill>
                  <a:srgbClr val="FFFFFF"/>
                </a:solidFill>
                <a:latin typeface="Sakkal Majalla" pitchFamily="2" charset="-78"/>
                <a:cs typeface="Sakkal Majalla" pitchFamily="2" charset="-78"/>
              </a:rPr>
              <a:t>. نـــــــــــاديــــــــــــة دشاش</a:t>
            </a:r>
            <a:endParaRPr lang="fr-FR" sz="2800" b="1" dirty="0">
              <a:solidFill>
                <a:srgbClr val="FFFFFF"/>
              </a:solidFill>
              <a:latin typeface="Sakkal Majalla" pitchFamily="2" charset="-78"/>
              <a:cs typeface="Sakkal Majalla"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style.rotation</p:attrName>
                                        </p:attrNameLst>
                                      </p:cBhvr>
                                      <p:tavLst>
                                        <p:tav tm="0">
                                          <p:val>
                                            <p:fltVal val="90"/>
                                          </p:val>
                                        </p:tav>
                                        <p:tav tm="100000">
                                          <p:val>
                                            <p:fltVal val="0"/>
                                          </p:val>
                                        </p:tav>
                                      </p:tavLst>
                                    </p:anim>
                                    <p:animEffect transition="in" filter="fade">
                                      <p:cBhvr>
                                        <p:cTn id="17" dur="1000"/>
                                        <p:tgtEl>
                                          <p:spTgt spid="8"/>
                                        </p:tgtEl>
                                      </p:cBhvr>
                                    </p:animEffect>
                                  </p:childTnLst>
                                </p:cTn>
                              </p:par>
                              <p:par>
                                <p:cTn id="18" presetID="31"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1000" fill="hold"/>
                                        <p:tgtEl>
                                          <p:spTgt spid="9"/>
                                        </p:tgtEl>
                                        <p:attrNameLst>
                                          <p:attrName>ppt_w</p:attrName>
                                        </p:attrNameLst>
                                      </p:cBhvr>
                                      <p:tavLst>
                                        <p:tav tm="0">
                                          <p:val>
                                            <p:fltVal val="0"/>
                                          </p:val>
                                        </p:tav>
                                        <p:tav tm="100000">
                                          <p:val>
                                            <p:strVal val="#ppt_w"/>
                                          </p:val>
                                        </p:tav>
                                      </p:tavLst>
                                    </p:anim>
                                    <p:anim calcmode="lin" valueType="num">
                                      <p:cBhvr>
                                        <p:cTn id="21" dur="1000" fill="hold"/>
                                        <p:tgtEl>
                                          <p:spTgt spid="9"/>
                                        </p:tgtEl>
                                        <p:attrNameLst>
                                          <p:attrName>ppt_h</p:attrName>
                                        </p:attrNameLst>
                                      </p:cBhvr>
                                      <p:tavLst>
                                        <p:tav tm="0">
                                          <p:val>
                                            <p:fltVal val="0"/>
                                          </p:val>
                                        </p:tav>
                                        <p:tav tm="100000">
                                          <p:val>
                                            <p:strVal val="#ppt_h"/>
                                          </p:val>
                                        </p:tav>
                                      </p:tavLst>
                                    </p:anim>
                                    <p:anim calcmode="lin" valueType="num">
                                      <p:cBhvr>
                                        <p:cTn id="22" dur="1000" fill="hold"/>
                                        <p:tgtEl>
                                          <p:spTgt spid="9"/>
                                        </p:tgtEl>
                                        <p:attrNameLst>
                                          <p:attrName>style.rotation</p:attrName>
                                        </p:attrNameLst>
                                      </p:cBhvr>
                                      <p:tavLst>
                                        <p:tav tm="0">
                                          <p:val>
                                            <p:fltVal val="90"/>
                                          </p:val>
                                        </p:tav>
                                        <p:tav tm="100000">
                                          <p:val>
                                            <p:fltVal val="0"/>
                                          </p:val>
                                        </p:tav>
                                      </p:tavLst>
                                    </p:anim>
                                    <p:animEffect transition="in" filter="fade">
                                      <p:cBhvr>
                                        <p:cTn id="23" dur="1000"/>
                                        <p:tgtEl>
                                          <p:spTgt spid="9"/>
                                        </p:tgtEl>
                                      </p:cBhvr>
                                    </p:animEffect>
                                  </p:childTnLst>
                                </p:cTn>
                              </p:par>
                            </p:childTnLst>
                          </p:cTn>
                        </p:par>
                        <p:par>
                          <p:cTn id="24" fill="hold">
                            <p:stCondLst>
                              <p:cond delay="1000"/>
                            </p:stCondLst>
                            <p:childTnLst>
                              <p:par>
                                <p:cTn id="25" presetID="18" presetClass="entr" presetSubtype="9"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trips(upLeft)">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14810" y="1428736"/>
            <a:ext cx="4714908" cy="1077218"/>
          </a:xfrm>
          <a:prstGeom prst="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ar-SA" sz="3200" b="1" dirty="0" smtClean="0">
                <a:solidFill>
                  <a:srgbClr val="000000"/>
                </a:solidFill>
                <a:latin typeface="Sakkal Majalla" pitchFamily="2" charset="-78"/>
                <a:cs typeface="Sakkal Majalla" pitchFamily="2" charset="-78"/>
              </a:rPr>
              <a:t>فرد معاق يساوي مشكل يستدعي التدخل</a:t>
            </a:r>
            <a:endParaRPr lang="ar-DZ" sz="3200" b="1" dirty="0">
              <a:solidFill>
                <a:srgbClr val="000000"/>
              </a:solidFill>
              <a:latin typeface="Sakkal Majalla" pitchFamily="2" charset="-78"/>
              <a:cs typeface="Sakkal Majalla" pitchFamily="2" charset="-78"/>
            </a:endParaRPr>
          </a:p>
        </p:txBody>
      </p:sp>
      <p:sp>
        <p:nvSpPr>
          <p:cNvPr id="5" name="Rectangle 4"/>
          <p:cNvSpPr/>
          <p:nvPr/>
        </p:nvSpPr>
        <p:spPr>
          <a:xfrm>
            <a:off x="4214810" y="3214686"/>
            <a:ext cx="4572000" cy="1077218"/>
          </a:xfrm>
          <a:prstGeom prst="rect">
            <a:avLst/>
          </a:prstGeom>
          <a:solidFill>
            <a:schemeClr val="bg1">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wrap="square">
            <a:spAutoFit/>
          </a:bodyPr>
          <a:lstStyle/>
          <a:p>
            <a:pPr algn="ctr">
              <a:defRPr/>
            </a:pPr>
            <a:r>
              <a:rPr lang="ar-SA" sz="3200" b="1" dirty="0" smtClean="0">
                <a:solidFill>
                  <a:srgbClr val="000000"/>
                </a:solidFill>
                <a:latin typeface="Sakkal Majalla" pitchFamily="2" charset="-78"/>
                <a:cs typeface="Sakkal Majalla" pitchFamily="2" charset="-78"/>
              </a:rPr>
              <a:t>الرفض الاجتماعي يعتبر كنتيجة للحدود التي فرضها العجز</a:t>
            </a:r>
            <a:endParaRPr lang="ar-DZ" sz="3200" b="1" dirty="0">
              <a:solidFill>
                <a:srgbClr val="000000"/>
              </a:solidFill>
              <a:latin typeface="Sakkal Majalla" pitchFamily="2" charset="-78"/>
              <a:cs typeface="Sakkal Majalla" pitchFamily="2" charset="-78"/>
            </a:endParaRPr>
          </a:p>
        </p:txBody>
      </p:sp>
      <p:sp>
        <p:nvSpPr>
          <p:cNvPr id="8" name="Rectangle 7"/>
          <p:cNvSpPr/>
          <p:nvPr/>
        </p:nvSpPr>
        <p:spPr>
          <a:xfrm>
            <a:off x="4429124" y="4857760"/>
            <a:ext cx="4286280" cy="1569660"/>
          </a:xfrm>
          <a:prstGeom prst="rect">
            <a:avLst/>
          </a:prstGeom>
          <a:solidFill>
            <a:schemeClr val="bg2">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3"/>
          </a:lnRef>
          <a:fillRef idx="3">
            <a:schemeClr val="accent3"/>
          </a:fillRef>
          <a:effectRef idx="3">
            <a:schemeClr val="accent3"/>
          </a:effectRef>
          <a:fontRef idx="minor">
            <a:schemeClr val="lt1"/>
          </a:fontRef>
        </p:style>
        <p:txBody>
          <a:bodyPr wrap="square">
            <a:spAutoFit/>
          </a:bodyPr>
          <a:lstStyle/>
          <a:p>
            <a:pPr algn="ctr">
              <a:defRPr/>
            </a:pPr>
            <a:r>
              <a:rPr lang="ar-SA" sz="3200" b="1" dirty="0" smtClean="0">
                <a:solidFill>
                  <a:srgbClr val="000000"/>
                </a:solidFill>
                <a:latin typeface="Sakkal Majalla" pitchFamily="2" charset="-78"/>
                <a:cs typeface="Sakkal Majalla" pitchFamily="2" charset="-78"/>
              </a:rPr>
              <a:t>الإعاقة اعتبرت كمشكل فردي ويقع على عاتق الشخص المعاق حله</a:t>
            </a:r>
            <a:endParaRPr lang="ar-DZ" sz="3200" b="1" dirty="0">
              <a:solidFill>
                <a:srgbClr val="000000"/>
              </a:solidFill>
              <a:latin typeface="Sakkal Majalla" pitchFamily="2" charset="-78"/>
              <a:cs typeface="Sakkal Majalla" pitchFamily="2" charset="-78"/>
            </a:endParaRPr>
          </a:p>
        </p:txBody>
      </p:sp>
      <p:sp>
        <p:nvSpPr>
          <p:cNvPr id="6" name="Espace réservé du numéro de diapositive 5"/>
          <p:cNvSpPr>
            <a:spLocks noGrp="1"/>
          </p:cNvSpPr>
          <p:nvPr>
            <p:ph type="sldNum" sz="quarter" idx="12"/>
          </p:nvPr>
        </p:nvSpPr>
        <p:spPr/>
        <p:txBody>
          <a:bodyPr/>
          <a:lstStyle/>
          <a:p>
            <a:pPr>
              <a:defRPr/>
            </a:pPr>
            <a:fld id="{E5D01189-55D0-4DE8-A3EE-B35B68E38D54}" type="slidenum">
              <a:rPr lang="fr-FR" smtClean="0"/>
              <a:pPr>
                <a:defRPr/>
              </a:pPr>
              <a:t>10</a:t>
            </a:fld>
            <a:endParaRPr lang="fr-FR" dirty="0"/>
          </a:p>
        </p:txBody>
      </p:sp>
      <p:sp>
        <p:nvSpPr>
          <p:cNvPr id="18" name="Right Brace 17"/>
          <p:cNvSpPr/>
          <p:nvPr/>
        </p:nvSpPr>
        <p:spPr>
          <a:xfrm>
            <a:off x="3643306" y="357166"/>
            <a:ext cx="285750" cy="5969000"/>
          </a:xfrm>
          <a:prstGeom prst="rightBrace">
            <a:avLst/>
          </a:prstGeom>
          <a:ln w="381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p>
        </p:txBody>
      </p:sp>
      <p:sp>
        <p:nvSpPr>
          <p:cNvPr id="12" name="TextBox 14"/>
          <p:cNvSpPr txBox="1">
            <a:spLocks noChangeArrowheads="1"/>
          </p:cNvSpPr>
          <p:nvPr/>
        </p:nvSpPr>
        <p:spPr bwMode="auto">
          <a:xfrm rot="20714760" flipH="1">
            <a:off x="359226" y="3057610"/>
            <a:ext cx="3386137" cy="1015663"/>
          </a:xfrm>
          <a:prstGeom prst="rect">
            <a:avLst/>
          </a:prstGeom>
          <a:solidFill>
            <a:srgbClr val="FFFFFF"/>
          </a:solidFill>
          <a:ln w="9525">
            <a:noFill/>
            <a:miter lim="800000"/>
            <a:headEnd/>
            <a:tailEnd/>
          </a:ln>
        </p:spPr>
        <p:txBody>
          <a:bodyPr>
            <a:spAutoFit/>
          </a:bodyPr>
          <a:lstStyle/>
          <a:p>
            <a:pPr algn="ctr"/>
            <a:r>
              <a:rPr lang="ar-SA" sz="6000" b="1" dirty="0" smtClean="0">
                <a:solidFill>
                  <a:srgbClr val="000000"/>
                </a:solidFill>
                <a:latin typeface="Sakkal Majalla" pitchFamily="2" charset="-78"/>
                <a:cs typeface="Sakkal Majalla" pitchFamily="2" charset="-78"/>
              </a:rPr>
              <a:t>النموذج الأول</a:t>
            </a:r>
            <a:endParaRPr lang="ar-DZ" sz="6000" b="1" dirty="0">
              <a:solidFill>
                <a:srgbClr val="000000"/>
              </a:solidFill>
              <a:latin typeface="Sakkal Majalla" pitchFamily="2" charset="-78"/>
              <a:cs typeface="Sakkal Majalla" pitchFamily="2" charset="-78"/>
            </a:endParaRPr>
          </a:p>
        </p:txBody>
      </p:sp>
    </p:spTree>
    <p:extLst>
      <p:ext uri="{BB962C8B-B14F-4D97-AF65-F5344CB8AC3E}">
        <p14:creationId xmlns:p14="http://schemas.microsoft.com/office/powerpoint/2010/main" val="368502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circle(in)">
                                      <p:cBhvr>
                                        <p:cTn id="2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467544" y="2780928"/>
            <a:ext cx="8229600" cy="1143000"/>
          </a:xfrm>
        </p:spPr>
        <p:txBody>
          <a:bodyPr/>
          <a:lstStyle/>
          <a:p>
            <a:pPr algn="just" rtl="1"/>
            <a:r>
              <a:rPr lang="ar-EG" altLang="fr-FR" sz="4400" dirty="0" smtClean="0">
                <a:solidFill>
                  <a:schemeClr val="tx1"/>
                </a:solidFill>
                <a:latin typeface="Traditional Arabic" panose="02020603050405020304" pitchFamily="18" charset="-78"/>
                <a:cs typeface="Traditional Arabic" panose="02020603050405020304" pitchFamily="18" charset="-78"/>
              </a:rPr>
              <a:t>وظروفه ومتطلباته والصعوبات التي ينطوي عليها أو الامتيازات , أما الهدف الام من كل ذلك فهو مساعدة المعاق على التكيف المناسب مع المهنة أو العمل ومتطلباتها</a:t>
            </a:r>
            <a:r>
              <a:rPr lang="ar-DZ" altLang="fr-FR" sz="4400" dirty="0" smtClean="0">
                <a:solidFill>
                  <a:schemeClr val="tx1"/>
                </a:solidFill>
                <a:latin typeface="Traditional Arabic" panose="02020603050405020304" pitchFamily="18" charset="-78"/>
                <a:cs typeface="Traditional Arabic" panose="02020603050405020304" pitchFamily="18" charset="-78"/>
              </a:rPr>
              <a:t>.</a:t>
            </a:r>
            <a:r>
              <a:rPr lang="ar-EG" altLang="fr-FR" sz="4400" dirty="0" smtClean="0">
                <a:solidFill>
                  <a:schemeClr val="tx1"/>
                </a:solidFill>
                <a:latin typeface="Traditional Arabic" panose="02020603050405020304" pitchFamily="18" charset="-78"/>
                <a:cs typeface="Traditional Arabic" panose="02020603050405020304" pitchFamily="18" charset="-78"/>
              </a:rPr>
              <a:t> والتوفيق بين ما هو موجود عند المعاق وما </a:t>
            </a:r>
            <a:r>
              <a:rPr lang="ar-EG" altLang="fr-FR" sz="4400" dirty="0" err="1" smtClean="0">
                <a:solidFill>
                  <a:schemeClr val="tx1"/>
                </a:solidFill>
                <a:latin typeface="Traditional Arabic" panose="02020603050405020304" pitchFamily="18" charset="-78"/>
                <a:cs typeface="Traditional Arabic" panose="02020603050405020304" pitchFamily="18" charset="-78"/>
              </a:rPr>
              <a:t>تتطلبه</a:t>
            </a:r>
            <a:r>
              <a:rPr lang="ar-EG" altLang="fr-FR" sz="4400" dirty="0" smtClean="0">
                <a:solidFill>
                  <a:schemeClr val="tx1"/>
                </a:solidFill>
                <a:latin typeface="Traditional Arabic" panose="02020603050405020304" pitchFamily="18" charset="-78"/>
                <a:cs typeface="Traditional Arabic" panose="02020603050405020304" pitchFamily="18" charset="-78"/>
              </a:rPr>
              <a:t> مهنة معينة , فنوجهه للتدريب والاشتغال </a:t>
            </a:r>
            <a:r>
              <a:rPr lang="ar-SA" altLang="fr-FR" sz="4400" dirty="0" smtClean="0">
                <a:solidFill>
                  <a:schemeClr val="tx1"/>
                </a:solidFill>
                <a:latin typeface="Traditional Arabic" panose="02020603050405020304" pitchFamily="18" charset="-78"/>
                <a:cs typeface="Traditional Arabic" panose="02020603050405020304" pitchFamily="18" charset="-78"/>
              </a:rPr>
              <a:t>بتلك</a:t>
            </a:r>
            <a:r>
              <a:rPr lang="ar-EG" altLang="fr-FR" sz="4400" dirty="0" smtClean="0">
                <a:solidFill>
                  <a:schemeClr val="tx1"/>
                </a:solidFill>
                <a:latin typeface="Traditional Arabic" panose="02020603050405020304" pitchFamily="18" charset="-78"/>
                <a:cs typeface="Traditional Arabic" panose="02020603050405020304" pitchFamily="18" charset="-78"/>
              </a:rPr>
              <a:t> المهنة وبهذا تكون الفرصة مهيأة أمام المعاق للنجاح في العمل والتكيف مع متطلباته من جهة ومع ظروفه الاجتماعية والاقتصادية والمادية من جهة ثانية .  </a:t>
            </a:r>
          </a:p>
        </p:txBody>
      </p:sp>
    </p:spTree>
    <p:extLst>
      <p:ext uri="{BB962C8B-B14F-4D97-AF65-F5344CB8AC3E}">
        <p14:creationId xmlns:p14="http://schemas.microsoft.com/office/powerpoint/2010/main" val="882755993"/>
      </p:ext>
    </p:extLst>
  </p:cSld>
  <p:clrMapOvr>
    <a:masterClrMapping/>
  </p:clrMapOvr>
  <p:transition>
    <p:wipe dir="d"/>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itle 1"/>
          <p:cNvSpPr>
            <a:spLocks noGrp="1"/>
          </p:cNvSpPr>
          <p:nvPr>
            <p:ph type="title"/>
          </p:nvPr>
        </p:nvSpPr>
        <p:spPr>
          <a:xfrm>
            <a:off x="251520" y="2636912"/>
            <a:ext cx="8286750" cy="1857375"/>
          </a:xfrm>
        </p:spPr>
        <p:txBody>
          <a:bodyPr/>
          <a:lstStyle/>
          <a:p>
            <a:pPr algn="just" rtl="1"/>
            <a:r>
              <a:rPr lang="ar-DZ" altLang="fr-FR" b="1" dirty="0" smtClean="0">
                <a:solidFill>
                  <a:srgbClr val="FF0000"/>
                </a:solidFill>
                <a:latin typeface="Traditional Arabic" panose="02020603050405020304" pitchFamily="18" charset="-78"/>
                <a:cs typeface="Traditional Arabic" panose="02020603050405020304" pitchFamily="18" charset="-78"/>
              </a:rPr>
              <a:t>8</a:t>
            </a:r>
            <a:r>
              <a:rPr lang="ar-DZ" altLang="fr-FR" sz="4400" b="1" dirty="0" smtClean="0">
                <a:solidFill>
                  <a:srgbClr val="FF0000"/>
                </a:solidFill>
                <a:latin typeface="Traditional Arabic" panose="02020603050405020304" pitchFamily="18" charset="-78"/>
                <a:cs typeface="Traditional Arabic" panose="02020603050405020304" pitchFamily="18" charset="-78"/>
              </a:rPr>
              <a:t>/</a:t>
            </a:r>
            <a:r>
              <a:rPr lang="ar-EG" altLang="fr-FR" sz="4400" b="1" dirty="0" smtClean="0">
                <a:solidFill>
                  <a:srgbClr val="FF0000"/>
                </a:solidFill>
                <a:latin typeface="Traditional Arabic" panose="02020603050405020304" pitchFamily="18" charset="-78"/>
                <a:cs typeface="Traditional Arabic" panose="02020603050405020304" pitchFamily="18" charset="-78"/>
              </a:rPr>
              <a:t>المتابع</a:t>
            </a:r>
            <a:r>
              <a:rPr lang="ar-DZ" altLang="fr-FR" sz="4400" b="1" dirty="0" smtClean="0">
                <a:solidFill>
                  <a:srgbClr val="FF0000"/>
                </a:solidFill>
                <a:latin typeface="Traditional Arabic" panose="02020603050405020304" pitchFamily="18" charset="-78"/>
                <a:cs typeface="Traditional Arabic" panose="02020603050405020304" pitchFamily="18" charset="-78"/>
              </a:rPr>
              <a:t>ـــــــــــــــــــــــــــــــ</a:t>
            </a:r>
            <a:r>
              <a:rPr lang="ar-EG" altLang="fr-FR" sz="4400" b="1" dirty="0" smtClean="0">
                <a:solidFill>
                  <a:srgbClr val="FF0000"/>
                </a:solidFill>
                <a:latin typeface="Traditional Arabic" panose="02020603050405020304" pitchFamily="18" charset="-78"/>
                <a:cs typeface="Traditional Arabic" panose="02020603050405020304" pitchFamily="18" charset="-78"/>
              </a:rPr>
              <a:t>ة</a:t>
            </a:r>
            <a:r>
              <a:rPr lang="ar-EG" altLang="fr-FR" sz="4400" dirty="0" smtClean="0">
                <a:solidFill>
                  <a:schemeClr val="tx1"/>
                </a:solidFill>
                <a:latin typeface="Traditional Arabic" panose="02020603050405020304" pitchFamily="18" charset="-78"/>
                <a:cs typeface="Traditional Arabic" panose="02020603050405020304" pitchFamily="18" charset="-78"/>
              </a:rPr>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تهدف هذه الخطوة إلى تقييم ومساعدة المعاقين في عملهم في المهن التي تم تدريبهم عليها لضمان استمرارهم فيها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تعتبر متابعة المعاق في مجال الأسرة والعمل والحياة العاملة نهاية عمليات التأهيل وهي جزء هام منها لأنها المقياس العملي الذي يبين مدى نجاح التأهيل ,فإن المقصود بالمتابعة مراقبة المعاق بين حين وآخر . </a:t>
            </a:r>
          </a:p>
        </p:txBody>
      </p:sp>
    </p:spTree>
    <p:extLst>
      <p:ext uri="{BB962C8B-B14F-4D97-AF65-F5344CB8AC3E}">
        <p14:creationId xmlns:p14="http://schemas.microsoft.com/office/powerpoint/2010/main" val="302533127"/>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14810" y="1428736"/>
            <a:ext cx="4714908" cy="1446550"/>
          </a:xfrm>
          <a:prstGeom prst="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1"/>
          </a:lnRef>
          <a:fillRef idx="3">
            <a:schemeClr val="accent1"/>
          </a:fillRef>
          <a:effectRef idx="3">
            <a:schemeClr val="accent1"/>
          </a:effectRef>
          <a:fontRef idx="minor">
            <a:schemeClr val="lt1"/>
          </a:fontRef>
        </p:style>
        <p:txBody>
          <a:bodyPr wrap="square">
            <a:spAutoFit/>
          </a:bodyPr>
          <a:lstStyle/>
          <a:p>
            <a:pPr algn="ctr">
              <a:defRPr/>
            </a:pPr>
            <a:r>
              <a:rPr lang="ar-SA" sz="4400" b="1" dirty="0" smtClean="0">
                <a:solidFill>
                  <a:srgbClr val="000000"/>
                </a:solidFill>
                <a:latin typeface="Sakkal Majalla" pitchFamily="2" charset="-78"/>
                <a:cs typeface="Sakkal Majalla" pitchFamily="2" charset="-78"/>
              </a:rPr>
              <a:t>المجتمع هو الذي يعيقنا وليس إعاقتنا</a:t>
            </a:r>
            <a:endParaRPr lang="ar-DZ" sz="4400" b="1" dirty="0">
              <a:solidFill>
                <a:srgbClr val="000000"/>
              </a:solidFill>
              <a:latin typeface="Sakkal Majalla" pitchFamily="2" charset="-78"/>
              <a:cs typeface="Sakkal Majalla" pitchFamily="2" charset="-78"/>
            </a:endParaRPr>
          </a:p>
        </p:txBody>
      </p:sp>
      <p:sp>
        <p:nvSpPr>
          <p:cNvPr id="5" name="Rectangle 4"/>
          <p:cNvSpPr/>
          <p:nvPr/>
        </p:nvSpPr>
        <p:spPr>
          <a:xfrm>
            <a:off x="4071934" y="4214818"/>
            <a:ext cx="4786346" cy="1446550"/>
          </a:xfrm>
          <a:prstGeom prst="rect">
            <a:avLst/>
          </a:prstGeom>
          <a:solidFill>
            <a:schemeClr val="bg1">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wrap="square">
            <a:spAutoFit/>
          </a:bodyPr>
          <a:lstStyle/>
          <a:p>
            <a:pPr algn="ctr">
              <a:defRPr/>
            </a:pPr>
            <a:r>
              <a:rPr lang="ar-SA" sz="4400" b="1" dirty="0" smtClean="0">
                <a:solidFill>
                  <a:srgbClr val="000000"/>
                </a:solidFill>
                <a:latin typeface="Sakkal Majalla" pitchFamily="2" charset="-78"/>
                <a:cs typeface="Sakkal Majalla" pitchFamily="2" charset="-78"/>
              </a:rPr>
              <a:t>رفض نتيجة معيقات خارجية ومحيطية</a:t>
            </a:r>
            <a:endParaRPr lang="ar-DZ" sz="4400" b="1" dirty="0">
              <a:solidFill>
                <a:srgbClr val="000000"/>
              </a:solidFill>
              <a:latin typeface="Sakkal Majalla" pitchFamily="2" charset="-78"/>
              <a:cs typeface="Sakkal Majalla" pitchFamily="2" charset="-78"/>
            </a:endParaRPr>
          </a:p>
        </p:txBody>
      </p:sp>
      <p:sp>
        <p:nvSpPr>
          <p:cNvPr id="6" name="Espace réservé du numéro de diapositive 5"/>
          <p:cNvSpPr>
            <a:spLocks noGrp="1"/>
          </p:cNvSpPr>
          <p:nvPr>
            <p:ph type="sldNum" sz="quarter" idx="12"/>
          </p:nvPr>
        </p:nvSpPr>
        <p:spPr/>
        <p:txBody>
          <a:bodyPr/>
          <a:lstStyle/>
          <a:p>
            <a:pPr>
              <a:defRPr/>
            </a:pPr>
            <a:fld id="{E5D01189-55D0-4DE8-A3EE-B35B68E38D54}" type="slidenum">
              <a:rPr lang="fr-FR" smtClean="0"/>
              <a:pPr>
                <a:defRPr/>
              </a:pPr>
              <a:t>11</a:t>
            </a:fld>
            <a:endParaRPr lang="fr-FR" dirty="0"/>
          </a:p>
        </p:txBody>
      </p:sp>
      <p:sp>
        <p:nvSpPr>
          <p:cNvPr id="18" name="Right Brace 17"/>
          <p:cNvSpPr/>
          <p:nvPr/>
        </p:nvSpPr>
        <p:spPr>
          <a:xfrm>
            <a:off x="3643306" y="357166"/>
            <a:ext cx="285750" cy="5969000"/>
          </a:xfrm>
          <a:prstGeom prst="rightBrace">
            <a:avLst/>
          </a:prstGeom>
          <a:ln w="381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p>
        </p:txBody>
      </p:sp>
      <p:sp>
        <p:nvSpPr>
          <p:cNvPr id="12" name="TextBox 14"/>
          <p:cNvSpPr txBox="1">
            <a:spLocks noChangeArrowheads="1"/>
          </p:cNvSpPr>
          <p:nvPr/>
        </p:nvSpPr>
        <p:spPr bwMode="auto">
          <a:xfrm rot="20714760" flipH="1">
            <a:off x="359226" y="2595946"/>
            <a:ext cx="3386137" cy="1938992"/>
          </a:xfrm>
          <a:prstGeom prst="rect">
            <a:avLst/>
          </a:prstGeom>
          <a:solidFill>
            <a:srgbClr val="FFFFFF"/>
          </a:solidFill>
          <a:ln w="9525">
            <a:noFill/>
            <a:miter lim="800000"/>
            <a:headEnd/>
            <a:tailEnd/>
          </a:ln>
        </p:spPr>
        <p:txBody>
          <a:bodyPr>
            <a:spAutoFit/>
          </a:bodyPr>
          <a:lstStyle/>
          <a:p>
            <a:pPr algn="ctr"/>
            <a:r>
              <a:rPr lang="ar-SA" sz="6000" b="1" dirty="0" smtClean="0">
                <a:solidFill>
                  <a:srgbClr val="000000"/>
                </a:solidFill>
                <a:latin typeface="Sakkal Majalla" pitchFamily="2" charset="-78"/>
                <a:cs typeface="Sakkal Majalla" pitchFamily="2" charset="-78"/>
              </a:rPr>
              <a:t>النموذج الثاني</a:t>
            </a:r>
            <a:endParaRPr lang="ar-DZ" sz="6000" b="1" dirty="0">
              <a:solidFill>
                <a:srgbClr val="000000"/>
              </a:solidFill>
              <a:latin typeface="Sakkal Majalla" pitchFamily="2" charset="-78"/>
              <a:cs typeface="Sakkal Majalla" pitchFamily="2" charset="-78"/>
            </a:endParaRPr>
          </a:p>
        </p:txBody>
      </p:sp>
    </p:spTree>
    <p:extLst>
      <p:ext uri="{BB962C8B-B14F-4D97-AF65-F5344CB8AC3E}">
        <p14:creationId xmlns:p14="http://schemas.microsoft.com/office/powerpoint/2010/main" val="3995964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circle(in)">
                                      <p:cBhvr>
                                        <p:cTn id="1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latin typeface="Sakkal Majalla" pitchFamily="2" charset="-78"/>
                <a:cs typeface="Sakkal Majalla" pitchFamily="2" charset="-78"/>
              </a:rPr>
              <a:t>اسباب الاعاقة</a:t>
            </a:r>
            <a:endParaRPr lang="ar-IQ" dirty="0">
              <a:latin typeface="Sakkal Majalla" pitchFamily="2" charset="-78"/>
              <a:cs typeface="Sakkal Majalla" pitchFamily="2" charset="-78"/>
            </a:endParaRPr>
          </a:p>
        </p:txBody>
      </p:sp>
      <p:sp>
        <p:nvSpPr>
          <p:cNvPr id="3" name="عنصر نائب للمحتوى 2"/>
          <p:cNvSpPr>
            <a:spLocks noGrp="1"/>
          </p:cNvSpPr>
          <p:nvPr>
            <p:ph idx="1"/>
          </p:nvPr>
        </p:nvSpPr>
        <p:spPr/>
        <p:txBody>
          <a:bodyPr/>
          <a:lstStyle/>
          <a:p>
            <a:pPr marL="514350" indent="-514350">
              <a:buFont typeface="+mj-lt"/>
              <a:buAutoNum type="arabicPeriod"/>
            </a:pPr>
            <a:r>
              <a:rPr lang="ar-IQ" dirty="0" smtClean="0"/>
              <a:t>ا</a:t>
            </a:r>
            <a:r>
              <a:rPr lang="ar-SA" sz="4000" dirty="0" smtClean="0">
                <a:latin typeface="Sakkal Majalla" pitchFamily="2" charset="-78"/>
                <a:cs typeface="Sakkal Majalla" pitchFamily="2" charset="-78"/>
              </a:rPr>
              <a:t>س</a:t>
            </a:r>
            <a:r>
              <a:rPr lang="ar-IQ" sz="4000" dirty="0" smtClean="0">
                <a:latin typeface="Sakkal Majalla" pitchFamily="2" charset="-78"/>
                <a:cs typeface="Sakkal Majalla" pitchFamily="2" charset="-78"/>
              </a:rPr>
              <a:t>باب وراثية</a:t>
            </a:r>
          </a:p>
          <a:p>
            <a:pPr marL="514350" indent="-514350">
              <a:buFont typeface="+mj-lt"/>
              <a:buAutoNum type="arabicPeriod"/>
            </a:pPr>
            <a:r>
              <a:rPr lang="ar-IQ" sz="4000" dirty="0" smtClean="0">
                <a:latin typeface="Sakkal Majalla" pitchFamily="2" charset="-78"/>
                <a:cs typeface="Sakkal Majalla" pitchFamily="2" charset="-78"/>
              </a:rPr>
              <a:t>اسباب </a:t>
            </a:r>
            <a:r>
              <a:rPr lang="ar-IQ" sz="4000" dirty="0" err="1" smtClean="0">
                <a:latin typeface="Sakkal Majalla" pitchFamily="2" charset="-78"/>
                <a:cs typeface="Sakkal Majalla" pitchFamily="2" charset="-78"/>
              </a:rPr>
              <a:t>ماقبل</a:t>
            </a:r>
            <a:r>
              <a:rPr lang="ar-IQ" sz="4000" dirty="0" smtClean="0">
                <a:latin typeface="Sakkal Majalla" pitchFamily="2" charset="-78"/>
                <a:cs typeface="Sakkal Majalla" pitchFamily="2" charset="-78"/>
              </a:rPr>
              <a:t> الولادة</a:t>
            </a:r>
          </a:p>
          <a:p>
            <a:pPr marL="514350" indent="-514350">
              <a:buFont typeface="+mj-lt"/>
              <a:buAutoNum type="arabicPeriod"/>
            </a:pPr>
            <a:r>
              <a:rPr lang="ar-IQ" sz="4000" dirty="0" smtClean="0">
                <a:latin typeface="Sakkal Majalla" pitchFamily="2" charset="-78"/>
                <a:cs typeface="Sakkal Majalla" pitchFamily="2" charset="-78"/>
              </a:rPr>
              <a:t>اسباب اثناء الولادة</a:t>
            </a:r>
          </a:p>
          <a:p>
            <a:pPr marL="514350" indent="-514350">
              <a:buFont typeface="+mj-lt"/>
              <a:buAutoNum type="arabicPeriod"/>
            </a:pPr>
            <a:r>
              <a:rPr lang="ar-IQ" sz="4000" dirty="0" smtClean="0">
                <a:latin typeface="Sakkal Majalla" pitchFamily="2" charset="-78"/>
                <a:cs typeface="Sakkal Majalla" pitchFamily="2" charset="-78"/>
              </a:rPr>
              <a:t>اسباب </a:t>
            </a:r>
            <a:r>
              <a:rPr lang="ar-IQ" sz="4000" dirty="0" err="1" smtClean="0">
                <a:latin typeface="Sakkal Majalla" pitchFamily="2" charset="-78"/>
                <a:cs typeface="Sakkal Majalla" pitchFamily="2" charset="-78"/>
              </a:rPr>
              <a:t>مابعد</a:t>
            </a:r>
            <a:r>
              <a:rPr lang="ar-IQ" sz="4000" dirty="0" smtClean="0">
                <a:latin typeface="Sakkal Majalla" pitchFamily="2" charset="-78"/>
                <a:cs typeface="Sakkal Majalla" pitchFamily="2" charset="-78"/>
              </a:rPr>
              <a:t> الولادة </a:t>
            </a:r>
            <a:endParaRPr lang="ar-IQ" sz="4000" dirty="0">
              <a:latin typeface="Sakkal Majalla" pitchFamily="2" charset="-78"/>
              <a:cs typeface="Sakkal Majalla" pitchFamily="2" charset="-78"/>
            </a:endParaRPr>
          </a:p>
        </p:txBody>
      </p:sp>
    </p:spTree>
    <p:extLst>
      <p:ext uri="{BB962C8B-B14F-4D97-AF65-F5344CB8AC3E}">
        <p14:creationId xmlns:p14="http://schemas.microsoft.com/office/powerpoint/2010/main" val="31351456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b="1" dirty="0" smtClean="0">
                <a:latin typeface="Sakkal Majalla" pitchFamily="2" charset="-78"/>
                <a:cs typeface="Sakkal Majalla" pitchFamily="2" charset="-78"/>
              </a:rPr>
              <a:t>الوقاية من الاعاقة </a:t>
            </a:r>
            <a:endParaRPr lang="ar-IQ" b="1" dirty="0">
              <a:latin typeface="Sakkal Majalla" pitchFamily="2" charset="-78"/>
              <a:cs typeface="Sakkal Majalla" pitchFamily="2" charset="-78"/>
            </a:endParaRPr>
          </a:p>
        </p:txBody>
      </p:sp>
      <p:sp>
        <p:nvSpPr>
          <p:cNvPr id="3" name="عنصر نائب للمحتوى 2"/>
          <p:cNvSpPr>
            <a:spLocks noGrp="1"/>
          </p:cNvSpPr>
          <p:nvPr>
            <p:ph idx="1"/>
          </p:nvPr>
        </p:nvSpPr>
        <p:spPr>
          <a:xfrm>
            <a:off x="0" y="1357298"/>
            <a:ext cx="8972584" cy="5214974"/>
          </a:xfrm>
        </p:spPr>
        <p:txBody>
          <a:bodyPr/>
          <a:lstStyle/>
          <a:p>
            <a:pPr>
              <a:buNone/>
            </a:pPr>
            <a:r>
              <a:rPr lang="ar-IQ" sz="4000" dirty="0" smtClean="0">
                <a:latin typeface="Sakkal Majalla" pitchFamily="2" charset="-78"/>
                <a:cs typeface="Sakkal Majalla" pitchFamily="2" charset="-78"/>
              </a:rPr>
              <a:t>يتم الاهتمام ببرامج الوقاية  في العصر الحاضر من خلال ما</a:t>
            </a:r>
            <a:r>
              <a:rPr lang="ar-SA" sz="4000" dirty="0" smtClean="0">
                <a:latin typeface="Sakkal Majalla" pitchFamily="2" charset="-78"/>
                <a:cs typeface="Sakkal Majalla" pitchFamily="2" charset="-78"/>
              </a:rPr>
              <a:t> </a:t>
            </a:r>
            <a:r>
              <a:rPr lang="ar-IQ" sz="4000" dirty="0" smtClean="0">
                <a:latin typeface="Sakkal Majalla" pitchFamily="2" charset="-78"/>
                <a:cs typeface="Sakkal Majalla" pitchFamily="2" charset="-78"/>
              </a:rPr>
              <a:t>يسمى ببرامج التدخل المبكر. وتقسم  برامج </a:t>
            </a:r>
            <a:r>
              <a:rPr lang="ar-IQ" sz="4000" dirty="0">
                <a:latin typeface="Sakkal Majalla" pitchFamily="2" charset="-78"/>
                <a:cs typeface="Sakkal Majalla" pitchFamily="2" charset="-78"/>
              </a:rPr>
              <a:t>الوقاية </a:t>
            </a:r>
            <a:r>
              <a:rPr lang="ar-IQ" sz="4000" dirty="0" smtClean="0">
                <a:latin typeface="Sakkal Majalla" pitchFamily="2" charset="-78"/>
                <a:cs typeface="Sakkal Majalla" pitchFamily="2" charset="-78"/>
              </a:rPr>
              <a:t>الى ثلاث مستويات :</a:t>
            </a:r>
          </a:p>
          <a:p>
            <a:pPr marL="514350" indent="-514350">
              <a:buFont typeface="+mj-lt"/>
              <a:buAutoNum type="arabicPeriod"/>
            </a:pPr>
            <a:r>
              <a:rPr lang="ar-IQ" sz="4000" dirty="0" smtClean="0">
                <a:latin typeface="Sakkal Majalla" pitchFamily="2" charset="-78"/>
                <a:cs typeface="Sakkal Majalla" pitchFamily="2" charset="-78"/>
              </a:rPr>
              <a:t>المستوى الاول : يهدف لمنع حدوث الاعاقة ويكون التركيز فيه على الفحوصات الطبية قبل الزواج ودراسة التاريخ الاسري والوراثي للعائلات لمنع حدوث الاعاقة، كما يتضمن هذا المستوى توفير الرعاية </a:t>
            </a:r>
            <a:r>
              <a:rPr lang="ar-IQ" sz="4000" dirty="0" err="1" smtClean="0">
                <a:latin typeface="Sakkal Majalla" pitchFamily="2" charset="-78"/>
                <a:cs typeface="Sakkal Majalla" pitchFamily="2" charset="-78"/>
              </a:rPr>
              <a:t>للامهات</a:t>
            </a:r>
            <a:r>
              <a:rPr lang="ar-IQ" sz="4000" dirty="0" smtClean="0">
                <a:latin typeface="Sakkal Majalla" pitchFamily="2" charset="-78"/>
                <a:cs typeface="Sakkal Majalla" pitchFamily="2" charset="-78"/>
              </a:rPr>
              <a:t> والاطفال وتحسين المستوى الغذائي والتطعيم ضد الاصابات المختلفة</a:t>
            </a:r>
            <a:endParaRPr lang="ar-IQ" sz="4000" dirty="0">
              <a:latin typeface="Sakkal Majalla" pitchFamily="2" charset="-78"/>
              <a:cs typeface="Sakkal Majalla" pitchFamily="2" charset="-78"/>
            </a:endParaRPr>
          </a:p>
        </p:txBody>
      </p:sp>
    </p:spTree>
    <p:extLst>
      <p:ext uri="{BB962C8B-B14F-4D97-AF65-F5344CB8AC3E}">
        <p14:creationId xmlns:p14="http://schemas.microsoft.com/office/powerpoint/2010/main" val="35608017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857232"/>
            <a:ext cx="8729634" cy="5143536"/>
          </a:xfrm>
        </p:spPr>
        <p:txBody>
          <a:bodyPr/>
          <a:lstStyle/>
          <a:p>
            <a:r>
              <a:rPr lang="ar-IQ" sz="4000" b="1" dirty="0" smtClean="0">
                <a:latin typeface="Sakkal Majalla" pitchFamily="2" charset="-78"/>
                <a:cs typeface="Sakkal Majalla" pitchFamily="2" charset="-78"/>
              </a:rPr>
              <a:t>المستوى الثاني: يشمل الرعاية والعناية لمنع حدوث العجز بعد الاصابة لذلك سيكون الهدف هنا هو الكشف عن الاطفال المرضى والتدخل العلاجي او الجراحي المبكر</a:t>
            </a:r>
          </a:p>
          <a:p>
            <a:r>
              <a:rPr lang="ar-IQ" sz="4000" b="1" dirty="0">
                <a:latin typeface="Sakkal Majalla" pitchFamily="2" charset="-78"/>
                <a:cs typeface="Sakkal Majalla" pitchFamily="2" charset="-78"/>
              </a:rPr>
              <a:t>المستوى </a:t>
            </a:r>
            <a:r>
              <a:rPr lang="ar-IQ" sz="4000" b="1" dirty="0" smtClean="0">
                <a:latin typeface="Sakkal Majalla" pitchFamily="2" charset="-78"/>
                <a:cs typeface="Sakkal Majalla" pitchFamily="2" charset="-78"/>
              </a:rPr>
              <a:t>الثالث: الوقاية الثلاثية وتهدف البرامج في هذا المستوى الى وقف تدهور حالة الطفل وضبط المضاعفات الناجمة عن العجز وتوفير الوسائل المساعدة مثل </a:t>
            </a:r>
            <a:r>
              <a:rPr lang="ar-IQ" sz="4000" b="1" dirty="0" err="1" smtClean="0">
                <a:latin typeface="Sakkal Majalla" pitchFamily="2" charset="-78"/>
                <a:cs typeface="Sakkal Majalla" pitchFamily="2" charset="-78"/>
              </a:rPr>
              <a:t>الاطراف</a:t>
            </a:r>
            <a:r>
              <a:rPr lang="ar-IQ" sz="4000" b="1" dirty="0" smtClean="0">
                <a:latin typeface="Sakkal Majalla" pitchFamily="2" charset="-78"/>
                <a:cs typeface="Sakkal Majalla" pitchFamily="2" charset="-78"/>
              </a:rPr>
              <a:t> </a:t>
            </a:r>
            <a:r>
              <a:rPr lang="ar-IQ" sz="4000" b="1" dirty="0" err="1" smtClean="0">
                <a:latin typeface="Sakkal Majalla" pitchFamily="2" charset="-78"/>
                <a:cs typeface="Sakkal Majalla" pitchFamily="2" charset="-78"/>
              </a:rPr>
              <a:t>الص</a:t>
            </a:r>
            <a:r>
              <a:rPr lang="ar-SA" sz="4000" b="1" dirty="0" smtClean="0">
                <a:latin typeface="Sakkal Majalla" pitchFamily="2" charset="-78"/>
                <a:cs typeface="Sakkal Majalla" pitchFamily="2" charset="-78"/>
              </a:rPr>
              <a:t>ن</a:t>
            </a:r>
            <a:r>
              <a:rPr lang="ar-IQ" sz="4000" b="1" dirty="0" err="1" smtClean="0">
                <a:latin typeface="Sakkal Majalla" pitchFamily="2" charset="-78"/>
                <a:cs typeface="Sakkal Majalla" pitchFamily="2" charset="-78"/>
              </a:rPr>
              <a:t>اعية</a:t>
            </a:r>
            <a:r>
              <a:rPr lang="ar-IQ" sz="4000" b="1" dirty="0" smtClean="0">
                <a:latin typeface="Sakkal Majalla" pitchFamily="2" charset="-78"/>
                <a:cs typeface="Sakkal Majalla" pitchFamily="2" charset="-78"/>
              </a:rPr>
              <a:t> وغيرها لمساعدة ذوي الاحتياجات الخاصة على التكيف في المجتمع.</a:t>
            </a:r>
            <a:endParaRPr lang="ar-IQ" sz="4000" b="1" dirty="0">
              <a:latin typeface="Sakkal Majalla" pitchFamily="2" charset="-78"/>
              <a:cs typeface="Sakkal Majalla" pitchFamily="2" charset="-78"/>
            </a:endParaRPr>
          </a:p>
        </p:txBody>
      </p:sp>
    </p:spTree>
    <p:extLst>
      <p:ext uri="{BB962C8B-B14F-4D97-AF65-F5344CB8AC3E}">
        <p14:creationId xmlns:p14="http://schemas.microsoft.com/office/powerpoint/2010/main" val="296528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latin typeface="Sakkal Majalla" pitchFamily="2" charset="-78"/>
                <a:cs typeface="Sakkal Majalla" pitchFamily="2" charset="-78"/>
              </a:rPr>
              <a:t>واقع التربية الخاصة في البلاد العربية</a:t>
            </a:r>
            <a:endParaRPr lang="ar-IQ" dirty="0">
              <a:latin typeface="Sakkal Majalla" pitchFamily="2" charset="-78"/>
              <a:cs typeface="Sakkal Majalla" pitchFamily="2" charset="-78"/>
            </a:endParaRPr>
          </a:p>
        </p:txBody>
      </p:sp>
      <p:sp>
        <p:nvSpPr>
          <p:cNvPr id="3" name="عنصر نائب للمحتوى 2"/>
          <p:cNvSpPr>
            <a:spLocks noGrp="1"/>
          </p:cNvSpPr>
          <p:nvPr>
            <p:ph idx="1"/>
          </p:nvPr>
        </p:nvSpPr>
        <p:spPr>
          <a:xfrm>
            <a:off x="457200" y="1905000"/>
            <a:ext cx="8229600" cy="4524396"/>
          </a:xfrm>
        </p:spPr>
        <p:txBody>
          <a:bodyPr>
            <a:normAutofit fontScale="25000" lnSpcReduction="20000"/>
          </a:bodyPr>
          <a:lstStyle/>
          <a:p>
            <a:r>
              <a:rPr lang="ar-IQ" sz="17600" dirty="0" smtClean="0">
                <a:latin typeface="Sakkal Majalla" pitchFamily="2" charset="-78"/>
                <a:cs typeface="Sakkal Majalla" pitchFamily="2" charset="-78"/>
              </a:rPr>
              <a:t>لا</a:t>
            </a:r>
            <a:r>
              <a:rPr lang="ar-SA" sz="17600" dirty="0" smtClean="0">
                <a:latin typeface="Sakkal Majalla" pitchFamily="2" charset="-78"/>
                <a:cs typeface="Sakkal Majalla" pitchFamily="2" charset="-78"/>
              </a:rPr>
              <a:t> </a:t>
            </a:r>
            <a:r>
              <a:rPr lang="ar-IQ" sz="17600" dirty="0" smtClean="0">
                <a:latin typeface="Sakkal Majalla" pitchFamily="2" charset="-78"/>
                <a:cs typeface="Sakkal Majalla" pitchFamily="2" charset="-78"/>
              </a:rPr>
              <a:t>توجد </a:t>
            </a:r>
            <a:r>
              <a:rPr lang="ar-IQ" sz="17600" dirty="0">
                <a:latin typeface="Sakkal Majalla" pitchFamily="2" charset="-78"/>
                <a:cs typeface="Sakkal Majalla" pitchFamily="2" charset="-78"/>
              </a:rPr>
              <a:t>في البلاد </a:t>
            </a:r>
            <a:r>
              <a:rPr lang="ar-IQ" sz="17600" dirty="0" smtClean="0">
                <a:latin typeface="Sakkal Majalla" pitchFamily="2" charset="-78"/>
                <a:cs typeface="Sakkal Majalla" pitchFamily="2" charset="-78"/>
              </a:rPr>
              <a:t>العربية احصائيات دقيقة تظهر عدد المعوقين، الا انه يمكن القول ان هناك اعدادا كبيرة من المعاقين استنادا لما </a:t>
            </a:r>
            <a:r>
              <a:rPr lang="ar-IQ" sz="17600" dirty="0" err="1" smtClean="0">
                <a:latin typeface="Sakkal Majalla" pitchFamily="2" charset="-78"/>
                <a:cs typeface="Sakkal Majalla" pitchFamily="2" charset="-78"/>
              </a:rPr>
              <a:t>ياتي</a:t>
            </a:r>
            <a:r>
              <a:rPr lang="ar-IQ" sz="17600" dirty="0" smtClean="0">
                <a:latin typeface="Sakkal Majalla" pitchFamily="2" charset="-78"/>
                <a:cs typeface="Sakkal Majalla" pitchFamily="2" charset="-78"/>
              </a:rPr>
              <a:t>:</a:t>
            </a:r>
          </a:p>
          <a:p>
            <a:r>
              <a:rPr lang="ar-IQ" sz="17600" dirty="0" smtClean="0">
                <a:latin typeface="Sakkal Majalla" pitchFamily="2" charset="-78"/>
                <a:cs typeface="Sakkal Majalla" pitchFamily="2" charset="-78"/>
              </a:rPr>
              <a:t>- حسب احصاءات المنظمات الدولية كاليونيسيف واليونسكو  التي تعين بين 10 -12 من سكان اية دولة من ذوي الاحتياجات الخاصة ، وترتفع هذه النسبة  الى 15% في الدول العربية بشكل عام. ويعود سبب ارتفاع </a:t>
            </a:r>
            <a:r>
              <a:rPr lang="ar-IQ" sz="17600" dirty="0">
                <a:latin typeface="Sakkal Majalla" pitchFamily="2" charset="-78"/>
                <a:cs typeface="Sakkal Majalla" pitchFamily="2" charset="-78"/>
              </a:rPr>
              <a:t>عدد المعوقين في البلاد العربية </a:t>
            </a:r>
            <a:r>
              <a:rPr lang="ar-IQ" sz="17600" dirty="0" smtClean="0">
                <a:latin typeface="Sakkal Majalla" pitchFamily="2" charset="-78"/>
                <a:cs typeface="Sakkal Majalla" pitchFamily="2" charset="-78"/>
              </a:rPr>
              <a:t>الى:</a:t>
            </a:r>
          </a:p>
        </p:txBody>
      </p:sp>
    </p:spTree>
    <p:extLst>
      <p:ext uri="{BB962C8B-B14F-4D97-AF65-F5344CB8AC3E}">
        <p14:creationId xmlns:p14="http://schemas.microsoft.com/office/powerpoint/2010/main" val="42192622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latin typeface="Sakkal Majalla" pitchFamily="2" charset="-78"/>
                <a:cs typeface="Sakkal Majalla" pitchFamily="2" charset="-78"/>
              </a:rPr>
              <a:t>واقع التربية الخاصة في البلاد العربية</a:t>
            </a:r>
            <a:endParaRPr lang="ar-IQ" dirty="0">
              <a:latin typeface="Sakkal Majalla" pitchFamily="2" charset="-78"/>
              <a:cs typeface="Sakkal Majalla" pitchFamily="2" charset="-78"/>
            </a:endParaRPr>
          </a:p>
        </p:txBody>
      </p:sp>
      <p:sp>
        <p:nvSpPr>
          <p:cNvPr id="3" name="عنصر نائب للمحتوى 2"/>
          <p:cNvSpPr>
            <a:spLocks noGrp="1"/>
          </p:cNvSpPr>
          <p:nvPr>
            <p:ph idx="1"/>
          </p:nvPr>
        </p:nvSpPr>
        <p:spPr>
          <a:xfrm>
            <a:off x="285720" y="1428736"/>
            <a:ext cx="8229600" cy="4524396"/>
          </a:xfrm>
        </p:spPr>
        <p:txBody>
          <a:bodyPr>
            <a:normAutofit fontScale="25000" lnSpcReduction="20000"/>
          </a:bodyPr>
          <a:lstStyle/>
          <a:p>
            <a:pPr marL="514350" indent="-514350">
              <a:buFont typeface="+mj-lt"/>
              <a:buAutoNum type="arabicPeriod"/>
            </a:pPr>
            <a:r>
              <a:rPr lang="ar-IQ" sz="17600" dirty="0" smtClean="0">
                <a:latin typeface="Sakkal Majalla" pitchFamily="2" charset="-78"/>
                <a:cs typeface="Sakkal Majalla" pitchFamily="2" charset="-78"/>
              </a:rPr>
              <a:t>ارتفاع معدل الفقر وتدني مستوى الخدمات الصحية والاجتماعية </a:t>
            </a:r>
          </a:p>
          <a:p>
            <a:pPr marL="514350" indent="-514350">
              <a:buFont typeface="+mj-lt"/>
              <a:buAutoNum type="arabicPeriod"/>
            </a:pPr>
            <a:r>
              <a:rPr lang="ar-IQ" sz="17600" dirty="0" smtClean="0">
                <a:latin typeface="Sakkal Majalla" pitchFamily="2" charset="-78"/>
                <a:cs typeface="Sakkal Majalla" pitchFamily="2" charset="-78"/>
              </a:rPr>
              <a:t>ارتفاع </a:t>
            </a:r>
            <a:r>
              <a:rPr lang="ar-SA" sz="17600" dirty="0" smtClean="0">
                <a:latin typeface="Sakkal Majalla" pitchFamily="2" charset="-78"/>
                <a:cs typeface="Sakkal Majalla" pitchFamily="2" charset="-78"/>
              </a:rPr>
              <a:t>نسبة</a:t>
            </a:r>
            <a:r>
              <a:rPr lang="ar-IQ" sz="17600" dirty="0" smtClean="0">
                <a:latin typeface="Sakkal Majalla" pitchFamily="2" charset="-78"/>
                <a:cs typeface="Sakkal Majalla" pitchFamily="2" charset="-78"/>
              </a:rPr>
              <a:t> </a:t>
            </a:r>
            <a:r>
              <a:rPr lang="ar-IQ" sz="17600" dirty="0" err="1" smtClean="0">
                <a:latin typeface="Sakkal Majalla" pitchFamily="2" charset="-78"/>
                <a:cs typeface="Sakkal Majalla" pitchFamily="2" charset="-78"/>
              </a:rPr>
              <a:t>الامية</a:t>
            </a:r>
            <a:r>
              <a:rPr lang="ar-SA" sz="17600" dirty="0" smtClean="0">
                <a:latin typeface="Sakkal Majalla" pitchFamily="2" charset="-78"/>
                <a:cs typeface="Sakkal Majalla" pitchFamily="2" charset="-78"/>
              </a:rPr>
              <a:t>.</a:t>
            </a:r>
            <a:endParaRPr lang="ar-IQ" sz="17600" dirty="0" smtClean="0">
              <a:latin typeface="Sakkal Majalla" pitchFamily="2" charset="-78"/>
              <a:cs typeface="Sakkal Majalla" pitchFamily="2" charset="-78"/>
            </a:endParaRPr>
          </a:p>
          <a:p>
            <a:pPr marL="514350" indent="-514350">
              <a:buFont typeface="+mj-lt"/>
              <a:buAutoNum type="arabicPeriod"/>
            </a:pPr>
            <a:r>
              <a:rPr lang="ar-IQ" sz="17600" dirty="0" smtClean="0">
                <a:latin typeface="Sakkal Majalla" pitchFamily="2" charset="-78"/>
                <a:cs typeface="Sakkal Majalla" pitchFamily="2" charset="-78"/>
              </a:rPr>
              <a:t>المشكلات التي تعاني منها </a:t>
            </a:r>
            <a:r>
              <a:rPr lang="ar-IQ" sz="17600" dirty="0" err="1" smtClean="0">
                <a:latin typeface="Sakkal Majalla" pitchFamily="2" charset="-78"/>
                <a:cs typeface="Sakkal Majalla" pitchFamily="2" charset="-78"/>
              </a:rPr>
              <a:t>المجتمات</a:t>
            </a:r>
            <a:r>
              <a:rPr lang="ar-IQ" sz="17600" dirty="0" smtClean="0">
                <a:latin typeface="Sakkal Majalla" pitchFamily="2" charset="-78"/>
                <a:cs typeface="Sakkal Majalla" pitchFamily="2" charset="-78"/>
              </a:rPr>
              <a:t> العربية كحوادث السيارات والاصابات المنزلية والمخدرات </a:t>
            </a:r>
            <a:r>
              <a:rPr lang="ar-IQ" sz="17600" dirty="0" err="1" smtClean="0">
                <a:latin typeface="Sakkal Majalla" pitchFamily="2" charset="-78"/>
                <a:cs typeface="Sakkal Majalla" pitchFamily="2" charset="-78"/>
              </a:rPr>
              <a:t>و</a:t>
            </a:r>
            <a:r>
              <a:rPr lang="ar-SA" sz="17600" dirty="0" smtClean="0">
                <a:latin typeface="Sakkal Majalla" pitchFamily="2" charset="-78"/>
                <a:cs typeface="Sakkal Majalla" pitchFamily="2" charset="-78"/>
              </a:rPr>
              <a:t>الحروب </a:t>
            </a:r>
            <a:r>
              <a:rPr lang="ar-SA" sz="17600" dirty="0" err="1" smtClean="0">
                <a:latin typeface="Sakkal Majalla" pitchFamily="2" charset="-78"/>
                <a:cs typeface="Sakkal Majalla" pitchFamily="2" charset="-78"/>
              </a:rPr>
              <a:t>و</a:t>
            </a:r>
            <a:r>
              <a:rPr lang="ar-IQ" sz="17600" dirty="0" smtClean="0">
                <a:latin typeface="Sakkal Majalla" pitchFamily="2" charset="-78"/>
                <a:cs typeface="Sakkal Majalla" pitchFamily="2" charset="-78"/>
              </a:rPr>
              <a:t>غيرها</a:t>
            </a:r>
            <a:r>
              <a:rPr lang="ar-SA" sz="17600" dirty="0" smtClean="0">
                <a:latin typeface="Sakkal Majalla" pitchFamily="2" charset="-78"/>
                <a:cs typeface="Sakkal Majalla" pitchFamily="2" charset="-78"/>
              </a:rPr>
              <a:t>.......</a:t>
            </a:r>
            <a:endParaRPr lang="ar-IQ" sz="17600" dirty="0" smtClean="0">
              <a:latin typeface="Sakkal Majalla" pitchFamily="2" charset="-78"/>
              <a:cs typeface="Sakkal Majalla" pitchFamily="2" charset="-78"/>
            </a:endParaRPr>
          </a:p>
          <a:p>
            <a:pPr marL="514350" indent="-514350">
              <a:buFont typeface="+mj-lt"/>
              <a:buAutoNum type="arabicPeriod"/>
            </a:pPr>
            <a:r>
              <a:rPr lang="ar-IQ" sz="17600" dirty="0" smtClean="0">
                <a:latin typeface="Sakkal Majalla" pitchFamily="2" charset="-78"/>
                <a:cs typeface="Sakkal Majalla" pitchFamily="2" charset="-78"/>
              </a:rPr>
              <a:t>انتشار زواج الاقارب في المجتمعات العربية </a:t>
            </a:r>
          </a:p>
          <a:p>
            <a:pPr marL="514350" indent="-514350">
              <a:buFont typeface="+mj-lt"/>
              <a:buAutoNum type="arabicPeriod"/>
            </a:pPr>
            <a:endParaRPr lang="ar-IQ" dirty="0" smtClean="0"/>
          </a:p>
        </p:txBody>
      </p:sp>
    </p:spTree>
    <p:extLst>
      <p:ext uri="{BB962C8B-B14F-4D97-AF65-F5344CB8AC3E}">
        <p14:creationId xmlns:p14="http://schemas.microsoft.com/office/powerpoint/2010/main" val="22465061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2844" y="1285860"/>
            <a:ext cx="8586790" cy="4857784"/>
          </a:xfrm>
        </p:spPr>
        <p:txBody>
          <a:bodyPr/>
          <a:lstStyle/>
          <a:p>
            <a:pPr marL="514350" indent="-514350">
              <a:buFont typeface="+mj-lt"/>
              <a:buAutoNum type="arabicPeriod"/>
            </a:pPr>
            <a:r>
              <a:rPr lang="ar-SA" sz="4000" dirty="0" smtClean="0">
                <a:latin typeface="Sakkal Majalla" pitchFamily="2" charset="-78"/>
                <a:cs typeface="Sakkal Majalla" pitchFamily="2" charset="-78"/>
              </a:rPr>
              <a:t>نوعية </a:t>
            </a:r>
            <a:r>
              <a:rPr lang="ar-IQ" sz="4000" dirty="0" smtClean="0">
                <a:latin typeface="Sakkal Majalla" pitchFamily="2" charset="-78"/>
                <a:cs typeface="Sakkal Majalla" pitchFamily="2" charset="-78"/>
              </a:rPr>
              <a:t>الخدمات في طور البناء والتطور</a:t>
            </a:r>
          </a:p>
          <a:p>
            <a:pPr marL="514350" indent="-514350">
              <a:buFont typeface="+mj-lt"/>
              <a:buAutoNum type="arabicPeriod"/>
            </a:pPr>
            <a:r>
              <a:rPr lang="ar-IQ" sz="4000" dirty="0" smtClean="0">
                <a:latin typeface="Sakkal Majalla" pitchFamily="2" charset="-78"/>
                <a:cs typeface="Sakkal Majalla" pitchFamily="2" charset="-78"/>
              </a:rPr>
              <a:t>عدم </a:t>
            </a:r>
            <a:r>
              <a:rPr lang="ar-SA" sz="4000" dirty="0" smtClean="0">
                <a:latin typeface="Sakkal Majalla" pitchFamily="2" charset="-78"/>
                <a:cs typeface="Sakkal Majalla" pitchFamily="2" charset="-78"/>
              </a:rPr>
              <a:t>استفادة وشمول جميع</a:t>
            </a:r>
            <a:r>
              <a:rPr lang="ar-IQ" sz="4000" dirty="0" smtClean="0">
                <a:latin typeface="Sakkal Majalla" pitchFamily="2" charset="-78"/>
                <a:cs typeface="Sakkal Majalla" pitchFamily="2" charset="-78"/>
              </a:rPr>
              <a:t> الأفراد </a:t>
            </a:r>
            <a:r>
              <a:rPr lang="ar-SA" sz="4000" dirty="0" smtClean="0">
                <a:latin typeface="Sakkal Majalla" pitchFamily="2" charset="-78"/>
                <a:cs typeface="Sakkal Majalla" pitchFamily="2" charset="-78"/>
              </a:rPr>
              <a:t>المعاقين </a:t>
            </a:r>
            <a:r>
              <a:rPr lang="ar-SA" sz="4000" dirty="0" err="1" smtClean="0">
                <a:latin typeface="Sakkal Majalla" pitchFamily="2" charset="-78"/>
                <a:cs typeface="Sakkal Majalla" pitchFamily="2" charset="-78"/>
              </a:rPr>
              <a:t>و</a:t>
            </a:r>
            <a:r>
              <a:rPr lang="ar-IQ" sz="4000" dirty="0" smtClean="0">
                <a:latin typeface="Sakkal Majalla" pitchFamily="2" charset="-78"/>
                <a:cs typeface="Sakkal Majalla" pitchFamily="2" charset="-78"/>
              </a:rPr>
              <a:t>المحتاجين للخدمات حيث تشير الدراسات الى ان 2% فقط </a:t>
            </a:r>
            <a:r>
              <a:rPr lang="ar-IQ" sz="4000" dirty="0">
                <a:latin typeface="Sakkal Majalla" pitchFamily="2" charset="-78"/>
                <a:cs typeface="Sakkal Majalla" pitchFamily="2" charset="-78"/>
              </a:rPr>
              <a:t>من مجموع ذوي الاحتياجات الخاصة </a:t>
            </a:r>
            <a:r>
              <a:rPr lang="ar-IQ" sz="4000" dirty="0" smtClean="0">
                <a:latin typeface="Sakkal Majalla" pitchFamily="2" charset="-78"/>
                <a:cs typeface="Sakkal Majalla" pitchFamily="2" charset="-78"/>
              </a:rPr>
              <a:t>يتلقون خدمات تربوية واجتماعية</a:t>
            </a:r>
          </a:p>
          <a:p>
            <a:pPr marL="514350" indent="-514350">
              <a:buFont typeface="+mj-lt"/>
              <a:buAutoNum type="arabicPeriod"/>
            </a:pPr>
            <a:r>
              <a:rPr lang="ar-IQ" sz="4000" dirty="0" smtClean="0">
                <a:latin typeface="Sakkal Majalla" pitchFamily="2" charset="-78"/>
                <a:cs typeface="Sakkal Majalla" pitchFamily="2" charset="-78"/>
              </a:rPr>
              <a:t>الحاجة الى </a:t>
            </a:r>
            <a:r>
              <a:rPr lang="ar-SA" sz="4000" dirty="0" smtClean="0">
                <a:latin typeface="Sakkal Majalla" pitchFamily="2" charset="-78"/>
                <a:cs typeface="Sakkal Majalla" pitchFamily="2" charset="-78"/>
              </a:rPr>
              <a:t>إطارات</a:t>
            </a:r>
            <a:r>
              <a:rPr lang="ar-IQ" sz="4000" dirty="0" smtClean="0">
                <a:latin typeface="Sakkal Majalla" pitchFamily="2" charset="-78"/>
                <a:cs typeface="Sakkal Majalla" pitchFamily="2" charset="-78"/>
              </a:rPr>
              <a:t> متخصصة في مجال التربية الخاصة </a:t>
            </a:r>
          </a:p>
          <a:p>
            <a:pPr marL="514350" indent="-514350">
              <a:buFont typeface="+mj-lt"/>
              <a:buAutoNum type="arabicPeriod"/>
            </a:pPr>
            <a:r>
              <a:rPr lang="ar-IQ" sz="4000" dirty="0" smtClean="0">
                <a:latin typeface="Sakkal Majalla" pitchFamily="2" charset="-78"/>
                <a:cs typeface="Sakkal Majalla" pitchFamily="2" charset="-78"/>
              </a:rPr>
              <a:t>الحاجة  الى خدمات وبرامج </a:t>
            </a:r>
            <a:r>
              <a:rPr lang="ar-IQ" sz="4000" dirty="0" err="1" smtClean="0">
                <a:latin typeface="Sakkal Majalla" pitchFamily="2" charset="-78"/>
                <a:cs typeface="Sakkal Majalla" pitchFamily="2" charset="-78"/>
              </a:rPr>
              <a:t>الت</a:t>
            </a:r>
            <a:r>
              <a:rPr lang="ar-SA" sz="4000" dirty="0" smtClean="0">
                <a:latin typeface="Sakkal Majalla" pitchFamily="2" charset="-78"/>
                <a:cs typeface="Sakkal Majalla" pitchFamily="2" charset="-78"/>
              </a:rPr>
              <a:t>د</a:t>
            </a:r>
            <a:r>
              <a:rPr lang="ar-IQ" sz="4000" dirty="0" smtClean="0">
                <a:latin typeface="Sakkal Majalla" pitchFamily="2" charset="-78"/>
                <a:cs typeface="Sakkal Majalla" pitchFamily="2" charset="-78"/>
              </a:rPr>
              <a:t>خل المبكر</a:t>
            </a:r>
            <a:endParaRPr lang="ar-IQ" sz="4000" dirty="0">
              <a:latin typeface="Sakkal Majalla" pitchFamily="2" charset="-78"/>
              <a:cs typeface="Sakkal Majalla" pitchFamily="2" charset="-78"/>
            </a:endParaRPr>
          </a:p>
        </p:txBody>
      </p:sp>
    </p:spTree>
    <p:extLst>
      <p:ext uri="{BB962C8B-B14F-4D97-AF65-F5344CB8AC3E}">
        <p14:creationId xmlns:p14="http://schemas.microsoft.com/office/powerpoint/2010/main" val="34451754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WordArt 2"/>
          <p:cNvSpPr>
            <a:spLocks noChangeArrowheads="1" noChangeShapeType="1" noTextEdit="1"/>
          </p:cNvSpPr>
          <p:nvPr/>
        </p:nvSpPr>
        <p:spPr bwMode="auto">
          <a:xfrm rot="-211857">
            <a:off x="1273190" y="2404195"/>
            <a:ext cx="7491302" cy="3405804"/>
          </a:xfrm>
          <a:prstGeom prst="rect">
            <a:avLst/>
          </a:prstGeom>
        </p:spPr>
        <p:txBody>
          <a:bodyPr wrap="none" fromWordArt="1">
            <a:prstTxWarp prst="textPlain">
              <a:avLst>
                <a:gd name="adj" fmla="val 42782"/>
              </a:avLst>
            </a:prstTxWarp>
          </a:bodyPr>
          <a:lstStyle/>
          <a:p>
            <a:pPr algn="ctr" rtl="1"/>
            <a:r>
              <a:rPr lang="ar-DZ" sz="5400" b="1" kern="10" dirty="0" smtClean="0">
                <a:ln w="12700">
                  <a:solidFill>
                    <a:srgbClr val="EAEAEA"/>
                  </a:solidFill>
                  <a:round/>
                  <a:headEnd/>
                  <a:tailEnd/>
                </a:ln>
                <a:effectLst>
                  <a:outerShdw dist="20320" dir="1799969" algn="tl" rotWithShape="0">
                    <a:srgbClr val="000000">
                      <a:alpha val="39998"/>
                    </a:srgbClr>
                  </a:outerShdw>
                </a:effectLst>
                <a:latin typeface="Arial" panose="020B0604020202020204" pitchFamily="34" charset="0"/>
              </a:rPr>
              <a:t>حاجات الأشخاص في وضعية</a:t>
            </a:r>
          </a:p>
          <a:p>
            <a:pPr algn="ctr" rtl="1"/>
            <a:r>
              <a:rPr lang="ar-DZ" sz="5400" b="1" kern="10" dirty="0" smtClean="0">
                <a:ln w="12700">
                  <a:solidFill>
                    <a:srgbClr val="EAEAEA"/>
                  </a:solidFill>
                  <a:round/>
                  <a:headEnd/>
                  <a:tailEnd/>
                </a:ln>
                <a:effectLst>
                  <a:outerShdw dist="20320" dir="1799969" algn="tl" rotWithShape="0">
                    <a:srgbClr val="000000">
                      <a:alpha val="39998"/>
                    </a:srgbClr>
                  </a:outerShdw>
                </a:effectLst>
                <a:latin typeface="Arial" panose="020B0604020202020204" pitchFamily="34" charset="0"/>
              </a:rPr>
              <a:t> الإعاقة لخدمات التأهيل</a:t>
            </a:r>
            <a:endParaRPr lang="ar-DZ" sz="5400" b="1" kern="10" dirty="0">
              <a:ln w="12700">
                <a:solidFill>
                  <a:srgbClr val="EAEAEA"/>
                </a:solidFill>
                <a:round/>
                <a:headEnd/>
                <a:tailEnd/>
              </a:ln>
              <a:effectLst>
                <a:outerShdw dist="20320" dir="1799969" algn="tl" rotWithShape="0">
                  <a:srgbClr val="000000">
                    <a:alpha val="39998"/>
                  </a:srgbClr>
                </a:outerShdw>
              </a:effectLst>
              <a:latin typeface="Arial" panose="020B0604020202020204" pitchFamily="34" charset="0"/>
            </a:endParaRPr>
          </a:p>
        </p:txBody>
      </p:sp>
    </p:spTree>
    <p:extLst>
      <p:ext uri="{BB962C8B-B14F-4D97-AF65-F5344CB8AC3E}">
        <p14:creationId xmlns:p14="http://schemas.microsoft.com/office/powerpoint/2010/main" val="1145717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32"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strVal val="4*#ppt_w"/>
                                          </p:val>
                                        </p:tav>
                                        <p:tav tm="100000">
                                          <p:val>
                                            <p:strVal val="#ppt_w"/>
                                          </p:val>
                                        </p:tav>
                                      </p:tavLst>
                                    </p:anim>
                                    <p:anim calcmode="lin" valueType="num">
                                      <p:cBhvr>
                                        <p:cTn id="8" dur="500" fill="hold"/>
                                        <p:tgtEl>
                                          <p:spTgt spid="7"/>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2147888"/>
            <a:ext cx="8229600" cy="3944937"/>
          </a:xfrm>
        </p:spPr>
        <p:txBody>
          <a:bodyPr>
            <a:noAutofit/>
          </a:bodyPr>
          <a:lstStyle/>
          <a:p>
            <a:pPr algn="just" rtl="1">
              <a:defRPr/>
            </a:pPr>
            <a:r>
              <a:rPr lang="ar-SA" sz="4000" b="1" u="sng"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SA" sz="4000" b="1" u="sng"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يشير إلى مجموعة الخدمات والوسائل والأساليب المتخصصة التي تهدف إلى تصحيح العجز الجسمي أو العقلي</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كما تسعى إلى مساعدة الشخص المعاق عل</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ى</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التكيف عن طريق الإرشاد النفسي والتوجيه المهني  ب</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لإضافة إلى التدريب على العمل والتشغيل .</a:t>
            </a:r>
            <a:endParaRPr lang="ar-SA" sz="4000" b="1" u="sng"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Rectangle 3"/>
          <p:cNvSpPr/>
          <p:nvPr/>
        </p:nvSpPr>
        <p:spPr>
          <a:xfrm>
            <a:off x="3563938" y="692150"/>
            <a:ext cx="2470150" cy="923925"/>
          </a:xfrm>
          <a:prstGeom prst="rect">
            <a:avLst/>
          </a:prstGeom>
          <a:solidFill>
            <a:srgbClr val="92D050"/>
          </a:solidFill>
          <a:ln>
            <a:solidFill>
              <a:srgbClr val="FF3300"/>
            </a:solidFill>
          </a:ln>
        </p:spPr>
        <p:txBody>
          <a:bodyPr>
            <a:spAutoFit/>
          </a:bodyPr>
          <a:lstStyle/>
          <a:p>
            <a:pPr algn="ctr">
              <a:defRPr/>
            </a:pPr>
            <a:r>
              <a:rPr lang="ar-SA"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معنى التأهيل</a:t>
            </a:r>
            <a:endParaRPr lang="fr-FR"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62381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4"/>
          <p:cNvSpPr>
            <a:spLocks noChangeArrowheads="1"/>
          </p:cNvSpPr>
          <p:nvPr/>
        </p:nvSpPr>
        <p:spPr bwMode="auto">
          <a:xfrm>
            <a:off x="2051720" y="357188"/>
            <a:ext cx="5692105" cy="646112"/>
          </a:xfrm>
          <a:prstGeom prst="rect">
            <a:avLst/>
          </a:prstGeom>
          <a:solidFill>
            <a:srgbClr val="F1D9A3"/>
          </a:solidFill>
          <a:ln w="9525">
            <a:solidFill>
              <a:srgbClr val="FFFFFF"/>
            </a:solidFill>
            <a:miter lim="800000"/>
            <a:headEnd/>
            <a:tailEnd/>
          </a:ln>
          <a:effectLst>
            <a:softEdge rad="635000"/>
          </a:effec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eaLnBrk="1" hangingPunct="1">
              <a:spcBef>
                <a:spcPct val="0"/>
              </a:spcBef>
              <a:buClrTx/>
              <a:buSzTx/>
              <a:buFontTx/>
              <a:buNone/>
              <a:defRPr/>
            </a:pPr>
            <a:endParaRPr lang="ar-SA" sz="3600" smtClean="0">
              <a:solidFill>
                <a:srgbClr val="FF0000"/>
              </a:solidFill>
              <a:latin typeface="Tahoma" panose="020B0604030504040204" pitchFamily="34" charset="0"/>
              <a:cs typeface="Arial" panose="020B0604020202020204" pitchFamily="34" charset="0"/>
            </a:endParaRPr>
          </a:p>
        </p:txBody>
      </p:sp>
      <p:sp>
        <p:nvSpPr>
          <p:cNvPr id="21509" name="Rectangle 2"/>
          <p:cNvSpPr>
            <a:spLocks noChangeArrowheads="1"/>
          </p:cNvSpPr>
          <p:nvPr/>
        </p:nvSpPr>
        <p:spPr bwMode="auto">
          <a:xfrm>
            <a:off x="0" y="1000125"/>
            <a:ext cx="88582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r" rtl="1" eaLnBrk="1" hangingPunct="1">
              <a:spcBef>
                <a:spcPct val="0"/>
              </a:spcBef>
              <a:buClrTx/>
              <a:buSzTx/>
              <a:buFontTx/>
              <a:buChar char="-"/>
            </a:pPr>
            <a:endParaRPr lang="ar-SA" altLang="fr-FR" sz="3200">
              <a:solidFill>
                <a:srgbClr val="000000"/>
              </a:solidFill>
              <a:latin typeface="Traditional Arabic" panose="02020603050405020304" pitchFamily="18" charset="-78"/>
              <a:cs typeface="Traditional Arabic" panose="02020603050405020304" pitchFamily="18" charset="-78"/>
            </a:endParaRPr>
          </a:p>
          <a:p>
            <a:pPr algn="r" rtl="1" eaLnBrk="1" hangingPunct="1">
              <a:spcBef>
                <a:spcPct val="0"/>
              </a:spcBef>
              <a:buClrTx/>
              <a:buSzTx/>
              <a:buFontTx/>
              <a:buChar char="-"/>
            </a:pPr>
            <a:endParaRPr lang="fr-FR" altLang="fr-FR" sz="3200">
              <a:solidFill>
                <a:srgbClr val="000000"/>
              </a:solidFill>
              <a:latin typeface="Traditional Arabic" panose="02020603050405020304" pitchFamily="18" charset="-78"/>
              <a:cs typeface="Traditional Arabic" panose="02020603050405020304" pitchFamily="18" charset="-78"/>
            </a:endParaRPr>
          </a:p>
        </p:txBody>
      </p:sp>
      <p:sp>
        <p:nvSpPr>
          <p:cNvPr id="10" name="ZoneTexte 9"/>
          <p:cNvSpPr txBox="1">
            <a:spLocks noChangeArrowheads="1"/>
          </p:cNvSpPr>
          <p:nvPr/>
        </p:nvSpPr>
        <p:spPr bwMode="auto">
          <a:xfrm>
            <a:off x="1765970" y="344850"/>
            <a:ext cx="5398318" cy="707886"/>
          </a:xfrm>
          <a:prstGeom prst="rect">
            <a:avLst/>
          </a:prstGeom>
          <a:noFill/>
          <a:ln w="9525">
            <a:solidFill>
              <a:srgbClr val="33CC33"/>
            </a:solidFill>
            <a:miter lim="800000"/>
            <a:headEnd/>
            <a:tailEnd/>
          </a:ln>
          <a:effectLst>
            <a:softEdge rad="317500"/>
          </a:effectLst>
          <a:extLst>
            <a:ext uri="{909E8E84-426E-40DD-AFC4-6F175D3DCCD1}">
              <a14:hiddenFill xmlns:a14="http://schemas.microsoft.com/office/drawing/2010/main">
                <a:solidFill>
                  <a:srgbClr val="FFFFFF"/>
                </a:solidFill>
              </a14:hiddenFill>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eaLnBrk="1" hangingPunct="1">
              <a:spcBef>
                <a:spcPct val="0"/>
              </a:spcBef>
              <a:buClrTx/>
              <a:buSzTx/>
              <a:buFontTx/>
              <a:buNone/>
              <a:defRPr/>
            </a:pPr>
            <a:r>
              <a:rPr lang="ar-DZ" sz="4000" b="1" dirty="0" smtClean="0">
                <a:solidFill>
                  <a:prstClr val="black"/>
                </a:solidFill>
                <a:latin typeface="Traditional Arabic" panose="02020603050405020304" pitchFamily="18" charset="-78"/>
                <a:cs typeface="Traditional Arabic" panose="02020603050405020304" pitchFamily="18" charset="-78"/>
              </a:rPr>
              <a:t>التشريــــــــــــــــــــــــــــــــــــــــــع</a:t>
            </a:r>
            <a:endParaRPr lang="ar-SA" sz="4000" b="1" dirty="0" smtClean="0">
              <a:solidFill>
                <a:prstClr val="black"/>
              </a:solidFill>
              <a:latin typeface="Traditional Arabic" panose="02020603050405020304" pitchFamily="18" charset="-78"/>
              <a:cs typeface="Traditional Arabic" panose="02020603050405020304" pitchFamily="18" charset="-78"/>
            </a:endParaRPr>
          </a:p>
        </p:txBody>
      </p:sp>
      <p:sp>
        <p:nvSpPr>
          <p:cNvPr id="11" name="Rectangle à coins arrondis 10"/>
          <p:cNvSpPr/>
          <p:nvPr/>
        </p:nvSpPr>
        <p:spPr>
          <a:xfrm>
            <a:off x="82279" y="1268760"/>
            <a:ext cx="9061721" cy="1523861"/>
          </a:xfrm>
          <a:prstGeom prst="roundRect">
            <a:avLst/>
          </a:prstGeom>
          <a:noFill/>
          <a:effectLst>
            <a:glow rad="139700">
              <a:schemeClr val="accent5">
                <a:satMod val="175000"/>
                <a:alpha val="40000"/>
              </a:schemeClr>
            </a:glow>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r" rtl="1" eaLnBrk="1" hangingPunct="1">
              <a:defRPr/>
            </a:pPr>
            <a:endParaRPr lang="fr-FR" sz="3600" dirty="0">
              <a:solidFill>
                <a:prstClr val="black"/>
              </a:solidFill>
            </a:endParaRPr>
          </a:p>
        </p:txBody>
      </p:sp>
      <p:sp>
        <p:nvSpPr>
          <p:cNvPr id="14" name="Rectangle à coins arrondis 13"/>
          <p:cNvSpPr/>
          <p:nvPr/>
        </p:nvSpPr>
        <p:spPr>
          <a:xfrm>
            <a:off x="25569" y="2496026"/>
            <a:ext cx="8966770" cy="2828737"/>
          </a:xfrm>
          <a:prstGeom prst="roundRect">
            <a:avLst/>
          </a:prstGeom>
          <a:solidFill>
            <a:schemeClr val="bg1"/>
          </a:solidFill>
          <a:ln w="57150">
            <a:solidFill>
              <a:schemeClr val="bg1"/>
            </a:solidFill>
          </a:ln>
          <a:effectLst>
            <a:glow rad="63500">
              <a:schemeClr val="accent4">
                <a:satMod val="175000"/>
                <a:alpha val="40000"/>
              </a:schemeClr>
            </a:glow>
            <a:softEdge rad="317500"/>
          </a:effectLst>
          <a:scene3d>
            <a:camera prst="obliqueTopRight"/>
            <a:lightRig rig="threePt" dir="t"/>
          </a:scene3d>
        </p:spPr>
        <p:style>
          <a:lnRef idx="2">
            <a:schemeClr val="accent1">
              <a:shade val="50000"/>
            </a:schemeClr>
          </a:lnRef>
          <a:fillRef idx="1003">
            <a:schemeClr val="lt1"/>
          </a:fillRef>
          <a:effectRef idx="0">
            <a:schemeClr val="accent1"/>
          </a:effectRef>
          <a:fontRef idx="minor">
            <a:schemeClr val="lt1"/>
          </a:fontRef>
        </p:style>
        <p:txBody>
          <a:bodyPr anchor="ctr"/>
          <a:lstStyle/>
          <a:p>
            <a:pPr algn="just">
              <a:defRPr/>
            </a:pPr>
            <a:r>
              <a:rPr lang="ar-DZ" sz="4000" dirty="0" smtClean="0"/>
              <a:t>الق</a:t>
            </a:r>
            <a:r>
              <a:rPr lang="ar-SA" sz="4000" dirty="0" smtClean="0"/>
              <a:t>انون </a:t>
            </a:r>
            <a:r>
              <a:rPr lang="ar-SA" sz="4000" dirty="0"/>
              <a:t>رقم 02-09 مؤرخ في 25 صفر عام 1423 الموافق لـ 08 مايو سنة </a:t>
            </a:r>
            <a:r>
              <a:rPr lang="ar-SA" sz="4000" dirty="0" smtClean="0"/>
              <a:t>2002</a:t>
            </a:r>
            <a:r>
              <a:rPr lang="ar-DZ" sz="4000" b="1" dirty="0" smtClean="0">
                <a:solidFill>
                  <a:schemeClr val="tx1"/>
                </a:solidFill>
                <a:latin typeface="Traditional Arabic" panose="02020603050405020304" pitchFamily="18" charset="-78"/>
                <a:cs typeface="Traditional Arabic" panose="02020603050405020304" pitchFamily="18" charset="-78"/>
              </a:rPr>
              <a:t>.</a:t>
            </a:r>
            <a:r>
              <a:rPr lang="ar-DZ" sz="4000" dirty="0"/>
              <a:t> </a:t>
            </a:r>
            <a:r>
              <a:rPr lang="ar-DZ" sz="4000" dirty="0" smtClean="0"/>
              <a:t>يتعلق </a:t>
            </a:r>
            <a:r>
              <a:rPr lang="ar-DZ" sz="4000" dirty="0"/>
              <a:t>بحماية الأشخاص المعوقين و ترقيتهم بالجزائر</a:t>
            </a:r>
            <a:endParaRPr lang="ar-SA" sz="4000" b="1" dirty="0">
              <a:solidFill>
                <a:schemeClr val="tx1"/>
              </a:solidFill>
              <a:latin typeface="Traditional Arabic" panose="02020603050405020304" pitchFamily="18" charset="-78"/>
              <a:cs typeface="Traditional Arabic" panose="02020603050405020304" pitchFamily="18" charset="-78"/>
            </a:endParaRPr>
          </a:p>
        </p:txBody>
      </p:sp>
      <p:sp>
        <p:nvSpPr>
          <p:cNvPr id="2" name="Flèche vers le bas 1"/>
          <p:cNvSpPr/>
          <p:nvPr/>
        </p:nvSpPr>
        <p:spPr>
          <a:xfrm>
            <a:off x="3943352" y="1144141"/>
            <a:ext cx="1276720" cy="1204739"/>
          </a:xfrm>
          <a:prstGeom prst="downArrow">
            <a:avLst/>
          </a:prstGeom>
          <a:ln w="57150">
            <a:solidFill>
              <a:srgbClr val="FF3300"/>
            </a:solidFill>
          </a:ln>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prstClr val="white"/>
              </a:solidFill>
            </a:endParaRPr>
          </a:p>
        </p:txBody>
      </p:sp>
    </p:spTree>
    <p:extLst>
      <p:ext uri="{BB962C8B-B14F-4D97-AF65-F5344CB8AC3E}">
        <p14:creationId xmlns:p14="http://schemas.microsoft.com/office/powerpoint/2010/main" val="3479089772"/>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mph" presetSubtype="0" fill="hold" nodeType="clickEffect">
                                  <p:stCondLst>
                                    <p:cond delay="0"/>
                                  </p:stCondLst>
                                  <p:childTnLst>
                                    <p:animScale>
                                      <p:cBhvr>
                                        <p:cTn id="12" dur="2000" fill="hold"/>
                                        <p:tgtEl>
                                          <p:spTgt spid="2"/>
                                        </p:tgtEl>
                                      </p:cBhvr>
                                      <p:by x="150000" y="150000"/>
                                    </p:animScale>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6" presetClass="emph" presetSubtype="0" fill="hold" nodeType="clickEffect">
                                  <p:stCondLst>
                                    <p:cond delay="0"/>
                                  </p:stCondLst>
                                  <p:childTnLst>
                                    <p:animEffect transition="out" filter="fade">
                                      <p:cBhvr>
                                        <p:cTn id="21" dur="500" tmFilter="0, 0; .2, .5; .8, .5; 1, 0"/>
                                        <p:tgtEl>
                                          <p:spTgt spid="14"/>
                                        </p:tgtEl>
                                      </p:cBhvr>
                                    </p:animEffect>
                                    <p:animScale>
                                      <p:cBhvr>
                                        <p:cTn id="22" dur="250" autoRev="1" fill="hold"/>
                                        <p:tgtEl>
                                          <p:spTgt spid="1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68313" y="2255838"/>
            <a:ext cx="8229600" cy="3260725"/>
          </a:xfrm>
        </p:spPr>
        <p:txBody>
          <a:bodyPr/>
          <a:lstStyle/>
          <a:p>
            <a:pPr algn="just" rtl="1">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هو تلك العملية المنظمة والمستمرة والتي تهدف إلى إيصال الفرد المعاق إلى درجة ممكنة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ومقبولة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النواحي الطيبة والاجتماعية والنفسية والتربوية والاقتصادية التي يستطيع الوصول</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endPar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3" name="Rectangle 2"/>
          <p:cNvSpPr/>
          <p:nvPr/>
        </p:nvSpPr>
        <p:spPr>
          <a:xfrm>
            <a:off x="3563938" y="692150"/>
            <a:ext cx="2470150" cy="923925"/>
          </a:xfrm>
          <a:prstGeom prst="rect">
            <a:avLst/>
          </a:prstGeom>
          <a:solidFill>
            <a:srgbClr val="92D050"/>
          </a:solidFill>
          <a:ln>
            <a:solidFill>
              <a:srgbClr val="FF3300"/>
            </a:solidFill>
          </a:ln>
        </p:spPr>
        <p:txBody>
          <a:bodyPr>
            <a:spAutoFit/>
          </a:bodyPr>
          <a:lstStyle/>
          <a:p>
            <a:pPr algn="ctr">
              <a:defRPr/>
            </a:pPr>
            <a:r>
              <a:rPr lang="ar-DZ"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فهــــــــــــــو</a:t>
            </a:r>
            <a:endParaRPr lang="fr-FR" sz="5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327632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83622" y="549275"/>
            <a:ext cx="7965642"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defRPr/>
            </a:pPr>
            <a:r>
              <a:rPr lang="ar-SA" sz="3600" b="1" smtClean="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تعريف المجلس القومي للتأهيل في الولايات المتحدة الأمريكية</a:t>
            </a:r>
            <a:endParaRPr lang="fr-FR" sz="3600" b="1" smtClean="0">
              <a:solidFill>
                <a:srgbClr val="FFFF00"/>
              </a:solidFill>
              <a:effectLst>
                <a:outerShdw blurRad="38100" dist="38100" dir="2700000" algn="tl">
                  <a:srgbClr val="000000">
                    <a:alpha val="43137"/>
                  </a:srgbClr>
                </a:outerShdw>
              </a:effectLst>
            </a:endParaRPr>
          </a:p>
        </p:txBody>
      </p:sp>
      <p:sp>
        <p:nvSpPr>
          <p:cNvPr id="8" name="ZoneTexte 7"/>
          <p:cNvSpPr txBox="1"/>
          <p:nvPr/>
        </p:nvSpPr>
        <p:spPr>
          <a:xfrm>
            <a:off x="251520" y="1628800"/>
            <a:ext cx="8568952" cy="1919268"/>
          </a:xfrm>
          <a:prstGeom prst="rect">
            <a:avLst/>
          </a:prstGeom>
          <a:noFill/>
          <a:ln>
            <a:noFill/>
          </a:ln>
        </p:spPr>
        <p:style>
          <a:lnRef idx="0">
            <a:schemeClr val="accent1"/>
          </a:lnRef>
          <a:fillRef idx="3">
            <a:schemeClr val="accent1"/>
          </a:fillRef>
          <a:effectRef idx="3">
            <a:schemeClr val="accent1"/>
          </a:effectRef>
          <a:fontRef idx="minor">
            <a:schemeClr val="lt1"/>
          </a:fontRef>
        </p:style>
        <p:txBody>
          <a:bodyPr>
            <a:spAutoFit/>
          </a:bodyPr>
          <a:lstStyle/>
          <a:p>
            <a:pPr algn="r">
              <a:defRPr/>
            </a:pPr>
            <a:r>
              <a:rPr lang="ar-DZ" sz="4000" b="1" dirty="0">
                <a:solidFill>
                  <a:schemeClr val="tx1"/>
                </a:solidFill>
                <a:latin typeface="Traditional Arabic" panose="02020603050405020304" pitchFamily="18" charset="-78"/>
                <a:cs typeface="Traditional Arabic" panose="02020603050405020304" pitchFamily="18" charset="-78"/>
              </a:rPr>
              <a:t>تلك </a:t>
            </a:r>
            <a:r>
              <a:rPr lang="ar-SA" sz="4000" b="1" dirty="0">
                <a:solidFill>
                  <a:schemeClr val="tx1"/>
                </a:solidFill>
                <a:latin typeface="Traditional Arabic" panose="02020603050405020304" pitchFamily="18" charset="-78"/>
                <a:cs typeface="Traditional Arabic" panose="02020603050405020304" pitchFamily="18" charset="-78"/>
              </a:rPr>
              <a:t>العملية التي تسعى </a:t>
            </a:r>
            <a:r>
              <a:rPr lang="ar-DZ" sz="4000" b="1" dirty="0">
                <a:solidFill>
                  <a:schemeClr val="tx1"/>
                </a:solidFill>
                <a:latin typeface="Traditional Arabic" panose="02020603050405020304" pitchFamily="18" charset="-78"/>
                <a:cs typeface="Traditional Arabic" panose="02020603050405020304" pitchFamily="18" charset="-78"/>
              </a:rPr>
              <a:t>لكي ت</a:t>
            </a:r>
            <a:r>
              <a:rPr lang="ar-SA" sz="4000" b="1" dirty="0">
                <a:solidFill>
                  <a:schemeClr val="tx1"/>
                </a:solidFill>
                <a:latin typeface="Traditional Arabic" panose="02020603050405020304" pitchFamily="18" charset="-78"/>
                <a:cs typeface="Traditional Arabic" panose="02020603050405020304" pitchFamily="18" charset="-78"/>
              </a:rPr>
              <a:t>حقق للفرد المعاق أقصى ما يمكن من الاستفادة من قدراته الجسمية والعقلية والاجتماعية والمهنية و</a:t>
            </a:r>
            <a:r>
              <a:rPr lang="ar-DZ" sz="4000" b="1" dirty="0">
                <a:solidFill>
                  <a:schemeClr val="tx1"/>
                </a:solidFill>
                <a:latin typeface="Traditional Arabic" panose="02020603050405020304" pitchFamily="18" charset="-78"/>
                <a:cs typeface="Traditional Arabic" panose="02020603050405020304" pitchFamily="18" charset="-78"/>
              </a:rPr>
              <a:t>حتى</a:t>
            </a:r>
            <a:r>
              <a:rPr lang="ar-SA" sz="4000" b="1" dirty="0">
                <a:solidFill>
                  <a:schemeClr val="tx1"/>
                </a:solidFill>
                <a:latin typeface="Traditional Arabic" panose="02020603050405020304" pitchFamily="18" charset="-78"/>
                <a:cs typeface="Traditional Arabic" panose="02020603050405020304" pitchFamily="18" charset="-78"/>
              </a:rPr>
              <a:t> الاقتصادية</a:t>
            </a:r>
            <a:r>
              <a:rPr lang="ar-DZ" sz="4000" b="1" dirty="0">
                <a:solidFill>
                  <a:schemeClr val="tx1"/>
                </a:solidFill>
                <a:latin typeface="Traditional Arabic" panose="02020603050405020304" pitchFamily="18" charset="-78"/>
                <a:cs typeface="Traditional Arabic" panose="02020603050405020304" pitchFamily="18" charset="-78"/>
              </a:rPr>
              <a:t>.</a:t>
            </a:r>
            <a:r>
              <a:rPr lang="ar-SA" sz="4000" b="1" dirty="0">
                <a:solidFill>
                  <a:schemeClr val="tx1"/>
                </a:solidFill>
                <a:latin typeface="Traditional Arabic" panose="02020603050405020304" pitchFamily="18" charset="-78"/>
                <a:cs typeface="Traditional Arabic" panose="02020603050405020304" pitchFamily="18" charset="-78"/>
              </a:rPr>
              <a:t>  </a:t>
            </a:r>
            <a:br>
              <a:rPr lang="ar-SA" sz="4000" b="1" dirty="0">
                <a:solidFill>
                  <a:schemeClr val="tx1"/>
                </a:solidFill>
                <a:latin typeface="Traditional Arabic" panose="02020603050405020304" pitchFamily="18" charset="-78"/>
                <a:cs typeface="Traditional Arabic" panose="02020603050405020304" pitchFamily="18" charset="-78"/>
              </a:rPr>
            </a:br>
            <a:endParaRPr lang="fr-FR" sz="4000" dirty="0"/>
          </a:p>
        </p:txBody>
      </p:sp>
      <p:sp>
        <p:nvSpPr>
          <p:cNvPr id="9" name="Rectangle 8"/>
          <p:cNvSpPr>
            <a:spLocks noChangeArrowheads="1"/>
          </p:cNvSpPr>
          <p:nvPr/>
        </p:nvSpPr>
        <p:spPr bwMode="auto">
          <a:xfrm>
            <a:off x="1763688" y="3415877"/>
            <a:ext cx="530786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a:defRPr/>
            </a:pPr>
            <a:r>
              <a:rPr lang="ar-SA" sz="4000" b="1" dirty="0" smtClean="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وتعرف منظمة الصحة العالمية التأهيل</a:t>
            </a:r>
            <a:endParaRPr lang="fr-FR" sz="4000" dirty="0" smtClean="0">
              <a:solidFill>
                <a:srgbClr val="FFFF00"/>
              </a:solidFill>
              <a:effectLst>
                <a:outerShdw blurRad="38100" dist="38100" dir="2700000" algn="tl">
                  <a:srgbClr val="000000">
                    <a:alpha val="43137"/>
                  </a:srgbClr>
                </a:outerShdw>
              </a:effectLst>
            </a:endParaRPr>
          </a:p>
        </p:txBody>
      </p:sp>
      <p:sp>
        <p:nvSpPr>
          <p:cNvPr id="11" name="ZoneTexte 10"/>
          <p:cNvSpPr txBox="1"/>
          <p:nvPr/>
        </p:nvSpPr>
        <p:spPr>
          <a:xfrm>
            <a:off x="425450" y="4149725"/>
            <a:ext cx="8540750" cy="2554288"/>
          </a:xfrm>
          <a:prstGeom prst="rect">
            <a:avLst/>
          </a:prstGeom>
          <a:noFill/>
        </p:spPr>
        <p:txBody>
          <a:bodyPr wrap="none">
            <a:spAutoFit/>
          </a:bodyPr>
          <a:lstStyle/>
          <a:p>
            <a:pPr algn="just" rtl="1">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بأنه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الإ</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ستفادة </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مجموعة الخدمات المنظم</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ــــــــــــــــــــــــ</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في المجالات </a:t>
            </a:r>
            <a:endPar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just" rtl="1">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الطبية والاجتماعية والتربوية والت</a:t>
            </a:r>
            <a:r>
              <a:rPr lang="ar-DZ"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قي</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يم المهني</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أجل تدريب</a:t>
            </a:r>
            <a:endPar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just" rtl="1">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أو إعادة تدريب الفرد والوصول به إلى أقصى مست</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وى</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a:t>
            </a:r>
          </a:p>
          <a:p>
            <a:pPr algn="just" rtl="1">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مستويات القدرة الوظيفية</a:t>
            </a:r>
            <a:endParaRPr lang="fr-FR" sz="4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361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68313" y="1484313"/>
            <a:ext cx="8229600" cy="4340225"/>
          </a:xfrm>
        </p:spPr>
        <p:txBody>
          <a:bodyPr/>
          <a:lstStyle/>
          <a:p>
            <a:pPr algn="just" rtl="1">
              <a:defRPr/>
            </a:pP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بأنه إعادة التكيف أو الإعداد للحياة بمعنى آخر بأن التأهيل هو الاستفادة من مجموعة الخدمات المنظمة في النواحي الطبية والاجتماعية والتربوية والمهنية </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قصد تدريب </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الشخص </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المعاق للوصول إلى أقصى درجات القدرة الوظيفية</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0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وت</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غطي</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خدمات التأهيل المقدمة بأربعة جوانب رئيسية هي التأهيل الطبي</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التأهيل النفسي</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التأهيل الاجتماعي</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وأخيراً التأهيل المهني</a:t>
            </a:r>
            <a:r>
              <a:rPr lang="ar-DZ"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p>
        </p:txBody>
      </p:sp>
      <p:sp>
        <p:nvSpPr>
          <p:cNvPr id="2" name="ZoneTexte 1"/>
          <p:cNvSpPr txBox="1"/>
          <p:nvPr/>
        </p:nvSpPr>
        <p:spPr>
          <a:xfrm>
            <a:off x="1574800" y="476250"/>
            <a:ext cx="5975350" cy="769938"/>
          </a:xfrm>
          <a:prstGeom prst="rect">
            <a:avLst/>
          </a:prstGeom>
          <a:noFill/>
        </p:spPr>
        <p:txBody>
          <a:bodyPr wrap="none">
            <a:spAutoFit/>
          </a:bodyPr>
          <a:lstStyle/>
          <a:p>
            <a:pPr algn="ctr">
              <a:defRPr/>
            </a:pPr>
            <a:r>
              <a:rPr lang="ar-SA" sz="4400" b="1"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أما منظمة العمل العربية فتعرف التأهيل</a:t>
            </a:r>
            <a:endParaRPr lang="fr-FR" sz="44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2508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362"/>
                                        </p:tgtEl>
                                        <p:attrNameLst>
                                          <p:attrName>style.visibility</p:attrName>
                                        </p:attrNameLst>
                                      </p:cBhvr>
                                      <p:to>
                                        <p:strVal val="visible"/>
                                      </p:to>
                                    </p:set>
                                    <p:animEffect transition="in" filter="barn(inVertical)">
                                      <p:cBhvr>
                                        <p:cTn id="12"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960438"/>
            <a:ext cx="8229600" cy="4340225"/>
          </a:xfrm>
        </p:spPr>
        <p:txBody>
          <a:bodyPr>
            <a:noAutofit/>
          </a:bodyPr>
          <a:lstStyle/>
          <a:p>
            <a:pPr algn="r">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يجب علينا أن نفرق بين التأهيل </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وإع</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ادة </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التأهي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قصد</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التأهيل عندما نشير إلى الخدمات المطلوب</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لتطوير قدرات الفرد واستعداداته عندما لاتكون هذه القدرات قد ظهرت أصلاً  هذا ينطبق على المعاقين صغ</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ار السن الذين تكون إعاقتهم خلقي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أو حصلت في مرحلة مبكرة من عمرهم . </a:t>
            </a: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2475394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1700213"/>
            <a:ext cx="8434388" cy="4754562"/>
          </a:xfrm>
        </p:spPr>
        <p:txBody>
          <a:bodyPr>
            <a:noAutofit/>
          </a:bodyPr>
          <a:lstStyle/>
          <a:p>
            <a:pPr algn="just" rtl="1">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عبارة عن عملية إعادة تكيف الإنسان مع البيئة فإذا كان اختلال تكيف الإنس</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ان مقتصراً على الناحية الطبية فإنه يحتاج إلى التأهيل الطبي , أما إذا كان الإنسان  في حاجة إلى إعادة تكيف من الناحية النفسية فإنه يحتاج إلى التأهيل النفسي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وإذا كان الاختلال في التكيف مع الم</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نة</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بسبب إصابته بعائق فإنه يحتاج إلى التأهيل المهني .  </a:t>
            </a: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3" name="ZoneTexte 2"/>
          <p:cNvSpPr txBox="1"/>
          <p:nvPr/>
        </p:nvSpPr>
        <p:spPr>
          <a:xfrm>
            <a:off x="3419475" y="549275"/>
            <a:ext cx="2287588" cy="768350"/>
          </a:xfrm>
          <a:prstGeom prst="rect">
            <a:avLst/>
          </a:prstGeom>
          <a:noFill/>
        </p:spPr>
        <p:txBody>
          <a:bodyPr wrap="none">
            <a:spAutoFit/>
          </a:bodyPr>
          <a:lstStyle/>
          <a:p>
            <a:pPr>
              <a:defRPr/>
            </a:pPr>
            <a:r>
              <a:rPr lang="ar-DZ" sz="4400" b="1"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إعادة التأهيل </a:t>
            </a:r>
            <a:endParaRPr lang="fr-FR" sz="4400" b="1"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817573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79388" y="-100013"/>
            <a:ext cx="8820150" cy="6805613"/>
          </a:xfrm>
        </p:spPr>
        <p:txBody>
          <a:bodyPr/>
          <a:lstStyle/>
          <a:p>
            <a:pPr algn="r" rtl="1">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إذن </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فهي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إعادة تأهيل فرد كان قد تدرب أو تعل</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 مهنة ما ومارس هذه المهنة مدة من الزم</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 ثم حدث أن أصيب بعاهة وأصبح معاقاً</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ولم يستطيع العودة إلى عمله أو مهنته الأصلية بسبب إعاقته جديدة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وهكذا يتضح أن عملية تأهيل المعاقين بشك</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 ع</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ام لا تقتصر على التأهيل المهني ومساعدة الفرد على التدريب على مهنة معينة إنما هي عملية شاملة لجوانب النمو عند الإنسان وتهدف إلى إعادة قدرته على التكيف في مجالات الحياة المختلفة .</a:t>
            </a:r>
          </a:p>
        </p:txBody>
      </p:sp>
    </p:spTree>
    <p:extLst>
      <p:ext uri="{BB962C8B-B14F-4D97-AF65-F5344CB8AC3E}">
        <p14:creationId xmlns:p14="http://schemas.microsoft.com/office/powerpoint/2010/main" val="1756194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circle(in)">
                                      <p:cBhvr>
                                        <p:cTn id="7" dur="20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1" name="Connecteur en angle 160"/>
          <p:cNvCxnSpPr/>
          <p:nvPr/>
        </p:nvCxnSpPr>
        <p:spPr>
          <a:xfrm rot="10800000" flipV="1">
            <a:off x="5000625" y="1917700"/>
            <a:ext cx="1000125" cy="71438"/>
          </a:xfrm>
          <a:prstGeom prst="bentConnector3">
            <a:avLst>
              <a:gd name="adj1" fmla="val 12899"/>
            </a:avLst>
          </a:prstGeom>
          <a:ln w="38100" cmpd="sng">
            <a:solidFill>
              <a:schemeClr val="tx1"/>
            </a:solidFill>
            <a:headEnd type="stealth"/>
            <a:tailEnd type="arrow"/>
          </a:ln>
        </p:spPr>
        <p:style>
          <a:lnRef idx="1">
            <a:schemeClr val="accent1"/>
          </a:lnRef>
          <a:fillRef idx="0">
            <a:schemeClr val="accent1"/>
          </a:fillRef>
          <a:effectRef idx="0">
            <a:schemeClr val="accent1"/>
          </a:effectRef>
          <a:fontRef idx="minor">
            <a:schemeClr val="tx1"/>
          </a:fontRef>
        </p:style>
      </p:cxnSp>
      <p:cxnSp>
        <p:nvCxnSpPr>
          <p:cNvPr id="111" name="AutoShape 7"/>
          <p:cNvCxnSpPr>
            <a:cxnSpLocks noChangeShapeType="1"/>
          </p:cNvCxnSpPr>
          <p:nvPr/>
        </p:nvCxnSpPr>
        <p:spPr bwMode="auto">
          <a:xfrm rot="10800000" flipV="1">
            <a:off x="4929188" y="3143250"/>
            <a:ext cx="998537" cy="428625"/>
          </a:xfrm>
          <a:prstGeom prst="bentConnector3">
            <a:avLst>
              <a:gd name="adj1" fmla="val 34074"/>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1204" name="AutoShape 4"/>
          <p:cNvCxnSpPr>
            <a:cxnSpLocks noChangeShapeType="1"/>
          </p:cNvCxnSpPr>
          <p:nvPr/>
        </p:nvCxnSpPr>
        <p:spPr bwMode="auto">
          <a:xfrm rot="10800000">
            <a:off x="4905375" y="771525"/>
            <a:ext cx="1452563" cy="785813"/>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95" name="AutoShape 36"/>
          <p:cNvCxnSpPr>
            <a:cxnSpLocks noChangeShapeType="1"/>
          </p:cNvCxnSpPr>
          <p:nvPr/>
        </p:nvCxnSpPr>
        <p:spPr bwMode="auto">
          <a:xfrm rot="10800000" flipV="1">
            <a:off x="4929188" y="6072188"/>
            <a:ext cx="1285875" cy="285750"/>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1203" name="AutoShape 3"/>
          <p:cNvSpPr>
            <a:spLocks noChangeArrowheads="1"/>
          </p:cNvSpPr>
          <p:nvPr/>
        </p:nvSpPr>
        <p:spPr bwMode="auto">
          <a:xfrm>
            <a:off x="1358900" y="420688"/>
            <a:ext cx="3500438" cy="776287"/>
          </a:xfrm>
          <a:prstGeom prst="roundRect">
            <a:avLst>
              <a:gd name="adj" fmla="val 16667"/>
            </a:avLst>
          </a:prstGeom>
          <a:solidFill>
            <a:schemeClr val="accent2"/>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DZ" altLang="fr-FR" sz="2800" b="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التأهيل الطبي</a:t>
            </a:r>
            <a:endParaRPr lang="fr-FR" altLang="fr-FR" sz="280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tx1"/>
              </a:solidFill>
              <a:latin typeface="Tahoma" panose="020B0604030504040204" pitchFamily="34" charset="0"/>
              <a:ea typeface="Times New Roman" panose="02020603050405020304" pitchFamily="18" charset="0"/>
              <a:cs typeface="Traditional Arabic" panose="02020603050405020304" pitchFamily="18" charset="-78"/>
            </a:endParaRPr>
          </a:p>
        </p:txBody>
      </p:sp>
      <p:cxnSp>
        <p:nvCxnSpPr>
          <p:cNvPr id="691236" name="AutoShape 36"/>
          <p:cNvCxnSpPr>
            <a:cxnSpLocks noChangeShapeType="1"/>
          </p:cNvCxnSpPr>
          <p:nvPr/>
        </p:nvCxnSpPr>
        <p:spPr bwMode="auto">
          <a:xfrm rot="10800000" flipV="1">
            <a:off x="4929188" y="3643313"/>
            <a:ext cx="1928812" cy="1357312"/>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43" name="AutoShape 2"/>
          <p:cNvSpPr>
            <a:spLocks noChangeArrowheads="1"/>
          </p:cNvSpPr>
          <p:nvPr/>
        </p:nvSpPr>
        <p:spPr bwMode="auto">
          <a:xfrm>
            <a:off x="5572125" y="857250"/>
            <a:ext cx="3286125" cy="5572125"/>
          </a:xfrm>
          <a:prstGeom prst="roundRect">
            <a:avLst>
              <a:gd name="adj" fmla="val 16667"/>
            </a:avLst>
          </a:prstGeom>
          <a:solidFill>
            <a:srgbClr val="FF0000"/>
          </a:solidFill>
          <a:ln w="57150">
            <a:solidFill>
              <a:srgbClr val="080B16"/>
            </a:solidFill>
            <a:headEnd/>
            <a:tailEnd/>
          </a:ln>
        </p:spPr>
        <p:style>
          <a:lnRef idx="1">
            <a:schemeClr val="accent2"/>
          </a:lnRef>
          <a:fillRef idx="2">
            <a:schemeClr val="accent2"/>
          </a:fillRef>
          <a:effectRef idx="1">
            <a:schemeClr val="accent2"/>
          </a:effectRef>
          <a:fontRef idx="minor">
            <a:schemeClr val="dk1"/>
          </a:fontRef>
        </p:style>
        <p:txBody>
          <a:bodyPr wrap="none" lIns="0" tIns="0" rIns="0" bIns="0" anchor="ctr"/>
          <a:lstStyle/>
          <a:p>
            <a:pPr algn="ctr" rtl="1">
              <a:defRPr/>
            </a:pPr>
            <a:endParaRPr lang="en-US">
              <a:ln w="38100">
                <a:solidFill>
                  <a:schemeClr val="tx1"/>
                </a:solidFill>
              </a:ln>
            </a:endParaRPr>
          </a:p>
        </p:txBody>
      </p:sp>
      <p:sp>
        <p:nvSpPr>
          <p:cNvPr id="48179" name="Text Box 10"/>
          <p:cNvSpPr txBox="1">
            <a:spLocks noChangeArrowheads="1"/>
          </p:cNvSpPr>
          <p:nvPr/>
        </p:nvSpPr>
        <p:spPr bwMode="auto">
          <a:xfrm>
            <a:off x="6072188" y="2841625"/>
            <a:ext cx="2428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50000"/>
              </a:spcBef>
              <a:buClrTx/>
              <a:buSzTx/>
              <a:buFontTx/>
              <a:buNone/>
            </a:pPr>
            <a:r>
              <a:rPr lang="ar-DZ" altLang="fr-FR" sz="3600" b="1">
                <a:solidFill>
                  <a:schemeClr val="tx1"/>
                </a:solidFill>
                <a:latin typeface="Tahoma" panose="020B0604030504040204" pitchFamily="34" charset="0"/>
                <a:cs typeface="Arial" panose="020B0604020202020204" pitchFamily="34" charset="0"/>
              </a:rPr>
              <a:t>انواع</a:t>
            </a:r>
            <a:r>
              <a:rPr lang="ar-SA" altLang="fr-FR" sz="3600" b="1">
                <a:solidFill>
                  <a:schemeClr val="tx1"/>
                </a:solidFill>
                <a:latin typeface="Tahoma" panose="020B0604030504040204" pitchFamily="34" charset="0"/>
                <a:cs typeface="Arial" panose="020B0604020202020204" pitchFamily="34" charset="0"/>
              </a:rPr>
              <a:t> التأهيل</a:t>
            </a:r>
            <a:endParaRPr lang="fr-FR" altLang="fr-FR" sz="3600" b="1">
              <a:solidFill>
                <a:schemeClr val="tx1"/>
              </a:solidFill>
              <a:latin typeface="Tahoma" panose="020B0604030504040204" pitchFamily="34" charset="0"/>
              <a:cs typeface="Arial" panose="020B0604020202020204" pitchFamily="34" charset="0"/>
            </a:endParaRPr>
          </a:p>
        </p:txBody>
      </p:sp>
      <p:sp>
        <p:nvSpPr>
          <p:cNvPr id="99" name="AutoShape 3"/>
          <p:cNvSpPr>
            <a:spLocks noChangeArrowheads="1"/>
          </p:cNvSpPr>
          <p:nvPr/>
        </p:nvSpPr>
        <p:spPr bwMode="auto">
          <a:xfrm>
            <a:off x="1431925" y="1660525"/>
            <a:ext cx="3500438" cy="831850"/>
          </a:xfrm>
          <a:prstGeom prst="roundRect">
            <a:avLst>
              <a:gd name="adj" fmla="val 16667"/>
            </a:avLst>
          </a:prstGeom>
          <a:solidFill>
            <a:srgbClr val="FF7171"/>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DZ" altLang="fr-FR" sz="2800" b="1">
                <a:solidFill>
                  <a:schemeClr val="tx1"/>
                </a:solidFill>
                <a:latin typeface="Tahoma" panose="020B0604030504040204" pitchFamily="34" charset="0"/>
                <a:ea typeface="Times New Roman" panose="02020603050405020304" pitchFamily="18" charset="0"/>
                <a:cs typeface="Simplified Arabic" panose="02020603050405020304" pitchFamily="18" charset="-78"/>
              </a:rPr>
              <a:t>التأهيل الاجتماعي و النفسي</a:t>
            </a:r>
            <a:endParaRPr lang="fr-FR" altLang="fr-FR" sz="2800">
              <a:solidFill>
                <a:schemeClr val="tx1"/>
              </a:solidFill>
              <a:latin typeface="Tahoma" panose="020B0604030504040204" pitchFamily="34"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tx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2" name="AutoShape 3"/>
          <p:cNvSpPr>
            <a:spLocks noChangeArrowheads="1"/>
          </p:cNvSpPr>
          <p:nvPr/>
        </p:nvSpPr>
        <p:spPr bwMode="auto">
          <a:xfrm>
            <a:off x="1358900" y="2913063"/>
            <a:ext cx="3500438" cy="1308100"/>
          </a:xfrm>
          <a:prstGeom prst="roundRect">
            <a:avLst>
              <a:gd name="adj" fmla="val 16667"/>
            </a:avLst>
          </a:prstGeom>
          <a:solidFill>
            <a:srgbClr val="00B0F0"/>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r>
              <a:rPr lang="ar-DZ" altLang="fr-FR" sz="2800" b="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التأهيل المدرسي</a:t>
            </a:r>
            <a:endParaRPr lang="fr-FR" altLang="fr-FR" sz="280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04" name="AutoShape 3"/>
          <p:cNvSpPr>
            <a:spLocks noChangeArrowheads="1"/>
          </p:cNvSpPr>
          <p:nvPr/>
        </p:nvSpPr>
        <p:spPr bwMode="auto">
          <a:xfrm>
            <a:off x="1331913" y="4508500"/>
            <a:ext cx="3500437" cy="936625"/>
          </a:xfrm>
          <a:prstGeom prst="roundRect">
            <a:avLst>
              <a:gd name="adj" fmla="val 16667"/>
            </a:avLst>
          </a:prstGeom>
          <a:solidFill>
            <a:srgbClr val="BFF39D"/>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DZ" altLang="fr-FR" sz="2800" b="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a:solidFill>
                <a:schemeClr val="tx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DZ" altLang="fr-FR" sz="2800" b="1">
                <a:solidFill>
                  <a:schemeClr val="tx1"/>
                </a:solidFill>
                <a:latin typeface="Tahoma" panose="020B0604030504040204" pitchFamily="34" charset="0"/>
                <a:ea typeface="Times New Roman" panose="02020603050405020304" pitchFamily="18" charset="0"/>
                <a:cs typeface="Simplified Arabic" panose="02020603050405020304" pitchFamily="18" charset="-78"/>
              </a:rPr>
              <a:t>التأهيل المهني</a:t>
            </a:r>
            <a:endParaRPr lang="fr-FR" altLang="fr-FR" sz="2800">
              <a:solidFill>
                <a:schemeClr val="tx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tx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6" name="AutoShape 3"/>
          <p:cNvSpPr>
            <a:spLocks noChangeArrowheads="1"/>
          </p:cNvSpPr>
          <p:nvPr/>
        </p:nvSpPr>
        <p:spPr bwMode="auto">
          <a:xfrm>
            <a:off x="1358900" y="5970589"/>
            <a:ext cx="3500437" cy="774700"/>
          </a:xfrm>
          <a:prstGeom prst="roundRect">
            <a:avLst>
              <a:gd name="adj" fmla="val 16667"/>
            </a:avLst>
          </a:prstGeom>
          <a:solidFill>
            <a:srgbClr val="F8F8F8"/>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a:t>
            </a:r>
            <a:r>
              <a:rPr lang="ar-DZ"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تأهيل الشامل</a:t>
            </a:r>
            <a:endParaRPr lang="fr-FR" altLang="fr-FR" sz="2800"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430464149"/>
      </p:ext>
    </p:extLst>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
                                        </p:tgtEl>
                                        <p:attrNameLst>
                                          <p:attrName>style.visibility</p:attrName>
                                        </p:attrNameLst>
                                      </p:cBhvr>
                                      <p:to>
                                        <p:strVal val="visible"/>
                                      </p:to>
                                    </p:set>
                                    <p:anim calcmode="lin" valueType="num">
                                      <p:cBhvr>
                                        <p:cTn id="7" dur="1000" fill="hold"/>
                                        <p:tgtEl>
                                          <p:spTgt spid="43"/>
                                        </p:tgtEl>
                                        <p:attrNameLst>
                                          <p:attrName>ppt_w</p:attrName>
                                        </p:attrNameLst>
                                      </p:cBhvr>
                                      <p:tavLst>
                                        <p:tav tm="0">
                                          <p:val>
                                            <p:fltVal val="0"/>
                                          </p:val>
                                        </p:tav>
                                        <p:tav tm="100000">
                                          <p:val>
                                            <p:strVal val="#ppt_w"/>
                                          </p:val>
                                        </p:tav>
                                      </p:tavLst>
                                    </p:anim>
                                    <p:anim calcmode="lin" valueType="num">
                                      <p:cBhvr>
                                        <p:cTn id="8" dur="1000" fill="hold"/>
                                        <p:tgtEl>
                                          <p:spTgt spid="43"/>
                                        </p:tgtEl>
                                        <p:attrNameLst>
                                          <p:attrName>ppt_h</p:attrName>
                                        </p:attrNameLst>
                                      </p:cBhvr>
                                      <p:tavLst>
                                        <p:tav tm="0">
                                          <p:val>
                                            <p:fltVal val="0"/>
                                          </p:val>
                                        </p:tav>
                                        <p:tav tm="100000">
                                          <p:val>
                                            <p:strVal val="#ppt_h"/>
                                          </p:val>
                                        </p:tav>
                                      </p:tavLst>
                                    </p:anim>
                                    <p:anim calcmode="lin" valueType="num">
                                      <p:cBhvr>
                                        <p:cTn id="9" dur="1000" fill="hold"/>
                                        <p:tgtEl>
                                          <p:spTgt spid="43"/>
                                        </p:tgtEl>
                                        <p:attrNameLst>
                                          <p:attrName>style.rotation</p:attrName>
                                        </p:attrNameLst>
                                      </p:cBhvr>
                                      <p:tavLst>
                                        <p:tav tm="0">
                                          <p:val>
                                            <p:fltVal val="90"/>
                                          </p:val>
                                        </p:tav>
                                        <p:tav tm="100000">
                                          <p:val>
                                            <p:fltVal val="0"/>
                                          </p:val>
                                        </p:tav>
                                      </p:tavLst>
                                    </p:anim>
                                    <p:animEffect transition="in" filter="fade">
                                      <p:cBhvr>
                                        <p:cTn id="10" dur="1000"/>
                                        <p:tgtEl>
                                          <p:spTgt spid="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8179"/>
                                        </p:tgtEl>
                                        <p:attrNameLst>
                                          <p:attrName>style.visibility</p:attrName>
                                        </p:attrNameLst>
                                      </p:cBhvr>
                                      <p:to>
                                        <p:strVal val="visible"/>
                                      </p:to>
                                    </p:set>
                                    <p:anim calcmode="lin" valueType="num">
                                      <p:cBhvr additive="base">
                                        <p:cTn id="15" dur="500" fill="hold"/>
                                        <p:tgtEl>
                                          <p:spTgt spid="48179"/>
                                        </p:tgtEl>
                                        <p:attrNameLst>
                                          <p:attrName>ppt_x</p:attrName>
                                        </p:attrNameLst>
                                      </p:cBhvr>
                                      <p:tavLst>
                                        <p:tav tm="0">
                                          <p:val>
                                            <p:strVal val="#ppt_x"/>
                                          </p:val>
                                        </p:tav>
                                        <p:tav tm="100000">
                                          <p:val>
                                            <p:strVal val="#ppt_x"/>
                                          </p:val>
                                        </p:tav>
                                      </p:tavLst>
                                    </p:anim>
                                    <p:anim calcmode="lin" valueType="num">
                                      <p:cBhvr additive="base">
                                        <p:cTn id="16" dur="500" fill="hold"/>
                                        <p:tgtEl>
                                          <p:spTgt spid="48179"/>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nodeType="clickEffect">
                                  <p:stCondLst>
                                    <p:cond delay="0"/>
                                  </p:stCondLst>
                                  <p:childTnLst>
                                    <p:set>
                                      <p:cBhvr>
                                        <p:cTn id="20" dur="1" fill="hold">
                                          <p:stCondLst>
                                            <p:cond delay="0"/>
                                          </p:stCondLst>
                                        </p:cTn>
                                        <p:tgtEl>
                                          <p:spTgt spid="691204"/>
                                        </p:tgtEl>
                                        <p:attrNameLst>
                                          <p:attrName>style.visibility</p:attrName>
                                        </p:attrNameLst>
                                      </p:cBhvr>
                                      <p:to>
                                        <p:strVal val="visible"/>
                                      </p:to>
                                    </p:set>
                                    <p:animEffect transition="in" filter="checkerboard(across)">
                                      <p:cBhvr>
                                        <p:cTn id="21" dur="500"/>
                                        <p:tgtEl>
                                          <p:spTgt spid="69120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691203"/>
                                        </p:tgtEl>
                                        <p:attrNameLst>
                                          <p:attrName>style.visibility</p:attrName>
                                        </p:attrNameLst>
                                      </p:cBhvr>
                                      <p:to>
                                        <p:strVal val="visible"/>
                                      </p:to>
                                    </p:set>
                                    <p:animEffect transition="in" filter="checkerboard(across)">
                                      <p:cBhvr>
                                        <p:cTn id="26" dur="500"/>
                                        <p:tgtEl>
                                          <p:spTgt spid="69120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nodeType="clickEffect">
                                  <p:stCondLst>
                                    <p:cond delay="0"/>
                                  </p:stCondLst>
                                  <p:childTnLst>
                                    <p:set>
                                      <p:cBhvr>
                                        <p:cTn id="30" dur="1" fill="hold">
                                          <p:stCondLst>
                                            <p:cond delay="0"/>
                                          </p:stCondLst>
                                        </p:cTn>
                                        <p:tgtEl>
                                          <p:spTgt spid="161"/>
                                        </p:tgtEl>
                                        <p:attrNameLst>
                                          <p:attrName>style.visibility</p:attrName>
                                        </p:attrNameLst>
                                      </p:cBhvr>
                                      <p:to>
                                        <p:strVal val="visible"/>
                                      </p:to>
                                    </p:set>
                                    <p:animEffect transition="in" filter="checkerboard(across)">
                                      <p:cBhvr>
                                        <p:cTn id="31" dur="500"/>
                                        <p:tgtEl>
                                          <p:spTgt spid="16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99"/>
                                        </p:tgtEl>
                                        <p:attrNameLst>
                                          <p:attrName>style.visibility</p:attrName>
                                        </p:attrNameLst>
                                      </p:cBhvr>
                                      <p:to>
                                        <p:strVal val="visible"/>
                                      </p:to>
                                    </p:set>
                                    <p:animEffect transition="in" filter="checkerboard(across)">
                                      <p:cBhvr>
                                        <p:cTn id="36" dur="500"/>
                                        <p:tgtEl>
                                          <p:spTgt spid="9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 presetClass="entr" presetSubtype="10" fill="hold" nodeType="clickEffect">
                                  <p:stCondLst>
                                    <p:cond delay="0"/>
                                  </p:stCondLst>
                                  <p:childTnLst>
                                    <p:set>
                                      <p:cBhvr>
                                        <p:cTn id="40" dur="1" fill="hold">
                                          <p:stCondLst>
                                            <p:cond delay="0"/>
                                          </p:stCondLst>
                                        </p:cTn>
                                        <p:tgtEl>
                                          <p:spTgt spid="111"/>
                                        </p:tgtEl>
                                        <p:attrNameLst>
                                          <p:attrName>style.visibility</p:attrName>
                                        </p:attrNameLst>
                                      </p:cBhvr>
                                      <p:to>
                                        <p:strVal val="visible"/>
                                      </p:to>
                                    </p:set>
                                    <p:animEffect transition="in" filter="checkerboard(across)">
                                      <p:cBhvr>
                                        <p:cTn id="41" dur="500"/>
                                        <p:tgtEl>
                                          <p:spTgt spid="11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02"/>
                                        </p:tgtEl>
                                        <p:attrNameLst>
                                          <p:attrName>style.visibility</p:attrName>
                                        </p:attrNameLst>
                                      </p:cBhvr>
                                      <p:to>
                                        <p:strVal val="visible"/>
                                      </p:to>
                                    </p:set>
                                    <p:animEffect transition="in" filter="checkerboard(across)">
                                      <p:cBhvr>
                                        <p:cTn id="46" dur="500"/>
                                        <p:tgtEl>
                                          <p:spTgt spid="10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nodeType="clickEffect">
                                  <p:stCondLst>
                                    <p:cond delay="0"/>
                                  </p:stCondLst>
                                  <p:childTnLst>
                                    <p:set>
                                      <p:cBhvr>
                                        <p:cTn id="50" dur="1" fill="hold">
                                          <p:stCondLst>
                                            <p:cond delay="0"/>
                                          </p:stCondLst>
                                        </p:cTn>
                                        <p:tgtEl>
                                          <p:spTgt spid="691236"/>
                                        </p:tgtEl>
                                        <p:attrNameLst>
                                          <p:attrName>style.visibility</p:attrName>
                                        </p:attrNameLst>
                                      </p:cBhvr>
                                      <p:to>
                                        <p:strVal val="visible"/>
                                      </p:to>
                                    </p:set>
                                    <p:animEffect transition="in" filter="checkerboard(across)">
                                      <p:cBhvr>
                                        <p:cTn id="51" dur="500"/>
                                        <p:tgtEl>
                                          <p:spTgt spid="69123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 presetClass="entr" presetSubtype="10" fill="hold" grpId="0" nodeType="clickEffect">
                                  <p:stCondLst>
                                    <p:cond delay="0"/>
                                  </p:stCondLst>
                                  <p:childTnLst>
                                    <p:set>
                                      <p:cBhvr>
                                        <p:cTn id="55" dur="1" fill="hold">
                                          <p:stCondLst>
                                            <p:cond delay="0"/>
                                          </p:stCondLst>
                                        </p:cTn>
                                        <p:tgtEl>
                                          <p:spTgt spid="104"/>
                                        </p:tgtEl>
                                        <p:attrNameLst>
                                          <p:attrName>style.visibility</p:attrName>
                                        </p:attrNameLst>
                                      </p:cBhvr>
                                      <p:to>
                                        <p:strVal val="visible"/>
                                      </p:to>
                                    </p:set>
                                    <p:animEffect transition="in" filter="checkerboard(across)">
                                      <p:cBhvr>
                                        <p:cTn id="56" dur="500"/>
                                        <p:tgtEl>
                                          <p:spTgt spid="104"/>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nodeType="clickEffect">
                                  <p:stCondLst>
                                    <p:cond delay="0"/>
                                  </p:stCondLst>
                                  <p:childTnLst>
                                    <p:set>
                                      <p:cBhvr>
                                        <p:cTn id="60" dur="1" fill="hold">
                                          <p:stCondLst>
                                            <p:cond delay="0"/>
                                          </p:stCondLst>
                                        </p:cTn>
                                        <p:tgtEl>
                                          <p:spTgt spid="95"/>
                                        </p:tgtEl>
                                        <p:attrNameLst>
                                          <p:attrName>style.visibility</p:attrName>
                                        </p:attrNameLst>
                                      </p:cBhvr>
                                      <p:to>
                                        <p:strVal val="visible"/>
                                      </p:to>
                                    </p:set>
                                    <p:animEffect transition="in" filter="checkerboard(across)">
                                      <p:cBhvr>
                                        <p:cTn id="61" dur="500"/>
                                        <p:tgtEl>
                                          <p:spTgt spid="9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 presetClass="entr" presetSubtype="10" fill="hold" grpId="0" nodeType="clickEffect">
                                  <p:stCondLst>
                                    <p:cond delay="0"/>
                                  </p:stCondLst>
                                  <p:childTnLst>
                                    <p:set>
                                      <p:cBhvr>
                                        <p:cTn id="65" dur="1" fill="hold">
                                          <p:stCondLst>
                                            <p:cond delay="0"/>
                                          </p:stCondLst>
                                        </p:cTn>
                                        <p:tgtEl>
                                          <p:spTgt spid="106"/>
                                        </p:tgtEl>
                                        <p:attrNameLst>
                                          <p:attrName>style.visibility</p:attrName>
                                        </p:attrNameLst>
                                      </p:cBhvr>
                                      <p:to>
                                        <p:strVal val="visible"/>
                                      </p:to>
                                    </p:set>
                                    <p:animEffect transition="in" filter="checkerboard(across)">
                                      <p:cBhvr>
                                        <p:cTn id="66"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3" grpId="0" animBg="1"/>
      <p:bldP spid="43" grpId="0" animBg="1"/>
      <p:bldP spid="48179" grpId="0"/>
      <p:bldP spid="99" grpId="0" animBg="1"/>
      <p:bldP spid="102" grpId="0" animBg="1"/>
      <p:bldP spid="104" grpId="0" animBg="1"/>
      <p:bldP spid="10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550" y="3789363"/>
            <a:ext cx="8575675" cy="3240087"/>
          </a:xfrm>
        </p:spPr>
        <p:txBody>
          <a:bodyPr>
            <a:noAutofit/>
          </a:bodyPr>
          <a:lstStyle/>
          <a:p>
            <a:pPr algn="ctr">
              <a:defRPr/>
            </a:pP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إع</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ادة الف</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رد المع</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اق إلى أعلى مست</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وى وظيفي ممكن من الناحي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البدني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أو العقلي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وذلك ع</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 طري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 استخدام المه</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ارات</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الطبية لتقلي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 الإعاقة</a:t>
            </a: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أو إزالته</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 إن أمك</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3" name="ZoneTexte 2"/>
          <p:cNvSpPr txBox="1"/>
          <p:nvPr/>
        </p:nvSpPr>
        <p:spPr>
          <a:xfrm>
            <a:off x="2773363" y="404813"/>
            <a:ext cx="3413125" cy="830262"/>
          </a:xfrm>
          <a:prstGeom prst="rect">
            <a:avLst/>
          </a:prstGeom>
          <a:noFill/>
        </p:spPr>
        <p:txBody>
          <a:bodyPr wrap="none">
            <a:spAutoFit/>
          </a:bodyPr>
          <a:lstStyle/>
          <a:p>
            <a:pPr algn="ctr">
              <a:defRPr/>
            </a:pPr>
            <a:r>
              <a:rPr lang="ar-DZ" sz="4800" b="1" dirty="0">
                <a:solidFill>
                  <a:srgbClr val="FF5050"/>
                </a:solidFill>
                <a:effectLst>
                  <a:outerShdw blurRad="38100" dist="38100" dir="2700000" algn="tl">
                    <a:srgbClr val="000000">
                      <a:alpha val="43137"/>
                    </a:srgbClr>
                  </a:outerShdw>
                </a:effectLst>
                <a:latin typeface="Traditional Arabic" panose="02020603050405020304" pitchFamily="18" charset="-78"/>
                <a:cs typeface="mohammad bold art 1" pitchFamily="2" charset="-78"/>
              </a:rPr>
              <a:t>التأهيل الطبي</a:t>
            </a:r>
            <a:endParaRPr lang="fr-FR" sz="4800" dirty="0">
              <a:solidFill>
                <a:srgbClr val="FF5050"/>
              </a:solidFill>
              <a:latin typeface="Traditional Arabic" panose="02020603050405020304" pitchFamily="18" charset="-78"/>
              <a:cs typeface="mohammad bold art 1" pitchFamily="2" charset="-78"/>
            </a:endParaRPr>
          </a:p>
        </p:txBody>
      </p:sp>
      <p:sp>
        <p:nvSpPr>
          <p:cNvPr id="4" name="Flèche vers le bas 3"/>
          <p:cNvSpPr/>
          <p:nvPr/>
        </p:nvSpPr>
        <p:spPr>
          <a:xfrm>
            <a:off x="4067175" y="2420938"/>
            <a:ext cx="717550" cy="936625"/>
          </a:xfrm>
          <a:prstGeom prst="downArrow">
            <a:avLst/>
          </a:prstGeom>
          <a:solidFill>
            <a:srgbClr val="FF3300"/>
          </a:solidFill>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fr-FR"/>
          </a:p>
        </p:txBody>
      </p:sp>
      <p:sp>
        <p:nvSpPr>
          <p:cNvPr id="5" name="ZoneTexte 4"/>
          <p:cNvSpPr txBox="1">
            <a:spLocks noChangeArrowheads="1"/>
          </p:cNvSpPr>
          <p:nvPr/>
        </p:nvSpPr>
        <p:spPr bwMode="auto">
          <a:xfrm>
            <a:off x="3348038" y="1504950"/>
            <a:ext cx="22320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DZ" altLang="fr-FR" sz="4000" dirty="0">
                <a:solidFill>
                  <a:srgbClr val="FFFF00"/>
                </a:solidFill>
                <a:latin typeface="Tahoma" panose="020B0604030504040204" pitchFamily="34" charset="0"/>
                <a:cs typeface="mohammad bold art 1" pitchFamily="2" charset="-78"/>
              </a:rPr>
              <a:t>يقصــــــــد به </a:t>
            </a:r>
            <a:endParaRPr lang="fr-FR" altLang="fr-FR" sz="4000" dirty="0">
              <a:solidFill>
                <a:srgbClr val="FFFF00"/>
              </a:solidFill>
              <a:latin typeface="Tahoma" panose="020B0604030504040204" pitchFamily="34" charset="0"/>
              <a:cs typeface="mohammad bold art 1" pitchFamily="2" charset="-78"/>
            </a:endParaRPr>
          </a:p>
        </p:txBody>
      </p:sp>
    </p:spTree>
    <p:extLst>
      <p:ext uri="{BB962C8B-B14F-4D97-AF65-F5344CB8AC3E}">
        <p14:creationId xmlns:p14="http://schemas.microsoft.com/office/powerpoint/2010/main" val="3774525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7" presetClass="emph" presetSubtype="0" fill="remove" grpId="0" nodeType="clickEffect">
                                  <p:stCondLst>
                                    <p:cond delay="0"/>
                                  </p:stCondLst>
                                  <p:childTnLst>
                                    <p:animClr clrSpc="rgb" dir="cw">
                                      <p:cBhvr override="childStyle">
                                        <p:cTn id="15" dur="250" autoRev="1" fill="remove"/>
                                        <p:tgtEl>
                                          <p:spTgt spid="4"/>
                                        </p:tgtEl>
                                        <p:attrNameLst>
                                          <p:attrName>style.color</p:attrName>
                                        </p:attrNameLst>
                                      </p:cBhvr>
                                      <p:to>
                                        <a:schemeClr val="bg1"/>
                                      </p:to>
                                    </p:animClr>
                                    <p:animClr clrSpc="rgb" dir="cw">
                                      <p:cBhvr>
                                        <p:cTn id="16" dur="250" autoRev="1" fill="remove"/>
                                        <p:tgtEl>
                                          <p:spTgt spid="4"/>
                                        </p:tgtEl>
                                        <p:attrNameLst>
                                          <p:attrName>fillcolor</p:attrName>
                                        </p:attrNameLst>
                                      </p:cBhvr>
                                      <p:to>
                                        <a:schemeClr val="bg1"/>
                                      </p:to>
                                    </p:animClr>
                                    <p:set>
                                      <p:cBhvr>
                                        <p:cTn id="17" dur="250" autoRev="1" fill="remove"/>
                                        <p:tgtEl>
                                          <p:spTgt spid="4"/>
                                        </p:tgtEl>
                                        <p:attrNameLst>
                                          <p:attrName>fill.type</p:attrName>
                                        </p:attrNameLst>
                                      </p:cBhvr>
                                      <p:to>
                                        <p:strVal val="solid"/>
                                      </p:to>
                                    </p:set>
                                    <p:set>
                                      <p:cBhvr>
                                        <p:cTn id="18" dur="250" autoRev="1" fill="remove"/>
                                        <p:tgtEl>
                                          <p:spTgt spid="4"/>
                                        </p:tgtEl>
                                        <p:attrNameLst>
                                          <p:attrName>fill.on</p:attrName>
                                        </p:attrNameLst>
                                      </p:cBhvr>
                                      <p:to>
                                        <p:strVal val="tru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p:cTn id="23" dur="1000" fill="hold"/>
                                        <p:tgtEl>
                                          <p:spTgt spid="2"/>
                                        </p:tgtEl>
                                        <p:attrNameLst>
                                          <p:attrName>ppt_w</p:attrName>
                                        </p:attrNameLst>
                                      </p:cBhvr>
                                      <p:tavLst>
                                        <p:tav tm="0">
                                          <p:val>
                                            <p:fltVal val="0"/>
                                          </p:val>
                                        </p:tav>
                                        <p:tav tm="100000">
                                          <p:val>
                                            <p:strVal val="#ppt_w"/>
                                          </p:val>
                                        </p:tav>
                                      </p:tavLst>
                                    </p:anim>
                                    <p:anim calcmode="lin" valueType="num">
                                      <p:cBhvr>
                                        <p:cTn id="24" dur="1000" fill="hold"/>
                                        <p:tgtEl>
                                          <p:spTgt spid="2"/>
                                        </p:tgtEl>
                                        <p:attrNameLst>
                                          <p:attrName>ppt_h</p:attrName>
                                        </p:attrNameLst>
                                      </p:cBhvr>
                                      <p:tavLst>
                                        <p:tav tm="0">
                                          <p:val>
                                            <p:fltVal val="0"/>
                                          </p:val>
                                        </p:tav>
                                        <p:tav tm="100000">
                                          <p:val>
                                            <p:strVal val="#ppt_h"/>
                                          </p:val>
                                        </p:tav>
                                      </p:tavLst>
                                    </p:anim>
                                    <p:anim calcmode="lin" valueType="num">
                                      <p:cBhvr>
                                        <p:cTn id="25" dur="1000" fill="hold"/>
                                        <p:tgtEl>
                                          <p:spTgt spid="2"/>
                                        </p:tgtEl>
                                        <p:attrNameLst>
                                          <p:attrName>style.rotation</p:attrName>
                                        </p:attrNameLst>
                                      </p:cBhvr>
                                      <p:tavLst>
                                        <p:tav tm="0">
                                          <p:val>
                                            <p:fltVal val="90"/>
                                          </p:val>
                                        </p:tav>
                                        <p:tav tm="100000">
                                          <p:val>
                                            <p:fltVal val="0"/>
                                          </p:val>
                                        </p:tav>
                                      </p:tavLst>
                                    </p:anim>
                                    <p:animEffect transition="in" filter="fade">
                                      <p:cBhvr>
                                        <p:cTn id="2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16175" y="3441700"/>
            <a:ext cx="3854450" cy="768350"/>
          </a:xfrm>
          <a:prstGeom prst="rect">
            <a:avLst/>
          </a:prstGeom>
        </p:spPr>
        <p:txBody>
          <a:bodyPr wrap="none">
            <a:spAutoFit/>
          </a:bodyPr>
          <a:lstStyle/>
          <a:p>
            <a:pPr algn="ctr">
              <a:defRPr/>
            </a:pP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العلاج بالأدوية والعقاقير</a:t>
            </a:r>
            <a:endParaRPr lang="fr-FR" sz="4400" b="1" dirty="0">
              <a:effectLst>
                <a:outerShdw blurRad="38100" dist="38100" dir="2700000" algn="tl">
                  <a:srgbClr val="000000">
                    <a:alpha val="43137"/>
                  </a:srgbClr>
                </a:outerShdw>
              </a:effectLst>
            </a:endParaRPr>
          </a:p>
        </p:txBody>
      </p:sp>
      <p:sp>
        <p:nvSpPr>
          <p:cNvPr id="8" name="Rectangle 7"/>
          <p:cNvSpPr/>
          <p:nvPr/>
        </p:nvSpPr>
        <p:spPr>
          <a:xfrm>
            <a:off x="522288" y="4437063"/>
            <a:ext cx="8099425" cy="1938337"/>
          </a:xfrm>
          <a:prstGeom prst="rect">
            <a:avLst/>
          </a:prstGeom>
        </p:spPr>
        <p:txBody>
          <a:bodyPr>
            <a:spAutoFit/>
          </a:bodyPr>
          <a:lstStyle/>
          <a:p>
            <a:pPr algn="r">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استعمال أجهزة المساعدة وذلك للتقليل من أث</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 الإعاقة مثل السماعات</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النظارات الطبية العك</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ازات الاط</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راف الصناعي</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والأجهزة الطبية</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endParaRPr lang="fr-FR" sz="4000" b="1" dirty="0">
              <a:effectLst>
                <a:outerShdw blurRad="38100" dist="38100" dir="2700000" algn="tl">
                  <a:srgbClr val="000000">
                    <a:alpha val="43137"/>
                  </a:srgbClr>
                </a:outerShdw>
              </a:effectLst>
            </a:endParaRPr>
          </a:p>
        </p:txBody>
      </p:sp>
      <p:sp>
        <p:nvSpPr>
          <p:cNvPr id="9" name="ZoneTexte 8"/>
          <p:cNvSpPr txBox="1"/>
          <p:nvPr/>
        </p:nvSpPr>
        <p:spPr>
          <a:xfrm>
            <a:off x="395288" y="1341438"/>
            <a:ext cx="8026400" cy="1938337"/>
          </a:xfrm>
          <a:prstGeom prst="rect">
            <a:avLst/>
          </a:prstGeom>
          <a:noFill/>
        </p:spPr>
        <p:txBody>
          <a:bodyPr wrap="none">
            <a:spAutoFit/>
          </a:bodyPr>
          <a:lstStyle/>
          <a:p>
            <a:pPr algn="ctr">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العمليات الجراحية التي تساعد الفرد في أن يستعيد قدراته </a:t>
            </a:r>
            <a:endPar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ctr">
              <a:defRP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الفيزيولوجية </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الجسدية</a:t>
            </a:r>
            <a:r>
              <a:rPr lang="ar-DZ"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endParaRPr lang="fr-FR" sz="4000" b="1" dirty="0"/>
          </a:p>
        </p:txBody>
      </p:sp>
      <p:sp>
        <p:nvSpPr>
          <p:cNvPr id="11" name="Rectangle 10"/>
          <p:cNvSpPr/>
          <p:nvPr/>
        </p:nvSpPr>
        <p:spPr>
          <a:xfrm>
            <a:off x="1960782" y="787400"/>
            <a:ext cx="4846199" cy="769441"/>
          </a:xfrm>
          <a:prstGeom prst="rect">
            <a:avLst/>
          </a:prstGeom>
        </p:spPr>
        <p:txBody>
          <a:bodyPr wrap="none">
            <a:spAutoFit/>
          </a:bodyPr>
          <a:lstStyle/>
          <a:p>
            <a:pPr algn="ctr">
              <a:defRPr/>
            </a:pPr>
            <a:r>
              <a:rPr lang="ar-SA" sz="4400" b="1"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تتضمن خدمات التأهيل الطبي</a:t>
            </a:r>
            <a:r>
              <a:rPr lang="ar-DZ" sz="4400" b="1"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endParaRPr lang="fr-FR" sz="4400" dirty="0">
              <a:solidFill>
                <a:srgbClr val="FFFF00"/>
              </a:solidFill>
            </a:endParaRPr>
          </a:p>
        </p:txBody>
      </p:sp>
    </p:spTree>
    <p:extLst>
      <p:ext uri="{BB962C8B-B14F-4D97-AF65-F5344CB8AC3E}">
        <p14:creationId xmlns:p14="http://schemas.microsoft.com/office/powerpoint/2010/main" val="909377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1841500"/>
            <a:ext cx="8820150" cy="4972050"/>
          </a:xfrm>
        </p:spPr>
        <p:txBody>
          <a:bodyPr>
            <a:noAutofit/>
          </a:bodyPr>
          <a:lstStyle/>
          <a:p>
            <a:pPr algn="r">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وهو إعادة الفرد المع</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اق إلى أعلى مستوى ممكن من الناحية الاجتماعية والنفسية</a:t>
            </a: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وذلك عن طريق استخدام الطرق التالية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العلاج النفسي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ويتم ذلك بالجلسات الإرشادية وال</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فسية التي تهدف إلى تقليل المشكلة ومحاولة الوصول إلى حل يشارك فيه المعاق بأقصى قدر ممكن. </a:t>
            </a: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5" name="Rectangle 4"/>
          <p:cNvSpPr/>
          <p:nvPr/>
        </p:nvSpPr>
        <p:spPr>
          <a:xfrm>
            <a:off x="2627313" y="611188"/>
            <a:ext cx="4311650" cy="769937"/>
          </a:xfrm>
          <a:prstGeom prst="rect">
            <a:avLst/>
          </a:prstGeom>
        </p:spPr>
        <p:txBody>
          <a:bodyPr wrap="none">
            <a:spAutoFit/>
          </a:bodyPr>
          <a:lstStyle/>
          <a:p>
            <a:pPr>
              <a:defRPr/>
            </a:pPr>
            <a:r>
              <a:rPr lang="ar-SA"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التأهيل الاجتماعي /النفسي</a:t>
            </a:r>
            <a:endParaRPr lang="fr-FR" sz="4400"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6087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hape 2363"/>
          <p:cNvSpPr/>
          <p:nvPr/>
        </p:nvSpPr>
        <p:spPr>
          <a:xfrm>
            <a:off x="1928794" y="2071678"/>
            <a:ext cx="5000660" cy="2333625"/>
          </a:xfrm>
          <a:custGeom>
            <a:avLst/>
            <a:gdLst/>
            <a:ahLst/>
            <a:cxnLst>
              <a:cxn ang="0">
                <a:pos x="wd2" y="hd2"/>
              </a:cxn>
              <a:cxn ang="5400000">
                <a:pos x="wd2" y="hd2"/>
              </a:cxn>
              <a:cxn ang="10800000">
                <a:pos x="wd2" y="hd2"/>
              </a:cxn>
              <a:cxn ang="16200000">
                <a:pos x="wd2" y="hd2"/>
              </a:cxn>
            </a:cxnLst>
            <a:rect l="0" t="0" r="r" b="b"/>
            <a:pathLst>
              <a:path w="21600" h="21600" extrusionOk="0">
                <a:moveTo>
                  <a:pt x="15916" y="0"/>
                </a:moveTo>
                <a:cubicBezTo>
                  <a:pt x="17172" y="0"/>
                  <a:pt x="18571" y="2418"/>
                  <a:pt x="19042" y="5400"/>
                </a:cubicBezTo>
                <a:lnTo>
                  <a:pt x="21600" y="21600"/>
                </a:lnTo>
                <a:lnTo>
                  <a:pt x="6126" y="21600"/>
                </a:lnTo>
                <a:cubicBezTo>
                  <a:pt x="4905" y="21600"/>
                  <a:pt x="3478" y="19182"/>
                  <a:pt x="2937" y="16200"/>
                </a:cubicBezTo>
                <a:lnTo>
                  <a:pt x="0" y="0"/>
                </a:lnTo>
                <a:cubicBezTo>
                  <a:pt x="0" y="0"/>
                  <a:pt x="15916" y="0"/>
                  <a:pt x="15916" y="0"/>
                </a:cubicBezTo>
                <a:close/>
              </a:path>
            </a:pathLst>
          </a:custGeom>
          <a:solidFill>
            <a:schemeClr val="accent6">
              <a:lumMod val="40000"/>
              <a:lumOff val="60000"/>
            </a:schemeClr>
          </a:solidFill>
          <a:ln w="12700">
            <a:miter lim="400000"/>
          </a:ln>
        </p:spPr>
        <p:txBody>
          <a:bodyPr lIns="38100" tIns="38100" rIns="38100" bIns="38100" anchor="ctr"/>
          <a:lstStyle/>
          <a:p>
            <a:pPr algn="ctr">
              <a:defRPr/>
            </a:pPr>
            <a:r>
              <a:rPr lang="ar-DZ" sz="4400" b="1" dirty="0">
                <a:solidFill>
                  <a:srgbClr val="000000"/>
                </a:solidFill>
                <a:latin typeface="Sakkal Majalla" pitchFamily="2" charset="-78"/>
                <a:cs typeface="Sakkal Majalla" pitchFamily="2" charset="-78"/>
              </a:rPr>
              <a:t> </a:t>
            </a:r>
            <a:r>
              <a:rPr lang="ar-SA" sz="4400" b="1" dirty="0" smtClean="0">
                <a:solidFill>
                  <a:srgbClr val="000000"/>
                </a:solidFill>
                <a:latin typeface="Sakkal Majalla" pitchFamily="2" charset="-78"/>
                <a:cs typeface="Sakkal Majalla" pitchFamily="2" charset="-78"/>
              </a:rPr>
              <a:t>ما هي الإعاقة</a:t>
            </a:r>
            <a:endParaRPr sz="4000" b="1" dirty="0">
              <a:solidFill>
                <a:srgbClr val="000000"/>
              </a:solidFill>
              <a:cs typeface="Arial" pitchFamily="34" charset="0"/>
            </a:endParaRPr>
          </a:p>
        </p:txBody>
      </p:sp>
      <p:sp>
        <p:nvSpPr>
          <p:cNvPr id="3078" name="AutoShape 2" descr="Related image"/>
          <p:cNvSpPr>
            <a:spLocks noChangeAspect="1" noChangeArrowheads="1"/>
          </p:cNvSpPr>
          <p:nvPr/>
        </p:nvSpPr>
        <p:spPr bwMode="auto">
          <a:xfrm>
            <a:off x="117475" y="-144463"/>
            <a:ext cx="228600" cy="304801"/>
          </a:xfrm>
          <a:prstGeom prst="rect">
            <a:avLst/>
          </a:prstGeom>
          <a:noFill/>
          <a:ln w="9525">
            <a:noFill/>
            <a:miter lim="800000"/>
            <a:headEnd/>
            <a:tailEnd/>
          </a:ln>
        </p:spPr>
        <p:txBody>
          <a:bodyPr/>
          <a:lstStyle/>
          <a:p>
            <a:endParaRPr lang="en-US" b="1"/>
          </a:p>
        </p:txBody>
      </p:sp>
    </p:spTree>
    <p:extLst>
      <p:ext uri="{BB962C8B-B14F-4D97-AF65-F5344CB8AC3E}">
        <p14:creationId xmlns:p14="http://schemas.microsoft.com/office/powerpoint/2010/main" val="24928317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9"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up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1200150"/>
            <a:ext cx="8820150" cy="5468938"/>
          </a:xfrm>
        </p:spPr>
        <p:txBody>
          <a:bodyPr>
            <a:noAutofit/>
          </a:bodyPr>
          <a:lstStyle/>
          <a:p>
            <a:pPr algn="ctr">
              <a:lnSpc>
                <a:spcPct val="150000"/>
              </a:lnSpc>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الإرشاد النفسي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ويهدف إلى حل المشاكل الشخصية الاقل حدة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الإرشاد الأسري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ويهدف إلى مساعدة الأهل في تربية ابنهم المعاق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863347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2312988"/>
            <a:ext cx="8604250" cy="3492500"/>
          </a:xfrm>
        </p:spPr>
        <p:txBody>
          <a:bodyPr>
            <a:noAutofit/>
          </a:bodyPr>
          <a:lstStyle/>
          <a:p>
            <a:pPr algn="r">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وهو تعلي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 المعاقين أكاد</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مياً حسب قراته</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 ودرج</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إعاقته</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 الجسمية والعقلية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وتزيدهم بالمهارات الأكاد</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مية اللازمة والتي تفيدهم في حياتهم العملية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اكتساب بعض المهرات في</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القراءة والكتابة والحساب أو نشاطات الحياة اليومية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b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3" name="ZoneTexte 2"/>
          <p:cNvSpPr txBox="1"/>
          <p:nvPr/>
        </p:nvSpPr>
        <p:spPr>
          <a:xfrm>
            <a:off x="3348038" y="931863"/>
            <a:ext cx="2543175" cy="769937"/>
          </a:xfrm>
          <a:prstGeom prst="rect">
            <a:avLst/>
          </a:prstGeom>
          <a:noFill/>
        </p:spPr>
        <p:txBody>
          <a:bodyPr wrap="none">
            <a:spAutoFit/>
          </a:bodyPr>
          <a:lstStyle/>
          <a:p>
            <a:pPr>
              <a:defRPr/>
            </a:pPr>
            <a:r>
              <a:rPr lang="ar-DZ"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التأهيل المدرسي</a:t>
            </a:r>
            <a:endParaRPr lang="fr-FR"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66627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348038" y="260350"/>
            <a:ext cx="2543175" cy="769938"/>
          </a:xfrm>
          <a:prstGeom prst="rect">
            <a:avLst/>
          </a:prstGeom>
          <a:noFill/>
        </p:spPr>
        <p:txBody>
          <a:bodyPr wrap="none">
            <a:spAutoFit/>
          </a:bodyPr>
          <a:lstStyle/>
          <a:p>
            <a:pPr>
              <a:defRPr/>
            </a:pPr>
            <a:r>
              <a:rPr lang="ar-DZ"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التأهيل المدرسي</a:t>
            </a:r>
            <a:endParaRPr lang="fr-FR"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5" name="ZoneTexte 4"/>
          <p:cNvSpPr txBox="1"/>
          <p:nvPr/>
        </p:nvSpPr>
        <p:spPr>
          <a:xfrm>
            <a:off x="723900" y="1773238"/>
            <a:ext cx="8024813" cy="3478212"/>
          </a:xfrm>
          <a:prstGeom prst="rect">
            <a:avLst/>
          </a:prstGeom>
          <a:noFill/>
        </p:spPr>
        <p:txBody>
          <a:bodyPr wrap="none">
            <a:spAutoFit/>
          </a:bodyPr>
          <a:lstStyle/>
          <a:p>
            <a:pPr algn="r">
              <a:defRPr/>
            </a:pP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ويكمن أن تتم هذه الدراس</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ـــــــــــــــ</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مركز خاص بالمعاقين</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صفوف خاصة للمعاقين</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p>
          <a:p>
            <a:pPr algn="r">
              <a:defRPr/>
            </a:pP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ضمن المدارس العادية</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ضمن الصفوف </a:t>
            </a:r>
            <a:endPar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r">
              <a:defRPr/>
            </a:pP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العادية والتي تضم</a:t>
            </a:r>
            <a:r>
              <a:rPr lang="ar-DZ"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أيضاً طلاباً غير معاقين .</a:t>
            </a:r>
            <a:endParaRPr lang="fr-FR" sz="4400" dirty="0"/>
          </a:p>
        </p:txBody>
      </p:sp>
      <p:sp>
        <p:nvSpPr>
          <p:cNvPr id="6" name="Flèche gauche 5"/>
          <p:cNvSpPr/>
          <p:nvPr/>
        </p:nvSpPr>
        <p:spPr>
          <a:xfrm>
            <a:off x="7092950" y="2584450"/>
            <a:ext cx="977900" cy="484188"/>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7" name="Flèche gauche 6"/>
          <p:cNvSpPr/>
          <p:nvPr/>
        </p:nvSpPr>
        <p:spPr>
          <a:xfrm>
            <a:off x="7092950" y="3952875"/>
            <a:ext cx="977900" cy="484188"/>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8" name="Flèche gauche 7"/>
          <p:cNvSpPr/>
          <p:nvPr/>
        </p:nvSpPr>
        <p:spPr>
          <a:xfrm>
            <a:off x="7092950" y="3232150"/>
            <a:ext cx="977900" cy="484188"/>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extLst>
      <p:ext uri="{BB962C8B-B14F-4D97-AF65-F5344CB8AC3E}">
        <p14:creationId xmlns:p14="http://schemas.microsoft.com/office/powerpoint/2010/main" val="3875401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arn(inVertical)">
                                      <p:cBhvr>
                                        <p:cTn id="17" dur="500"/>
                                        <p:tgtEl>
                                          <p:spTgt spid="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Effect transition="in" filter="barn(inVertical)">
                                      <p:cBhvr>
                                        <p:cTn id="37" dur="500"/>
                                        <p:tgtEl>
                                          <p:spTgt spid="5">
                                            <p:txEl>
                                              <p:pRg st="1" end="1"/>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5">
                                            <p:txEl>
                                              <p:pRg st="2" end="2"/>
                                            </p:txEl>
                                          </p:spTgt>
                                        </p:tgtEl>
                                        <p:attrNameLst>
                                          <p:attrName>style.visibility</p:attrName>
                                        </p:attrNameLst>
                                      </p:cBhvr>
                                      <p:to>
                                        <p:strVal val="visible"/>
                                      </p:to>
                                    </p:set>
                                    <p:animEffect transition="in" filter="barn(inVertical)">
                                      <p:cBhvr>
                                        <p:cTn id="4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animBg="1"/>
      <p:bldP spid="7" grpId="0" animBg="1"/>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1816100"/>
            <a:ext cx="8675688" cy="3700463"/>
          </a:xfrm>
        </p:spPr>
        <p:txBody>
          <a:bodyPr/>
          <a:lstStyle/>
          <a:p>
            <a:pPr algn="r">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أما التأهيل الشامل فهو عملية متبعة لاستخدام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كـــــــــــــل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الإجراءات الطبية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منها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والاجتماعي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ة والتعليمية والتأهيلية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والنفسية والمهنيـــــــــــــة</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مجتمعة في مساعدة الشخص المعاق على </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استغ</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لال</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كل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طاقاته وقدراته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أجل الوصول إلى </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الاندم</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ـــــــــــــ</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اج في المجتمع.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2" name="ZoneTexte 1"/>
          <p:cNvSpPr txBox="1"/>
          <p:nvPr/>
        </p:nvSpPr>
        <p:spPr>
          <a:xfrm>
            <a:off x="2195513" y="908050"/>
            <a:ext cx="3960812" cy="769938"/>
          </a:xfrm>
          <a:prstGeom prst="rect">
            <a:avLst/>
          </a:prstGeom>
          <a:noFill/>
        </p:spPr>
        <p:txBody>
          <a:bodyPr>
            <a:spAutoFit/>
          </a:bodyPr>
          <a:lstStyle/>
          <a:p>
            <a:pPr algn="ctr">
              <a:defRPr/>
            </a:pPr>
            <a:r>
              <a:rPr lang="ar-DZ"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التأهيل الشامل</a:t>
            </a:r>
            <a:endParaRPr lang="fr-FR" sz="4400" b="1"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606495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893888"/>
            <a:ext cx="8229600" cy="3946525"/>
          </a:xfrm>
        </p:spPr>
        <p:txBody>
          <a:bodyPr>
            <a:noAutofit/>
          </a:bodyPr>
          <a:lstStyle/>
          <a:p>
            <a:pPr algn="just" rtl="1">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على أنه</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تلك</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العملية الكلية التي </a:t>
            </a:r>
            <a:r>
              <a:rPr lang="ar-SA" sz="4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تت</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ظ</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افر فيها جهود فريق من المتخصصين في مجالات مختلفة لمساعدة الشخص المعاق على تحقيق أقصى ما يمكن من التوافق في الحياة من خلال تقدير طاقاته ومساعدته على تنميتها والاستفادة منها </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قدر المستطاع.</a:t>
            </a:r>
            <a:endPar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Rectangle 3"/>
          <p:cNvSpPr/>
          <p:nvPr/>
        </p:nvSpPr>
        <p:spPr>
          <a:xfrm>
            <a:off x="1025525" y="981075"/>
            <a:ext cx="7197725" cy="769938"/>
          </a:xfrm>
          <a:prstGeom prst="rect">
            <a:avLst/>
          </a:prstGeom>
          <a:ln>
            <a:solidFill>
              <a:srgbClr val="FF0000"/>
            </a:solidFill>
          </a:ln>
        </p:spPr>
        <p:txBody>
          <a:bodyPr wrap="none">
            <a:spAutoFit/>
          </a:bodyPr>
          <a:lstStyle/>
          <a:p>
            <a:pPr algn="ctr">
              <a:defRPr/>
            </a:pP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ويمكن تعريف التأهيل إجرائياً على النحو التالي </a:t>
            </a:r>
            <a:endParaRPr lang="fr-FR" sz="4400" b="1" dirty="0"/>
          </a:p>
        </p:txBody>
      </p:sp>
    </p:spTree>
    <p:extLst>
      <p:ext uri="{BB962C8B-B14F-4D97-AF65-F5344CB8AC3E}">
        <p14:creationId xmlns:p14="http://schemas.microsoft.com/office/powerpoint/2010/main" val="1695216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793750" y="836613"/>
            <a:ext cx="7556500" cy="5113337"/>
          </a:xfrm>
        </p:spPr>
        <p:txBody>
          <a:bodyPr/>
          <a:lstStyle/>
          <a:p>
            <a:pPr algn="just" rtl="1">
              <a:defRPr/>
            </a:pP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إن عملية التأهيل تشمل استعادة الفرد لقدراته الجسمية والعقلية بالإضافة إلى جعله أكثر قبولاً لذاته من جهة , وللمجتمع من جهة ثانية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كما تشمل تدريب المعاق وتشغيله ليصل إلى مستوى الكفاءة الشخصية والمهنية والاستقلال الاقتصادي وتحقيق احترامه لذاته كعضو مشارك في بناء المجتمع وتقدمه . </a:t>
            </a:r>
          </a:p>
        </p:txBody>
      </p:sp>
    </p:spTree>
    <p:extLst>
      <p:ext uri="{BB962C8B-B14F-4D97-AF65-F5344CB8AC3E}">
        <p14:creationId xmlns:p14="http://schemas.microsoft.com/office/powerpoint/2010/main" val="2152240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00298" y="571480"/>
            <a:ext cx="4500594" cy="769441"/>
          </a:xfrm>
          <a:prstGeom prst="rect">
            <a:avLst/>
          </a:prstGeom>
        </p:spPr>
        <p:txBody>
          <a:bodyPr>
            <a:spAutoFit/>
          </a:bodyPr>
          <a:lstStyle/>
          <a:p>
            <a:pPr algn="ctr" eaLnBrk="1" hangingPunct="1">
              <a:defRPr/>
            </a:pPr>
            <a:r>
              <a:rPr lang="ar-SA" sz="4400" b="1" dirty="0">
                <a:cs typeface="Simplified Arabic" pitchFamily="2" charset="-78"/>
              </a:rPr>
              <a:t>النتيجــــــــة</a:t>
            </a:r>
            <a:endParaRPr lang="fr-FR"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cs typeface="Simplified Arabic" pitchFamily="2" charset="-78"/>
            </a:endParaRPr>
          </a:p>
        </p:txBody>
      </p:sp>
      <p:sp>
        <p:nvSpPr>
          <p:cNvPr id="5" name="Flèche vers le bas 4"/>
          <p:cNvSpPr/>
          <p:nvPr/>
        </p:nvSpPr>
        <p:spPr>
          <a:xfrm>
            <a:off x="4214813" y="1428750"/>
            <a:ext cx="1000125" cy="1487488"/>
          </a:xfrm>
          <a:prstGeom prst="downArrow">
            <a:avLst/>
          </a:prstGeom>
          <a:solidFill>
            <a:srgbClr val="33CC33"/>
          </a:solidFill>
          <a:ln>
            <a:solidFill>
              <a:srgbClr val="FFC000"/>
            </a:solidFill>
          </a:ln>
        </p:spPr>
        <p:style>
          <a:lnRef idx="2">
            <a:schemeClr val="accent1">
              <a:shade val="50000"/>
            </a:schemeClr>
          </a:lnRef>
          <a:fillRef idx="1002">
            <a:schemeClr val="lt1"/>
          </a:fillRef>
          <a:effectRef idx="0">
            <a:schemeClr val="accent1"/>
          </a:effectRef>
          <a:fontRef idx="minor">
            <a:schemeClr val="lt1"/>
          </a:fontRef>
        </p:style>
        <p:txBody>
          <a:bodyPr anchor="ctr"/>
          <a:lstStyle/>
          <a:p>
            <a:pPr algn="ctr" eaLnBrk="1" hangingPunct="1">
              <a:defRPr/>
            </a:pPr>
            <a:endParaRPr lang="fr-FR" dirty="0">
              <a:solidFill>
                <a:srgbClr val="FF0000"/>
              </a:solidFill>
            </a:endParaRPr>
          </a:p>
        </p:txBody>
      </p:sp>
      <p:sp>
        <p:nvSpPr>
          <p:cNvPr id="6" name="Rectangle 5"/>
          <p:cNvSpPr>
            <a:spLocks noChangeArrowheads="1"/>
          </p:cNvSpPr>
          <p:nvPr/>
        </p:nvSpPr>
        <p:spPr bwMode="auto">
          <a:xfrm>
            <a:off x="2378075" y="4941888"/>
            <a:ext cx="4786313"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eaLnBrk="1" hangingPunct="1">
              <a:spcBef>
                <a:spcPct val="0"/>
              </a:spcBef>
              <a:buClrTx/>
              <a:buSzTx/>
              <a:buFontTx/>
              <a:buNone/>
              <a:defRPr/>
            </a:pPr>
            <a:r>
              <a:rPr lang="ar-DZ" sz="5400" b="1" dirty="0" err="1"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إندماج</a:t>
            </a:r>
            <a:r>
              <a:rPr lang="ar-DZ" sz="5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الشخص المعاق في المجتمع</a:t>
            </a:r>
            <a:endParaRPr lang="fr-FR" sz="5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8" name="ZoneTexte 7"/>
          <p:cNvSpPr txBox="1">
            <a:spLocks noChangeArrowheads="1"/>
          </p:cNvSpPr>
          <p:nvPr/>
        </p:nvSpPr>
        <p:spPr bwMode="auto">
          <a:xfrm>
            <a:off x="2500313" y="3429000"/>
            <a:ext cx="4664075" cy="70802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eaLnBrk="1" hangingPunct="1">
              <a:spcBef>
                <a:spcPct val="0"/>
              </a:spcBef>
              <a:buClrTx/>
              <a:buSzTx/>
              <a:buFontTx/>
              <a:buNone/>
            </a:pPr>
            <a:r>
              <a:rPr lang="ar-DZ" altLang="fr-FR" sz="4000" b="1">
                <a:solidFill>
                  <a:schemeClr val="tx1"/>
                </a:solidFill>
                <a:latin typeface="Traditional Arabic" panose="02020603050405020304" pitchFamily="18" charset="-78"/>
                <a:cs typeface="Traditional Arabic" panose="02020603050405020304" pitchFamily="18" charset="-78"/>
              </a:rPr>
              <a:t>خدمات التأهيل الشامل</a:t>
            </a:r>
            <a:r>
              <a:rPr lang="ar-SA" altLang="fr-FR" sz="4000" b="1">
                <a:solidFill>
                  <a:schemeClr val="tx1"/>
                </a:solidFill>
                <a:latin typeface="Traditional Arabic" panose="02020603050405020304" pitchFamily="18" charset="-78"/>
                <a:cs typeface="Traditional Arabic" panose="02020603050405020304" pitchFamily="18" charset="-78"/>
              </a:rPr>
              <a:t> </a:t>
            </a:r>
            <a:endParaRPr lang="fr-FR" altLang="fr-FR" sz="4000" b="1">
              <a:solidFill>
                <a:schemeClr val="tx1"/>
              </a:solidFill>
              <a:latin typeface="Tahoma" panose="020B0604030504040204" pitchFamily="34" charset="0"/>
              <a:cs typeface="Arial" panose="020B0604020202020204" pitchFamily="34" charset="0"/>
            </a:endParaRPr>
          </a:p>
        </p:txBody>
      </p:sp>
      <p:sp>
        <p:nvSpPr>
          <p:cNvPr id="12" name="ZoneTexte 11"/>
          <p:cNvSpPr txBox="1">
            <a:spLocks noChangeArrowheads="1"/>
          </p:cNvSpPr>
          <p:nvPr/>
        </p:nvSpPr>
        <p:spPr bwMode="auto">
          <a:xfrm>
            <a:off x="3635375" y="4437063"/>
            <a:ext cx="2071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eaLnBrk="1" hangingPunct="1">
              <a:spcBef>
                <a:spcPct val="0"/>
              </a:spcBef>
              <a:buClrTx/>
              <a:buSzTx/>
              <a:buFontTx/>
              <a:buNone/>
            </a:pPr>
            <a:r>
              <a:rPr lang="ar-SA" altLang="fr-FR" sz="3200">
                <a:solidFill>
                  <a:schemeClr val="tx1"/>
                </a:solidFill>
                <a:latin typeface="Tahoma" panose="020B0604030504040204" pitchFamily="34" charset="0"/>
                <a:cs typeface="Arial" panose="020B0604020202020204" pitchFamily="34" charset="0"/>
              </a:rPr>
              <a:t>=</a:t>
            </a:r>
            <a:endParaRPr lang="fr-FR" altLang="fr-FR" sz="3200">
              <a:solidFill>
                <a:schemeClr val="tx1"/>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550896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5" presetClass="emph" presetSubtype="0" fill="hold" grpId="0" nodeType="clickEffect">
                                  <p:stCondLst>
                                    <p:cond delay="0"/>
                                  </p:stCondLst>
                                  <p:childTnLst>
                                    <p:animClr clrSpc="hsl" dir="cw">
                                      <p:cBhvr override="childStyle">
                                        <p:cTn id="17" dur="500" fill="hold"/>
                                        <p:tgtEl>
                                          <p:spTgt spid="8"/>
                                        </p:tgtEl>
                                        <p:attrNameLst>
                                          <p:attrName>style.color</p:attrName>
                                        </p:attrNameLst>
                                      </p:cBhvr>
                                      <p:by>
                                        <p:hsl h="0" s="-70588" l="0"/>
                                      </p:by>
                                    </p:animClr>
                                    <p:animClr clrSpc="hsl" dir="cw">
                                      <p:cBhvr>
                                        <p:cTn id="18" dur="500" fill="hold"/>
                                        <p:tgtEl>
                                          <p:spTgt spid="8"/>
                                        </p:tgtEl>
                                        <p:attrNameLst>
                                          <p:attrName>fillcolor</p:attrName>
                                        </p:attrNameLst>
                                      </p:cBhvr>
                                      <p:by>
                                        <p:hsl h="0" s="-70588" l="0"/>
                                      </p:by>
                                    </p:animClr>
                                    <p:animClr clrSpc="hsl" dir="cw">
                                      <p:cBhvr>
                                        <p:cTn id="19" dur="500" fill="hold"/>
                                        <p:tgtEl>
                                          <p:spTgt spid="8"/>
                                        </p:tgtEl>
                                        <p:attrNameLst>
                                          <p:attrName>stroke.color</p:attrName>
                                        </p:attrNameLst>
                                      </p:cBhvr>
                                      <p:by>
                                        <p:hsl h="0" s="-70588" l="0"/>
                                      </p:by>
                                    </p:animClr>
                                    <p:set>
                                      <p:cBhvr>
                                        <p:cTn id="20" dur="500" fill="hold"/>
                                        <p:tgtEl>
                                          <p:spTgt spid="8"/>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31" presetClass="entr" presetSubtype="0" fill="hold" nodeType="clickEffect">
                                  <p:stCondLst>
                                    <p:cond delay="0"/>
                                  </p:stCondLst>
                                  <p:iterate type="lt">
                                    <p:tmPct val="5000"/>
                                  </p:iterate>
                                  <p:childTnLst>
                                    <p:set>
                                      <p:cBhvr>
                                        <p:cTn id="24" dur="1" fill="hold">
                                          <p:stCondLst>
                                            <p:cond delay="0"/>
                                          </p:stCondLst>
                                        </p:cTn>
                                        <p:tgtEl>
                                          <p:spTgt spid="12">
                                            <p:txEl>
                                              <p:pRg st="0" end="0"/>
                                            </p:txEl>
                                          </p:spTgt>
                                        </p:tgtEl>
                                        <p:attrNameLst>
                                          <p:attrName>style.visibility</p:attrName>
                                        </p:attrNameLst>
                                      </p:cBhvr>
                                      <p:to>
                                        <p:strVal val="visible"/>
                                      </p:to>
                                    </p:set>
                                    <p:anim calcmode="lin" valueType="num">
                                      <p:cBhvr>
                                        <p:cTn id="25"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26" dur="1000" fill="hold"/>
                                        <p:tgtEl>
                                          <p:spTgt spid="12">
                                            <p:txEl>
                                              <p:pRg st="0" end="0"/>
                                            </p:txEl>
                                          </p:spTgt>
                                        </p:tgtEl>
                                        <p:attrNameLst>
                                          <p:attrName>ppt_h</p:attrName>
                                        </p:attrNameLst>
                                      </p:cBhvr>
                                      <p:tavLst>
                                        <p:tav tm="0">
                                          <p:val>
                                            <p:fltVal val="0"/>
                                          </p:val>
                                        </p:tav>
                                        <p:tav tm="100000">
                                          <p:val>
                                            <p:strVal val="#ppt_h"/>
                                          </p:val>
                                        </p:tav>
                                      </p:tavLst>
                                    </p:anim>
                                    <p:anim calcmode="lin" valueType="num">
                                      <p:cBhvr>
                                        <p:cTn id="27" dur="1000" fill="hold"/>
                                        <p:tgtEl>
                                          <p:spTgt spid="12">
                                            <p:txEl>
                                              <p:pRg st="0" end="0"/>
                                            </p:txEl>
                                          </p:spTgt>
                                        </p:tgtEl>
                                        <p:attrNameLst>
                                          <p:attrName>style.rotation</p:attrName>
                                        </p:attrNameLst>
                                      </p:cBhvr>
                                      <p:tavLst>
                                        <p:tav tm="0">
                                          <p:val>
                                            <p:fltVal val="90"/>
                                          </p:val>
                                        </p:tav>
                                        <p:tav tm="100000">
                                          <p:val>
                                            <p:fltVal val="0"/>
                                          </p:val>
                                        </p:tav>
                                      </p:tavLst>
                                    </p:anim>
                                    <p:animEffect transition="in" filter="fade">
                                      <p:cBhvr>
                                        <p:cTn id="28" dur="1000"/>
                                        <p:tgtEl>
                                          <p:spTgt spid="12">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00298" y="571480"/>
            <a:ext cx="4500594" cy="769441"/>
          </a:xfrm>
          <a:prstGeom prst="rect">
            <a:avLst/>
          </a:prstGeom>
        </p:spPr>
        <p:txBody>
          <a:bodyPr>
            <a:spAutoFit/>
          </a:bodyPr>
          <a:lstStyle/>
          <a:p>
            <a:pPr algn="ctr" eaLnBrk="1" hangingPunct="1">
              <a:defRPr/>
            </a:pPr>
            <a:r>
              <a:rPr lang="ar-DZ" sz="4400" b="1" dirty="0">
                <a:effectLst>
                  <a:outerShdw blurRad="38100" dist="38100" dir="2700000" algn="tl">
                    <a:srgbClr val="000000">
                      <a:alpha val="43137"/>
                    </a:srgbClr>
                  </a:outerShdw>
                </a:effectLst>
                <a:cs typeface="Simplified Arabic" pitchFamily="2" charset="-78"/>
              </a:rPr>
              <a:t>مبررات التأهيل </a:t>
            </a:r>
            <a:endParaRPr lang="fr-FR" sz="3600" b="1" dirty="0">
              <a:ln w="18000">
                <a:solidFill>
                  <a:schemeClr val="accent2">
                    <a:satMod val="140000"/>
                  </a:schemeClr>
                </a:solidFill>
                <a:prstDash val="solid"/>
                <a:miter lim="800000"/>
              </a:ln>
              <a:solidFill>
                <a:srgbClr val="FFFF00"/>
              </a:solidFill>
              <a:effectLst>
                <a:outerShdw blurRad="38100" dist="38100" dir="2700000" algn="tl">
                  <a:srgbClr val="000000">
                    <a:alpha val="43137"/>
                  </a:srgbClr>
                </a:outerShdw>
              </a:effectLst>
              <a:cs typeface="Simplified Arabic" pitchFamily="2" charset="-78"/>
            </a:endParaRPr>
          </a:p>
        </p:txBody>
      </p:sp>
      <p:sp>
        <p:nvSpPr>
          <p:cNvPr id="5" name="Flèche vers le bas 4"/>
          <p:cNvSpPr/>
          <p:nvPr/>
        </p:nvSpPr>
        <p:spPr>
          <a:xfrm>
            <a:off x="4214813" y="1428750"/>
            <a:ext cx="1000125" cy="1487488"/>
          </a:xfrm>
          <a:prstGeom prst="downArrow">
            <a:avLst/>
          </a:prstGeom>
          <a:solidFill>
            <a:srgbClr val="33CC33"/>
          </a:solidFill>
          <a:ln>
            <a:solidFill>
              <a:srgbClr val="FFC000"/>
            </a:solidFill>
          </a:ln>
        </p:spPr>
        <p:style>
          <a:lnRef idx="2">
            <a:schemeClr val="accent1">
              <a:shade val="50000"/>
            </a:schemeClr>
          </a:lnRef>
          <a:fillRef idx="1002">
            <a:schemeClr val="lt1"/>
          </a:fillRef>
          <a:effectRef idx="0">
            <a:schemeClr val="accent1"/>
          </a:effectRef>
          <a:fontRef idx="minor">
            <a:schemeClr val="lt1"/>
          </a:fontRef>
        </p:style>
        <p:txBody>
          <a:bodyPr anchor="ctr"/>
          <a:lstStyle/>
          <a:p>
            <a:pPr algn="ctr" eaLnBrk="1" hangingPunct="1">
              <a:defRPr/>
            </a:pPr>
            <a:endParaRPr lang="fr-FR" dirty="0">
              <a:solidFill>
                <a:srgbClr val="FF0000"/>
              </a:solidFill>
            </a:endParaRPr>
          </a:p>
        </p:txBody>
      </p:sp>
      <p:sp>
        <p:nvSpPr>
          <p:cNvPr id="8" name="ZoneTexte 7"/>
          <p:cNvSpPr txBox="1">
            <a:spLocks noChangeArrowheads="1"/>
          </p:cNvSpPr>
          <p:nvPr/>
        </p:nvSpPr>
        <p:spPr bwMode="auto">
          <a:xfrm>
            <a:off x="2500313" y="3429000"/>
            <a:ext cx="4664075" cy="1446213"/>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eaLnBrk="1" hangingPunct="1">
              <a:spcBef>
                <a:spcPct val="0"/>
              </a:spcBef>
              <a:buClrTx/>
              <a:buSzTx/>
              <a:buFontTx/>
              <a:buNone/>
              <a:defRPr/>
            </a:pP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هناك عدة مبررات نلخصها</a:t>
            </a:r>
          </a:p>
          <a:p>
            <a:pPr algn="ctr" eaLnBrk="1" hangingPunct="1">
              <a:spcBef>
                <a:spcPct val="0"/>
              </a:spcBef>
              <a:buClrTx/>
              <a:buSzTx/>
              <a:buFontTx/>
              <a:buNone/>
              <a:defRPr/>
            </a:pP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النقاط التالية</a:t>
            </a:r>
            <a:endParaRPr lang="fr-FR" sz="4400" b="1" dirty="0" smtClean="0">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187015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5" presetClass="emph" presetSubtype="0" fill="hold" grpId="0" nodeType="clickEffect">
                                  <p:stCondLst>
                                    <p:cond delay="0"/>
                                  </p:stCondLst>
                                  <p:childTnLst>
                                    <p:animClr clrSpc="hsl" dir="cw">
                                      <p:cBhvr override="childStyle">
                                        <p:cTn id="17" dur="500" fill="hold"/>
                                        <p:tgtEl>
                                          <p:spTgt spid="8"/>
                                        </p:tgtEl>
                                        <p:attrNameLst>
                                          <p:attrName>style.color</p:attrName>
                                        </p:attrNameLst>
                                      </p:cBhvr>
                                      <p:by>
                                        <p:hsl h="0" s="-70588" l="0"/>
                                      </p:by>
                                    </p:animClr>
                                    <p:animClr clrSpc="hsl" dir="cw">
                                      <p:cBhvr>
                                        <p:cTn id="18" dur="500" fill="hold"/>
                                        <p:tgtEl>
                                          <p:spTgt spid="8"/>
                                        </p:tgtEl>
                                        <p:attrNameLst>
                                          <p:attrName>fillcolor</p:attrName>
                                        </p:attrNameLst>
                                      </p:cBhvr>
                                      <p:by>
                                        <p:hsl h="0" s="-70588" l="0"/>
                                      </p:by>
                                    </p:animClr>
                                    <p:animClr clrSpc="hsl" dir="cw">
                                      <p:cBhvr>
                                        <p:cTn id="19" dur="500" fill="hold"/>
                                        <p:tgtEl>
                                          <p:spTgt spid="8"/>
                                        </p:tgtEl>
                                        <p:attrNameLst>
                                          <p:attrName>stroke.color</p:attrName>
                                        </p:attrNameLst>
                                      </p:cBhvr>
                                      <p:by>
                                        <p:hsl h="0" s="-70588" l="0"/>
                                      </p:by>
                                    </p:animClr>
                                    <p:set>
                                      <p:cBhvr>
                                        <p:cTn id="20" dur="5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765175"/>
            <a:ext cx="8126413" cy="2016125"/>
          </a:xfrm>
          <a:prstGeom prst="rect">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anchor="ctr"/>
          <a:lstStyle/>
          <a:p>
            <a:pPr algn="ctr">
              <a:defRPr/>
            </a:pPr>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يعتبر الإنسان بغض النظر عن إعاقته صانع للحضارة  وبذلك ينبغي أن يكون هدف مباشر لمجالات التنمية الشاملة من خلال جهودها المتنوعة .</a:t>
            </a:r>
            <a:endParaRPr lang="fr-FR" sz="40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Rectangle 3"/>
          <p:cNvSpPr/>
          <p:nvPr/>
        </p:nvSpPr>
        <p:spPr>
          <a:xfrm>
            <a:off x="244475" y="3297238"/>
            <a:ext cx="8458200" cy="2424112"/>
          </a:xfrm>
          <a:custGeom>
            <a:avLst/>
            <a:gdLst>
              <a:gd name="connsiteX0" fmla="*/ 0 w 8186420"/>
              <a:gd name="connsiteY0" fmla="*/ 0 h 1960563"/>
              <a:gd name="connsiteX1" fmla="*/ 8186420 w 8186420"/>
              <a:gd name="connsiteY1" fmla="*/ 0 h 1960563"/>
              <a:gd name="connsiteX2" fmla="*/ 8186420 w 8186420"/>
              <a:gd name="connsiteY2" fmla="*/ 1960563 h 1960563"/>
              <a:gd name="connsiteX3" fmla="*/ 0 w 8186420"/>
              <a:gd name="connsiteY3" fmla="*/ 1960563 h 1960563"/>
              <a:gd name="connsiteX4" fmla="*/ 0 w 8186420"/>
              <a:gd name="connsiteY4" fmla="*/ 0 h 1960563"/>
              <a:gd name="connsiteX0" fmla="*/ 0 w 8186420"/>
              <a:gd name="connsiteY0" fmla="*/ 0 h 2165279"/>
              <a:gd name="connsiteX1" fmla="*/ 8186420 w 8186420"/>
              <a:gd name="connsiteY1" fmla="*/ 0 h 2165279"/>
              <a:gd name="connsiteX2" fmla="*/ 7394850 w 8186420"/>
              <a:gd name="connsiteY2" fmla="*/ 2165279 h 2165279"/>
              <a:gd name="connsiteX3" fmla="*/ 0 w 8186420"/>
              <a:gd name="connsiteY3" fmla="*/ 1960563 h 2165279"/>
              <a:gd name="connsiteX4" fmla="*/ 0 w 8186420"/>
              <a:gd name="connsiteY4" fmla="*/ 0 h 2165279"/>
              <a:gd name="connsiteX0" fmla="*/ 682388 w 8186420"/>
              <a:gd name="connsiteY0" fmla="*/ 0 h 2410939"/>
              <a:gd name="connsiteX1" fmla="*/ 8186420 w 8186420"/>
              <a:gd name="connsiteY1" fmla="*/ 245660 h 2410939"/>
              <a:gd name="connsiteX2" fmla="*/ 7394850 w 8186420"/>
              <a:gd name="connsiteY2" fmla="*/ 2410939 h 2410939"/>
              <a:gd name="connsiteX3" fmla="*/ 0 w 8186420"/>
              <a:gd name="connsiteY3" fmla="*/ 2206223 h 2410939"/>
              <a:gd name="connsiteX4" fmla="*/ 682388 w 8186420"/>
              <a:gd name="connsiteY4" fmla="*/ 0 h 2410939"/>
              <a:gd name="connsiteX0" fmla="*/ 0 w 8281955"/>
              <a:gd name="connsiteY0" fmla="*/ 0 h 2424587"/>
              <a:gd name="connsiteX1" fmla="*/ 8281955 w 8281955"/>
              <a:gd name="connsiteY1" fmla="*/ 259308 h 2424587"/>
              <a:gd name="connsiteX2" fmla="*/ 7490385 w 8281955"/>
              <a:gd name="connsiteY2" fmla="*/ 2424587 h 2424587"/>
              <a:gd name="connsiteX3" fmla="*/ 95535 w 8281955"/>
              <a:gd name="connsiteY3" fmla="*/ 2219871 h 2424587"/>
              <a:gd name="connsiteX4" fmla="*/ 0 w 8281955"/>
              <a:gd name="connsiteY4" fmla="*/ 0 h 2424587"/>
              <a:gd name="connsiteX0" fmla="*/ 0 w 11461883"/>
              <a:gd name="connsiteY0" fmla="*/ 0 h 2247166"/>
              <a:gd name="connsiteX1" fmla="*/ 8281955 w 11461883"/>
              <a:gd name="connsiteY1" fmla="*/ 259308 h 2247166"/>
              <a:gd name="connsiteX2" fmla="*/ 11461883 w 11461883"/>
              <a:gd name="connsiteY2" fmla="*/ 2247166 h 2247166"/>
              <a:gd name="connsiteX3" fmla="*/ 95535 w 11461883"/>
              <a:gd name="connsiteY3" fmla="*/ 2219871 h 2247166"/>
              <a:gd name="connsiteX4" fmla="*/ 0 w 11461883"/>
              <a:gd name="connsiteY4" fmla="*/ 0 h 2247166"/>
              <a:gd name="connsiteX0" fmla="*/ 0 w 8459375"/>
              <a:gd name="connsiteY0" fmla="*/ 0 h 2424587"/>
              <a:gd name="connsiteX1" fmla="*/ 8281955 w 8459375"/>
              <a:gd name="connsiteY1" fmla="*/ 259308 h 2424587"/>
              <a:gd name="connsiteX2" fmla="*/ 8459375 w 8459375"/>
              <a:gd name="connsiteY2" fmla="*/ 2424587 h 2424587"/>
              <a:gd name="connsiteX3" fmla="*/ 95535 w 8459375"/>
              <a:gd name="connsiteY3" fmla="*/ 2219871 h 2424587"/>
              <a:gd name="connsiteX4" fmla="*/ 0 w 8459375"/>
              <a:gd name="connsiteY4" fmla="*/ 0 h 2424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75" h="2424587">
                <a:moveTo>
                  <a:pt x="0" y="0"/>
                </a:moveTo>
                <a:lnTo>
                  <a:pt x="8281955" y="259308"/>
                </a:lnTo>
                <a:lnTo>
                  <a:pt x="8459375" y="2424587"/>
                </a:lnTo>
                <a:lnTo>
                  <a:pt x="95535" y="2219871"/>
                </a:lnTo>
                <a:lnTo>
                  <a:pt x="0" y="0"/>
                </a:lnTo>
                <a:close/>
              </a:path>
            </a:pathLst>
          </a:cu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يعتبر الشخص</a:t>
            </a:r>
            <a:r>
              <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المعاق قادراً على المشاركة في جهود التنمية ومن حقه الاستمتاع بثمراتها</a:t>
            </a: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إذا اتيحت له الفرص والأساليب اللازمة لذلك</a:t>
            </a:r>
            <a:r>
              <a:rPr lang="ar-DZ" sz="4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endParaRPr lang="fr-FR" sz="4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41500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620713"/>
            <a:ext cx="8126413" cy="2376487"/>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ar-DZ"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ctr">
              <a:defRPr/>
            </a:pPr>
            <a: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يعتبر المعاقين طاقة إنسانية ينبغي الحرص عليها , وهم كذلك جزء لا يتجزأ من الموارد البشرية التي ينبغي أخذها بعين الاعتبار عند التخطيط ولإعداد للموارد الإنمائية في المجتمع .</a:t>
            </a:r>
            <a:b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fr-FR" sz="3600"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Rectangle 3"/>
          <p:cNvSpPr/>
          <p:nvPr/>
        </p:nvSpPr>
        <p:spPr>
          <a:xfrm>
            <a:off x="244475" y="3297238"/>
            <a:ext cx="8458200" cy="2795587"/>
          </a:xfrm>
          <a:custGeom>
            <a:avLst/>
            <a:gdLst>
              <a:gd name="connsiteX0" fmla="*/ 0 w 8186420"/>
              <a:gd name="connsiteY0" fmla="*/ 0 h 1960563"/>
              <a:gd name="connsiteX1" fmla="*/ 8186420 w 8186420"/>
              <a:gd name="connsiteY1" fmla="*/ 0 h 1960563"/>
              <a:gd name="connsiteX2" fmla="*/ 8186420 w 8186420"/>
              <a:gd name="connsiteY2" fmla="*/ 1960563 h 1960563"/>
              <a:gd name="connsiteX3" fmla="*/ 0 w 8186420"/>
              <a:gd name="connsiteY3" fmla="*/ 1960563 h 1960563"/>
              <a:gd name="connsiteX4" fmla="*/ 0 w 8186420"/>
              <a:gd name="connsiteY4" fmla="*/ 0 h 1960563"/>
              <a:gd name="connsiteX0" fmla="*/ 0 w 8186420"/>
              <a:gd name="connsiteY0" fmla="*/ 0 h 2165279"/>
              <a:gd name="connsiteX1" fmla="*/ 8186420 w 8186420"/>
              <a:gd name="connsiteY1" fmla="*/ 0 h 2165279"/>
              <a:gd name="connsiteX2" fmla="*/ 7394850 w 8186420"/>
              <a:gd name="connsiteY2" fmla="*/ 2165279 h 2165279"/>
              <a:gd name="connsiteX3" fmla="*/ 0 w 8186420"/>
              <a:gd name="connsiteY3" fmla="*/ 1960563 h 2165279"/>
              <a:gd name="connsiteX4" fmla="*/ 0 w 8186420"/>
              <a:gd name="connsiteY4" fmla="*/ 0 h 2165279"/>
              <a:gd name="connsiteX0" fmla="*/ 682388 w 8186420"/>
              <a:gd name="connsiteY0" fmla="*/ 0 h 2410939"/>
              <a:gd name="connsiteX1" fmla="*/ 8186420 w 8186420"/>
              <a:gd name="connsiteY1" fmla="*/ 245660 h 2410939"/>
              <a:gd name="connsiteX2" fmla="*/ 7394850 w 8186420"/>
              <a:gd name="connsiteY2" fmla="*/ 2410939 h 2410939"/>
              <a:gd name="connsiteX3" fmla="*/ 0 w 8186420"/>
              <a:gd name="connsiteY3" fmla="*/ 2206223 h 2410939"/>
              <a:gd name="connsiteX4" fmla="*/ 682388 w 8186420"/>
              <a:gd name="connsiteY4" fmla="*/ 0 h 2410939"/>
              <a:gd name="connsiteX0" fmla="*/ 0 w 8281955"/>
              <a:gd name="connsiteY0" fmla="*/ 0 h 2424587"/>
              <a:gd name="connsiteX1" fmla="*/ 8281955 w 8281955"/>
              <a:gd name="connsiteY1" fmla="*/ 259308 h 2424587"/>
              <a:gd name="connsiteX2" fmla="*/ 7490385 w 8281955"/>
              <a:gd name="connsiteY2" fmla="*/ 2424587 h 2424587"/>
              <a:gd name="connsiteX3" fmla="*/ 95535 w 8281955"/>
              <a:gd name="connsiteY3" fmla="*/ 2219871 h 2424587"/>
              <a:gd name="connsiteX4" fmla="*/ 0 w 8281955"/>
              <a:gd name="connsiteY4" fmla="*/ 0 h 2424587"/>
              <a:gd name="connsiteX0" fmla="*/ 0 w 11461883"/>
              <a:gd name="connsiteY0" fmla="*/ 0 h 2247166"/>
              <a:gd name="connsiteX1" fmla="*/ 8281955 w 11461883"/>
              <a:gd name="connsiteY1" fmla="*/ 259308 h 2247166"/>
              <a:gd name="connsiteX2" fmla="*/ 11461883 w 11461883"/>
              <a:gd name="connsiteY2" fmla="*/ 2247166 h 2247166"/>
              <a:gd name="connsiteX3" fmla="*/ 95535 w 11461883"/>
              <a:gd name="connsiteY3" fmla="*/ 2219871 h 2247166"/>
              <a:gd name="connsiteX4" fmla="*/ 0 w 11461883"/>
              <a:gd name="connsiteY4" fmla="*/ 0 h 2247166"/>
              <a:gd name="connsiteX0" fmla="*/ 0 w 8459375"/>
              <a:gd name="connsiteY0" fmla="*/ 0 h 2424587"/>
              <a:gd name="connsiteX1" fmla="*/ 8281955 w 8459375"/>
              <a:gd name="connsiteY1" fmla="*/ 259308 h 2424587"/>
              <a:gd name="connsiteX2" fmla="*/ 8459375 w 8459375"/>
              <a:gd name="connsiteY2" fmla="*/ 2424587 h 2424587"/>
              <a:gd name="connsiteX3" fmla="*/ 95535 w 8459375"/>
              <a:gd name="connsiteY3" fmla="*/ 2219871 h 2424587"/>
              <a:gd name="connsiteX4" fmla="*/ 0 w 8459375"/>
              <a:gd name="connsiteY4" fmla="*/ 0 h 2424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75" h="2424587">
                <a:moveTo>
                  <a:pt x="0" y="0"/>
                </a:moveTo>
                <a:lnTo>
                  <a:pt x="8281955" y="259308"/>
                </a:lnTo>
                <a:lnTo>
                  <a:pt x="8459375" y="2424587"/>
                </a:lnTo>
                <a:lnTo>
                  <a:pt x="95535" y="2219871"/>
                </a:lnTo>
                <a:lnTo>
                  <a:pt x="0" y="0"/>
                </a:lnTo>
                <a:close/>
              </a:path>
            </a:pathLst>
          </a:custGeom>
          <a:ln>
            <a:solidFill>
              <a:schemeClr val="bg1"/>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ar-DZ"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ctr">
              <a:defRPr/>
            </a:pPr>
            <a: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إن المعاقين مهما بلغت درجة إعاقتهم واختلفت فئاتهم فإن لديهم قابلية وقدرات ودوافع للتعلم والنمو والاندماج في الحياة العادية في المجتمع , لذلك لابد من التركيز على تنمية ما لديهم من إمكانيات وقدرات في مجالات التعلم والمشاركة . </a:t>
            </a:r>
            <a:b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fr-FR" sz="3600"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4763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3"/>
          <p:cNvGrpSpPr>
            <a:grpSpLocks/>
          </p:cNvGrpSpPr>
          <p:nvPr/>
        </p:nvGrpSpPr>
        <p:grpSpPr bwMode="auto">
          <a:xfrm rot="20714760" flipH="1">
            <a:off x="4097338" y="60325"/>
            <a:ext cx="3446462" cy="1195388"/>
            <a:chOff x="898620" y="1358685"/>
            <a:chExt cx="1726224" cy="990600"/>
          </a:xfrm>
        </p:grpSpPr>
        <p:sp>
          <p:nvSpPr>
            <p:cNvPr id="9" name="Pentagon 13"/>
            <p:cNvSpPr/>
            <p:nvPr/>
          </p:nvSpPr>
          <p:spPr>
            <a:xfrm>
              <a:off x="913101" y="1358214"/>
              <a:ext cx="1711912" cy="990600"/>
            </a:xfrm>
            <a:prstGeom prst="homePlate">
              <a:avLst/>
            </a:prstGeom>
            <a:gradFill flip="none" rotWithShape="1">
              <a:gsLst>
                <a:gs pos="83000">
                  <a:srgbClr val="5A930E"/>
                </a:gs>
                <a:gs pos="0">
                  <a:srgbClr val="9BED17"/>
                </a:gs>
                <a:gs pos="100000">
                  <a:srgbClr val="305808"/>
                </a:gs>
              </a:gsLst>
              <a:lin ang="10800000" scaled="1"/>
              <a:tileRect/>
            </a:gradFill>
            <a:ln w="25400" cap="flat" cmpd="sng" algn="ctr">
              <a:noFill/>
              <a:prstDash val="solid"/>
            </a:ln>
            <a:effectLst/>
          </p:spPr>
          <p:txBody>
            <a:bodyPr anchor="ctr"/>
            <a:lstStyle/>
            <a:p>
              <a:pPr algn="ctr">
                <a:defRPr/>
              </a:pPr>
              <a:endParaRPr lang="en-US" kern="0" dirty="0">
                <a:solidFill>
                  <a:sysClr val="window" lastClr="FFFFFF"/>
                </a:solidFill>
                <a:latin typeface="Simplified Arabic" panose="02020603050405020304" pitchFamily="18" charset="-78"/>
                <a:cs typeface="Simplified Arabic" panose="02020603050405020304" pitchFamily="18" charset="-78"/>
              </a:endParaRPr>
            </a:p>
          </p:txBody>
        </p:sp>
        <p:sp>
          <p:nvSpPr>
            <p:cNvPr id="12293" name="TextBox 14"/>
            <p:cNvSpPr txBox="1">
              <a:spLocks noChangeArrowheads="1"/>
            </p:cNvSpPr>
            <p:nvPr/>
          </p:nvSpPr>
          <p:spPr bwMode="auto">
            <a:xfrm>
              <a:off x="898620" y="1484599"/>
              <a:ext cx="1696079" cy="841899"/>
            </a:xfrm>
            <a:prstGeom prst="rect">
              <a:avLst/>
            </a:prstGeom>
            <a:noFill/>
            <a:ln w="9525">
              <a:noFill/>
              <a:miter lim="800000"/>
              <a:headEnd/>
              <a:tailEnd/>
            </a:ln>
          </p:spPr>
          <p:txBody>
            <a:bodyPr>
              <a:spAutoFit/>
            </a:bodyPr>
            <a:lstStyle/>
            <a:p>
              <a:pPr algn="ctr"/>
              <a:r>
                <a:rPr lang="ar-DZ" sz="6000" b="1" dirty="0" smtClean="0">
                  <a:solidFill>
                    <a:schemeClr val="bg1"/>
                  </a:solidFill>
                  <a:latin typeface="Simplified Arabic" pitchFamily="18" charset="-78"/>
                  <a:cs typeface="Simplified Arabic" pitchFamily="18" charset="-78"/>
                </a:rPr>
                <a:t>ه</a:t>
              </a:r>
              <a:r>
                <a:rPr lang="ar-SA" sz="6000" b="1" dirty="0" smtClean="0">
                  <a:solidFill>
                    <a:schemeClr val="bg1"/>
                  </a:solidFill>
                  <a:latin typeface="Simplified Arabic" pitchFamily="18" charset="-78"/>
                  <a:cs typeface="Simplified Arabic" pitchFamily="18" charset="-78"/>
                </a:rPr>
                <a:t>ي</a:t>
              </a:r>
              <a:endParaRPr lang="ar-DZ" sz="6000" b="1" dirty="0">
                <a:solidFill>
                  <a:schemeClr val="bg1"/>
                </a:solidFill>
                <a:latin typeface="Simplified Arabic" pitchFamily="18" charset="-78"/>
                <a:cs typeface="Simplified Arabic" pitchFamily="18" charset="-78"/>
              </a:endParaRPr>
            </a:p>
          </p:txBody>
        </p:sp>
      </p:grpSp>
      <p:sp>
        <p:nvSpPr>
          <p:cNvPr id="22" name="Pentagon 6"/>
          <p:cNvSpPr/>
          <p:nvPr/>
        </p:nvSpPr>
        <p:spPr>
          <a:xfrm flipH="1">
            <a:off x="227012" y="1428736"/>
            <a:ext cx="8459787" cy="5124464"/>
          </a:xfrm>
          <a:prstGeom prst="homePlate">
            <a:avLst>
              <a:gd name="adj" fmla="val 0"/>
            </a:avLst>
          </a:prstGeom>
          <a:gradFill flip="none" rotWithShape="1">
            <a:gsLst>
              <a:gs pos="78000">
                <a:srgbClr val="D9A803"/>
              </a:gs>
              <a:gs pos="0">
                <a:srgbClr val="FFE101"/>
              </a:gs>
              <a:gs pos="100000">
                <a:srgbClr val="F79646">
                  <a:lumMod val="50000"/>
                </a:srgbClr>
              </a:gs>
            </a:gsLst>
            <a:lin ang="10800000" scaled="1"/>
            <a:tileRect/>
          </a:gradFill>
          <a:ln w="25400" cap="flat" cmpd="sng" algn="ctr">
            <a:noFill/>
            <a:prstDash val="solid"/>
          </a:ln>
          <a:effectLst/>
        </p:spPr>
        <p:txBody>
          <a:bodyPr anchor="ctr"/>
          <a:lstStyle/>
          <a:p>
            <a:r>
              <a:rPr lang="ar-SA" sz="4400" b="1" dirty="0" smtClean="0">
                <a:solidFill>
                  <a:srgbClr val="002060"/>
                </a:solidFill>
                <a:latin typeface="Sakkal Majalla" pitchFamily="2" charset="-78"/>
                <a:cs typeface="Sakkal Majalla" pitchFamily="2" charset="-78"/>
              </a:rPr>
              <a:t>إصابة نفسية أو عقلية أو بدنية تسبب ضررا لنمو الإنسان وتطوره البدني والعقلي أو كلاهما وقد تؤثر في حالته النفسية والتعليمية والتدريبية.</a:t>
            </a:r>
          </a:p>
          <a:p>
            <a:r>
              <a:rPr lang="ar-SA" sz="4400" b="1" dirty="0" smtClean="0">
                <a:solidFill>
                  <a:srgbClr val="002060"/>
                </a:solidFill>
                <a:latin typeface="Sakkal Majalla" pitchFamily="2" charset="-78"/>
                <a:cs typeface="Sakkal Majalla" pitchFamily="2" charset="-78"/>
              </a:rPr>
              <a:t>وإذا ما قورنت الوظائف البدنية والعقلية للإنسان المعوق فإنها تكون اقل من </a:t>
            </a:r>
            <a:r>
              <a:rPr lang="ar-SA" sz="4400" b="1" dirty="0" err="1" smtClean="0">
                <a:solidFill>
                  <a:srgbClr val="002060"/>
                </a:solidFill>
                <a:latin typeface="Sakkal Majalla" pitchFamily="2" charset="-78"/>
                <a:cs typeface="Sakkal Majalla" pitchFamily="2" charset="-78"/>
              </a:rPr>
              <a:t>اقرنائه</a:t>
            </a:r>
            <a:r>
              <a:rPr lang="ar-SA" sz="4400" b="1" dirty="0" smtClean="0">
                <a:solidFill>
                  <a:srgbClr val="002060"/>
                </a:solidFill>
                <a:latin typeface="Sakkal Majalla" pitchFamily="2" charset="-78"/>
                <a:cs typeface="Sakkal Majalla" pitchFamily="2" charset="-78"/>
              </a:rPr>
              <a:t> في نفس المرحلة العمرية. وقد تكون الإعاقة واحدة أو عدة إعاقات في نفس الإنسان وقد تسبب عجزا</a:t>
            </a:r>
            <a:r>
              <a:rPr lang="ar-SA" sz="4400" dirty="0" smtClean="0"/>
              <a:t> </a:t>
            </a:r>
            <a:r>
              <a:rPr lang="ar-SA" sz="4400" b="1" dirty="0" smtClean="0">
                <a:solidFill>
                  <a:srgbClr val="002060"/>
                </a:solidFill>
                <a:latin typeface="Sakkal Majalla" pitchFamily="2" charset="-78"/>
                <a:cs typeface="Sakkal Majalla" pitchFamily="2" charset="-78"/>
              </a:rPr>
              <a:t>جزئيا أو كاملا</a:t>
            </a:r>
          </a:p>
        </p:txBody>
      </p:sp>
    </p:spTree>
    <p:extLst>
      <p:ext uri="{BB962C8B-B14F-4D97-AF65-F5344CB8AC3E}">
        <p14:creationId xmlns:p14="http://schemas.microsoft.com/office/powerpoint/2010/main" val="136155714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620713"/>
            <a:ext cx="8126413" cy="1944687"/>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ar-SA" sz="3600" b="1">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تشكل عملية التأهيل في مجال المعاقين سسلسلة من الجهود والبرامج الهادفة في مجالات الرعاية والتأهيل والتعليم والاندماج الاجتماعي والتشغيل</a:t>
            </a:r>
            <a:endParaRPr lang="fr-FR" sz="3600"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Rectangle 3"/>
          <p:cNvSpPr/>
          <p:nvPr/>
        </p:nvSpPr>
        <p:spPr>
          <a:xfrm>
            <a:off x="179512" y="2996952"/>
            <a:ext cx="8458200" cy="1584176"/>
          </a:xfrm>
          <a:custGeom>
            <a:avLst/>
            <a:gdLst>
              <a:gd name="connsiteX0" fmla="*/ 0 w 8186420"/>
              <a:gd name="connsiteY0" fmla="*/ 0 h 1960563"/>
              <a:gd name="connsiteX1" fmla="*/ 8186420 w 8186420"/>
              <a:gd name="connsiteY1" fmla="*/ 0 h 1960563"/>
              <a:gd name="connsiteX2" fmla="*/ 8186420 w 8186420"/>
              <a:gd name="connsiteY2" fmla="*/ 1960563 h 1960563"/>
              <a:gd name="connsiteX3" fmla="*/ 0 w 8186420"/>
              <a:gd name="connsiteY3" fmla="*/ 1960563 h 1960563"/>
              <a:gd name="connsiteX4" fmla="*/ 0 w 8186420"/>
              <a:gd name="connsiteY4" fmla="*/ 0 h 1960563"/>
              <a:gd name="connsiteX0" fmla="*/ 0 w 8186420"/>
              <a:gd name="connsiteY0" fmla="*/ 0 h 2165279"/>
              <a:gd name="connsiteX1" fmla="*/ 8186420 w 8186420"/>
              <a:gd name="connsiteY1" fmla="*/ 0 h 2165279"/>
              <a:gd name="connsiteX2" fmla="*/ 7394850 w 8186420"/>
              <a:gd name="connsiteY2" fmla="*/ 2165279 h 2165279"/>
              <a:gd name="connsiteX3" fmla="*/ 0 w 8186420"/>
              <a:gd name="connsiteY3" fmla="*/ 1960563 h 2165279"/>
              <a:gd name="connsiteX4" fmla="*/ 0 w 8186420"/>
              <a:gd name="connsiteY4" fmla="*/ 0 h 2165279"/>
              <a:gd name="connsiteX0" fmla="*/ 682388 w 8186420"/>
              <a:gd name="connsiteY0" fmla="*/ 0 h 2410939"/>
              <a:gd name="connsiteX1" fmla="*/ 8186420 w 8186420"/>
              <a:gd name="connsiteY1" fmla="*/ 245660 h 2410939"/>
              <a:gd name="connsiteX2" fmla="*/ 7394850 w 8186420"/>
              <a:gd name="connsiteY2" fmla="*/ 2410939 h 2410939"/>
              <a:gd name="connsiteX3" fmla="*/ 0 w 8186420"/>
              <a:gd name="connsiteY3" fmla="*/ 2206223 h 2410939"/>
              <a:gd name="connsiteX4" fmla="*/ 682388 w 8186420"/>
              <a:gd name="connsiteY4" fmla="*/ 0 h 2410939"/>
              <a:gd name="connsiteX0" fmla="*/ 0 w 8281955"/>
              <a:gd name="connsiteY0" fmla="*/ 0 h 2424587"/>
              <a:gd name="connsiteX1" fmla="*/ 8281955 w 8281955"/>
              <a:gd name="connsiteY1" fmla="*/ 259308 h 2424587"/>
              <a:gd name="connsiteX2" fmla="*/ 7490385 w 8281955"/>
              <a:gd name="connsiteY2" fmla="*/ 2424587 h 2424587"/>
              <a:gd name="connsiteX3" fmla="*/ 95535 w 8281955"/>
              <a:gd name="connsiteY3" fmla="*/ 2219871 h 2424587"/>
              <a:gd name="connsiteX4" fmla="*/ 0 w 8281955"/>
              <a:gd name="connsiteY4" fmla="*/ 0 h 2424587"/>
              <a:gd name="connsiteX0" fmla="*/ 0 w 11461883"/>
              <a:gd name="connsiteY0" fmla="*/ 0 h 2247166"/>
              <a:gd name="connsiteX1" fmla="*/ 8281955 w 11461883"/>
              <a:gd name="connsiteY1" fmla="*/ 259308 h 2247166"/>
              <a:gd name="connsiteX2" fmla="*/ 11461883 w 11461883"/>
              <a:gd name="connsiteY2" fmla="*/ 2247166 h 2247166"/>
              <a:gd name="connsiteX3" fmla="*/ 95535 w 11461883"/>
              <a:gd name="connsiteY3" fmla="*/ 2219871 h 2247166"/>
              <a:gd name="connsiteX4" fmla="*/ 0 w 11461883"/>
              <a:gd name="connsiteY4" fmla="*/ 0 h 2247166"/>
              <a:gd name="connsiteX0" fmla="*/ 0 w 8459375"/>
              <a:gd name="connsiteY0" fmla="*/ 0 h 2424587"/>
              <a:gd name="connsiteX1" fmla="*/ 8281955 w 8459375"/>
              <a:gd name="connsiteY1" fmla="*/ 259308 h 2424587"/>
              <a:gd name="connsiteX2" fmla="*/ 8459375 w 8459375"/>
              <a:gd name="connsiteY2" fmla="*/ 2424587 h 2424587"/>
              <a:gd name="connsiteX3" fmla="*/ 95535 w 8459375"/>
              <a:gd name="connsiteY3" fmla="*/ 2219871 h 2424587"/>
              <a:gd name="connsiteX4" fmla="*/ 0 w 8459375"/>
              <a:gd name="connsiteY4" fmla="*/ 0 h 2424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75" h="2424587">
                <a:moveTo>
                  <a:pt x="0" y="0"/>
                </a:moveTo>
                <a:lnTo>
                  <a:pt x="8281955" y="259308"/>
                </a:lnTo>
                <a:lnTo>
                  <a:pt x="8459375" y="2424587"/>
                </a:lnTo>
                <a:lnTo>
                  <a:pt x="95535" y="2219871"/>
                </a:lnTo>
                <a:lnTo>
                  <a:pt x="0" y="0"/>
                </a:lnTo>
                <a:close/>
              </a:path>
            </a:pathLst>
          </a:custGeom>
          <a:solidFill>
            <a:srgbClr val="FF3300"/>
          </a:solidFill>
        </p:spPr>
        <p:style>
          <a:lnRef idx="0">
            <a:schemeClr val="accent4"/>
          </a:lnRef>
          <a:fillRef idx="3">
            <a:schemeClr val="accent4"/>
          </a:fillRef>
          <a:effectRef idx="3">
            <a:schemeClr val="accent4"/>
          </a:effectRef>
          <a:fontRef idx="minor">
            <a:schemeClr val="lt1"/>
          </a:fontRef>
        </p:style>
        <p:txBody>
          <a:bodyPr anchor="ctr"/>
          <a:lstStyle/>
          <a:p>
            <a:pPr algn="ctr">
              <a:defRPr/>
            </a:pPr>
            <a:r>
              <a:rPr lang="ar-SA" sz="36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لجميع المعاقين الحق في الرعاية والتعليم والتأهيل والتشغيل دون تمييز بسبب الجنس أو الاصل أو المركز الاجتماعي أو الانتماء الساسي</a:t>
            </a:r>
            <a:endParaRPr lang="fr-FR"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5" name="Rectangle 3"/>
          <p:cNvSpPr/>
          <p:nvPr/>
        </p:nvSpPr>
        <p:spPr>
          <a:xfrm>
            <a:off x="179388" y="4999038"/>
            <a:ext cx="8458200" cy="1022350"/>
          </a:xfrm>
          <a:custGeom>
            <a:avLst/>
            <a:gdLst>
              <a:gd name="connsiteX0" fmla="*/ 0 w 8186420"/>
              <a:gd name="connsiteY0" fmla="*/ 0 h 1960563"/>
              <a:gd name="connsiteX1" fmla="*/ 8186420 w 8186420"/>
              <a:gd name="connsiteY1" fmla="*/ 0 h 1960563"/>
              <a:gd name="connsiteX2" fmla="*/ 8186420 w 8186420"/>
              <a:gd name="connsiteY2" fmla="*/ 1960563 h 1960563"/>
              <a:gd name="connsiteX3" fmla="*/ 0 w 8186420"/>
              <a:gd name="connsiteY3" fmla="*/ 1960563 h 1960563"/>
              <a:gd name="connsiteX4" fmla="*/ 0 w 8186420"/>
              <a:gd name="connsiteY4" fmla="*/ 0 h 1960563"/>
              <a:gd name="connsiteX0" fmla="*/ 0 w 8186420"/>
              <a:gd name="connsiteY0" fmla="*/ 0 h 2165279"/>
              <a:gd name="connsiteX1" fmla="*/ 8186420 w 8186420"/>
              <a:gd name="connsiteY1" fmla="*/ 0 h 2165279"/>
              <a:gd name="connsiteX2" fmla="*/ 7394850 w 8186420"/>
              <a:gd name="connsiteY2" fmla="*/ 2165279 h 2165279"/>
              <a:gd name="connsiteX3" fmla="*/ 0 w 8186420"/>
              <a:gd name="connsiteY3" fmla="*/ 1960563 h 2165279"/>
              <a:gd name="connsiteX4" fmla="*/ 0 w 8186420"/>
              <a:gd name="connsiteY4" fmla="*/ 0 h 2165279"/>
              <a:gd name="connsiteX0" fmla="*/ 682388 w 8186420"/>
              <a:gd name="connsiteY0" fmla="*/ 0 h 2410939"/>
              <a:gd name="connsiteX1" fmla="*/ 8186420 w 8186420"/>
              <a:gd name="connsiteY1" fmla="*/ 245660 h 2410939"/>
              <a:gd name="connsiteX2" fmla="*/ 7394850 w 8186420"/>
              <a:gd name="connsiteY2" fmla="*/ 2410939 h 2410939"/>
              <a:gd name="connsiteX3" fmla="*/ 0 w 8186420"/>
              <a:gd name="connsiteY3" fmla="*/ 2206223 h 2410939"/>
              <a:gd name="connsiteX4" fmla="*/ 682388 w 8186420"/>
              <a:gd name="connsiteY4" fmla="*/ 0 h 2410939"/>
              <a:gd name="connsiteX0" fmla="*/ 0 w 8281955"/>
              <a:gd name="connsiteY0" fmla="*/ 0 h 2424587"/>
              <a:gd name="connsiteX1" fmla="*/ 8281955 w 8281955"/>
              <a:gd name="connsiteY1" fmla="*/ 259308 h 2424587"/>
              <a:gd name="connsiteX2" fmla="*/ 7490385 w 8281955"/>
              <a:gd name="connsiteY2" fmla="*/ 2424587 h 2424587"/>
              <a:gd name="connsiteX3" fmla="*/ 95535 w 8281955"/>
              <a:gd name="connsiteY3" fmla="*/ 2219871 h 2424587"/>
              <a:gd name="connsiteX4" fmla="*/ 0 w 8281955"/>
              <a:gd name="connsiteY4" fmla="*/ 0 h 2424587"/>
              <a:gd name="connsiteX0" fmla="*/ 0 w 11461883"/>
              <a:gd name="connsiteY0" fmla="*/ 0 h 2247166"/>
              <a:gd name="connsiteX1" fmla="*/ 8281955 w 11461883"/>
              <a:gd name="connsiteY1" fmla="*/ 259308 h 2247166"/>
              <a:gd name="connsiteX2" fmla="*/ 11461883 w 11461883"/>
              <a:gd name="connsiteY2" fmla="*/ 2247166 h 2247166"/>
              <a:gd name="connsiteX3" fmla="*/ 95535 w 11461883"/>
              <a:gd name="connsiteY3" fmla="*/ 2219871 h 2247166"/>
              <a:gd name="connsiteX4" fmla="*/ 0 w 11461883"/>
              <a:gd name="connsiteY4" fmla="*/ 0 h 2247166"/>
              <a:gd name="connsiteX0" fmla="*/ 0 w 8459375"/>
              <a:gd name="connsiteY0" fmla="*/ 0 h 2424587"/>
              <a:gd name="connsiteX1" fmla="*/ 8281955 w 8459375"/>
              <a:gd name="connsiteY1" fmla="*/ 259308 h 2424587"/>
              <a:gd name="connsiteX2" fmla="*/ 8459375 w 8459375"/>
              <a:gd name="connsiteY2" fmla="*/ 2424587 h 2424587"/>
              <a:gd name="connsiteX3" fmla="*/ 95535 w 8459375"/>
              <a:gd name="connsiteY3" fmla="*/ 2219871 h 2424587"/>
              <a:gd name="connsiteX4" fmla="*/ 0 w 8459375"/>
              <a:gd name="connsiteY4" fmla="*/ 0 h 2424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75" h="2424587">
                <a:moveTo>
                  <a:pt x="0" y="0"/>
                </a:moveTo>
                <a:lnTo>
                  <a:pt x="8281955" y="259308"/>
                </a:lnTo>
                <a:lnTo>
                  <a:pt x="8459375" y="2424587"/>
                </a:lnTo>
                <a:lnTo>
                  <a:pt x="95535" y="2219871"/>
                </a:lnTo>
                <a:lnTo>
                  <a:pt x="0" y="0"/>
                </a:lnTo>
                <a:close/>
              </a:path>
            </a:pathLst>
          </a:cu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ar-DZ"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algn="ctr">
              <a:defRPr/>
            </a:pPr>
            <a: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سن التشريعات والقوانين المناسبة لهم</a:t>
            </a:r>
            <a:r>
              <a:rPr lang="ar-DZ"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SA" sz="3600" b="1"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fr-FR" sz="3600"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724124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981075"/>
            <a:ext cx="8126413" cy="19431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ar-SA" altLang="fr-FR" sz="3600" b="1">
                <a:solidFill>
                  <a:schemeClr val="bg1"/>
                </a:solidFill>
                <a:latin typeface="Traditional Arabic" panose="02020603050405020304" pitchFamily="18" charset="-78"/>
                <a:cs typeface="Traditional Arabic" panose="02020603050405020304" pitchFamily="18" charset="-78"/>
              </a:rPr>
              <a:t>تعتبر المعرفة العلمية والفنية والتكنولوجية أساساً هاماً للتصدي لحالات الإعاقة والوقاية منها والعناية بشؤون المعاقين .</a:t>
            </a:r>
            <a:endParaRPr lang="fr-FR" sz="3600" dirty="0">
              <a:solidFill>
                <a:schemeClr val="bg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
        <p:nvSpPr>
          <p:cNvPr id="4" name="Rectangle 3"/>
          <p:cNvSpPr/>
          <p:nvPr/>
        </p:nvSpPr>
        <p:spPr>
          <a:xfrm>
            <a:off x="179512" y="3789040"/>
            <a:ext cx="8458200" cy="1584176"/>
          </a:xfrm>
          <a:custGeom>
            <a:avLst/>
            <a:gdLst>
              <a:gd name="connsiteX0" fmla="*/ 0 w 8186420"/>
              <a:gd name="connsiteY0" fmla="*/ 0 h 1960563"/>
              <a:gd name="connsiteX1" fmla="*/ 8186420 w 8186420"/>
              <a:gd name="connsiteY1" fmla="*/ 0 h 1960563"/>
              <a:gd name="connsiteX2" fmla="*/ 8186420 w 8186420"/>
              <a:gd name="connsiteY2" fmla="*/ 1960563 h 1960563"/>
              <a:gd name="connsiteX3" fmla="*/ 0 w 8186420"/>
              <a:gd name="connsiteY3" fmla="*/ 1960563 h 1960563"/>
              <a:gd name="connsiteX4" fmla="*/ 0 w 8186420"/>
              <a:gd name="connsiteY4" fmla="*/ 0 h 1960563"/>
              <a:gd name="connsiteX0" fmla="*/ 0 w 8186420"/>
              <a:gd name="connsiteY0" fmla="*/ 0 h 2165279"/>
              <a:gd name="connsiteX1" fmla="*/ 8186420 w 8186420"/>
              <a:gd name="connsiteY1" fmla="*/ 0 h 2165279"/>
              <a:gd name="connsiteX2" fmla="*/ 7394850 w 8186420"/>
              <a:gd name="connsiteY2" fmla="*/ 2165279 h 2165279"/>
              <a:gd name="connsiteX3" fmla="*/ 0 w 8186420"/>
              <a:gd name="connsiteY3" fmla="*/ 1960563 h 2165279"/>
              <a:gd name="connsiteX4" fmla="*/ 0 w 8186420"/>
              <a:gd name="connsiteY4" fmla="*/ 0 h 2165279"/>
              <a:gd name="connsiteX0" fmla="*/ 682388 w 8186420"/>
              <a:gd name="connsiteY0" fmla="*/ 0 h 2410939"/>
              <a:gd name="connsiteX1" fmla="*/ 8186420 w 8186420"/>
              <a:gd name="connsiteY1" fmla="*/ 245660 h 2410939"/>
              <a:gd name="connsiteX2" fmla="*/ 7394850 w 8186420"/>
              <a:gd name="connsiteY2" fmla="*/ 2410939 h 2410939"/>
              <a:gd name="connsiteX3" fmla="*/ 0 w 8186420"/>
              <a:gd name="connsiteY3" fmla="*/ 2206223 h 2410939"/>
              <a:gd name="connsiteX4" fmla="*/ 682388 w 8186420"/>
              <a:gd name="connsiteY4" fmla="*/ 0 h 2410939"/>
              <a:gd name="connsiteX0" fmla="*/ 0 w 8281955"/>
              <a:gd name="connsiteY0" fmla="*/ 0 h 2424587"/>
              <a:gd name="connsiteX1" fmla="*/ 8281955 w 8281955"/>
              <a:gd name="connsiteY1" fmla="*/ 259308 h 2424587"/>
              <a:gd name="connsiteX2" fmla="*/ 7490385 w 8281955"/>
              <a:gd name="connsiteY2" fmla="*/ 2424587 h 2424587"/>
              <a:gd name="connsiteX3" fmla="*/ 95535 w 8281955"/>
              <a:gd name="connsiteY3" fmla="*/ 2219871 h 2424587"/>
              <a:gd name="connsiteX4" fmla="*/ 0 w 8281955"/>
              <a:gd name="connsiteY4" fmla="*/ 0 h 2424587"/>
              <a:gd name="connsiteX0" fmla="*/ 0 w 11461883"/>
              <a:gd name="connsiteY0" fmla="*/ 0 h 2247166"/>
              <a:gd name="connsiteX1" fmla="*/ 8281955 w 11461883"/>
              <a:gd name="connsiteY1" fmla="*/ 259308 h 2247166"/>
              <a:gd name="connsiteX2" fmla="*/ 11461883 w 11461883"/>
              <a:gd name="connsiteY2" fmla="*/ 2247166 h 2247166"/>
              <a:gd name="connsiteX3" fmla="*/ 95535 w 11461883"/>
              <a:gd name="connsiteY3" fmla="*/ 2219871 h 2247166"/>
              <a:gd name="connsiteX4" fmla="*/ 0 w 11461883"/>
              <a:gd name="connsiteY4" fmla="*/ 0 h 2247166"/>
              <a:gd name="connsiteX0" fmla="*/ 0 w 8459375"/>
              <a:gd name="connsiteY0" fmla="*/ 0 h 2424587"/>
              <a:gd name="connsiteX1" fmla="*/ 8281955 w 8459375"/>
              <a:gd name="connsiteY1" fmla="*/ 259308 h 2424587"/>
              <a:gd name="connsiteX2" fmla="*/ 8459375 w 8459375"/>
              <a:gd name="connsiteY2" fmla="*/ 2424587 h 2424587"/>
              <a:gd name="connsiteX3" fmla="*/ 95535 w 8459375"/>
              <a:gd name="connsiteY3" fmla="*/ 2219871 h 2424587"/>
              <a:gd name="connsiteX4" fmla="*/ 0 w 8459375"/>
              <a:gd name="connsiteY4" fmla="*/ 0 h 2424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75" h="2424587">
                <a:moveTo>
                  <a:pt x="0" y="0"/>
                </a:moveTo>
                <a:lnTo>
                  <a:pt x="8281955" y="259308"/>
                </a:lnTo>
                <a:lnTo>
                  <a:pt x="8459375" y="2424587"/>
                </a:lnTo>
                <a:lnTo>
                  <a:pt x="95535" y="2219871"/>
                </a:lnTo>
                <a:lnTo>
                  <a:pt x="0" y="0"/>
                </a:lnTo>
                <a:close/>
              </a:path>
            </a:pathLst>
          </a:custGeom>
          <a:solidFill>
            <a:srgbClr val="FF3300"/>
          </a:solidFill>
        </p:spPr>
        <p:style>
          <a:lnRef idx="0">
            <a:schemeClr val="accent4"/>
          </a:lnRef>
          <a:fillRef idx="3">
            <a:schemeClr val="accent4"/>
          </a:fillRef>
          <a:effectRef idx="3">
            <a:schemeClr val="accent4"/>
          </a:effectRef>
          <a:fontRef idx="minor">
            <a:schemeClr val="lt1"/>
          </a:fontRef>
        </p:style>
        <p:txBody>
          <a:bodyPr anchor="ctr"/>
          <a:lstStyle/>
          <a:p>
            <a:pPr algn="ctr">
              <a:defRPr/>
            </a:pPr>
            <a:r>
              <a:rPr lang="ar-SA" altLang="fr-FR" sz="3600" b="1" dirty="0">
                <a:solidFill>
                  <a:schemeClr val="tx1"/>
                </a:solidFill>
                <a:latin typeface="Traditional Arabic" panose="02020603050405020304" pitchFamily="18" charset="-78"/>
                <a:cs typeface="Traditional Arabic" panose="02020603050405020304" pitchFamily="18" charset="-78"/>
              </a:rPr>
              <a:t>تع</a:t>
            </a:r>
            <a:endParaRPr lang="ar-DZ" altLang="fr-FR" sz="3600" b="1" dirty="0">
              <a:solidFill>
                <a:schemeClr val="tx1"/>
              </a:solidFill>
              <a:latin typeface="Traditional Arabic" panose="02020603050405020304" pitchFamily="18" charset="-78"/>
              <a:cs typeface="Traditional Arabic" panose="02020603050405020304" pitchFamily="18" charset="-78"/>
            </a:endParaRPr>
          </a:p>
          <a:p>
            <a:pPr algn="ctr">
              <a:defRPr/>
            </a:pPr>
            <a:r>
              <a:rPr lang="ar-SA" altLang="fr-FR" sz="3600" b="1" dirty="0">
                <a:solidFill>
                  <a:schemeClr val="tx1"/>
                </a:solidFill>
                <a:latin typeface="Traditional Arabic" panose="02020603050405020304" pitchFamily="18" charset="-78"/>
                <a:cs typeface="Traditional Arabic" panose="02020603050405020304" pitchFamily="18" charset="-78"/>
              </a:rPr>
              <a:t>ت</a:t>
            </a:r>
            <a:r>
              <a:rPr lang="ar-DZ" altLang="fr-FR" sz="3600" b="1" dirty="0" err="1">
                <a:solidFill>
                  <a:schemeClr val="tx1"/>
                </a:solidFill>
                <a:latin typeface="Traditional Arabic" panose="02020603050405020304" pitchFamily="18" charset="-78"/>
                <a:cs typeface="Traditional Arabic" panose="02020603050405020304" pitchFamily="18" charset="-78"/>
              </a:rPr>
              <a:t>عت</a:t>
            </a:r>
            <a:r>
              <a:rPr lang="ar-SA" altLang="fr-FR" sz="3600" b="1" dirty="0">
                <a:solidFill>
                  <a:schemeClr val="tx1"/>
                </a:solidFill>
                <a:latin typeface="Traditional Arabic" panose="02020603050405020304" pitchFamily="18" charset="-78"/>
                <a:cs typeface="Traditional Arabic" panose="02020603050405020304" pitchFamily="18" charset="-78"/>
              </a:rPr>
              <a:t>بر عملية التأهيل حق للمعاقين في مجال المساواة مع غيرهم من المواطنين وذلك لتوفير فرص العيش الكريم لهم .</a:t>
            </a:r>
            <a:br>
              <a:rPr lang="ar-SA" altLang="fr-FR" sz="3600" b="1" dirty="0">
                <a:solidFill>
                  <a:schemeClr val="tx1"/>
                </a:solidFill>
                <a:latin typeface="Traditional Arabic" panose="02020603050405020304" pitchFamily="18" charset="-78"/>
                <a:cs typeface="Traditional Arabic" panose="02020603050405020304" pitchFamily="18" charset="-78"/>
              </a:rPr>
            </a:br>
            <a:endParaRPr lang="fr-FR"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191531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288" y="981075"/>
            <a:ext cx="8345487" cy="2879725"/>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ar-SA" sz="3200" b="1" dirty="0">
                <a:cs typeface="mohammad bold art 1" pitchFamily="2" charset="-78"/>
              </a:rPr>
              <a:t>تعتبر التنمية الشاملة التأهيل جزء منها وما </a:t>
            </a:r>
            <a:r>
              <a:rPr lang="ar-SA" sz="3200" b="1" dirty="0" err="1">
                <a:cs typeface="mohammad bold art 1" pitchFamily="2" charset="-78"/>
              </a:rPr>
              <a:t>تتطلبه</a:t>
            </a:r>
            <a:r>
              <a:rPr lang="ar-SA" sz="3200" b="1" dirty="0">
                <a:cs typeface="mohammad bold art 1" pitchFamily="2" charset="-78"/>
              </a:rPr>
              <a:t> هذه التنمية من تطوير في الهياكل والبنى الاقتصادية و الاجتماعية ركيزة أساسية في القضاء على أسباب الإعاقة بمختلف صورها وذلك باعتبارها استراتيجية وقائية للحد من انتشار ظاهرة الإعاقة</a:t>
            </a:r>
            <a:endParaRPr lang="fr-FR" sz="3200" dirty="0">
              <a:effectLst>
                <a:outerShdw blurRad="38100" dist="38100" dir="2700000" algn="tl">
                  <a:srgbClr val="000000">
                    <a:alpha val="43137"/>
                  </a:srgbClr>
                </a:outerShdw>
              </a:effectLst>
              <a:latin typeface="Traditional Arabic" panose="02020603050405020304" pitchFamily="18" charset="-78"/>
              <a:cs typeface="mohammad bold art 1" pitchFamily="2" charset="-78"/>
            </a:endParaRPr>
          </a:p>
        </p:txBody>
      </p:sp>
      <p:sp>
        <p:nvSpPr>
          <p:cNvPr id="4" name="Rectangle 3"/>
          <p:cNvSpPr/>
          <p:nvPr/>
        </p:nvSpPr>
        <p:spPr>
          <a:xfrm>
            <a:off x="290264" y="4005064"/>
            <a:ext cx="8458200" cy="2664296"/>
          </a:xfrm>
          <a:custGeom>
            <a:avLst/>
            <a:gdLst>
              <a:gd name="connsiteX0" fmla="*/ 0 w 8186420"/>
              <a:gd name="connsiteY0" fmla="*/ 0 h 1960563"/>
              <a:gd name="connsiteX1" fmla="*/ 8186420 w 8186420"/>
              <a:gd name="connsiteY1" fmla="*/ 0 h 1960563"/>
              <a:gd name="connsiteX2" fmla="*/ 8186420 w 8186420"/>
              <a:gd name="connsiteY2" fmla="*/ 1960563 h 1960563"/>
              <a:gd name="connsiteX3" fmla="*/ 0 w 8186420"/>
              <a:gd name="connsiteY3" fmla="*/ 1960563 h 1960563"/>
              <a:gd name="connsiteX4" fmla="*/ 0 w 8186420"/>
              <a:gd name="connsiteY4" fmla="*/ 0 h 1960563"/>
              <a:gd name="connsiteX0" fmla="*/ 0 w 8186420"/>
              <a:gd name="connsiteY0" fmla="*/ 0 h 2165279"/>
              <a:gd name="connsiteX1" fmla="*/ 8186420 w 8186420"/>
              <a:gd name="connsiteY1" fmla="*/ 0 h 2165279"/>
              <a:gd name="connsiteX2" fmla="*/ 7394850 w 8186420"/>
              <a:gd name="connsiteY2" fmla="*/ 2165279 h 2165279"/>
              <a:gd name="connsiteX3" fmla="*/ 0 w 8186420"/>
              <a:gd name="connsiteY3" fmla="*/ 1960563 h 2165279"/>
              <a:gd name="connsiteX4" fmla="*/ 0 w 8186420"/>
              <a:gd name="connsiteY4" fmla="*/ 0 h 2165279"/>
              <a:gd name="connsiteX0" fmla="*/ 682388 w 8186420"/>
              <a:gd name="connsiteY0" fmla="*/ 0 h 2410939"/>
              <a:gd name="connsiteX1" fmla="*/ 8186420 w 8186420"/>
              <a:gd name="connsiteY1" fmla="*/ 245660 h 2410939"/>
              <a:gd name="connsiteX2" fmla="*/ 7394850 w 8186420"/>
              <a:gd name="connsiteY2" fmla="*/ 2410939 h 2410939"/>
              <a:gd name="connsiteX3" fmla="*/ 0 w 8186420"/>
              <a:gd name="connsiteY3" fmla="*/ 2206223 h 2410939"/>
              <a:gd name="connsiteX4" fmla="*/ 682388 w 8186420"/>
              <a:gd name="connsiteY4" fmla="*/ 0 h 2410939"/>
              <a:gd name="connsiteX0" fmla="*/ 0 w 8281955"/>
              <a:gd name="connsiteY0" fmla="*/ 0 h 2424587"/>
              <a:gd name="connsiteX1" fmla="*/ 8281955 w 8281955"/>
              <a:gd name="connsiteY1" fmla="*/ 259308 h 2424587"/>
              <a:gd name="connsiteX2" fmla="*/ 7490385 w 8281955"/>
              <a:gd name="connsiteY2" fmla="*/ 2424587 h 2424587"/>
              <a:gd name="connsiteX3" fmla="*/ 95535 w 8281955"/>
              <a:gd name="connsiteY3" fmla="*/ 2219871 h 2424587"/>
              <a:gd name="connsiteX4" fmla="*/ 0 w 8281955"/>
              <a:gd name="connsiteY4" fmla="*/ 0 h 2424587"/>
              <a:gd name="connsiteX0" fmla="*/ 0 w 11461883"/>
              <a:gd name="connsiteY0" fmla="*/ 0 h 2247166"/>
              <a:gd name="connsiteX1" fmla="*/ 8281955 w 11461883"/>
              <a:gd name="connsiteY1" fmla="*/ 259308 h 2247166"/>
              <a:gd name="connsiteX2" fmla="*/ 11461883 w 11461883"/>
              <a:gd name="connsiteY2" fmla="*/ 2247166 h 2247166"/>
              <a:gd name="connsiteX3" fmla="*/ 95535 w 11461883"/>
              <a:gd name="connsiteY3" fmla="*/ 2219871 h 2247166"/>
              <a:gd name="connsiteX4" fmla="*/ 0 w 11461883"/>
              <a:gd name="connsiteY4" fmla="*/ 0 h 2247166"/>
              <a:gd name="connsiteX0" fmla="*/ 0 w 8459375"/>
              <a:gd name="connsiteY0" fmla="*/ 0 h 2424587"/>
              <a:gd name="connsiteX1" fmla="*/ 8281955 w 8459375"/>
              <a:gd name="connsiteY1" fmla="*/ 259308 h 2424587"/>
              <a:gd name="connsiteX2" fmla="*/ 8459375 w 8459375"/>
              <a:gd name="connsiteY2" fmla="*/ 2424587 h 2424587"/>
              <a:gd name="connsiteX3" fmla="*/ 95535 w 8459375"/>
              <a:gd name="connsiteY3" fmla="*/ 2219871 h 2424587"/>
              <a:gd name="connsiteX4" fmla="*/ 0 w 8459375"/>
              <a:gd name="connsiteY4" fmla="*/ 0 h 2424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75" h="2424587">
                <a:moveTo>
                  <a:pt x="0" y="0"/>
                </a:moveTo>
                <a:lnTo>
                  <a:pt x="8281955" y="259308"/>
                </a:lnTo>
                <a:lnTo>
                  <a:pt x="8459375" y="2424587"/>
                </a:lnTo>
                <a:lnTo>
                  <a:pt x="95535" y="2219871"/>
                </a:lnTo>
                <a:lnTo>
                  <a:pt x="0" y="0"/>
                </a:lnTo>
                <a:close/>
              </a:path>
            </a:pathLst>
          </a:custGeom>
          <a:solidFill>
            <a:srgbClr val="FF3300"/>
          </a:solidFill>
        </p:spPr>
        <p:style>
          <a:lnRef idx="0">
            <a:schemeClr val="accent4"/>
          </a:lnRef>
          <a:fillRef idx="3">
            <a:schemeClr val="accent4"/>
          </a:fillRef>
          <a:effectRef idx="3">
            <a:schemeClr val="accent4"/>
          </a:effectRef>
          <a:fontRef idx="minor">
            <a:schemeClr val="lt1"/>
          </a:fontRef>
        </p:style>
        <p:txBody>
          <a:bodyPr anchor="ctr"/>
          <a:lstStyle/>
          <a:p>
            <a:pPr algn="ctr">
              <a:defRPr/>
            </a:pPr>
            <a:r>
              <a:rPr lang="ar-SA" altLang="fr-FR" sz="3200">
                <a:solidFill>
                  <a:schemeClr val="tx1"/>
                </a:solidFill>
                <a:latin typeface="Traditional Arabic" panose="02020603050405020304" pitchFamily="18" charset="-78"/>
                <a:cs typeface="mohammad bold art 1" pitchFamily="2" charset="-78"/>
              </a:rPr>
              <a:t>عملية التأهيل تعتبر مسؤولية تقع على عاتق الدولة والمجتمع والأسرة بشكل عام من أجل مواجهة مشكلات الإعاقة وما ينجم عنها . </a:t>
            </a:r>
            <a:endParaRPr lang="fr-FR" sz="3200" dirty="0">
              <a:effectLst>
                <a:outerShdw blurRad="38100" dist="38100" dir="2700000" algn="tl">
                  <a:srgbClr val="000000">
                    <a:alpha val="43137"/>
                  </a:srgbClr>
                </a:outerShdw>
              </a:effectLst>
              <a:latin typeface="Traditional Arabic" panose="02020603050405020304" pitchFamily="18" charset="-78"/>
              <a:cs typeface="mohammad bold art 1" pitchFamily="2" charset="-78"/>
            </a:endParaRPr>
          </a:p>
        </p:txBody>
      </p:sp>
    </p:spTree>
    <p:extLst>
      <p:ext uri="{BB962C8B-B14F-4D97-AF65-F5344CB8AC3E}">
        <p14:creationId xmlns:p14="http://schemas.microsoft.com/office/powerpoint/2010/main" val="522085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565400"/>
            <a:ext cx="8280400" cy="1368425"/>
          </a:xfrm>
        </p:spPr>
        <p:txBody>
          <a:bodyPr>
            <a:normAutofit/>
          </a:bodyPr>
          <a:lstStyle/>
          <a:p>
            <a:pPr algn="ctr">
              <a:defRPr/>
            </a:pPr>
            <a:r>
              <a:rPr lang="ar-SA" sz="4800" b="1" dirty="0" smtClean="0">
                <a:solidFill>
                  <a:srgbClr val="FF5050"/>
                </a:solidFill>
                <a:effectLst>
                  <a:outerShdw blurRad="38100" dist="38100" dir="2700000" algn="tl">
                    <a:srgbClr val="000000">
                      <a:alpha val="43137"/>
                    </a:srgbClr>
                  </a:outerShdw>
                </a:effectLst>
                <a:latin typeface="Traditional Arabic" panose="02020603050405020304" pitchFamily="18" charset="-78"/>
                <a:cs typeface="mohammad bold art 1" pitchFamily="2" charset="-78"/>
              </a:rPr>
              <a:t>التأهيل المهني</a:t>
            </a:r>
            <a:endParaRPr lang="ar-SA" sz="4800" dirty="0">
              <a:solidFill>
                <a:srgbClr val="FF5050"/>
              </a:solidFill>
              <a:latin typeface="Traditional Arabic" panose="02020603050405020304" pitchFamily="18" charset="-78"/>
              <a:cs typeface="mohammad bold art 1" pitchFamily="2" charset="-78"/>
            </a:endParaRPr>
          </a:p>
        </p:txBody>
      </p:sp>
    </p:spTree>
    <p:extLst>
      <p:ext uri="{BB962C8B-B14F-4D97-AF65-F5344CB8AC3E}">
        <p14:creationId xmlns:p14="http://schemas.microsoft.com/office/powerpoint/2010/main" val="472080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515938" y="817563"/>
            <a:ext cx="8188325" cy="5083175"/>
          </a:xfrm>
          <a:prstGeom prst="roundRect">
            <a:avLst/>
          </a:prstGeom>
          <a:ln/>
        </p:spPr>
        <p:style>
          <a:lnRef idx="2">
            <a:schemeClr val="accent4"/>
          </a:lnRef>
          <a:fillRef idx="1">
            <a:schemeClr val="lt1"/>
          </a:fillRef>
          <a:effectRef idx="0">
            <a:schemeClr val="accent4"/>
          </a:effectRef>
          <a:fontRef idx="minor">
            <a:schemeClr val="dk1"/>
          </a:fontRef>
        </p:style>
        <p:txBody>
          <a:bodyPr anchor="ctr"/>
          <a:lstStyle/>
          <a:p>
            <a:pPr algn="just" rtl="1">
              <a:defRPr/>
            </a:pPr>
            <a:r>
              <a:rPr lang="ar-DZ" sz="4400" b="1" dirty="0">
                <a:solidFill>
                  <a:schemeClr val="bg1"/>
                </a:solidFill>
                <a:latin typeface="Traditional Arabic" panose="02020603050405020304" pitchFamily="18" charset="-78"/>
                <a:cs typeface="Traditional Arabic" panose="02020603050405020304" pitchFamily="18" charset="-78"/>
              </a:rPr>
              <a:t>هو      </a:t>
            </a:r>
          </a:p>
          <a:p>
            <a:pPr algn="just" rtl="1">
              <a:defRPr/>
            </a:pPr>
            <a:r>
              <a:rPr lang="ar-EG" sz="4400" b="1" dirty="0">
                <a:solidFill>
                  <a:schemeClr val="bg1"/>
                </a:solidFill>
                <a:latin typeface="Traditional Arabic" panose="02020603050405020304" pitchFamily="18" charset="-78"/>
                <a:cs typeface="Traditional Arabic" panose="02020603050405020304" pitchFamily="18" charset="-78"/>
              </a:rPr>
              <a:t>أحد عناصر </a:t>
            </a:r>
            <a:r>
              <a:rPr lang="ar-SA" sz="4400" b="1" dirty="0">
                <a:solidFill>
                  <a:schemeClr val="bg1"/>
                </a:solidFill>
                <a:latin typeface="Traditional Arabic" panose="02020603050405020304" pitchFamily="18" charset="-78"/>
                <a:cs typeface="Traditional Arabic" panose="02020603050405020304" pitchFamily="18" charset="-78"/>
              </a:rPr>
              <a:t>ع</a:t>
            </a:r>
            <a:r>
              <a:rPr lang="ar-EG" sz="4400" b="1" dirty="0">
                <a:solidFill>
                  <a:schemeClr val="bg1"/>
                </a:solidFill>
                <a:latin typeface="Traditional Arabic" panose="02020603050405020304" pitchFamily="18" charset="-78"/>
                <a:cs typeface="Traditional Arabic" panose="02020603050405020304" pitchFamily="18" charset="-78"/>
              </a:rPr>
              <a:t>ملية التأهيل المنسقة والشاملة والتي تهدف إلى تمكين الشخص المعاق من الاندماج الاجتماعي والاقتصادي في المجتمع وذلك من خلال تدريبه على مهنة مناسبة لميوله واستعداداته وقدراته وبالتالي ايجاد فرصة عمل مناسبة له . </a:t>
            </a:r>
            <a:endParaRPr lang="fr-FR" sz="4400" dirty="0">
              <a:solidFill>
                <a:schemeClr val="bg1"/>
              </a:solidFill>
            </a:endParaRPr>
          </a:p>
        </p:txBody>
      </p:sp>
      <p:sp>
        <p:nvSpPr>
          <p:cNvPr id="3" name="Flèche courbée vers la droite 2"/>
          <p:cNvSpPr/>
          <p:nvPr/>
        </p:nvSpPr>
        <p:spPr>
          <a:xfrm>
            <a:off x="6804025" y="1412875"/>
            <a:ext cx="792163" cy="720725"/>
          </a:xfrm>
          <a:prstGeom prst="curvedRightArrow">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fr-FR">
              <a:solidFill>
                <a:schemeClr val="tx1"/>
              </a:solidFill>
            </a:endParaRPr>
          </a:p>
        </p:txBody>
      </p:sp>
    </p:spTree>
    <p:extLst>
      <p:ext uri="{BB962C8B-B14F-4D97-AF65-F5344CB8AC3E}">
        <p14:creationId xmlns:p14="http://schemas.microsoft.com/office/powerpoint/2010/main" val="2287890204"/>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p:cTn id="7" dur="1000" fill="hold"/>
                                        <p:tgtEl>
                                          <p:spTgt spid="6">
                                            <p:bg/>
                                          </p:spTgt>
                                        </p:tgtEl>
                                        <p:attrNameLst>
                                          <p:attrName>ppt_w</p:attrName>
                                        </p:attrNameLst>
                                      </p:cBhvr>
                                      <p:tavLst>
                                        <p:tav tm="0">
                                          <p:val>
                                            <p:strVal val="#ppt_w*0.70"/>
                                          </p:val>
                                        </p:tav>
                                        <p:tav tm="100000">
                                          <p:val>
                                            <p:strVal val="#ppt_w"/>
                                          </p:val>
                                        </p:tav>
                                      </p:tavLst>
                                    </p:anim>
                                    <p:anim calcmode="lin" valueType="num">
                                      <p:cBhvr>
                                        <p:cTn id="8" dur="1000" fill="hold"/>
                                        <p:tgtEl>
                                          <p:spTgt spid="6">
                                            <p:bg/>
                                          </p:spTgt>
                                        </p:tgtEl>
                                        <p:attrNameLst>
                                          <p:attrName>ppt_h</p:attrName>
                                        </p:attrNameLst>
                                      </p:cBhvr>
                                      <p:tavLst>
                                        <p:tav tm="0">
                                          <p:val>
                                            <p:strVal val="#ppt_h"/>
                                          </p:val>
                                        </p:tav>
                                        <p:tav tm="100000">
                                          <p:val>
                                            <p:strVal val="#ppt_h"/>
                                          </p:val>
                                        </p:tav>
                                      </p:tavLst>
                                    </p:anim>
                                    <p:animEffect transition="in" filter="fade">
                                      <p:cBhvr>
                                        <p:cTn id="9" dur="1000"/>
                                        <p:tgtEl>
                                          <p:spTgt spid="6">
                                            <p:bg/>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p:cTn id="14"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6">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 calcmode="lin" valueType="num">
                                      <p:cBhvr>
                                        <p:cTn id="21"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285750" y="887413"/>
            <a:ext cx="8643938" cy="5637212"/>
          </a:xfrm>
        </p:spPr>
        <p:txBody>
          <a:bodyPr/>
          <a:lstStyle/>
          <a:p>
            <a:pPr algn="r" rtl="1"/>
            <a:r>
              <a:rPr lang="ar-EG" altLang="fr-FR" sz="4400" b="1" smtClean="0">
                <a:solidFill>
                  <a:schemeClr val="tx1"/>
                </a:solidFill>
                <a:latin typeface="Traditional Arabic" panose="02020603050405020304" pitchFamily="18" charset="-78"/>
                <a:cs typeface="Traditional Arabic" panose="02020603050405020304" pitchFamily="18" charset="-78"/>
              </a:rPr>
              <a:t>وتوفر </a:t>
            </a:r>
            <a:r>
              <a:rPr lang="ar-DZ" altLang="fr-FR" sz="4400" b="1" smtClean="0">
                <a:solidFill>
                  <a:schemeClr val="tx1"/>
                </a:solidFill>
                <a:latin typeface="Traditional Arabic" panose="02020603050405020304" pitchFamily="18" charset="-78"/>
                <a:cs typeface="Traditional Arabic" panose="02020603050405020304" pitchFamily="18" charset="-78"/>
              </a:rPr>
              <a:t>ال</a:t>
            </a:r>
            <a:r>
              <a:rPr lang="ar-EG" altLang="fr-FR" sz="4400" b="1" smtClean="0">
                <a:solidFill>
                  <a:schemeClr val="tx1"/>
                </a:solidFill>
                <a:latin typeface="Traditional Arabic" panose="02020603050405020304" pitchFamily="18" charset="-78"/>
                <a:cs typeface="Traditional Arabic" panose="02020603050405020304" pitchFamily="18" charset="-78"/>
              </a:rPr>
              <a:t>مراكز </a:t>
            </a:r>
            <a:r>
              <a:rPr lang="ar-DZ" altLang="fr-FR" sz="4400" b="1" smtClean="0">
                <a:solidFill>
                  <a:schemeClr val="tx1"/>
                </a:solidFill>
                <a:latin typeface="Traditional Arabic" panose="02020603050405020304" pitchFamily="18" charset="-78"/>
                <a:cs typeface="Traditional Arabic" panose="02020603050405020304" pitchFamily="18" charset="-78"/>
              </a:rPr>
              <a:t>الخاصة بعملية </a:t>
            </a:r>
            <a:r>
              <a:rPr lang="ar-EG" altLang="fr-FR" sz="4400" b="1" smtClean="0">
                <a:solidFill>
                  <a:schemeClr val="tx1"/>
                </a:solidFill>
                <a:latin typeface="Traditional Arabic" panose="02020603050405020304" pitchFamily="18" charset="-78"/>
                <a:cs typeface="Traditional Arabic" panose="02020603050405020304" pitchFamily="18" charset="-78"/>
              </a:rPr>
              <a:t>التأهيل</a:t>
            </a:r>
            <a:r>
              <a:rPr lang="ar-DZ" altLang="fr-FR" sz="4400" b="1" smtClean="0">
                <a:solidFill>
                  <a:schemeClr val="tx1"/>
                </a:solidFill>
                <a:latin typeface="Traditional Arabic" panose="02020603050405020304" pitchFamily="18" charset="-78"/>
                <a:cs typeface="Traditional Arabic" panose="02020603050405020304" pitchFamily="18" charset="-78"/>
              </a:rPr>
              <a:t> كل من:</a:t>
            </a:r>
            <a:br>
              <a:rPr lang="ar-DZ" altLang="fr-FR" sz="4400" b="1" smtClean="0">
                <a:solidFill>
                  <a:schemeClr val="tx1"/>
                </a:solidFill>
                <a:latin typeface="Traditional Arabic" panose="02020603050405020304" pitchFamily="18" charset="-78"/>
                <a:cs typeface="Traditional Arabic" panose="02020603050405020304" pitchFamily="18" charset="-78"/>
              </a:rPr>
            </a:br>
            <a:r>
              <a:rPr lang="ar-EG" altLang="fr-FR" sz="4400" b="1" smtClean="0">
                <a:solidFill>
                  <a:schemeClr val="tx1"/>
                </a:solidFill>
                <a:latin typeface="Traditional Arabic" panose="02020603050405020304" pitchFamily="18" charset="-78"/>
                <a:cs typeface="Traditional Arabic" panose="02020603050405020304" pitchFamily="18" charset="-78"/>
              </a:rPr>
              <a:t> التدريب</a:t>
            </a:r>
            <a:r>
              <a:rPr lang="ar-DZ" altLang="fr-FR" sz="4400" b="1" smtClean="0">
                <a:solidFill>
                  <a:schemeClr val="tx1"/>
                </a:solidFill>
                <a:latin typeface="Traditional Arabic" panose="02020603050405020304" pitchFamily="18" charset="-78"/>
                <a:cs typeface="Traditional Arabic" panose="02020603050405020304" pitchFamily="18" charset="-78"/>
              </a:rPr>
              <a:t> </a:t>
            </a:r>
            <a:r>
              <a:rPr lang="ar-EG" altLang="fr-FR" sz="4400" b="1" smtClean="0">
                <a:solidFill>
                  <a:schemeClr val="tx1"/>
                </a:solidFill>
                <a:latin typeface="Traditional Arabic" panose="02020603050405020304" pitchFamily="18" charset="-78"/>
                <a:cs typeface="Traditional Arabic" panose="02020603050405020304" pitchFamily="18" charset="-78"/>
              </a:rPr>
              <a:t>المهني </a:t>
            </a:r>
            <a:r>
              <a:rPr lang="ar-DZ" altLang="fr-FR" sz="4400" b="1" smtClean="0">
                <a:solidFill>
                  <a:schemeClr val="tx1"/>
                </a:solidFill>
                <a:latin typeface="Traditional Arabic" panose="02020603050405020304" pitchFamily="18" charset="-78"/>
                <a:cs typeface="Traditional Arabic" panose="02020603050405020304" pitchFamily="18" charset="-78"/>
              </a:rPr>
              <a:t/>
            </a:r>
            <a:br>
              <a:rPr lang="ar-DZ" altLang="fr-FR" sz="4400" b="1" smtClean="0">
                <a:solidFill>
                  <a:schemeClr val="tx1"/>
                </a:solidFill>
                <a:latin typeface="Traditional Arabic" panose="02020603050405020304" pitchFamily="18" charset="-78"/>
                <a:cs typeface="Traditional Arabic" panose="02020603050405020304" pitchFamily="18" charset="-78"/>
              </a:rPr>
            </a:br>
            <a:r>
              <a:rPr lang="ar-EG" altLang="fr-FR" sz="4400" b="1" smtClean="0">
                <a:solidFill>
                  <a:schemeClr val="tx1"/>
                </a:solidFill>
                <a:latin typeface="Traditional Arabic" panose="02020603050405020304" pitchFamily="18" charset="-78"/>
                <a:cs typeface="Traditional Arabic" panose="02020603050405020304" pitchFamily="18" charset="-78"/>
              </a:rPr>
              <a:t> والرعاية الاجتماعية </a:t>
            </a:r>
            <a:r>
              <a:rPr lang="ar-DZ" altLang="fr-FR" sz="4400" b="1" smtClean="0">
                <a:solidFill>
                  <a:schemeClr val="tx1"/>
                </a:solidFill>
                <a:latin typeface="Traditional Arabic" panose="02020603050405020304" pitchFamily="18" charset="-78"/>
                <a:cs typeface="Traditional Arabic" panose="02020603050405020304" pitchFamily="18" charset="-78"/>
              </a:rPr>
              <a:t/>
            </a:r>
            <a:br>
              <a:rPr lang="ar-DZ" altLang="fr-FR" sz="4400" b="1" smtClean="0">
                <a:solidFill>
                  <a:schemeClr val="tx1"/>
                </a:solidFill>
                <a:latin typeface="Traditional Arabic" panose="02020603050405020304" pitchFamily="18" charset="-78"/>
                <a:cs typeface="Traditional Arabic" panose="02020603050405020304" pitchFamily="18" charset="-78"/>
              </a:rPr>
            </a:br>
            <a:r>
              <a:rPr lang="ar-EG" altLang="fr-FR" sz="4400" b="1" smtClean="0">
                <a:solidFill>
                  <a:schemeClr val="tx1"/>
                </a:solidFill>
                <a:latin typeface="Traditional Arabic" panose="02020603050405020304" pitchFamily="18" charset="-78"/>
                <a:cs typeface="Traditional Arabic" panose="02020603050405020304" pitchFamily="18" charset="-78"/>
              </a:rPr>
              <a:t>والترويحية والصحية </a:t>
            </a:r>
            <a:r>
              <a:rPr lang="ar-DZ" altLang="fr-FR" sz="4400" b="1" smtClean="0">
                <a:solidFill>
                  <a:schemeClr val="tx1"/>
                </a:solidFill>
                <a:latin typeface="Traditional Arabic" panose="02020603050405020304" pitchFamily="18" charset="-78"/>
                <a:cs typeface="Traditional Arabic" panose="02020603050405020304" pitchFamily="18" charset="-78"/>
              </a:rPr>
              <a:t/>
            </a:r>
            <a:br>
              <a:rPr lang="ar-DZ" altLang="fr-FR" sz="4400" b="1" smtClean="0">
                <a:solidFill>
                  <a:schemeClr val="tx1"/>
                </a:solidFill>
                <a:latin typeface="Traditional Arabic" panose="02020603050405020304" pitchFamily="18" charset="-78"/>
                <a:cs typeface="Traditional Arabic" panose="02020603050405020304" pitchFamily="18" charset="-78"/>
              </a:rPr>
            </a:br>
            <a:r>
              <a:rPr lang="ar-EG" altLang="fr-FR" sz="4400" b="1" smtClean="0">
                <a:solidFill>
                  <a:schemeClr val="tx1"/>
                </a:solidFill>
                <a:latin typeface="Traditional Arabic" panose="02020603050405020304" pitchFamily="18" charset="-78"/>
                <a:cs typeface="Traditional Arabic" panose="02020603050405020304" pitchFamily="18" charset="-78"/>
              </a:rPr>
              <a:t> تأمين الأدوية والأدوات اللازمة</a:t>
            </a:r>
            <a:r>
              <a:rPr lang="ar-DZ" altLang="fr-FR" sz="4400" b="1" smtClean="0">
                <a:solidFill>
                  <a:schemeClr val="tx1"/>
                </a:solidFill>
                <a:latin typeface="Traditional Arabic" panose="02020603050405020304" pitchFamily="18" charset="-78"/>
                <a:cs typeface="Traditional Arabic" panose="02020603050405020304" pitchFamily="18" charset="-78"/>
              </a:rPr>
              <a:t/>
            </a:r>
            <a:br>
              <a:rPr lang="ar-DZ" altLang="fr-FR" sz="4400" b="1" smtClean="0">
                <a:solidFill>
                  <a:schemeClr val="tx1"/>
                </a:solidFill>
                <a:latin typeface="Traditional Arabic" panose="02020603050405020304" pitchFamily="18" charset="-78"/>
                <a:cs typeface="Traditional Arabic" panose="02020603050405020304" pitchFamily="18" charset="-78"/>
              </a:rPr>
            </a:br>
            <a:r>
              <a:rPr lang="ar-EG" altLang="fr-FR" sz="4400" b="1" smtClean="0">
                <a:solidFill>
                  <a:schemeClr val="tx1"/>
                </a:solidFill>
                <a:latin typeface="Traditional Arabic" panose="02020603050405020304" pitchFamily="18" charset="-78"/>
                <a:cs typeface="Traditional Arabic" panose="02020603050405020304" pitchFamily="18" charset="-78"/>
              </a:rPr>
              <a:t> وكذلك تأمين وجبة غذائية يومية اثناء التدريب وملابس</a:t>
            </a:r>
            <a:r>
              <a:rPr lang="ar-DZ" altLang="fr-FR" sz="4400" b="1" smtClean="0">
                <a:solidFill>
                  <a:schemeClr val="tx1"/>
                </a:solidFill>
                <a:latin typeface="Traditional Arabic" panose="02020603050405020304" pitchFamily="18" charset="-78"/>
                <a:cs typeface="Traditional Arabic" panose="02020603050405020304" pitchFamily="18" charset="-78"/>
              </a:rPr>
              <a:t> خاصة</a:t>
            </a:r>
            <a:r>
              <a:rPr lang="ar-EG" altLang="fr-FR" sz="4400" b="1" smtClean="0">
                <a:solidFill>
                  <a:schemeClr val="tx1"/>
                </a:solidFill>
                <a:latin typeface="Traditional Arabic" panose="02020603050405020304" pitchFamily="18" charset="-78"/>
                <a:cs typeface="Traditional Arabic" panose="02020603050405020304" pitchFamily="18" charset="-78"/>
              </a:rPr>
              <a:t> </a:t>
            </a:r>
            <a:r>
              <a:rPr lang="ar-DZ" altLang="fr-FR" sz="4400" b="1" smtClean="0">
                <a:solidFill>
                  <a:schemeClr val="tx1"/>
                </a:solidFill>
                <a:latin typeface="Traditional Arabic" panose="02020603050405020304" pitchFamily="18" charset="-78"/>
                <a:cs typeface="Traditional Arabic" panose="02020603050405020304" pitchFamily="18" charset="-78"/>
              </a:rPr>
              <a:t>مع الوسائل</a:t>
            </a:r>
            <a:r>
              <a:rPr lang="ar-EG" altLang="fr-FR" sz="4400" b="1" smtClean="0">
                <a:solidFill>
                  <a:schemeClr val="tx1"/>
                </a:solidFill>
                <a:latin typeface="Traditional Arabic" panose="02020603050405020304" pitchFamily="18" charset="-78"/>
                <a:cs typeface="Traditional Arabic" panose="02020603050405020304" pitchFamily="18" charset="-78"/>
              </a:rPr>
              <a:t> و</a:t>
            </a:r>
            <a:r>
              <a:rPr lang="ar-DZ" altLang="fr-FR" sz="4400" b="1" smtClean="0">
                <a:solidFill>
                  <a:schemeClr val="tx1"/>
                </a:solidFill>
                <a:latin typeface="Traditional Arabic" panose="02020603050405020304" pitchFamily="18" charset="-78"/>
                <a:cs typeface="Traditional Arabic" panose="02020603050405020304" pitchFamily="18" charset="-78"/>
              </a:rPr>
              <a:t>ال</a:t>
            </a:r>
            <a:r>
              <a:rPr lang="ar-EG" altLang="fr-FR" sz="4400" b="1" smtClean="0">
                <a:solidFill>
                  <a:schemeClr val="tx1"/>
                </a:solidFill>
                <a:latin typeface="Traditional Arabic" panose="02020603050405020304" pitchFamily="18" charset="-78"/>
                <a:cs typeface="Traditional Arabic" panose="02020603050405020304" pitchFamily="18" charset="-78"/>
              </a:rPr>
              <a:t>معدات</a:t>
            </a:r>
            <a:r>
              <a:rPr lang="ar-DZ" altLang="fr-FR" sz="4400" b="1" smtClean="0">
                <a:solidFill>
                  <a:schemeClr val="tx1"/>
                </a:solidFill>
                <a:latin typeface="Traditional Arabic" panose="02020603050405020304" pitchFamily="18" charset="-78"/>
                <a:cs typeface="Traditional Arabic" panose="02020603050405020304" pitchFamily="18" charset="-78"/>
              </a:rPr>
              <a:t> الضرورية</a:t>
            </a:r>
            <a:br>
              <a:rPr lang="ar-DZ" altLang="fr-FR" sz="4400" b="1" smtClean="0">
                <a:solidFill>
                  <a:schemeClr val="tx1"/>
                </a:solidFill>
                <a:latin typeface="Traditional Arabic" panose="02020603050405020304" pitchFamily="18" charset="-78"/>
                <a:cs typeface="Traditional Arabic" panose="02020603050405020304" pitchFamily="18" charset="-78"/>
              </a:rPr>
            </a:br>
            <a:r>
              <a:rPr lang="ar-EG" altLang="fr-FR" sz="4400" b="1" smtClean="0">
                <a:solidFill>
                  <a:schemeClr val="tx1"/>
                </a:solidFill>
                <a:latin typeface="Traditional Arabic" panose="02020603050405020304" pitchFamily="18" charset="-78"/>
                <a:cs typeface="Traditional Arabic" panose="02020603050405020304" pitchFamily="18" charset="-78"/>
              </a:rPr>
              <a:t> تأمين وسا</a:t>
            </a:r>
            <a:r>
              <a:rPr lang="ar-DZ" altLang="fr-FR" sz="4400" b="1" smtClean="0">
                <a:solidFill>
                  <a:schemeClr val="tx1"/>
                </a:solidFill>
                <a:latin typeface="Traditional Arabic" panose="02020603050405020304" pitchFamily="18" charset="-78"/>
                <a:cs typeface="Traditional Arabic" panose="02020603050405020304" pitchFamily="18" charset="-78"/>
              </a:rPr>
              <a:t>ئل</a:t>
            </a:r>
            <a:r>
              <a:rPr lang="ar-EG" altLang="fr-FR" sz="4400" b="1" smtClean="0">
                <a:solidFill>
                  <a:schemeClr val="tx1"/>
                </a:solidFill>
                <a:latin typeface="Traditional Arabic" panose="02020603050405020304" pitchFamily="18" charset="-78"/>
                <a:cs typeface="Traditional Arabic" panose="02020603050405020304" pitchFamily="18" charset="-78"/>
              </a:rPr>
              <a:t> ال</a:t>
            </a:r>
            <a:r>
              <a:rPr lang="ar-DZ" altLang="fr-FR" sz="4400" b="1" smtClean="0">
                <a:solidFill>
                  <a:schemeClr val="tx1"/>
                </a:solidFill>
                <a:latin typeface="Traditional Arabic" panose="02020603050405020304" pitchFamily="18" charset="-78"/>
                <a:cs typeface="Traditional Arabic" panose="02020603050405020304" pitchFamily="18" charset="-78"/>
              </a:rPr>
              <a:t>ت</a:t>
            </a:r>
            <a:r>
              <a:rPr lang="ar-EG" altLang="fr-FR" sz="4400" b="1" smtClean="0">
                <a:solidFill>
                  <a:schemeClr val="tx1"/>
                </a:solidFill>
                <a:latin typeface="Traditional Arabic" panose="02020603050405020304" pitchFamily="18" charset="-78"/>
                <a:cs typeface="Traditional Arabic" panose="02020603050405020304" pitchFamily="18" charset="-78"/>
              </a:rPr>
              <a:t>نقل . </a:t>
            </a:r>
          </a:p>
        </p:txBody>
      </p:sp>
    </p:spTree>
    <p:extLst>
      <p:ext uri="{BB962C8B-B14F-4D97-AF65-F5344CB8AC3E}">
        <p14:creationId xmlns:p14="http://schemas.microsoft.com/office/powerpoint/2010/main" val="3779885448"/>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ZoneTexte 1"/>
          <p:cNvSpPr txBox="1">
            <a:spLocks noChangeArrowheads="1"/>
          </p:cNvSpPr>
          <p:nvPr/>
        </p:nvSpPr>
        <p:spPr bwMode="auto">
          <a:xfrm>
            <a:off x="2339975" y="836613"/>
            <a:ext cx="45624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DZ" altLang="fr-FR" sz="4400" b="1">
                <a:solidFill>
                  <a:srgbClr val="FF0000"/>
                </a:solidFill>
                <a:latin typeface="Traditional Arabic" panose="02020603050405020304" pitchFamily="18" charset="-78"/>
                <a:cs typeface="Traditional Arabic" panose="02020603050405020304" pitchFamily="18" charset="-78"/>
              </a:rPr>
              <a:t>تعريف خدمات التأهيل المهني</a:t>
            </a:r>
            <a:endParaRPr lang="fr-FR" altLang="fr-FR" sz="4400" b="1">
              <a:solidFill>
                <a:srgbClr val="FF0000"/>
              </a:solidFill>
              <a:latin typeface="Traditional Arabic" panose="02020603050405020304" pitchFamily="18" charset="-78"/>
              <a:cs typeface="Traditional Arabic" panose="02020603050405020304" pitchFamily="18" charset="-78"/>
            </a:endParaRPr>
          </a:p>
        </p:txBody>
      </p:sp>
      <p:sp>
        <p:nvSpPr>
          <p:cNvPr id="4" name="Rectangle à coins arrondis 3"/>
          <p:cNvSpPr/>
          <p:nvPr/>
        </p:nvSpPr>
        <p:spPr>
          <a:xfrm>
            <a:off x="498475" y="1968500"/>
            <a:ext cx="8188325" cy="4200525"/>
          </a:xfrm>
          <a:prstGeom prst="roundRect">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ar-EG" sz="4400" b="1" dirty="0">
                <a:solidFill>
                  <a:schemeClr val="tx1"/>
                </a:solidFill>
                <a:latin typeface="Traditional Arabic" panose="02020603050405020304" pitchFamily="18" charset="-78"/>
                <a:cs typeface="Traditional Arabic" panose="02020603050405020304" pitchFamily="18" charset="-78"/>
              </a:rPr>
              <a:t>ذلك الجزء من العملية التأهيلية المستمرة والمنسقة </a:t>
            </a:r>
            <a:endParaRPr lang="ar-DZ" sz="4400" b="1" dirty="0">
              <a:solidFill>
                <a:schemeClr val="tx1"/>
              </a:solidFill>
              <a:latin typeface="Traditional Arabic" panose="02020603050405020304" pitchFamily="18" charset="-78"/>
              <a:cs typeface="Traditional Arabic" panose="02020603050405020304" pitchFamily="18" charset="-78"/>
            </a:endParaRPr>
          </a:p>
          <a:p>
            <a:pPr algn="ctr">
              <a:defRPr/>
            </a:pPr>
            <a:r>
              <a:rPr lang="ar-EG" sz="4400" b="1" dirty="0">
                <a:solidFill>
                  <a:schemeClr val="tx1"/>
                </a:solidFill>
                <a:latin typeface="Traditional Arabic" panose="02020603050405020304" pitchFamily="18" charset="-78"/>
                <a:cs typeface="Traditional Arabic" panose="02020603050405020304" pitchFamily="18" charset="-78"/>
              </a:rPr>
              <a:t>التي تشمل تقديم الخدمات المهنية</a:t>
            </a:r>
            <a:r>
              <a:rPr lang="ar-DZ" sz="4400" b="1" dirty="0">
                <a:solidFill>
                  <a:schemeClr val="tx1"/>
                </a:solidFill>
                <a:latin typeface="Traditional Arabic" panose="02020603050405020304" pitchFamily="18" charset="-78"/>
                <a:cs typeface="Traditional Arabic" panose="02020603050405020304" pitchFamily="18" charset="-78"/>
              </a:rPr>
              <a:t>،</a:t>
            </a:r>
            <a:r>
              <a:rPr lang="ar-EG" sz="4400" b="1" dirty="0">
                <a:solidFill>
                  <a:schemeClr val="tx1"/>
                </a:solidFill>
                <a:latin typeface="Traditional Arabic" panose="02020603050405020304" pitchFamily="18" charset="-78"/>
                <a:cs typeface="Traditional Arabic" panose="02020603050405020304" pitchFamily="18" charset="-78"/>
              </a:rPr>
              <a:t> كالإرشاد المهني والتدريب المهني والتشغيل الم</a:t>
            </a:r>
            <a:r>
              <a:rPr lang="ar-DZ" sz="4400" b="1" dirty="0">
                <a:solidFill>
                  <a:schemeClr val="tx1"/>
                </a:solidFill>
                <a:latin typeface="Traditional Arabic" panose="02020603050405020304" pitchFamily="18" charset="-78"/>
                <a:cs typeface="Traditional Arabic" panose="02020603050405020304" pitchFamily="18" charset="-78"/>
              </a:rPr>
              <a:t>ت</a:t>
            </a:r>
            <a:r>
              <a:rPr lang="ar-EG" sz="4400" b="1" dirty="0">
                <a:solidFill>
                  <a:schemeClr val="tx1"/>
                </a:solidFill>
                <a:latin typeface="Traditional Arabic" panose="02020603050405020304" pitchFamily="18" charset="-78"/>
                <a:cs typeface="Traditional Arabic" panose="02020603050405020304" pitchFamily="18" charset="-78"/>
              </a:rPr>
              <a:t>خصص الذي يضمن للمعاق التوظيف المناسب</a:t>
            </a:r>
            <a:r>
              <a:rPr lang="ar-DZ" sz="4400" b="1" dirty="0">
                <a:solidFill>
                  <a:schemeClr val="tx1"/>
                </a:solidFill>
                <a:latin typeface="Traditional Arabic" panose="02020603050405020304" pitchFamily="18" charset="-78"/>
                <a:cs typeface="Traditional Arabic" panose="02020603050405020304" pitchFamily="18" charset="-78"/>
              </a:rPr>
              <a:t> في مجال العمل المناسب.</a:t>
            </a:r>
            <a:r>
              <a:rPr lang="ar-EG" sz="4400" b="1" dirty="0">
                <a:solidFill>
                  <a:schemeClr val="tx1"/>
                </a:solidFill>
                <a:latin typeface="Traditional Arabic" panose="02020603050405020304" pitchFamily="18" charset="-78"/>
                <a:cs typeface="Traditional Arabic" panose="02020603050405020304" pitchFamily="18" charset="-78"/>
              </a:rPr>
              <a:t> </a:t>
            </a:r>
            <a:endParaRPr lang="fr-FR" sz="4400" dirty="0"/>
          </a:p>
        </p:txBody>
      </p:sp>
    </p:spTree>
    <p:extLst>
      <p:ext uri="{BB962C8B-B14F-4D97-AF65-F5344CB8AC3E}">
        <p14:creationId xmlns:p14="http://schemas.microsoft.com/office/powerpoint/2010/main" val="75809933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58371"/>
                                        </p:tgtEl>
                                        <p:attrNameLst>
                                          <p:attrName>style.visibility</p:attrName>
                                        </p:attrNameLst>
                                      </p:cBhvr>
                                      <p:to>
                                        <p:strVal val="visible"/>
                                      </p:to>
                                    </p:set>
                                    <p:animEffect transition="in" filter="wheel(8)">
                                      <p:cBhvr>
                                        <p:cTn id="7" dur="2000"/>
                                        <p:tgtEl>
                                          <p:spTgt spid="583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4">
                                            <p:bg/>
                                          </p:spTgt>
                                        </p:tgtEl>
                                        <p:attrNameLst>
                                          <p:attrName>style.visibility</p:attrName>
                                        </p:attrNameLst>
                                      </p:cBhvr>
                                      <p:to>
                                        <p:strVal val="visible"/>
                                      </p:to>
                                    </p:set>
                                    <p:anim calcmode="lin" valueType="num">
                                      <p:cBhvr>
                                        <p:cTn id="12" dur="1000" fill="hold"/>
                                        <p:tgtEl>
                                          <p:spTgt spid="4">
                                            <p:bg/>
                                          </p:spTgt>
                                        </p:tgtEl>
                                        <p:attrNameLst>
                                          <p:attrName>ppt_w</p:attrName>
                                        </p:attrNameLst>
                                      </p:cBhvr>
                                      <p:tavLst>
                                        <p:tav tm="0">
                                          <p:val>
                                            <p:strVal val="#ppt_w*0.70"/>
                                          </p:val>
                                        </p:tav>
                                        <p:tav tm="100000">
                                          <p:val>
                                            <p:strVal val="#ppt_w"/>
                                          </p:val>
                                        </p:tav>
                                      </p:tavLst>
                                    </p:anim>
                                    <p:anim calcmode="lin" valueType="num">
                                      <p:cBhvr>
                                        <p:cTn id="13" dur="1000" fill="hold"/>
                                        <p:tgtEl>
                                          <p:spTgt spid="4">
                                            <p:bg/>
                                          </p:spTgt>
                                        </p:tgtEl>
                                        <p:attrNameLst>
                                          <p:attrName>ppt_h</p:attrName>
                                        </p:attrNameLst>
                                      </p:cBhvr>
                                      <p:tavLst>
                                        <p:tav tm="0">
                                          <p:val>
                                            <p:strVal val="#ppt_h"/>
                                          </p:val>
                                        </p:tav>
                                        <p:tav tm="100000">
                                          <p:val>
                                            <p:strVal val="#ppt_h"/>
                                          </p:val>
                                        </p:tav>
                                      </p:tavLst>
                                    </p:anim>
                                    <p:animEffect transition="in" filter="fade">
                                      <p:cBhvr>
                                        <p:cTn id="14" dur="1000"/>
                                        <p:tgtEl>
                                          <p:spTgt spid="4">
                                            <p:bg/>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p:cTn id="19" dur="10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4">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4">
                                            <p:txEl>
                                              <p:pRg st="1" end="1"/>
                                            </p:txEl>
                                          </p:spTgt>
                                        </p:tgtEl>
                                        <p:attrNameLst>
                                          <p:attrName>style.visibility</p:attrName>
                                        </p:attrNameLst>
                                      </p:cBhvr>
                                      <p:to>
                                        <p:strVal val="visible"/>
                                      </p:to>
                                    </p:set>
                                    <p:anim calcmode="lin" valueType="num">
                                      <p:cBhvr>
                                        <p:cTn id="26" dur="1000" fill="hold"/>
                                        <p:tgtEl>
                                          <p:spTgt spid="4">
                                            <p:txEl>
                                              <p:pRg st="1" end="1"/>
                                            </p:txEl>
                                          </p:spTgt>
                                        </p:tgtEl>
                                        <p:attrNameLst>
                                          <p:attrName>ppt_w</p:attrName>
                                        </p:attrNameLst>
                                      </p:cBhvr>
                                      <p:tavLst>
                                        <p:tav tm="0">
                                          <p:val>
                                            <p:strVal val="#ppt_w*0.70"/>
                                          </p:val>
                                        </p:tav>
                                        <p:tav tm="100000">
                                          <p:val>
                                            <p:strVal val="#ppt_w"/>
                                          </p:val>
                                        </p:tav>
                                      </p:tavLst>
                                    </p:anim>
                                    <p:anim calcmode="lin" valueType="num">
                                      <p:cBhvr>
                                        <p:cTn id="27" dur="10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28"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p:bldP spid="4" grpId="0" build="p"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630238" y="1831975"/>
            <a:ext cx="8077200" cy="46212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rtl="1">
              <a:defRPr/>
            </a:pPr>
            <a:r>
              <a:rPr lang="ar-EG" sz="4000" b="1" dirty="0">
                <a:solidFill>
                  <a:prstClr val="black"/>
                </a:solidFill>
                <a:latin typeface="Traditional Arabic" panose="02020603050405020304" pitchFamily="18" charset="-78"/>
                <a:cs typeface="Traditional Arabic" panose="02020603050405020304" pitchFamily="18" charset="-78"/>
              </a:rPr>
              <a:t>الفرد المعاق لا يتمكن من العيش باستقلالية واعتماداً على النفس إلا إذا وجد لنفسه مهنة تمكنه من العيش باستقلال تام أو جزئي عن الآخرين</a:t>
            </a:r>
            <a:r>
              <a:rPr lang="ar-DZ" sz="4000" b="1" dirty="0">
                <a:solidFill>
                  <a:prstClr val="black"/>
                </a:solidFill>
                <a:latin typeface="Traditional Arabic" panose="02020603050405020304" pitchFamily="18" charset="-78"/>
                <a:cs typeface="Traditional Arabic" panose="02020603050405020304" pitchFamily="18" charset="-78"/>
              </a:rPr>
              <a:t>،</a:t>
            </a:r>
            <a:r>
              <a:rPr lang="ar-EG" sz="4000" b="1" dirty="0">
                <a:solidFill>
                  <a:prstClr val="black"/>
                </a:solidFill>
                <a:latin typeface="Traditional Arabic" panose="02020603050405020304" pitchFamily="18" charset="-78"/>
                <a:cs typeface="Traditional Arabic" panose="02020603050405020304" pitchFamily="18" charset="-78"/>
              </a:rPr>
              <a:t> ولا يمكن بطبيعة الحال أن يحصل الفرد على مهنة إلا إذا حصل على نوع من التدريب والتأهيل المسبق والهدف من التأهيل المهني هو إعادة الاستخدام بصورة مُرضية في عمل مناسب . </a:t>
            </a:r>
            <a:endParaRPr lang="fr-FR" dirty="0"/>
          </a:p>
        </p:txBody>
      </p:sp>
      <p:sp>
        <p:nvSpPr>
          <p:cNvPr id="59395" name="ZoneTexte 2"/>
          <p:cNvSpPr txBox="1">
            <a:spLocks noChangeArrowheads="1"/>
          </p:cNvSpPr>
          <p:nvPr/>
        </p:nvSpPr>
        <p:spPr bwMode="auto">
          <a:xfrm>
            <a:off x="2151063" y="620713"/>
            <a:ext cx="39465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SA" altLang="fr-FR" sz="4400" b="1">
                <a:solidFill>
                  <a:srgbClr val="FF0000"/>
                </a:solidFill>
                <a:latin typeface="Traditional Arabic" panose="02020603050405020304" pitchFamily="18" charset="-78"/>
                <a:cs typeface="Traditional Arabic" panose="02020603050405020304" pitchFamily="18" charset="-78"/>
              </a:rPr>
              <a:t>ال</a:t>
            </a:r>
            <a:r>
              <a:rPr lang="ar-EG" altLang="fr-FR" sz="4400" b="1">
                <a:solidFill>
                  <a:srgbClr val="FF0000"/>
                </a:solidFill>
                <a:latin typeface="Traditional Arabic" panose="02020603050405020304" pitchFamily="18" charset="-78"/>
                <a:cs typeface="Traditional Arabic" panose="02020603050405020304" pitchFamily="18" charset="-78"/>
              </a:rPr>
              <a:t>هدف </a:t>
            </a:r>
            <a:r>
              <a:rPr lang="ar-DZ" altLang="fr-FR" sz="4400" b="1">
                <a:solidFill>
                  <a:srgbClr val="FF0000"/>
                </a:solidFill>
                <a:latin typeface="Traditional Arabic" panose="02020603050405020304" pitchFamily="18" charset="-78"/>
                <a:cs typeface="Traditional Arabic" panose="02020603050405020304" pitchFamily="18" charset="-78"/>
              </a:rPr>
              <a:t>العام</a:t>
            </a:r>
            <a:r>
              <a:rPr lang="ar-SA" altLang="fr-FR" sz="4400" b="1">
                <a:solidFill>
                  <a:srgbClr val="FF0000"/>
                </a:solidFill>
                <a:latin typeface="Traditional Arabic" panose="02020603050405020304" pitchFamily="18" charset="-78"/>
                <a:cs typeface="Traditional Arabic" panose="02020603050405020304" pitchFamily="18" charset="-78"/>
              </a:rPr>
              <a:t> </a:t>
            </a:r>
            <a:r>
              <a:rPr lang="ar-EG" altLang="fr-FR" sz="4400" b="1">
                <a:solidFill>
                  <a:srgbClr val="FF0000"/>
                </a:solidFill>
                <a:latin typeface="Traditional Arabic" panose="02020603050405020304" pitchFamily="18" charset="-78"/>
                <a:cs typeface="Traditional Arabic" panose="02020603050405020304" pitchFamily="18" charset="-78"/>
              </a:rPr>
              <a:t>لتأهيل المهني</a:t>
            </a:r>
            <a:endParaRPr lang="fr-FR" altLang="fr-FR" sz="4400" b="1">
              <a:solidFill>
                <a:srgbClr val="FF0000"/>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2062345406"/>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5"/>
                                        </p:tgtEl>
                                        <p:attrNameLst>
                                          <p:attrName>style.visibility</p:attrName>
                                        </p:attrNameLst>
                                      </p:cBhvr>
                                      <p:to>
                                        <p:strVal val="visible"/>
                                      </p:to>
                                    </p:set>
                                    <p:anim calcmode="lin" valueType="num">
                                      <p:cBhvr additive="base">
                                        <p:cTn id="7" dur="500" fill="hold"/>
                                        <p:tgtEl>
                                          <p:spTgt spid="59395"/>
                                        </p:tgtEl>
                                        <p:attrNameLst>
                                          <p:attrName>ppt_x</p:attrName>
                                        </p:attrNameLst>
                                      </p:cBhvr>
                                      <p:tavLst>
                                        <p:tav tm="0">
                                          <p:val>
                                            <p:strVal val="#ppt_x"/>
                                          </p:val>
                                        </p:tav>
                                        <p:tav tm="100000">
                                          <p:val>
                                            <p:strVal val="#ppt_x"/>
                                          </p:val>
                                        </p:tav>
                                      </p:tavLst>
                                    </p:anim>
                                    <p:anim calcmode="lin" valueType="num">
                                      <p:cBhvr additive="base">
                                        <p:cTn id="8" dur="500" fill="hold"/>
                                        <p:tgtEl>
                                          <p:spTgt spid="59395"/>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bg/>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animBg="1" rev="1"/>
      <p:bldP spid="5939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a:spLocks noChangeArrowheads="1"/>
          </p:cNvSpPr>
          <p:nvPr/>
        </p:nvSpPr>
        <p:spPr bwMode="auto">
          <a:xfrm>
            <a:off x="2484438" y="260350"/>
            <a:ext cx="48101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DZ" altLang="fr-FR" sz="4400" b="1">
                <a:solidFill>
                  <a:srgbClr val="FF0000"/>
                </a:solidFill>
                <a:latin typeface="Traditional Arabic" panose="02020603050405020304" pitchFamily="18" charset="-78"/>
                <a:cs typeface="Traditional Arabic" panose="02020603050405020304" pitchFamily="18" charset="-78"/>
              </a:rPr>
              <a:t>ال</a:t>
            </a:r>
            <a:r>
              <a:rPr lang="ar-EG" altLang="fr-FR" sz="4400" b="1">
                <a:solidFill>
                  <a:srgbClr val="FF0000"/>
                </a:solidFill>
                <a:latin typeface="Traditional Arabic" panose="02020603050405020304" pitchFamily="18" charset="-78"/>
                <a:cs typeface="Traditional Arabic" panose="02020603050405020304" pitchFamily="18" charset="-78"/>
              </a:rPr>
              <a:t>أهداف </a:t>
            </a:r>
            <a:r>
              <a:rPr lang="ar-SA" altLang="fr-FR" sz="4400" b="1">
                <a:solidFill>
                  <a:srgbClr val="FF0000"/>
                </a:solidFill>
                <a:latin typeface="Traditional Arabic" panose="02020603050405020304" pitchFamily="18" charset="-78"/>
                <a:cs typeface="Traditional Arabic" panose="02020603050405020304" pitchFamily="18" charset="-78"/>
              </a:rPr>
              <a:t>الخاصة ل</a:t>
            </a:r>
            <a:r>
              <a:rPr lang="ar-EG" altLang="fr-FR" sz="4400" b="1">
                <a:solidFill>
                  <a:srgbClr val="FF0000"/>
                </a:solidFill>
                <a:latin typeface="Traditional Arabic" panose="02020603050405020304" pitchFamily="18" charset="-78"/>
                <a:cs typeface="Traditional Arabic" panose="02020603050405020304" pitchFamily="18" charset="-78"/>
              </a:rPr>
              <a:t>لتأهيل المهني</a:t>
            </a:r>
            <a:endParaRPr lang="fr-FR" altLang="fr-FR" sz="2000">
              <a:solidFill>
                <a:srgbClr val="FF0000"/>
              </a:solidFill>
              <a:latin typeface="Tahoma" panose="020B0604030504040204" pitchFamily="34" charset="0"/>
              <a:cs typeface="Arial" panose="020B0604020202020204" pitchFamily="34" charset="0"/>
            </a:endParaRPr>
          </a:p>
        </p:txBody>
      </p:sp>
      <p:sp>
        <p:nvSpPr>
          <p:cNvPr id="4" name="ZoneTexte 3"/>
          <p:cNvSpPr txBox="1">
            <a:spLocks noChangeArrowheads="1"/>
          </p:cNvSpPr>
          <p:nvPr/>
        </p:nvSpPr>
        <p:spPr bwMode="auto">
          <a:xfrm>
            <a:off x="107950" y="1196975"/>
            <a:ext cx="893127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EG" altLang="fr-FR" sz="4400" b="1">
                <a:solidFill>
                  <a:srgbClr val="000000"/>
                </a:solidFill>
                <a:latin typeface="Traditional Arabic" panose="02020603050405020304" pitchFamily="18" charset="-78"/>
                <a:cs typeface="Traditional Arabic" panose="02020603050405020304" pitchFamily="18" charset="-78"/>
              </a:rPr>
              <a:t>التقليل من الإعاقة وذلك بالرعاية الطبية والعلاج الطبيعي</a:t>
            </a:r>
            <a:endParaRPr lang="ar-DZ" altLang="fr-FR" sz="4400" b="1">
              <a:solidFill>
                <a:srgbClr val="000000"/>
              </a:solidFill>
              <a:latin typeface="Traditional Arabic" panose="02020603050405020304" pitchFamily="18" charset="-78"/>
              <a:cs typeface="Traditional Arabic" panose="02020603050405020304" pitchFamily="18" charset="-78"/>
            </a:endParaRPr>
          </a:p>
          <a:p>
            <a:pPr>
              <a:spcBef>
                <a:spcPct val="0"/>
              </a:spcBef>
              <a:buClrTx/>
              <a:buSzTx/>
              <a:buFontTx/>
              <a:buNone/>
            </a:pPr>
            <a:r>
              <a:rPr lang="ar-EG" altLang="fr-FR" sz="4400" b="1">
                <a:solidFill>
                  <a:srgbClr val="000000"/>
                </a:solidFill>
                <a:latin typeface="Traditional Arabic" panose="02020603050405020304" pitchFamily="18" charset="-78"/>
                <a:cs typeface="Traditional Arabic" panose="02020603050405020304" pitchFamily="18" charset="-78"/>
              </a:rPr>
              <a:t> والقيام بالأنشطة اللازمة للحياة اليومية والتوافق الشخصي</a:t>
            </a:r>
            <a:endParaRPr lang="fr-FR" altLang="fr-FR" sz="2000" b="1">
              <a:solidFill>
                <a:schemeClr val="tx1"/>
              </a:solidFill>
              <a:latin typeface="Tahoma" panose="020B0604030504040204" pitchFamily="34" charset="0"/>
              <a:cs typeface="Arial" panose="020B0604020202020204" pitchFamily="34" charset="0"/>
            </a:endParaRPr>
          </a:p>
        </p:txBody>
      </p:sp>
      <p:sp>
        <p:nvSpPr>
          <p:cNvPr id="6" name="ZoneTexte 5"/>
          <p:cNvSpPr txBox="1"/>
          <p:nvPr/>
        </p:nvSpPr>
        <p:spPr>
          <a:xfrm>
            <a:off x="366630" y="2924944"/>
            <a:ext cx="8343951" cy="2123658"/>
          </a:xfrm>
          <a:prstGeom prst="rect">
            <a:avLst/>
          </a:prstGeom>
          <a:noFill/>
          <a:ln>
            <a:noFill/>
          </a:ln>
          <a:scene3d>
            <a:camera prst="orthographicFront"/>
            <a:lightRig rig="threePt" dir="t"/>
          </a:scene3d>
          <a:sp3d extrusionH="76200">
            <a:bevelT/>
            <a:extrusionClr>
              <a:srgbClr val="FFFF99"/>
            </a:extrusionClr>
          </a:sp3d>
        </p:spPr>
        <p:txBody>
          <a:bodyPr wrap="none">
            <a:spAutoFit/>
          </a:bodyPr>
          <a:lstStyle/>
          <a:p>
            <a:pPr algn="r">
              <a:defRPr/>
            </a:pPr>
            <a:r>
              <a:rPr lang="ar-EG" sz="4400" b="1" dirty="0">
                <a:solidFill>
                  <a:prstClr val="black"/>
                </a:solidFill>
                <a:latin typeface="Traditional Arabic" panose="02020603050405020304" pitchFamily="18" charset="-78"/>
                <a:cs typeface="Traditional Arabic" panose="02020603050405020304" pitchFamily="18" charset="-78"/>
              </a:rPr>
              <a:t>مساعدة المعاق على تطوير قابليته للقيام بال</a:t>
            </a:r>
            <a:r>
              <a:rPr lang="ar-DZ" sz="4400" b="1" dirty="0">
                <a:solidFill>
                  <a:prstClr val="black"/>
                </a:solidFill>
                <a:latin typeface="Traditional Arabic" panose="02020603050405020304" pitchFamily="18" charset="-78"/>
                <a:cs typeface="Traditional Arabic" panose="02020603050405020304" pitchFamily="18" charset="-78"/>
              </a:rPr>
              <a:t>حاجات</a:t>
            </a:r>
            <a:r>
              <a:rPr lang="ar-EG" sz="4400" b="1" dirty="0">
                <a:solidFill>
                  <a:prstClr val="black"/>
                </a:solidFill>
                <a:latin typeface="Traditional Arabic" panose="02020603050405020304" pitchFamily="18" charset="-78"/>
                <a:cs typeface="Traditional Arabic" panose="02020603050405020304" pitchFamily="18" charset="-78"/>
              </a:rPr>
              <a:t> </a:t>
            </a:r>
            <a:endParaRPr lang="ar-DZ" sz="4400" b="1" dirty="0">
              <a:solidFill>
                <a:prstClr val="black"/>
              </a:solidFill>
              <a:latin typeface="Traditional Arabic" panose="02020603050405020304" pitchFamily="18" charset="-78"/>
              <a:cs typeface="Traditional Arabic" panose="02020603050405020304" pitchFamily="18" charset="-78"/>
            </a:endParaRPr>
          </a:p>
          <a:p>
            <a:pPr algn="r">
              <a:defRPr/>
            </a:pPr>
            <a:r>
              <a:rPr lang="ar-EG" sz="4400" b="1" dirty="0">
                <a:solidFill>
                  <a:prstClr val="black"/>
                </a:solidFill>
                <a:latin typeface="Traditional Arabic" panose="02020603050405020304" pitchFamily="18" charset="-78"/>
                <a:cs typeface="Traditional Arabic" panose="02020603050405020304" pitchFamily="18" charset="-78"/>
              </a:rPr>
              <a:t>اليومية</a:t>
            </a:r>
            <a:r>
              <a:rPr lang="ar-DZ" sz="4400" b="1" dirty="0">
                <a:solidFill>
                  <a:prstClr val="black"/>
                </a:solidFill>
                <a:latin typeface="Traditional Arabic" panose="02020603050405020304" pitchFamily="18" charset="-78"/>
                <a:cs typeface="Traditional Arabic" panose="02020603050405020304" pitchFamily="18" charset="-78"/>
              </a:rPr>
              <a:t> </a:t>
            </a:r>
            <a:r>
              <a:rPr lang="ar-EG" sz="4400" b="1" dirty="0">
                <a:solidFill>
                  <a:prstClr val="black"/>
                </a:solidFill>
                <a:latin typeface="Traditional Arabic" panose="02020603050405020304" pitchFamily="18" charset="-78"/>
                <a:cs typeface="Traditional Arabic" panose="02020603050405020304" pitchFamily="18" charset="-78"/>
              </a:rPr>
              <a:t>ضمن حدود إعاقته</a:t>
            </a:r>
            <a:r>
              <a:rPr lang="ar-DZ" sz="4400" b="1" dirty="0">
                <a:solidFill>
                  <a:prstClr val="black"/>
                </a:solidFill>
                <a:latin typeface="Traditional Arabic" panose="02020603050405020304" pitchFamily="18" charset="-78"/>
                <a:cs typeface="Traditional Arabic" panose="02020603050405020304" pitchFamily="18" charset="-78"/>
              </a:rPr>
              <a:t>، لتحقيق </a:t>
            </a:r>
            <a:r>
              <a:rPr lang="ar-EG" sz="4400" b="1" dirty="0">
                <a:solidFill>
                  <a:prstClr val="black"/>
                </a:solidFill>
                <a:latin typeface="Traditional Arabic" panose="02020603050405020304" pitchFamily="18" charset="-78"/>
                <a:cs typeface="Traditional Arabic" panose="02020603050405020304" pitchFamily="18" charset="-78"/>
              </a:rPr>
              <a:t>توافق</a:t>
            </a:r>
            <a:r>
              <a:rPr lang="ar-DZ" sz="4400" b="1" dirty="0">
                <a:solidFill>
                  <a:prstClr val="black"/>
                </a:solidFill>
                <a:latin typeface="Traditional Arabic" panose="02020603050405020304" pitchFamily="18" charset="-78"/>
                <a:cs typeface="Traditional Arabic" panose="02020603050405020304" pitchFamily="18" charset="-78"/>
              </a:rPr>
              <a:t>ه</a:t>
            </a:r>
            <a:r>
              <a:rPr lang="ar-EG" sz="4400" b="1" dirty="0">
                <a:solidFill>
                  <a:prstClr val="black"/>
                </a:solidFill>
                <a:latin typeface="Traditional Arabic" panose="02020603050405020304" pitchFamily="18" charset="-78"/>
                <a:cs typeface="Traditional Arabic" panose="02020603050405020304" pitchFamily="18" charset="-78"/>
              </a:rPr>
              <a:t> الاجتماعي</a:t>
            </a:r>
            <a:r>
              <a:rPr lang="ar-DZ" sz="4400" b="1" dirty="0">
                <a:solidFill>
                  <a:prstClr val="black"/>
                </a:solidFill>
                <a:latin typeface="Traditional Arabic" panose="02020603050405020304" pitchFamily="18" charset="-78"/>
                <a:cs typeface="Traditional Arabic" panose="02020603050405020304" pitchFamily="18" charset="-78"/>
              </a:rPr>
              <a:t> </a:t>
            </a:r>
          </a:p>
          <a:p>
            <a:pPr algn="r">
              <a:defRPr/>
            </a:pPr>
            <a:r>
              <a:rPr lang="ar-DZ" sz="4400" b="1" dirty="0">
                <a:solidFill>
                  <a:prstClr val="black"/>
                </a:solidFill>
                <a:latin typeface="Traditional Arabic" panose="02020603050405020304" pitchFamily="18" charset="-78"/>
                <a:cs typeface="Traditional Arabic" panose="02020603050405020304" pitchFamily="18" charset="-78"/>
              </a:rPr>
              <a:t>داخل </a:t>
            </a:r>
            <a:r>
              <a:rPr lang="ar-EG" sz="4400" b="1" dirty="0">
                <a:solidFill>
                  <a:prstClr val="black"/>
                </a:solidFill>
                <a:latin typeface="Traditional Arabic" panose="02020603050405020304" pitchFamily="18" charset="-78"/>
                <a:cs typeface="Traditional Arabic" panose="02020603050405020304" pitchFamily="18" charset="-78"/>
              </a:rPr>
              <a:t> الأسرة وفي المجتمع  </a:t>
            </a:r>
            <a:endParaRPr lang="fr-FR" sz="2000" b="1" dirty="0"/>
          </a:p>
        </p:txBody>
      </p:sp>
      <p:sp>
        <p:nvSpPr>
          <p:cNvPr id="8" name="ZoneTexte 7"/>
          <p:cNvSpPr txBox="1">
            <a:spLocks noChangeArrowheads="1"/>
          </p:cNvSpPr>
          <p:nvPr/>
        </p:nvSpPr>
        <p:spPr bwMode="auto">
          <a:xfrm>
            <a:off x="276225" y="5222875"/>
            <a:ext cx="854392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r">
              <a:spcBef>
                <a:spcPct val="0"/>
              </a:spcBef>
              <a:buClrTx/>
              <a:buSzTx/>
              <a:buFontTx/>
              <a:buNone/>
            </a:pPr>
            <a:r>
              <a:rPr lang="ar-EG" altLang="fr-FR" sz="4400" b="1">
                <a:solidFill>
                  <a:srgbClr val="000000"/>
                </a:solidFill>
                <a:latin typeface="Traditional Arabic" panose="02020603050405020304" pitchFamily="18" charset="-78"/>
                <a:cs typeface="Traditional Arabic" panose="02020603050405020304" pitchFamily="18" charset="-78"/>
              </a:rPr>
              <a:t>إتاحة الفرصة أمام المعاق ليطور قدراته الجسمية والنفسية</a:t>
            </a:r>
            <a:endParaRPr lang="ar-DZ" altLang="fr-FR" sz="4400" b="1">
              <a:solidFill>
                <a:srgbClr val="000000"/>
              </a:solidFill>
              <a:latin typeface="Traditional Arabic" panose="02020603050405020304" pitchFamily="18" charset="-78"/>
              <a:cs typeface="Traditional Arabic" panose="02020603050405020304" pitchFamily="18" charset="-78"/>
            </a:endParaRPr>
          </a:p>
          <a:p>
            <a:pPr algn="r">
              <a:spcBef>
                <a:spcPct val="0"/>
              </a:spcBef>
              <a:buClrTx/>
              <a:buSzTx/>
              <a:buFontTx/>
              <a:buNone/>
            </a:pPr>
            <a:r>
              <a:rPr lang="ar-EG" altLang="fr-FR" sz="4400" b="1">
                <a:solidFill>
                  <a:srgbClr val="000000"/>
                </a:solidFill>
                <a:latin typeface="Traditional Arabic" panose="02020603050405020304" pitchFamily="18" charset="-78"/>
                <a:cs typeface="Traditional Arabic" panose="02020603050405020304" pitchFamily="18" charset="-78"/>
              </a:rPr>
              <a:t> ليشعر بالفائدة وبقيمته من المجتمع</a:t>
            </a:r>
            <a:endParaRPr lang="fr-FR" altLang="fr-FR" sz="2000" b="1">
              <a:solidFill>
                <a:schemeClr val="tx1"/>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43537146"/>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 calcmode="lin" valueType="num">
                                      <p:cBhvr additive="base">
                                        <p:cTn id="1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anim calcmode="lin" valueType="num">
                                      <p:cBhvr additive="base">
                                        <p:cTn id="2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8"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0" y="3212976"/>
            <a:ext cx="8929688" cy="1143000"/>
          </a:xfrm>
        </p:spPr>
        <p:txBody>
          <a:bodyPr/>
          <a:lstStyle/>
          <a:p>
            <a:pPr algn="just">
              <a:defRPr/>
            </a:pP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 أصبح التأهيل عملية متكاملة لا تقتصر على التدريب على مهنة ما</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بل تشتمل على سلسلة متكاملة من الخدمات تشتمل على التقييم المهني</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والتدريب المهني والتشغيل والمتابعة</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ونجم عن ذلك استحداث تخصصات مهنية لإعداد العاملين في كل مجال من المجالات السابقة . </a:t>
            </a:r>
          </a:p>
        </p:txBody>
      </p:sp>
      <p:sp>
        <p:nvSpPr>
          <p:cNvPr id="2" name="ZoneTexte 1"/>
          <p:cNvSpPr txBox="1">
            <a:spLocks noChangeArrowheads="1"/>
          </p:cNvSpPr>
          <p:nvPr/>
        </p:nvSpPr>
        <p:spPr bwMode="auto">
          <a:xfrm>
            <a:off x="1042988" y="476250"/>
            <a:ext cx="70707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EG" altLang="fr-FR" sz="4400" b="1">
                <a:solidFill>
                  <a:srgbClr val="FF0000"/>
                </a:solidFill>
                <a:latin typeface="Traditional Arabic" panose="02020603050405020304" pitchFamily="18" charset="-78"/>
                <a:cs typeface="Traditional Arabic" panose="02020603050405020304" pitchFamily="18" charset="-78"/>
              </a:rPr>
              <a:t> </a:t>
            </a:r>
            <a:r>
              <a:rPr lang="ar-DZ" altLang="fr-FR" sz="4400" b="1">
                <a:solidFill>
                  <a:srgbClr val="FF0000"/>
                </a:solidFill>
                <a:latin typeface="Traditional Arabic" panose="02020603050405020304" pitchFamily="18" charset="-78"/>
                <a:cs typeface="Traditional Arabic" panose="02020603050405020304" pitchFamily="18" charset="-78"/>
              </a:rPr>
              <a:t>أ</a:t>
            </a:r>
            <a:r>
              <a:rPr lang="ar-EG" altLang="fr-FR" sz="4400" b="1">
                <a:solidFill>
                  <a:srgbClr val="FF0000"/>
                </a:solidFill>
                <a:latin typeface="Traditional Arabic" panose="02020603050405020304" pitchFamily="18" charset="-78"/>
                <a:cs typeface="Traditional Arabic" panose="02020603050405020304" pitchFamily="18" charset="-78"/>
              </a:rPr>
              <a:t>برز الاتجاهات الحديثة في مجال التأهيل المهني</a:t>
            </a:r>
            <a:endParaRPr lang="fr-FR" altLang="fr-FR" sz="2000">
              <a:solidFill>
                <a:srgbClr val="FF0000"/>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2478122684"/>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75778"/>
                                        </p:tgtEl>
                                        <p:attrNameLst>
                                          <p:attrName>style.visibility</p:attrName>
                                        </p:attrNameLst>
                                      </p:cBhvr>
                                      <p:to>
                                        <p:strVal val="visible"/>
                                      </p:to>
                                    </p:set>
                                    <p:anim calcmode="lin" valueType="num">
                                      <p:cBhvr additive="base">
                                        <p:cTn id="13" dur="500" fill="hold"/>
                                        <p:tgtEl>
                                          <p:spTgt spid="75778"/>
                                        </p:tgtEl>
                                        <p:attrNameLst>
                                          <p:attrName>ppt_x</p:attrName>
                                        </p:attrNameLst>
                                      </p:cBhvr>
                                      <p:tavLst>
                                        <p:tav tm="0">
                                          <p:val>
                                            <p:strVal val="#ppt_x"/>
                                          </p:val>
                                        </p:tav>
                                        <p:tav tm="100000">
                                          <p:val>
                                            <p:strVal val="#ppt_x"/>
                                          </p:val>
                                        </p:tav>
                                      </p:tavLst>
                                    </p:anim>
                                    <p:anim calcmode="lin" valueType="num">
                                      <p:cBhvr additive="base">
                                        <p:cTn id="14" dur="500" fill="hold"/>
                                        <p:tgtEl>
                                          <p:spTgt spid="7577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3"/>
          <p:cNvGrpSpPr>
            <a:grpSpLocks/>
          </p:cNvGrpSpPr>
          <p:nvPr/>
        </p:nvGrpSpPr>
        <p:grpSpPr bwMode="auto">
          <a:xfrm rot="20714760" flipH="1">
            <a:off x="4097338" y="60325"/>
            <a:ext cx="3446462" cy="1195388"/>
            <a:chOff x="898620" y="1358685"/>
            <a:chExt cx="1726224" cy="990600"/>
          </a:xfrm>
        </p:grpSpPr>
        <p:sp>
          <p:nvSpPr>
            <p:cNvPr id="9" name="Pentagon 13"/>
            <p:cNvSpPr/>
            <p:nvPr/>
          </p:nvSpPr>
          <p:spPr>
            <a:xfrm>
              <a:off x="913101" y="1358214"/>
              <a:ext cx="1711912" cy="990600"/>
            </a:xfrm>
            <a:prstGeom prst="homePlate">
              <a:avLst/>
            </a:prstGeom>
            <a:gradFill flip="none" rotWithShape="1">
              <a:gsLst>
                <a:gs pos="83000">
                  <a:srgbClr val="5A930E"/>
                </a:gs>
                <a:gs pos="0">
                  <a:srgbClr val="9BED17"/>
                </a:gs>
                <a:gs pos="100000">
                  <a:srgbClr val="305808"/>
                </a:gs>
              </a:gsLst>
              <a:lin ang="10800000" scaled="1"/>
              <a:tileRect/>
            </a:gradFill>
            <a:ln w="25400" cap="flat" cmpd="sng" algn="ctr">
              <a:noFill/>
              <a:prstDash val="solid"/>
            </a:ln>
            <a:effectLst/>
          </p:spPr>
          <p:txBody>
            <a:bodyPr anchor="ctr"/>
            <a:lstStyle/>
            <a:p>
              <a:pPr algn="ctr">
                <a:defRPr/>
              </a:pPr>
              <a:endParaRPr lang="en-US" kern="0" dirty="0">
                <a:solidFill>
                  <a:sysClr val="window" lastClr="FFFFFF"/>
                </a:solidFill>
                <a:latin typeface="Simplified Arabic" panose="02020603050405020304" pitchFamily="18" charset="-78"/>
                <a:cs typeface="Simplified Arabic" panose="02020603050405020304" pitchFamily="18" charset="-78"/>
              </a:endParaRPr>
            </a:p>
          </p:txBody>
        </p:sp>
        <p:sp>
          <p:nvSpPr>
            <p:cNvPr id="12293" name="TextBox 14"/>
            <p:cNvSpPr txBox="1">
              <a:spLocks noChangeArrowheads="1"/>
            </p:cNvSpPr>
            <p:nvPr/>
          </p:nvSpPr>
          <p:spPr bwMode="auto">
            <a:xfrm>
              <a:off x="898620" y="1484599"/>
              <a:ext cx="1696079" cy="841899"/>
            </a:xfrm>
            <a:prstGeom prst="rect">
              <a:avLst/>
            </a:prstGeom>
            <a:noFill/>
            <a:ln w="9525">
              <a:noFill/>
              <a:miter lim="800000"/>
              <a:headEnd/>
              <a:tailEnd/>
            </a:ln>
          </p:spPr>
          <p:txBody>
            <a:bodyPr>
              <a:spAutoFit/>
            </a:bodyPr>
            <a:lstStyle/>
            <a:p>
              <a:pPr algn="ctr"/>
              <a:r>
                <a:rPr lang="ar-DZ" sz="6000" b="1" dirty="0" smtClean="0">
                  <a:solidFill>
                    <a:schemeClr val="bg1"/>
                  </a:solidFill>
                  <a:latin typeface="Simplified Arabic" pitchFamily="18" charset="-78"/>
                  <a:cs typeface="Simplified Arabic" pitchFamily="18" charset="-78"/>
                </a:rPr>
                <a:t>ه</a:t>
              </a:r>
              <a:r>
                <a:rPr lang="ar-SA" sz="6000" b="1" dirty="0" smtClean="0">
                  <a:solidFill>
                    <a:schemeClr val="bg1"/>
                  </a:solidFill>
                  <a:latin typeface="Simplified Arabic" pitchFamily="18" charset="-78"/>
                  <a:cs typeface="Simplified Arabic" pitchFamily="18" charset="-78"/>
                </a:rPr>
                <a:t>ي</a:t>
              </a:r>
              <a:endParaRPr lang="ar-DZ" sz="6000" b="1" dirty="0">
                <a:solidFill>
                  <a:schemeClr val="bg1"/>
                </a:solidFill>
                <a:latin typeface="Simplified Arabic" pitchFamily="18" charset="-78"/>
                <a:cs typeface="Simplified Arabic" pitchFamily="18" charset="-78"/>
              </a:endParaRPr>
            </a:p>
          </p:txBody>
        </p:sp>
      </p:grpSp>
      <p:sp>
        <p:nvSpPr>
          <p:cNvPr id="22" name="Pentagon 6"/>
          <p:cNvSpPr/>
          <p:nvPr/>
        </p:nvSpPr>
        <p:spPr>
          <a:xfrm flipH="1">
            <a:off x="227012" y="1428736"/>
            <a:ext cx="8459787" cy="5124464"/>
          </a:xfrm>
          <a:prstGeom prst="homePlate">
            <a:avLst>
              <a:gd name="adj" fmla="val 0"/>
            </a:avLst>
          </a:prstGeom>
          <a:gradFill flip="none" rotWithShape="1">
            <a:gsLst>
              <a:gs pos="78000">
                <a:srgbClr val="D9A803"/>
              </a:gs>
              <a:gs pos="0">
                <a:srgbClr val="FFE101"/>
              </a:gs>
              <a:gs pos="100000">
                <a:srgbClr val="F79646">
                  <a:lumMod val="50000"/>
                </a:srgbClr>
              </a:gs>
            </a:gsLst>
            <a:lin ang="10800000" scaled="1"/>
            <a:tileRect/>
          </a:gradFill>
          <a:ln w="25400" cap="flat" cmpd="sng" algn="ctr">
            <a:noFill/>
            <a:prstDash val="solid"/>
          </a:ln>
          <a:effectLst/>
        </p:spPr>
        <p:txBody>
          <a:bodyPr anchor="ctr"/>
          <a:lstStyle/>
          <a:p>
            <a:endParaRPr lang="ar-SA" sz="4400" b="1" dirty="0" smtClean="0">
              <a:solidFill>
                <a:srgbClr val="002060"/>
              </a:solidFill>
              <a:latin typeface="Sakkal Majalla" pitchFamily="2" charset="-78"/>
              <a:cs typeface="Sakkal Majalla" pitchFamily="2" charset="-78"/>
            </a:endParaRPr>
          </a:p>
        </p:txBody>
      </p:sp>
      <p:sp>
        <p:nvSpPr>
          <p:cNvPr id="6" name="Rectangle 5"/>
          <p:cNvSpPr/>
          <p:nvPr/>
        </p:nvSpPr>
        <p:spPr>
          <a:xfrm>
            <a:off x="357158" y="1714488"/>
            <a:ext cx="7929618" cy="4832092"/>
          </a:xfrm>
          <a:prstGeom prst="rect">
            <a:avLst/>
          </a:prstGeom>
        </p:spPr>
        <p:txBody>
          <a:bodyPr wrap="square">
            <a:spAutoFit/>
          </a:bodyPr>
          <a:lstStyle/>
          <a:p>
            <a:r>
              <a:rPr lang="ar-SA" sz="4400" b="1" dirty="0" smtClean="0">
                <a:solidFill>
                  <a:srgbClr val="002060"/>
                </a:solidFill>
                <a:latin typeface="Sakkal Majalla" pitchFamily="2" charset="-78"/>
                <a:cs typeface="Sakkal Majalla" pitchFamily="2" charset="-78"/>
              </a:rPr>
              <a:t>الإعاقة تع ني عدم قدرة الفرد على الاستجابة للبيئة أو التكيف معها نتيجة مشكلات سلوكية</a:t>
            </a:r>
          </a:p>
          <a:p>
            <a:r>
              <a:rPr lang="ar-SA" sz="4400" b="1" dirty="0" smtClean="0">
                <a:solidFill>
                  <a:srgbClr val="002060"/>
                </a:solidFill>
                <a:latin typeface="Sakkal Majalla" pitchFamily="2" charset="-78"/>
                <a:cs typeface="Sakkal Majalla" pitchFamily="2" charset="-78"/>
              </a:rPr>
              <a:t>أو عقلية أو جسمية. )</a:t>
            </a:r>
          </a:p>
          <a:p>
            <a:r>
              <a:rPr lang="ar-SA" sz="4400" b="1" dirty="0" smtClean="0">
                <a:solidFill>
                  <a:srgbClr val="002060"/>
                </a:solidFill>
                <a:latin typeface="Sakkal Majalla" pitchFamily="2" charset="-78"/>
                <a:cs typeface="Sakkal Majalla" pitchFamily="2" charset="-78"/>
              </a:rPr>
              <a:t>يقصد بالإعاقة كل ما يحول دون استمرارية النمو في مساره السليم بحيث إما أن يتوقف</a:t>
            </a:r>
          </a:p>
          <a:p>
            <a:r>
              <a:rPr lang="ar-SA" sz="4400" b="1" dirty="0" smtClean="0">
                <a:solidFill>
                  <a:srgbClr val="002060"/>
                </a:solidFill>
                <a:latin typeface="Sakkal Majalla" pitchFamily="2" charset="-78"/>
                <a:cs typeface="Sakkal Majalla" pitchFamily="2" charset="-78"/>
              </a:rPr>
              <a:t>· النمو أو ينتكس إلى مراحل عمرية سابقة أو ينحرف اتجاهه عن مساره العادي</a:t>
            </a:r>
            <a:endParaRPr lang="fr-FR" sz="4400" b="1" dirty="0">
              <a:solidFill>
                <a:srgbClr val="002060"/>
              </a:solidFill>
              <a:latin typeface="Sakkal Majalla" pitchFamily="2" charset="-78"/>
              <a:cs typeface="Sakkal Majalla" pitchFamily="2" charset="-78"/>
            </a:endParaRPr>
          </a:p>
        </p:txBody>
      </p:sp>
    </p:spTree>
    <p:extLst>
      <p:ext uri="{BB962C8B-B14F-4D97-AF65-F5344CB8AC3E}">
        <p14:creationId xmlns:p14="http://schemas.microsoft.com/office/powerpoint/2010/main" val="2034249033"/>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107504" y="3717032"/>
            <a:ext cx="8715375" cy="1285875"/>
          </a:xfrm>
        </p:spPr>
        <p:txBody>
          <a:bodyPr/>
          <a:lstStyle/>
          <a:p>
            <a:pPr algn="just" rtl="1">
              <a:defRPr/>
            </a:pP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 أصبحت خدمات التأهيل المختلفة تقوم على مبدأ فريق العمل متعدد التخصصات</a:t>
            </a:r>
            <a:r>
              <a:rPr lang="ar-DZ"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3- لم تعد برامج التدريب مقتصرة على عدد محدد من المهن المرتبطة بالأعمال اليدوية والحرف التقليدية بل أصبحت البدائل المتاحة متنوعة وتنسجم من المستحدثات التكنولوجية.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4-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وقد </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اتخذت </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معظم </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لمجتمعات إجراءات مختلفة لتشجيع تشغيل المعاقين في سوق العمل التنافسي</a:t>
            </a:r>
            <a:r>
              <a:rPr lang="ar-SA"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EG" sz="4400" b="1" u="sng"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أبرزها :</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endPar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457444260"/>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additive="base">
                                        <p:cTn id="7" dur="500" fill="hold"/>
                                        <p:tgtEl>
                                          <p:spTgt spid="76802"/>
                                        </p:tgtEl>
                                        <p:attrNameLst>
                                          <p:attrName>ppt_x</p:attrName>
                                        </p:attrNameLst>
                                      </p:cBhvr>
                                      <p:tavLst>
                                        <p:tav tm="0">
                                          <p:val>
                                            <p:strVal val="1+#ppt_w/2"/>
                                          </p:val>
                                        </p:tav>
                                        <p:tav tm="100000">
                                          <p:val>
                                            <p:strVal val="#ppt_x"/>
                                          </p:val>
                                        </p:tav>
                                      </p:tavLst>
                                    </p:anim>
                                    <p:anim calcmode="lin" valueType="num">
                                      <p:cBhvr additive="base">
                                        <p:cTn id="8" dur="500" fill="hold"/>
                                        <p:tgtEl>
                                          <p:spTgt spid="7680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180528" y="2492896"/>
            <a:ext cx="8929687" cy="1785938"/>
          </a:xfrm>
        </p:spPr>
        <p:txBody>
          <a:bodyPr/>
          <a:lstStyle/>
          <a:p>
            <a:pPr algn="r" rtl="1">
              <a:defRPr/>
            </a:pPr>
            <a:r>
              <a:rPr lang="ar-EG" sz="40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الوظائف في المؤسسات الكبيرة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تقديم إعفاءات ضريبية كحوافز للشركات والمؤسسات التي تقوم بتشغيل المعاقين .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إسهام الدولة في تحمل تكاليف التعديلات اللازمة التي تقوم بها جهات التشغيل في بيئة العمل .</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تقديم تسهيلات خاصة كالمساعدة في توفير السيارات الخاصة للمعاقين جسدياً , أو الطابعة الخاصة للمكفوفين.</a:t>
            </a:r>
            <a:b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br>
            <a:r>
              <a:rPr lang="ar-EG" sz="4400" b="1" dirty="0" smtClean="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إيجاد مكاتب أو أقسام خاصة لمتابعة تشغيل المعاقين .</a:t>
            </a:r>
          </a:p>
        </p:txBody>
      </p:sp>
    </p:spTree>
    <p:extLst>
      <p:ext uri="{BB962C8B-B14F-4D97-AF65-F5344CB8AC3E}">
        <p14:creationId xmlns:p14="http://schemas.microsoft.com/office/powerpoint/2010/main" val="571962403"/>
      </p:ext>
    </p:extLst>
  </p:cSld>
  <p:clrMapOvr>
    <a:masterClrMapping/>
  </p:clrMapOvr>
  <p:transition>
    <p:wipe dir="d"/>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1725" y="2565400"/>
            <a:ext cx="6350000" cy="1584325"/>
          </a:xfrm>
        </p:spPr>
        <p:txBody>
          <a:bodyPr/>
          <a:lstStyle/>
          <a:p>
            <a:pPr algn="ctr"/>
            <a:r>
              <a:rPr lang="ar-DZ" altLang="fr-FR" sz="8800" smtClean="0">
                <a:solidFill>
                  <a:schemeClr val="tx1"/>
                </a:solidFill>
                <a:latin typeface="Arabic Typesetting" panose="03020402040406030203" pitchFamily="66" charset="-78"/>
                <a:cs typeface="Arabic Typesetting" panose="03020402040406030203" pitchFamily="66" charset="-78"/>
              </a:rPr>
              <a:t>خدمات الـتأهيل المهني</a:t>
            </a:r>
            <a:endParaRPr lang="ar-EG" altLang="fr-FR" sz="8800" smtClean="0">
              <a:solidFill>
                <a:schemeClr val="tx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11784994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1" name="Connecteur en angle 160"/>
          <p:cNvCxnSpPr/>
          <p:nvPr/>
        </p:nvCxnSpPr>
        <p:spPr>
          <a:xfrm rot="10800000" flipV="1">
            <a:off x="5072063" y="1428750"/>
            <a:ext cx="1000125" cy="71438"/>
          </a:xfrm>
          <a:prstGeom prst="bentConnector3">
            <a:avLst>
              <a:gd name="adj1" fmla="val 12899"/>
            </a:avLst>
          </a:prstGeom>
          <a:ln w="38100" cmpd="sng">
            <a:solidFill>
              <a:schemeClr val="tx1"/>
            </a:solidFill>
            <a:headEnd type="stealth"/>
            <a:tailEnd type="arrow"/>
          </a:ln>
        </p:spPr>
        <p:style>
          <a:lnRef idx="1">
            <a:schemeClr val="accent1"/>
          </a:lnRef>
          <a:fillRef idx="0">
            <a:schemeClr val="accent1"/>
          </a:fillRef>
          <a:effectRef idx="0">
            <a:schemeClr val="accent1"/>
          </a:effectRef>
          <a:fontRef idx="minor">
            <a:schemeClr val="tx1"/>
          </a:fontRef>
        </p:style>
      </p:cxnSp>
      <p:cxnSp>
        <p:nvCxnSpPr>
          <p:cNvPr id="111" name="AutoShape 7"/>
          <p:cNvCxnSpPr>
            <a:cxnSpLocks noChangeShapeType="1"/>
          </p:cNvCxnSpPr>
          <p:nvPr/>
        </p:nvCxnSpPr>
        <p:spPr bwMode="auto">
          <a:xfrm rot="10800000" flipV="1">
            <a:off x="4929188" y="3143250"/>
            <a:ext cx="998537" cy="428625"/>
          </a:xfrm>
          <a:prstGeom prst="bentConnector3">
            <a:avLst>
              <a:gd name="adj1" fmla="val 34074"/>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1204" name="AutoShape 4"/>
          <p:cNvCxnSpPr>
            <a:cxnSpLocks noChangeShapeType="1"/>
          </p:cNvCxnSpPr>
          <p:nvPr/>
        </p:nvCxnSpPr>
        <p:spPr bwMode="auto">
          <a:xfrm rot="10800000">
            <a:off x="4905375" y="642938"/>
            <a:ext cx="1452563" cy="785812"/>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95" name="AutoShape 36"/>
          <p:cNvCxnSpPr>
            <a:cxnSpLocks noChangeShapeType="1"/>
          </p:cNvCxnSpPr>
          <p:nvPr/>
        </p:nvCxnSpPr>
        <p:spPr bwMode="auto">
          <a:xfrm rot="10800000" flipV="1">
            <a:off x="4929188" y="6072188"/>
            <a:ext cx="1285875" cy="285750"/>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691203" name="AutoShape 3"/>
          <p:cNvSpPr>
            <a:spLocks noChangeArrowheads="1"/>
          </p:cNvSpPr>
          <p:nvPr/>
        </p:nvSpPr>
        <p:spPr bwMode="auto">
          <a:xfrm>
            <a:off x="1285875" y="420688"/>
            <a:ext cx="3500438" cy="579437"/>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rPr>
              <a:t>التهيئة المهنية</a:t>
            </a:r>
            <a:endParaRPr lang="fr-FR" altLang="fr-FR" sz="280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cxnSp>
        <p:nvCxnSpPr>
          <p:cNvPr id="691206" name="AutoShape 6"/>
          <p:cNvCxnSpPr>
            <a:cxnSpLocks noChangeShapeType="1"/>
          </p:cNvCxnSpPr>
          <p:nvPr/>
        </p:nvCxnSpPr>
        <p:spPr bwMode="auto">
          <a:xfrm rot="10800000">
            <a:off x="5000625" y="2143125"/>
            <a:ext cx="1071563" cy="642938"/>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1207" name="AutoShape 7"/>
          <p:cNvCxnSpPr>
            <a:cxnSpLocks noChangeShapeType="1"/>
          </p:cNvCxnSpPr>
          <p:nvPr/>
        </p:nvCxnSpPr>
        <p:spPr bwMode="auto">
          <a:xfrm rot="10800000" flipV="1">
            <a:off x="5000625" y="2786063"/>
            <a:ext cx="642938" cy="71437"/>
          </a:xfrm>
          <a:prstGeom prst="bentConnector3">
            <a:avLst>
              <a:gd name="adj1" fmla="val -22139"/>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691236" name="AutoShape 36"/>
          <p:cNvCxnSpPr>
            <a:cxnSpLocks noChangeShapeType="1"/>
          </p:cNvCxnSpPr>
          <p:nvPr/>
        </p:nvCxnSpPr>
        <p:spPr bwMode="auto">
          <a:xfrm rot="10800000" flipV="1">
            <a:off x="4929188" y="3643313"/>
            <a:ext cx="1928812" cy="1357312"/>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40" name="AutoShape 8"/>
          <p:cNvCxnSpPr>
            <a:cxnSpLocks noChangeShapeType="1"/>
          </p:cNvCxnSpPr>
          <p:nvPr/>
        </p:nvCxnSpPr>
        <p:spPr bwMode="auto">
          <a:xfrm rot="10800000" flipV="1">
            <a:off x="4929188" y="4143375"/>
            <a:ext cx="1928812" cy="71438"/>
          </a:xfrm>
          <a:prstGeom prst="bentConnector3">
            <a:avLst>
              <a:gd name="adj1" fmla="val 50000"/>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43" name="AutoShape 2"/>
          <p:cNvSpPr>
            <a:spLocks noChangeArrowheads="1"/>
          </p:cNvSpPr>
          <p:nvPr/>
        </p:nvSpPr>
        <p:spPr bwMode="auto">
          <a:xfrm>
            <a:off x="5572125" y="857250"/>
            <a:ext cx="3286125" cy="5572125"/>
          </a:xfrm>
          <a:prstGeom prst="roundRect">
            <a:avLst>
              <a:gd name="adj" fmla="val 16667"/>
            </a:avLst>
          </a:prstGeom>
          <a:solidFill>
            <a:srgbClr val="FF0000"/>
          </a:solidFill>
          <a:ln w="57150">
            <a:solidFill>
              <a:srgbClr val="080B16"/>
            </a:solidFill>
            <a:headEnd/>
            <a:tailEnd/>
          </a:ln>
        </p:spPr>
        <p:style>
          <a:lnRef idx="1">
            <a:schemeClr val="accent2"/>
          </a:lnRef>
          <a:fillRef idx="2">
            <a:schemeClr val="accent2"/>
          </a:fillRef>
          <a:effectRef idx="1">
            <a:schemeClr val="accent2"/>
          </a:effectRef>
          <a:fontRef idx="minor">
            <a:schemeClr val="dk1"/>
          </a:fontRef>
        </p:style>
        <p:txBody>
          <a:bodyPr wrap="none" lIns="0" tIns="0" rIns="0" bIns="0" anchor="ctr"/>
          <a:lstStyle/>
          <a:p>
            <a:pPr algn="ctr" rtl="1">
              <a:defRPr/>
            </a:pPr>
            <a:endParaRPr lang="en-US">
              <a:ln w="38100">
                <a:solidFill>
                  <a:schemeClr val="tx1"/>
                </a:solidFill>
              </a:ln>
            </a:endParaRPr>
          </a:p>
        </p:txBody>
      </p:sp>
      <p:sp>
        <p:nvSpPr>
          <p:cNvPr id="48179" name="Text Box 10"/>
          <p:cNvSpPr txBox="1">
            <a:spLocks noChangeArrowheads="1"/>
          </p:cNvSpPr>
          <p:nvPr/>
        </p:nvSpPr>
        <p:spPr bwMode="auto">
          <a:xfrm>
            <a:off x="6072188" y="2841625"/>
            <a:ext cx="2428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50000"/>
              </a:spcBef>
              <a:buClrTx/>
              <a:buSzTx/>
              <a:buFontTx/>
              <a:buNone/>
            </a:pPr>
            <a:r>
              <a:rPr lang="ar-SA" altLang="fr-FR" sz="3600" b="1">
                <a:solidFill>
                  <a:schemeClr val="tx1"/>
                </a:solidFill>
                <a:latin typeface="Tahoma" panose="020B0604030504040204" pitchFamily="34" charset="0"/>
                <a:cs typeface="Arial" panose="020B0604020202020204" pitchFamily="34" charset="0"/>
              </a:rPr>
              <a:t>خدمات التأهيل</a:t>
            </a:r>
            <a:endParaRPr lang="fr-FR" altLang="fr-FR" sz="3600" b="1">
              <a:solidFill>
                <a:schemeClr val="tx1"/>
              </a:solidFill>
              <a:latin typeface="Tahoma" panose="020B0604030504040204" pitchFamily="34" charset="0"/>
              <a:cs typeface="Arial" panose="020B0604020202020204" pitchFamily="34" charset="0"/>
            </a:endParaRPr>
          </a:p>
        </p:txBody>
      </p:sp>
      <p:sp>
        <p:nvSpPr>
          <p:cNvPr id="99" name="AutoShape 3"/>
          <p:cNvSpPr>
            <a:spLocks noChangeArrowheads="1"/>
          </p:cNvSpPr>
          <p:nvPr/>
        </p:nvSpPr>
        <p:spPr bwMode="auto">
          <a:xfrm>
            <a:off x="1285875" y="1135063"/>
            <a:ext cx="3500438" cy="579437"/>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التقييم المهني</a:t>
            </a:r>
            <a:endParaRPr lang="fr-FR" altLang="fr-FR" sz="280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0" name="AutoShape 3"/>
          <p:cNvSpPr>
            <a:spLocks noChangeArrowheads="1"/>
          </p:cNvSpPr>
          <p:nvPr/>
        </p:nvSpPr>
        <p:spPr bwMode="auto">
          <a:xfrm>
            <a:off x="1285875" y="1920875"/>
            <a:ext cx="3500438" cy="579438"/>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rPr>
              <a:t>التوجيه والإرشاد المهني</a:t>
            </a:r>
            <a:endParaRPr lang="fr-FR" altLang="fr-FR" sz="2800"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1" name="AutoShape 3"/>
          <p:cNvSpPr>
            <a:spLocks noChangeArrowheads="1"/>
          </p:cNvSpPr>
          <p:nvPr/>
        </p:nvSpPr>
        <p:spPr bwMode="auto">
          <a:xfrm>
            <a:off x="1285875" y="2563813"/>
            <a:ext cx="3500438" cy="579437"/>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التدريب المهني</a:t>
            </a:r>
            <a:endParaRPr lang="fr-FR" altLang="fr-FR" sz="280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2" name="AutoShape 3"/>
          <p:cNvSpPr>
            <a:spLocks noChangeArrowheads="1"/>
          </p:cNvSpPr>
          <p:nvPr/>
        </p:nvSpPr>
        <p:spPr bwMode="auto">
          <a:xfrm>
            <a:off x="1285875" y="3278188"/>
            <a:ext cx="3500438" cy="579437"/>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التشغيل</a:t>
            </a:r>
            <a:endParaRPr lang="fr-FR" altLang="fr-FR" sz="280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3" name="AutoShape 3"/>
          <p:cNvSpPr>
            <a:spLocks noChangeArrowheads="1"/>
          </p:cNvSpPr>
          <p:nvPr/>
        </p:nvSpPr>
        <p:spPr bwMode="auto">
          <a:xfrm>
            <a:off x="1285875" y="3992563"/>
            <a:ext cx="3500438" cy="579437"/>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التشغيل المحمي</a:t>
            </a:r>
            <a:endParaRPr lang="fr-FR" altLang="fr-FR" sz="280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4" name="AutoShape 3"/>
          <p:cNvSpPr>
            <a:spLocks noChangeArrowheads="1"/>
          </p:cNvSpPr>
          <p:nvPr/>
        </p:nvSpPr>
        <p:spPr bwMode="auto">
          <a:xfrm>
            <a:off x="1285875" y="4706938"/>
            <a:ext cx="3500438" cy="722312"/>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تحليل العمل والتكيف معه</a:t>
            </a:r>
            <a:endParaRPr lang="fr-FR" altLang="fr-FR" sz="2800"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6" name="AutoShape 3"/>
          <p:cNvSpPr>
            <a:spLocks noChangeArrowheads="1"/>
          </p:cNvSpPr>
          <p:nvPr/>
        </p:nvSpPr>
        <p:spPr bwMode="auto">
          <a:xfrm>
            <a:off x="1357313" y="5929313"/>
            <a:ext cx="3500437" cy="650875"/>
          </a:xfrm>
          <a:prstGeom prst="roundRect">
            <a:avLst>
              <a:gd name="adj" fmla="val 16667"/>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المتابعة</a:t>
            </a:r>
            <a:endParaRPr lang="fr-FR" altLang="fr-FR" sz="2800"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2662932893"/>
      </p:ext>
    </p:extLst>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
                                        </p:tgtEl>
                                        <p:attrNameLst>
                                          <p:attrName>style.visibility</p:attrName>
                                        </p:attrNameLst>
                                      </p:cBhvr>
                                      <p:to>
                                        <p:strVal val="visible"/>
                                      </p:to>
                                    </p:set>
                                    <p:anim calcmode="lin" valueType="num">
                                      <p:cBhvr>
                                        <p:cTn id="7" dur="1000" fill="hold"/>
                                        <p:tgtEl>
                                          <p:spTgt spid="43"/>
                                        </p:tgtEl>
                                        <p:attrNameLst>
                                          <p:attrName>ppt_w</p:attrName>
                                        </p:attrNameLst>
                                      </p:cBhvr>
                                      <p:tavLst>
                                        <p:tav tm="0">
                                          <p:val>
                                            <p:fltVal val="0"/>
                                          </p:val>
                                        </p:tav>
                                        <p:tav tm="100000">
                                          <p:val>
                                            <p:strVal val="#ppt_w"/>
                                          </p:val>
                                        </p:tav>
                                      </p:tavLst>
                                    </p:anim>
                                    <p:anim calcmode="lin" valueType="num">
                                      <p:cBhvr>
                                        <p:cTn id="8" dur="1000" fill="hold"/>
                                        <p:tgtEl>
                                          <p:spTgt spid="43"/>
                                        </p:tgtEl>
                                        <p:attrNameLst>
                                          <p:attrName>ppt_h</p:attrName>
                                        </p:attrNameLst>
                                      </p:cBhvr>
                                      <p:tavLst>
                                        <p:tav tm="0">
                                          <p:val>
                                            <p:fltVal val="0"/>
                                          </p:val>
                                        </p:tav>
                                        <p:tav tm="100000">
                                          <p:val>
                                            <p:strVal val="#ppt_h"/>
                                          </p:val>
                                        </p:tav>
                                      </p:tavLst>
                                    </p:anim>
                                    <p:anim calcmode="lin" valueType="num">
                                      <p:cBhvr>
                                        <p:cTn id="9" dur="1000" fill="hold"/>
                                        <p:tgtEl>
                                          <p:spTgt spid="43"/>
                                        </p:tgtEl>
                                        <p:attrNameLst>
                                          <p:attrName>style.rotation</p:attrName>
                                        </p:attrNameLst>
                                      </p:cBhvr>
                                      <p:tavLst>
                                        <p:tav tm="0">
                                          <p:val>
                                            <p:fltVal val="90"/>
                                          </p:val>
                                        </p:tav>
                                        <p:tav tm="100000">
                                          <p:val>
                                            <p:fltVal val="0"/>
                                          </p:val>
                                        </p:tav>
                                      </p:tavLst>
                                    </p:anim>
                                    <p:animEffect transition="in" filter="fade">
                                      <p:cBhvr>
                                        <p:cTn id="10" dur="1000"/>
                                        <p:tgtEl>
                                          <p:spTgt spid="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8179"/>
                                        </p:tgtEl>
                                        <p:attrNameLst>
                                          <p:attrName>style.visibility</p:attrName>
                                        </p:attrNameLst>
                                      </p:cBhvr>
                                      <p:to>
                                        <p:strVal val="visible"/>
                                      </p:to>
                                    </p:set>
                                    <p:anim calcmode="lin" valueType="num">
                                      <p:cBhvr additive="base">
                                        <p:cTn id="15" dur="500" fill="hold"/>
                                        <p:tgtEl>
                                          <p:spTgt spid="48179"/>
                                        </p:tgtEl>
                                        <p:attrNameLst>
                                          <p:attrName>ppt_x</p:attrName>
                                        </p:attrNameLst>
                                      </p:cBhvr>
                                      <p:tavLst>
                                        <p:tav tm="0">
                                          <p:val>
                                            <p:strVal val="#ppt_x"/>
                                          </p:val>
                                        </p:tav>
                                        <p:tav tm="100000">
                                          <p:val>
                                            <p:strVal val="#ppt_x"/>
                                          </p:val>
                                        </p:tav>
                                      </p:tavLst>
                                    </p:anim>
                                    <p:anim calcmode="lin" valueType="num">
                                      <p:cBhvr additive="base">
                                        <p:cTn id="16" dur="500" fill="hold"/>
                                        <p:tgtEl>
                                          <p:spTgt spid="48179"/>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nodeType="clickEffect">
                                  <p:stCondLst>
                                    <p:cond delay="0"/>
                                  </p:stCondLst>
                                  <p:childTnLst>
                                    <p:set>
                                      <p:cBhvr>
                                        <p:cTn id="20" dur="1" fill="hold">
                                          <p:stCondLst>
                                            <p:cond delay="0"/>
                                          </p:stCondLst>
                                        </p:cTn>
                                        <p:tgtEl>
                                          <p:spTgt spid="691204"/>
                                        </p:tgtEl>
                                        <p:attrNameLst>
                                          <p:attrName>style.visibility</p:attrName>
                                        </p:attrNameLst>
                                      </p:cBhvr>
                                      <p:to>
                                        <p:strVal val="visible"/>
                                      </p:to>
                                    </p:set>
                                    <p:animEffect transition="in" filter="checkerboard(across)">
                                      <p:cBhvr>
                                        <p:cTn id="21" dur="500"/>
                                        <p:tgtEl>
                                          <p:spTgt spid="69120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nodeType="clickEffect">
                                  <p:stCondLst>
                                    <p:cond delay="0"/>
                                  </p:stCondLst>
                                  <p:childTnLst>
                                    <p:set>
                                      <p:cBhvr>
                                        <p:cTn id="25" dur="1" fill="hold">
                                          <p:stCondLst>
                                            <p:cond delay="0"/>
                                          </p:stCondLst>
                                        </p:cTn>
                                        <p:tgtEl>
                                          <p:spTgt spid="161"/>
                                        </p:tgtEl>
                                        <p:attrNameLst>
                                          <p:attrName>style.visibility</p:attrName>
                                        </p:attrNameLst>
                                      </p:cBhvr>
                                      <p:to>
                                        <p:strVal val="visible"/>
                                      </p:to>
                                    </p:set>
                                    <p:animEffect transition="in" filter="checkerboard(across)">
                                      <p:cBhvr>
                                        <p:cTn id="26" dur="500"/>
                                        <p:tgtEl>
                                          <p:spTgt spid="16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691203"/>
                                        </p:tgtEl>
                                        <p:attrNameLst>
                                          <p:attrName>style.visibility</p:attrName>
                                        </p:attrNameLst>
                                      </p:cBhvr>
                                      <p:to>
                                        <p:strVal val="visible"/>
                                      </p:to>
                                    </p:set>
                                    <p:animEffect transition="in" filter="checkerboard(across)">
                                      <p:cBhvr>
                                        <p:cTn id="31" dur="500"/>
                                        <p:tgtEl>
                                          <p:spTgt spid="69120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99"/>
                                        </p:tgtEl>
                                        <p:attrNameLst>
                                          <p:attrName>style.visibility</p:attrName>
                                        </p:attrNameLst>
                                      </p:cBhvr>
                                      <p:to>
                                        <p:strVal val="visible"/>
                                      </p:to>
                                    </p:set>
                                    <p:animEffect transition="in" filter="checkerboard(across)">
                                      <p:cBhvr>
                                        <p:cTn id="36" dur="500"/>
                                        <p:tgtEl>
                                          <p:spTgt spid="9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 presetClass="entr" presetSubtype="10" fill="hold" nodeType="clickEffect">
                                  <p:stCondLst>
                                    <p:cond delay="0"/>
                                  </p:stCondLst>
                                  <p:childTnLst>
                                    <p:set>
                                      <p:cBhvr>
                                        <p:cTn id="40" dur="1" fill="hold">
                                          <p:stCondLst>
                                            <p:cond delay="0"/>
                                          </p:stCondLst>
                                        </p:cTn>
                                        <p:tgtEl>
                                          <p:spTgt spid="691206"/>
                                        </p:tgtEl>
                                        <p:attrNameLst>
                                          <p:attrName>style.visibility</p:attrName>
                                        </p:attrNameLst>
                                      </p:cBhvr>
                                      <p:to>
                                        <p:strVal val="visible"/>
                                      </p:to>
                                    </p:set>
                                    <p:animEffect transition="in" filter="checkerboard(across)">
                                      <p:cBhvr>
                                        <p:cTn id="41" dur="500"/>
                                        <p:tgtEl>
                                          <p:spTgt spid="69120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00"/>
                                        </p:tgtEl>
                                        <p:attrNameLst>
                                          <p:attrName>style.visibility</p:attrName>
                                        </p:attrNameLst>
                                      </p:cBhvr>
                                      <p:to>
                                        <p:strVal val="visible"/>
                                      </p:to>
                                    </p:set>
                                    <p:animEffect transition="in" filter="checkerboard(across)">
                                      <p:cBhvr>
                                        <p:cTn id="46" dur="500"/>
                                        <p:tgtEl>
                                          <p:spTgt spid="10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nodeType="clickEffect">
                                  <p:stCondLst>
                                    <p:cond delay="0"/>
                                  </p:stCondLst>
                                  <p:childTnLst>
                                    <p:set>
                                      <p:cBhvr>
                                        <p:cTn id="50" dur="1" fill="hold">
                                          <p:stCondLst>
                                            <p:cond delay="0"/>
                                          </p:stCondLst>
                                        </p:cTn>
                                        <p:tgtEl>
                                          <p:spTgt spid="691207"/>
                                        </p:tgtEl>
                                        <p:attrNameLst>
                                          <p:attrName>style.visibility</p:attrName>
                                        </p:attrNameLst>
                                      </p:cBhvr>
                                      <p:to>
                                        <p:strVal val="visible"/>
                                      </p:to>
                                    </p:set>
                                    <p:animEffect transition="in" filter="checkerboard(across)">
                                      <p:cBhvr>
                                        <p:cTn id="51" dur="500"/>
                                        <p:tgtEl>
                                          <p:spTgt spid="69120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 presetClass="entr" presetSubtype="10" fill="hold" grpId="0" nodeType="clickEffect">
                                  <p:stCondLst>
                                    <p:cond delay="0"/>
                                  </p:stCondLst>
                                  <p:childTnLst>
                                    <p:set>
                                      <p:cBhvr>
                                        <p:cTn id="55" dur="1" fill="hold">
                                          <p:stCondLst>
                                            <p:cond delay="0"/>
                                          </p:stCondLst>
                                        </p:cTn>
                                        <p:tgtEl>
                                          <p:spTgt spid="101"/>
                                        </p:tgtEl>
                                        <p:attrNameLst>
                                          <p:attrName>style.visibility</p:attrName>
                                        </p:attrNameLst>
                                      </p:cBhvr>
                                      <p:to>
                                        <p:strVal val="visible"/>
                                      </p:to>
                                    </p:set>
                                    <p:animEffect transition="in" filter="checkerboard(across)">
                                      <p:cBhvr>
                                        <p:cTn id="56" dur="500"/>
                                        <p:tgtEl>
                                          <p:spTgt spid="10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nodeType="clickEffect">
                                  <p:stCondLst>
                                    <p:cond delay="0"/>
                                  </p:stCondLst>
                                  <p:childTnLst>
                                    <p:set>
                                      <p:cBhvr>
                                        <p:cTn id="60" dur="1" fill="hold">
                                          <p:stCondLst>
                                            <p:cond delay="0"/>
                                          </p:stCondLst>
                                        </p:cTn>
                                        <p:tgtEl>
                                          <p:spTgt spid="111"/>
                                        </p:tgtEl>
                                        <p:attrNameLst>
                                          <p:attrName>style.visibility</p:attrName>
                                        </p:attrNameLst>
                                      </p:cBhvr>
                                      <p:to>
                                        <p:strVal val="visible"/>
                                      </p:to>
                                    </p:set>
                                    <p:animEffect transition="in" filter="checkerboard(across)">
                                      <p:cBhvr>
                                        <p:cTn id="61" dur="500"/>
                                        <p:tgtEl>
                                          <p:spTgt spid="111"/>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 presetClass="entr" presetSubtype="10" fill="hold" grpId="0" nodeType="clickEffect">
                                  <p:stCondLst>
                                    <p:cond delay="0"/>
                                  </p:stCondLst>
                                  <p:childTnLst>
                                    <p:set>
                                      <p:cBhvr>
                                        <p:cTn id="65" dur="1" fill="hold">
                                          <p:stCondLst>
                                            <p:cond delay="0"/>
                                          </p:stCondLst>
                                        </p:cTn>
                                        <p:tgtEl>
                                          <p:spTgt spid="102"/>
                                        </p:tgtEl>
                                        <p:attrNameLst>
                                          <p:attrName>style.visibility</p:attrName>
                                        </p:attrNameLst>
                                      </p:cBhvr>
                                      <p:to>
                                        <p:strVal val="visible"/>
                                      </p:to>
                                    </p:set>
                                    <p:animEffect transition="in" filter="checkerboard(across)">
                                      <p:cBhvr>
                                        <p:cTn id="66" dur="500"/>
                                        <p:tgtEl>
                                          <p:spTgt spid="10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 presetClass="entr" presetSubtype="10" fill="hold" nodeType="clickEffect">
                                  <p:stCondLst>
                                    <p:cond delay="0"/>
                                  </p:stCondLst>
                                  <p:childTnLst>
                                    <p:set>
                                      <p:cBhvr>
                                        <p:cTn id="70" dur="1" fill="hold">
                                          <p:stCondLst>
                                            <p:cond delay="0"/>
                                          </p:stCondLst>
                                        </p:cTn>
                                        <p:tgtEl>
                                          <p:spTgt spid="40"/>
                                        </p:tgtEl>
                                        <p:attrNameLst>
                                          <p:attrName>style.visibility</p:attrName>
                                        </p:attrNameLst>
                                      </p:cBhvr>
                                      <p:to>
                                        <p:strVal val="visible"/>
                                      </p:to>
                                    </p:set>
                                    <p:animEffect transition="in" filter="checkerboard(across)">
                                      <p:cBhvr>
                                        <p:cTn id="71" dur="500"/>
                                        <p:tgtEl>
                                          <p:spTgt spid="40"/>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 presetClass="entr" presetSubtype="10" fill="hold" grpId="0" nodeType="clickEffect">
                                  <p:stCondLst>
                                    <p:cond delay="0"/>
                                  </p:stCondLst>
                                  <p:childTnLst>
                                    <p:set>
                                      <p:cBhvr>
                                        <p:cTn id="75" dur="1" fill="hold">
                                          <p:stCondLst>
                                            <p:cond delay="0"/>
                                          </p:stCondLst>
                                        </p:cTn>
                                        <p:tgtEl>
                                          <p:spTgt spid="103"/>
                                        </p:tgtEl>
                                        <p:attrNameLst>
                                          <p:attrName>style.visibility</p:attrName>
                                        </p:attrNameLst>
                                      </p:cBhvr>
                                      <p:to>
                                        <p:strVal val="visible"/>
                                      </p:to>
                                    </p:set>
                                    <p:animEffect transition="in" filter="checkerboard(across)">
                                      <p:cBhvr>
                                        <p:cTn id="76" dur="500"/>
                                        <p:tgtEl>
                                          <p:spTgt spid="103"/>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5" presetClass="entr" presetSubtype="10" fill="hold" nodeType="clickEffect">
                                  <p:stCondLst>
                                    <p:cond delay="0"/>
                                  </p:stCondLst>
                                  <p:childTnLst>
                                    <p:set>
                                      <p:cBhvr>
                                        <p:cTn id="80" dur="1" fill="hold">
                                          <p:stCondLst>
                                            <p:cond delay="0"/>
                                          </p:stCondLst>
                                        </p:cTn>
                                        <p:tgtEl>
                                          <p:spTgt spid="691236"/>
                                        </p:tgtEl>
                                        <p:attrNameLst>
                                          <p:attrName>style.visibility</p:attrName>
                                        </p:attrNameLst>
                                      </p:cBhvr>
                                      <p:to>
                                        <p:strVal val="visible"/>
                                      </p:to>
                                    </p:set>
                                    <p:animEffect transition="in" filter="checkerboard(across)">
                                      <p:cBhvr>
                                        <p:cTn id="81" dur="500"/>
                                        <p:tgtEl>
                                          <p:spTgt spid="691236"/>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5" presetClass="entr" presetSubtype="10" fill="hold" grpId="0" nodeType="clickEffect">
                                  <p:stCondLst>
                                    <p:cond delay="0"/>
                                  </p:stCondLst>
                                  <p:childTnLst>
                                    <p:set>
                                      <p:cBhvr>
                                        <p:cTn id="85" dur="1" fill="hold">
                                          <p:stCondLst>
                                            <p:cond delay="0"/>
                                          </p:stCondLst>
                                        </p:cTn>
                                        <p:tgtEl>
                                          <p:spTgt spid="104"/>
                                        </p:tgtEl>
                                        <p:attrNameLst>
                                          <p:attrName>style.visibility</p:attrName>
                                        </p:attrNameLst>
                                      </p:cBhvr>
                                      <p:to>
                                        <p:strVal val="visible"/>
                                      </p:to>
                                    </p:set>
                                    <p:animEffect transition="in" filter="checkerboard(across)">
                                      <p:cBhvr>
                                        <p:cTn id="86" dur="500"/>
                                        <p:tgtEl>
                                          <p:spTgt spid="104"/>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5" presetClass="entr" presetSubtype="10" fill="hold" nodeType="clickEffect">
                                  <p:stCondLst>
                                    <p:cond delay="0"/>
                                  </p:stCondLst>
                                  <p:childTnLst>
                                    <p:set>
                                      <p:cBhvr>
                                        <p:cTn id="90" dur="1" fill="hold">
                                          <p:stCondLst>
                                            <p:cond delay="0"/>
                                          </p:stCondLst>
                                        </p:cTn>
                                        <p:tgtEl>
                                          <p:spTgt spid="95"/>
                                        </p:tgtEl>
                                        <p:attrNameLst>
                                          <p:attrName>style.visibility</p:attrName>
                                        </p:attrNameLst>
                                      </p:cBhvr>
                                      <p:to>
                                        <p:strVal val="visible"/>
                                      </p:to>
                                    </p:set>
                                    <p:animEffect transition="in" filter="checkerboard(across)">
                                      <p:cBhvr>
                                        <p:cTn id="91" dur="500"/>
                                        <p:tgtEl>
                                          <p:spTgt spid="95"/>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5" presetClass="entr" presetSubtype="10" fill="hold" grpId="0" nodeType="clickEffect">
                                  <p:stCondLst>
                                    <p:cond delay="0"/>
                                  </p:stCondLst>
                                  <p:childTnLst>
                                    <p:set>
                                      <p:cBhvr>
                                        <p:cTn id="95" dur="1" fill="hold">
                                          <p:stCondLst>
                                            <p:cond delay="0"/>
                                          </p:stCondLst>
                                        </p:cTn>
                                        <p:tgtEl>
                                          <p:spTgt spid="106"/>
                                        </p:tgtEl>
                                        <p:attrNameLst>
                                          <p:attrName>style.visibility</p:attrName>
                                        </p:attrNameLst>
                                      </p:cBhvr>
                                      <p:to>
                                        <p:strVal val="visible"/>
                                      </p:to>
                                    </p:set>
                                    <p:animEffect transition="in" filter="checkerboard(across)">
                                      <p:cBhvr>
                                        <p:cTn id="96"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3" grpId="0" animBg="1"/>
      <p:bldP spid="43" grpId="0" animBg="1"/>
      <p:bldP spid="48179" grpId="0"/>
      <p:bldP spid="99" grpId="0" animBg="1"/>
      <p:bldP spid="100" grpId="0" animBg="1"/>
      <p:bldP spid="101" grpId="0" animBg="1"/>
      <p:bldP spid="102" grpId="0" animBg="1"/>
      <p:bldP spid="103" grpId="0" animBg="1"/>
      <p:bldP spid="104" grpId="0" animBg="1"/>
      <p:bldP spid="10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539552" y="3140968"/>
            <a:ext cx="8229600" cy="1143000"/>
          </a:xfrm>
        </p:spPr>
        <p:txBody>
          <a:bodyPr/>
          <a:lstStyle/>
          <a:p>
            <a:pPr algn="r"/>
            <a:r>
              <a:rPr lang="ar-EG" altLang="fr-FR" sz="4800" b="1" u="sng" dirty="0" smtClean="0">
                <a:solidFill>
                  <a:schemeClr val="tx1"/>
                </a:solidFill>
                <a:latin typeface="Traditional Arabic" panose="02020603050405020304" pitchFamily="18" charset="-78"/>
                <a:cs typeface="Traditional Arabic" panose="02020603050405020304" pitchFamily="18" charset="-78"/>
              </a:rPr>
              <a:t>خدمات </a:t>
            </a:r>
            <a:r>
              <a:rPr lang="ar-EG" altLang="fr-FR" sz="4800" b="1" u="sng" dirty="0" err="1" smtClean="0">
                <a:solidFill>
                  <a:schemeClr val="tx1"/>
                </a:solidFill>
                <a:latin typeface="Traditional Arabic" panose="02020603050405020304" pitchFamily="18" charset="-78"/>
                <a:cs typeface="Traditional Arabic" panose="02020603050405020304" pitchFamily="18" charset="-78"/>
              </a:rPr>
              <a:t>التأهي</a:t>
            </a:r>
            <a:r>
              <a:rPr lang="ar-SA" altLang="fr-FR" sz="4800" b="1" u="sng" dirty="0" smtClean="0">
                <a:solidFill>
                  <a:schemeClr val="tx1"/>
                </a:solidFill>
                <a:latin typeface="Traditional Arabic" panose="02020603050405020304" pitchFamily="18" charset="-78"/>
                <a:cs typeface="Traditional Arabic" panose="02020603050405020304" pitchFamily="18" charset="-78"/>
              </a:rPr>
              <a:t>ـ</a:t>
            </a:r>
            <a:r>
              <a:rPr lang="ar-EG" altLang="fr-FR" sz="4800" b="1" u="sng" dirty="0" smtClean="0">
                <a:solidFill>
                  <a:schemeClr val="tx1"/>
                </a:solidFill>
                <a:latin typeface="Traditional Arabic" panose="02020603050405020304" pitchFamily="18" charset="-78"/>
                <a:cs typeface="Traditional Arabic" panose="02020603050405020304" pitchFamily="18" charset="-78"/>
              </a:rPr>
              <a:t>ل المهني :</a:t>
            </a:r>
            <a:br>
              <a:rPr lang="ar-EG" altLang="fr-FR" sz="4800" b="1" u="sng" dirty="0" smtClean="0">
                <a:solidFill>
                  <a:schemeClr val="tx1"/>
                </a:solidFill>
                <a:latin typeface="Traditional Arabic" panose="02020603050405020304" pitchFamily="18" charset="-78"/>
                <a:cs typeface="Traditional Arabic" panose="02020603050405020304" pitchFamily="18" charset="-78"/>
              </a:rPr>
            </a:br>
            <a:r>
              <a:rPr lang="ar-EG" altLang="fr-FR" sz="4800" b="1" u="sng" dirty="0" smtClean="0">
                <a:solidFill>
                  <a:schemeClr val="tx1"/>
                </a:solidFill>
                <a:latin typeface="Traditional Arabic" panose="02020603050405020304" pitchFamily="18" charset="-78"/>
                <a:cs typeface="Traditional Arabic" panose="02020603050405020304" pitchFamily="18" charset="-78"/>
              </a:rPr>
              <a:t>1- </a:t>
            </a:r>
            <a:r>
              <a:rPr lang="ar-EG" altLang="fr-FR" sz="4800" b="1" u="sng" dirty="0" err="1" smtClean="0">
                <a:solidFill>
                  <a:schemeClr val="tx1"/>
                </a:solidFill>
                <a:latin typeface="Traditional Arabic" panose="02020603050405020304" pitchFamily="18" charset="-78"/>
                <a:cs typeface="Traditional Arabic" panose="02020603050405020304" pitchFamily="18" charset="-78"/>
              </a:rPr>
              <a:t>التهيئ</a:t>
            </a:r>
            <a:r>
              <a:rPr lang="ar-SA" altLang="fr-FR" sz="4800" b="1" u="sng" dirty="0" smtClean="0">
                <a:solidFill>
                  <a:schemeClr val="tx1"/>
                </a:solidFill>
                <a:latin typeface="Traditional Arabic" panose="02020603050405020304" pitchFamily="18" charset="-78"/>
                <a:cs typeface="Traditional Arabic" panose="02020603050405020304" pitchFamily="18" charset="-78"/>
              </a:rPr>
              <a:t>ـ</a:t>
            </a:r>
            <a:r>
              <a:rPr lang="ar-EG" altLang="fr-FR" sz="4800" b="1" u="sng" dirty="0" smtClean="0">
                <a:solidFill>
                  <a:schemeClr val="tx1"/>
                </a:solidFill>
                <a:latin typeface="Traditional Arabic" panose="02020603050405020304" pitchFamily="18" charset="-78"/>
                <a:cs typeface="Traditional Arabic" panose="02020603050405020304" pitchFamily="18" charset="-78"/>
              </a:rPr>
              <a:t>ة المهني</a:t>
            </a:r>
            <a:r>
              <a:rPr lang="ar-SA" altLang="fr-FR" sz="4800" b="1" u="sng" dirty="0" smtClean="0">
                <a:solidFill>
                  <a:schemeClr val="tx1"/>
                </a:solidFill>
                <a:latin typeface="Traditional Arabic" panose="02020603050405020304" pitchFamily="18" charset="-78"/>
                <a:cs typeface="Traditional Arabic" panose="02020603050405020304" pitchFamily="18" charset="-78"/>
              </a:rPr>
              <a:t>ــ</a:t>
            </a:r>
            <a:r>
              <a:rPr lang="ar-EG" altLang="fr-FR" sz="4800" b="1" u="sng" dirty="0" smtClean="0">
                <a:solidFill>
                  <a:schemeClr val="tx1"/>
                </a:solidFill>
                <a:latin typeface="Traditional Arabic" panose="02020603050405020304" pitchFamily="18" charset="-78"/>
                <a:cs typeface="Traditional Arabic" panose="02020603050405020304" pitchFamily="18" charset="-78"/>
              </a:rPr>
              <a:t>ة </a:t>
            </a:r>
            <a:r>
              <a:rPr lang="ar-EG" altLang="fr-FR" sz="4800" b="1" dirty="0" smtClean="0">
                <a:solidFill>
                  <a:schemeClr val="tx1"/>
                </a:solidFill>
                <a:latin typeface="Traditional Arabic" panose="02020603050405020304" pitchFamily="18" charset="-78"/>
                <a:cs typeface="Traditional Arabic" panose="02020603050405020304" pitchFamily="18" charset="-78"/>
              </a:rPr>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      تعرف التهيئة المهنية بأنها الفترة التي يتم من خلالها تزويد المعاق بالمهارات التي تمكنه من القيام بالتدريب المهني على مهنة تتناسب و إمكانياته واستعداداته وميوله وقدراته أو مزاولة مهنة مساعدة لا تحتاج إلى كفاءة عالية . </a:t>
            </a:r>
          </a:p>
        </p:txBody>
      </p:sp>
    </p:spTree>
    <p:extLst>
      <p:ext uri="{BB962C8B-B14F-4D97-AF65-F5344CB8AC3E}">
        <p14:creationId xmlns:p14="http://schemas.microsoft.com/office/powerpoint/2010/main" val="415019020"/>
      </p:ext>
    </p:extLst>
  </p:cSld>
  <p:clrMapOvr>
    <a:masterClrMapping/>
  </p:clrMapOvr>
  <p:transition>
    <p:wipe dir="d"/>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a:xfrm>
            <a:off x="251520" y="2780928"/>
            <a:ext cx="8229600" cy="1143000"/>
          </a:xfrm>
        </p:spPr>
        <p:txBody>
          <a:bodyPr/>
          <a:lstStyle/>
          <a:p>
            <a:pPr algn="r"/>
            <a:r>
              <a:rPr lang="ar-EG" altLang="fr-FR" sz="4800" b="1" dirty="0" smtClean="0">
                <a:solidFill>
                  <a:schemeClr val="tx1"/>
                </a:solidFill>
                <a:latin typeface="Traditional Arabic" panose="02020603050405020304" pitchFamily="18" charset="-78"/>
                <a:cs typeface="Traditional Arabic" panose="02020603050405020304" pitchFamily="18" charset="-78"/>
              </a:rPr>
              <a:t>تقديم برامج التهيئة المهنية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الأهداف العامة التي يتوقع تحقيقها من خلال مرحلة التهيئة المهنية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1- التعرف على ميول المعاق المهنية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2- التعرف على قدرات المعاق المختلفة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3- توفير شروط عمل مناسبة تمكن المعاق من التكيف مع ظروف العمل بعد </a:t>
            </a:r>
            <a:r>
              <a:rPr lang="ar-EG" altLang="fr-FR" sz="4800" b="1" dirty="0" err="1" smtClean="0">
                <a:solidFill>
                  <a:schemeClr val="tx1"/>
                </a:solidFill>
                <a:latin typeface="Traditional Arabic" panose="02020603050405020304" pitchFamily="18" charset="-78"/>
                <a:cs typeface="Traditional Arabic" panose="02020603050405020304" pitchFamily="18" charset="-78"/>
              </a:rPr>
              <a:t>غنتهاء</a:t>
            </a:r>
            <a:r>
              <a:rPr lang="ar-EG" altLang="fr-FR" sz="4800" b="1" dirty="0" smtClean="0">
                <a:solidFill>
                  <a:schemeClr val="tx1"/>
                </a:solidFill>
                <a:latin typeface="Traditional Arabic" panose="02020603050405020304" pitchFamily="18" charset="-78"/>
                <a:cs typeface="Traditional Arabic" panose="02020603050405020304" pitchFamily="18" charset="-78"/>
              </a:rPr>
              <a:t> فترة التدريب المهني وتخرجه من مؤسسة التأهيل .</a:t>
            </a:r>
          </a:p>
        </p:txBody>
      </p:sp>
    </p:spTree>
    <p:extLst>
      <p:ext uri="{BB962C8B-B14F-4D97-AF65-F5344CB8AC3E}">
        <p14:creationId xmlns:p14="http://schemas.microsoft.com/office/powerpoint/2010/main" val="275560621"/>
      </p:ext>
    </p:extLst>
  </p:cSld>
  <p:clrMapOvr>
    <a:masterClrMapping/>
  </p:clrMapOvr>
  <p:transition>
    <p:wipe dir="d"/>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0" y="2996952"/>
            <a:ext cx="8472488" cy="1225550"/>
          </a:xfrm>
        </p:spPr>
        <p:txBody>
          <a:bodyPr/>
          <a:lstStyle/>
          <a:p>
            <a:pPr algn="r"/>
            <a:r>
              <a:rPr lang="ar-EG" altLang="fr-FR" sz="4800" b="1" dirty="0" smtClean="0">
                <a:solidFill>
                  <a:schemeClr val="tx1"/>
                </a:solidFill>
                <a:latin typeface="Traditional Arabic" panose="02020603050405020304" pitchFamily="18" charset="-78"/>
                <a:cs typeface="Traditional Arabic" panose="02020603050405020304" pitchFamily="18" charset="-78"/>
              </a:rPr>
              <a:t>4- تأهيل المعاق على أنواع العمل الإنتاجي المرغوب</a:t>
            </a:r>
            <a:r>
              <a:rPr lang="ar-DZ" altLang="fr-FR" sz="4800" b="1" dirty="0" smtClean="0">
                <a:solidFill>
                  <a:schemeClr val="tx1"/>
                </a:solidFill>
                <a:latin typeface="Traditional Arabic" panose="02020603050405020304" pitchFamily="18" charset="-78"/>
                <a:cs typeface="Traditional Arabic" panose="02020603050405020304" pitchFamily="18" charset="-78"/>
              </a:rPr>
              <a:t>،</a:t>
            </a:r>
            <a:r>
              <a:rPr lang="ar-EG" altLang="fr-FR" sz="4800" b="1" dirty="0" smtClean="0">
                <a:solidFill>
                  <a:schemeClr val="tx1"/>
                </a:solidFill>
                <a:latin typeface="Traditional Arabic" panose="02020603050405020304" pitchFamily="18" charset="-78"/>
                <a:cs typeface="Traditional Arabic" panose="02020603050405020304" pitchFamily="18" charset="-78"/>
              </a:rPr>
              <a:t> كذلك يذكر كيفين أن هناك أهدافاً خاصة لمرحلة التهيئة المهنية هي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أ- تعريف المعاق بالأدوات المستخدمة في التدريب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ب- تطوير مهارات التآزر الحركي البصري لدى المعاق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جـ - تطوير مهارات السلامة العامة والوقاية من الأخطار والحوادث . </a:t>
            </a:r>
          </a:p>
        </p:txBody>
      </p:sp>
    </p:spTree>
    <p:extLst>
      <p:ext uri="{BB962C8B-B14F-4D97-AF65-F5344CB8AC3E}">
        <p14:creationId xmlns:p14="http://schemas.microsoft.com/office/powerpoint/2010/main" val="1989361035"/>
      </p:ext>
    </p:extLst>
  </p:cSld>
  <p:clrMapOvr>
    <a:masterClrMapping/>
  </p:clrMapOvr>
  <p:transition>
    <p:wipe dir="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539552" y="2852936"/>
            <a:ext cx="8229600" cy="1143000"/>
          </a:xfrm>
        </p:spPr>
        <p:txBody>
          <a:bodyPr/>
          <a:lstStyle/>
          <a:p>
            <a:pPr algn="just" rtl="1"/>
            <a:r>
              <a:rPr lang="ar-EG" altLang="fr-FR" sz="4400" b="1" dirty="0" smtClean="0">
                <a:solidFill>
                  <a:schemeClr val="tx1"/>
                </a:solidFill>
                <a:latin typeface="Traditional Arabic" panose="02020603050405020304" pitchFamily="18" charset="-78"/>
                <a:cs typeface="Traditional Arabic" panose="02020603050405020304" pitchFamily="18" charset="-78"/>
              </a:rPr>
              <a:t/>
            </a:r>
            <a:br>
              <a:rPr lang="ar-EG" altLang="fr-FR" sz="4400" b="1" dirty="0" smtClean="0">
                <a:solidFill>
                  <a:schemeClr val="tx1"/>
                </a:solidFill>
                <a:latin typeface="Traditional Arabic" panose="02020603050405020304" pitchFamily="18" charset="-78"/>
                <a:cs typeface="Traditional Arabic" panose="02020603050405020304" pitchFamily="18" charset="-78"/>
              </a:rPr>
            </a:br>
            <a:r>
              <a:rPr lang="ar-DZ" altLang="fr-FR" sz="4400" b="1" dirty="0" smtClean="0">
                <a:solidFill>
                  <a:schemeClr val="tx1"/>
                </a:solidFill>
                <a:latin typeface="Traditional Arabic" panose="02020603050405020304" pitchFamily="18" charset="-78"/>
                <a:cs typeface="Traditional Arabic" panose="02020603050405020304" pitchFamily="18" charset="-78"/>
              </a:rPr>
              <a:t>يعرف </a:t>
            </a:r>
            <a:r>
              <a:rPr lang="ar-EG" altLang="fr-FR" sz="4400" b="1" dirty="0" smtClean="0">
                <a:solidFill>
                  <a:schemeClr val="tx1"/>
                </a:solidFill>
                <a:latin typeface="Traditional Arabic" panose="02020603050405020304" pitchFamily="18" charset="-78"/>
                <a:cs typeface="Traditional Arabic" panose="02020603050405020304" pitchFamily="18" charset="-78"/>
              </a:rPr>
              <a:t>روبرت</a:t>
            </a:r>
            <a:r>
              <a:rPr lang="ar-DZ" altLang="fr-FR" sz="4400" b="1" dirty="0" smtClean="0">
                <a:solidFill>
                  <a:schemeClr val="tx1"/>
                </a:solidFill>
                <a:latin typeface="Traditional Arabic" panose="02020603050405020304" pitchFamily="18" charset="-78"/>
                <a:cs typeface="Traditional Arabic" panose="02020603050405020304" pitchFamily="18" charset="-78"/>
              </a:rPr>
              <a:t> </a:t>
            </a:r>
            <a:r>
              <a:rPr lang="ar-EG" altLang="fr-FR" sz="4400" b="1" dirty="0" smtClean="0">
                <a:solidFill>
                  <a:schemeClr val="tx1"/>
                </a:solidFill>
                <a:latin typeface="Traditional Arabic" panose="02020603050405020304" pitchFamily="18" charset="-78"/>
                <a:cs typeface="Traditional Arabic" panose="02020603050405020304" pitchFamily="18" charset="-78"/>
              </a:rPr>
              <a:t>التقييم المهني</a:t>
            </a:r>
            <a:r>
              <a:rPr lang="ar-DZ" altLang="fr-FR" sz="4400" b="1" dirty="0" smtClean="0">
                <a:solidFill>
                  <a:schemeClr val="tx1"/>
                </a:solidFill>
                <a:latin typeface="Traditional Arabic" panose="02020603050405020304" pitchFamily="18" charset="-78"/>
                <a:cs typeface="Traditional Arabic" panose="02020603050405020304" pitchFamily="18" charset="-78"/>
              </a:rPr>
              <a:t>:</a:t>
            </a:r>
            <a:r>
              <a:rPr lang="ar-EG" altLang="fr-FR" sz="4400" b="1" dirty="0" smtClean="0">
                <a:solidFill>
                  <a:schemeClr val="tx1"/>
                </a:solidFill>
                <a:latin typeface="Traditional Arabic" panose="02020603050405020304" pitchFamily="18" charset="-78"/>
                <a:cs typeface="Traditional Arabic" panose="02020603050405020304" pitchFamily="18" charset="-78"/>
              </a:rPr>
              <a:t> بأنه </a:t>
            </a:r>
            <a:r>
              <a:rPr lang="ar-DZ" altLang="fr-FR" sz="4400" b="1" dirty="0" smtClean="0">
                <a:solidFill>
                  <a:schemeClr val="tx1"/>
                </a:solidFill>
                <a:latin typeface="Traditional Arabic" panose="02020603050405020304" pitchFamily="18" charset="-78"/>
                <a:cs typeface="Traditional Arabic" panose="02020603050405020304" pitchFamily="18" charset="-78"/>
              </a:rPr>
              <a:t>تلك ال</a:t>
            </a:r>
            <a:r>
              <a:rPr lang="ar-EG" altLang="fr-FR" sz="4400" b="1" dirty="0" smtClean="0">
                <a:solidFill>
                  <a:schemeClr val="tx1"/>
                </a:solidFill>
                <a:latin typeface="Traditional Arabic" panose="02020603050405020304" pitchFamily="18" charset="-78"/>
                <a:cs typeface="Traditional Arabic" panose="02020603050405020304" pitchFamily="18" charset="-78"/>
              </a:rPr>
              <a:t>عملية</a:t>
            </a:r>
            <a:r>
              <a:rPr lang="ar-DZ" altLang="fr-FR" sz="4400" b="1" dirty="0" smtClean="0">
                <a:solidFill>
                  <a:schemeClr val="tx1"/>
                </a:solidFill>
                <a:latin typeface="Traditional Arabic" panose="02020603050405020304" pitchFamily="18" charset="-78"/>
                <a:cs typeface="Traditional Arabic" panose="02020603050405020304" pitchFamily="18" charset="-78"/>
              </a:rPr>
              <a:t> التي يتم من خلالها</a:t>
            </a:r>
            <a:r>
              <a:rPr lang="ar-EG" altLang="fr-FR" sz="4400" b="1" dirty="0" smtClean="0">
                <a:solidFill>
                  <a:schemeClr val="tx1"/>
                </a:solidFill>
                <a:latin typeface="Traditional Arabic" panose="02020603050405020304" pitchFamily="18" charset="-78"/>
                <a:cs typeface="Traditional Arabic" panose="02020603050405020304" pitchFamily="18" charset="-78"/>
              </a:rPr>
              <a:t> تقدير القدرات الفردية</a:t>
            </a:r>
            <a:r>
              <a:rPr lang="ar-DZ" altLang="fr-FR" sz="4400" b="1" dirty="0" smtClean="0">
                <a:solidFill>
                  <a:schemeClr val="tx1"/>
                </a:solidFill>
                <a:latin typeface="Traditional Arabic" panose="02020603050405020304" pitchFamily="18" charset="-78"/>
                <a:cs typeface="Traditional Arabic" panose="02020603050405020304" pitchFamily="18" charset="-78"/>
              </a:rPr>
              <a:t>،</a:t>
            </a:r>
            <a:r>
              <a:rPr lang="ar-EG" altLang="fr-FR" sz="4400" b="1" dirty="0" smtClean="0">
                <a:solidFill>
                  <a:schemeClr val="tx1"/>
                </a:solidFill>
                <a:latin typeface="Traditional Arabic" panose="02020603050405020304" pitchFamily="18" charset="-78"/>
                <a:cs typeface="Traditional Arabic" panose="02020603050405020304" pitchFamily="18" charset="-78"/>
              </a:rPr>
              <a:t> الجسدية</a:t>
            </a:r>
            <a:r>
              <a:rPr lang="ar-DZ" altLang="fr-FR" sz="4400" b="1" dirty="0" smtClean="0">
                <a:solidFill>
                  <a:schemeClr val="tx1"/>
                </a:solidFill>
                <a:latin typeface="Traditional Arabic" panose="02020603050405020304" pitchFamily="18" charset="-78"/>
                <a:cs typeface="Traditional Arabic" panose="02020603050405020304" pitchFamily="18" charset="-78"/>
              </a:rPr>
              <a:t>،</a:t>
            </a:r>
            <a:r>
              <a:rPr lang="ar-EG" altLang="fr-FR" sz="4400" b="1" dirty="0" smtClean="0">
                <a:solidFill>
                  <a:schemeClr val="tx1"/>
                </a:solidFill>
                <a:latin typeface="Traditional Arabic" panose="02020603050405020304" pitchFamily="18" charset="-78"/>
                <a:cs typeface="Traditional Arabic" panose="02020603050405020304" pitchFamily="18" charset="-78"/>
              </a:rPr>
              <a:t> التعليمية والنفسية </a:t>
            </a:r>
            <a:r>
              <a:rPr lang="ar-DZ" altLang="fr-FR" sz="4400" b="1" dirty="0" smtClean="0">
                <a:solidFill>
                  <a:schemeClr val="tx1"/>
                </a:solidFill>
                <a:latin typeface="Traditional Arabic" panose="02020603050405020304" pitchFamily="18" charset="-78"/>
                <a:cs typeface="Traditional Arabic" panose="02020603050405020304" pitchFamily="18" charset="-78"/>
              </a:rPr>
              <a:t>للشخص ا</a:t>
            </a:r>
            <a:r>
              <a:rPr lang="ar-EG" altLang="fr-FR" sz="4400" b="1" dirty="0" smtClean="0">
                <a:solidFill>
                  <a:schemeClr val="tx1"/>
                </a:solidFill>
                <a:latin typeface="Traditional Arabic" panose="02020603050405020304" pitchFamily="18" charset="-78"/>
                <a:cs typeface="Traditional Arabic" panose="02020603050405020304" pitchFamily="18" charset="-78"/>
              </a:rPr>
              <a:t>لمعاق </a:t>
            </a:r>
            <a:r>
              <a:rPr lang="ar-DZ" altLang="fr-FR" sz="4400" b="1" dirty="0" smtClean="0">
                <a:solidFill>
                  <a:schemeClr val="tx1"/>
                </a:solidFill>
                <a:latin typeface="Traditional Arabic" panose="02020603050405020304" pitchFamily="18" charset="-78"/>
                <a:cs typeface="Traditional Arabic" panose="02020603050405020304" pitchFamily="18" charset="-78"/>
              </a:rPr>
              <a:t>بهدف التعرف على </a:t>
            </a:r>
            <a:r>
              <a:rPr lang="ar-EG" altLang="fr-FR" sz="4400" b="1" dirty="0" smtClean="0">
                <a:solidFill>
                  <a:schemeClr val="tx1"/>
                </a:solidFill>
                <a:latin typeface="Traditional Arabic" panose="02020603050405020304" pitchFamily="18" charset="-78"/>
                <a:cs typeface="Traditional Arabic" panose="02020603050405020304" pitchFamily="18" charset="-78"/>
              </a:rPr>
              <a:t>جوانب القصور والقوة لديه لتنبؤ ب</a:t>
            </a:r>
            <a:r>
              <a:rPr lang="ar-DZ" altLang="fr-FR" sz="4400" b="1" dirty="0" smtClean="0">
                <a:solidFill>
                  <a:schemeClr val="tx1"/>
                </a:solidFill>
                <a:latin typeface="Traditional Arabic" panose="02020603050405020304" pitchFamily="18" charset="-78"/>
                <a:cs typeface="Traditional Arabic" panose="02020603050405020304" pitchFamily="18" charset="-78"/>
              </a:rPr>
              <a:t>حدود </a:t>
            </a:r>
            <a:r>
              <a:rPr lang="ar-EG" altLang="fr-FR" sz="4400" b="1" dirty="0" smtClean="0">
                <a:solidFill>
                  <a:schemeClr val="tx1"/>
                </a:solidFill>
                <a:latin typeface="Traditional Arabic" panose="02020603050405020304" pitchFamily="18" charset="-78"/>
                <a:cs typeface="Traditional Arabic" panose="02020603050405020304" pitchFamily="18" charset="-78"/>
              </a:rPr>
              <a:t>إمكانيات</a:t>
            </a:r>
            <a:r>
              <a:rPr lang="ar-DZ" altLang="fr-FR" sz="4400" b="1" dirty="0" smtClean="0">
                <a:solidFill>
                  <a:schemeClr val="tx1"/>
                </a:solidFill>
                <a:latin typeface="Traditional Arabic" panose="02020603050405020304" pitchFamily="18" charset="-78"/>
                <a:cs typeface="Traditional Arabic" panose="02020603050405020304" pitchFamily="18" charset="-78"/>
              </a:rPr>
              <a:t>ه وبما يتناسب معه من عمل.</a:t>
            </a:r>
            <a:r>
              <a:rPr lang="ar-EG" altLang="fr-FR" sz="4400" b="1" dirty="0" smtClean="0">
                <a:solidFill>
                  <a:schemeClr val="tx1"/>
                </a:solidFill>
                <a:latin typeface="Traditional Arabic" panose="02020603050405020304" pitchFamily="18" charset="-78"/>
                <a:cs typeface="Traditional Arabic" panose="02020603050405020304" pitchFamily="18" charset="-78"/>
              </a:rPr>
              <a:t> </a:t>
            </a:r>
          </a:p>
        </p:txBody>
      </p:sp>
      <p:sp>
        <p:nvSpPr>
          <p:cNvPr id="2" name="ZoneTexte 1"/>
          <p:cNvSpPr txBox="1">
            <a:spLocks noChangeArrowheads="1"/>
          </p:cNvSpPr>
          <p:nvPr/>
        </p:nvSpPr>
        <p:spPr bwMode="auto">
          <a:xfrm>
            <a:off x="2798763" y="765175"/>
            <a:ext cx="25844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r>
              <a:rPr lang="ar-DZ" altLang="fr-FR" sz="4000" b="1">
                <a:solidFill>
                  <a:srgbClr val="FF0000"/>
                </a:solidFill>
                <a:latin typeface="Traditional Arabic" panose="02020603050405020304" pitchFamily="18" charset="-78"/>
                <a:cs typeface="Traditional Arabic" panose="02020603050405020304" pitchFamily="18" charset="-78"/>
              </a:rPr>
              <a:t>2/ </a:t>
            </a:r>
            <a:r>
              <a:rPr lang="ar-EG" altLang="fr-FR" sz="4000" b="1">
                <a:solidFill>
                  <a:srgbClr val="FF0000"/>
                </a:solidFill>
                <a:latin typeface="Traditional Arabic" panose="02020603050405020304" pitchFamily="18" charset="-78"/>
                <a:cs typeface="Traditional Arabic" panose="02020603050405020304" pitchFamily="18" charset="-78"/>
              </a:rPr>
              <a:t>التق</a:t>
            </a:r>
            <a:r>
              <a:rPr lang="ar-SA" altLang="fr-FR" sz="4000" b="1">
                <a:solidFill>
                  <a:srgbClr val="FF0000"/>
                </a:solidFill>
                <a:latin typeface="Traditional Arabic" panose="02020603050405020304" pitchFamily="18" charset="-78"/>
                <a:cs typeface="Traditional Arabic" panose="02020603050405020304" pitchFamily="18" charset="-78"/>
              </a:rPr>
              <a:t>ي</a:t>
            </a:r>
            <a:r>
              <a:rPr lang="ar-EG" altLang="fr-FR" sz="4000" b="1">
                <a:solidFill>
                  <a:srgbClr val="FF0000"/>
                </a:solidFill>
                <a:latin typeface="Traditional Arabic" panose="02020603050405020304" pitchFamily="18" charset="-78"/>
                <a:cs typeface="Traditional Arabic" panose="02020603050405020304" pitchFamily="18" charset="-78"/>
              </a:rPr>
              <a:t>ي</a:t>
            </a:r>
            <a:r>
              <a:rPr lang="ar-SA" altLang="fr-FR" sz="4000" b="1">
                <a:solidFill>
                  <a:srgbClr val="FF0000"/>
                </a:solidFill>
                <a:latin typeface="Traditional Arabic" panose="02020603050405020304" pitchFamily="18" charset="-78"/>
                <a:cs typeface="Traditional Arabic" panose="02020603050405020304" pitchFamily="18" charset="-78"/>
              </a:rPr>
              <a:t>ــ</a:t>
            </a:r>
            <a:r>
              <a:rPr lang="ar-EG" altLang="fr-FR" sz="4000" b="1">
                <a:solidFill>
                  <a:srgbClr val="FF0000"/>
                </a:solidFill>
                <a:latin typeface="Traditional Arabic" panose="02020603050405020304" pitchFamily="18" charset="-78"/>
                <a:cs typeface="Traditional Arabic" panose="02020603050405020304" pitchFamily="18" charset="-78"/>
              </a:rPr>
              <a:t>م </a:t>
            </a:r>
            <a:r>
              <a:rPr lang="ar-EG" altLang="fr-FR" sz="4400" b="1">
                <a:solidFill>
                  <a:srgbClr val="FF0000"/>
                </a:solidFill>
                <a:latin typeface="Traditional Arabic" panose="02020603050405020304" pitchFamily="18" charset="-78"/>
                <a:cs typeface="Traditional Arabic" panose="02020603050405020304" pitchFamily="18" charset="-78"/>
              </a:rPr>
              <a:t>المهني</a:t>
            </a:r>
            <a:endParaRPr lang="fr-FR" altLang="fr-FR">
              <a:solidFill>
                <a:srgbClr val="FF0000"/>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212233092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86018"/>
                                        </p:tgtEl>
                                        <p:attrNameLst>
                                          <p:attrName>style.visibility</p:attrName>
                                        </p:attrNameLst>
                                      </p:cBhvr>
                                      <p:to>
                                        <p:strVal val="visible"/>
                                      </p:to>
                                    </p:set>
                                    <p:anim calcmode="lin" valueType="num">
                                      <p:cBhvr additive="base">
                                        <p:cTn id="11" dur="500" fill="hold"/>
                                        <p:tgtEl>
                                          <p:spTgt spid="86018"/>
                                        </p:tgtEl>
                                        <p:attrNameLst>
                                          <p:attrName>ppt_x</p:attrName>
                                        </p:attrNameLst>
                                      </p:cBhvr>
                                      <p:tavLst>
                                        <p:tav tm="0">
                                          <p:val>
                                            <p:strVal val="0-#ppt_w/2"/>
                                          </p:val>
                                        </p:tav>
                                        <p:tav tm="100000">
                                          <p:val>
                                            <p:strVal val="#ppt_x"/>
                                          </p:val>
                                        </p:tav>
                                      </p:tavLst>
                                    </p:anim>
                                    <p:anim calcmode="lin" valueType="num">
                                      <p:cBhvr additive="base">
                                        <p:cTn id="12" dur="500" fill="hold"/>
                                        <p:tgtEl>
                                          <p:spTgt spid="86018"/>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6018"/>
                                        </p:tgtEl>
                                        <p:attrNameLst>
                                          <p:attrName>ppt_c</p:attrName>
                                        </p:attrNameLst>
                                      </p:cBhvr>
                                      <p:to>
                                        <a:srgbClr val="FFFF99"/>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p:bldP spid="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a:xfrm>
            <a:off x="395536" y="2852936"/>
            <a:ext cx="8429625" cy="1285875"/>
          </a:xfrm>
        </p:spPr>
        <p:txBody>
          <a:bodyPr/>
          <a:lstStyle/>
          <a:p>
            <a:pPr algn="justLow" rtl="1"/>
            <a:r>
              <a:rPr lang="ar-EG" altLang="fr-FR" sz="4000" b="1" dirty="0" smtClean="0">
                <a:solidFill>
                  <a:schemeClr val="tx1"/>
                </a:solidFill>
                <a:latin typeface="Traditional Arabic" panose="02020603050405020304" pitchFamily="18" charset="-78"/>
                <a:cs typeface="Traditional Arabic" panose="02020603050405020304" pitchFamily="18" charset="-78"/>
              </a:rPr>
              <a:t>ويقصد به إعطاء صورة واضحة عن القدرات </a:t>
            </a:r>
            <a:r>
              <a:rPr lang="ar-EG" altLang="fr-FR" sz="4400" b="1" dirty="0" smtClean="0">
                <a:solidFill>
                  <a:schemeClr val="tx1"/>
                </a:solidFill>
                <a:latin typeface="Traditional Arabic" panose="02020603050405020304" pitchFamily="18" charset="-78"/>
                <a:cs typeface="Traditional Arabic" panose="02020603050405020304" pitchFamily="18" charset="-78"/>
              </a:rPr>
              <a:t>والإمكانيات</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المتبقية عند المعاق في مجال القدرات الجسمية والعقلية والمهنية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فالتقيم</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المهني يجب أن يشمل جميع جوانب قدرة الفرد المعاق على العمل .حيث يجب أن يشمل تقييم القدرات الجسمية والعقلية والحالة الصحية واتجاهات المعاق نحو العمل , وقيمه وميوله المهنية , ومستواه التعليمي , بالإضافة إلى ظروفه الاجتماعية والأسرية والمهارات التي يتقنها .  </a:t>
            </a:r>
          </a:p>
        </p:txBody>
      </p:sp>
    </p:spTree>
    <p:extLst>
      <p:ext uri="{BB962C8B-B14F-4D97-AF65-F5344CB8AC3E}">
        <p14:creationId xmlns:p14="http://schemas.microsoft.com/office/powerpoint/2010/main" val="80079414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42"/>
                                        </p:tgtEl>
                                        <p:attrNameLst>
                                          <p:attrName>style.visibility</p:attrName>
                                        </p:attrNameLst>
                                      </p:cBhvr>
                                      <p:to>
                                        <p:strVal val="visible"/>
                                      </p:to>
                                    </p:set>
                                    <p:anim calcmode="lin" valueType="num">
                                      <p:cBhvr additive="base">
                                        <p:cTn id="7" dur="500" fill="hold"/>
                                        <p:tgtEl>
                                          <p:spTgt spid="87042"/>
                                        </p:tgtEl>
                                        <p:attrNameLst>
                                          <p:attrName>ppt_x</p:attrName>
                                        </p:attrNameLst>
                                      </p:cBhvr>
                                      <p:tavLst>
                                        <p:tav tm="0">
                                          <p:val>
                                            <p:strVal val="0-#ppt_w/2"/>
                                          </p:val>
                                        </p:tav>
                                        <p:tav tm="100000">
                                          <p:val>
                                            <p:strVal val="#ppt_x"/>
                                          </p:val>
                                        </p:tav>
                                      </p:tavLst>
                                    </p:anim>
                                    <p:anim calcmode="lin" valueType="num">
                                      <p:cBhvr additive="base">
                                        <p:cTn id="8" dur="500" fill="hold"/>
                                        <p:tgtEl>
                                          <p:spTgt spid="870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a:xfrm>
            <a:off x="323528" y="2276872"/>
            <a:ext cx="8586787" cy="2214563"/>
          </a:xfrm>
        </p:spPr>
        <p:txBody>
          <a:bodyPr/>
          <a:lstStyle/>
          <a:p>
            <a:pPr algn="justLow" rtl="1"/>
            <a:r>
              <a:rPr lang="ar-EG" altLang="fr-FR" sz="4400" b="1" dirty="0" smtClean="0">
                <a:solidFill>
                  <a:schemeClr val="tx1"/>
                </a:solidFill>
                <a:latin typeface="Traditional Arabic" panose="02020603050405020304" pitchFamily="18" charset="-78"/>
                <a:cs typeface="Traditional Arabic" panose="02020603050405020304" pitchFamily="18" charset="-78"/>
              </a:rPr>
              <a:t>ويلعب الفحص الطبي والاختبارات النفسية واختبارات الاستعدادات المهنية , ودراسة الحالة , دوراً هاماً في تقييم قدرات المعاق على التدريب والعمل فتتم في المدارس الخاصة خلال مرحلة التدريب المهني الأولى أو في مراكز الإرشاد المهني . </a:t>
            </a:r>
          </a:p>
        </p:txBody>
      </p:sp>
    </p:spTree>
    <p:extLst>
      <p:ext uri="{BB962C8B-B14F-4D97-AF65-F5344CB8AC3E}">
        <p14:creationId xmlns:p14="http://schemas.microsoft.com/office/powerpoint/2010/main" val="3762296986"/>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8066"/>
                                        </p:tgtEl>
                                        <p:attrNameLst>
                                          <p:attrName>style.visibility</p:attrName>
                                        </p:attrNameLst>
                                      </p:cBhvr>
                                      <p:to>
                                        <p:strVal val="visible"/>
                                      </p:to>
                                    </p:set>
                                    <p:anim calcmode="lin" valueType="num">
                                      <p:cBhvr additive="base">
                                        <p:cTn id="7" dur="500" fill="hold"/>
                                        <p:tgtEl>
                                          <p:spTgt spid="88066"/>
                                        </p:tgtEl>
                                        <p:attrNameLst>
                                          <p:attrName>ppt_x</p:attrName>
                                        </p:attrNameLst>
                                      </p:cBhvr>
                                      <p:tavLst>
                                        <p:tav tm="0">
                                          <p:val>
                                            <p:strVal val="0-#ppt_w/2"/>
                                          </p:val>
                                        </p:tav>
                                        <p:tav tm="100000">
                                          <p:val>
                                            <p:strVal val="#ppt_x"/>
                                          </p:val>
                                        </p:tav>
                                      </p:tavLst>
                                    </p:anim>
                                    <p:anim calcmode="lin" valueType="num">
                                      <p:cBhvr additive="base">
                                        <p:cTn id="8" dur="500" fill="hold"/>
                                        <p:tgtEl>
                                          <p:spTgt spid="880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3"/>
          <p:cNvGrpSpPr>
            <a:grpSpLocks/>
          </p:cNvGrpSpPr>
          <p:nvPr/>
        </p:nvGrpSpPr>
        <p:grpSpPr bwMode="auto">
          <a:xfrm rot="20714760" flipH="1">
            <a:off x="4097338" y="60325"/>
            <a:ext cx="3446462" cy="1195388"/>
            <a:chOff x="898620" y="1358685"/>
            <a:chExt cx="1726224" cy="990600"/>
          </a:xfrm>
        </p:grpSpPr>
        <p:sp>
          <p:nvSpPr>
            <p:cNvPr id="9" name="Pentagon 13"/>
            <p:cNvSpPr/>
            <p:nvPr/>
          </p:nvSpPr>
          <p:spPr>
            <a:xfrm>
              <a:off x="913101" y="1358214"/>
              <a:ext cx="1711912" cy="990600"/>
            </a:xfrm>
            <a:prstGeom prst="homePlate">
              <a:avLst/>
            </a:prstGeom>
            <a:gradFill flip="none" rotWithShape="1">
              <a:gsLst>
                <a:gs pos="83000">
                  <a:srgbClr val="5A930E"/>
                </a:gs>
                <a:gs pos="0">
                  <a:srgbClr val="9BED17"/>
                </a:gs>
                <a:gs pos="100000">
                  <a:srgbClr val="305808"/>
                </a:gs>
              </a:gsLst>
              <a:lin ang="10800000" scaled="1"/>
              <a:tileRect/>
            </a:gradFill>
            <a:ln w="25400" cap="flat" cmpd="sng" algn="ctr">
              <a:noFill/>
              <a:prstDash val="solid"/>
            </a:ln>
            <a:effectLst/>
          </p:spPr>
          <p:txBody>
            <a:bodyPr anchor="ctr"/>
            <a:lstStyle/>
            <a:p>
              <a:pPr algn="ctr">
                <a:defRPr/>
              </a:pPr>
              <a:endParaRPr lang="en-US" kern="0" dirty="0">
                <a:solidFill>
                  <a:sysClr val="window" lastClr="FFFFFF"/>
                </a:solidFill>
                <a:latin typeface="Simplified Arabic" panose="02020603050405020304" pitchFamily="18" charset="-78"/>
                <a:cs typeface="Simplified Arabic" panose="02020603050405020304" pitchFamily="18" charset="-78"/>
              </a:endParaRPr>
            </a:p>
          </p:txBody>
        </p:sp>
        <p:sp>
          <p:nvSpPr>
            <p:cNvPr id="12293" name="TextBox 14"/>
            <p:cNvSpPr txBox="1">
              <a:spLocks noChangeArrowheads="1"/>
            </p:cNvSpPr>
            <p:nvPr/>
          </p:nvSpPr>
          <p:spPr bwMode="auto">
            <a:xfrm>
              <a:off x="898620" y="1484599"/>
              <a:ext cx="1696079" cy="841899"/>
            </a:xfrm>
            <a:prstGeom prst="rect">
              <a:avLst/>
            </a:prstGeom>
            <a:noFill/>
            <a:ln w="9525">
              <a:noFill/>
              <a:miter lim="800000"/>
              <a:headEnd/>
              <a:tailEnd/>
            </a:ln>
          </p:spPr>
          <p:txBody>
            <a:bodyPr>
              <a:spAutoFit/>
            </a:bodyPr>
            <a:lstStyle/>
            <a:p>
              <a:pPr algn="ctr"/>
              <a:r>
                <a:rPr lang="ar-DZ" sz="6000" b="1" dirty="0" smtClean="0">
                  <a:solidFill>
                    <a:schemeClr val="bg1"/>
                  </a:solidFill>
                  <a:latin typeface="Simplified Arabic" pitchFamily="18" charset="-78"/>
                  <a:cs typeface="Simplified Arabic" pitchFamily="18" charset="-78"/>
                </a:rPr>
                <a:t>ه</a:t>
              </a:r>
              <a:r>
                <a:rPr lang="ar-SA" sz="6000" b="1" dirty="0" smtClean="0">
                  <a:solidFill>
                    <a:schemeClr val="bg1"/>
                  </a:solidFill>
                  <a:latin typeface="Simplified Arabic" pitchFamily="18" charset="-78"/>
                  <a:cs typeface="Simplified Arabic" pitchFamily="18" charset="-78"/>
                </a:rPr>
                <a:t>ي</a:t>
              </a:r>
              <a:endParaRPr lang="ar-DZ" sz="6000" b="1" dirty="0">
                <a:solidFill>
                  <a:schemeClr val="bg1"/>
                </a:solidFill>
                <a:latin typeface="Simplified Arabic" pitchFamily="18" charset="-78"/>
                <a:cs typeface="Simplified Arabic" pitchFamily="18" charset="-78"/>
              </a:endParaRPr>
            </a:p>
          </p:txBody>
        </p:sp>
      </p:grpSp>
      <p:sp>
        <p:nvSpPr>
          <p:cNvPr id="22" name="Pentagon 6"/>
          <p:cNvSpPr/>
          <p:nvPr/>
        </p:nvSpPr>
        <p:spPr>
          <a:xfrm flipH="1">
            <a:off x="227012" y="1428736"/>
            <a:ext cx="8459787" cy="5124464"/>
          </a:xfrm>
          <a:prstGeom prst="homePlate">
            <a:avLst>
              <a:gd name="adj" fmla="val 0"/>
            </a:avLst>
          </a:prstGeom>
          <a:gradFill flip="none" rotWithShape="1">
            <a:gsLst>
              <a:gs pos="78000">
                <a:srgbClr val="D9A803"/>
              </a:gs>
              <a:gs pos="0">
                <a:srgbClr val="FFE101"/>
              </a:gs>
              <a:gs pos="100000">
                <a:srgbClr val="F79646">
                  <a:lumMod val="50000"/>
                </a:srgbClr>
              </a:gs>
            </a:gsLst>
            <a:lin ang="10800000" scaled="1"/>
            <a:tileRect/>
          </a:gradFill>
          <a:ln w="25400" cap="flat" cmpd="sng" algn="ctr">
            <a:noFill/>
            <a:prstDash val="solid"/>
          </a:ln>
          <a:effectLst/>
        </p:spPr>
        <p:txBody>
          <a:bodyPr anchor="ctr"/>
          <a:lstStyle/>
          <a:p>
            <a:endParaRPr lang="ar-SA" sz="4400" b="1" dirty="0" smtClean="0">
              <a:solidFill>
                <a:srgbClr val="002060"/>
              </a:solidFill>
              <a:latin typeface="Sakkal Majalla" pitchFamily="2" charset="-78"/>
              <a:cs typeface="Sakkal Majalla" pitchFamily="2" charset="-78"/>
            </a:endParaRPr>
          </a:p>
        </p:txBody>
      </p:sp>
      <p:sp>
        <p:nvSpPr>
          <p:cNvPr id="6" name="Rectangle 5"/>
          <p:cNvSpPr/>
          <p:nvPr/>
        </p:nvSpPr>
        <p:spPr>
          <a:xfrm>
            <a:off x="357158" y="1714488"/>
            <a:ext cx="7929618" cy="4154984"/>
          </a:xfrm>
          <a:prstGeom prst="rect">
            <a:avLst/>
          </a:prstGeom>
        </p:spPr>
        <p:txBody>
          <a:bodyPr wrap="square">
            <a:spAutoFit/>
          </a:bodyPr>
          <a:lstStyle/>
          <a:p>
            <a:endParaRPr lang="ar-SA" sz="4400" b="1" dirty="0" smtClean="0">
              <a:solidFill>
                <a:srgbClr val="002060"/>
              </a:solidFill>
              <a:latin typeface="Sakkal Majalla" pitchFamily="2" charset="-78"/>
              <a:cs typeface="Sakkal Majalla" pitchFamily="2" charset="-78"/>
            </a:endParaRPr>
          </a:p>
          <a:p>
            <a:endParaRPr lang="ar-SA" sz="4400" b="1" dirty="0" smtClean="0">
              <a:solidFill>
                <a:srgbClr val="002060"/>
              </a:solidFill>
              <a:latin typeface="Sakkal Majalla" pitchFamily="2" charset="-78"/>
              <a:cs typeface="Sakkal Majalla" pitchFamily="2" charset="-78"/>
            </a:endParaRPr>
          </a:p>
          <a:p>
            <a:r>
              <a:rPr lang="ar-SA" sz="4400" b="1" dirty="0" smtClean="0">
                <a:solidFill>
                  <a:srgbClr val="002060"/>
                </a:solidFill>
                <a:latin typeface="Sakkal Majalla" pitchFamily="2" charset="-78"/>
                <a:cs typeface="Sakkal Majalla" pitchFamily="2" charset="-78"/>
              </a:rPr>
              <a:t>كل ما يحول دون استمرارية النمو في مساره السليم بحيث إما أن يتوقف</a:t>
            </a:r>
          </a:p>
          <a:p>
            <a:r>
              <a:rPr lang="ar-SA" sz="4400" b="1" dirty="0" smtClean="0">
                <a:solidFill>
                  <a:srgbClr val="002060"/>
                </a:solidFill>
                <a:latin typeface="Sakkal Majalla" pitchFamily="2" charset="-78"/>
                <a:cs typeface="Sakkal Majalla" pitchFamily="2" charset="-78"/>
              </a:rPr>
              <a:t>· النمو أو ينتكس إلى مراحل عمرية سابقة أو ينحرف اتجاهه عن مساره العادي</a:t>
            </a:r>
            <a:endParaRPr lang="fr-FR" sz="4400" b="1" dirty="0">
              <a:solidFill>
                <a:srgbClr val="002060"/>
              </a:solidFill>
              <a:latin typeface="Sakkal Majalla" pitchFamily="2" charset="-78"/>
              <a:cs typeface="Sakkal Majalla" pitchFamily="2" charset="-78"/>
            </a:endParaRPr>
          </a:p>
        </p:txBody>
      </p:sp>
      <p:sp>
        <p:nvSpPr>
          <p:cNvPr id="7" name="Flèche vers le bas 6"/>
          <p:cNvSpPr/>
          <p:nvPr/>
        </p:nvSpPr>
        <p:spPr>
          <a:xfrm>
            <a:off x="3500430" y="1500174"/>
            <a:ext cx="1357322" cy="1357322"/>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415858576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611560" y="3212976"/>
            <a:ext cx="8229600" cy="1143000"/>
          </a:xfrm>
        </p:spPr>
        <p:txBody>
          <a:bodyPr/>
          <a:lstStyle/>
          <a:p>
            <a:pPr algn="justLow" rtl="1"/>
            <a:r>
              <a:rPr lang="ar-EG" altLang="fr-FR" sz="4400" b="1" dirty="0" smtClean="0">
                <a:solidFill>
                  <a:schemeClr val="tx1"/>
                </a:solidFill>
                <a:latin typeface="Traditional Arabic" panose="02020603050405020304" pitchFamily="18" charset="-78"/>
                <a:cs typeface="Traditional Arabic" panose="02020603050405020304" pitchFamily="18" charset="-78"/>
              </a:rPr>
              <a:t>وتتم عملية تقييم المعاق من الناحية المهنية ومن حيث صلاحيته للتدرب على مهنة أو حرفة معينة على ضوء نتائج الفحوص  وخاصة اختبارات القدرات والميول  بالإضافة إلى أداء المعاق على نماذج المهن والحرف المصغرة المعدة . وقد تتم عملية تقييم المعاق في مرحلة لاحقة</a:t>
            </a:r>
            <a:r>
              <a:rPr lang="ar-DZ" altLang="fr-FR" sz="4400" b="1" dirty="0" smtClean="0">
                <a:solidFill>
                  <a:schemeClr val="tx1"/>
                </a:solidFill>
                <a:latin typeface="Traditional Arabic" panose="02020603050405020304" pitchFamily="18" charset="-78"/>
                <a:cs typeface="Traditional Arabic" panose="02020603050405020304" pitchFamily="18" charset="-78"/>
              </a:rPr>
              <a:t>، </a:t>
            </a:r>
            <a:r>
              <a:rPr lang="ar-EG" altLang="fr-FR" sz="4400" b="1" dirty="0" smtClean="0">
                <a:solidFill>
                  <a:schemeClr val="tx1"/>
                </a:solidFill>
                <a:latin typeface="Traditional Arabic" panose="02020603050405020304" pitchFamily="18" charset="-78"/>
                <a:cs typeface="Traditional Arabic" panose="02020603050405020304" pitchFamily="18" charset="-78"/>
              </a:rPr>
              <a:t>الحاقه بورش العمل</a:t>
            </a:r>
            <a:r>
              <a:rPr lang="ar-DZ" altLang="fr-FR" sz="4400" b="1" dirty="0" smtClean="0">
                <a:solidFill>
                  <a:schemeClr val="tx1"/>
                </a:solidFill>
                <a:latin typeface="Traditional Arabic" panose="02020603050405020304" pitchFamily="18" charset="-78"/>
                <a:cs typeface="Traditional Arabic" panose="02020603050405020304" pitchFamily="18" charset="-78"/>
              </a:rPr>
              <a:t>.</a:t>
            </a:r>
            <a:r>
              <a:rPr lang="ar-EG" altLang="fr-FR" sz="4400" b="1" dirty="0" smtClean="0">
                <a:solidFill>
                  <a:schemeClr val="tx1"/>
                </a:solidFill>
                <a:latin typeface="Traditional Arabic" panose="02020603050405020304" pitchFamily="18" charset="-78"/>
                <a:cs typeface="Traditional Arabic" panose="02020603050405020304" pitchFamily="18" charset="-78"/>
              </a:rPr>
              <a:t> </a:t>
            </a:r>
          </a:p>
        </p:txBody>
      </p:sp>
    </p:spTree>
    <p:extLst>
      <p:ext uri="{BB962C8B-B14F-4D97-AF65-F5344CB8AC3E}">
        <p14:creationId xmlns:p14="http://schemas.microsoft.com/office/powerpoint/2010/main" val="207001117"/>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0"/>
                                        </p:tgtEl>
                                        <p:attrNameLst>
                                          <p:attrName>style.visibility</p:attrName>
                                        </p:attrNameLst>
                                      </p:cBhvr>
                                      <p:to>
                                        <p:strVal val="visible"/>
                                      </p:to>
                                    </p:set>
                                    <p:anim calcmode="lin" valueType="num">
                                      <p:cBhvr additive="base">
                                        <p:cTn id="7" dur="500" fill="hold"/>
                                        <p:tgtEl>
                                          <p:spTgt spid="89090"/>
                                        </p:tgtEl>
                                        <p:attrNameLst>
                                          <p:attrName>ppt_x</p:attrName>
                                        </p:attrNameLst>
                                      </p:cBhvr>
                                      <p:tavLst>
                                        <p:tav tm="0">
                                          <p:val>
                                            <p:strVal val="#ppt_x"/>
                                          </p:val>
                                        </p:tav>
                                        <p:tav tm="100000">
                                          <p:val>
                                            <p:strVal val="#ppt_x"/>
                                          </p:val>
                                        </p:tav>
                                      </p:tavLst>
                                    </p:anim>
                                    <p:anim calcmode="lin" valueType="num">
                                      <p:cBhvr additive="base">
                                        <p:cTn id="8" dur="500" fill="hold"/>
                                        <p:tgtEl>
                                          <p:spTgt spid="8909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0"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a:xfrm>
            <a:off x="323528" y="2708920"/>
            <a:ext cx="8229600" cy="1143000"/>
          </a:xfrm>
        </p:spPr>
        <p:txBody>
          <a:bodyPr/>
          <a:lstStyle/>
          <a:p>
            <a:pPr algn="r"/>
            <a:r>
              <a:rPr lang="ar-EG" altLang="fr-FR" sz="4000" b="1" u="sng" dirty="0" smtClean="0">
                <a:solidFill>
                  <a:schemeClr val="tx1"/>
                </a:solidFill>
                <a:latin typeface="Traditional Arabic" panose="02020603050405020304" pitchFamily="18" charset="-78"/>
                <a:cs typeface="Traditional Arabic" panose="02020603050405020304" pitchFamily="18" charset="-78"/>
              </a:rPr>
              <a:t/>
            </a:r>
            <a:br>
              <a:rPr lang="ar-EG" altLang="fr-FR" sz="4000" b="1" u="sng"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1- التقييم الطبي .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2-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التقيم</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النفسي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3-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التقيم</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الاجتماعي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4-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التقيم</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التربوي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5-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التقيم</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المهني .</a:t>
            </a:r>
          </a:p>
        </p:txBody>
      </p:sp>
      <p:sp>
        <p:nvSpPr>
          <p:cNvPr id="88067" name="ZoneTexte 1"/>
          <p:cNvSpPr txBox="1">
            <a:spLocks noChangeArrowheads="1"/>
          </p:cNvSpPr>
          <p:nvPr/>
        </p:nvSpPr>
        <p:spPr bwMode="auto">
          <a:xfrm>
            <a:off x="2700338" y="549275"/>
            <a:ext cx="29114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EG" altLang="fr-FR" sz="4000" b="1">
                <a:solidFill>
                  <a:srgbClr val="FF0000"/>
                </a:solidFill>
                <a:latin typeface="Traditional Arabic" panose="02020603050405020304" pitchFamily="18" charset="-78"/>
                <a:cs typeface="Traditional Arabic" panose="02020603050405020304" pitchFamily="18" charset="-78"/>
              </a:rPr>
              <a:t>مراحل التقييم المهني</a:t>
            </a:r>
            <a:endParaRPr lang="fr-FR" altLang="fr-FR">
              <a:solidFill>
                <a:srgbClr val="FF0000"/>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706830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90114"/>
                                        </p:tgtEl>
                                        <p:attrNameLst>
                                          <p:attrName>style.visibility</p:attrName>
                                        </p:attrNameLst>
                                      </p:cBhvr>
                                      <p:to>
                                        <p:strVal val="visible"/>
                                      </p:to>
                                    </p:set>
                                    <p:anim calcmode="lin" valueType="num">
                                      <p:cBhvr additive="base">
                                        <p:cTn id="7" dur="500" fill="hold"/>
                                        <p:tgtEl>
                                          <p:spTgt spid="90114"/>
                                        </p:tgtEl>
                                        <p:attrNameLst>
                                          <p:attrName>ppt_x</p:attrName>
                                        </p:attrNameLst>
                                      </p:cBhvr>
                                      <p:tavLst>
                                        <p:tav tm="0">
                                          <p:val>
                                            <p:strVal val="#ppt_x"/>
                                          </p:val>
                                        </p:tav>
                                        <p:tav tm="100000">
                                          <p:val>
                                            <p:strVal val="#ppt_x"/>
                                          </p:val>
                                        </p:tav>
                                      </p:tavLst>
                                    </p:anim>
                                    <p:anim calcmode="lin" valueType="num">
                                      <p:cBhvr additive="base">
                                        <p:cTn id="8" dur="500" fill="hold"/>
                                        <p:tgtEl>
                                          <p:spTgt spid="90114"/>
                                        </p:tgtEl>
                                        <p:attrNameLst>
                                          <p:attrName>ppt_y</p:attrName>
                                        </p:attrNameLst>
                                      </p:cBhvr>
                                      <p:tavLst>
                                        <p:tav tm="0">
                                          <p:val>
                                            <p:strVal val="0-#ppt_h/2"/>
                                          </p:val>
                                        </p:tav>
                                        <p:tav tm="100000">
                                          <p:val>
                                            <p:strVal val="#ppt_y"/>
                                          </p:val>
                                        </p:tav>
                                      </p:tavLst>
                                    </p:anim>
                                  </p:childTnLst>
                                  <p:subTnLst>
                                    <p:animClr clrSpc="rgb" dir="cw">
                                      <p:cBhvr override="childStyle">
                                        <p:cTn dur="1" fill="hold" display="0" masterRel="nextClick" afterEffect="1"/>
                                        <p:tgtEl>
                                          <p:spTgt spid="90114"/>
                                        </p:tgtEl>
                                        <p:attrNameLst>
                                          <p:attrName>ppt_c</p:attrName>
                                        </p:attrNameLst>
                                      </p:cBhvr>
                                      <p:to>
                                        <a:srgbClr val="FF505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3" name="AutoShape 3"/>
          <p:cNvSpPr>
            <a:spLocks noChangeArrowheads="1"/>
          </p:cNvSpPr>
          <p:nvPr/>
        </p:nvSpPr>
        <p:spPr bwMode="auto">
          <a:xfrm>
            <a:off x="285750" y="1143000"/>
            <a:ext cx="3143250" cy="1285875"/>
          </a:xfrm>
          <a:prstGeom prst="leftArrow">
            <a:avLst>
              <a:gd name="adj1" fmla="val 50000"/>
              <a:gd name="adj2" fmla="val 49998"/>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rPr>
              <a:t>المواقف كوسائل</a:t>
            </a:r>
            <a:endParaRPr lang="fr-FR" altLang="fr-FR" sz="280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43" name="AutoShape 2"/>
          <p:cNvSpPr>
            <a:spLocks noChangeArrowheads="1"/>
          </p:cNvSpPr>
          <p:nvPr/>
        </p:nvSpPr>
        <p:spPr bwMode="auto">
          <a:xfrm>
            <a:off x="6500813" y="2357438"/>
            <a:ext cx="2286000" cy="2000250"/>
          </a:xfrm>
          <a:prstGeom prst="roundRect">
            <a:avLst>
              <a:gd name="adj" fmla="val 16667"/>
            </a:avLst>
          </a:prstGeom>
          <a:solidFill>
            <a:srgbClr val="FF0000"/>
          </a:solidFill>
          <a:ln w="57150">
            <a:solidFill>
              <a:srgbClr val="080B16"/>
            </a:solidFill>
            <a:headEnd/>
            <a:tailEnd/>
          </a:ln>
        </p:spPr>
        <p:style>
          <a:lnRef idx="1">
            <a:schemeClr val="accent2"/>
          </a:lnRef>
          <a:fillRef idx="2">
            <a:schemeClr val="accent2"/>
          </a:fillRef>
          <a:effectRef idx="1">
            <a:schemeClr val="accent2"/>
          </a:effectRef>
          <a:fontRef idx="minor">
            <a:schemeClr val="dk1"/>
          </a:fontRef>
        </p:style>
        <p:txBody>
          <a:bodyPr wrap="none" lIns="0" tIns="0" rIns="0" bIns="0" anchor="ctr"/>
          <a:lstStyle/>
          <a:p>
            <a:pPr algn="ctr" rtl="1">
              <a:defRPr/>
            </a:pPr>
            <a:endParaRPr lang="en-US">
              <a:ln w="38100">
                <a:solidFill>
                  <a:schemeClr val="tx1"/>
                </a:solidFill>
              </a:ln>
            </a:endParaRPr>
          </a:p>
        </p:txBody>
      </p:sp>
      <p:sp>
        <p:nvSpPr>
          <p:cNvPr id="48179" name="Text Box 10"/>
          <p:cNvSpPr txBox="1">
            <a:spLocks noChangeArrowheads="1"/>
          </p:cNvSpPr>
          <p:nvPr/>
        </p:nvSpPr>
        <p:spPr bwMode="auto">
          <a:xfrm>
            <a:off x="6572250" y="2928938"/>
            <a:ext cx="22145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50000"/>
              </a:spcBef>
              <a:buClrTx/>
              <a:buSzTx/>
              <a:buFontTx/>
              <a:buNone/>
            </a:pPr>
            <a:r>
              <a:rPr lang="ar-SA" altLang="fr-FR" sz="3600" b="1">
                <a:solidFill>
                  <a:schemeClr val="tx1"/>
                </a:solidFill>
                <a:latin typeface="Tahoma" panose="020B0604030504040204" pitchFamily="34" charset="0"/>
                <a:cs typeface="Arial" panose="020B0604020202020204" pitchFamily="34" charset="0"/>
              </a:rPr>
              <a:t>التقييم المهني</a:t>
            </a:r>
            <a:endParaRPr lang="fr-FR" altLang="fr-FR" sz="3600" b="1">
              <a:solidFill>
                <a:schemeClr val="tx1"/>
              </a:solidFill>
              <a:latin typeface="Tahoma" panose="020B0604030504040204" pitchFamily="34" charset="0"/>
              <a:cs typeface="Arial" panose="020B0604020202020204" pitchFamily="34" charset="0"/>
            </a:endParaRPr>
          </a:p>
        </p:txBody>
      </p:sp>
      <p:sp>
        <p:nvSpPr>
          <p:cNvPr id="99" name="AutoShape 3"/>
          <p:cNvSpPr>
            <a:spLocks noChangeArrowheads="1"/>
          </p:cNvSpPr>
          <p:nvPr/>
        </p:nvSpPr>
        <p:spPr bwMode="auto">
          <a:xfrm>
            <a:off x="500063" y="4572000"/>
            <a:ext cx="3000375" cy="1357313"/>
          </a:xfrm>
          <a:prstGeom prst="leftArrow">
            <a:avLst>
              <a:gd name="adj1" fmla="val 50000"/>
              <a:gd name="adj2" fmla="val 50003"/>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الوسائل التطبيقية</a:t>
            </a:r>
            <a:endParaRPr lang="fr-FR" altLang="fr-FR" sz="2800"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102" name="AutoShape 3"/>
          <p:cNvSpPr>
            <a:spLocks noChangeArrowheads="1"/>
          </p:cNvSpPr>
          <p:nvPr/>
        </p:nvSpPr>
        <p:spPr bwMode="auto">
          <a:xfrm>
            <a:off x="4500563" y="2857500"/>
            <a:ext cx="1571625" cy="1214438"/>
          </a:xfrm>
          <a:prstGeom prst="roundRect">
            <a:avLst>
              <a:gd name="adj" fmla="val 50000"/>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a:solidFill>
                  <a:schemeClr val="bg1"/>
                </a:solidFill>
                <a:latin typeface="Tahoma" panose="020B0604030504040204" pitchFamily="34" charset="0"/>
                <a:ea typeface="Times New Roman" panose="02020603050405020304" pitchFamily="18" charset="0"/>
                <a:cs typeface="Simplified Arabic" panose="02020603050405020304" pitchFamily="18" charset="-78"/>
              </a:rPr>
              <a:t>وسائله</a:t>
            </a:r>
            <a:endParaRPr lang="fr-FR" altLang="fr-FR" sz="280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rtl="1">
              <a:spcBef>
                <a:spcPct val="0"/>
              </a:spcBef>
              <a:buClrTx/>
              <a:buSzTx/>
              <a:buFontTx/>
              <a:buNone/>
            </a:pPr>
            <a:endParaRPr lang="fr-FR" altLang="fr-FR" sz="280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22" name="AutoShape 3"/>
          <p:cNvSpPr>
            <a:spLocks noChangeArrowheads="1"/>
          </p:cNvSpPr>
          <p:nvPr/>
        </p:nvSpPr>
        <p:spPr bwMode="auto">
          <a:xfrm>
            <a:off x="357188" y="2928938"/>
            <a:ext cx="3143250" cy="1214437"/>
          </a:xfrm>
          <a:prstGeom prst="leftArrow">
            <a:avLst>
              <a:gd name="adj1" fmla="val 50000"/>
              <a:gd name="adj2" fmla="val 50003"/>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rtl="1">
              <a:spcBef>
                <a:spcPct val="0"/>
              </a:spcBef>
              <a:buClrTx/>
              <a:buSzTx/>
              <a:buFontTx/>
              <a:buNone/>
            </a:pPr>
            <a:endParaRPr lang="ar-SA" altLang="fr-FR" sz="2800" b="1" dirty="0">
              <a:solidFill>
                <a:schemeClr val="bg1"/>
              </a:solidFill>
              <a:latin typeface="Times New Roman" panose="02020603050405020304" pitchFamily="18" charset="0"/>
              <a:ea typeface="Times New Roman" panose="02020603050405020304" pitchFamily="18" charset="0"/>
              <a:cs typeface="Simplified Arabic" panose="02020603050405020304" pitchFamily="18" charset="-78"/>
            </a:endParaRPr>
          </a:p>
          <a:p>
            <a:pPr algn="ctr" rtl="1">
              <a:spcBef>
                <a:spcPct val="0"/>
              </a:spcBef>
              <a:buClrTx/>
              <a:buSzTx/>
              <a:buFontTx/>
              <a:buNone/>
            </a:pPr>
            <a:r>
              <a:rPr lang="ar-SA" altLang="fr-FR" sz="2800" b="1"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rPr>
              <a:t>المعلومات كوسائل</a:t>
            </a:r>
            <a:endParaRPr lang="fr-FR" altLang="fr-FR" sz="2800" dirty="0">
              <a:solidFill>
                <a:schemeClr val="bg1"/>
              </a:solidFill>
              <a:latin typeface="Tahoma" panose="020B0604030504040204" pitchFamily="34" charset="0"/>
              <a:ea typeface="Times New Roman" panose="02020603050405020304" pitchFamily="18" charset="0"/>
              <a:cs typeface="Simplified Arabic" panose="02020603050405020304" pitchFamily="18" charset="-78"/>
            </a:endParaRPr>
          </a:p>
          <a:p>
            <a:pPr algn="ctr">
              <a:spcBef>
                <a:spcPct val="0"/>
              </a:spcBef>
              <a:buClrTx/>
              <a:buSzTx/>
              <a:buFontTx/>
              <a:buNone/>
            </a:pPr>
            <a:endParaRPr lang="fr-FR" altLang="fr-FR" sz="36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cxnSp>
        <p:nvCxnSpPr>
          <p:cNvPr id="24" name="Connecteur droit avec flèche 23"/>
          <p:cNvCxnSpPr>
            <a:stCxn id="43" idx="1"/>
            <a:endCxn id="102" idx="3"/>
          </p:cNvCxnSpPr>
          <p:nvPr/>
        </p:nvCxnSpPr>
        <p:spPr>
          <a:xfrm rot="10800000" flipV="1">
            <a:off x="6072188" y="3357563"/>
            <a:ext cx="428625" cy="10795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6633182"/>
      </p:ext>
    </p:extLst>
  </p:cSld>
  <p:clrMapOvr>
    <a:masterClrMapping/>
  </p:clrMapOvr>
  <p:transition spd="slow">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
                                        </p:tgtEl>
                                        <p:attrNameLst>
                                          <p:attrName>style.visibility</p:attrName>
                                        </p:attrNameLst>
                                      </p:cBhvr>
                                      <p:to>
                                        <p:strVal val="visible"/>
                                      </p:to>
                                    </p:set>
                                    <p:anim calcmode="lin" valueType="num">
                                      <p:cBhvr>
                                        <p:cTn id="7" dur="1000" fill="hold"/>
                                        <p:tgtEl>
                                          <p:spTgt spid="43"/>
                                        </p:tgtEl>
                                        <p:attrNameLst>
                                          <p:attrName>ppt_w</p:attrName>
                                        </p:attrNameLst>
                                      </p:cBhvr>
                                      <p:tavLst>
                                        <p:tav tm="0">
                                          <p:val>
                                            <p:fltVal val="0"/>
                                          </p:val>
                                        </p:tav>
                                        <p:tav tm="100000">
                                          <p:val>
                                            <p:strVal val="#ppt_w"/>
                                          </p:val>
                                        </p:tav>
                                      </p:tavLst>
                                    </p:anim>
                                    <p:anim calcmode="lin" valueType="num">
                                      <p:cBhvr>
                                        <p:cTn id="8" dur="1000" fill="hold"/>
                                        <p:tgtEl>
                                          <p:spTgt spid="43"/>
                                        </p:tgtEl>
                                        <p:attrNameLst>
                                          <p:attrName>ppt_h</p:attrName>
                                        </p:attrNameLst>
                                      </p:cBhvr>
                                      <p:tavLst>
                                        <p:tav tm="0">
                                          <p:val>
                                            <p:fltVal val="0"/>
                                          </p:val>
                                        </p:tav>
                                        <p:tav tm="100000">
                                          <p:val>
                                            <p:strVal val="#ppt_h"/>
                                          </p:val>
                                        </p:tav>
                                      </p:tavLst>
                                    </p:anim>
                                    <p:anim calcmode="lin" valueType="num">
                                      <p:cBhvr>
                                        <p:cTn id="9" dur="1000" fill="hold"/>
                                        <p:tgtEl>
                                          <p:spTgt spid="43"/>
                                        </p:tgtEl>
                                        <p:attrNameLst>
                                          <p:attrName>style.rotation</p:attrName>
                                        </p:attrNameLst>
                                      </p:cBhvr>
                                      <p:tavLst>
                                        <p:tav tm="0">
                                          <p:val>
                                            <p:fltVal val="90"/>
                                          </p:val>
                                        </p:tav>
                                        <p:tav tm="100000">
                                          <p:val>
                                            <p:fltVal val="0"/>
                                          </p:val>
                                        </p:tav>
                                      </p:tavLst>
                                    </p:anim>
                                    <p:animEffect transition="in" filter="fade">
                                      <p:cBhvr>
                                        <p:cTn id="10" dur="1000"/>
                                        <p:tgtEl>
                                          <p:spTgt spid="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8179"/>
                                        </p:tgtEl>
                                        <p:attrNameLst>
                                          <p:attrName>style.visibility</p:attrName>
                                        </p:attrNameLst>
                                      </p:cBhvr>
                                      <p:to>
                                        <p:strVal val="visible"/>
                                      </p:to>
                                    </p:set>
                                    <p:anim calcmode="lin" valueType="num">
                                      <p:cBhvr additive="base">
                                        <p:cTn id="15" dur="500" fill="hold"/>
                                        <p:tgtEl>
                                          <p:spTgt spid="48179"/>
                                        </p:tgtEl>
                                        <p:attrNameLst>
                                          <p:attrName>ppt_x</p:attrName>
                                        </p:attrNameLst>
                                      </p:cBhvr>
                                      <p:tavLst>
                                        <p:tav tm="0">
                                          <p:val>
                                            <p:strVal val="#ppt_x"/>
                                          </p:val>
                                        </p:tav>
                                        <p:tav tm="100000">
                                          <p:val>
                                            <p:strVal val="#ppt_x"/>
                                          </p:val>
                                        </p:tav>
                                      </p:tavLst>
                                    </p:anim>
                                    <p:anim calcmode="lin" valueType="num">
                                      <p:cBhvr additive="base">
                                        <p:cTn id="16" dur="500" fill="hold"/>
                                        <p:tgtEl>
                                          <p:spTgt spid="48179"/>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1" presetClass="entr" presetSubtype="0" fill="hold" nodeType="clickEffect">
                                  <p:stCondLst>
                                    <p:cond delay="0"/>
                                  </p:stCondLst>
                                  <p:iterate type="lt">
                                    <p:tmPct val="5000"/>
                                  </p:iterate>
                                  <p:childTnLst>
                                    <p:set>
                                      <p:cBhvr>
                                        <p:cTn id="20" dur="1" fill="hold">
                                          <p:stCondLst>
                                            <p:cond delay="0"/>
                                          </p:stCondLst>
                                        </p:cTn>
                                        <p:tgtEl>
                                          <p:spTgt spid="24"/>
                                        </p:tgtEl>
                                        <p:attrNameLst>
                                          <p:attrName>style.visibility</p:attrName>
                                        </p:attrNameLst>
                                      </p:cBhvr>
                                      <p:to>
                                        <p:strVal val="visible"/>
                                      </p:to>
                                    </p:set>
                                    <p:anim calcmode="lin" valueType="num">
                                      <p:cBhvr>
                                        <p:cTn id="21" dur="1000" fill="hold"/>
                                        <p:tgtEl>
                                          <p:spTgt spid="24"/>
                                        </p:tgtEl>
                                        <p:attrNameLst>
                                          <p:attrName>ppt_w</p:attrName>
                                        </p:attrNameLst>
                                      </p:cBhvr>
                                      <p:tavLst>
                                        <p:tav tm="0">
                                          <p:val>
                                            <p:fltVal val="0"/>
                                          </p:val>
                                        </p:tav>
                                        <p:tav tm="100000">
                                          <p:val>
                                            <p:strVal val="#ppt_w"/>
                                          </p:val>
                                        </p:tav>
                                      </p:tavLst>
                                    </p:anim>
                                    <p:anim calcmode="lin" valueType="num">
                                      <p:cBhvr>
                                        <p:cTn id="22" dur="1000" fill="hold"/>
                                        <p:tgtEl>
                                          <p:spTgt spid="24"/>
                                        </p:tgtEl>
                                        <p:attrNameLst>
                                          <p:attrName>ppt_h</p:attrName>
                                        </p:attrNameLst>
                                      </p:cBhvr>
                                      <p:tavLst>
                                        <p:tav tm="0">
                                          <p:val>
                                            <p:fltVal val="0"/>
                                          </p:val>
                                        </p:tav>
                                        <p:tav tm="100000">
                                          <p:val>
                                            <p:strVal val="#ppt_h"/>
                                          </p:val>
                                        </p:tav>
                                      </p:tavLst>
                                    </p:anim>
                                    <p:anim calcmode="lin" valueType="num">
                                      <p:cBhvr>
                                        <p:cTn id="23" dur="1000" fill="hold"/>
                                        <p:tgtEl>
                                          <p:spTgt spid="24"/>
                                        </p:tgtEl>
                                        <p:attrNameLst>
                                          <p:attrName>style.rotation</p:attrName>
                                        </p:attrNameLst>
                                      </p:cBhvr>
                                      <p:tavLst>
                                        <p:tav tm="0">
                                          <p:val>
                                            <p:fltVal val="90"/>
                                          </p:val>
                                        </p:tav>
                                        <p:tav tm="100000">
                                          <p:val>
                                            <p:fltVal val="0"/>
                                          </p:val>
                                        </p:tav>
                                      </p:tavLst>
                                    </p:anim>
                                    <p:animEffect transition="in" filter="fade">
                                      <p:cBhvr>
                                        <p:cTn id="24" dur="1000"/>
                                        <p:tgtEl>
                                          <p:spTgt spid="2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02"/>
                                        </p:tgtEl>
                                        <p:attrNameLst>
                                          <p:attrName>style.visibility</p:attrName>
                                        </p:attrNameLst>
                                      </p:cBhvr>
                                      <p:to>
                                        <p:strVal val="visible"/>
                                      </p:to>
                                    </p:set>
                                    <p:animEffect transition="in" filter="checkerboard(across)">
                                      <p:cBhvr>
                                        <p:cTn id="29" dur="500"/>
                                        <p:tgtEl>
                                          <p:spTgt spid="10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691203"/>
                                        </p:tgtEl>
                                        <p:attrNameLst>
                                          <p:attrName>style.visibility</p:attrName>
                                        </p:attrNameLst>
                                      </p:cBhvr>
                                      <p:to>
                                        <p:strVal val="visible"/>
                                      </p:to>
                                    </p:set>
                                    <p:animEffect transition="in" filter="checkerboard(across)">
                                      <p:cBhvr>
                                        <p:cTn id="34" dur="500"/>
                                        <p:tgtEl>
                                          <p:spTgt spid="69120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checkerboard(across)">
                                      <p:cBhvr>
                                        <p:cTn id="39" dur="500"/>
                                        <p:tgtEl>
                                          <p:spTgt spid="2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99"/>
                                        </p:tgtEl>
                                        <p:attrNameLst>
                                          <p:attrName>style.visibility</p:attrName>
                                        </p:attrNameLst>
                                      </p:cBhvr>
                                      <p:to>
                                        <p:strVal val="visible"/>
                                      </p:to>
                                    </p:set>
                                    <p:animEffect transition="in" filter="checkerboard(across)">
                                      <p:cBhvr>
                                        <p:cTn id="44"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3" grpId="0" animBg="1"/>
      <p:bldP spid="43" grpId="0" animBg="1"/>
      <p:bldP spid="48179" grpId="0"/>
      <p:bldP spid="99" grpId="0" animBg="1"/>
      <p:bldP spid="102" grpId="0" animBg="1"/>
      <p:bldP spid="22"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a:xfrm>
            <a:off x="179512" y="2780928"/>
            <a:ext cx="8372475" cy="1071562"/>
          </a:xfrm>
        </p:spPr>
        <p:txBody>
          <a:bodyPr/>
          <a:lstStyle/>
          <a:p>
            <a:pPr algn="just" rtl="1"/>
            <a:r>
              <a:rPr lang="ar-EG" altLang="fr-FR" sz="4000" b="1" dirty="0" smtClean="0">
                <a:solidFill>
                  <a:schemeClr val="tx1"/>
                </a:solidFill>
                <a:latin typeface="Traditional Arabic" panose="02020603050405020304" pitchFamily="18" charset="-78"/>
                <a:cs typeface="Traditional Arabic" panose="02020603050405020304" pitchFamily="18" charset="-78"/>
              </a:rPr>
              <a:t>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   المواقف كوسائل هي الطريقة المنظمة لملاحظة وتفسير سلوك الشخص المعاق وتعتمد فعالية هذه الطرقية كلياً على حساسية ومستوى مهارة الملاحظة , إن الهدف من هذا الاتجاه المرادف لأهداف التقييم المهني بشكل عام هو الحصول على بيانات دقيقة وأساسية تمكن المقيم والمعاق أو اخصائي التأهيل من اتخاذ قرارات مهنية من أجل تحديد الأداء المهني الكلي للمعاق . </a:t>
            </a:r>
          </a:p>
        </p:txBody>
      </p:sp>
      <p:sp>
        <p:nvSpPr>
          <p:cNvPr id="3" name="Rectangle 2"/>
          <p:cNvSpPr>
            <a:spLocks noChangeArrowheads="1"/>
          </p:cNvSpPr>
          <p:nvPr/>
        </p:nvSpPr>
        <p:spPr bwMode="auto">
          <a:xfrm>
            <a:off x="3276600" y="620713"/>
            <a:ext cx="2979738" cy="708025"/>
          </a:xfrm>
          <a:prstGeom prst="rect">
            <a:avLst/>
          </a:prstGeom>
          <a:solidFill>
            <a:srgbClr val="FF5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EG" altLang="fr-FR" sz="4000" b="1">
                <a:solidFill>
                  <a:schemeClr val="tx1"/>
                </a:solidFill>
                <a:latin typeface="Traditional Arabic" panose="02020603050405020304" pitchFamily="18" charset="-78"/>
                <a:cs typeface="Traditional Arabic" panose="02020603050405020304" pitchFamily="18" charset="-78"/>
              </a:rPr>
              <a:t>1- المواقف كوسائل</a:t>
            </a:r>
            <a:endParaRPr lang="fr-FR" altLang="fr-FR" sz="4000">
              <a:solidFill>
                <a:schemeClr val="tx1"/>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241979010"/>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0114"/>
                                        </p:tgtEl>
                                        <p:attrNameLst>
                                          <p:attrName>style.visibility</p:attrName>
                                        </p:attrNameLst>
                                      </p:cBhvr>
                                      <p:to>
                                        <p:strVal val="visible"/>
                                      </p:to>
                                    </p:set>
                                    <p:animEffect transition="in" filter="wipe(down)">
                                      <p:cBhvr>
                                        <p:cTn id="12" dur="500"/>
                                        <p:tgtEl>
                                          <p:spTgt spid="90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P spid="3"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3" name="AutoShape 3"/>
          <p:cNvSpPr>
            <a:spLocks noChangeArrowheads="1"/>
          </p:cNvSpPr>
          <p:nvPr/>
        </p:nvSpPr>
        <p:spPr bwMode="auto">
          <a:xfrm>
            <a:off x="285750" y="1428750"/>
            <a:ext cx="3143250" cy="1285875"/>
          </a:xfrm>
          <a:prstGeom prst="leftArrow">
            <a:avLst>
              <a:gd name="adj1" fmla="val 50000"/>
              <a:gd name="adj2" fmla="val 49998"/>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EG" altLang="fr-FR" sz="3200" b="1" dirty="0">
                <a:solidFill>
                  <a:schemeClr val="bg1"/>
                </a:solidFill>
                <a:latin typeface="Traditional Arabic" panose="02020603050405020304" pitchFamily="18" charset="-78"/>
                <a:cs typeface="Traditional Arabic" panose="02020603050405020304" pitchFamily="18" charset="-78"/>
              </a:rPr>
              <a:t>التقييم أثناء العمل</a:t>
            </a:r>
            <a:endParaRPr lang="fr-FR" altLang="fr-FR" sz="3200" b="1" dirty="0">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43" name="AutoShape 2"/>
          <p:cNvSpPr>
            <a:spLocks noChangeArrowheads="1"/>
          </p:cNvSpPr>
          <p:nvPr/>
        </p:nvSpPr>
        <p:spPr bwMode="auto">
          <a:xfrm>
            <a:off x="6500813" y="2357438"/>
            <a:ext cx="2286000" cy="2000250"/>
          </a:xfrm>
          <a:prstGeom prst="roundRect">
            <a:avLst>
              <a:gd name="adj" fmla="val 16667"/>
            </a:avLst>
          </a:prstGeom>
          <a:solidFill>
            <a:srgbClr val="FF0000"/>
          </a:solidFill>
          <a:ln w="57150">
            <a:solidFill>
              <a:srgbClr val="080B16"/>
            </a:solidFill>
            <a:headEnd/>
            <a:tailEnd/>
          </a:ln>
        </p:spPr>
        <p:style>
          <a:lnRef idx="1">
            <a:schemeClr val="accent2"/>
          </a:lnRef>
          <a:fillRef idx="2">
            <a:schemeClr val="accent2"/>
          </a:fillRef>
          <a:effectRef idx="1">
            <a:schemeClr val="accent2"/>
          </a:effectRef>
          <a:fontRef idx="minor">
            <a:schemeClr val="dk1"/>
          </a:fontRef>
        </p:style>
        <p:txBody>
          <a:bodyPr wrap="none" lIns="0" tIns="0" rIns="0" bIns="0" anchor="ctr"/>
          <a:lstStyle/>
          <a:p>
            <a:pPr algn="ctr" rtl="1">
              <a:defRPr/>
            </a:pPr>
            <a:endParaRPr lang="en-US">
              <a:ln w="38100">
                <a:solidFill>
                  <a:schemeClr val="tx1"/>
                </a:solidFill>
              </a:ln>
            </a:endParaRPr>
          </a:p>
        </p:txBody>
      </p:sp>
      <p:sp>
        <p:nvSpPr>
          <p:cNvPr id="48179" name="Text Box 10"/>
          <p:cNvSpPr txBox="1">
            <a:spLocks noChangeArrowheads="1"/>
          </p:cNvSpPr>
          <p:nvPr/>
        </p:nvSpPr>
        <p:spPr bwMode="auto">
          <a:xfrm>
            <a:off x="6572250" y="2928938"/>
            <a:ext cx="22145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SA" altLang="fr-FR" sz="3600" b="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المواقف كوسائل</a:t>
            </a:r>
            <a:endParaRPr lang="fr-FR" altLang="fr-FR" sz="360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99" name="AutoShape 3"/>
          <p:cNvSpPr>
            <a:spLocks noChangeArrowheads="1"/>
          </p:cNvSpPr>
          <p:nvPr/>
        </p:nvSpPr>
        <p:spPr bwMode="auto">
          <a:xfrm>
            <a:off x="500063" y="4572000"/>
            <a:ext cx="3000375" cy="1357313"/>
          </a:xfrm>
          <a:prstGeom prst="leftArrow">
            <a:avLst>
              <a:gd name="adj1" fmla="val 50000"/>
              <a:gd name="adj2" fmla="val 50003"/>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EG" altLang="fr-FR" sz="3200" b="1" dirty="0">
                <a:solidFill>
                  <a:schemeClr val="bg1"/>
                </a:solidFill>
                <a:latin typeface="Traditional Arabic" panose="02020603050405020304" pitchFamily="18" charset="-78"/>
                <a:cs typeface="Traditional Arabic" panose="02020603050405020304" pitchFamily="18" charset="-78"/>
              </a:rPr>
              <a:t>القياس</a:t>
            </a:r>
            <a:r>
              <a:rPr lang="ar-EG" altLang="fr-FR" sz="3200" b="1" dirty="0">
                <a:solidFill>
                  <a:schemeClr val="tx1"/>
                </a:solidFill>
                <a:latin typeface="Traditional Arabic" panose="02020603050405020304" pitchFamily="18" charset="-78"/>
                <a:cs typeface="Traditional Arabic" panose="02020603050405020304" pitchFamily="18" charset="-78"/>
              </a:rPr>
              <a:t> </a:t>
            </a:r>
            <a:r>
              <a:rPr lang="ar-EG" altLang="fr-FR" sz="3200" b="1" dirty="0">
                <a:solidFill>
                  <a:schemeClr val="bg1"/>
                </a:solidFill>
                <a:latin typeface="Traditional Arabic" panose="02020603050405020304" pitchFamily="18" charset="-78"/>
                <a:cs typeface="Traditional Arabic" panose="02020603050405020304" pitchFamily="18" charset="-78"/>
              </a:rPr>
              <a:t>النفسي</a:t>
            </a:r>
            <a:r>
              <a:rPr lang="ar-EG" altLang="fr-FR" sz="3200" b="1" dirty="0">
                <a:solidFill>
                  <a:schemeClr val="tx1"/>
                </a:solidFill>
                <a:latin typeface="Traditional Arabic" panose="02020603050405020304" pitchFamily="18" charset="-78"/>
                <a:cs typeface="Traditional Arabic" panose="02020603050405020304" pitchFamily="18" charset="-78"/>
              </a:rPr>
              <a:t> </a:t>
            </a:r>
            <a:endParaRPr lang="fr-FR" altLang="fr-FR" sz="4000" b="1" dirty="0">
              <a:solidFill>
                <a:schemeClr val="tx1"/>
              </a:solidFill>
              <a:latin typeface="Tahoma" panose="020B0604030504040204" pitchFamily="34" charset="0"/>
              <a:ea typeface="Times New Roman" panose="02020603050405020304" pitchFamily="18" charset="0"/>
              <a:cs typeface="Traditional Arabic" panose="02020603050405020304" pitchFamily="18" charset="-78"/>
            </a:endParaRPr>
          </a:p>
        </p:txBody>
      </p:sp>
      <p:sp>
        <p:nvSpPr>
          <p:cNvPr id="22" name="AutoShape 3"/>
          <p:cNvSpPr>
            <a:spLocks noChangeArrowheads="1"/>
          </p:cNvSpPr>
          <p:nvPr/>
        </p:nvSpPr>
        <p:spPr bwMode="auto">
          <a:xfrm>
            <a:off x="357188" y="2928938"/>
            <a:ext cx="3143250" cy="1214437"/>
          </a:xfrm>
          <a:prstGeom prst="leftArrow">
            <a:avLst>
              <a:gd name="adj1" fmla="val 50000"/>
              <a:gd name="adj2" fmla="val 50003"/>
            </a:avLst>
          </a:prstGeom>
          <a:solidFill>
            <a:srgbClr val="FFD5D5"/>
          </a:solidFill>
          <a:ln w="9525" algn="ctr">
            <a:solidFill>
              <a:schemeClr val="tx1"/>
            </a:solidFill>
            <a:round/>
            <a:headEnd/>
            <a:tailEnd/>
          </a:ln>
        </p:spPr>
        <p:txBody>
          <a:bodyPr wrap="none" lIns="0" tIns="0" rIns="0" bIns="0"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EG" altLang="fr-FR" sz="3200" b="1">
                <a:solidFill>
                  <a:schemeClr val="bg1"/>
                </a:solidFill>
                <a:latin typeface="Traditional Arabic" panose="02020603050405020304" pitchFamily="18" charset="-78"/>
                <a:cs typeface="Traditional Arabic" panose="02020603050405020304" pitchFamily="18" charset="-78"/>
              </a:rPr>
              <a:t>عينات العمل </a:t>
            </a:r>
            <a:endParaRPr lang="fr-FR" altLang="fr-FR" sz="4000" b="1">
              <a:solidFill>
                <a:schemeClr val="bg1"/>
              </a:solidFill>
              <a:latin typeface="Tahoma" panose="020B0604030504040204" pitchFamily="34" charset="0"/>
              <a:ea typeface="Times New Roman" panose="02020603050405020304" pitchFamily="18" charset="0"/>
              <a:cs typeface="Traditional Arabic" panose="02020603050405020304" pitchFamily="18" charset="-78"/>
            </a:endParaRPr>
          </a:p>
        </p:txBody>
      </p:sp>
      <p:cxnSp>
        <p:nvCxnSpPr>
          <p:cNvPr id="24" name="Connecteur droit avec flèche 23"/>
          <p:cNvCxnSpPr/>
          <p:nvPr/>
        </p:nvCxnSpPr>
        <p:spPr>
          <a:xfrm rot="10800000">
            <a:off x="4357686" y="3357562"/>
            <a:ext cx="1857388" cy="1588"/>
          </a:xfrm>
          <a:prstGeom prst="straightConnector1">
            <a:avLst/>
          </a:prstGeom>
          <a:ln w="76200">
            <a:solidFill>
              <a:schemeClr val="tx1"/>
            </a:solidFill>
            <a:headEnd type="oval" w="med" len="med"/>
            <a:tailEnd type="triangle" w="med" len="med"/>
          </a:ln>
          <a:effectLst>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5399855"/>
      </p:ext>
    </p:extLst>
  </p:cSld>
  <p:clrMapOvr>
    <a:masterClrMapping/>
  </p:clrMapOvr>
  <p:transition spd="slow">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
                                        </p:tgtEl>
                                        <p:attrNameLst>
                                          <p:attrName>style.visibility</p:attrName>
                                        </p:attrNameLst>
                                      </p:cBhvr>
                                      <p:to>
                                        <p:strVal val="visible"/>
                                      </p:to>
                                    </p:set>
                                    <p:anim calcmode="lin" valueType="num">
                                      <p:cBhvr>
                                        <p:cTn id="7" dur="1000" fill="hold"/>
                                        <p:tgtEl>
                                          <p:spTgt spid="43"/>
                                        </p:tgtEl>
                                        <p:attrNameLst>
                                          <p:attrName>ppt_w</p:attrName>
                                        </p:attrNameLst>
                                      </p:cBhvr>
                                      <p:tavLst>
                                        <p:tav tm="0">
                                          <p:val>
                                            <p:fltVal val="0"/>
                                          </p:val>
                                        </p:tav>
                                        <p:tav tm="100000">
                                          <p:val>
                                            <p:strVal val="#ppt_w"/>
                                          </p:val>
                                        </p:tav>
                                      </p:tavLst>
                                    </p:anim>
                                    <p:anim calcmode="lin" valueType="num">
                                      <p:cBhvr>
                                        <p:cTn id="8" dur="1000" fill="hold"/>
                                        <p:tgtEl>
                                          <p:spTgt spid="43"/>
                                        </p:tgtEl>
                                        <p:attrNameLst>
                                          <p:attrName>ppt_h</p:attrName>
                                        </p:attrNameLst>
                                      </p:cBhvr>
                                      <p:tavLst>
                                        <p:tav tm="0">
                                          <p:val>
                                            <p:fltVal val="0"/>
                                          </p:val>
                                        </p:tav>
                                        <p:tav tm="100000">
                                          <p:val>
                                            <p:strVal val="#ppt_h"/>
                                          </p:val>
                                        </p:tav>
                                      </p:tavLst>
                                    </p:anim>
                                    <p:anim calcmode="lin" valueType="num">
                                      <p:cBhvr>
                                        <p:cTn id="9" dur="1000" fill="hold"/>
                                        <p:tgtEl>
                                          <p:spTgt spid="43"/>
                                        </p:tgtEl>
                                        <p:attrNameLst>
                                          <p:attrName>style.rotation</p:attrName>
                                        </p:attrNameLst>
                                      </p:cBhvr>
                                      <p:tavLst>
                                        <p:tav tm="0">
                                          <p:val>
                                            <p:fltVal val="90"/>
                                          </p:val>
                                        </p:tav>
                                        <p:tav tm="100000">
                                          <p:val>
                                            <p:fltVal val="0"/>
                                          </p:val>
                                        </p:tav>
                                      </p:tavLst>
                                    </p:anim>
                                    <p:animEffect transition="in" filter="fade">
                                      <p:cBhvr>
                                        <p:cTn id="10" dur="1000"/>
                                        <p:tgtEl>
                                          <p:spTgt spid="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8179"/>
                                        </p:tgtEl>
                                        <p:attrNameLst>
                                          <p:attrName>style.visibility</p:attrName>
                                        </p:attrNameLst>
                                      </p:cBhvr>
                                      <p:to>
                                        <p:strVal val="visible"/>
                                      </p:to>
                                    </p:set>
                                    <p:anim calcmode="lin" valueType="num">
                                      <p:cBhvr additive="base">
                                        <p:cTn id="15" dur="500" fill="hold"/>
                                        <p:tgtEl>
                                          <p:spTgt spid="48179"/>
                                        </p:tgtEl>
                                        <p:attrNameLst>
                                          <p:attrName>ppt_x</p:attrName>
                                        </p:attrNameLst>
                                      </p:cBhvr>
                                      <p:tavLst>
                                        <p:tav tm="0">
                                          <p:val>
                                            <p:strVal val="#ppt_x"/>
                                          </p:val>
                                        </p:tav>
                                        <p:tav tm="100000">
                                          <p:val>
                                            <p:strVal val="#ppt_x"/>
                                          </p:val>
                                        </p:tav>
                                      </p:tavLst>
                                    </p:anim>
                                    <p:anim calcmode="lin" valueType="num">
                                      <p:cBhvr additive="base">
                                        <p:cTn id="16" dur="500" fill="hold"/>
                                        <p:tgtEl>
                                          <p:spTgt spid="48179"/>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1" presetClass="entr" presetSubtype="0" fill="hold" nodeType="clickEffect">
                                  <p:stCondLst>
                                    <p:cond delay="0"/>
                                  </p:stCondLst>
                                  <p:iterate type="lt">
                                    <p:tmPct val="5000"/>
                                  </p:iterate>
                                  <p:childTnLst>
                                    <p:set>
                                      <p:cBhvr>
                                        <p:cTn id="20" dur="1" fill="hold">
                                          <p:stCondLst>
                                            <p:cond delay="0"/>
                                          </p:stCondLst>
                                        </p:cTn>
                                        <p:tgtEl>
                                          <p:spTgt spid="24"/>
                                        </p:tgtEl>
                                        <p:attrNameLst>
                                          <p:attrName>style.visibility</p:attrName>
                                        </p:attrNameLst>
                                      </p:cBhvr>
                                      <p:to>
                                        <p:strVal val="visible"/>
                                      </p:to>
                                    </p:set>
                                    <p:anim calcmode="lin" valueType="num">
                                      <p:cBhvr>
                                        <p:cTn id="21" dur="1000" fill="hold"/>
                                        <p:tgtEl>
                                          <p:spTgt spid="24"/>
                                        </p:tgtEl>
                                        <p:attrNameLst>
                                          <p:attrName>ppt_w</p:attrName>
                                        </p:attrNameLst>
                                      </p:cBhvr>
                                      <p:tavLst>
                                        <p:tav tm="0">
                                          <p:val>
                                            <p:fltVal val="0"/>
                                          </p:val>
                                        </p:tav>
                                        <p:tav tm="100000">
                                          <p:val>
                                            <p:strVal val="#ppt_w"/>
                                          </p:val>
                                        </p:tav>
                                      </p:tavLst>
                                    </p:anim>
                                    <p:anim calcmode="lin" valueType="num">
                                      <p:cBhvr>
                                        <p:cTn id="22" dur="1000" fill="hold"/>
                                        <p:tgtEl>
                                          <p:spTgt spid="24"/>
                                        </p:tgtEl>
                                        <p:attrNameLst>
                                          <p:attrName>ppt_h</p:attrName>
                                        </p:attrNameLst>
                                      </p:cBhvr>
                                      <p:tavLst>
                                        <p:tav tm="0">
                                          <p:val>
                                            <p:fltVal val="0"/>
                                          </p:val>
                                        </p:tav>
                                        <p:tav tm="100000">
                                          <p:val>
                                            <p:strVal val="#ppt_h"/>
                                          </p:val>
                                        </p:tav>
                                      </p:tavLst>
                                    </p:anim>
                                    <p:anim calcmode="lin" valueType="num">
                                      <p:cBhvr>
                                        <p:cTn id="23" dur="1000" fill="hold"/>
                                        <p:tgtEl>
                                          <p:spTgt spid="24"/>
                                        </p:tgtEl>
                                        <p:attrNameLst>
                                          <p:attrName>style.rotation</p:attrName>
                                        </p:attrNameLst>
                                      </p:cBhvr>
                                      <p:tavLst>
                                        <p:tav tm="0">
                                          <p:val>
                                            <p:fltVal val="90"/>
                                          </p:val>
                                        </p:tav>
                                        <p:tav tm="100000">
                                          <p:val>
                                            <p:fltVal val="0"/>
                                          </p:val>
                                        </p:tav>
                                      </p:tavLst>
                                    </p:anim>
                                    <p:animEffect transition="in" filter="fade">
                                      <p:cBhvr>
                                        <p:cTn id="24" dur="1000"/>
                                        <p:tgtEl>
                                          <p:spTgt spid="2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691203"/>
                                        </p:tgtEl>
                                        <p:attrNameLst>
                                          <p:attrName>style.visibility</p:attrName>
                                        </p:attrNameLst>
                                      </p:cBhvr>
                                      <p:to>
                                        <p:strVal val="visible"/>
                                      </p:to>
                                    </p:set>
                                    <p:animEffect transition="in" filter="checkerboard(across)">
                                      <p:cBhvr>
                                        <p:cTn id="29" dur="500"/>
                                        <p:tgtEl>
                                          <p:spTgt spid="69120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checkerboard(across)">
                                      <p:cBhvr>
                                        <p:cTn id="34" dur="500"/>
                                        <p:tgtEl>
                                          <p:spTgt spid="2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99"/>
                                        </p:tgtEl>
                                        <p:attrNameLst>
                                          <p:attrName>style.visibility</p:attrName>
                                        </p:attrNameLst>
                                      </p:cBhvr>
                                      <p:to>
                                        <p:strVal val="visible"/>
                                      </p:to>
                                    </p:set>
                                    <p:animEffect transition="in" filter="checkerboard(across)">
                                      <p:cBhvr>
                                        <p:cTn id="39"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3" grpId="0" animBg="1"/>
      <p:bldP spid="43" grpId="0" animBg="1"/>
      <p:bldP spid="48179" grpId="0"/>
      <p:bldP spid="99" grpId="0" animBg="1"/>
      <p:bldP spid="22"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a:xfrm>
            <a:off x="827584" y="3140968"/>
            <a:ext cx="8001000" cy="1285875"/>
          </a:xfrm>
        </p:spPr>
        <p:txBody>
          <a:bodyPr/>
          <a:lstStyle/>
          <a:p>
            <a:pPr algn="just" rtl="1"/>
            <a:r>
              <a:rPr lang="ar-EG" altLang="fr-FR" sz="4000" b="1" dirty="0" smtClean="0">
                <a:solidFill>
                  <a:schemeClr val="tx1"/>
                </a:solidFill>
                <a:latin typeface="Traditional Arabic" panose="02020603050405020304" pitchFamily="18" charset="-78"/>
                <a:cs typeface="Traditional Arabic" panose="02020603050405020304" pitchFamily="18" charset="-78"/>
              </a:rPr>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أ</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التقييم أثناء العمل</a:t>
            </a:r>
            <a:r>
              <a:rPr lang="ar-DZ" altLang="fr-FR" sz="4000" b="1" dirty="0" smtClean="0">
                <a:solidFill>
                  <a:schemeClr val="tx1"/>
                </a:solidFill>
                <a:latin typeface="Traditional Arabic" panose="02020603050405020304" pitchFamily="18" charset="-78"/>
                <a:cs typeface="Traditional Arabic" panose="02020603050405020304" pitchFamily="18" charset="-78"/>
              </a:rPr>
              <a:t>: </a:t>
            </a:r>
            <a:r>
              <a:rPr lang="ar-EG" altLang="fr-FR" sz="4000" b="1" dirty="0" smtClean="0">
                <a:solidFill>
                  <a:schemeClr val="tx1"/>
                </a:solidFill>
                <a:latin typeface="Traditional Arabic" panose="02020603050405020304" pitchFamily="18" charset="-78"/>
                <a:cs typeface="Traditional Arabic" panose="02020603050405020304" pitchFamily="18" charset="-78"/>
              </a:rPr>
              <a:t>ويمكن استخدام المنشآت القائمة في البيئة كالمصانع والشركات في هذا التقييم</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ب</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عينات العمل</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 عينة العمل هي نشاط عمل يتضمن</a:t>
            </a:r>
            <a:r>
              <a:rPr lang="ar-DZ" altLang="fr-FR" sz="4000" b="1" dirty="0" smtClean="0">
                <a:solidFill>
                  <a:schemeClr val="tx1"/>
                </a:solidFill>
                <a:latin typeface="Traditional Arabic" panose="02020603050405020304" pitchFamily="18" charset="-78"/>
                <a:cs typeface="Traditional Arabic" panose="02020603050405020304" pitchFamily="18" charset="-78"/>
              </a:rPr>
              <a:t> واجبات</a:t>
            </a:r>
            <a:r>
              <a:rPr lang="ar-EG" altLang="fr-FR" sz="4000" b="1" dirty="0" smtClean="0">
                <a:solidFill>
                  <a:schemeClr val="tx1"/>
                </a:solidFill>
                <a:latin typeface="Traditional Arabic" panose="02020603050405020304" pitchFamily="18" charset="-78"/>
                <a:cs typeface="Traditional Arabic" panose="02020603050405020304" pitchFamily="18" charset="-78"/>
              </a:rPr>
              <a:t> ومواد خام وأدوات مطابقة أو شبيهة بتلك</a:t>
            </a:r>
            <a:r>
              <a:rPr lang="ar-DZ" altLang="fr-FR" sz="4000" b="1" dirty="0" smtClean="0">
                <a:solidFill>
                  <a:schemeClr val="tx1"/>
                </a:solidFill>
                <a:latin typeface="Traditional Arabic" panose="02020603050405020304" pitchFamily="18" charset="-78"/>
                <a:cs typeface="Traditional Arabic" panose="02020603050405020304" pitchFamily="18" charset="-78"/>
              </a:rPr>
              <a:t> التي يمكن أن</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r>
              <a:rPr lang="ar-DZ" altLang="fr-FR" sz="4000" b="1" dirty="0" smtClean="0">
                <a:solidFill>
                  <a:schemeClr val="tx1"/>
                </a:solidFill>
                <a:latin typeface="Traditional Arabic" panose="02020603050405020304" pitchFamily="18" charset="-78"/>
                <a:cs typeface="Traditional Arabic" panose="02020603050405020304" pitchFamily="18" charset="-78"/>
              </a:rPr>
              <a:t>ن</a:t>
            </a:r>
            <a:r>
              <a:rPr lang="ar-EG" altLang="fr-FR" sz="4000" b="1" dirty="0" smtClean="0">
                <a:solidFill>
                  <a:schemeClr val="tx1"/>
                </a:solidFill>
                <a:latin typeface="Traditional Arabic" panose="02020603050405020304" pitchFamily="18" charset="-78"/>
                <a:cs typeface="Traditional Arabic" panose="02020603050405020304" pitchFamily="18" charset="-78"/>
              </a:rPr>
              <a:t>ستخدم</a:t>
            </a:r>
            <a:r>
              <a:rPr lang="ar-DZ" altLang="fr-FR" sz="4000" b="1" dirty="0" smtClean="0">
                <a:solidFill>
                  <a:schemeClr val="tx1"/>
                </a:solidFill>
                <a:latin typeface="Traditional Arabic" panose="02020603050405020304" pitchFamily="18" charset="-78"/>
                <a:cs typeface="Traditional Arabic" panose="02020603050405020304" pitchFamily="18" charset="-78"/>
              </a:rPr>
              <a:t>ها</a:t>
            </a:r>
            <a:r>
              <a:rPr lang="ar-EG" altLang="fr-FR" sz="4000" b="1" dirty="0" smtClean="0">
                <a:solidFill>
                  <a:schemeClr val="tx1"/>
                </a:solidFill>
                <a:latin typeface="Traditional Arabic" panose="02020603050405020304" pitchFamily="18" charset="-78"/>
                <a:cs typeface="Traditional Arabic" panose="02020603050405020304" pitchFamily="18" charset="-78"/>
              </a:rPr>
              <a:t> في العمل الفعلي </a:t>
            </a:r>
            <a:r>
              <a:rPr lang="ar-DZ" altLang="fr-FR" sz="4000" b="1" dirty="0" smtClean="0">
                <a:solidFill>
                  <a:schemeClr val="tx1"/>
                </a:solidFill>
                <a:latin typeface="Traditional Arabic" panose="02020603050405020304" pitchFamily="18" charset="-78"/>
                <a:cs typeface="Traditional Arabic" panose="02020603050405020304" pitchFamily="18" charset="-78"/>
              </a:rPr>
              <a:t>و تستغل عادة لتقدير </a:t>
            </a:r>
            <a:r>
              <a:rPr lang="ar-EG" altLang="fr-FR" sz="4000" b="1" dirty="0" smtClean="0">
                <a:solidFill>
                  <a:schemeClr val="tx1"/>
                </a:solidFill>
                <a:latin typeface="Traditional Arabic" panose="02020603050405020304" pitchFamily="18" charset="-78"/>
                <a:cs typeface="Traditional Arabic" panose="02020603050405020304" pitchFamily="18" charset="-78"/>
              </a:rPr>
              <a:t>الاستعدادات </a:t>
            </a:r>
            <a:r>
              <a:rPr lang="ar-DZ" altLang="fr-FR" sz="4000" b="1" dirty="0" smtClean="0">
                <a:solidFill>
                  <a:schemeClr val="tx1"/>
                </a:solidFill>
                <a:latin typeface="Traditional Arabic" panose="02020603050405020304" pitchFamily="18" charset="-78"/>
                <a:cs typeface="Traditional Arabic" panose="02020603050405020304" pitchFamily="18" charset="-78"/>
              </a:rPr>
              <a:t>والتعرف على الميول </a:t>
            </a:r>
            <a:r>
              <a:rPr lang="ar-EG" altLang="fr-FR" sz="4000" b="1" dirty="0" smtClean="0">
                <a:solidFill>
                  <a:schemeClr val="tx1"/>
                </a:solidFill>
                <a:latin typeface="Traditional Arabic" panose="02020603050405020304" pitchFamily="18" charset="-78"/>
                <a:cs typeface="Traditional Arabic" panose="02020603050405020304" pitchFamily="18" charset="-78"/>
              </a:rPr>
              <a:t>المهنية للفرد وخصائص</a:t>
            </a:r>
            <a:r>
              <a:rPr lang="ar-DZ" altLang="fr-FR" sz="4000" b="1" dirty="0" smtClean="0">
                <a:solidFill>
                  <a:schemeClr val="tx1"/>
                </a:solidFill>
                <a:latin typeface="Traditional Arabic" panose="02020603050405020304" pitchFamily="18" charset="-78"/>
                <a:cs typeface="Traditional Arabic" panose="02020603050405020304" pitchFamily="18" charset="-78"/>
              </a:rPr>
              <a:t>ه.</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r>
              <a:rPr lang="ar-DZ" altLang="fr-FR" sz="4000" b="1" dirty="0" smtClean="0">
                <a:solidFill>
                  <a:schemeClr val="tx1"/>
                </a:solidFill>
                <a:latin typeface="Traditional Arabic" panose="02020603050405020304" pitchFamily="18" charset="-78"/>
                <a:cs typeface="Traditional Arabic" panose="02020603050405020304" pitchFamily="18" charset="-78"/>
              </a:rPr>
              <a:t>بمعنى أن </a:t>
            </a:r>
            <a:r>
              <a:rPr lang="ar-EG" altLang="fr-FR" sz="4000" b="1" dirty="0" smtClean="0">
                <a:solidFill>
                  <a:schemeClr val="tx1"/>
                </a:solidFill>
                <a:latin typeface="Traditional Arabic" panose="02020603050405020304" pitchFamily="18" charset="-78"/>
                <a:cs typeface="Traditional Arabic" panose="02020603050405020304" pitchFamily="18" charset="-78"/>
              </a:rPr>
              <a:t>هذه العينة من العمل تقرب </a:t>
            </a:r>
            <a:r>
              <a:rPr lang="ar-DZ" altLang="fr-FR" sz="4000" b="1" dirty="0" smtClean="0">
                <a:solidFill>
                  <a:schemeClr val="tx1"/>
                </a:solidFill>
                <a:latin typeface="Traditional Arabic" panose="02020603050405020304" pitchFamily="18" charset="-78"/>
                <a:cs typeface="Traditional Arabic" panose="02020603050405020304" pitchFamily="18" charset="-78"/>
              </a:rPr>
              <a:t>الشخص المعاق ل</a:t>
            </a:r>
            <a:r>
              <a:rPr lang="ar-EG" altLang="fr-FR" sz="4000" b="1" dirty="0" smtClean="0">
                <a:solidFill>
                  <a:schemeClr val="tx1"/>
                </a:solidFill>
                <a:latin typeface="Traditional Arabic" panose="02020603050405020304" pitchFamily="18" charset="-78"/>
                <a:cs typeface="Traditional Arabic" panose="02020603050405020304" pitchFamily="18" charset="-78"/>
              </a:rPr>
              <a:t>وظائف الحياة الواقعية</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endParaRPr lang="ar-EG" altLang="fr-FR" sz="4000" b="1" dirty="0" smtClean="0">
              <a:solidFill>
                <a:schemeClr val="tx1"/>
              </a:solidFill>
              <a:latin typeface="Traditional Arabic" panose="02020603050405020304" pitchFamily="18" charset="-78"/>
              <a:cs typeface="Traditional Arabic" panose="02020603050405020304" pitchFamily="18" charset="-78"/>
            </a:endParaRPr>
          </a:p>
        </p:txBody>
      </p:sp>
      <p:sp>
        <p:nvSpPr>
          <p:cNvPr id="2" name="Rectangle 1"/>
          <p:cNvSpPr>
            <a:spLocks noChangeArrowheads="1"/>
          </p:cNvSpPr>
          <p:nvPr/>
        </p:nvSpPr>
        <p:spPr bwMode="auto">
          <a:xfrm>
            <a:off x="1836738" y="692150"/>
            <a:ext cx="57594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EG" altLang="fr-FR" sz="4000" b="1">
                <a:solidFill>
                  <a:srgbClr val="FF0000"/>
                </a:solidFill>
                <a:latin typeface="Traditional Arabic" panose="02020603050405020304" pitchFamily="18" charset="-78"/>
                <a:cs typeface="Traditional Arabic" panose="02020603050405020304" pitchFamily="18" charset="-78"/>
              </a:rPr>
              <a:t>الى ماذا يقسم التقييم من خلال المواقف</a:t>
            </a:r>
            <a:r>
              <a:rPr lang="ar-DZ" altLang="fr-FR" sz="4000" b="1">
                <a:solidFill>
                  <a:srgbClr val="FF0000"/>
                </a:solidFill>
                <a:latin typeface="Traditional Arabic" panose="02020603050405020304" pitchFamily="18" charset="-78"/>
                <a:cs typeface="Traditional Arabic" panose="02020603050405020304" pitchFamily="18" charset="-78"/>
              </a:rPr>
              <a:t>؟</a:t>
            </a:r>
            <a:endParaRPr lang="fr-FR" altLang="fr-FR" sz="4000">
              <a:solidFill>
                <a:srgbClr val="FF0000"/>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539352322"/>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2162"/>
                                        </p:tgtEl>
                                        <p:attrNameLst>
                                          <p:attrName>style.visibility</p:attrName>
                                        </p:attrNameLst>
                                      </p:cBhvr>
                                      <p:to>
                                        <p:strVal val="visible"/>
                                      </p:to>
                                    </p:set>
                                    <p:animEffect transition="in" filter="wipe(down)">
                                      <p:cBhvr>
                                        <p:cTn id="12" dur="500"/>
                                        <p:tgtEl>
                                          <p:spTgt spid="92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p:bldP spid="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107504" y="2924944"/>
            <a:ext cx="8586787" cy="1143000"/>
          </a:xfrm>
        </p:spPr>
        <p:txBody>
          <a:bodyPr/>
          <a:lstStyle/>
          <a:p>
            <a:pPr algn="r"/>
            <a:r>
              <a:rPr lang="ar-EG" altLang="fr-FR" sz="4000" b="1" dirty="0" smtClean="0">
                <a:solidFill>
                  <a:schemeClr val="tx1"/>
                </a:solidFill>
                <a:latin typeface="Traditional Arabic" panose="02020603050405020304" pitchFamily="18" charset="-78"/>
                <a:cs typeface="Traditional Arabic" panose="02020603050405020304" pitchFamily="18" charset="-78"/>
              </a:rPr>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DZ" altLang="fr-FR" sz="4000" b="1" dirty="0" smtClean="0">
                <a:solidFill>
                  <a:schemeClr val="tx1"/>
                </a:solidFill>
                <a:latin typeface="Traditional Arabic" panose="02020603050405020304" pitchFamily="18" charset="-78"/>
                <a:cs typeface="Traditional Arabic" panose="02020603050405020304" pitchFamily="18" charset="-78"/>
              </a:rPr>
              <a:t>أولا/</a:t>
            </a:r>
            <a:r>
              <a:rPr lang="ar-EG" altLang="fr-FR" sz="4000" b="1" dirty="0" smtClean="0">
                <a:solidFill>
                  <a:schemeClr val="tx1"/>
                </a:solidFill>
                <a:latin typeface="Traditional Arabic" panose="02020603050405020304" pitchFamily="18" charset="-78"/>
                <a:cs typeface="Traditional Arabic" panose="02020603050405020304" pitchFamily="18" charset="-78"/>
              </a:rPr>
              <a:t> تستخدم عينات العمل في التقييم المهني للأشخاص الذين لا نستطيع تقييمهم بواسطة الاختبارات النفسية</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br>
              <a:rPr lang="ar-DZ" altLang="fr-FR" sz="4000" b="1" dirty="0" smtClean="0">
                <a:solidFill>
                  <a:schemeClr val="tx1"/>
                </a:solidFill>
                <a:latin typeface="Traditional Arabic" panose="02020603050405020304" pitchFamily="18" charset="-78"/>
                <a:cs typeface="Traditional Arabic" panose="02020603050405020304" pitchFamily="18" charset="-78"/>
              </a:rPr>
            </a:br>
            <a:r>
              <a:rPr lang="ar-DZ" altLang="fr-FR" sz="4000" b="1" dirty="0" smtClean="0">
                <a:solidFill>
                  <a:schemeClr val="tx1"/>
                </a:solidFill>
                <a:latin typeface="Traditional Arabic" panose="02020603050405020304" pitchFamily="18" charset="-78"/>
                <a:cs typeface="Traditional Arabic" panose="02020603050405020304" pitchFamily="18" charset="-78"/>
              </a:rPr>
              <a:t>ثانيا/</a:t>
            </a:r>
            <a:r>
              <a:rPr lang="ar-EG" altLang="fr-FR" sz="4000" b="1" dirty="0" smtClean="0">
                <a:solidFill>
                  <a:schemeClr val="tx1"/>
                </a:solidFill>
                <a:latin typeface="Traditional Arabic" panose="02020603050405020304" pitchFamily="18" charset="-78"/>
                <a:cs typeface="Traditional Arabic" panose="02020603050405020304" pitchFamily="18" charset="-78"/>
              </a:rPr>
              <a:t> إن أغلب الاختبارات النفسية لفظية ولذلك يمكن أن تصلح عينات العمل للأشخاص الذين لا يستطيعون التكلم أو فهم التعليمات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DZ" altLang="fr-FR" sz="4000" b="1" dirty="0" smtClean="0">
                <a:solidFill>
                  <a:schemeClr val="tx1"/>
                </a:solidFill>
                <a:latin typeface="Traditional Arabic" panose="02020603050405020304" pitchFamily="18" charset="-78"/>
                <a:cs typeface="Traditional Arabic" panose="02020603050405020304" pitchFamily="18" charset="-78"/>
              </a:rPr>
              <a:t>ثالثا/</a:t>
            </a:r>
            <a:r>
              <a:rPr lang="ar-EG" altLang="fr-FR" sz="4000" b="1" dirty="0" smtClean="0">
                <a:solidFill>
                  <a:schemeClr val="tx1"/>
                </a:solidFill>
                <a:latin typeface="Traditional Arabic" panose="02020603050405020304" pitchFamily="18" charset="-78"/>
                <a:cs typeface="Traditional Arabic" panose="02020603050405020304" pitchFamily="18" charset="-78"/>
              </a:rPr>
              <a:t> تتطلب مستوى محدد من التحصيل العلمي</a:t>
            </a:r>
            <a:r>
              <a:rPr lang="ar-DZ" altLang="fr-FR" sz="4000" b="1" dirty="0" smtClean="0">
                <a:solidFill>
                  <a:schemeClr val="tx1"/>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DZ" altLang="fr-FR" sz="4000" b="1" dirty="0" smtClean="0">
                <a:solidFill>
                  <a:schemeClr val="tx1"/>
                </a:solidFill>
                <a:latin typeface="Traditional Arabic" panose="02020603050405020304" pitchFamily="18" charset="-78"/>
                <a:cs typeface="Traditional Arabic" panose="02020603050405020304" pitchFamily="18" charset="-78"/>
              </a:rPr>
              <a:t>رابعا/</a:t>
            </a:r>
            <a:r>
              <a:rPr lang="ar-EG" altLang="fr-FR" sz="4000" b="1" dirty="0" smtClean="0">
                <a:solidFill>
                  <a:schemeClr val="tx1"/>
                </a:solidFill>
                <a:latin typeface="Traditional Arabic" panose="02020603050405020304" pitchFamily="18" charset="-78"/>
                <a:cs typeface="Traditional Arabic" panose="02020603050405020304" pitchFamily="18" charset="-78"/>
              </a:rPr>
              <a:t> عينات العمل تسمح للمفحوص بأن يعمل في جو أشبه بجو العمل العادي . </a:t>
            </a:r>
          </a:p>
        </p:txBody>
      </p:sp>
      <p:sp>
        <p:nvSpPr>
          <p:cNvPr id="93187" name="Rectangle 1"/>
          <p:cNvSpPr>
            <a:spLocks noChangeArrowheads="1"/>
          </p:cNvSpPr>
          <p:nvPr/>
        </p:nvSpPr>
        <p:spPr bwMode="auto">
          <a:xfrm>
            <a:off x="2916238" y="620713"/>
            <a:ext cx="36528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EG" altLang="fr-FR" sz="3600" b="1" dirty="0">
                <a:solidFill>
                  <a:srgbClr val="FF0000"/>
                </a:solidFill>
                <a:latin typeface="Traditional Arabic" panose="02020603050405020304" pitchFamily="18" charset="-78"/>
                <a:cs typeface="Traditional Arabic" panose="02020603050405020304" pitchFamily="18" charset="-78"/>
              </a:rPr>
              <a:t>أهمية استخدام عينات العمل</a:t>
            </a:r>
            <a:endParaRPr lang="fr-FR" altLang="fr-FR" sz="3600" dirty="0">
              <a:solidFill>
                <a:srgbClr val="FF0000"/>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2205925689"/>
      </p:ext>
    </p:extLst>
  </p:cSld>
  <p:clrMapOvr>
    <a:masterClrMapping/>
  </p:clrMapOvr>
  <p:transition>
    <p:wipe dir="d"/>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395536" y="3068960"/>
            <a:ext cx="8229600" cy="1143000"/>
          </a:xfrm>
        </p:spPr>
        <p:txBody>
          <a:bodyPr/>
          <a:lstStyle/>
          <a:p>
            <a:pPr algn="justLow" rtl="1"/>
            <a:r>
              <a:rPr lang="ar-EG" altLang="fr-FR" sz="4000" b="1" dirty="0" smtClean="0">
                <a:solidFill>
                  <a:schemeClr val="tx1"/>
                </a:solidFill>
                <a:latin typeface="Traditional Arabic" panose="02020603050405020304" pitchFamily="18" charset="-78"/>
                <a:cs typeface="Traditional Arabic" panose="02020603050405020304" pitchFamily="18" charset="-78"/>
              </a:rPr>
              <a:t>جـ - القياس النفسي : </a:t>
            </a:r>
            <a:r>
              <a:rPr lang="ar-DZ" altLang="fr-FR" sz="4000" b="1" dirty="0" smtClean="0">
                <a:solidFill>
                  <a:schemeClr val="tx1"/>
                </a:solidFill>
                <a:latin typeface="Traditional Arabic" panose="02020603050405020304" pitchFamily="18" charset="-78"/>
                <a:cs typeface="Traditional Arabic" panose="02020603050405020304" pitchFamily="18" charset="-78"/>
              </a:rPr>
              <a:t/>
            </a:r>
            <a:br>
              <a:rPr lang="ar-DZ"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هي وسائل للقياس تستخدم عادة الورقة والقلم وبعض الجوانب المعرفية والحركية النفسية و</a:t>
            </a:r>
            <a:r>
              <a:rPr lang="ar-SA" altLang="fr-FR" sz="4000" b="1" dirty="0" smtClean="0">
                <a:solidFill>
                  <a:schemeClr val="tx1"/>
                </a:solidFill>
                <a:latin typeface="Traditional Arabic" panose="02020603050405020304" pitchFamily="18" charset="-78"/>
                <a:cs typeface="Traditional Arabic" panose="02020603050405020304" pitchFamily="18" charset="-78"/>
              </a:rPr>
              <a:t>السمات الشخصية</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...الخ ويستخدم القياس النفسي في التقييم المهني كمكمل لعينات العمل وغيرها من أساليب التقييم . ومن الاختبارات المستخدمة في مجال تأهيل المعاقين قياس القدرة العقلية (الذكاء) وقياس الميول المهنية . </a:t>
            </a:r>
          </a:p>
        </p:txBody>
      </p:sp>
    </p:spTree>
    <p:extLst>
      <p:ext uri="{BB962C8B-B14F-4D97-AF65-F5344CB8AC3E}">
        <p14:creationId xmlns:p14="http://schemas.microsoft.com/office/powerpoint/2010/main" val="283571288"/>
      </p:ext>
    </p:extLst>
  </p:cSld>
  <p:clrMapOvr>
    <a:masterClrMapping/>
  </p:clrMapOvr>
  <p:transition>
    <p:wipe dir="d"/>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a:xfrm>
            <a:off x="-32011" y="2564904"/>
            <a:ext cx="8572500" cy="1857375"/>
          </a:xfrm>
        </p:spPr>
        <p:txBody>
          <a:bodyPr/>
          <a:lstStyle/>
          <a:p>
            <a:pPr algn="r"/>
            <a:r>
              <a:rPr lang="ar-EG" altLang="fr-FR" sz="4000" b="1" dirty="0" smtClean="0">
                <a:solidFill>
                  <a:schemeClr val="tx1"/>
                </a:solidFill>
                <a:latin typeface="Traditional Arabic" panose="02020603050405020304" pitchFamily="18" charset="-78"/>
                <a:cs typeface="Traditional Arabic" panose="02020603050405020304" pitchFamily="18" charset="-78"/>
              </a:rPr>
              <a:t>يغطي التقييم النفسي ال</a:t>
            </a:r>
            <a:r>
              <a:rPr lang="ar-SA" altLang="fr-FR" sz="4000" b="1" dirty="0" smtClean="0">
                <a:solidFill>
                  <a:schemeClr val="tx1"/>
                </a:solidFill>
                <a:latin typeface="Traditional Arabic" panose="02020603050405020304" pitchFamily="18" charset="-78"/>
                <a:cs typeface="Traditional Arabic" panose="02020603050405020304" pitchFamily="18" charset="-78"/>
              </a:rPr>
              <a:t>م</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جالات</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التالية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1- الحالة والمستوى التعليمي والتاريخ الوظيفي .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2- الق</a:t>
            </a:r>
            <a:r>
              <a:rPr lang="ar-SA" altLang="fr-FR" sz="4000" b="1" dirty="0" smtClean="0">
                <a:solidFill>
                  <a:schemeClr val="tx1"/>
                </a:solidFill>
                <a:latin typeface="Traditional Arabic" panose="02020603050405020304" pitchFamily="18" charset="-78"/>
                <a:cs typeface="Traditional Arabic" panose="02020603050405020304" pitchFamily="18" charset="-78"/>
              </a:rPr>
              <a:t>درات</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الأساسية مثل القراءة والكتابة والحساب والفهم</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3- الذكاء </a:t>
            </a:r>
            <a:r>
              <a:rPr lang="ar-SA" altLang="fr-FR" sz="4000" b="1" dirty="0" smtClean="0">
                <a:solidFill>
                  <a:schemeClr val="tx1"/>
                </a:solidFill>
                <a:latin typeface="Traditional Arabic" panose="02020603050405020304" pitchFamily="18" charset="-78"/>
                <a:cs typeface="Traditional Arabic" panose="02020603050405020304" pitchFamily="18" charset="-78"/>
              </a:rPr>
              <a:t>ويقاس بواسطة </a:t>
            </a:r>
            <a:r>
              <a:rPr lang="ar-SA" altLang="fr-FR" sz="4000" b="1" dirty="0" err="1" smtClean="0">
                <a:solidFill>
                  <a:schemeClr val="tx1"/>
                </a:solidFill>
                <a:latin typeface="Traditional Arabic" panose="02020603050405020304" pitchFamily="18" charset="-78"/>
                <a:cs typeface="Traditional Arabic" panose="02020603050405020304" pitchFamily="18" charset="-78"/>
              </a:rPr>
              <a:t>إختبارات</a:t>
            </a:r>
            <a:r>
              <a:rPr lang="ar-SA" altLang="fr-FR" sz="4000" b="1" dirty="0" smtClean="0">
                <a:solidFill>
                  <a:schemeClr val="tx1"/>
                </a:solidFill>
                <a:latin typeface="Traditional Arabic" panose="02020603050405020304" pitchFamily="18" charset="-78"/>
                <a:cs typeface="Traditional Arabic" panose="02020603050405020304" pitchFamily="18" charset="-78"/>
              </a:rPr>
              <a:t> الذكاء ( </a:t>
            </a:r>
            <a:r>
              <a:rPr lang="ar-SA" altLang="fr-FR" sz="4000" b="1" dirty="0" err="1" smtClean="0">
                <a:solidFill>
                  <a:schemeClr val="tx1"/>
                </a:solidFill>
                <a:latin typeface="Traditional Arabic" panose="02020603050405020304" pitchFamily="18" charset="-78"/>
                <a:cs typeface="Traditional Arabic" panose="02020603050405020304" pitchFamily="18" charset="-78"/>
              </a:rPr>
              <a:t>إختيار</a:t>
            </a:r>
            <a:r>
              <a:rPr lang="ar-SA" altLang="fr-FR" sz="4000" b="1" dirty="0" smtClean="0">
                <a:solidFill>
                  <a:schemeClr val="tx1"/>
                </a:solidFill>
                <a:latin typeface="Traditional Arabic" panose="02020603050405020304" pitchFamily="18" charset="-78"/>
                <a:cs typeface="Traditional Arabic" panose="02020603050405020304" pitchFamily="18" charset="-78"/>
              </a:rPr>
              <a:t> </a:t>
            </a:r>
            <a:r>
              <a:rPr lang="ar-SA" altLang="fr-FR" sz="4000" b="1" dirty="0" err="1" smtClean="0">
                <a:solidFill>
                  <a:schemeClr val="tx1"/>
                </a:solidFill>
                <a:latin typeface="Traditional Arabic" panose="02020603050405020304" pitchFamily="18" charset="-78"/>
                <a:cs typeface="Traditional Arabic" panose="02020603050405020304" pitchFamily="18" charset="-78"/>
              </a:rPr>
              <a:t>ويكسلر</a:t>
            </a:r>
            <a:r>
              <a:rPr lang="ar-SA" altLang="fr-FR" sz="4000" b="1" dirty="0" smtClean="0">
                <a:solidFill>
                  <a:schemeClr val="tx1"/>
                </a:solidFill>
                <a:latin typeface="Traditional Arabic" panose="02020603050405020304" pitchFamily="18" charset="-78"/>
                <a:cs typeface="Traditional Arabic" panose="02020603050405020304" pitchFamily="18" charset="-78"/>
              </a:rPr>
              <a:t>) </a:t>
            </a:r>
            <a:r>
              <a:rPr lang="ar-EG" altLang="fr-FR" sz="4000" b="1" dirty="0" smtClean="0">
                <a:solidFill>
                  <a:schemeClr val="tx1"/>
                </a:solidFill>
                <a:latin typeface="Traditional Arabic" panose="02020603050405020304" pitchFamily="18" charset="-78"/>
                <a:cs typeface="Traditional Arabic" panose="02020603050405020304" pitchFamily="18" charset="-78"/>
              </a:rPr>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4- ال</a:t>
            </a:r>
            <a:r>
              <a:rPr lang="ar-SA" altLang="fr-FR" sz="4000" b="1" dirty="0" smtClean="0">
                <a:solidFill>
                  <a:schemeClr val="tx1"/>
                </a:solidFill>
                <a:latin typeface="Traditional Arabic" panose="02020603050405020304" pitchFamily="18" charset="-78"/>
                <a:cs typeface="Traditional Arabic" panose="02020603050405020304" pitchFamily="18" charset="-78"/>
              </a:rPr>
              <a:t>مهارة</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r>
              <a:rPr lang="ar-SA" altLang="fr-FR" sz="4000" b="1" dirty="0" smtClean="0">
                <a:solidFill>
                  <a:schemeClr val="tx1"/>
                </a:solidFill>
                <a:latin typeface="Traditional Arabic" panose="02020603050405020304" pitchFamily="18" charset="-78"/>
                <a:cs typeface="Traditional Arabic" panose="02020603050405020304" pitchFamily="18" charset="-78"/>
              </a:rPr>
              <a:t>وتتعلق </a:t>
            </a:r>
            <a:r>
              <a:rPr lang="ar-SA" altLang="fr-FR" sz="4000" b="1" dirty="0" err="1" smtClean="0">
                <a:solidFill>
                  <a:schemeClr val="tx1"/>
                </a:solidFill>
                <a:latin typeface="Traditional Arabic" panose="02020603050405020304" pitchFamily="18" charset="-78"/>
                <a:cs typeface="Traditional Arabic" panose="02020603050405020304" pitchFamily="18" charset="-78"/>
              </a:rPr>
              <a:t>بآداء</a:t>
            </a:r>
            <a:r>
              <a:rPr lang="ar-SA" altLang="fr-FR" sz="4000" b="1" dirty="0" smtClean="0">
                <a:solidFill>
                  <a:schemeClr val="tx1"/>
                </a:solidFill>
                <a:latin typeface="Traditional Arabic" panose="02020603050405020304" pitchFamily="18" charset="-78"/>
                <a:cs typeface="Traditional Arabic" panose="02020603050405020304" pitchFamily="18" charset="-78"/>
              </a:rPr>
              <a:t> العمل وتتضمن المهارات الجسدية واليدوية تناسق اليدين والعينين والقدمين</a:t>
            </a:r>
            <a:r>
              <a:rPr lang="ar-EG" altLang="fr-FR" sz="4000" b="1" dirty="0" smtClean="0">
                <a:solidFill>
                  <a:schemeClr val="tx1"/>
                </a:solidFill>
                <a:latin typeface="Traditional Arabic" panose="02020603050405020304" pitchFamily="18" charset="-78"/>
                <a:cs typeface="Traditional Arabic" panose="02020603050405020304" pitchFamily="18" charset="-78"/>
              </a:rPr>
              <a:t>.</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5- </a:t>
            </a:r>
            <a:r>
              <a:rPr lang="ar-SA" altLang="fr-FR" sz="4000" b="1" dirty="0" err="1" smtClean="0">
                <a:solidFill>
                  <a:schemeClr val="tx1"/>
                </a:solidFill>
                <a:latin typeface="Traditional Arabic" panose="02020603050405020304" pitchFamily="18" charset="-78"/>
                <a:cs typeface="Traditional Arabic" panose="02020603050405020304" pitchFamily="18" charset="-78"/>
              </a:rPr>
              <a:t>الإستعدادات</a:t>
            </a:r>
            <a:r>
              <a:rPr lang="ar-SA" altLang="fr-FR" sz="4000" b="1" dirty="0" smtClean="0">
                <a:solidFill>
                  <a:schemeClr val="tx1"/>
                </a:solidFill>
                <a:latin typeface="Traditional Arabic" panose="02020603050405020304" pitchFamily="18" charset="-78"/>
                <a:cs typeface="Traditional Arabic" panose="02020603050405020304" pitchFamily="18" charset="-78"/>
              </a:rPr>
              <a:t> المهنية العامة مثل تميز الألوان، الشكل والملمس الحيز والمكان ، تصور </a:t>
            </a:r>
            <a:r>
              <a:rPr lang="ar-SA" altLang="fr-FR" sz="4000" b="1" dirty="0" err="1" smtClean="0">
                <a:solidFill>
                  <a:schemeClr val="tx1"/>
                </a:solidFill>
                <a:latin typeface="Traditional Arabic" panose="02020603050405020304" pitchFamily="18" charset="-78"/>
                <a:cs typeface="Traditional Arabic" panose="02020603050405020304" pitchFamily="18" charset="-78"/>
              </a:rPr>
              <a:t>الأيعاد</a:t>
            </a:r>
            <a:r>
              <a:rPr lang="ar-SA" altLang="fr-FR" sz="4000" b="1" dirty="0" smtClean="0">
                <a:solidFill>
                  <a:schemeClr val="tx1"/>
                </a:solidFill>
                <a:latin typeface="Traditional Arabic" panose="02020603050405020304" pitchFamily="18" charset="-78"/>
                <a:cs typeface="Traditional Arabic" panose="02020603050405020304" pitchFamily="18" charset="-78"/>
              </a:rPr>
              <a:t> المختلفة وتميز الأحجام</a:t>
            </a:r>
            <a:r>
              <a:rPr lang="ar-EG" altLang="fr-FR" sz="4000" b="1" dirty="0" smtClean="0">
                <a:solidFill>
                  <a:schemeClr val="tx1"/>
                </a:solidFill>
                <a:latin typeface="Traditional Arabic" panose="02020603050405020304" pitchFamily="18" charset="-78"/>
                <a:cs typeface="Traditional Arabic" panose="02020603050405020304" pitchFamily="18" charset="-78"/>
              </a:rPr>
              <a:t>.</a:t>
            </a:r>
            <a:r>
              <a:rPr lang="ar-SA" altLang="fr-FR" sz="4000" b="1" dirty="0" smtClean="0">
                <a:solidFill>
                  <a:schemeClr val="tx1"/>
                </a:solidFill>
                <a:latin typeface="Traditional Arabic" panose="02020603050405020304" pitchFamily="18" charset="-78"/>
                <a:cs typeface="Traditional Arabic" panose="02020603050405020304" pitchFamily="18" charset="-78"/>
              </a:rPr>
              <a:t/>
            </a:r>
            <a:br>
              <a:rPr lang="ar-SA" altLang="fr-FR" sz="4000" b="1" dirty="0" smtClean="0">
                <a:solidFill>
                  <a:schemeClr val="tx1"/>
                </a:solidFill>
                <a:latin typeface="Traditional Arabic" panose="02020603050405020304" pitchFamily="18" charset="-78"/>
                <a:cs typeface="Traditional Arabic" panose="02020603050405020304" pitchFamily="18" charset="-78"/>
              </a:rPr>
            </a:br>
            <a:r>
              <a:rPr lang="ar-SA" altLang="fr-FR" sz="4000" b="1" dirty="0" smtClean="0">
                <a:solidFill>
                  <a:schemeClr val="tx1"/>
                </a:solidFill>
                <a:latin typeface="Traditional Arabic" panose="02020603050405020304" pitchFamily="18" charset="-78"/>
                <a:cs typeface="Traditional Arabic" panose="02020603050405020304" pitchFamily="18" charset="-78"/>
              </a:rPr>
              <a:t>6- الميول والرغبات المهنية والشخصية.</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p>
        </p:txBody>
      </p:sp>
    </p:spTree>
    <p:extLst>
      <p:ext uri="{BB962C8B-B14F-4D97-AF65-F5344CB8AC3E}">
        <p14:creationId xmlns:p14="http://schemas.microsoft.com/office/powerpoint/2010/main" val="3003094123"/>
      </p:ext>
    </p:extLst>
  </p:cSld>
  <p:clrMapOvr>
    <a:masterClrMapping/>
  </p:clrMapOvr>
  <p:transition>
    <p:wipe dir="d"/>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a:xfrm>
            <a:off x="0" y="2780928"/>
            <a:ext cx="8715375" cy="1285875"/>
          </a:xfrm>
        </p:spPr>
        <p:txBody>
          <a:bodyPr/>
          <a:lstStyle/>
          <a:p>
            <a:pPr algn="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ويمكن تقسيم</a:t>
            </a:r>
            <a:r>
              <a:rPr lang="ar-SA" altLang="fr-FR" sz="4000" b="1" dirty="0" smtClean="0">
                <a:solidFill>
                  <a:schemeClr val="tx1"/>
                </a:solidFill>
                <a:latin typeface="Traditional Arabic" panose="02020603050405020304" pitchFamily="18" charset="-78"/>
                <a:cs typeface="Traditional Arabic" panose="02020603050405020304" pitchFamily="18" charset="-78"/>
              </a:rPr>
              <a:t>ها</a:t>
            </a:r>
            <a:r>
              <a:rPr lang="ar-EG" altLang="fr-FR" sz="4000" b="1" dirty="0" smtClean="0">
                <a:solidFill>
                  <a:schemeClr val="tx1"/>
                </a:solidFill>
                <a:latin typeface="Traditional Arabic" panose="02020603050405020304" pitchFamily="18" charset="-78"/>
                <a:cs typeface="Traditional Arabic" panose="02020603050405020304" pitchFamily="18" charset="-78"/>
              </a:rPr>
              <a:t> إلى مجموعات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أ</a:t>
            </a:r>
            <a:r>
              <a:rPr lang="ar-EG" altLang="fr-FR" sz="4000" b="1" dirty="0" smtClean="0">
                <a:solidFill>
                  <a:srgbClr val="FF0000"/>
                </a:solidFill>
                <a:latin typeface="Traditional Arabic" panose="02020603050405020304" pitchFamily="18" charset="-78"/>
                <a:cs typeface="Traditional Arabic" panose="02020603050405020304" pitchFamily="18" charset="-78"/>
              </a:rPr>
              <a:t>- المعلومات المهنية : </a:t>
            </a:r>
            <a:r>
              <a:rPr lang="ar-DZ" altLang="fr-FR" sz="4000" b="1" dirty="0" smtClean="0">
                <a:solidFill>
                  <a:schemeClr val="tx1"/>
                </a:solidFill>
                <a:latin typeface="Traditional Arabic" panose="02020603050405020304" pitchFamily="18" charset="-78"/>
                <a:cs typeface="Traditional Arabic" panose="02020603050405020304" pitchFamily="18" charset="-78"/>
              </a:rPr>
              <a:t/>
            </a:r>
            <a:br>
              <a:rPr lang="ar-DZ"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وهي عبارة عن بيانات تصف بيئة العمل و يمكن أن تكون معلومات عامة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مستقاة</a:t>
            </a:r>
            <a:r>
              <a:rPr lang="ar-EG" altLang="fr-FR" sz="4000" b="1" dirty="0" smtClean="0">
                <a:solidFill>
                  <a:schemeClr val="tx1"/>
                </a:solidFill>
                <a:latin typeface="Traditional Arabic" panose="02020603050405020304" pitchFamily="18" charset="-78"/>
                <a:cs typeface="Traditional Arabic" panose="02020603050405020304" pitchFamily="18" charset="-78"/>
              </a:rPr>
              <a:t> من مصادر مختلفة منها : قاموس المصطلحات المهنية , أو قاموس التصنيف المهني . </a:t>
            </a:r>
          </a:p>
        </p:txBody>
      </p:sp>
      <p:sp>
        <p:nvSpPr>
          <p:cNvPr id="96259" name="ZoneTexte 2"/>
          <p:cNvSpPr txBox="1">
            <a:spLocks noChangeArrowheads="1"/>
          </p:cNvSpPr>
          <p:nvPr/>
        </p:nvSpPr>
        <p:spPr bwMode="auto">
          <a:xfrm>
            <a:off x="1476375" y="827088"/>
            <a:ext cx="6264275" cy="646112"/>
          </a:xfrm>
          <a:prstGeom prst="rect">
            <a:avLst/>
          </a:prstGeom>
          <a:solidFill>
            <a:srgbClr val="FF5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gn="ctr">
              <a:spcBef>
                <a:spcPct val="0"/>
              </a:spcBef>
              <a:buClrTx/>
              <a:buSzTx/>
              <a:buFontTx/>
              <a:buNone/>
            </a:pPr>
            <a:r>
              <a:rPr lang="ar-EG" altLang="fr-FR" sz="3600" b="1" dirty="0">
                <a:solidFill>
                  <a:schemeClr val="tx1"/>
                </a:solidFill>
                <a:latin typeface="Traditional Arabic" panose="02020603050405020304" pitchFamily="18" charset="-78"/>
                <a:cs typeface="Traditional Arabic" panose="02020603050405020304" pitchFamily="18" charset="-78"/>
              </a:rPr>
              <a:t>2- استخدام المعلومات كوسائل للتقييم المهني</a:t>
            </a:r>
            <a:endParaRPr lang="fr-FR" altLang="fr-FR" sz="3600" dirty="0">
              <a:solidFill>
                <a:schemeClr val="tx1"/>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750497106"/>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3"/>
          <p:cNvGrpSpPr>
            <a:grpSpLocks/>
          </p:cNvGrpSpPr>
          <p:nvPr/>
        </p:nvGrpSpPr>
        <p:grpSpPr bwMode="auto">
          <a:xfrm rot="20714760" flipH="1">
            <a:off x="4097338" y="60325"/>
            <a:ext cx="3446462" cy="1195388"/>
            <a:chOff x="898620" y="1358685"/>
            <a:chExt cx="1726224" cy="990600"/>
          </a:xfrm>
        </p:grpSpPr>
        <p:sp>
          <p:nvSpPr>
            <p:cNvPr id="9" name="Pentagon 13"/>
            <p:cNvSpPr/>
            <p:nvPr/>
          </p:nvSpPr>
          <p:spPr>
            <a:xfrm>
              <a:off x="913101" y="1358214"/>
              <a:ext cx="1711912" cy="990600"/>
            </a:xfrm>
            <a:prstGeom prst="homePlate">
              <a:avLst/>
            </a:prstGeom>
            <a:gradFill flip="none" rotWithShape="1">
              <a:gsLst>
                <a:gs pos="83000">
                  <a:srgbClr val="5A930E"/>
                </a:gs>
                <a:gs pos="0">
                  <a:srgbClr val="9BED17"/>
                </a:gs>
                <a:gs pos="100000">
                  <a:srgbClr val="305808"/>
                </a:gs>
              </a:gsLst>
              <a:lin ang="10800000" scaled="1"/>
              <a:tileRect/>
            </a:gradFill>
            <a:ln w="25400" cap="flat" cmpd="sng" algn="ctr">
              <a:noFill/>
              <a:prstDash val="solid"/>
            </a:ln>
            <a:effectLst/>
          </p:spPr>
          <p:txBody>
            <a:bodyPr anchor="ctr"/>
            <a:lstStyle/>
            <a:p>
              <a:pPr algn="ctr">
                <a:defRPr/>
              </a:pPr>
              <a:endParaRPr lang="en-US" kern="0" dirty="0">
                <a:solidFill>
                  <a:sysClr val="window" lastClr="FFFFFF"/>
                </a:solidFill>
                <a:latin typeface="Simplified Arabic" panose="02020603050405020304" pitchFamily="18" charset="-78"/>
                <a:cs typeface="Simplified Arabic" panose="02020603050405020304" pitchFamily="18" charset="-78"/>
              </a:endParaRPr>
            </a:p>
          </p:txBody>
        </p:sp>
        <p:sp>
          <p:nvSpPr>
            <p:cNvPr id="12293" name="TextBox 14"/>
            <p:cNvSpPr txBox="1">
              <a:spLocks noChangeArrowheads="1"/>
            </p:cNvSpPr>
            <p:nvPr/>
          </p:nvSpPr>
          <p:spPr bwMode="auto">
            <a:xfrm>
              <a:off x="898620" y="1484599"/>
              <a:ext cx="1696079" cy="841899"/>
            </a:xfrm>
            <a:prstGeom prst="rect">
              <a:avLst/>
            </a:prstGeom>
            <a:noFill/>
            <a:ln w="9525">
              <a:noFill/>
              <a:miter lim="800000"/>
              <a:headEnd/>
              <a:tailEnd/>
            </a:ln>
          </p:spPr>
          <p:txBody>
            <a:bodyPr>
              <a:spAutoFit/>
            </a:bodyPr>
            <a:lstStyle/>
            <a:p>
              <a:pPr algn="ctr"/>
              <a:r>
                <a:rPr lang="ar-SA" sz="6000" b="1" dirty="0" smtClean="0">
                  <a:solidFill>
                    <a:schemeClr val="bg1"/>
                  </a:solidFill>
                  <a:latin typeface="Simplified Arabic" pitchFamily="18" charset="-78"/>
                  <a:cs typeface="Simplified Arabic" pitchFamily="18" charset="-78"/>
                </a:rPr>
                <a:t>المعاق</a:t>
              </a:r>
              <a:r>
                <a:rPr lang="ar-DZ" sz="6000" b="1" dirty="0" smtClean="0">
                  <a:solidFill>
                    <a:schemeClr val="bg1"/>
                  </a:solidFill>
                  <a:latin typeface="Simplified Arabic" pitchFamily="18" charset="-78"/>
                  <a:cs typeface="Simplified Arabic" pitchFamily="18" charset="-78"/>
                </a:rPr>
                <a:t> </a:t>
              </a:r>
              <a:r>
                <a:rPr lang="ar-DZ" sz="6000" b="1" dirty="0">
                  <a:solidFill>
                    <a:schemeClr val="bg1"/>
                  </a:solidFill>
                  <a:latin typeface="Simplified Arabic" pitchFamily="18" charset="-78"/>
                  <a:cs typeface="Simplified Arabic" pitchFamily="18" charset="-78"/>
                </a:rPr>
                <a:t>هو</a:t>
              </a:r>
            </a:p>
          </p:txBody>
        </p:sp>
      </p:grpSp>
      <p:sp>
        <p:nvSpPr>
          <p:cNvPr id="22" name="Pentagon 6"/>
          <p:cNvSpPr/>
          <p:nvPr/>
        </p:nvSpPr>
        <p:spPr>
          <a:xfrm flipH="1">
            <a:off x="214280" y="1428736"/>
            <a:ext cx="8459787" cy="4929222"/>
          </a:xfrm>
          <a:prstGeom prst="homePlate">
            <a:avLst>
              <a:gd name="adj" fmla="val 0"/>
            </a:avLst>
          </a:prstGeom>
          <a:gradFill flip="none" rotWithShape="1">
            <a:gsLst>
              <a:gs pos="78000">
                <a:srgbClr val="D9A803"/>
              </a:gs>
              <a:gs pos="0">
                <a:srgbClr val="FFE101"/>
              </a:gs>
              <a:gs pos="100000">
                <a:srgbClr val="F79646">
                  <a:lumMod val="50000"/>
                </a:srgbClr>
              </a:gs>
            </a:gsLst>
            <a:lin ang="10800000" scaled="1"/>
            <a:tileRect/>
          </a:gradFill>
          <a:ln w="25400" cap="flat" cmpd="sng" algn="ctr">
            <a:noFill/>
            <a:prstDash val="solid"/>
          </a:ln>
          <a:effectLst/>
        </p:spPr>
        <p:txBody>
          <a:bodyPr anchor="ctr"/>
          <a:lstStyle/>
          <a:p>
            <a:r>
              <a:rPr lang="ar-SA" sz="4400" b="1" dirty="0" smtClean="0">
                <a:solidFill>
                  <a:srgbClr val="002060"/>
                </a:solidFill>
                <a:latin typeface="Sakkal Majalla" pitchFamily="2" charset="-78"/>
                <a:cs typeface="Sakkal Majalla" pitchFamily="2" charset="-78"/>
              </a:rPr>
              <a:t>كل فرد فقد قدرته على مزاولة عملة أو القيام بعمل آخر نتيجة لقصور بدني أو حسي أو عقلي سواء أكان هذا القصور نتيجة حادث أو مرض أو عجز </a:t>
            </a:r>
            <a:r>
              <a:rPr lang="ar-SA" sz="4400" b="1" dirty="0" err="1" smtClean="0">
                <a:solidFill>
                  <a:srgbClr val="002060"/>
                </a:solidFill>
                <a:latin typeface="Sakkal Majalla" pitchFamily="2" charset="-78"/>
                <a:cs typeface="Sakkal Majalla" pitchFamily="2" charset="-78"/>
              </a:rPr>
              <a:t>ولادي</a:t>
            </a:r>
            <a:r>
              <a:rPr lang="ar-SA" sz="4400" b="1" dirty="0" smtClean="0">
                <a:solidFill>
                  <a:srgbClr val="002060"/>
                </a:solidFill>
                <a:latin typeface="Sakkal Majalla" pitchFamily="2" charset="-78"/>
                <a:cs typeface="Sakkal Majalla" pitchFamily="2" charset="-78"/>
              </a:rPr>
              <a:t>.</a:t>
            </a:r>
            <a:r>
              <a:rPr lang="ar-SA" sz="4400" dirty="0" smtClean="0"/>
              <a:t> </a:t>
            </a:r>
          </a:p>
          <a:p>
            <a:r>
              <a:rPr lang="ar-SA" sz="4400" dirty="0" smtClean="0">
                <a:solidFill>
                  <a:srgbClr val="002060"/>
                </a:solidFill>
                <a:latin typeface="Sakkal Majalla" pitchFamily="2" charset="-78"/>
                <a:cs typeface="Sakkal Majalla" pitchFamily="2" charset="-78"/>
              </a:rPr>
              <a:t>- </a:t>
            </a:r>
            <a:r>
              <a:rPr lang="ar-SA" sz="4400" b="1" dirty="0" smtClean="0">
                <a:solidFill>
                  <a:srgbClr val="002060"/>
                </a:solidFill>
                <a:latin typeface="Sakkal Majalla" pitchFamily="2" charset="-78"/>
                <a:cs typeface="Sakkal Majalla" pitchFamily="2" charset="-78"/>
              </a:rPr>
              <a:t>كل فرد نقصت امكانياتة للحصـــــــــــــول على عمل مناسب </a:t>
            </a:r>
            <a:r>
              <a:rPr lang="ar-SA" sz="4400" b="1" dirty="0" err="1" smtClean="0">
                <a:solidFill>
                  <a:srgbClr val="002060"/>
                </a:solidFill>
                <a:latin typeface="Sakkal Majalla" pitchFamily="2" charset="-78"/>
                <a:cs typeface="Sakkal Majalla" pitchFamily="2" charset="-78"/>
              </a:rPr>
              <a:t>و</a:t>
            </a:r>
            <a:r>
              <a:rPr lang="ar-SA" sz="4400" b="1" dirty="0" smtClean="0">
                <a:solidFill>
                  <a:srgbClr val="002060"/>
                </a:solidFill>
                <a:latin typeface="Sakkal Majalla" pitchFamily="2" charset="-78"/>
                <a:cs typeface="Sakkal Majalla" pitchFamily="2" charset="-78"/>
              </a:rPr>
              <a:t> الاستقرار فيه نقصا فعليا نتيجة لعاهة بدنية أو عقلية.</a:t>
            </a:r>
          </a:p>
        </p:txBody>
      </p:sp>
    </p:spTree>
    <p:extLst>
      <p:ext uri="{BB962C8B-B14F-4D97-AF65-F5344CB8AC3E}">
        <p14:creationId xmlns:p14="http://schemas.microsoft.com/office/powerpoint/2010/main" val="16480771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467544" y="3140968"/>
            <a:ext cx="8229600" cy="1143000"/>
          </a:xfrm>
        </p:spPr>
        <p:txBody>
          <a:bodyPr/>
          <a:lstStyle/>
          <a:p>
            <a:pPr algn="ctr" rtl="1"/>
            <a:r>
              <a:rPr lang="ar-DZ" altLang="fr-FR" sz="4000" b="1" dirty="0" smtClean="0">
                <a:solidFill>
                  <a:schemeClr val="tx1"/>
                </a:solidFill>
                <a:latin typeface="Traditional Arabic" panose="02020603050405020304" pitchFamily="18" charset="-78"/>
                <a:cs typeface="Traditional Arabic" panose="02020603050405020304" pitchFamily="18" charset="-78"/>
              </a:rPr>
              <a:t>ب/</a:t>
            </a: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r>
              <a:rPr lang="ar-EG" altLang="fr-FR" sz="4000" b="1" dirty="0" smtClean="0">
                <a:solidFill>
                  <a:srgbClr val="FF0000"/>
                </a:solidFill>
                <a:latin typeface="Traditional Arabic" panose="02020603050405020304" pitchFamily="18" charset="-78"/>
                <a:cs typeface="Traditional Arabic" panose="02020603050405020304" pitchFamily="18" charset="-78"/>
              </a:rPr>
              <a:t>معلومات عن المعاق </a:t>
            </a:r>
            <a:r>
              <a:rPr lang="ar-EG" altLang="fr-FR" sz="4000" b="1" dirty="0" smtClean="0">
                <a:solidFill>
                  <a:schemeClr val="tx1"/>
                </a:solidFill>
                <a:latin typeface="Traditional Arabic" panose="02020603050405020304" pitchFamily="18" charset="-78"/>
                <a:cs typeface="Traditional Arabic" panose="02020603050405020304" pitchFamily="18" charset="-78"/>
              </a:rPr>
              <a:t>:</a:t>
            </a:r>
            <a:r>
              <a:rPr lang="ar-DZ" altLang="fr-FR" sz="4000" b="1" dirty="0" smtClean="0">
                <a:solidFill>
                  <a:schemeClr val="tx1"/>
                </a:solidFill>
                <a:latin typeface="Traditional Arabic" panose="02020603050405020304" pitchFamily="18" charset="-78"/>
                <a:cs typeface="Traditional Arabic" panose="02020603050405020304" pitchFamily="18" charset="-78"/>
              </a:rPr>
              <a:t/>
            </a:r>
            <a:br>
              <a:rPr lang="ar-DZ"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r>
              <a:rPr lang="fr-FR" altLang="fr-FR" sz="4000" b="1" dirty="0" smtClean="0">
                <a:solidFill>
                  <a:schemeClr val="tx1"/>
                </a:solidFill>
                <a:latin typeface="Traditional Arabic" panose="02020603050405020304" pitchFamily="18" charset="-78"/>
                <a:cs typeface="Traditional Arabic" panose="02020603050405020304" pitchFamily="18" charset="-78"/>
              </a:rPr>
              <a:t/>
            </a:r>
            <a:br>
              <a:rPr lang="fr-FR"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هي بيانات تتصل بالمعاق يمكن الحصول عليها من الأخصائيين مثل الأطباء والأخصائيين النفسيين وأخصائيين التأهيل ومن المفروض قبل تحويل الشخص المعاق لإجراء التقييم المهني عليه أن تكون وحدة التقييم المهني قد حصلت على المعلومات التالية عن المعاق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endParaRPr lang="ar-EG" altLang="fr-FR" sz="4000" b="1" dirty="0" smtClean="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062992180"/>
      </p:ext>
    </p:extLst>
  </p:cSld>
  <p:clrMapOvr>
    <a:masterClrMapping/>
  </p:clrMapOvr>
  <p:transition>
    <p:wipe dir="d"/>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108520" y="3284984"/>
            <a:ext cx="8572500" cy="1214438"/>
          </a:xfrm>
        </p:spPr>
        <p:txBody>
          <a:bodyPr/>
          <a:lstStyle/>
          <a:p>
            <a:pPr algn="r"/>
            <a:r>
              <a:rPr lang="ar-EG" altLang="fr-FR" sz="4400" b="1" dirty="0" smtClean="0">
                <a:solidFill>
                  <a:schemeClr val="tx1"/>
                </a:solidFill>
                <a:latin typeface="Traditional Arabic" panose="02020603050405020304" pitchFamily="18" charset="-78"/>
                <a:cs typeface="Traditional Arabic" panose="02020603050405020304" pitchFamily="18" charset="-78"/>
              </a:rPr>
              <a:t>1- </a:t>
            </a:r>
            <a:r>
              <a:rPr lang="ar-SA" altLang="fr-FR" sz="4400" b="1" dirty="0" smtClean="0">
                <a:solidFill>
                  <a:schemeClr val="tx1"/>
                </a:solidFill>
                <a:latin typeface="Traditional Arabic" panose="02020603050405020304" pitchFamily="18" charset="-78"/>
                <a:cs typeface="Traditional Arabic" panose="02020603050405020304" pitchFamily="18" charset="-78"/>
              </a:rPr>
              <a:t>تقرير ي</a:t>
            </a:r>
            <a:r>
              <a:rPr lang="ar-EG" altLang="fr-FR" sz="4400" b="1" dirty="0" smtClean="0">
                <a:solidFill>
                  <a:schemeClr val="tx1"/>
                </a:solidFill>
                <a:latin typeface="Traditional Arabic" panose="02020603050405020304" pitchFamily="18" charset="-78"/>
                <a:cs typeface="Traditional Arabic" panose="02020603050405020304" pitchFamily="18" charset="-78"/>
              </a:rPr>
              <a:t>تضمن وصفاً أساسياً عن الشخص المعاق .</a:t>
            </a:r>
            <a:br>
              <a:rPr lang="ar-EG" altLang="fr-FR" sz="4400" b="1" dirty="0" smtClean="0">
                <a:solidFill>
                  <a:schemeClr val="tx1"/>
                </a:solidFill>
                <a:latin typeface="Traditional Arabic" panose="02020603050405020304" pitchFamily="18" charset="-78"/>
                <a:cs typeface="Traditional Arabic" panose="02020603050405020304" pitchFamily="18" charset="-78"/>
              </a:rPr>
            </a:br>
            <a:r>
              <a:rPr lang="ar-EG" altLang="fr-FR" sz="4400" b="1" dirty="0" smtClean="0">
                <a:solidFill>
                  <a:schemeClr val="tx1"/>
                </a:solidFill>
                <a:latin typeface="Traditional Arabic" panose="02020603050405020304" pitchFamily="18" charset="-78"/>
                <a:cs typeface="Traditional Arabic" panose="02020603050405020304" pitchFamily="18" charset="-78"/>
              </a:rPr>
              <a:t>2- تقرير عن فحص طبي جسدي حديث .</a:t>
            </a:r>
            <a:br>
              <a:rPr lang="ar-EG" altLang="fr-FR" sz="4400" b="1" dirty="0" smtClean="0">
                <a:solidFill>
                  <a:schemeClr val="tx1"/>
                </a:solidFill>
                <a:latin typeface="Traditional Arabic" panose="02020603050405020304" pitchFamily="18" charset="-78"/>
                <a:cs typeface="Traditional Arabic" panose="02020603050405020304" pitchFamily="18" charset="-78"/>
              </a:rPr>
            </a:br>
            <a:r>
              <a:rPr lang="ar-EG" altLang="fr-FR" sz="4400" b="1" dirty="0" smtClean="0">
                <a:solidFill>
                  <a:schemeClr val="tx1"/>
                </a:solidFill>
                <a:latin typeface="Traditional Arabic" panose="02020603050405020304" pitchFamily="18" charset="-78"/>
                <a:cs typeface="Traditional Arabic" panose="02020603050405020304" pitchFamily="18" charset="-78"/>
              </a:rPr>
              <a:t>3- معلومات نفسيه يمكن أن تساعد في التخطيط للتقييم.</a:t>
            </a:r>
            <a:br>
              <a:rPr lang="ar-EG" altLang="fr-FR" sz="4400" b="1" dirty="0" smtClean="0">
                <a:solidFill>
                  <a:schemeClr val="tx1"/>
                </a:solidFill>
                <a:latin typeface="Traditional Arabic" panose="02020603050405020304" pitchFamily="18" charset="-78"/>
                <a:cs typeface="Traditional Arabic" panose="02020603050405020304" pitchFamily="18" charset="-78"/>
              </a:rPr>
            </a:br>
            <a:r>
              <a:rPr lang="ar-EG" altLang="fr-FR" sz="4400" b="1" dirty="0" smtClean="0">
                <a:solidFill>
                  <a:schemeClr val="tx1"/>
                </a:solidFill>
                <a:latin typeface="Traditional Arabic" panose="02020603050405020304" pitchFamily="18" charset="-78"/>
                <a:cs typeface="Traditional Arabic" panose="02020603050405020304" pitchFamily="18" charset="-78"/>
              </a:rPr>
              <a:t>4- معلومات اجتماعية يمكن أن تؤثر على الأداء العلمي للشخص المعاق . </a:t>
            </a:r>
          </a:p>
        </p:txBody>
      </p:sp>
    </p:spTree>
    <p:extLst>
      <p:ext uri="{BB962C8B-B14F-4D97-AF65-F5344CB8AC3E}">
        <p14:creationId xmlns:p14="http://schemas.microsoft.com/office/powerpoint/2010/main" val="422632285"/>
      </p:ext>
    </p:extLst>
  </p:cSld>
  <p:clrMapOvr>
    <a:masterClrMapping/>
  </p:clrMapOvr>
  <p:transition>
    <p:wipe dir="d"/>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395536" y="2996952"/>
            <a:ext cx="8229600" cy="1143001"/>
          </a:xfrm>
        </p:spPr>
        <p:txBody>
          <a:bodyPr/>
          <a:lstStyle/>
          <a:p>
            <a:pPr algn="r"/>
            <a:r>
              <a:rPr lang="ar-SA" altLang="fr-FR" sz="4800" dirty="0" smtClean="0">
                <a:solidFill>
                  <a:schemeClr val="tx1"/>
                </a:solidFill>
                <a:latin typeface="Traditional Arabic" panose="02020603050405020304" pitchFamily="18" charset="-78"/>
                <a:cs typeface="Traditional Arabic" panose="02020603050405020304" pitchFamily="18" charset="-78"/>
              </a:rPr>
              <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والبيانات التي يجب جمعها تشمل الجوانب التالية:</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الجانب الصحي.</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الاستعدادات والميول والقدرات.</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الشخصية.</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التاريخ المهني السابق.</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التاريخ التعليمي.</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الجانب </a:t>
            </a:r>
            <a:r>
              <a:rPr lang="ar-SA" altLang="fr-FR" sz="4800" dirty="0" err="1" smtClean="0">
                <a:solidFill>
                  <a:schemeClr val="tx1"/>
                </a:solidFill>
                <a:latin typeface="Traditional Arabic" panose="02020603050405020304" pitchFamily="18" charset="-78"/>
                <a:cs typeface="Traditional Arabic" panose="02020603050405020304" pitchFamily="18" charset="-78"/>
              </a:rPr>
              <a:t>الإجتماعي</a:t>
            </a:r>
            <a:r>
              <a:rPr lang="ar-SA" altLang="fr-FR" sz="4800" dirty="0" smtClean="0">
                <a:solidFill>
                  <a:schemeClr val="tx1"/>
                </a:solidFill>
                <a:latin typeface="Traditional Arabic" panose="02020603050405020304" pitchFamily="18" charset="-78"/>
                <a:cs typeface="Traditional Arabic" panose="02020603050405020304" pitchFamily="18" charset="-78"/>
              </a:rPr>
              <a:t> </a:t>
            </a:r>
            <a:r>
              <a:rPr lang="ar-SA" altLang="fr-FR" sz="4800" dirty="0" err="1" smtClean="0">
                <a:solidFill>
                  <a:schemeClr val="tx1"/>
                </a:solidFill>
                <a:latin typeface="Traditional Arabic" panose="02020603050405020304" pitchFamily="18" charset="-78"/>
                <a:cs typeface="Traditional Arabic" panose="02020603050405020304" pitchFamily="18" charset="-78"/>
              </a:rPr>
              <a:t>والإقتصادي</a:t>
            </a:r>
            <a:r>
              <a:rPr lang="ar-SA" altLang="fr-FR" sz="4800" dirty="0" smtClean="0">
                <a:solidFill>
                  <a:schemeClr val="tx1"/>
                </a:solidFill>
                <a:latin typeface="Traditional Arabic" panose="02020603050405020304" pitchFamily="18" charset="-78"/>
                <a:cs typeface="Traditional Arabic" panose="02020603050405020304" pitchFamily="18" charset="-78"/>
              </a:rPr>
              <a:t>.</a:t>
            </a:r>
            <a:br>
              <a:rPr lang="ar-SA" altLang="fr-FR" sz="4800" dirty="0" smtClean="0">
                <a:solidFill>
                  <a:schemeClr val="tx1"/>
                </a:solidFill>
                <a:latin typeface="Traditional Arabic" panose="02020603050405020304" pitchFamily="18" charset="-78"/>
                <a:cs typeface="Traditional Arabic" panose="02020603050405020304" pitchFamily="18" charset="-78"/>
              </a:rPr>
            </a:br>
            <a:r>
              <a:rPr lang="ar-SA" altLang="fr-FR" sz="4800" dirty="0" smtClean="0">
                <a:solidFill>
                  <a:schemeClr val="tx1"/>
                </a:solidFill>
                <a:latin typeface="Traditional Arabic" panose="02020603050405020304" pitchFamily="18" charset="-78"/>
                <a:cs typeface="Traditional Arabic" panose="02020603050405020304" pitchFamily="18" charset="-78"/>
              </a:rPr>
              <a:t>الأنشطة وأقات الفراغ.</a:t>
            </a:r>
            <a:endParaRPr lang="ar-EG" altLang="fr-FR" sz="4800" dirty="0" smtClean="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803164936"/>
      </p:ext>
    </p:extLst>
  </p:cSld>
  <p:clrMapOvr>
    <a:masterClrMapping/>
  </p:clrMapOvr>
  <p:transition>
    <p:wipe dir="d"/>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a:xfrm>
            <a:off x="323528" y="2132856"/>
            <a:ext cx="8229600" cy="1143000"/>
          </a:xfrm>
        </p:spPr>
        <p:txBody>
          <a:bodyPr/>
          <a:lstStyle/>
          <a:p>
            <a:pPr algn="ctr"/>
            <a:r>
              <a:rPr lang="ar-EG" altLang="fr-FR" sz="4800" dirty="0" smtClean="0">
                <a:solidFill>
                  <a:srgbClr val="FF0000"/>
                </a:solidFill>
                <a:latin typeface="Traditional Arabic" panose="02020603050405020304" pitchFamily="18" charset="-78"/>
                <a:cs typeface="Traditional Arabic" panose="02020603050405020304" pitchFamily="18" charset="-78"/>
              </a:rPr>
              <a:t>3- الوسائل التطبيقية :</a:t>
            </a:r>
            <a:r>
              <a:rPr lang="ar-DZ" altLang="fr-FR" sz="4800" dirty="0" smtClean="0">
                <a:solidFill>
                  <a:srgbClr val="FF0000"/>
                </a:solidFill>
                <a:latin typeface="Traditional Arabic" panose="02020603050405020304" pitchFamily="18" charset="-78"/>
                <a:cs typeface="Traditional Arabic" panose="02020603050405020304" pitchFamily="18" charset="-78"/>
              </a:rPr>
              <a:t/>
            </a:r>
            <a:br>
              <a:rPr lang="ar-DZ" altLang="fr-FR" sz="4800" dirty="0" smtClean="0">
                <a:solidFill>
                  <a:srgbClr val="FF0000"/>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هي أنشطة يشترك فيها أخصائي التقييم مباشرة من خلال عملية التقييم وتشتمل المقابلة , الملاحظة وإعداد التقارير . </a:t>
            </a:r>
          </a:p>
        </p:txBody>
      </p:sp>
    </p:spTree>
    <p:extLst>
      <p:ext uri="{BB962C8B-B14F-4D97-AF65-F5344CB8AC3E}">
        <p14:creationId xmlns:p14="http://schemas.microsoft.com/office/powerpoint/2010/main" val="2773766045"/>
      </p:ext>
    </p:extLst>
  </p:cSld>
  <p:clrMapOvr>
    <a:masterClrMapping/>
  </p:clrMapOvr>
  <p:transition>
    <p:wipe dir="d"/>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108520" y="2348880"/>
            <a:ext cx="8501063" cy="2214562"/>
          </a:xfrm>
        </p:spPr>
        <p:txBody>
          <a:bodyPr/>
          <a:lstStyle/>
          <a:p>
            <a:pPr algn="r">
              <a:lnSpc>
                <a:spcPct val="150000"/>
              </a:lnSpc>
            </a:pPr>
            <a:r>
              <a:rPr lang="ar-EG" altLang="fr-FR" sz="4000" b="1" dirty="0" smtClean="0">
                <a:solidFill>
                  <a:srgbClr val="FF0000"/>
                </a:solidFill>
                <a:latin typeface="Traditional Arabic" panose="02020603050405020304" pitchFamily="18" charset="-78"/>
                <a:cs typeface="Traditional Arabic" panose="02020603050405020304" pitchFamily="18" charset="-78"/>
              </a:rPr>
              <a:t>مهام أخصائي التقييم</a:t>
            </a:r>
            <a:r>
              <a:rPr lang="ar-DZ" altLang="fr-FR" sz="4000" b="1" dirty="0" smtClean="0">
                <a:solidFill>
                  <a:srgbClr val="FF0000"/>
                </a:solidFill>
                <a:latin typeface="Traditional Arabic" panose="02020603050405020304" pitchFamily="18" charset="-78"/>
                <a:cs typeface="Traditional Arabic" panose="02020603050405020304" pitchFamily="18" charset="-78"/>
              </a:rPr>
              <a:t>:</a:t>
            </a:r>
            <a:r>
              <a:rPr lang="ar-EG" altLang="fr-FR" sz="4000" b="1" dirty="0" smtClean="0">
                <a:solidFill>
                  <a:schemeClr val="tx1"/>
                </a:solidFill>
                <a:latin typeface="Traditional Arabic" panose="02020603050405020304" pitchFamily="18" charset="-78"/>
                <a:cs typeface="Traditional Arabic" panose="02020603050405020304" pitchFamily="18" charset="-78"/>
              </a:rPr>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1- إجراء التقييم باستخدام عينات العمل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2-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أختيار</a:t>
            </a:r>
            <a:r>
              <a:rPr lang="ar-EG" altLang="fr-FR" sz="4000" b="1" dirty="0" smtClean="0">
                <a:solidFill>
                  <a:schemeClr val="tx1"/>
                </a:solidFill>
                <a:latin typeface="Traditional Arabic" panose="02020603050405020304" pitchFamily="18" charset="-78"/>
                <a:cs typeface="Traditional Arabic" panose="02020603050405020304" pitchFamily="18" charset="-78"/>
              </a:rPr>
              <a:t> عينات العمل المناسبة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3- تفسير نتائج عينات العمل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4- استخدام وتسجيل الملاحظات السلوكية للعميل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5- تخطيط البرامج الفردية للعملاء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6- الاشتراك في عملية التوجيه المهني . </a:t>
            </a:r>
          </a:p>
        </p:txBody>
      </p:sp>
    </p:spTree>
    <p:extLst>
      <p:ext uri="{BB962C8B-B14F-4D97-AF65-F5344CB8AC3E}">
        <p14:creationId xmlns:p14="http://schemas.microsoft.com/office/powerpoint/2010/main" val="538266544"/>
      </p:ext>
    </p:extLst>
  </p:cSld>
  <p:clrMapOvr>
    <a:masterClrMapping/>
  </p:clrMapOvr>
  <p:transition>
    <p:wipe dir="d"/>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a:xfrm>
            <a:off x="410369" y="2924944"/>
            <a:ext cx="8229600" cy="1143000"/>
          </a:xfrm>
        </p:spPr>
        <p:txBody>
          <a:bodyPr/>
          <a:lstStyle/>
          <a:p>
            <a:pPr algn="r" rtl="1"/>
            <a:r>
              <a:rPr lang="ar-DZ" altLang="fr-FR" sz="4000" b="1" dirty="0" smtClean="0">
                <a:solidFill>
                  <a:srgbClr val="FF0000"/>
                </a:solidFill>
                <a:latin typeface="Traditional Arabic" panose="02020603050405020304" pitchFamily="18" charset="-78"/>
                <a:cs typeface="Traditional Arabic" panose="02020603050405020304" pitchFamily="18" charset="-78"/>
              </a:rPr>
              <a:t/>
            </a:r>
            <a:br>
              <a:rPr lang="ar-DZ" altLang="fr-FR" sz="4000" b="1" dirty="0" smtClean="0">
                <a:solidFill>
                  <a:srgbClr val="FF0000"/>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 </a:t>
            </a:r>
            <a:r>
              <a:rPr lang="ar-SA" altLang="fr-FR" sz="4000" b="1" dirty="0" smtClean="0">
                <a:solidFill>
                  <a:schemeClr val="tx1"/>
                </a:solidFill>
                <a:latin typeface="Traditional Arabic" panose="02020603050405020304" pitchFamily="18" charset="-78"/>
                <a:cs typeface="Traditional Arabic" panose="02020603050405020304" pitchFamily="18" charset="-78"/>
              </a:rPr>
              <a:t>يقصد به </a:t>
            </a:r>
            <a:r>
              <a:rPr lang="ar-EG" altLang="fr-FR" sz="4000" b="1" dirty="0" smtClean="0">
                <a:solidFill>
                  <a:schemeClr val="tx1"/>
                </a:solidFill>
                <a:latin typeface="Traditional Arabic" panose="02020603050405020304" pitchFamily="18" charset="-78"/>
                <a:cs typeface="Traditional Arabic" panose="02020603050405020304" pitchFamily="18" charset="-78"/>
              </a:rPr>
              <a:t>مساعدة الفرد على </a:t>
            </a:r>
            <a:r>
              <a:rPr lang="ar-SA" altLang="fr-FR" sz="4000" b="1" dirty="0" smtClean="0">
                <a:solidFill>
                  <a:schemeClr val="tx1"/>
                </a:solidFill>
                <a:latin typeface="Traditional Arabic" panose="02020603050405020304" pitchFamily="18" charset="-78"/>
                <a:cs typeface="Traditional Arabic" panose="02020603050405020304" pitchFamily="18" charset="-78"/>
              </a:rPr>
              <a:t>إ</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ختيار</a:t>
            </a:r>
            <a:r>
              <a:rPr lang="ar-EG" altLang="fr-FR" sz="4000" b="1" dirty="0" smtClean="0">
                <a:solidFill>
                  <a:schemeClr val="tx1"/>
                </a:solidFill>
                <a:latin typeface="Traditional Arabic" panose="02020603050405020304" pitchFamily="18" charset="-78"/>
                <a:cs typeface="Traditional Arabic" panose="02020603050405020304" pitchFamily="18" charset="-78"/>
              </a:rPr>
              <a:t> مهنة </a:t>
            </a:r>
            <a:r>
              <a:rPr lang="ar-SA" altLang="fr-FR" sz="4000" b="1" dirty="0" smtClean="0">
                <a:solidFill>
                  <a:schemeClr val="tx1"/>
                </a:solidFill>
                <a:latin typeface="Traditional Arabic" panose="02020603050405020304" pitchFamily="18" charset="-78"/>
                <a:cs typeface="Traditional Arabic" panose="02020603050405020304" pitchFamily="18" charset="-78"/>
              </a:rPr>
              <a:t>ما </a:t>
            </a:r>
            <a:r>
              <a:rPr lang="ar-EG" altLang="fr-FR" sz="4000" b="1" dirty="0" smtClean="0">
                <a:solidFill>
                  <a:schemeClr val="tx1"/>
                </a:solidFill>
                <a:latin typeface="Traditional Arabic" panose="02020603050405020304" pitchFamily="18" charset="-78"/>
                <a:cs typeface="Traditional Arabic" panose="02020603050405020304" pitchFamily="18" charset="-78"/>
              </a:rPr>
              <a:t>و</a:t>
            </a:r>
            <a:r>
              <a:rPr lang="ar-SA" altLang="fr-FR" sz="4000" b="1" dirty="0" smtClean="0">
                <a:solidFill>
                  <a:schemeClr val="tx1"/>
                </a:solidFill>
                <a:latin typeface="Traditional Arabic" panose="02020603050405020304" pitchFamily="18" charset="-78"/>
                <a:cs typeface="Traditional Arabic" panose="02020603050405020304" pitchFamily="18" charset="-78"/>
              </a:rPr>
              <a:t>ال</a:t>
            </a:r>
            <a:r>
              <a:rPr lang="ar-EG" altLang="fr-FR" sz="4000" b="1" dirty="0" smtClean="0">
                <a:solidFill>
                  <a:schemeClr val="tx1"/>
                </a:solidFill>
                <a:latin typeface="Traditional Arabic" panose="02020603050405020304" pitchFamily="18" charset="-78"/>
                <a:cs typeface="Traditional Arabic" panose="02020603050405020304" pitchFamily="18" charset="-78"/>
              </a:rPr>
              <a:t>استعداد لها والعمل </a:t>
            </a:r>
            <a:r>
              <a:rPr lang="ar-SA" altLang="fr-FR" sz="4000" b="1" dirty="0" smtClean="0">
                <a:solidFill>
                  <a:schemeClr val="tx1"/>
                </a:solidFill>
                <a:latin typeface="Traditional Arabic" panose="02020603050405020304" pitchFamily="18" charset="-78"/>
                <a:cs typeface="Traditional Arabic" panose="02020603050405020304" pitchFamily="18" charset="-78"/>
              </a:rPr>
              <a:t>فيها </a:t>
            </a:r>
            <a:r>
              <a:rPr lang="ar-EG" altLang="fr-FR" sz="4000" b="1" dirty="0" smtClean="0">
                <a:solidFill>
                  <a:schemeClr val="tx1"/>
                </a:solidFill>
                <a:latin typeface="Traditional Arabic" panose="02020603050405020304" pitchFamily="18" charset="-78"/>
                <a:cs typeface="Traditional Arabic" panose="02020603050405020304" pitchFamily="18" charset="-78"/>
              </a:rPr>
              <a:t>و</a:t>
            </a:r>
            <a:r>
              <a:rPr lang="ar-SA" altLang="fr-FR" sz="4000" b="1" dirty="0" smtClean="0">
                <a:solidFill>
                  <a:schemeClr val="tx1"/>
                </a:solidFill>
                <a:latin typeface="Traditional Arabic" panose="02020603050405020304" pitchFamily="18" charset="-78"/>
                <a:cs typeface="Traditional Arabic" panose="02020603050405020304" pitchFamily="18" charset="-78"/>
              </a:rPr>
              <a:t>تحقيق </a:t>
            </a:r>
            <a:r>
              <a:rPr lang="ar-EG" altLang="fr-FR" sz="4000" b="1" dirty="0" smtClean="0">
                <a:solidFill>
                  <a:schemeClr val="tx1"/>
                </a:solidFill>
                <a:latin typeface="Traditional Arabic" panose="02020603050405020304" pitchFamily="18" charset="-78"/>
                <a:cs typeface="Traditional Arabic" panose="02020603050405020304" pitchFamily="18" charset="-78"/>
              </a:rPr>
              <a:t>النجاح فيها والتكيف </a:t>
            </a:r>
            <a:r>
              <a:rPr lang="ar-SA" altLang="fr-FR" sz="4000" b="1" dirty="0" smtClean="0">
                <a:solidFill>
                  <a:schemeClr val="tx1"/>
                </a:solidFill>
                <a:latin typeface="Traditional Arabic" panose="02020603050405020304" pitchFamily="18" charset="-78"/>
                <a:cs typeface="Traditional Arabic" panose="02020603050405020304" pitchFamily="18" charset="-78"/>
              </a:rPr>
              <a:t>مع </a:t>
            </a:r>
            <a:r>
              <a:rPr lang="ar-EG" altLang="fr-FR" sz="4000" b="1" dirty="0" smtClean="0">
                <a:solidFill>
                  <a:schemeClr val="tx1"/>
                </a:solidFill>
                <a:latin typeface="Traditional Arabic" panose="02020603050405020304" pitchFamily="18" charset="-78"/>
                <a:cs typeface="Traditional Arabic" panose="02020603050405020304" pitchFamily="18" charset="-78"/>
              </a:rPr>
              <a:t>متطلباتها</a:t>
            </a:r>
            <a:r>
              <a:rPr lang="ar-SA" altLang="fr-FR" sz="4000" b="1" dirty="0" smtClean="0">
                <a:solidFill>
                  <a:schemeClr val="tx1"/>
                </a:solidFill>
                <a:latin typeface="Traditional Arabic" panose="02020603050405020304" pitchFamily="18" charset="-78"/>
                <a:cs typeface="Traditional Arabic" panose="02020603050405020304" pitchFamily="18" charset="-78"/>
              </a:rPr>
              <a:t>، </a:t>
            </a:r>
            <a:r>
              <a:rPr lang="ar-EG" altLang="fr-FR" sz="4000" b="1" dirty="0" smtClean="0">
                <a:solidFill>
                  <a:schemeClr val="tx1"/>
                </a:solidFill>
                <a:latin typeface="Traditional Arabic" panose="02020603050405020304" pitchFamily="18" charset="-78"/>
                <a:cs typeface="Traditional Arabic" panose="02020603050405020304" pitchFamily="18" charset="-78"/>
              </a:rPr>
              <a:t>ويتلخص هذا النوع من الخدمات في تقديم المعلومات المهنية والنصح للمعاق ومساعدته </a:t>
            </a:r>
            <a:r>
              <a:rPr lang="ar-SA" altLang="fr-FR" sz="4000" b="1" dirty="0" smtClean="0">
                <a:solidFill>
                  <a:schemeClr val="tx1"/>
                </a:solidFill>
                <a:latin typeface="Traditional Arabic" panose="02020603050405020304" pitchFamily="18" charset="-78"/>
                <a:cs typeface="Traditional Arabic" panose="02020603050405020304" pitchFamily="18" charset="-78"/>
              </a:rPr>
              <a:t>على</a:t>
            </a:r>
            <a:r>
              <a:rPr lang="ar-EG" altLang="fr-FR" sz="4000" b="1" dirty="0" smtClean="0">
                <a:solidFill>
                  <a:schemeClr val="tx1"/>
                </a:solidFill>
                <a:latin typeface="Traditional Arabic" panose="02020603050405020304" pitchFamily="18" charset="-78"/>
                <a:cs typeface="Traditional Arabic" panose="02020603050405020304" pitchFamily="18" charset="-78"/>
              </a:rPr>
              <a:t> اتخاذ القرارات النهائية بشأن العمل </a:t>
            </a:r>
            <a:r>
              <a:rPr lang="ar-SA" altLang="fr-FR" sz="4000" b="1" dirty="0" smtClean="0">
                <a:solidFill>
                  <a:schemeClr val="tx1"/>
                </a:solidFill>
                <a:latin typeface="Traditional Arabic" panose="02020603050405020304" pitchFamily="18" charset="-78"/>
                <a:cs typeface="Traditional Arabic" panose="02020603050405020304" pitchFamily="18" charset="-78"/>
              </a:rPr>
              <a:t>الذي </a:t>
            </a:r>
            <a:r>
              <a:rPr lang="ar-EG" altLang="fr-FR" sz="4000" b="1" dirty="0" smtClean="0">
                <a:solidFill>
                  <a:schemeClr val="tx1"/>
                </a:solidFill>
                <a:latin typeface="Traditional Arabic" panose="02020603050405020304" pitchFamily="18" charset="-78"/>
                <a:cs typeface="Traditional Arabic" panose="02020603050405020304" pitchFamily="18" charset="-78"/>
              </a:rPr>
              <a:t>يجب أن يلتحق به </a:t>
            </a:r>
            <a:r>
              <a:rPr lang="ar-SA" altLang="fr-FR" sz="4000" b="1" dirty="0" smtClean="0">
                <a:solidFill>
                  <a:schemeClr val="tx1"/>
                </a:solidFill>
                <a:latin typeface="Traditional Arabic" panose="02020603050405020304" pitchFamily="18" charset="-78"/>
                <a:cs typeface="Traditional Arabic" panose="02020603050405020304" pitchFamily="18" charset="-78"/>
              </a:rPr>
              <a:t>محددا بذلك</a:t>
            </a:r>
            <a:r>
              <a:rPr lang="ar-EG" altLang="fr-FR" sz="4000" b="1" dirty="0" smtClean="0">
                <a:solidFill>
                  <a:schemeClr val="tx1"/>
                </a:solidFill>
                <a:latin typeface="Traditional Arabic" panose="02020603050405020304" pitchFamily="18" charset="-78"/>
                <a:cs typeface="Traditional Arabic" panose="02020603050405020304" pitchFamily="18" charset="-78"/>
              </a:rPr>
              <a:t> المهن التي تتناسب </a:t>
            </a:r>
            <a:r>
              <a:rPr lang="ar-SA" altLang="fr-FR" sz="4000" b="1" dirty="0" smtClean="0">
                <a:solidFill>
                  <a:schemeClr val="tx1"/>
                </a:solidFill>
                <a:latin typeface="Traditional Arabic" panose="02020603050405020304" pitchFamily="18" charset="-78"/>
                <a:cs typeface="Traditional Arabic" panose="02020603050405020304" pitchFamily="18" charset="-78"/>
              </a:rPr>
              <a:t>أكثر </a:t>
            </a:r>
            <a:r>
              <a:rPr lang="ar-EG" altLang="fr-FR" sz="4000" b="1" dirty="0" smtClean="0">
                <a:solidFill>
                  <a:schemeClr val="tx1"/>
                </a:solidFill>
                <a:latin typeface="Traditional Arabic" panose="02020603050405020304" pitchFamily="18" charset="-78"/>
                <a:cs typeface="Traditional Arabic" panose="02020603050405020304" pitchFamily="18" charset="-78"/>
              </a:rPr>
              <a:t>مع قدراته وإمكانياته .  </a:t>
            </a:r>
          </a:p>
        </p:txBody>
      </p:sp>
      <p:sp>
        <p:nvSpPr>
          <p:cNvPr id="102403" name="Rectangle 2"/>
          <p:cNvSpPr>
            <a:spLocks noChangeArrowheads="1"/>
          </p:cNvSpPr>
          <p:nvPr/>
        </p:nvSpPr>
        <p:spPr bwMode="auto">
          <a:xfrm>
            <a:off x="2495550" y="836613"/>
            <a:ext cx="4059238" cy="708025"/>
          </a:xfrm>
          <a:prstGeom prst="rect">
            <a:avLst/>
          </a:prstGeom>
          <a:solidFill>
            <a:srgbClr val="F8F8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r>
              <a:rPr lang="ar-EG" altLang="fr-FR" sz="4000">
                <a:solidFill>
                  <a:srgbClr val="FF0000"/>
                </a:solidFill>
                <a:latin typeface="Traditional Arabic" panose="02020603050405020304" pitchFamily="18" charset="-78"/>
                <a:cs typeface="Traditional Arabic" panose="02020603050405020304" pitchFamily="18" charset="-78"/>
              </a:rPr>
              <a:t>3</a:t>
            </a:r>
            <a:r>
              <a:rPr lang="ar-DZ" altLang="fr-FR" sz="4000">
                <a:solidFill>
                  <a:srgbClr val="FF0000"/>
                </a:solidFill>
                <a:latin typeface="Traditional Arabic" panose="02020603050405020304" pitchFamily="18" charset="-78"/>
                <a:cs typeface="Traditional Arabic" panose="02020603050405020304" pitchFamily="18" charset="-78"/>
              </a:rPr>
              <a:t>/</a:t>
            </a:r>
            <a:r>
              <a:rPr lang="ar-EG" altLang="fr-FR" sz="4000">
                <a:solidFill>
                  <a:srgbClr val="FF0000"/>
                </a:solidFill>
                <a:latin typeface="Traditional Arabic" panose="02020603050405020304" pitchFamily="18" charset="-78"/>
                <a:cs typeface="Traditional Arabic" panose="02020603050405020304" pitchFamily="18" charset="-78"/>
              </a:rPr>
              <a:t> </a:t>
            </a:r>
            <a:r>
              <a:rPr lang="ar-EG" altLang="fr-FR" sz="4000" b="1">
                <a:solidFill>
                  <a:srgbClr val="FF0000"/>
                </a:solidFill>
                <a:latin typeface="Traditional Arabic" panose="02020603050405020304" pitchFamily="18" charset="-78"/>
                <a:cs typeface="Traditional Arabic" panose="02020603050405020304" pitchFamily="18" charset="-78"/>
              </a:rPr>
              <a:t>التوجيه والإرشاد المهني </a:t>
            </a:r>
            <a:r>
              <a:rPr lang="ar-EG" altLang="fr-FR" sz="4000">
                <a:solidFill>
                  <a:srgbClr val="FF0000"/>
                </a:solidFill>
                <a:latin typeface="Traditional Arabic" panose="02020603050405020304" pitchFamily="18" charset="-78"/>
                <a:cs typeface="Traditional Arabic" panose="02020603050405020304" pitchFamily="18" charset="-78"/>
              </a:rPr>
              <a:t>:</a:t>
            </a:r>
            <a:endParaRPr lang="fr-FR" altLang="fr-FR">
              <a:solidFill>
                <a:schemeClr val="tx1"/>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638879544"/>
      </p:ext>
    </p:extLst>
  </p:cSld>
  <p:clrMapOvr>
    <a:masterClrMapping/>
  </p:clrMapOvr>
  <p:transition>
    <p:wipe dir="d"/>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a:xfrm>
            <a:off x="179512" y="3068960"/>
            <a:ext cx="8215312" cy="1000125"/>
          </a:xfrm>
        </p:spPr>
        <p:txBody>
          <a:bodyPr/>
          <a:lstStyle/>
          <a:p>
            <a:pPr algn="r" rtl="1"/>
            <a:r>
              <a:rPr lang="ar-EG" altLang="fr-FR" sz="4000" b="1" u="sng" dirty="0" smtClean="0">
                <a:solidFill>
                  <a:schemeClr val="tx1"/>
                </a:solidFill>
                <a:latin typeface="Traditional Arabic" panose="02020603050405020304" pitchFamily="18" charset="-78"/>
                <a:cs typeface="Traditional Arabic" panose="02020603050405020304" pitchFamily="18" charset="-78"/>
              </a:rPr>
              <a:t>تهتم عمليات الإرشاد والتوجيه المهني بثلاث جوانب :</a:t>
            </a:r>
            <a:r>
              <a:rPr lang="ar-DZ" altLang="fr-FR" sz="4000" b="1" u="sng" dirty="0" smtClean="0">
                <a:solidFill>
                  <a:schemeClr val="tx1"/>
                </a:solidFill>
                <a:latin typeface="Traditional Arabic" panose="02020603050405020304" pitchFamily="18" charset="-78"/>
                <a:cs typeface="Traditional Arabic" panose="02020603050405020304" pitchFamily="18" charset="-78"/>
              </a:rPr>
              <a:t/>
            </a:r>
            <a:br>
              <a:rPr lang="ar-DZ" altLang="fr-FR" sz="4000" b="1" u="sng" dirty="0" smtClean="0">
                <a:solidFill>
                  <a:schemeClr val="tx1"/>
                </a:solidFill>
                <a:latin typeface="Traditional Arabic" panose="02020603050405020304" pitchFamily="18" charset="-78"/>
                <a:cs typeface="Traditional Arabic" panose="02020603050405020304" pitchFamily="18" charset="-78"/>
              </a:rPr>
            </a:br>
            <a:r>
              <a:rPr lang="ar-EG" altLang="fr-FR" sz="4000" b="1" u="sng" dirty="0" smtClean="0">
                <a:solidFill>
                  <a:schemeClr val="tx1"/>
                </a:solidFill>
                <a:latin typeface="Traditional Arabic" panose="02020603050405020304" pitchFamily="18" charset="-78"/>
                <a:cs typeface="Traditional Arabic" panose="02020603050405020304" pitchFamily="18" charset="-78"/>
              </a:rPr>
              <a:t/>
            </a:r>
            <a:br>
              <a:rPr lang="ar-EG" altLang="fr-FR" sz="4000" b="1" u="sng"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1- معرفة الفرد معرفة موضوعية من خلال </a:t>
            </a:r>
            <a:r>
              <a:rPr lang="ar-EG" altLang="fr-FR" sz="4000" b="1" dirty="0" err="1" smtClean="0">
                <a:solidFill>
                  <a:schemeClr val="tx1"/>
                </a:solidFill>
                <a:latin typeface="Traditional Arabic" panose="02020603050405020304" pitchFamily="18" charset="-78"/>
                <a:cs typeface="Traditional Arabic" panose="02020603050405020304" pitchFamily="18" charset="-78"/>
              </a:rPr>
              <a:t>الاختب</a:t>
            </a:r>
            <a:r>
              <a:rPr lang="ar-DZ" altLang="fr-FR" sz="4000" b="1" dirty="0" smtClean="0">
                <a:solidFill>
                  <a:schemeClr val="tx1"/>
                </a:solidFill>
                <a:latin typeface="Traditional Arabic" panose="02020603050405020304" pitchFamily="18" charset="-78"/>
                <a:cs typeface="Traditional Arabic" panose="02020603050405020304" pitchFamily="18" charset="-78"/>
              </a:rPr>
              <a:t>ــــــا</a:t>
            </a:r>
            <a:r>
              <a:rPr lang="ar-EG" altLang="fr-FR" sz="4000" b="1" dirty="0" smtClean="0">
                <a:solidFill>
                  <a:schemeClr val="tx1"/>
                </a:solidFill>
                <a:latin typeface="Traditional Arabic" panose="02020603050405020304" pitchFamily="18" charset="-78"/>
                <a:cs typeface="Traditional Arabic" panose="02020603050405020304" pitchFamily="18" charset="-78"/>
              </a:rPr>
              <a:t>رات المختلفة والتي تقدم لنا صورة عن ميوله واستعداداته وقدراته واتجاهاته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2- معرفة المجالات المهنية المتوفرة في البيئة المحيطة بالمعاق ومتطلبات هذه المهنة .</a:t>
            </a:r>
            <a:br>
              <a:rPr lang="ar-EG"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b="1" dirty="0" smtClean="0">
                <a:solidFill>
                  <a:schemeClr val="tx1"/>
                </a:solidFill>
                <a:latin typeface="Traditional Arabic" panose="02020603050405020304" pitchFamily="18" charset="-78"/>
                <a:cs typeface="Traditional Arabic" panose="02020603050405020304" pitchFamily="18" charset="-78"/>
              </a:rPr>
              <a:t>3- التوفيق بين إمكانيات وقدرات واستعدادات وشخصية المعاق من جهة والمهن المتوفرة التي تتناسب مع هذه الإمكانيات والاستعدادات والقدرات من جهة ثانية </a:t>
            </a:r>
          </a:p>
        </p:txBody>
      </p:sp>
    </p:spTree>
    <p:extLst>
      <p:ext uri="{BB962C8B-B14F-4D97-AF65-F5344CB8AC3E}">
        <p14:creationId xmlns:p14="http://schemas.microsoft.com/office/powerpoint/2010/main" val="4159778994"/>
      </p:ext>
    </p:extLst>
  </p:cSld>
  <p:clrMapOvr>
    <a:masterClrMapping/>
  </p:clrMapOvr>
  <p:transition>
    <p:wipe dir="d"/>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p:nvPr>
        </p:nvSpPr>
        <p:spPr>
          <a:xfrm>
            <a:off x="323528" y="2852936"/>
            <a:ext cx="8229600" cy="1143000"/>
          </a:xfrm>
        </p:spPr>
        <p:txBody>
          <a:bodyPr/>
          <a:lstStyle/>
          <a:p>
            <a:pPr algn="r" rtl="1">
              <a:lnSpc>
                <a:spcPct val="150000"/>
              </a:lnSpc>
            </a:pPr>
            <a:r>
              <a:rPr lang="ar-EG" altLang="fr-FR" sz="4400" dirty="0" smtClean="0">
                <a:solidFill>
                  <a:schemeClr val="tx1"/>
                </a:solidFill>
                <a:latin typeface="Traditional Arabic" panose="02020603050405020304" pitchFamily="18" charset="-78"/>
                <a:cs typeface="Traditional Arabic" panose="02020603050405020304" pitchFamily="18" charset="-78"/>
              </a:rPr>
              <a:t>وهو ما يمكن أن نسميه بالاختيار المهني .</a:t>
            </a: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وهكذا فإن مهنة الأخصائي المهني مع المعاقين تتركز في مساعداتهم في فهم أنفسهم فهماً موضوعياً لمعرف</a:t>
            </a:r>
            <a:r>
              <a:rPr lang="ar-DZ" altLang="fr-FR" sz="4400" dirty="0" smtClean="0">
                <a:solidFill>
                  <a:schemeClr val="tx1"/>
                </a:solidFill>
                <a:latin typeface="Traditional Arabic" panose="02020603050405020304" pitchFamily="18" charset="-78"/>
                <a:cs typeface="Traditional Arabic" panose="02020603050405020304" pitchFamily="18" charset="-78"/>
              </a:rPr>
              <a:t>ـــــــــــــــــــــــــــــــــــــ</a:t>
            </a:r>
            <a:r>
              <a:rPr lang="ar-EG" altLang="fr-FR" sz="4400" dirty="0" smtClean="0">
                <a:solidFill>
                  <a:schemeClr val="tx1"/>
                </a:solidFill>
                <a:latin typeface="Traditional Arabic" panose="02020603050405020304" pitchFamily="18" charset="-78"/>
                <a:cs typeface="Traditional Arabic" panose="02020603050405020304" pitchFamily="18" charset="-78"/>
              </a:rPr>
              <a:t>ة إمكانياتهم وقدراتهم وميولهم ونقاط القوة والضعف عندهم .</a:t>
            </a:r>
          </a:p>
        </p:txBody>
      </p:sp>
    </p:spTree>
    <p:extLst>
      <p:ext uri="{BB962C8B-B14F-4D97-AF65-F5344CB8AC3E}">
        <p14:creationId xmlns:p14="http://schemas.microsoft.com/office/powerpoint/2010/main" val="1253580105"/>
      </p:ext>
    </p:extLst>
  </p:cSld>
  <p:clrMapOvr>
    <a:masterClrMapping/>
  </p:clrMapOvr>
  <p:transition>
    <p:wipe dir="d"/>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a:xfrm>
            <a:off x="251520" y="2048669"/>
            <a:ext cx="8229600" cy="1500187"/>
          </a:xfrm>
        </p:spPr>
        <p:txBody>
          <a:bodyPr/>
          <a:lstStyle/>
          <a:p>
            <a:pPr algn="ctr"/>
            <a:r>
              <a:rPr lang="ar-EG" altLang="fr-FR" sz="4400" b="1" u="sng" dirty="0" smtClean="0">
                <a:solidFill>
                  <a:schemeClr val="tx1"/>
                </a:solidFill>
                <a:latin typeface="Traditional Arabic" panose="02020603050405020304" pitchFamily="18" charset="-78"/>
                <a:cs typeface="Traditional Arabic" panose="02020603050405020304" pitchFamily="18" charset="-78"/>
              </a:rPr>
              <a:t>أهداف التوجيه المهني </a:t>
            </a:r>
            <a:r>
              <a:rPr lang="ar-DZ" altLang="fr-FR" sz="4400" b="1" u="sng" dirty="0" smtClean="0">
                <a:solidFill>
                  <a:schemeClr val="tx1"/>
                </a:solidFill>
                <a:latin typeface="Traditional Arabic" panose="02020603050405020304" pitchFamily="18" charset="-78"/>
                <a:cs typeface="Traditional Arabic" panose="02020603050405020304" pitchFamily="18" charset="-78"/>
              </a:rPr>
              <a:t/>
            </a:r>
            <a:br>
              <a:rPr lang="ar-DZ" altLang="fr-FR" sz="4400" b="1" u="sng"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a:t>
            </a:r>
            <a:r>
              <a:rPr lang="ar-DZ" altLang="fr-FR" sz="4400" dirty="0" smtClean="0">
                <a:solidFill>
                  <a:schemeClr val="tx1"/>
                </a:solidFill>
                <a:latin typeface="Traditional Arabic" panose="02020603050405020304" pitchFamily="18" charset="-78"/>
                <a:cs typeface="Traditional Arabic" panose="02020603050405020304" pitchFamily="18" charset="-78"/>
              </a:rPr>
              <a:t> </a:t>
            </a:r>
            <a:r>
              <a:rPr lang="ar-EG" altLang="fr-FR" sz="4400" dirty="0" smtClean="0">
                <a:solidFill>
                  <a:schemeClr val="tx1"/>
                </a:solidFill>
                <a:latin typeface="Traditional Arabic" panose="02020603050405020304" pitchFamily="18" charset="-78"/>
                <a:cs typeface="Traditional Arabic" panose="02020603050405020304" pitchFamily="18" charset="-78"/>
              </a:rPr>
              <a:t>تزويد الشخص المعاق بمعلومات كاملة عن فرص التدريب وفرص العمل المتاحة والمناسبة له في سوق العمل</a:t>
            </a: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a:t>
            </a:r>
            <a:r>
              <a:rPr lang="ar-DZ" altLang="fr-FR" sz="4400" dirty="0" smtClean="0">
                <a:solidFill>
                  <a:schemeClr val="tx1"/>
                </a:solidFill>
                <a:latin typeface="Traditional Arabic" panose="02020603050405020304" pitchFamily="18" charset="-78"/>
                <a:cs typeface="Traditional Arabic" panose="02020603050405020304" pitchFamily="18" charset="-78"/>
              </a:rPr>
              <a:t> </a:t>
            </a:r>
            <a:r>
              <a:rPr lang="ar-EG" altLang="fr-FR" sz="4400" dirty="0" smtClean="0">
                <a:solidFill>
                  <a:schemeClr val="tx1"/>
                </a:solidFill>
                <a:latin typeface="Traditional Arabic" panose="02020603050405020304" pitchFamily="18" charset="-78"/>
                <a:cs typeface="Traditional Arabic" panose="02020603050405020304" pitchFamily="18" charset="-78"/>
              </a:rPr>
              <a:t> تقديم </a:t>
            </a:r>
            <a:r>
              <a:rPr lang="ar-SA" altLang="fr-FR" sz="4400" dirty="0" smtClean="0">
                <a:solidFill>
                  <a:schemeClr val="tx1"/>
                </a:solidFill>
                <a:latin typeface="Traditional Arabic" panose="02020603050405020304" pitchFamily="18" charset="-78"/>
                <a:cs typeface="Traditional Arabic" panose="02020603050405020304" pitchFamily="18" charset="-78"/>
              </a:rPr>
              <a:t>النصائح </a:t>
            </a:r>
            <a:r>
              <a:rPr lang="ar-EG" altLang="fr-FR" sz="4400" dirty="0" smtClean="0">
                <a:solidFill>
                  <a:schemeClr val="tx1"/>
                </a:solidFill>
                <a:latin typeface="Traditional Arabic" panose="02020603050405020304" pitchFamily="18" charset="-78"/>
                <a:cs typeface="Traditional Arabic" panose="02020603050405020304" pitchFamily="18" charset="-78"/>
              </a:rPr>
              <a:t>حول المستقبل المهني الذي سيتيح للشخص المعاق كل الفرص المتاحة للنم</a:t>
            </a:r>
            <a:r>
              <a:rPr lang="ar-DZ" altLang="fr-FR" sz="4400" dirty="0" smtClean="0">
                <a:solidFill>
                  <a:schemeClr val="tx1"/>
                </a:solidFill>
                <a:latin typeface="Traditional Arabic" panose="02020603050405020304" pitchFamily="18" charset="-78"/>
                <a:cs typeface="Traditional Arabic" panose="02020603050405020304" pitchFamily="18" charset="-78"/>
              </a:rPr>
              <a:t>ـــــــــــــــــــــــــ</a:t>
            </a:r>
            <a:r>
              <a:rPr lang="ar-EG" altLang="fr-FR" sz="4400" dirty="0" smtClean="0">
                <a:solidFill>
                  <a:schemeClr val="tx1"/>
                </a:solidFill>
                <a:latin typeface="Traditional Arabic" panose="02020603050405020304" pitchFamily="18" charset="-78"/>
                <a:cs typeface="Traditional Arabic" panose="02020603050405020304" pitchFamily="18" charset="-78"/>
              </a:rPr>
              <a:t>و المهني .</a:t>
            </a:r>
          </a:p>
        </p:txBody>
      </p:sp>
      <p:sp>
        <p:nvSpPr>
          <p:cNvPr id="105475" name="ZoneTexte 2"/>
          <p:cNvSpPr txBox="1">
            <a:spLocks noChangeArrowheads="1"/>
          </p:cNvSpPr>
          <p:nvPr/>
        </p:nvSpPr>
        <p:spPr bwMode="auto">
          <a:xfrm>
            <a:off x="357188" y="2428875"/>
            <a:ext cx="76438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spcBef>
                <a:spcPct val="0"/>
              </a:spcBef>
              <a:buClrTx/>
              <a:buSzTx/>
              <a:buFontTx/>
              <a:buNone/>
            </a:pPr>
            <a:endParaRPr lang="fr-FR" altLang="fr-FR">
              <a:solidFill>
                <a:schemeClr val="tx1"/>
              </a:solidFill>
              <a:latin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4116547373"/>
      </p:ext>
    </p:extLst>
  </p:cSld>
  <p:clrMapOvr>
    <a:masterClrMapping/>
  </p:clrMapOvr>
  <p:transition>
    <p:wipe dir="d"/>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a:xfrm>
            <a:off x="395536" y="2996952"/>
            <a:ext cx="8229600" cy="1143000"/>
          </a:xfrm>
        </p:spPr>
        <p:txBody>
          <a:bodyPr/>
          <a:lstStyle/>
          <a:p>
            <a:pPr algn="r" rtl="1"/>
            <a:r>
              <a:rPr lang="ar-EG" altLang="fr-FR" sz="4400" dirty="0" smtClean="0">
                <a:solidFill>
                  <a:schemeClr val="tx1"/>
                </a:solidFill>
                <a:latin typeface="Traditional Arabic" panose="02020603050405020304" pitchFamily="18" charset="-78"/>
                <a:cs typeface="Traditional Arabic" panose="02020603050405020304" pitchFamily="18" charset="-78"/>
              </a:rPr>
              <a:t>- وضع الشخص المناسب في المكان بما يحقق </a:t>
            </a:r>
            <a:r>
              <a:rPr lang="ar-EG" altLang="fr-FR" sz="4400" dirty="0" err="1" smtClean="0">
                <a:solidFill>
                  <a:schemeClr val="tx1"/>
                </a:solidFill>
                <a:latin typeface="Traditional Arabic" panose="02020603050405020304" pitchFamily="18" charset="-78"/>
                <a:cs typeface="Traditional Arabic" panose="02020603050405020304" pitchFamily="18" charset="-78"/>
              </a:rPr>
              <a:t>التواف</a:t>
            </a:r>
            <a:r>
              <a:rPr lang="ar-DZ" altLang="fr-FR" sz="4400" dirty="0" smtClean="0">
                <a:solidFill>
                  <a:schemeClr val="tx1"/>
                </a:solidFill>
                <a:latin typeface="Traditional Arabic" panose="02020603050405020304" pitchFamily="18" charset="-78"/>
                <a:cs typeface="Traditional Arabic" panose="02020603050405020304" pitchFamily="18" charset="-78"/>
              </a:rPr>
              <a:t>ـــــــــــــــــــ</a:t>
            </a:r>
            <a:r>
              <a:rPr lang="ar-EG" altLang="fr-FR" sz="4400" dirty="0" smtClean="0">
                <a:solidFill>
                  <a:schemeClr val="tx1"/>
                </a:solidFill>
                <a:latin typeface="Traditional Arabic" panose="02020603050405020304" pitchFamily="18" charset="-78"/>
                <a:cs typeface="Traditional Arabic" panose="02020603050405020304" pitchFamily="18" charset="-78"/>
              </a:rPr>
              <a:t>ق المهني ويعود بالنفع .</a:t>
            </a: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مساعدة الشخص المعاق على تحديد نواحي النقص لديه والتي قد تؤدي إلى عدم نجاحه في اختيار المهنة الملائمة له , ومساعدته على معرفة إمكانياته وقدراته . </a:t>
            </a:r>
          </a:p>
        </p:txBody>
      </p:sp>
    </p:spTree>
    <p:extLst>
      <p:ext uri="{BB962C8B-B14F-4D97-AF65-F5344CB8AC3E}">
        <p14:creationId xmlns:p14="http://schemas.microsoft.com/office/powerpoint/2010/main" val="2355627959"/>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3"/>
          <p:cNvGrpSpPr>
            <a:grpSpLocks/>
          </p:cNvGrpSpPr>
          <p:nvPr/>
        </p:nvGrpSpPr>
        <p:grpSpPr bwMode="auto">
          <a:xfrm rot="20714760" flipH="1">
            <a:off x="4097338" y="60325"/>
            <a:ext cx="3446462" cy="1195388"/>
            <a:chOff x="898620" y="1358685"/>
            <a:chExt cx="1726224" cy="990600"/>
          </a:xfrm>
        </p:grpSpPr>
        <p:sp>
          <p:nvSpPr>
            <p:cNvPr id="9" name="Pentagon 13"/>
            <p:cNvSpPr/>
            <p:nvPr/>
          </p:nvSpPr>
          <p:spPr>
            <a:xfrm>
              <a:off x="913101" y="1358214"/>
              <a:ext cx="1711912" cy="990600"/>
            </a:xfrm>
            <a:prstGeom prst="homePlate">
              <a:avLst/>
            </a:prstGeom>
            <a:gradFill flip="none" rotWithShape="1">
              <a:gsLst>
                <a:gs pos="83000">
                  <a:srgbClr val="5A930E"/>
                </a:gs>
                <a:gs pos="0">
                  <a:srgbClr val="9BED17"/>
                </a:gs>
                <a:gs pos="100000">
                  <a:srgbClr val="305808"/>
                </a:gs>
              </a:gsLst>
              <a:lin ang="10800000" scaled="1"/>
              <a:tileRect/>
            </a:gradFill>
            <a:ln w="25400" cap="flat" cmpd="sng" algn="ctr">
              <a:noFill/>
              <a:prstDash val="solid"/>
            </a:ln>
            <a:effectLst/>
          </p:spPr>
          <p:txBody>
            <a:bodyPr anchor="ctr"/>
            <a:lstStyle/>
            <a:p>
              <a:pPr algn="ctr">
                <a:defRPr/>
              </a:pPr>
              <a:endParaRPr lang="en-US" kern="0" dirty="0">
                <a:solidFill>
                  <a:sysClr val="window" lastClr="FFFFFF"/>
                </a:solidFill>
                <a:latin typeface="Simplified Arabic" panose="02020603050405020304" pitchFamily="18" charset="-78"/>
                <a:cs typeface="Simplified Arabic" panose="02020603050405020304" pitchFamily="18" charset="-78"/>
              </a:endParaRPr>
            </a:p>
          </p:txBody>
        </p:sp>
        <p:sp>
          <p:nvSpPr>
            <p:cNvPr id="12293" name="TextBox 14"/>
            <p:cNvSpPr txBox="1">
              <a:spLocks noChangeArrowheads="1"/>
            </p:cNvSpPr>
            <p:nvPr/>
          </p:nvSpPr>
          <p:spPr bwMode="auto">
            <a:xfrm>
              <a:off x="898620" y="1484599"/>
              <a:ext cx="1696079" cy="841899"/>
            </a:xfrm>
            <a:prstGeom prst="rect">
              <a:avLst/>
            </a:prstGeom>
            <a:noFill/>
            <a:ln w="9525">
              <a:noFill/>
              <a:miter lim="800000"/>
              <a:headEnd/>
              <a:tailEnd/>
            </a:ln>
          </p:spPr>
          <p:txBody>
            <a:bodyPr>
              <a:spAutoFit/>
            </a:bodyPr>
            <a:lstStyle/>
            <a:p>
              <a:pPr algn="ctr"/>
              <a:r>
                <a:rPr lang="ar-DZ" sz="6000" b="1" dirty="0" smtClean="0">
                  <a:solidFill>
                    <a:schemeClr val="bg1"/>
                  </a:solidFill>
                  <a:latin typeface="Simplified Arabic" pitchFamily="18" charset="-78"/>
                  <a:cs typeface="Simplified Arabic" pitchFamily="18" charset="-78"/>
                </a:rPr>
                <a:t>ه</a:t>
              </a:r>
              <a:r>
                <a:rPr lang="ar-SA" sz="6000" b="1" dirty="0" smtClean="0">
                  <a:solidFill>
                    <a:schemeClr val="bg1"/>
                  </a:solidFill>
                  <a:latin typeface="Simplified Arabic" pitchFamily="18" charset="-78"/>
                  <a:cs typeface="Simplified Arabic" pitchFamily="18" charset="-78"/>
                </a:rPr>
                <a:t>ي</a:t>
              </a:r>
              <a:endParaRPr lang="ar-DZ" sz="6000" b="1" dirty="0">
                <a:solidFill>
                  <a:schemeClr val="bg1"/>
                </a:solidFill>
                <a:latin typeface="Simplified Arabic" pitchFamily="18" charset="-78"/>
                <a:cs typeface="Simplified Arabic" pitchFamily="18" charset="-78"/>
              </a:endParaRPr>
            </a:p>
          </p:txBody>
        </p:sp>
      </p:grpSp>
      <p:sp>
        <p:nvSpPr>
          <p:cNvPr id="22" name="Pentagon 6"/>
          <p:cNvSpPr/>
          <p:nvPr/>
        </p:nvSpPr>
        <p:spPr>
          <a:xfrm flipH="1">
            <a:off x="227013" y="1600200"/>
            <a:ext cx="8459787" cy="4953000"/>
          </a:xfrm>
          <a:prstGeom prst="homePlate">
            <a:avLst>
              <a:gd name="adj" fmla="val 0"/>
            </a:avLst>
          </a:prstGeom>
          <a:gradFill flip="none" rotWithShape="1">
            <a:gsLst>
              <a:gs pos="78000">
                <a:srgbClr val="D9A803"/>
              </a:gs>
              <a:gs pos="0">
                <a:srgbClr val="FFE101"/>
              </a:gs>
              <a:gs pos="100000">
                <a:srgbClr val="F79646">
                  <a:lumMod val="50000"/>
                </a:srgbClr>
              </a:gs>
            </a:gsLst>
            <a:lin ang="10800000" scaled="1"/>
            <a:tileRect/>
          </a:gradFill>
          <a:ln w="25400" cap="flat" cmpd="sng" algn="ctr">
            <a:noFill/>
            <a:prstDash val="solid"/>
          </a:ln>
          <a:effectLst/>
        </p:spPr>
        <p:txBody>
          <a:bodyPr anchor="ctr"/>
          <a:lstStyle/>
          <a:p>
            <a:r>
              <a:rPr lang="ar-SA" sz="4400" b="1" dirty="0" smtClean="0">
                <a:solidFill>
                  <a:srgbClr val="002060"/>
                </a:solidFill>
                <a:latin typeface="Sakkal Majalla" pitchFamily="2" charset="-78"/>
                <a:cs typeface="Sakkal Majalla" pitchFamily="2" charset="-78"/>
              </a:rPr>
              <a:t>نوع من القصور الولادي أو المكتسب في أعضاء الجسم أو الحس فيقلل أو يعوق نهائيا الاستفادة من ذلك العضو أو يمنعه نهائيا من القيام بوظيفته الأساسية</a:t>
            </a:r>
          </a:p>
          <a:p>
            <a:r>
              <a:rPr lang="ar-SA" sz="4400" b="1" dirty="0" smtClean="0">
                <a:solidFill>
                  <a:srgbClr val="002060"/>
                </a:solidFill>
                <a:latin typeface="Sakkal Majalla" pitchFamily="2" charset="-78"/>
                <a:cs typeface="Sakkal Majalla" pitchFamily="2" charset="-78"/>
              </a:rPr>
              <a:t>والعاجز هو الذي يرتبط عجزة بعدم القدرة على مزاولة عمل يوفر له الكسب المناسب)</a:t>
            </a:r>
            <a:endParaRPr lang="fr-FR" sz="4400" b="1" dirty="0">
              <a:solidFill>
                <a:srgbClr val="002060"/>
              </a:solidFill>
              <a:latin typeface="Sakkal Majalla" pitchFamily="2" charset="-78"/>
              <a:cs typeface="Sakkal Majalla" pitchFamily="2" charset="-78"/>
            </a:endParaRPr>
          </a:p>
        </p:txBody>
      </p:sp>
    </p:spTree>
    <p:extLst>
      <p:ext uri="{BB962C8B-B14F-4D97-AF65-F5344CB8AC3E}">
        <p14:creationId xmlns:p14="http://schemas.microsoft.com/office/powerpoint/2010/main" val="32633239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righ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395536" y="3068960"/>
            <a:ext cx="8229600" cy="1143000"/>
          </a:xfrm>
        </p:spPr>
        <p:txBody>
          <a:bodyPr/>
          <a:lstStyle/>
          <a:p>
            <a:pPr algn="r" rtl="1"/>
            <a:r>
              <a:rPr lang="ar-EG" altLang="fr-FR" sz="4800" b="1" u="sng" dirty="0" smtClean="0">
                <a:solidFill>
                  <a:srgbClr val="FF0000"/>
                </a:solidFill>
                <a:latin typeface="Traditional Arabic" panose="02020603050405020304" pitchFamily="18" charset="-78"/>
                <a:cs typeface="Traditional Arabic" panose="02020603050405020304" pitchFamily="18" charset="-78"/>
              </a:rPr>
              <a:t>4- الإعداد للعمل من خلال التدريب المهني</a:t>
            </a:r>
            <a:r>
              <a:rPr lang="ar-DZ" altLang="fr-FR" sz="4800" b="1" u="sng" dirty="0" smtClean="0">
                <a:solidFill>
                  <a:schemeClr val="tx1"/>
                </a:solidFill>
                <a:latin typeface="Traditional Arabic" panose="02020603050405020304" pitchFamily="18" charset="-78"/>
                <a:cs typeface="Traditional Arabic" panose="02020603050405020304" pitchFamily="18" charset="-78"/>
              </a:rPr>
              <a:t>:</a:t>
            </a:r>
            <a:br>
              <a:rPr lang="ar-DZ" altLang="fr-FR" sz="4800" b="1" u="sng"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ويعتبر التدريب المهني من أهم خدمات التأهيل التي تسعى إلى اكساب الفرد المعاق القدرة على متابعة العمل , والاشتغال بمهنة معينة يستطيع من خلالها الاستفادة من مؤهلاته المهنية . </a:t>
            </a:r>
          </a:p>
        </p:txBody>
      </p:sp>
    </p:spTree>
    <p:extLst>
      <p:ext uri="{BB962C8B-B14F-4D97-AF65-F5344CB8AC3E}">
        <p14:creationId xmlns:p14="http://schemas.microsoft.com/office/powerpoint/2010/main" val="1390044887"/>
      </p:ext>
    </p:extLst>
  </p:cSld>
  <p:clrMapOvr>
    <a:masterClrMapping/>
  </p:clrMapOvr>
  <p:transition>
    <p:wipe dir="d"/>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a:xfrm>
            <a:off x="323528" y="2852936"/>
            <a:ext cx="8229600" cy="1143000"/>
          </a:xfrm>
        </p:spPr>
        <p:txBody>
          <a:bodyPr/>
          <a:lstStyle/>
          <a:p>
            <a:pPr algn="r" rtl="1"/>
            <a:r>
              <a:rPr lang="ar-EG" altLang="fr-FR" sz="4800" dirty="0" smtClean="0">
                <a:solidFill>
                  <a:schemeClr val="tx1"/>
                </a:solidFill>
                <a:latin typeface="Traditional Arabic" panose="02020603050405020304" pitchFamily="18" charset="-78"/>
                <a:cs typeface="Traditional Arabic" panose="02020603050405020304" pitchFamily="18" charset="-78"/>
              </a:rPr>
              <a:t>والواقع أن حل مشكلة المعاقين تعتمد بالدرجة الأولى على توفير التدريب المناسب والملائم على المهن المختلفة التي تتناسب و قدراتهم . حيث تنص منظمة العمل الدولية في التأهيل المهني للمعاقين على أن يهدف الت</a:t>
            </a:r>
            <a:r>
              <a:rPr lang="ar-SA" altLang="fr-FR" sz="4800" dirty="0" smtClean="0">
                <a:solidFill>
                  <a:schemeClr val="tx1"/>
                </a:solidFill>
                <a:latin typeface="Traditional Arabic" panose="02020603050405020304" pitchFamily="18" charset="-78"/>
                <a:cs typeface="Traditional Arabic" panose="02020603050405020304" pitchFamily="18" charset="-78"/>
              </a:rPr>
              <a:t>د</a:t>
            </a:r>
            <a:r>
              <a:rPr lang="ar-EG" altLang="fr-FR" sz="4800" dirty="0" smtClean="0">
                <a:solidFill>
                  <a:schemeClr val="tx1"/>
                </a:solidFill>
                <a:latin typeface="Traditional Arabic" panose="02020603050405020304" pitchFamily="18" charset="-78"/>
                <a:cs typeface="Traditional Arabic" panose="02020603050405020304" pitchFamily="18" charset="-78"/>
              </a:rPr>
              <a:t>ريب المهني للمعاقين إلى تمكينهم من القيام بأنشطة اقتصادية يستطيعون من خلالها استغلال مؤهلاتهم المهنية . </a:t>
            </a:r>
          </a:p>
        </p:txBody>
      </p:sp>
    </p:spTree>
    <p:extLst>
      <p:ext uri="{BB962C8B-B14F-4D97-AF65-F5344CB8AC3E}">
        <p14:creationId xmlns:p14="http://schemas.microsoft.com/office/powerpoint/2010/main" val="3825958677"/>
      </p:ext>
    </p:extLst>
  </p:cSld>
  <p:clrMapOvr>
    <a:masterClrMapping/>
  </p:clrMapOvr>
  <p:transition>
    <p:wipe dir="d"/>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323528" y="2924944"/>
            <a:ext cx="8229600" cy="1143000"/>
          </a:xfrm>
        </p:spPr>
        <p:txBody>
          <a:bodyPr/>
          <a:lstStyle/>
          <a:p>
            <a:pPr algn="r"/>
            <a:r>
              <a:rPr lang="ar-EG" altLang="fr-FR" sz="4000" b="1" dirty="0" smtClean="0">
                <a:solidFill>
                  <a:schemeClr val="tx1"/>
                </a:solidFill>
                <a:latin typeface="Traditional Arabic" panose="02020603050405020304" pitchFamily="18" charset="-78"/>
                <a:cs typeface="Traditional Arabic" panose="02020603050405020304" pitchFamily="18" charset="-78"/>
              </a:rPr>
              <a:t>ومن الجوانب التي ينبغي أن تؤخذ في الاعتبار عند تدريب المعاقين ما يلي :</a:t>
            </a:r>
            <a:r>
              <a:rPr lang="ar-EG" altLang="fr-FR" sz="4000" dirty="0" smtClean="0">
                <a:solidFill>
                  <a:schemeClr val="tx1"/>
                </a:solidFill>
                <a:latin typeface="Traditional Arabic" panose="02020603050405020304" pitchFamily="18" charset="-78"/>
                <a:cs typeface="Traditional Arabic" panose="02020603050405020304" pitchFamily="18" charset="-78"/>
              </a:rPr>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1- الفروق الفردية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2- مراعاة حاجات الفرد المعاق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3- ملائمة أساليب توصيل المعلومات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4- بيئة التدريب معدة بما يناسب حالات الإعاقة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5- مراعاة أن تكون بيئة التدريب قريبة إلى حد كبير من البيئة التي سيعمل فيها فيما بعد . </a:t>
            </a:r>
          </a:p>
        </p:txBody>
      </p:sp>
    </p:spTree>
    <p:extLst>
      <p:ext uri="{BB962C8B-B14F-4D97-AF65-F5344CB8AC3E}">
        <p14:creationId xmlns:p14="http://schemas.microsoft.com/office/powerpoint/2010/main" val="2701676492"/>
      </p:ext>
    </p:extLst>
  </p:cSld>
  <p:clrMapOvr>
    <a:masterClrMapping/>
  </p:clrMapOvr>
  <p:transition>
    <p:wipe dir="d"/>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539552" y="2780928"/>
            <a:ext cx="8043862" cy="1154113"/>
          </a:xfrm>
        </p:spPr>
        <p:txBody>
          <a:bodyPr/>
          <a:lstStyle/>
          <a:p>
            <a:pPr algn="r"/>
            <a:r>
              <a:rPr lang="ar-EG" altLang="fr-FR" sz="4000" b="1" dirty="0" smtClean="0">
                <a:solidFill>
                  <a:schemeClr val="tx1"/>
                </a:solidFill>
                <a:latin typeface="Traditional Arabic" panose="02020603050405020304" pitchFamily="18" charset="-78"/>
                <a:cs typeface="Traditional Arabic" panose="02020603050405020304" pitchFamily="18" charset="-78"/>
              </a:rPr>
              <a:t>المبادئ التي يقوم عليها التدريب المهني :</a:t>
            </a:r>
            <a:r>
              <a:rPr lang="ar-DZ" altLang="fr-FR" sz="4000" b="1" dirty="0" smtClean="0">
                <a:solidFill>
                  <a:schemeClr val="tx1"/>
                </a:solidFill>
                <a:latin typeface="Traditional Arabic" panose="02020603050405020304" pitchFamily="18" charset="-78"/>
                <a:cs typeface="Traditional Arabic" panose="02020603050405020304" pitchFamily="18" charset="-78"/>
              </a:rPr>
              <a:t/>
            </a:r>
            <a:br>
              <a:rPr lang="ar-DZ" altLang="fr-FR" sz="4000" b="1"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 ليس هناك إنسان يتمتع بكل القدرات والطاقات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 ليس هناك مهنة أو وظيفة تتطلب جميع القدرات المتوفرة عند الفرد .</a:t>
            </a:r>
            <a:r>
              <a:rPr lang="ar-DZ" altLang="fr-FR" sz="4000" dirty="0" smtClean="0">
                <a:solidFill>
                  <a:schemeClr val="tx1"/>
                </a:solidFill>
                <a:latin typeface="Traditional Arabic" panose="02020603050405020304" pitchFamily="18" charset="-78"/>
                <a:cs typeface="Traditional Arabic" panose="02020603050405020304" pitchFamily="18" charset="-78"/>
              </a:rPr>
              <a:t/>
            </a:r>
            <a:br>
              <a:rPr lang="ar-DZ"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ليس كل الناس قادرين على العمل في كل المهن وبنفس المستويات .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لا يزال كل معاق يتمتع بقدرات وطاقات وإمكانيات متعددة يمكن </a:t>
            </a:r>
            <a:r>
              <a:rPr lang="ar-EG" altLang="fr-FR" sz="4000" dirty="0" err="1" smtClean="0">
                <a:solidFill>
                  <a:schemeClr val="tx1"/>
                </a:solidFill>
                <a:latin typeface="Traditional Arabic" panose="02020603050405020304" pitchFamily="18" charset="-78"/>
                <a:cs typeface="Traditional Arabic" panose="02020603050405020304" pitchFamily="18" charset="-78"/>
              </a:rPr>
              <a:t>الإ</a:t>
            </a:r>
            <a:r>
              <a:rPr lang="ar-SA" altLang="fr-FR" sz="4000" dirty="0" smtClean="0">
                <a:solidFill>
                  <a:schemeClr val="tx1"/>
                </a:solidFill>
                <a:latin typeface="Traditional Arabic" panose="02020603050405020304" pitchFamily="18" charset="-78"/>
                <a:cs typeface="Traditional Arabic" panose="02020603050405020304" pitchFamily="18" charset="-78"/>
              </a:rPr>
              <a:t>ست</a:t>
            </a:r>
            <a:r>
              <a:rPr lang="ar-EG" altLang="fr-FR" sz="4000" dirty="0" err="1" smtClean="0">
                <a:solidFill>
                  <a:schemeClr val="tx1"/>
                </a:solidFill>
                <a:latin typeface="Traditional Arabic" panose="02020603050405020304" pitchFamily="18" charset="-78"/>
                <a:cs typeface="Traditional Arabic" panose="02020603050405020304" pitchFamily="18" charset="-78"/>
              </a:rPr>
              <a:t>فادة</a:t>
            </a:r>
            <a:r>
              <a:rPr lang="ar-EG" altLang="fr-FR" sz="4000" dirty="0" smtClean="0">
                <a:solidFill>
                  <a:schemeClr val="tx1"/>
                </a:solidFill>
                <a:latin typeface="Traditional Arabic" panose="02020603050405020304" pitchFamily="18" charset="-78"/>
                <a:cs typeface="Traditional Arabic" panose="02020603050405020304" pitchFamily="18" charset="-78"/>
              </a:rPr>
              <a:t> منها في بعض المهن .</a:t>
            </a:r>
          </a:p>
        </p:txBody>
      </p:sp>
    </p:spTree>
    <p:extLst>
      <p:ext uri="{BB962C8B-B14F-4D97-AF65-F5344CB8AC3E}">
        <p14:creationId xmlns:p14="http://schemas.microsoft.com/office/powerpoint/2010/main" val="187556036"/>
      </p:ext>
    </p:extLst>
  </p:cSld>
  <p:clrMapOvr>
    <a:masterClrMapping/>
  </p:clrMapOvr>
  <p:transition>
    <p:wipe dir="d"/>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a:xfrm>
            <a:off x="179512" y="2420888"/>
            <a:ext cx="8215312" cy="2214563"/>
          </a:xfrm>
        </p:spPr>
        <p:txBody>
          <a:bodyPr/>
          <a:lstStyle/>
          <a:p>
            <a:pPr algn="r"/>
            <a:r>
              <a:rPr lang="ar-DZ" altLang="fr-FR" sz="4800" dirty="0" smtClean="0">
                <a:solidFill>
                  <a:srgbClr val="FF0000"/>
                </a:solidFill>
                <a:latin typeface="Traditional Arabic" panose="02020603050405020304" pitchFamily="18" charset="-78"/>
                <a:cs typeface="Traditional Arabic" panose="02020603050405020304" pitchFamily="18" charset="-78"/>
              </a:rPr>
              <a:t>                  </a:t>
            </a:r>
            <a:r>
              <a:rPr lang="ar-EG" altLang="fr-FR" sz="4800" dirty="0" smtClean="0">
                <a:solidFill>
                  <a:srgbClr val="FF0000"/>
                </a:solidFill>
                <a:latin typeface="Traditional Arabic" panose="02020603050405020304" pitchFamily="18" charset="-78"/>
                <a:cs typeface="Traditional Arabic" panose="02020603050405020304" pitchFamily="18" charset="-78"/>
              </a:rPr>
              <a:t>أنظمة للتدريب المهني </a:t>
            </a:r>
            <a:r>
              <a:rPr lang="ar-EG" altLang="fr-FR" sz="4800" dirty="0" smtClean="0">
                <a:solidFill>
                  <a:schemeClr val="tx1"/>
                </a:solidFill>
                <a:latin typeface="Traditional Arabic" panose="02020603050405020304" pitchFamily="18" charset="-78"/>
                <a:cs typeface="Traditional Arabic" panose="02020603050405020304" pitchFamily="18" charset="-78"/>
              </a:rPr>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أ- التدريب الرسمي</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ب- التدريب غير الرسمي</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هذا ويمكن الحديث عن نوعين من التدريب هما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1- التدريب التمهيدي أو المبدئي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وهو التدريب السابق الذي يساعد على اكتساب المعرفة والمهارات اللازمة لإحدى المهن .</a:t>
            </a:r>
            <a:br>
              <a:rPr lang="ar-EG" altLang="fr-FR" sz="4800" dirty="0" smtClean="0">
                <a:solidFill>
                  <a:schemeClr val="tx1"/>
                </a:solidFill>
                <a:latin typeface="Traditional Arabic" panose="02020603050405020304" pitchFamily="18" charset="-78"/>
                <a:cs typeface="Traditional Arabic" panose="02020603050405020304" pitchFamily="18" charset="-78"/>
              </a:rPr>
            </a:br>
            <a:endParaRPr lang="ar-EG" altLang="fr-FR" sz="4800" dirty="0" smtClean="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642639077"/>
      </p:ext>
    </p:extLst>
  </p:cSld>
  <p:clrMapOvr>
    <a:masterClrMapping/>
  </p:clrMapOvr>
  <p:transition>
    <p:wipe dir="d"/>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539552" y="2420888"/>
            <a:ext cx="8229600" cy="1143000"/>
          </a:xfrm>
        </p:spPr>
        <p:txBody>
          <a:bodyPr/>
          <a:lstStyle/>
          <a:p>
            <a:pPr algn="justLow" rtl="1"/>
            <a:r>
              <a:rPr lang="ar-EG" altLang="fr-FR" sz="4800" dirty="0" smtClean="0">
                <a:solidFill>
                  <a:schemeClr val="tx1"/>
                </a:solidFill>
                <a:latin typeface="Traditional Arabic" panose="02020603050405020304" pitchFamily="18" charset="-78"/>
                <a:cs typeface="Traditional Arabic" panose="02020603050405020304" pitchFamily="18" charset="-78"/>
              </a:rPr>
              <a:t> ويلعب التدريب التمهيدي دوراً هاماً في استكمال النقص التعليمي للعميل ويشكل هذا النوع من التدريب جزءاً مهماً من مناهج التربية الخاصة . ويمكن أ، يشار إليه بالتهيئة المهنية التي تهدف إلى إعداد المعاقين وتدريبهم على أساسيات المهن المختلفة بقصد تهيئتهم للتدريب المهني الفعلي . </a:t>
            </a:r>
          </a:p>
        </p:txBody>
      </p:sp>
    </p:spTree>
    <p:extLst>
      <p:ext uri="{BB962C8B-B14F-4D97-AF65-F5344CB8AC3E}">
        <p14:creationId xmlns:p14="http://schemas.microsoft.com/office/powerpoint/2010/main" val="3401237286"/>
      </p:ext>
    </p:extLst>
  </p:cSld>
  <p:clrMapOvr>
    <a:masterClrMapping/>
  </p:clrMapOvr>
  <p:transition>
    <p:wipe dir="d"/>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a:xfrm>
            <a:off x="179512" y="2996952"/>
            <a:ext cx="8658225" cy="1214438"/>
          </a:xfrm>
        </p:spPr>
        <p:txBody>
          <a:bodyPr/>
          <a:lstStyle/>
          <a:p>
            <a:pPr algn="r"/>
            <a:r>
              <a:rPr lang="ar-EG" altLang="fr-FR" sz="4800" dirty="0" smtClean="0">
                <a:solidFill>
                  <a:schemeClr val="tx1"/>
                </a:solidFill>
                <a:latin typeface="Traditional Arabic" panose="02020603050405020304" pitchFamily="18" charset="-78"/>
                <a:cs typeface="Traditional Arabic" panose="02020603050405020304" pitchFamily="18" charset="-78"/>
              </a:rPr>
              <a:t>2- التدريب المهني الفعلي</a:t>
            </a:r>
            <a:r>
              <a:rPr lang="ar-DZ" altLang="fr-FR" sz="4800" dirty="0" smtClean="0">
                <a:solidFill>
                  <a:schemeClr val="tx1"/>
                </a:solidFill>
                <a:latin typeface="Traditional Arabic" panose="02020603050405020304" pitchFamily="18" charset="-78"/>
                <a:cs typeface="Traditional Arabic" panose="02020603050405020304" pitchFamily="18" charset="-78"/>
              </a:rPr>
              <a:t>:</a:t>
            </a:r>
            <a:r>
              <a:rPr lang="ar-EG" altLang="fr-FR" sz="4800" dirty="0" smtClean="0">
                <a:solidFill>
                  <a:schemeClr val="tx1"/>
                </a:solidFill>
                <a:latin typeface="Traditional Arabic" panose="02020603050405020304" pitchFamily="18" charset="-78"/>
                <a:cs typeface="Traditional Arabic" panose="02020603050405020304" pitchFamily="18" charset="-78"/>
              </a:rPr>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   ويعني تزويد المعاق بالمعرفة والمهارات اللازمة لإنجاز عمل ما وغالباً ما يتم في مراكز التدريب المهني . وترافق خدمات التدريب المهني خدمات الإرشاد المستمرة للمعاق ومساعدته على التكيف لظروف العمل المستقبلية . </a:t>
            </a:r>
          </a:p>
        </p:txBody>
      </p:sp>
    </p:spTree>
    <p:extLst>
      <p:ext uri="{BB962C8B-B14F-4D97-AF65-F5344CB8AC3E}">
        <p14:creationId xmlns:p14="http://schemas.microsoft.com/office/powerpoint/2010/main" val="911661263"/>
      </p:ext>
    </p:extLst>
  </p:cSld>
  <p:clrMapOvr>
    <a:masterClrMapping/>
  </p:clrMapOvr>
  <p:transition>
    <p:wipe dir="d"/>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p:nvPr>
        </p:nvSpPr>
        <p:spPr>
          <a:xfrm>
            <a:off x="395536" y="2708920"/>
            <a:ext cx="8229600" cy="1143000"/>
          </a:xfrm>
        </p:spPr>
        <p:txBody>
          <a:bodyPr/>
          <a:lstStyle/>
          <a:p>
            <a:pPr algn="r"/>
            <a:r>
              <a:rPr lang="ar-EG" altLang="fr-FR" sz="4800" dirty="0" smtClean="0">
                <a:solidFill>
                  <a:schemeClr val="tx1"/>
                </a:solidFill>
                <a:latin typeface="Traditional Arabic" panose="02020603050405020304" pitchFamily="18" charset="-78"/>
                <a:cs typeface="Traditional Arabic" panose="02020603050405020304" pitchFamily="18" charset="-78"/>
              </a:rPr>
              <a:t>أنواع التدريب المهني الخاص بالمعاقين</a:t>
            </a:r>
            <a:r>
              <a:rPr lang="ar-DZ" altLang="fr-FR" sz="4800" dirty="0" smtClean="0">
                <a:solidFill>
                  <a:schemeClr val="tx1"/>
                </a:solidFill>
                <a:latin typeface="Traditional Arabic" panose="02020603050405020304" pitchFamily="18" charset="-78"/>
                <a:cs typeface="Traditional Arabic" panose="02020603050405020304" pitchFamily="18" charset="-78"/>
              </a:rPr>
              <a:t>:</a:t>
            </a:r>
            <a:br>
              <a:rPr lang="ar-DZ"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1- </a:t>
            </a:r>
            <a:r>
              <a:rPr lang="ar-EG" altLang="fr-FR" sz="4800" dirty="0" err="1" smtClean="0">
                <a:solidFill>
                  <a:schemeClr val="tx1"/>
                </a:solidFill>
                <a:latin typeface="Traditional Arabic" panose="02020603050405020304" pitchFamily="18" charset="-78"/>
                <a:cs typeface="Traditional Arabic" panose="02020603050405020304" pitchFamily="18" charset="-78"/>
              </a:rPr>
              <a:t>الاتحاق</a:t>
            </a:r>
            <a:r>
              <a:rPr lang="ar-EG" altLang="fr-FR" sz="4800" dirty="0" smtClean="0">
                <a:solidFill>
                  <a:schemeClr val="tx1"/>
                </a:solidFill>
                <a:latin typeface="Traditional Arabic" panose="02020603050405020304" pitchFamily="18" charset="-78"/>
                <a:cs typeface="Traditional Arabic" panose="02020603050405020304" pitchFamily="18" charset="-78"/>
              </a:rPr>
              <a:t> بمدارس مهنية خاصة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2- التلمذة الصناعية لتدريب المعاقين في المؤسسات الصناعية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3- جمعيات تعاونية للمعاقين .</a:t>
            </a:r>
            <a:br>
              <a:rPr lang="ar-EG" altLang="fr-FR" sz="4800"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4- تدريب منزلي للمعاقين .</a:t>
            </a:r>
          </a:p>
        </p:txBody>
      </p:sp>
    </p:spTree>
    <p:extLst>
      <p:ext uri="{BB962C8B-B14F-4D97-AF65-F5344CB8AC3E}">
        <p14:creationId xmlns:p14="http://schemas.microsoft.com/office/powerpoint/2010/main" val="3014555692"/>
      </p:ext>
    </p:extLst>
  </p:cSld>
  <p:clrMapOvr>
    <a:masterClrMapping/>
  </p:clrMapOvr>
  <p:transition>
    <p:wipe dir="d"/>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79512" y="3068960"/>
            <a:ext cx="8229600" cy="1143000"/>
          </a:xfrm>
        </p:spPr>
        <p:txBody>
          <a:bodyPr/>
          <a:lstStyle/>
          <a:p>
            <a:pPr algn="ctr" rtl="1"/>
            <a:r>
              <a:rPr lang="ar-DZ" altLang="fr-FR" sz="4800" b="1" dirty="0" smtClean="0">
                <a:solidFill>
                  <a:srgbClr val="FF0000"/>
                </a:solidFill>
                <a:latin typeface="Traditional Arabic" panose="02020603050405020304" pitchFamily="18" charset="-78"/>
                <a:cs typeface="Traditional Arabic" panose="02020603050405020304" pitchFamily="18" charset="-78"/>
              </a:rPr>
              <a:t>5</a:t>
            </a:r>
            <a:r>
              <a:rPr lang="ar-EG" altLang="fr-FR" sz="4800" b="1" dirty="0" smtClean="0">
                <a:solidFill>
                  <a:srgbClr val="FF0000"/>
                </a:solidFill>
                <a:latin typeface="Traditional Arabic" panose="02020603050405020304" pitchFamily="18" charset="-78"/>
                <a:cs typeface="Traditional Arabic" panose="02020603050405020304" pitchFamily="18" charset="-78"/>
              </a:rPr>
              <a:t>- التشغيل </a:t>
            </a:r>
            <a:r>
              <a:rPr lang="ar-EG" altLang="fr-FR" sz="4800" b="1" dirty="0" smtClean="0">
                <a:solidFill>
                  <a:schemeClr val="tx1"/>
                </a:solidFill>
                <a:latin typeface="Traditional Arabic" panose="02020603050405020304" pitchFamily="18" charset="-78"/>
                <a:cs typeface="Traditional Arabic" panose="02020603050405020304" pitchFamily="18" charset="-78"/>
              </a:rPr>
              <a:t>: </a:t>
            </a:r>
            <a:r>
              <a:rPr lang="ar-DZ" altLang="fr-FR" sz="4800" b="1" dirty="0" smtClean="0">
                <a:solidFill>
                  <a:schemeClr val="tx1"/>
                </a:solidFill>
                <a:latin typeface="Traditional Arabic" panose="02020603050405020304" pitchFamily="18" charset="-78"/>
                <a:cs typeface="Traditional Arabic" panose="02020603050405020304" pitchFamily="18" charset="-78"/>
              </a:rPr>
              <a:t/>
            </a:r>
            <a:br>
              <a:rPr lang="ar-DZ"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b="1" dirty="0" smtClean="0">
                <a:solidFill>
                  <a:schemeClr val="tx1"/>
                </a:solidFill>
                <a:latin typeface="Traditional Arabic" panose="02020603050405020304" pitchFamily="18" charset="-78"/>
                <a:cs typeface="Traditional Arabic" panose="02020603050405020304" pitchFamily="18" charset="-78"/>
              </a:rPr>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r>
              <a:rPr lang="ar-EG" altLang="fr-FR" sz="4800" dirty="0" smtClean="0">
                <a:solidFill>
                  <a:schemeClr val="tx1"/>
                </a:solidFill>
                <a:latin typeface="Traditional Arabic" panose="02020603050405020304" pitchFamily="18" charset="-78"/>
                <a:cs typeface="Traditional Arabic" panose="02020603050405020304" pitchFamily="18" charset="-78"/>
              </a:rPr>
              <a:t>يقصد بالتشغيل مساعدة الفرد المعاق في الحصول على عمل يكتسب منه عيشه , فيحقق لنفسه مكانة اجتماعية من حيث هو عضو منتج قادر على الاستقلال الذاتي . </a:t>
            </a:r>
            <a:r>
              <a:rPr lang="ar-EG" altLang="fr-FR" sz="4800" b="1" dirty="0" smtClean="0">
                <a:solidFill>
                  <a:schemeClr val="tx1"/>
                </a:solidFill>
                <a:latin typeface="Traditional Arabic" panose="02020603050405020304" pitchFamily="18" charset="-78"/>
                <a:cs typeface="Traditional Arabic" panose="02020603050405020304" pitchFamily="18" charset="-78"/>
              </a:rPr>
              <a:t/>
            </a:r>
            <a:br>
              <a:rPr lang="ar-EG" altLang="fr-FR" sz="4800" b="1" dirty="0" smtClean="0">
                <a:solidFill>
                  <a:schemeClr val="tx1"/>
                </a:solidFill>
                <a:latin typeface="Traditional Arabic" panose="02020603050405020304" pitchFamily="18" charset="-78"/>
                <a:cs typeface="Traditional Arabic" panose="02020603050405020304" pitchFamily="18" charset="-78"/>
              </a:rPr>
            </a:br>
            <a:endParaRPr lang="ar-EG" altLang="fr-FR" sz="4800" b="1" dirty="0" smtClean="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43914781"/>
      </p:ext>
    </p:extLst>
  </p:cSld>
  <p:clrMapOvr>
    <a:masterClrMapping/>
  </p:clrMapOvr>
  <p:transition>
    <p:wipe dir="d"/>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467544" y="2924944"/>
            <a:ext cx="8229600" cy="1143000"/>
          </a:xfrm>
        </p:spPr>
        <p:txBody>
          <a:bodyPr/>
          <a:lstStyle/>
          <a:p>
            <a:pPr algn="justLow" rtl="1"/>
            <a:r>
              <a:rPr lang="ar-EG" altLang="fr-FR" sz="4800" dirty="0" smtClean="0">
                <a:solidFill>
                  <a:schemeClr val="tx1"/>
                </a:solidFill>
                <a:latin typeface="Traditional Arabic" panose="02020603050405020304" pitchFamily="18" charset="-78"/>
                <a:cs typeface="Traditional Arabic" panose="02020603050405020304" pitchFamily="18" charset="-78"/>
              </a:rPr>
              <a:t>وتشغيل المعاقين هو عملية استثمار طاقاتهم , بتمكينهم من الحصول على عمل يتناسب مع قدراتهم . وإن الهدف الأهم الذي يسعى إليه العاملون مع المعاق مهما كان نوع إعاقته هو الوصول به إلى مرحلة من التأهيل والإعداد لتسلم عمل ما . وأما عملية البحث عن عمل </a:t>
            </a:r>
            <a:r>
              <a:rPr lang="ar-EG" altLang="fr-FR" sz="4800" dirty="0" err="1" smtClean="0">
                <a:solidFill>
                  <a:schemeClr val="tx1"/>
                </a:solidFill>
                <a:latin typeface="Traditional Arabic" panose="02020603050405020304" pitchFamily="18" charset="-78"/>
                <a:cs typeface="Traditional Arabic" panose="02020603050405020304" pitchFamily="18" charset="-78"/>
              </a:rPr>
              <a:t>يستطيعه</a:t>
            </a:r>
            <a:r>
              <a:rPr lang="ar-EG" altLang="fr-FR" sz="4800" dirty="0" smtClean="0">
                <a:solidFill>
                  <a:schemeClr val="tx1"/>
                </a:solidFill>
                <a:latin typeface="Traditional Arabic" panose="02020603050405020304" pitchFamily="18" charset="-78"/>
                <a:cs typeface="Traditional Arabic" panose="02020603050405020304" pitchFamily="18" charset="-78"/>
              </a:rPr>
              <a:t> المعاق الذي تدرب على مهنة ما , فتصبح من مهمات أخصائي التشغيل</a:t>
            </a:r>
          </a:p>
        </p:txBody>
      </p:sp>
    </p:spTree>
    <p:extLst>
      <p:ext uri="{BB962C8B-B14F-4D97-AF65-F5344CB8AC3E}">
        <p14:creationId xmlns:p14="http://schemas.microsoft.com/office/powerpoint/2010/main" val="3205852695"/>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3"/>
          <p:cNvGrpSpPr>
            <a:grpSpLocks/>
          </p:cNvGrpSpPr>
          <p:nvPr/>
        </p:nvGrpSpPr>
        <p:grpSpPr bwMode="auto">
          <a:xfrm flipH="1">
            <a:off x="7058025" y="2109788"/>
            <a:ext cx="1435100" cy="3605212"/>
            <a:chOff x="513" y="998"/>
            <a:chExt cx="1109" cy="2271"/>
          </a:xfrm>
        </p:grpSpPr>
        <p:sp>
          <p:nvSpPr>
            <p:cNvPr id="18445" name="Freeform 74"/>
            <p:cNvSpPr>
              <a:spLocks/>
            </p:cNvSpPr>
            <p:nvPr/>
          </p:nvSpPr>
          <p:spPr bwMode="gray">
            <a:xfrm flipV="1">
              <a:off x="683" y="2087"/>
              <a:ext cx="933" cy="1182"/>
            </a:xfrm>
            <a:custGeom>
              <a:avLst/>
              <a:gdLst>
                <a:gd name="T0" fmla="*/ 118 w 933"/>
                <a:gd name="T1" fmla="*/ 1044 h 1182"/>
                <a:gd name="T2" fmla="*/ 128 w 933"/>
                <a:gd name="T3" fmla="*/ 340 h 1182"/>
                <a:gd name="T4" fmla="*/ 264 w 933"/>
                <a:gd name="T5" fmla="*/ 210 h 1182"/>
                <a:gd name="T6" fmla="*/ 720 w 933"/>
                <a:gd name="T7" fmla="*/ 202 h 1182"/>
                <a:gd name="T8" fmla="*/ 720 w 933"/>
                <a:gd name="T9" fmla="*/ 320 h 1182"/>
                <a:gd name="T10" fmla="*/ 933 w 933"/>
                <a:gd name="T11" fmla="*/ 153 h 1182"/>
                <a:gd name="T12" fmla="*/ 712 w 933"/>
                <a:gd name="T13" fmla="*/ 0 h 1182"/>
                <a:gd name="T14" fmla="*/ 714 w 933"/>
                <a:gd name="T15" fmla="*/ 92 h 1182"/>
                <a:gd name="T16" fmla="*/ 234 w 933"/>
                <a:gd name="T17" fmla="*/ 94 h 1182"/>
                <a:gd name="T18" fmla="*/ 0 w 933"/>
                <a:gd name="T19" fmla="*/ 298 h 1182"/>
                <a:gd name="T20" fmla="*/ 0 w 933"/>
                <a:gd name="T21" fmla="*/ 1058 h 1182"/>
                <a:gd name="T22" fmla="*/ 118 w 933"/>
                <a:gd name="T23" fmla="*/ 1044 h 118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33"/>
                <a:gd name="T37" fmla="*/ 0 h 1182"/>
                <a:gd name="T38" fmla="*/ 933 w 933"/>
                <a:gd name="T39" fmla="*/ 1182 h 118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1"/>
            </a:solidFill>
            <a:ln w="9525">
              <a:noFill/>
              <a:round/>
              <a:headEnd/>
              <a:tailEnd/>
            </a:ln>
          </p:spPr>
          <p:txBody>
            <a:bodyPr wrap="none" anchor="ctr"/>
            <a:lstStyle/>
            <a:p>
              <a:endParaRPr lang="fr-FR"/>
            </a:p>
          </p:txBody>
        </p:sp>
        <p:sp>
          <p:nvSpPr>
            <p:cNvPr id="18446" name="Freeform 75"/>
            <p:cNvSpPr>
              <a:spLocks/>
            </p:cNvSpPr>
            <p:nvPr/>
          </p:nvSpPr>
          <p:spPr bwMode="gray">
            <a:xfrm rot="-5400000">
              <a:off x="917" y="1548"/>
              <a:ext cx="301" cy="1109"/>
            </a:xfrm>
            <a:custGeom>
              <a:avLst/>
              <a:gdLst>
                <a:gd name="T0" fmla="*/ 165 w 142"/>
                <a:gd name="T1" fmla="*/ 4 h 604"/>
                <a:gd name="T2" fmla="*/ 201 w 142"/>
                <a:gd name="T3" fmla="*/ 1592 h 604"/>
                <a:gd name="T4" fmla="*/ 0 w 142"/>
                <a:gd name="T5" fmla="*/ 1597 h 604"/>
                <a:gd name="T6" fmla="*/ 324 w 142"/>
                <a:gd name="T7" fmla="*/ 2036 h 604"/>
                <a:gd name="T8" fmla="*/ 638 w 142"/>
                <a:gd name="T9" fmla="*/ 1597 h 604"/>
                <a:gd name="T10" fmla="*/ 449 w 142"/>
                <a:gd name="T11" fmla="*/ 1597 h 604"/>
                <a:gd name="T12" fmla="*/ 445 w 142"/>
                <a:gd name="T13" fmla="*/ 0 h 604"/>
                <a:gd name="T14" fmla="*/ 165 w 142"/>
                <a:gd name="T15" fmla="*/ 4 h 604"/>
                <a:gd name="T16" fmla="*/ 0 60000 65536"/>
                <a:gd name="T17" fmla="*/ 0 60000 65536"/>
                <a:gd name="T18" fmla="*/ 0 60000 65536"/>
                <a:gd name="T19" fmla="*/ 0 60000 65536"/>
                <a:gd name="T20" fmla="*/ 0 60000 65536"/>
                <a:gd name="T21" fmla="*/ 0 60000 65536"/>
                <a:gd name="T22" fmla="*/ 0 60000 65536"/>
                <a:gd name="T23" fmla="*/ 0 60000 65536"/>
                <a:gd name="T24" fmla="*/ 0 w 142"/>
                <a:gd name="T25" fmla="*/ 0 h 604"/>
                <a:gd name="T26" fmla="*/ 142 w 142"/>
                <a:gd name="T27" fmla="*/ 604 h 6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2" h="604">
                  <a:moveTo>
                    <a:pt x="37" y="1"/>
                  </a:moveTo>
                  <a:lnTo>
                    <a:pt x="45" y="472"/>
                  </a:lnTo>
                  <a:lnTo>
                    <a:pt x="0" y="474"/>
                  </a:lnTo>
                  <a:lnTo>
                    <a:pt x="72" y="604"/>
                  </a:lnTo>
                  <a:lnTo>
                    <a:pt x="142" y="474"/>
                  </a:lnTo>
                  <a:lnTo>
                    <a:pt x="100" y="474"/>
                  </a:lnTo>
                  <a:lnTo>
                    <a:pt x="99" y="0"/>
                  </a:lnTo>
                  <a:lnTo>
                    <a:pt x="37" y="1"/>
                  </a:lnTo>
                  <a:close/>
                </a:path>
              </a:pathLst>
            </a:custGeom>
            <a:solidFill>
              <a:schemeClr val="accent1"/>
            </a:solidFill>
            <a:ln w="9525">
              <a:noFill/>
              <a:round/>
              <a:headEnd/>
              <a:tailEnd/>
            </a:ln>
          </p:spPr>
          <p:txBody>
            <a:bodyPr wrap="none" anchor="ctr"/>
            <a:lstStyle/>
            <a:p>
              <a:endParaRPr lang="fr-FR"/>
            </a:p>
          </p:txBody>
        </p:sp>
        <p:sp>
          <p:nvSpPr>
            <p:cNvPr id="18447" name="Freeform 76"/>
            <p:cNvSpPr>
              <a:spLocks/>
            </p:cNvSpPr>
            <p:nvPr/>
          </p:nvSpPr>
          <p:spPr bwMode="gray">
            <a:xfrm>
              <a:off x="677" y="998"/>
              <a:ext cx="933" cy="1182"/>
            </a:xfrm>
            <a:custGeom>
              <a:avLst/>
              <a:gdLst>
                <a:gd name="T0" fmla="*/ 118 w 933"/>
                <a:gd name="T1" fmla="*/ 1044 h 1182"/>
                <a:gd name="T2" fmla="*/ 128 w 933"/>
                <a:gd name="T3" fmla="*/ 340 h 1182"/>
                <a:gd name="T4" fmla="*/ 264 w 933"/>
                <a:gd name="T5" fmla="*/ 210 h 1182"/>
                <a:gd name="T6" fmla="*/ 720 w 933"/>
                <a:gd name="T7" fmla="*/ 202 h 1182"/>
                <a:gd name="T8" fmla="*/ 720 w 933"/>
                <a:gd name="T9" fmla="*/ 320 h 1182"/>
                <a:gd name="T10" fmla="*/ 933 w 933"/>
                <a:gd name="T11" fmla="*/ 153 h 1182"/>
                <a:gd name="T12" fmla="*/ 712 w 933"/>
                <a:gd name="T13" fmla="*/ 0 h 1182"/>
                <a:gd name="T14" fmla="*/ 714 w 933"/>
                <a:gd name="T15" fmla="*/ 92 h 1182"/>
                <a:gd name="T16" fmla="*/ 234 w 933"/>
                <a:gd name="T17" fmla="*/ 94 h 1182"/>
                <a:gd name="T18" fmla="*/ 0 w 933"/>
                <a:gd name="T19" fmla="*/ 298 h 1182"/>
                <a:gd name="T20" fmla="*/ 0 w 933"/>
                <a:gd name="T21" fmla="*/ 1058 h 1182"/>
                <a:gd name="T22" fmla="*/ 118 w 933"/>
                <a:gd name="T23" fmla="*/ 1044 h 118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33"/>
                <a:gd name="T37" fmla="*/ 0 h 1182"/>
                <a:gd name="T38" fmla="*/ 933 w 933"/>
                <a:gd name="T39" fmla="*/ 1182 h 118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1"/>
            </a:solidFill>
            <a:ln w="9525">
              <a:noFill/>
              <a:round/>
              <a:headEnd/>
              <a:tailEnd/>
            </a:ln>
          </p:spPr>
          <p:txBody>
            <a:bodyPr wrap="none" anchor="ctr"/>
            <a:lstStyle/>
            <a:p>
              <a:endParaRPr lang="fr-FR"/>
            </a:p>
          </p:txBody>
        </p:sp>
      </p:grpSp>
      <p:sp>
        <p:nvSpPr>
          <p:cNvPr id="61" name="AutoShape 13"/>
          <p:cNvSpPr>
            <a:spLocks noChangeArrowheads="1"/>
          </p:cNvSpPr>
          <p:nvPr/>
        </p:nvSpPr>
        <p:spPr bwMode="gray">
          <a:xfrm flipH="1">
            <a:off x="2349517" y="1857364"/>
            <a:ext cx="4651375" cy="1150937"/>
          </a:xfrm>
          <a:prstGeom prst="roundRect">
            <a:avLst>
              <a:gd name="adj" fmla="val 11921"/>
            </a:avLst>
          </a:prstGeom>
          <a:gradFill rotWithShape="1">
            <a:gsLst>
              <a:gs pos="0">
                <a:schemeClr val="hlink"/>
              </a:gs>
              <a:gs pos="100000">
                <a:schemeClr val="hlink">
                  <a:gamma/>
                  <a:shade val="69804"/>
                  <a:invGamma/>
                </a:schemeClr>
              </a:gs>
            </a:gsLst>
            <a:lin ang="5400000" scaled="1"/>
          </a:gradFill>
          <a:ln w="25400">
            <a:solidFill>
              <a:srgbClr val="FEFEFE"/>
            </a:solidFill>
            <a:round/>
            <a:headEnd/>
            <a:tailEnd/>
          </a:ln>
          <a:effectLst>
            <a:outerShdw dist="53882" dir="2700000" algn="ctr" rotWithShape="0">
              <a:srgbClr val="000000">
                <a:alpha val="50000"/>
              </a:srgbClr>
            </a:outerShdw>
          </a:effectLst>
        </p:spPr>
        <p:txBody>
          <a:bodyPr wrap="none" anchor="ctr"/>
          <a:lstStyle/>
          <a:p>
            <a:pPr algn="ctr">
              <a:defRPr/>
            </a:pPr>
            <a:r>
              <a:rPr lang="ar-SA" sz="4400" b="1" dirty="0" smtClean="0">
                <a:solidFill>
                  <a:srgbClr val="000000"/>
                </a:solidFill>
                <a:latin typeface="Sakkal Majalla" pitchFamily="2" charset="-78"/>
                <a:cs typeface="Sakkal Majalla" pitchFamily="2" charset="-78"/>
              </a:rPr>
              <a:t>النماذج الفردية </a:t>
            </a:r>
            <a:r>
              <a:rPr lang="ar-SA" sz="4400" b="1" dirty="0" err="1" smtClean="0">
                <a:solidFill>
                  <a:srgbClr val="000000"/>
                </a:solidFill>
                <a:latin typeface="Sakkal Majalla" pitchFamily="2" charset="-78"/>
                <a:cs typeface="Sakkal Majalla" pitchFamily="2" charset="-78"/>
              </a:rPr>
              <a:t>للاعاقة</a:t>
            </a:r>
            <a:endParaRPr lang="en-US" sz="4400" b="1" dirty="0">
              <a:solidFill>
                <a:srgbClr val="000000"/>
              </a:solidFill>
              <a:latin typeface="Sakkal Majalla" pitchFamily="2" charset="-78"/>
              <a:cs typeface="Sakkal Majalla" pitchFamily="2" charset="-78"/>
            </a:endParaRPr>
          </a:p>
        </p:txBody>
      </p:sp>
      <p:sp>
        <p:nvSpPr>
          <p:cNvPr id="62" name="Freeform 61"/>
          <p:cNvSpPr>
            <a:spLocks/>
          </p:cNvSpPr>
          <p:nvPr/>
        </p:nvSpPr>
        <p:spPr bwMode="gray">
          <a:xfrm flipH="1">
            <a:off x="6334125" y="1817688"/>
            <a:ext cx="609600" cy="649287"/>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8627"/>
                  <a:invGamma/>
                </a:schemeClr>
              </a:gs>
              <a:gs pos="50000">
                <a:schemeClr val="hlink">
                  <a:alpha val="0"/>
                </a:schemeClr>
              </a:gs>
              <a:gs pos="100000">
                <a:schemeClr val="hlink">
                  <a:gamma/>
                  <a:tint val="48627"/>
                  <a:invGamma/>
                </a:schemeClr>
              </a:gs>
            </a:gsLst>
            <a:lin ang="2700000" scaled="1"/>
          </a:gradFill>
          <a:ln>
            <a:noFill/>
          </a:ln>
          <a:extLst/>
        </p:spPr>
        <p:txBody>
          <a:bodyPr/>
          <a:lstStyle/>
          <a:p>
            <a:pPr>
              <a:defRPr/>
            </a:pPr>
            <a:endParaRPr lang="en-US" sz="2800">
              <a:latin typeface="Simplified Arabic" panose="02020603050405020304" pitchFamily="18" charset="-78"/>
              <a:cs typeface="Simplified Arabic" panose="02020603050405020304" pitchFamily="18" charset="-78"/>
            </a:endParaRPr>
          </a:p>
        </p:txBody>
      </p:sp>
      <p:sp>
        <p:nvSpPr>
          <p:cNvPr id="65" name="AutoShape 17"/>
          <p:cNvSpPr>
            <a:spLocks noChangeArrowheads="1"/>
          </p:cNvSpPr>
          <p:nvPr/>
        </p:nvSpPr>
        <p:spPr bwMode="gray">
          <a:xfrm flipH="1">
            <a:off x="2143107" y="4714884"/>
            <a:ext cx="4786346" cy="1077914"/>
          </a:xfrm>
          <a:prstGeom prst="roundRect">
            <a:avLst>
              <a:gd name="adj" fmla="val 11921"/>
            </a:avLst>
          </a:prstGeom>
          <a:gradFill rotWithShape="1">
            <a:gsLst>
              <a:gs pos="0">
                <a:schemeClr val="accent2"/>
              </a:gs>
              <a:gs pos="100000">
                <a:schemeClr val="accent2">
                  <a:gamma/>
                  <a:shade val="69804"/>
                  <a:invGamma/>
                </a:schemeClr>
              </a:gs>
            </a:gsLst>
            <a:lin ang="5400000" scaled="1"/>
          </a:gradFill>
          <a:ln w="25400">
            <a:solidFill>
              <a:srgbClr val="FEFEFE"/>
            </a:solidFill>
            <a:round/>
            <a:headEnd/>
            <a:tailEnd/>
          </a:ln>
          <a:effectLst>
            <a:outerShdw dist="53882" dir="2700000" algn="ctr" rotWithShape="0">
              <a:srgbClr val="000000">
                <a:alpha val="50000"/>
              </a:srgbClr>
            </a:outerShdw>
          </a:effectLst>
        </p:spPr>
        <p:txBody>
          <a:bodyPr wrap="none" anchor="ctr"/>
          <a:lstStyle/>
          <a:p>
            <a:pPr algn="ctr">
              <a:defRPr/>
            </a:pPr>
            <a:endParaRPr lang="ar-DZ" sz="4400" b="1" dirty="0">
              <a:solidFill>
                <a:srgbClr val="000000"/>
              </a:solidFill>
              <a:latin typeface="Sakkal Majalla" pitchFamily="2" charset="-78"/>
              <a:cs typeface="Sakkal Majalla" pitchFamily="2" charset="-78"/>
            </a:endParaRPr>
          </a:p>
          <a:p>
            <a:pPr algn="ctr">
              <a:defRPr/>
            </a:pPr>
            <a:r>
              <a:rPr lang="ar-SA" sz="4400" b="1" dirty="0" smtClean="0">
                <a:solidFill>
                  <a:srgbClr val="000000"/>
                </a:solidFill>
                <a:latin typeface="Sakkal Majalla" pitchFamily="2" charset="-78"/>
                <a:cs typeface="Sakkal Majalla" pitchFamily="2" charset="-78"/>
              </a:rPr>
              <a:t>النموذج الاجتماعي </a:t>
            </a:r>
            <a:r>
              <a:rPr lang="ar-SA" sz="4400" b="1" dirty="0" err="1" smtClean="0">
                <a:solidFill>
                  <a:srgbClr val="000000"/>
                </a:solidFill>
                <a:latin typeface="Sakkal Majalla" pitchFamily="2" charset="-78"/>
                <a:cs typeface="Sakkal Majalla" pitchFamily="2" charset="-78"/>
              </a:rPr>
              <a:t>للاعاقة</a:t>
            </a:r>
            <a:endParaRPr lang="en-US" sz="4400" b="1" dirty="0">
              <a:solidFill>
                <a:srgbClr val="000000"/>
              </a:solidFill>
              <a:latin typeface="Sakkal Majalla" pitchFamily="2" charset="-78"/>
              <a:cs typeface="Sakkal Majalla" pitchFamily="2" charset="-78"/>
            </a:endParaRPr>
          </a:p>
          <a:p>
            <a:pPr algn="ctr">
              <a:defRPr/>
            </a:pPr>
            <a:endParaRPr lang="en-US" sz="4400" dirty="0">
              <a:latin typeface="Simplified Arabic" panose="02020603050405020304" pitchFamily="18" charset="-78"/>
              <a:cs typeface="Simplified Arabic" panose="02020603050405020304" pitchFamily="18" charset="-78"/>
            </a:endParaRPr>
          </a:p>
        </p:txBody>
      </p:sp>
      <p:sp>
        <p:nvSpPr>
          <p:cNvPr id="66" name="Freeform 65"/>
          <p:cNvSpPr>
            <a:spLocks/>
          </p:cNvSpPr>
          <p:nvPr/>
        </p:nvSpPr>
        <p:spPr bwMode="gray">
          <a:xfrm flipH="1">
            <a:off x="6346825" y="4832350"/>
            <a:ext cx="608013" cy="649288"/>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50000">
                <a:schemeClr val="accent2">
                  <a:alpha val="0"/>
                </a:schemeClr>
              </a:gs>
              <a:gs pos="100000">
                <a:schemeClr val="accent2">
                  <a:gamma/>
                  <a:tint val="48627"/>
                  <a:invGamma/>
                </a:schemeClr>
              </a:gs>
            </a:gsLst>
            <a:lin ang="2700000" scaled="1"/>
          </a:gradFill>
          <a:ln>
            <a:noFill/>
          </a:ln>
          <a:extLst/>
        </p:spPr>
        <p:txBody>
          <a:bodyPr/>
          <a:lstStyle/>
          <a:p>
            <a:pPr>
              <a:defRPr/>
            </a:pPr>
            <a:endParaRPr lang="en-US" sz="2800">
              <a:latin typeface="Simplified Arabic" panose="02020603050405020304" pitchFamily="18" charset="-78"/>
              <a:cs typeface="Simplified Arabic" panose="02020603050405020304" pitchFamily="18" charset="-78"/>
            </a:endParaRPr>
          </a:p>
        </p:txBody>
      </p:sp>
      <p:pic>
        <p:nvPicPr>
          <p:cNvPr id="67" name="Picture 66" descr="YG_circle001"/>
          <p:cNvPicPr>
            <a:picLocks noChangeAspect="1" noChangeArrowheads="1"/>
          </p:cNvPicPr>
          <p:nvPr/>
        </p:nvPicPr>
        <p:blipFill>
          <a:blip r:embed="rId2" cstate="print"/>
          <a:srcRect/>
          <a:stretch>
            <a:fillRect/>
          </a:stretch>
        </p:blipFill>
        <p:spPr bwMode="auto">
          <a:xfrm>
            <a:off x="7429520" y="2857496"/>
            <a:ext cx="1412875" cy="1879600"/>
          </a:xfrm>
          <a:prstGeom prst="rect">
            <a:avLst/>
          </a:prstGeom>
          <a:noFill/>
          <a:ln w="9525">
            <a:noFill/>
            <a:miter lim="800000"/>
            <a:headEnd/>
            <a:tailEnd/>
          </a:ln>
        </p:spPr>
      </p:pic>
      <p:grpSp>
        <p:nvGrpSpPr>
          <p:cNvPr id="3" name="Group 23"/>
          <p:cNvGrpSpPr>
            <a:grpSpLocks noGrp="1"/>
          </p:cNvGrpSpPr>
          <p:nvPr/>
        </p:nvGrpSpPr>
        <p:grpSpPr bwMode="auto">
          <a:xfrm rot="20257962" flipH="1">
            <a:off x="5382075" y="295149"/>
            <a:ext cx="3874024" cy="1149042"/>
            <a:chOff x="912682" y="1358685"/>
            <a:chExt cx="1712162" cy="990600"/>
          </a:xfrm>
        </p:grpSpPr>
        <p:sp>
          <p:nvSpPr>
            <p:cNvPr id="19" name="Pentagon 13"/>
            <p:cNvSpPr/>
            <p:nvPr/>
          </p:nvSpPr>
          <p:spPr>
            <a:xfrm>
              <a:off x="912682" y="1358685"/>
              <a:ext cx="1712162" cy="990600"/>
            </a:xfrm>
            <a:prstGeom prst="homePlate">
              <a:avLst/>
            </a:prstGeom>
            <a:solidFill>
              <a:srgbClr val="CCFF33"/>
            </a:solidFill>
            <a:ln w="25400" cap="flat" cmpd="sng" algn="ctr">
              <a:noFill/>
              <a:prstDash val="solid"/>
            </a:ln>
            <a:effectLst/>
          </p:spPr>
          <p:txBody>
            <a:bodyPr anchor="ctr"/>
            <a:lstStyle/>
            <a:p>
              <a:pPr algn="ctr">
                <a:defRPr/>
              </a:pPr>
              <a:endParaRPr lang="en-US" kern="0" dirty="0">
                <a:solidFill>
                  <a:srgbClr val="000000"/>
                </a:solidFill>
                <a:latin typeface="Simplified Arabic" panose="02020603050405020304" pitchFamily="18" charset="-78"/>
                <a:cs typeface="Simplified Arabic" panose="02020603050405020304" pitchFamily="18" charset="-78"/>
              </a:endParaRPr>
            </a:p>
          </p:txBody>
        </p:sp>
        <p:sp>
          <p:nvSpPr>
            <p:cNvPr id="18444" name="TextBox 14"/>
            <p:cNvSpPr txBox="1">
              <a:spLocks noChangeArrowheads="1"/>
            </p:cNvSpPr>
            <p:nvPr/>
          </p:nvSpPr>
          <p:spPr bwMode="auto">
            <a:xfrm>
              <a:off x="986524" y="1492206"/>
              <a:ext cx="1352414" cy="550609"/>
            </a:xfrm>
            <a:prstGeom prst="rect">
              <a:avLst/>
            </a:prstGeom>
            <a:noFill/>
            <a:ln w="9525">
              <a:noFill/>
              <a:miter lim="800000"/>
              <a:headEnd/>
              <a:tailEnd/>
            </a:ln>
          </p:spPr>
          <p:txBody>
            <a:bodyPr wrap="square">
              <a:spAutoFit/>
            </a:bodyPr>
            <a:lstStyle/>
            <a:p>
              <a:pPr algn="ctr"/>
              <a:r>
                <a:rPr lang="ar-SA" sz="4400" b="1" dirty="0" smtClean="0">
                  <a:solidFill>
                    <a:srgbClr val="000000"/>
                  </a:solidFill>
                  <a:latin typeface="Sakkal Majalla" pitchFamily="2" charset="-78"/>
                  <a:cs typeface="Sakkal Majalla" pitchFamily="2" charset="-78"/>
                </a:rPr>
                <a:t>نماذج الإعاقة</a:t>
              </a:r>
              <a:endParaRPr lang="ar-DZ" sz="4400" b="1" dirty="0">
                <a:solidFill>
                  <a:srgbClr val="000000"/>
                </a:solidFill>
                <a:latin typeface="Sakkal Majalla" pitchFamily="2" charset="-78"/>
                <a:cs typeface="Sakkal Majalla" pitchFamily="2" charset="-78"/>
              </a:endParaRPr>
            </a:p>
          </p:txBody>
        </p:sp>
      </p:grpSp>
    </p:spTree>
    <p:extLst>
      <p:ext uri="{BB962C8B-B14F-4D97-AF65-F5344CB8AC3E}">
        <p14:creationId xmlns:p14="http://schemas.microsoft.com/office/powerpoint/2010/main" val="400190635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wheel(1)">
                                      <p:cBhvr>
                                        <p:cTn id="7" dur="2000"/>
                                        <p:tgtEl>
                                          <p:spTgt spid="6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righ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62"/>
                                        </p:tgtEl>
                                        <p:attrNameLst>
                                          <p:attrName>style.visibility</p:attrName>
                                        </p:attrNameLst>
                                      </p:cBhvr>
                                      <p:to>
                                        <p:strVal val="visible"/>
                                      </p:to>
                                    </p:set>
                                    <p:anim calcmode="lin" valueType="num">
                                      <p:cBhvr>
                                        <p:cTn id="17" dur="500" fill="hold"/>
                                        <p:tgtEl>
                                          <p:spTgt spid="62"/>
                                        </p:tgtEl>
                                        <p:attrNameLst>
                                          <p:attrName>ppt_w</p:attrName>
                                        </p:attrNameLst>
                                      </p:cBhvr>
                                      <p:tavLst>
                                        <p:tav tm="0">
                                          <p:val>
                                            <p:fltVal val="0"/>
                                          </p:val>
                                        </p:tav>
                                        <p:tav tm="100000">
                                          <p:val>
                                            <p:strVal val="#ppt_w"/>
                                          </p:val>
                                        </p:tav>
                                      </p:tavLst>
                                    </p:anim>
                                    <p:anim calcmode="lin" valueType="num">
                                      <p:cBhvr>
                                        <p:cTn id="18" dur="500" fill="hold"/>
                                        <p:tgtEl>
                                          <p:spTgt spid="62"/>
                                        </p:tgtEl>
                                        <p:attrNameLst>
                                          <p:attrName>ppt_h</p:attrName>
                                        </p:attrNameLst>
                                      </p:cBhvr>
                                      <p:tavLst>
                                        <p:tav tm="0">
                                          <p:val>
                                            <p:fltVal val="0"/>
                                          </p:val>
                                        </p:tav>
                                        <p:tav tm="100000">
                                          <p:val>
                                            <p:strVal val="#ppt_h"/>
                                          </p:val>
                                        </p:tav>
                                      </p:tavLst>
                                    </p:anim>
                                    <p:animEffect transition="in" filter="fade">
                                      <p:cBhvr>
                                        <p:cTn id="19" dur="500"/>
                                        <p:tgtEl>
                                          <p:spTgt spid="62"/>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61"/>
                                        </p:tgtEl>
                                        <p:attrNameLst>
                                          <p:attrName>style.visibility</p:attrName>
                                        </p:attrNameLst>
                                      </p:cBhvr>
                                      <p:to>
                                        <p:strVal val="visible"/>
                                      </p:to>
                                    </p:set>
                                    <p:anim calcmode="lin" valueType="num">
                                      <p:cBhvr>
                                        <p:cTn id="22" dur="500" fill="hold"/>
                                        <p:tgtEl>
                                          <p:spTgt spid="61"/>
                                        </p:tgtEl>
                                        <p:attrNameLst>
                                          <p:attrName>ppt_w</p:attrName>
                                        </p:attrNameLst>
                                      </p:cBhvr>
                                      <p:tavLst>
                                        <p:tav tm="0">
                                          <p:val>
                                            <p:fltVal val="0"/>
                                          </p:val>
                                        </p:tav>
                                        <p:tav tm="100000">
                                          <p:val>
                                            <p:strVal val="#ppt_w"/>
                                          </p:val>
                                        </p:tav>
                                      </p:tavLst>
                                    </p:anim>
                                    <p:anim calcmode="lin" valueType="num">
                                      <p:cBhvr>
                                        <p:cTn id="23" dur="500" fill="hold"/>
                                        <p:tgtEl>
                                          <p:spTgt spid="61"/>
                                        </p:tgtEl>
                                        <p:attrNameLst>
                                          <p:attrName>ppt_h</p:attrName>
                                        </p:attrNameLst>
                                      </p:cBhvr>
                                      <p:tavLst>
                                        <p:tav tm="0">
                                          <p:val>
                                            <p:fltVal val="0"/>
                                          </p:val>
                                        </p:tav>
                                        <p:tav tm="100000">
                                          <p:val>
                                            <p:strVal val="#ppt_h"/>
                                          </p:val>
                                        </p:tav>
                                      </p:tavLst>
                                    </p:anim>
                                    <p:animEffect transition="in" filter="fade">
                                      <p:cBhvr>
                                        <p:cTn id="24" dur="500"/>
                                        <p:tgtEl>
                                          <p:spTgt spid="61"/>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xit" presetSubtype="0" fill="hold" nodeType="clickEffect">
                                  <p:stCondLst>
                                    <p:cond delay="0"/>
                                  </p:stCondLst>
                                  <p:childTnLst>
                                    <p:animEffect transition="out" filter="fade">
                                      <p:cBhvr>
                                        <p:cTn id="28" dur="1000"/>
                                        <p:tgtEl>
                                          <p:spTgt spid="62"/>
                                        </p:tgtEl>
                                      </p:cBhvr>
                                    </p:animEffect>
                                    <p:anim calcmode="lin" valueType="num">
                                      <p:cBhvr>
                                        <p:cTn id="29" dur="1000"/>
                                        <p:tgtEl>
                                          <p:spTgt spid="62"/>
                                        </p:tgtEl>
                                        <p:attrNameLst>
                                          <p:attrName>ppt_x</p:attrName>
                                        </p:attrNameLst>
                                      </p:cBhvr>
                                      <p:tavLst>
                                        <p:tav tm="0">
                                          <p:val>
                                            <p:strVal val="ppt_x"/>
                                          </p:val>
                                        </p:tav>
                                        <p:tav tm="100000">
                                          <p:val>
                                            <p:strVal val="ppt_x"/>
                                          </p:val>
                                        </p:tav>
                                      </p:tavLst>
                                    </p:anim>
                                    <p:anim calcmode="lin" valueType="num">
                                      <p:cBhvr>
                                        <p:cTn id="30" dur="1000"/>
                                        <p:tgtEl>
                                          <p:spTgt spid="62"/>
                                        </p:tgtEl>
                                        <p:attrNameLst>
                                          <p:attrName>ppt_y</p:attrName>
                                        </p:attrNameLst>
                                      </p:cBhvr>
                                      <p:tavLst>
                                        <p:tav tm="0">
                                          <p:val>
                                            <p:strVal val="ppt_y"/>
                                          </p:val>
                                        </p:tav>
                                        <p:tav tm="100000">
                                          <p:val>
                                            <p:strVal val="ppt_y+.1"/>
                                          </p:val>
                                        </p:tav>
                                      </p:tavLst>
                                    </p:anim>
                                    <p:set>
                                      <p:cBhvr>
                                        <p:cTn id="31" dur="1" fill="hold">
                                          <p:stCondLst>
                                            <p:cond delay="999"/>
                                          </p:stCondLst>
                                        </p:cTn>
                                        <p:tgtEl>
                                          <p:spTgt spid="62"/>
                                        </p:tgtEl>
                                        <p:attrNameLst>
                                          <p:attrName>style.visibility</p:attrName>
                                        </p:attrNameLst>
                                      </p:cBhvr>
                                      <p:to>
                                        <p:strVal val="hidden"/>
                                      </p:to>
                                    </p:set>
                                  </p:childTnLst>
                                </p:cTn>
                              </p:par>
                              <p:par>
                                <p:cTn id="32" presetID="42" presetClass="exit" presetSubtype="0" fill="hold" grpId="1" nodeType="withEffect">
                                  <p:stCondLst>
                                    <p:cond delay="0"/>
                                  </p:stCondLst>
                                  <p:childTnLst>
                                    <p:animEffect transition="out" filter="fade">
                                      <p:cBhvr>
                                        <p:cTn id="33" dur="1000"/>
                                        <p:tgtEl>
                                          <p:spTgt spid="61"/>
                                        </p:tgtEl>
                                      </p:cBhvr>
                                    </p:animEffect>
                                    <p:anim calcmode="lin" valueType="num">
                                      <p:cBhvr>
                                        <p:cTn id="34" dur="1000"/>
                                        <p:tgtEl>
                                          <p:spTgt spid="61"/>
                                        </p:tgtEl>
                                        <p:attrNameLst>
                                          <p:attrName>ppt_x</p:attrName>
                                        </p:attrNameLst>
                                      </p:cBhvr>
                                      <p:tavLst>
                                        <p:tav tm="0">
                                          <p:val>
                                            <p:strVal val="ppt_x"/>
                                          </p:val>
                                        </p:tav>
                                        <p:tav tm="100000">
                                          <p:val>
                                            <p:strVal val="ppt_x"/>
                                          </p:val>
                                        </p:tav>
                                      </p:tavLst>
                                    </p:anim>
                                    <p:anim calcmode="lin" valueType="num">
                                      <p:cBhvr>
                                        <p:cTn id="35" dur="1000"/>
                                        <p:tgtEl>
                                          <p:spTgt spid="61"/>
                                        </p:tgtEl>
                                        <p:attrNameLst>
                                          <p:attrName>ppt_y</p:attrName>
                                        </p:attrNameLst>
                                      </p:cBhvr>
                                      <p:tavLst>
                                        <p:tav tm="0">
                                          <p:val>
                                            <p:strVal val="ppt_y"/>
                                          </p:val>
                                        </p:tav>
                                        <p:tav tm="100000">
                                          <p:val>
                                            <p:strVal val="ppt_y+.1"/>
                                          </p:val>
                                        </p:tav>
                                      </p:tavLst>
                                    </p:anim>
                                    <p:set>
                                      <p:cBhvr>
                                        <p:cTn id="36" dur="1" fill="hold">
                                          <p:stCondLst>
                                            <p:cond delay="999"/>
                                          </p:stCondLst>
                                        </p:cTn>
                                        <p:tgtEl>
                                          <p:spTgt spid="61"/>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66"/>
                                        </p:tgtEl>
                                        <p:attrNameLst>
                                          <p:attrName>style.visibility</p:attrName>
                                        </p:attrNameLst>
                                      </p:cBhvr>
                                      <p:to>
                                        <p:strVal val="visible"/>
                                      </p:to>
                                    </p:set>
                                    <p:anim calcmode="lin" valueType="num">
                                      <p:cBhvr>
                                        <p:cTn id="41" dur="500" fill="hold"/>
                                        <p:tgtEl>
                                          <p:spTgt spid="66"/>
                                        </p:tgtEl>
                                        <p:attrNameLst>
                                          <p:attrName>ppt_w</p:attrName>
                                        </p:attrNameLst>
                                      </p:cBhvr>
                                      <p:tavLst>
                                        <p:tav tm="0">
                                          <p:val>
                                            <p:fltVal val="0"/>
                                          </p:val>
                                        </p:tav>
                                        <p:tav tm="100000">
                                          <p:val>
                                            <p:strVal val="#ppt_w"/>
                                          </p:val>
                                        </p:tav>
                                      </p:tavLst>
                                    </p:anim>
                                    <p:anim calcmode="lin" valueType="num">
                                      <p:cBhvr>
                                        <p:cTn id="42" dur="500" fill="hold"/>
                                        <p:tgtEl>
                                          <p:spTgt spid="66"/>
                                        </p:tgtEl>
                                        <p:attrNameLst>
                                          <p:attrName>ppt_h</p:attrName>
                                        </p:attrNameLst>
                                      </p:cBhvr>
                                      <p:tavLst>
                                        <p:tav tm="0">
                                          <p:val>
                                            <p:fltVal val="0"/>
                                          </p:val>
                                        </p:tav>
                                        <p:tav tm="100000">
                                          <p:val>
                                            <p:strVal val="#ppt_h"/>
                                          </p:val>
                                        </p:tav>
                                      </p:tavLst>
                                    </p:anim>
                                    <p:animEffect transition="in" filter="fade">
                                      <p:cBhvr>
                                        <p:cTn id="43" dur="500"/>
                                        <p:tgtEl>
                                          <p:spTgt spid="66"/>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65"/>
                                        </p:tgtEl>
                                        <p:attrNameLst>
                                          <p:attrName>style.visibility</p:attrName>
                                        </p:attrNameLst>
                                      </p:cBhvr>
                                      <p:to>
                                        <p:strVal val="visible"/>
                                      </p:to>
                                    </p:set>
                                    <p:anim calcmode="lin" valueType="num">
                                      <p:cBhvr>
                                        <p:cTn id="46" dur="500" fill="hold"/>
                                        <p:tgtEl>
                                          <p:spTgt spid="65"/>
                                        </p:tgtEl>
                                        <p:attrNameLst>
                                          <p:attrName>ppt_w</p:attrName>
                                        </p:attrNameLst>
                                      </p:cBhvr>
                                      <p:tavLst>
                                        <p:tav tm="0">
                                          <p:val>
                                            <p:fltVal val="0"/>
                                          </p:val>
                                        </p:tav>
                                        <p:tav tm="100000">
                                          <p:val>
                                            <p:strVal val="#ppt_w"/>
                                          </p:val>
                                        </p:tav>
                                      </p:tavLst>
                                    </p:anim>
                                    <p:anim calcmode="lin" valueType="num">
                                      <p:cBhvr>
                                        <p:cTn id="47" dur="500" fill="hold"/>
                                        <p:tgtEl>
                                          <p:spTgt spid="65"/>
                                        </p:tgtEl>
                                        <p:attrNameLst>
                                          <p:attrName>ppt_h</p:attrName>
                                        </p:attrNameLst>
                                      </p:cBhvr>
                                      <p:tavLst>
                                        <p:tav tm="0">
                                          <p:val>
                                            <p:fltVal val="0"/>
                                          </p:val>
                                        </p:tav>
                                        <p:tav tm="100000">
                                          <p:val>
                                            <p:strVal val="#ppt_h"/>
                                          </p:val>
                                        </p:tav>
                                      </p:tavLst>
                                    </p:anim>
                                    <p:animEffect transition="in" filter="fade">
                                      <p:cBhvr>
                                        <p:cTn id="48" dur="500"/>
                                        <p:tgtEl>
                                          <p:spTgt spid="65"/>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2"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animEffect transition="in" filter="wipe(right)">
                                      <p:cBhvr>
                                        <p:cTn id="5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1" grpId="1" animBg="1"/>
      <p:bldP spid="65"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323528" y="2780928"/>
            <a:ext cx="8229600" cy="1143000"/>
          </a:xfrm>
        </p:spPr>
        <p:txBody>
          <a:bodyPr/>
          <a:lstStyle/>
          <a:p>
            <a:pPr algn="r" rtl="1"/>
            <a:r>
              <a:rPr lang="ar-EG" altLang="fr-FR" sz="4000" dirty="0" smtClean="0">
                <a:solidFill>
                  <a:schemeClr val="tx1"/>
                </a:solidFill>
                <a:latin typeface="Traditional Arabic" panose="02020603050405020304" pitchFamily="18" charset="-78"/>
                <a:cs typeface="Traditional Arabic" panose="02020603050405020304" pitchFamily="18" charset="-78"/>
              </a:rPr>
              <a:t>ولذلك </a:t>
            </a:r>
            <a:r>
              <a:rPr lang="ar-DZ" altLang="fr-FR" sz="4000" dirty="0" smtClean="0">
                <a:solidFill>
                  <a:schemeClr val="tx1"/>
                </a:solidFill>
                <a:latin typeface="Traditional Arabic" panose="02020603050405020304" pitchFamily="18" charset="-78"/>
                <a:cs typeface="Traditional Arabic" panose="02020603050405020304" pitchFamily="18" charset="-78"/>
              </a:rPr>
              <a:t>يجب على </a:t>
            </a:r>
            <a:r>
              <a:rPr lang="ar-EG" altLang="fr-FR" sz="4000" dirty="0" smtClean="0">
                <a:solidFill>
                  <a:schemeClr val="tx1"/>
                </a:solidFill>
                <a:latin typeface="Traditional Arabic" panose="02020603050405020304" pitchFamily="18" charset="-78"/>
                <a:cs typeface="Traditional Arabic" panose="02020603050405020304" pitchFamily="18" charset="-78"/>
              </a:rPr>
              <a:t>أخصائي التشغيل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1- أن يكون على علم ودراية بمتطلبات سوق العمل والمهن والوظائف المراد تشغيله بها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2- </a:t>
            </a:r>
            <a:r>
              <a:rPr lang="ar-DZ" altLang="fr-FR" sz="4000" dirty="0" smtClean="0">
                <a:solidFill>
                  <a:schemeClr val="tx1"/>
                </a:solidFill>
                <a:latin typeface="Traditional Arabic" panose="02020603050405020304" pitchFamily="18" charset="-78"/>
                <a:cs typeface="Traditional Arabic" panose="02020603050405020304" pitchFamily="18" charset="-78"/>
              </a:rPr>
              <a:t>أن يتمكن من</a:t>
            </a:r>
            <a:r>
              <a:rPr lang="ar-EG" altLang="fr-FR" sz="4000" dirty="0" smtClean="0">
                <a:solidFill>
                  <a:schemeClr val="tx1"/>
                </a:solidFill>
                <a:latin typeface="Traditional Arabic" panose="02020603050405020304" pitchFamily="18" charset="-78"/>
                <a:cs typeface="Traditional Arabic" panose="02020603050405020304" pitchFamily="18" charset="-78"/>
              </a:rPr>
              <a:t> الاستفادة من بعض النشرات الخاصة والوسائل الإعلامية ونقابات العمال والمؤسسات الصناعية والتجارية التي تعلن بواسطتها عن الوظائف والأعمال التي تحتاج إليها .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3-  أن يكون على علم بالقوانين والتعليمات والتشريعات . </a:t>
            </a:r>
          </a:p>
        </p:txBody>
      </p:sp>
    </p:spTree>
    <p:extLst>
      <p:ext uri="{BB962C8B-B14F-4D97-AF65-F5344CB8AC3E}">
        <p14:creationId xmlns:p14="http://schemas.microsoft.com/office/powerpoint/2010/main" val="272497375"/>
      </p:ext>
    </p:extLst>
  </p:cSld>
  <p:clrMapOvr>
    <a:masterClrMapping/>
  </p:clrMapOvr>
  <p:transition>
    <p:wipe dir="d"/>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323528" y="2996952"/>
            <a:ext cx="8229600" cy="1143000"/>
          </a:xfrm>
        </p:spPr>
        <p:txBody>
          <a:bodyPr/>
          <a:lstStyle/>
          <a:p>
            <a:pPr algn="r"/>
            <a:r>
              <a:rPr lang="ar-DZ" altLang="fr-FR" sz="4000" b="1" dirty="0" smtClean="0">
                <a:solidFill>
                  <a:srgbClr val="FF0000"/>
                </a:solidFill>
                <a:latin typeface="Traditional Arabic" panose="02020603050405020304" pitchFamily="18" charset="-78"/>
                <a:cs typeface="Traditional Arabic" panose="02020603050405020304" pitchFamily="18" charset="-78"/>
              </a:rPr>
              <a:t>  </a:t>
            </a:r>
            <a:r>
              <a:rPr lang="ar-EG" altLang="fr-FR" sz="4000" b="1" dirty="0" smtClean="0">
                <a:solidFill>
                  <a:srgbClr val="FF0000"/>
                </a:solidFill>
                <a:latin typeface="Traditional Arabic" panose="02020603050405020304" pitchFamily="18" charset="-78"/>
                <a:cs typeface="Traditional Arabic" panose="02020603050405020304" pitchFamily="18" charset="-78"/>
              </a:rPr>
              <a:t>الشروط التي يتحقق من خلالها التشغيل الحقيقي للأفراد</a:t>
            </a:r>
            <a:r>
              <a:rPr lang="ar-DZ" altLang="fr-FR" sz="4000" b="1" dirty="0" smtClean="0">
                <a:solidFill>
                  <a:srgbClr val="FF0000"/>
                </a:solidFill>
                <a:latin typeface="Traditional Arabic" panose="02020603050405020304" pitchFamily="18" charset="-78"/>
                <a:cs typeface="Traditional Arabic" panose="02020603050405020304" pitchFamily="18" charset="-78"/>
              </a:rPr>
              <a:t/>
            </a:r>
            <a:br>
              <a:rPr lang="ar-DZ" altLang="fr-FR" sz="4000" b="1" dirty="0" smtClean="0">
                <a:solidFill>
                  <a:srgbClr val="FF0000"/>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1- أن يتمتع المعاقين بفرص عمل متساوية مع الأفراد غير </a:t>
            </a:r>
            <a:r>
              <a:rPr lang="ar-EG" altLang="fr-FR" sz="4000" dirty="0" err="1" smtClean="0">
                <a:solidFill>
                  <a:schemeClr val="tx1"/>
                </a:solidFill>
                <a:latin typeface="Traditional Arabic" panose="02020603050405020304" pitchFamily="18" charset="-78"/>
                <a:cs typeface="Traditional Arabic" panose="02020603050405020304" pitchFamily="18" charset="-78"/>
              </a:rPr>
              <a:t>المعاقي</a:t>
            </a:r>
            <a:r>
              <a:rPr lang="ar-DZ" altLang="fr-FR" sz="4000" dirty="0" smtClean="0">
                <a:solidFill>
                  <a:schemeClr val="tx1"/>
                </a:solidFill>
                <a:latin typeface="Traditional Arabic" panose="02020603050405020304" pitchFamily="18" charset="-78"/>
                <a:cs typeface="Traditional Arabic" panose="02020603050405020304" pitchFamily="18" charset="-78"/>
              </a:rPr>
              <a:t>ـ</a:t>
            </a:r>
            <a:r>
              <a:rPr lang="ar-EG" altLang="fr-FR" sz="4000" dirty="0" smtClean="0">
                <a:solidFill>
                  <a:schemeClr val="tx1"/>
                </a:solidFill>
                <a:latin typeface="Traditional Arabic" panose="02020603050405020304" pitchFamily="18" charset="-78"/>
                <a:cs typeface="Traditional Arabic" panose="02020603050405020304" pitchFamily="18" charset="-78"/>
              </a:rPr>
              <a:t>ن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2- أن يتم التركيز على المهارات الإيجابية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3- تحديد المهن والحرف المناسبة للمعاقين .</a:t>
            </a:r>
          </a:p>
        </p:txBody>
      </p:sp>
    </p:spTree>
    <p:extLst>
      <p:ext uri="{BB962C8B-B14F-4D97-AF65-F5344CB8AC3E}">
        <p14:creationId xmlns:p14="http://schemas.microsoft.com/office/powerpoint/2010/main" val="2663232862"/>
      </p:ext>
    </p:extLst>
  </p:cSld>
  <p:clrMapOvr>
    <a:masterClrMapping/>
  </p:clrMapOvr>
  <p:transition>
    <p:wipe dir="d"/>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1"/>
          <p:cNvSpPr>
            <a:spLocks noGrp="1"/>
          </p:cNvSpPr>
          <p:nvPr>
            <p:ph type="title"/>
          </p:nvPr>
        </p:nvSpPr>
        <p:spPr>
          <a:xfrm>
            <a:off x="539552" y="3140968"/>
            <a:ext cx="8229600" cy="1143000"/>
          </a:xfrm>
        </p:spPr>
        <p:txBody>
          <a:bodyPr/>
          <a:lstStyle/>
          <a:p>
            <a:pPr algn="r" rtl="1"/>
            <a:r>
              <a:rPr lang="ar-EG" altLang="fr-FR" sz="4400" dirty="0" smtClean="0">
                <a:solidFill>
                  <a:schemeClr val="tx1"/>
                </a:solidFill>
                <a:latin typeface="Traditional Arabic" panose="02020603050405020304" pitchFamily="18" charset="-78"/>
                <a:cs typeface="Traditional Arabic" panose="02020603050405020304" pitchFamily="18" charset="-78"/>
              </a:rPr>
              <a:t>أما أنواع التشغيل فهي</a:t>
            </a:r>
            <a:r>
              <a:rPr lang="ar-DZ" altLang="fr-FR" sz="4400" dirty="0" smtClean="0">
                <a:solidFill>
                  <a:schemeClr val="tx1"/>
                </a:solidFill>
                <a:latin typeface="Traditional Arabic" panose="02020603050405020304" pitchFamily="18" charset="-78"/>
                <a:cs typeface="Traditional Arabic" panose="02020603050405020304" pitchFamily="18" charset="-78"/>
              </a:rPr>
              <a:t>:</a:t>
            </a:r>
            <a:r>
              <a:rPr lang="ar-EG" altLang="fr-FR" sz="4400" dirty="0" smtClean="0">
                <a:solidFill>
                  <a:schemeClr val="tx1"/>
                </a:solidFill>
                <a:latin typeface="Traditional Arabic" panose="02020603050405020304" pitchFamily="18" charset="-78"/>
                <a:cs typeface="Traditional Arabic" panose="02020603050405020304" pitchFamily="18" charset="-78"/>
              </a:rPr>
              <a:t>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1- التشغيل الإلزامي : </a:t>
            </a: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يتطلب تشريعاً خاصاً من الدولة ويجبر المؤسسات سواء العامة منها أو الخاصة </a:t>
            </a:r>
            <a:r>
              <a:rPr lang="ar-EG" altLang="fr-FR" sz="4400" dirty="0" err="1" smtClean="0">
                <a:solidFill>
                  <a:schemeClr val="tx1"/>
                </a:solidFill>
                <a:latin typeface="Traditional Arabic" panose="02020603050405020304" pitchFamily="18" charset="-78"/>
                <a:cs typeface="Traditional Arabic" panose="02020603050405020304" pitchFamily="18" charset="-78"/>
              </a:rPr>
              <a:t>يتحديد</a:t>
            </a:r>
            <a:r>
              <a:rPr lang="ar-EG" altLang="fr-FR" sz="4400" dirty="0" smtClean="0">
                <a:solidFill>
                  <a:schemeClr val="tx1"/>
                </a:solidFill>
                <a:latin typeface="Traditional Arabic" panose="02020603050405020304" pitchFamily="18" charset="-78"/>
                <a:cs typeface="Traditional Arabic" panose="02020603050405020304" pitchFamily="18" charset="-78"/>
              </a:rPr>
              <a:t> نسب معينة من شواغرها للمعاقين .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2- التشغيل المحمي : </a:t>
            </a: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وهذا النوع من التشغيل يقتصر غالباً على المعاقين شديدي الإعاقة والذين لا تمكنهم إعاقتهم من التدريب على مهنة بشكل يحقق لهم إمكانيات الاستقلال الذاتي ومتابعة العمل .</a:t>
            </a:r>
          </a:p>
        </p:txBody>
      </p:sp>
    </p:spTree>
    <p:extLst>
      <p:ext uri="{BB962C8B-B14F-4D97-AF65-F5344CB8AC3E}">
        <p14:creationId xmlns:p14="http://schemas.microsoft.com/office/powerpoint/2010/main" val="3461935239"/>
      </p:ext>
    </p:extLst>
  </p:cSld>
  <p:clrMapOvr>
    <a:masterClrMapping/>
  </p:clrMapOvr>
  <p:transition>
    <p:wipe dir="d"/>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500063" y="765175"/>
            <a:ext cx="8229600" cy="1143000"/>
          </a:xfrm>
        </p:spPr>
        <p:txBody>
          <a:bodyPr/>
          <a:lstStyle/>
          <a:p>
            <a:pPr algn="r" rtl="1"/>
            <a:r>
              <a:rPr lang="ar-DZ" altLang="fr-FR" sz="4000" smtClean="0">
                <a:solidFill>
                  <a:schemeClr val="tx1"/>
                </a:solidFill>
                <a:latin typeface="Traditional Arabic" panose="02020603050405020304" pitchFamily="18" charset="-78"/>
                <a:cs typeface="Traditional Arabic" panose="02020603050405020304" pitchFamily="18" charset="-78"/>
              </a:rPr>
              <a:t>3</a:t>
            </a:r>
            <a:r>
              <a:rPr lang="ar-DZ" altLang="fr-FR" sz="4000" b="1" smtClean="0">
                <a:solidFill>
                  <a:schemeClr val="tx1"/>
                </a:solidFill>
                <a:latin typeface="Traditional Arabic" panose="02020603050405020304" pitchFamily="18" charset="-78"/>
                <a:cs typeface="Traditional Arabic" panose="02020603050405020304" pitchFamily="18" charset="-78"/>
              </a:rPr>
              <a:t>- ا</a:t>
            </a:r>
            <a:r>
              <a:rPr lang="ar-EG" altLang="fr-FR" sz="4000" b="1" smtClean="0">
                <a:solidFill>
                  <a:schemeClr val="tx1"/>
                </a:solidFill>
                <a:latin typeface="Traditional Arabic" panose="02020603050405020304" pitchFamily="18" charset="-78"/>
                <a:cs typeface="Traditional Arabic" panose="02020603050405020304" pitchFamily="18" charset="-78"/>
              </a:rPr>
              <a:t>لتشغيل الاختياري </a:t>
            </a:r>
            <a:r>
              <a:rPr lang="ar-EG" altLang="fr-FR" sz="4000" smtClean="0">
                <a:solidFill>
                  <a:schemeClr val="tx1"/>
                </a:solidFill>
                <a:latin typeface="Traditional Arabic" panose="02020603050405020304" pitchFamily="18" charset="-78"/>
                <a:cs typeface="Traditional Arabic" panose="02020603050405020304" pitchFamily="18" charset="-78"/>
              </a:rPr>
              <a:t>: </a:t>
            </a:r>
            <a:r>
              <a:rPr lang="ar-DZ" altLang="fr-FR" sz="4000" smtClean="0">
                <a:solidFill>
                  <a:schemeClr val="tx1"/>
                </a:solidFill>
                <a:latin typeface="Traditional Arabic" panose="02020603050405020304" pitchFamily="18" charset="-78"/>
                <a:cs typeface="Traditional Arabic" panose="02020603050405020304" pitchFamily="18" charset="-78"/>
              </a:rPr>
              <a:t/>
            </a:r>
            <a:br>
              <a:rPr lang="ar-DZ" altLang="fr-FR" sz="4000" smtClean="0">
                <a:solidFill>
                  <a:schemeClr val="tx1"/>
                </a:solidFill>
                <a:latin typeface="Traditional Arabic" panose="02020603050405020304" pitchFamily="18" charset="-78"/>
                <a:cs typeface="Traditional Arabic" panose="02020603050405020304" pitchFamily="18" charset="-78"/>
              </a:rPr>
            </a:br>
            <a:r>
              <a:rPr lang="ar-DZ" altLang="fr-FR" sz="4000" smtClean="0">
                <a:solidFill>
                  <a:schemeClr val="tx1"/>
                </a:solidFill>
                <a:latin typeface="Traditional Arabic" panose="02020603050405020304" pitchFamily="18" charset="-78"/>
                <a:cs typeface="Traditional Arabic" panose="02020603050405020304" pitchFamily="18" charset="-78"/>
              </a:rPr>
              <a:t/>
            </a:r>
            <a:br>
              <a:rPr lang="ar-DZ" altLang="fr-FR" sz="4000" smtClean="0">
                <a:solidFill>
                  <a:schemeClr val="tx1"/>
                </a:solidFill>
                <a:latin typeface="Traditional Arabic" panose="02020603050405020304" pitchFamily="18" charset="-78"/>
                <a:cs typeface="Traditional Arabic" panose="02020603050405020304" pitchFamily="18" charset="-78"/>
              </a:rPr>
            </a:br>
            <a:r>
              <a:rPr lang="ar-EG" altLang="fr-FR" sz="4000" smtClean="0">
                <a:solidFill>
                  <a:schemeClr val="tx1"/>
                </a:solidFill>
                <a:latin typeface="Traditional Arabic" panose="02020603050405020304" pitchFamily="18" charset="-78"/>
                <a:cs typeface="Traditional Arabic" panose="02020603050405020304" pitchFamily="18" charset="-78"/>
              </a:rPr>
              <a:t>خاضع لاتجاهات ومواقف أصحاب العم</a:t>
            </a:r>
            <a:r>
              <a:rPr lang="ar-DZ" altLang="fr-FR" sz="4000" smtClean="0">
                <a:solidFill>
                  <a:schemeClr val="tx1"/>
                </a:solidFill>
                <a:latin typeface="Traditional Arabic" panose="02020603050405020304" pitchFamily="18" charset="-78"/>
                <a:cs typeface="Traditional Arabic" panose="02020603050405020304" pitchFamily="18" charset="-78"/>
              </a:rPr>
              <a:t>ــــــــــــــــــــــ</a:t>
            </a:r>
            <a:r>
              <a:rPr lang="ar-EG" altLang="fr-FR" sz="4000" smtClean="0">
                <a:solidFill>
                  <a:schemeClr val="tx1"/>
                </a:solidFill>
                <a:latin typeface="Traditional Arabic" panose="02020603050405020304" pitchFamily="18" charset="-78"/>
                <a:cs typeface="Traditional Arabic" panose="02020603050405020304" pitchFamily="18" charset="-78"/>
              </a:rPr>
              <a:t>ل والقائمين على المؤسسات نحو المعاقين , حيث يتم تشغيل المعاقين بناء على قناعات هؤلاء في قدرة المعاق على المعمل أو لأسباب إنسانية . </a:t>
            </a:r>
          </a:p>
        </p:txBody>
      </p:sp>
    </p:spTree>
    <p:extLst>
      <p:ext uri="{BB962C8B-B14F-4D97-AF65-F5344CB8AC3E}">
        <p14:creationId xmlns:p14="http://schemas.microsoft.com/office/powerpoint/2010/main" val="2667986915"/>
      </p:ext>
    </p:extLst>
  </p:cSld>
  <p:clrMapOvr>
    <a:masterClrMapping/>
  </p:clrMapOvr>
  <p:transition>
    <p:wipe dir="d"/>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251520" y="2564904"/>
            <a:ext cx="8229600" cy="1143000"/>
          </a:xfrm>
        </p:spPr>
        <p:txBody>
          <a:bodyPr/>
          <a:lstStyle/>
          <a:p>
            <a:pPr algn="r"/>
            <a:r>
              <a:rPr lang="ar-DZ" altLang="fr-FR" sz="4000" b="1" dirty="0" smtClean="0">
                <a:solidFill>
                  <a:schemeClr val="tx1"/>
                </a:solidFill>
                <a:latin typeface="Traditional Arabic" panose="02020603050405020304" pitchFamily="18" charset="-78"/>
                <a:cs typeface="Traditional Arabic" panose="02020603050405020304" pitchFamily="18" charset="-78"/>
              </a:rPr>
              <a:t>              </a:t>
            </a:r>
            <a:r>
              <a:rPr lang="ar-EG" altLang="fr-FR" sz="4000" b="1" dirty="0" smtClean="0">
                <a:solidFill>
                  <a:srgbClr val="FF0000"/>
                </a:solidFill>
                <a:latin typeface="Traditional Arabic" panose="02020603050405020304" pitchFamily="18" charset="-78"/>
                <a:cs typeface="Traditional Arabic" panose="02020603050405020304" pitchFamily="18" charset="-78"/>
              </a:rPr>
              <a:t>مصادر صعوبات تشغيل المعاقين </a:t>
            </a:r>
            <a:r>
              <a:rPr lang="ar-EG" altLang="fr-FR" sz="4000" dirty="0" smtClean="0">
                <a:solidFill>
                  <a:schemeClr val="tx1"/>
                </a:solidFill>
                <a:latin typeface="Traditional Arabic" panose="02020603050405020304" pitchFamily="18" charset="-78"/>
                <a:cs typeface="Traditional Arabic" panose="02020603050405020304" pitchFamily="18" charset="-78"/>
              </a:rPr>
              <a:t>: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1- موقف المجتمع واتجاهاته السلبية نحو المعاقين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2- الظروف الاقتصادية السائدة في البيئة المحيطة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3- مواقف نقابات العمال ومكاتب الاستخدام مع توظيف المعاقين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4- مواقف أصحاب العمل والعمال الأسوياء مع المعاقين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5- مواقف المعاق نفسه ومواقف أسرته مع العمل . </a:t>
            </a:r>
          </a:p>
        </p:txBody>
      </p:sp>
    </p:spTree>
    <p:extLst>
      <p:ext uri="{BB962C8B-B14F-4D97-AF65-F5344CB8AC3E}">
        <p14:creationId xmlns:p14="http://schemas.microsoft.com/office/powerpoint/2010/main" val="3025861644"/>
      </p:ext>
    </p:extLst>
  </p:cSld>
  <p:clrMapOvr>
    <a:masterClrMapping/>
  </p:clrMapOvr>
  <p:transition>
    <p:wipe dir="d"/>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395536" y="2924944"/>
            <a:ext cx="8229600" cy="1143000"/>
          </a:xfrm>
        </p:spPr>
        <p:txBody>
          <a:bodyPr/>
          <a:lstStyle/>
          <a:p>
            <a:pPr algn="r" rtl="1"/>
            <a:r>
              <a:rPr lang="ar-DZ" altLang="fr-FR" sz="4400" b="1" dirty="0" smtClean="0">
                <a:solidFill>
                  <a:srgbClr val="FF0000"/>
                </a:solidFill>
                <a:latin typeface="Traditional Arabic" panose="02020603050405020304" pitchFamily="18" charset="-78"/>
                <a:cs typeface="Traditional Arabic" panose="02020603050405020304" pitchFamily="18" charset="-78"/>
              </a:rPr>
              <a:t>                    6 </a:t>
            </a:r>
            <a:r>
              <a:rPr lang="ar-EG" altLang="fr-FR" sz="4400" b="1" dirty="0" smtClean="0">
                <a:solidFill>
                  <a:srgbClr val="FF0000"/>
                </a:solidFill>
                <a:latin typeface="Traditional Arabic" panose="02020603050405020304" pitchFamily="18" charset="-78"/>
                <a:cs typeface="Traditional Arabic" panose="02020603050405020304" pitchFamily="18" charset="-78"/>
              </a:rPr>
              <a:t>- التشغيل المحمي</a:t>
            </a:r>
            <a:r>
              <a:rPr lang="ar-DZ" altLang="fr-FR" sz="4400" b="1" dirty="0" smtClean="0">
                <a:solidFill>
                  <a:srgbClr val="FF0000"/>
                </a:solidFill>
                <a:latin typeface="Traditional Arabic" panose="02020603050405020304" pitchFamily="18" charset="-78"/>
                <a:cs typeface="Traditional Arabic" panose="02020603050405020304" pitchFamily="18" charset="-78"/>
              </a:rPr>
              <a:t/>
            </a:r>
            <a:br>
              <a:rPr lang="ar-DZ" altLang="fr-FR" sz="4400" b="1" dirty="0" smtClean="0">
                <a:solidFill>
                  <a:srgbClr val="FF0000"/>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   فقد جاءت فكرة إقامة المشاغل المحمية التي تنطوي على خلق ظروف وشروط خاصة تضمن العمل لأولئك المعاقين الذ</a:t>
            </a:r>
            <a:r>
              <a:rPr lang="ar-DZ" altLang="fr-FR" sz="4400" dirty="0" smtClean="0">
                <a:solidFill>
                  <a:schemeClr val="tx1"/>
                </a:solidFill>
                <a:latin typeface="Traditional Arabic" panose="02020603050405020304" pitchFamily="18" charset="-78"/>
                <a:cs typeface="Traditional Arabic" panose="02020603050405020304" pitchFamily="18" charset="-78"/>
              </a:rPr>
              <a:t>ي</a:t>
            </a:r>
            <a:r>
              <a:rPr lang="ar-EG" altLang="fr-FR" sz="4400" dirty="0" smtClean="0">
                <a:solidFill>
                  <a:schemeClr val="tx1"/>
                </a:solidFill>
                <a:latin typeface="Traditional Arabic" panose="02020603050405020304" pitchFamily="18" charset="-78"/>
                <a:cs typeface="Traditional Arabic" panose="02020603050405020304" pitchFamily="18" charset="-78"/>
              </a:rPr>
              <a:t>ن يستطيعون الحصول على عمل أو الذين لا يصلحون للعمل في الأعمال العادية . </a:t>
            </a:r>
          </a:p>
        </p:txBody>
      </p:sp>
    </p:spTree>
    <p:extLst>
      <p:ext uri="{BB962C8B-B14F-4D97-AF65-F5344CB8AC3E}">
        <p14:creationId xmlns:p14="http://schemas.microsoft.com/office/powerpoint/2010/main" val="4164316369"/>
      </p:ext>
    </p:extLst>
  </p:cSld>
  <p:clrMapOvr>
    <a:masterClrMapping/>
  </p:clrMapOvr>
  <p:transition>
    <p:wipe dir="d"/>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a:xfrm>
            <a:off x="323528" y="2996952"/>
            <a:ext cx="8229600" cy="1143000"/>
          </a:xfrm>
        </p:spPr>
        <p:txBody>
          <a:bodyPr/>
          <a:lstStyle/>
          <a:p>
            <a:pPr algn="r" rtl="1"/>
            <a:r>
              <a:rPr lang="ar-EG" altLang="fr-FR" sz="4400" dirty="0" smtClean="0">
                <a:solidFill>
                  <a:schemeClr val="tx1"/>
                </a:solidFill>
                <a:latin typeface="Traditional Arabic" panose="02020603050405020304" pitchFamily="18" charset="-78"/>
                <a:cs typeface="Traditional Arabic" panose="02020603050405020304" pitchFamily="18" charset="-78"/>
              </a:rPr>
              <a:t>مفهوم المشاغل المحمية فيستعمل ليدل على المشاغل التي يعمل فيها المعاقين بمختلف فئاتهم ,ويكون من أهدافها الرئيسية ما يلي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1- توفير عمل مثمر لأولئك المعاقين الذين لا يستطيعون العمل تحت ظروف عادية .</a:t>
            </a:r>
            <a:br>
              <a:rPr lang="ar-EG"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2- توفير خدمات التقييم المهني للقدرات العملية في بداية الفترة الأولى من العمل بالإضافة إلى تدريب مهني أثناء العمل .</a:t>
            </a:r>
            <a:br>
              <a:rPr lang="ar-EG" altLang="fr-FR" sz="4400" dirty="0" smtClean="0">
                <a:solidFill>
                  <a:schemeClr val="tx1"/>
                </a:solidFill>
                <a:latin typeface="Traditional Arabic" panose="02020603050405020304" pitchFamily="18" charset="-78"/>
                <a:cs typeface="Traditional Arabic" panose="02020603050405020304" pitchFamily="18" charset="-78"/>
              </a:rPr>
            </a:br>
            <a:endParaRPr lang="ar-EG" altLang="fr-FR" sz="4400" dirty="0" smtClean="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955844627"/>
      </p:ext>
    </p:extLst>
  </p:cSld>
  <p:clrMapOvr>
    <a:masterClrMapping/>
  </p:clrMapOvr>
  <p:transition>
    <p:wipe dir="d"/>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itle 1"/>
          <p:cNvSpPr>
            <a:spLocks noGrp="1"/>
          </p:cNvSpPr>
          <p:nvPr>
            <p:ph type="title"/>
          </p:nvPr>
        </p:nvSpPr>
        <p:spPr>
          <a:xfrm>
            <a:off x="251520" y="2420888"/>
            <a:ext cx="8229600" cy="1143000"/>
          </a:xfrm>
        </p:spPr>
        <p:txBody>
          <a:bodyPr/>
          <a:lstStyle/>
          <a:p>
            <a:pPr algn="r" rtl="1"/>
            <a:r>
              <a:rPr lang="ar-EG" altLang="fr-FR" sz="4400" dirty="0" smtClean="0">
                <a:solidFill>
                  <a:schemeClr val="tx1"/>
                </a:solidFill>
                <a:latin typeface="Traditional Arabic" panose="02020603050405020304" pitchFamily="18" charset="-78"/>
                <a:cs typeface="Traditional Arabic" panose="02020603050405020304" pitchFamily="18" charset="-78"/>
              </a:rPr>
              <a:t>وتشكل المشاغل المحمية مكاناً يزاول فيه بعض المعاقين عملاً انتقالياً بمعنى انهم يعملون فيها لفترة محدودة بغرض التدريب والتكيف ومن ثم ينتقلون للعمل في السوق المفتوحة فغالباً ما تتولاه الدولة أو المؤسسات التطوعية .</a:t>
            </a:r>
          </a:p>
        </p:txBody>
      </p:sp>
    </p:spTree>
    <p:extLst>
      <p:ext uri="{BB962C8B-B14F-4D97-AF65-F5344CB8AC3E}">
        <p14:creationId xmlns:p14="http://schemas.microsoft.com/office/powerpoint/2010/main" val="414794615"/>
      </p:ext>
    </p:extLst>
  </p:cSld>
  <p:clrMapOvr>
    <a:masterClrMapping/>
  </p:clrMapOvr>
  <p:transition>
    <p:wipe dir="d"/>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a:xfrm>
            <a:off x="539552" y="2924944"/>
            <a:ext cx="8229600" cy="1143000"/>
          </a:xfrm>
        </p:spPr>
        <p:txBody>
          <a:bodyPr/>
          <a:lstStyle/>
          <a:p>
            <a:pPr algn="r" rtl="1"/>
            <a:r>
              <a:rPr lang="ar-DZ" altLang="fr-FR" sz="4000" dirty="0" smtClean="0">
                <a:solidFill>
                  <a:schemeClr val="tx1"/>
                </a:solidFill>
                <a:latin typeface="Traditional Arabic" panose="02020603050405020304" pitchFamily="18" charset="-78"/>
                <a:cs typeface="Traditional Arabic" panose="02020603050405020304" pitchFamily="18" charset="-78"/>
              </a:rPr>
              <a:t>                </a:t>
            </a:r>
            <a:r>
              <a:rPr lang="ar-DZ" altLang="fr-FR" sz="4000" b="1" dirty="0" smtClean="0">
                <a:solidFill>
                  <a:srgbClr val="FF0000"/>
                </a:solidFill>
                <a:latin typeface="Traditional Arabic" panose="02020603050405020304" pitchFamily="18" charset="-78"/>
                <a:cs typeface="Traditional Arabic" panose="02020603050405020304" pitchFamily="18" charset="-78"/>
              </a:rPr>
              <a:t>7</a:t>
            </a:r>
            <a:r>
              <a:rPr lang="ar-EG" altLang="fr-FR" sz="4000" b="1" dirty="0" smtClean="0">
                <a:solidFill>
                  <a:srgbClr val="FF0000"/>
                </a:solidFill>
                <a:latin typeface="Traditional Arabic" panose="02020603050405020304" pitchFamily="18" charset="-78"/>
                <a:cs typeface="Traditional Arabic" panose="02020603050405020304" pitchFamily="18" charset="-78"/>
              </a:rPr>
              <a:t>- تحليل العمل والتكيف </a:t>
            </a:r>
            <a:r>
              <a:rPr lang="ar-SA" altLang="fr-FR" sz="4000" b="1" dirty="0" smtClean="0">
                <a:solidFill>
                  <a:srgbClr val="FF0000"/>
                </a:solidFill>
                <a:latin typeface="Traditional Arabic" panose="02020603050405020304" pitchFamily="18" charset="-78"/>
                <a:cs typeface="Traditional Arabic" panose="02020603050405020304" pitchFamily="18" charset="-78"/>
              </a:rPr>
              <a:t>معه</a:t>
            </a:r>
            <a:r>
              <a:rPr lang="ar-DZ" altLang="fr-FR" sz="4000" b="1" dirty="0" smtClean="0">
                <a:solidFill>
                  <a:srgbClr val="FF0000"/>
                </a:solidFill>
                <a:latin typeface="Traditional Arabic" panose="02020603050405020304" pitchFamily="18" charset="-78"/>
                <a:cs typeface="Traditional Arabic" panose="02020603050405020304" pitchFamily="18" charset="-78"/>
              </a:rPr>
              <a:t/>
            </a:r>
            <a:br>
              <a:rPr lang="ar-DZ" altLang="fr-FR" sz="4000" b="1" dirty="0" smtClean="0">
                <a:solidFill>
                  <a:srgbClr val="FF0000"/>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a:r>
            <a:br>
              <a:rPr lang="ar-EG" altLang="fr-FR" sz="4000" dirty="0" smtClean="0">
                <a:solidFill>
                  <a:schemeClr val="tx1"/>
                </a:solidFill>
                <a:latin typeface="Traditional Arabic" panose="02020603050405020304" pitchFamily="18" charset="-78"/>
                <a:cs typeface="Traditional Arabic" panose="02020603050405020304" pitchFamily="18" charset="-78"/>
              </a:rPr>
            </a:br>
            <a:r>
              <a:rPr lang="ar-EG" altLang="fr-FR" sz="4000" dirty="0" smtClean="0">
                <a:solidFill>
                  <a:schemeClr val="tx1"/>
                </a:solidFill>
                <a:latin typeface="Traditional Arabic" panose="02020603050405020304" pitchFamily="18" charset="-78"/>
                <a:cs typeface="Traditional Arabic" panose="02020603050405020304" pitchFamily="18" charset="-78"/>
              </a:rPr>
              <a:t>   ومن أهم الخدمات التي تساعد على نجاح خدمات التأهيل المهني الأخرى تحليل العمل من جهة ومساعدة المعاق على التكيف مع متطلبات العمل الذي يشتغل به , ومن قبل اكثر من أخصائي واحد ذلك أنها جزء لا يتجزأ من خدمات التوجيه والإرشاد المهني . </a:t>
            </a:r>
          </a:p>
        </p:txBody>
      </p:sp>
    </p:spTree>
    <p:extLst>
      <p:ext uri="{BB962C8B-B14F-4D97-AF65-F5344CB8AC3E}">
        <p14:creationId xmlns:p14="http://schemas.microsoft.com/office/powerpoint/2010/main" val="2546833615"/>
      </p:ext>
    </p:extLst>
  </p:cSld>
  <p:clrMapOvr>
    <a:masterClrMapping/>
  </p:clrMapOvr>
  <p:transition>
    <p:wipe dir="d"/>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95536" y="2708920"/>
            <a:ext cx="8229600" cy="1143000"/>
          </a:xfrm>
        </p:spPr>
        <p:txBody>
          <a:bodyPr/>
          <a:lstStyle/>
          <a:p>
            <a:pPr algn="r" rtl="1"/>
            <a:r>
              <a:rPr lang="ar-EG" altLang="fr-FR" sz="4400" dirty="0" smtClean="0">
                <a:solidFill>
                  <a:schemeClr val="tx1"/>
                </a:solidFill>
                <a:latin typeface="Traditional Arabic" panose="02020603050405020304" pitchFamily="18" charset="-78"/>
                <a:cs typeface="Traditional Arabic" panose="02020603050405020304" pitchFamily="18" charset="-78"/>
              </a:rPr>
              <a:t>إن العمل أو الوظيفة هي مجموعة من المهام المتصلة والمترابطة يتطلب أداؤها مجموعة من القدرات والمهارات من العامل أو الموظف . والواقع أن تحليل العمل لا يقتصر على تحديد تلك المهام . </a:t>
            </a:r>
            <a:r>
              <a:rPr lang="ar-DZ" altLang="fr-FR" sz="4400" dirty="0" smtClean="0">
                <a:solidFill>
                  <a:schemeClr val="tx1"/>
                </a:solidFill>
                <a:latin typeface="Traditional Arabic" panose="02020603050405020304" pitchFamily="18" charset="-78"/>
                <a:cs typeface="Traditional Arabic" panose="02020603050405020304" pitchFamily="18" charset="-78"/>
              </a:rPr>
              <a:t/>
            </a:r>
            <a:br>
              <a:rPr lang="ar-DZ" altLang="fr-FR" sz="4400" dirty="0" smtClean="0">
                <a:solidFill>
                  <a:schemeClr val="tx1"/>
                </a:solidFill>
                <a:latin typeface="Traditional Arabic" panose="02020603050405020304" pitchFamily="18" charset="-78"/>
                <a:cs typeface="Traditional Arabic" panose="02020603050405020304" pitchFamily="18" charset="-78"/>
              </a:rPr>
            </a:br>
            <a:r>
              <a:rPr lang="ar-EG" altLang="fr-FR" sz="4400" dirty="0" smtClean="0">
                <a:solidFill>
                  <a:schemeClr val="tx1"/>
                </a:solidFill>
                <a:latin typeface="Traditional Arabic" panose="02020603050405020304" pitchFamily="18" charset="-78"/>
                <a:cs typeface="Traditional Arabic" panose="02020603050405020304" pitchFamily="18" charset="-78"/>
              </a:rPr>
              <a:t>وإنما يتعدى ذلك إلى تحديد متطلبات تلك الوظيفة أو المهنة من حيث القدرات والميول والمستوى  الثقافي ومستوى التدريب . والمعلومات التي تبين طبيعة العمل</a:t>
            </a:r>
          </a:p>
        </p:txBody>
      </p:sp>
    </p:spTree>
    <p:extLst>
      <p:ext uri="{BB962C8B-B14F-4D97-AF65-F5344CB8AC3E}">
        <p14:creationId xmlns:p14="http://schemas.microsoft.com/office/powerpoint/2010/main" val="576939795"/>
      </p:ext>
    </p:extLst>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Océan">
  <a:themeElements>
    <a:clrScheme name="Océ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é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é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é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é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é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é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é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é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é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3162</TotalTime>
  <Words>2436</Words>
  <Application>Microsoft Office PowerPoint</Application>
  <PresentationFormat>Affichage à l'écran (4:3)</PresentationFormat>
  <Paragraphs>274</Paragraphs>
  <Slides>101</Slides>
  <Notes>27</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101</vt:i4>
      </vt:variant>
    </vt:vector>
  </HeadingPairs>
  <TitlesOfParts>
    <vt:vector size="111" baseType="lpstr">
      <vt:lpstr>Arabic Typesetting</vt:lpstr>
      <vt:lpstr>Arial</vt:lpstr>
      <vt:lpstr>mohammad bold art 1</vt:lpstr>
      <vt:lpstr>Sakkal Majalla</vt:lpstr>
      <vt:lpstr>Simplified Arabic</vt:lpstr>
      <vt:lpstr>Tahoma</vt:lpstr>
      <vt:lpstr>Times New Roman</vt:lpstr>
      <vt:lpstr>Traditional Arabic</vt:lpstr>
      <vt:lpstr>Wingdings</vt:lpstr>
      <vt:lpstr>Océan</vt:lpstr>
      <vt:lpstr>الجمهورية الجزائرية الديمقراطية الشعبية وزارة التعليم العالي والبحث العلمي جامعة 8 ماي 1945 – قالمة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اسباب الاعاقة</vt:lpstr>
      <vt:lpstr>الوقاية من الاعاقة </vt:lpstr>
      <vt:lpstr>Présentation PowerPoint</vt:lpstr>
      <vt:lpstr>واقع التربية الخاصة في البلاد العربية</vt:lpstr>
      <vt:lpstr>واقع التربية الخاصة في البلاد العربية</vt:lpstr>
      <vt:lpstr>Présentation PowerPoint</vt:lpstr>
      <vt:lpstr>Présentation PowerPoint</vt:lpstr>
      <vt:lpstr>  يشير إلى مجموعة الخدمات والوسائل والأساليب المتخصصة التي تهدف إلى تصحيح العجز الجسمي أو العقلي، كما تسعى إلى مساعدة الشخص المعاق على التكيف عن طريق الإرشاد النفسي والتوجيه المهني  بالإضافة إلى التدريب على العمل والتشغيل .</vt:lpstr>
      <vt:lpstr> هو تلك العملية المنظمة والمستمرة والتي تهدف إلى إيصال الفرد المعاق إلى درجة ممكنة ومقبولة من النواحي الطيبة والاجتماعية والنفسية والتربوية والاقتصادية التي يستطيع الوصول.</vt:lpstr>
      <vt:lpstr>Présentation PowerPoint</vt:lpstr>
      <vt:lpstr>بأنه إعادة التكيف أو الإعداد للحياة بمعنى آخر بأن التأهيل هو الاستفادة من مجموعة الخدمات المنظمة في النواحي الطبية والاجتماعية والتربوية والمهنية بقصد تدريب الشخص المعاق للوصول إلى أقصى درجات القدرة الوظيفية، وتغطي خدمات التأهيل المقدمة بأربعة جوانب رئيسية هي التأهيل الطبي، التأهيل النفسي، التأهيل الاجتماعي، وأخيراً التأهيل المهني.  </vt:lpstr>
      <vt:lpstr>يجب علينا أن نفرق بين التأهيل وإعــــادة التأهيـــــــــــل    نقصد بالتأهيل عندما نشير إلى الخدمات المطلوبـــــــــــــة لتطوير قدرات الفرد واستعداداته عندما لاتكون هذه القدرات قد ظهرت أصلاً  هذا ينطبق على المعاقين صغـــــــــــــــار السن الذين تكون إعاقتهم خلقيـــــــــــة  أو حصلت في مرحلة مبكرة من عمرهم . </vt:lpstr>
      <vt:lpstr> عبارة عن عملية إعادة تكيف الإنسان مع البيئة فإذا كان اختلال تكيف الإنســــــــــان مقتصراً على الناحية الطبية فإنه يحتاج إلى التأهيل الطبي , أما إذا كان الإنسان  في حاجة إلى إعادة تكيف من الناحية النفسية فإنه يحتاج إلى التأهيل النفسي، وإذا كان الاختلال في التكيف مع المهنة بسبب إصابته بعائق فإنه يحتاج إلى التأهيل المهني .  </vt:lpstr>
      <vt:lpstr>                            إذن  فهي إعادة تأهيل فرد كان قد تدرب أو تعلــــــــــــــــم مهنة ما ومارس هذه المهنة مدة من الزمــن ثم حدث أن أصيب بعاهة وأصبح معاقاً، ولم يستطيع العودة إلى عمله أو مهنته الأصلية بسبب إعاقته جديدة.  وهكذا يتضح أن عملية تأهيل المعاقين بشكــل عــــــــــــــــــام لا تقتصر على التأهيل المهني ومساعدة الفرد على التدريب على مهنة معينة إنما هي عملية شاملة لجوانب النمو عند الإنسان وتهدف إلى إعادة قدرته على التكيف في مجالات الحياة المختلفة .</vt:lpstr>
      <vt:lpstr>Présentation PowerPoint</vt:lpstr>
      <vt:lpstr> إعــادة الفـــرد المعــــاق إلى أعلى مستــــــــوى وظيفي ممكن من الناحيــــــــة البدنيــــة أو العقليـــــــــة وذلك عـــن طريــــــــق استخدام المهـارات الطبية لتقليـــــــل الإعاقة  أو إزالتهــــــــا إن أمكــــــــن.               </vt:lpstr>
      <vt:lpstr>Présentation PowerPoint</vt:lpstr>
      <vt:lpstr> وهو إعادة الفرد المعــــــــــــــــاق إلى أعلى مستوى ممكن من الناحية الاجتماعية والنفسية. وذلك عن طريق استخدام الطرق التالية:                        العلاج النفسي             ويتم ذلك بالجلسات الإرشادية والنفسية التي تهدف إلى تقليل المشكلة ومحاولة الوصول إلى حل يشارك فيه المعاق بأقصى قدر ممكن. </vt:lpstr>
      <vt:lpstr> الإرشاد النفسي   ويهدف إلى حل المشاكل الشخصية الاقل حدة .  الإرشاد الأسري   ويهدف إلى مساعدة الأهل في تربية ابنهم المعاق . </vt:lpstr>
      <vt:lpstr>وهو تعليــــــم المعاقين أكاديمياً حسب قراتهـــــــــم ودرجـــــــــــة إعاقتهـــــم الجسمية والعقلية، وتزيدهم بالمهارات الأكاديمية اللازمة والتي تفيدهم في حياتهم العملية،كاكتساب بعض المهرات في القراءة والكتابة والحساب أو نشاطات الحياة اليومية.                     </vt:lpstr>
      <vt:lpstr>Présentation PowerPoint</vt:lpstr>
      <vt:lpstr>أما التأهيل الشامل فهو عملية متبعة لاستخدام كـــــــــــــل الإجراءات الطبية منها والاجتماعيــــة والتعليمية والتأهيلية والنفسية والمهنيـــــــــــــة مجتمعة في مساعدة الشخص المعاق على استغــــــلال كل طاقاته وقدراته من أجل الوصول إلى الاندمـــــــــــــاج في المجتمع.  </vt:lpstr>
      <vt:lpstr>  على أنه تلك العملية الكلية التي تتظافر فيها جهود فريق من المتخصصين في مجالات مختلفة لمساعدة الشخص المعاق على تحقيق أقصى ما يمكن من التوافق في الحياة من خلال تقدير طاقاته ومساعدته على تنميتها والاستفادة منها قدر المستطاع.</vt:lpstr>
      <vt:lpstr>إن عملية التأهيل تشمل استعادة الفرد لقدراته الجسمية والعقلية بالإضافة إلى جعله أكثر قبولاً لذاته من جهة , وللمجتمع من جهة ثانية، كما تشمل تدريب المعاق وتشغيله ليصل إلى مستوى الكفاءة الشخصية والمهنية والاستقلال الاقتصادي وتحقيق احترامه لذاته كعضو مشارك في بناء المجتمع وتقدمه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التأهيل المهني</vt:lpstr>
      <vt:lpstr>Présentation PowerPoint</vt:lpstr>
      <vt:lpstr>وتوفر المراكز الخاصة بعملية التأهيل كل من:  التدريب المهني   والرعاية الاجتماعية  والترويحية والصحية   تأمين الأدوية والأدوات اللازمة  وكذلك تأمين وجبة غذائية يومية اثناء التدريب وملابس خاصة مع الوسائل والمعدات الضرورية  تأمين وسائل التنقل . </vt:lpstr>
      <vt:lpstr>Présentation PowerPoint</vt:lpstr>
      <vt:lpstr>Présentation PowerPoint</vt:lpstr>
      <vt:lpstr>Présentation PowerPoint</vt:lpstr>
      <vt:lpstr>   1- أصبح التأهيل عملية متكاملة لا تقتصر على التدريب على مهنة ما، بل تشتمل على سلسلة متكاملة من الخدمات تشتمل على التقييم المهني والتدريب المهني والتشغيل والمتابعة، ونجم عن ذلك استحداث تخصصات مهنية لإعداد العاملين في كل مجال من المجالات السابقة . </vt:lpstr>
      <vt:lpstr>2- أصبحت خدمات التأهيل المختلفة تقوم على مبدأ فريق العمل متعدد التخصصات. 3- لم تعد برامج التدريب مقتصرة على عدد محدد من المهن المرتبطة بالأعمال اليدوية والحرف التقليدية بل أصبحت البدائل المتاحة متنوعة وتنسجم من المستحدثات التكنولوجية.  4- وقد اتخذت معظم لمجتمعات إجراءات مختلفة لتشجيع تشغيل المعاقين في سوق العمل التنافسي، أبرزها :   </vt:lpstr>
      <vt:lpstr> الوظائف في المؤسسات الكبيرة .  تقديم إعفاءات ضريبية كحوافز للشركات والمؤسسات التي تقوم بتشغيل المعاقين .   إسهام الدولة في تحمل تكاليف التعديلات اللازمة التي تقوم بها جهات التشغيل في بيئة العمل .  تقديم تسهيلات خاصة كالمساعدة في توفير السيارات الخاصة للمعاقين جسدياً , أو الطابعة الخاصة للمكفوفين. إيجاد مكاتب أو أقسام خاصة لمتابعة تشغيل المعاقين .</vt:lpstr>
      <vt:lpstr>خدمات الـتأهيل المهني</vt:lpstr>
      <vt:lpstr>Présentation PowerPoint</vt:lpstr>
      <vt:lpstr>خدمات التأهيـل المهني : 1- التهيئـة المهنيــة        تعرف التهيئة المهنية بأنها الفترة التي يتم من خلالها تزويد المعاق بالمهارات التي تمكنه من القيام بالتدريب المهني على مهنة تتناسب و إمكانياته واستعداداته وميوله وقدراته أو مزاولة مهنة مساعدة لا تحتاج إلى كفاءة عالية . </vt:lpstr>
      <vt:lpstr>تقديم برامج التهيئة المهنية  الأهداف العامة التي يتوقع تحقيقها من خلال مرحلة التهيئة المهنية : 1- التعرف على ميول المعاق المهنية . 2- التعرف على قدرات المعاق المختلفة . 3- توفير شروط عمل مناسبة تمكن المعاق من التكيف مع ظروف العمل بعد غنتهاء فترة التدريب المهني وتخرجه من مؤسسة التأهيل .</vt:lpstr>
      <vt:lpstr>4- تأهيل المعاق على أنواع العمل الإنتاجي المرغوب، كذلك يذكر كيفين أن هناك أهدافاً خاصة لمرحلة التهيئة المهنية هي : أ- تعريف المعاق بالأدوات المستخدمة في التدريب  ب- تطوير مهارات التآزر الحركي البصري لدى المعاق  جـ - تطوير مهارات السلامة العامة والوقاية من الأخطار والحوادث . </vt:lpstr>
      <vt:lpstr> يعرف روبرت التقييم المهني: بأنه تلك العملية التي يتم من خلالها تقدير القدرات الفردية، الجسدية، التعليمية والنفسية للشخص المعاق بهدف التعرف على جوانب القصور والقوة لديه لتنبؤ بحدود إمكانياته وبما يتناسب معه من عمل. </vt:lpstr>
      <vt:lpstr>ويقصد به إعطاء صورة واضحة عن القدرات والإمكانيات المتبقية عند المعاق في مجال القدرات الجسمية والعقلية والمهنية فالتقيم المهني يجب أن يشمل جميع جوانب قدرة الفرد المعاق على العمل .حيث يجب أن يشمل تقييم القدرات الجسمية والعقلية والحالة الصحية واتجاهات المعاق نحو العمل , وقيمه وميوله المهنية , ومستواه التعليمي , بالإضافة إلى ظروفه الاجتماعية والأسرية والمهارات التي يتقنها .  </vt:lpstr>
      <vt:lpstr>ويلعب الفحص الطبي والاختبارات النفسية واختبارات الاستعدادات المهنية , ودراسة الحالة , دوراً هاماً في تقييم قدرات المعاق على التدريب والعمل فتتم في المدارس الخاصة خلال مرحلة التدريب المهني الأولى أو في مراكز الإرشاد المهني . </vt:lpstr>
      <vt:lpstr>وتتم عملية تقييم المعاق من الناحية المهنية ومن حيث صلاحيته للتدرب على مهنة أو حرفة معينة على ضوء نتائج الفحوص  وخاصة اختبارات القدرات والميول  بالإضافة إلى أداء المعاق على نماذج المهن والحرف المصغرة المعدة . وقد تتم عملية تقييم المعاق في مرحلة لاحقة، الحاقه بورش العمل. </vt:lpstr>
      <vt:lpstr> 1- التقييم الطبي .  2- التقيم النفسي . 3- التقيم الاجتماعي . 4- التقيم التربوي . 5- التقيم المهني .</vt:lpstr>
      <vt:lpstr>Présentation PowerPoint</vt:lpstr>
      <vt:lpstr>      المواقف كوسائل هي الطريقة المنظمة لملاحظة وتفسير سلوك الشخص المعاق وتعتمد فعالية هذه الطرقية كلياً على حساسية ومستوى مهارة الملاحظة , إن الهدف من هذا الاتجاه المرادف لأهداف التقييم المهني بشكل عام هو الحصول على بيانات دقيقة وأساسية تمكن المقيم والمعاق أو اخصائي التأهيل من اتخاذ قرارات مهنية من أجل تحديد الأداء المهني الكلي للمعاق . </vt:lpstr>
      <vt:lpstr>Présentation PowerPoint</vt:lpstr>
      <vt:lpstr> أ/التقييم أثناء العمل: ويمكن استخدام المنشآت القائمة في البيئة كالمصانع والشركات في هذا التقييم.  ب/عينات العمل: عينة العمل هي نشاط عمل يتضمن واجبات ومواد خام وأدوات مطابقة أو شبيهة بتلك التي يمكن أن نستخدمها في العمل الفعلي و تستغل عادة لتقدير الاستعدادات والتعرف على الميول المهنية للفرد وخصائصه. بمعنى أن هذه العينة من العمل تقرب الشخص المعاق لوظائف الحياة الواقعية.  </vt:lpstr>
      <vt:lpstr> أولا/ تستخدم عينات العمل في التقييم المهني للأشخاص الذين لا نستطيع تقييمهم بواسطة الاختبارات النفسية. ثانيا/ إن أغلب الاختبارات النفسية لفظية ولذلك يمكن أن تصلح عينات العمل للأشخاص الذين لا يستطيعون التكلم أو فهم التعليمات . ثالثا/ تتطلب مستوى محدد من التحصيل العلمي.  رابعا/ عينات العمل تسمح للمفحوص بأن يعمل في جو أشبه بجو العمل العادي . </vt:lpstr>
      <vt:lpstr>جـ - القياس النفسي :  هي وسائل للقياس تستخدم عادة الورقة والقلم وبعض الجوانب المعرفية والحركية النفسية والسمات الشخصية ...الخ ويستخدم القياس النفسي في التقييم المهني كمكمل لعينات العمل وغيرها من أساليب التقييم . ومن الاختبارات المستخدمة في مجال تأهيل المعاقين قياس القدرة العقلية (الذكاء) وقياس الميول المهنية . </vt:lpstr>
      <vt:lpstr>يغطي التقييم النفسي المجالات التالية : 1- الحالة والمستوى التعليمي والتاريخ الوظيفي .  2- القدرات الأساسية مثل القراءة والكتابة والحساب والفهم 3- الذكاء ويقاس بواسطة إختبارات الذكاء ( إختيار ويكسلر)  4- المهارة وتتعلق بآداء العمل وتتضمن المهارات الجسدية واليدوية تناسق اليدين والعينين والقدمين. 5- الإستعدادات المهنية العامة مثل تميز الألوان، الشكل والملمس الحيز والمكان ، تصور الأيعاد المختلفة وتميز الأحجام. 6- الميول والرغبات المهنية والشخصية. </vt:lpstr>
      <vt:lpstr>   ويمكن تقسيمها إلى مجموعات : أ- المعلومات المهنية :  وهي عبارة عن بيانات تصف بيئة العمل و يمكن أن تكون معلومات عامة مستقاة من مصادر مختلفة منها : قاموس المصطلحات المهنية , أو قاموس التصنيف المهني . </vt:lpstr>
      <vt:lpstr>ب/ معلومات عن المعاق :   هي بيانات تتصل بالمعاق يمكن الحصول عليها من الأخصائيين مثل الأطباء والأخصائيين النفسيين وأخصائيين التأهيل ومن المفروض قبل تحويل الشخص المعاق لإجراء التقييم المهني عليه أن تكون وحدة التقييم المهني قد حصلت على المعلومات التالية عن المعاق : </vt:lpstr>
      <vt:lpstr>1- تقرير يتضمن وصفاً أساسياً عن الشخص المعاق . 2- تقرير عن فحص طبي جسدي حديث . 3- معلومات نفسيه يمكن أن تساعد في التخطيط للتقييم. 4- معلومات اجتماعية يمكن أن تؤثر على الأداء العلمي للشخص المعاق . </vt:lpstr>
      <vt:lpstr> والبيانات التي يجب جمعها تشمل الجوانب التالية: الجانب الصحي. الاستعدادات والميول والقدرات. الشخصية. التاريخ المهني السابق. التاريخ التعليمي. الجانب الإجتماعي والإقتصادي. الأنشطة وأقات الفراغ.</vt:lpstr>
      <vt:lpstr>3- الوسائل التطبيقية :  هي أنشطة يشترك فيها أخصائي التقييم مباشرة من خلال عملية التقييم وتشتمل المقابلة , الملاحظة وإعداد التقارير . </vt:lpstr>
      <vt:lpstr>مهام أخصائي التقييم: 1- إجراء التقييم باستخدام عينات العمل . 2- أختيار عينات العمل المناسبة . 3- تفسير نتائج عينات العمل . 4- استخدام وتسجيل الملاحظات السلوكية للعميل . 5- تخطيط البرامج الفردية للعملاء . 6- الاشتراك في عملية التوجيه المهني . </vt:lpstr>
      <vt:lpstr>   يقصد به مساعدة الفرد على إختيار مهنة ما والاستعداد لها والعمل فيها وتحقيق النجاح فيها والتكيف مع متطلباتها، ويتلخص هذا النوع من الخدمات في تقديم المعلومات المهنية والنصح للمعاق ومساعدته على اتخاذ القرارات النهائية بشأن العمل الذي يجب أن يلتحق به محددا بذلك المهن التي تتناسب أكثر مع قدراته وإمكانياته .  </vt:lpstr>
      <vt:lpstr>تهتم عمليات الإرشاد والتوجيه المهني بثلاث جوانب :  1- معرفة الفرد معرفة موضوعية من خلال الاختبــــــارات المختلفة والتي تقدم لنا صورة عن ميوله واستعداداته وقدراته واتجاهاته . 2- معرفة المجالات المهنية المتوفرة في البيئة المحيطة بالمعاق ومتطلبات هذه المهنة . 3- التوفيق بين إمكانيات وقدرات واستعدادات وشخصية المعاق من جهة والمهن المتوفرة التي تتناسب مع هذه الإمكانيات والاستعدادات والقدرات من جهة ثانية </vt:lpstr>
      <vt:lpstr>وهو ما يمكن أن نسميه بالاختيار المهني .  وهكذا فإن مهنة الأخصائي المهني مع المعاقين تتركز في مساعداتهم في فهم أنفسهم فهماً موضوعياً لمعرفـــــــــــــــــــــــــــــــــــــة إمكانياتهم وقدراتهم وميولهم ونقاط القوة والضعف عندهم .</vt:lpstr>
      <vt:lpstr>أهداف التوجيه المهني   - تزويد الشخص المعاق بمعلومات كاملة عن فرص التدريب وفرص العمل المتاحة والمناسبة له في سوق العمل  -  تقديم النصائح حول المستقبل المهني الذي سيتيح للشخص المعاق كل الفرص المتاحة للنمـــــــــــــــــــــــــو المهني .</vt:lpstr>
      <vt:lpstr>- وضع الشخص المناسب في المكان بما يحقق التوافـــــــــــــــــــق المهني ويعود بالنفع .  - مساعدة الشخص المعاق على تحديد نواحي النقص لديه والتي قد تؤدي إلى عدم نجاحه في اختيار المهنة الملائمة له , ومساعدته على معرفة إمكانياته وقدراته . </vt:lpstr>
      <vt:lpstr>4- الإعداد للعمل من خلال التدريب المهني:  ويعتبر التدريب المهني من أهم خدمات التأهيل التي تسعى إلى اكساب الفرد المعاق القدرة على متابعة العمل , والاشتغال بمهنة معينة يستطيع من خلالها الاستفادة من مؤهلاته المهنية . </vt:lpstr>
      <vt:lpstr>والواقع أن حل مشكلة المعاقين تعتمد بالدرجة الأولى على توفير التدريب المناسب والملائم على المهن المختلفة التي تتناسب و قدراتهم . حيث تنص منظمة العمل الدولية في التأهيل المهني للمعاقين على أن يهدف التدريب المهني للمعاقين إلى تمكينهم من القيام بأنشطة اقتصادية يستطيعون من خلالها استغلال مؤهلاتهم المهنية . </vt:lpstr>
      <vt:lpstr>ومن الجوانب التي ينبغي أن تؤخذ في الاعتبار عند تدريب المعاقين ما يلي : 1- الفروق الفردية . 2- مراعاة حاجات الفرد المعاق . 3- ملائمة أساليب توصيل المعلومات . 4- بيئة التدريب معدة بما يناسب حالات الإعاقة . 5- مراعاة أن تكون بيئة التدريب قريبة إلى حد كبير من البيئة التي سيعمل فيها فيما بعد . </vt:lpstr>
      <vt:lpstr>المبادئ التي يقوم عليها التدريب المهني :   - ليس هناك إنسان يتمتع بكل القدرات والطاقات .  - ليس هناك مهنة أو وظيفة تتطلب جميع القدرات المتوفرة عند الفرد . - ليس كل الناس قادرين على العمل في كل المهن وبنفس المستويات .  - لا يزال كل معاق يتمتع بقدرات وطاقات وإمكانيات متعددة يمكن الإستفادة منها في بعض المهن .</vt:lpstr>
      <vt:lpstr>                  أنظمة للتدريب المهني  أ- التدريب الرسمي ب- التدريب غير الرسمي هذا ويمكن الحديث عن نوعين من التدريب هما : 1- التدريب التمهيدي أو المبدئي : وهو التدريب السابق الذي يساعد على اكتساب المعرفة والمهارات اللازمة لإحدى المهن . </vt:lpstr>
      <vt:lpstr> ويلعب التدريب التمهيدي دوراً هاماً في استكمال النقص التعليمي للعميل ويشكل هذا النوع من التدريب جزءاً مهماً من مناهج التربية الخاصة . ويمكن أ، يشار إليه بالتهيئة المهنية التي تهدف إلى إعداد المعاقين وتدريبهم على أساسيات المهن المختلفة بقصد تهيئتهم للتدريب المهني الفعلي . </vt:lpstr>
      <vt:lpstr>2- التدريب المهني الفعلي:    ويعني تزويد المعاق بالمعرفة والمهارات اللازمة لإنجاز عمل ما وغالباً ما يتم في مراكز التدريب المهني . وترافق خدمات التدريب المهني خدمات الإرشاد المستمرة للمعاق ومساعدته على التكيف لظروف العمل المستقبلية . </vt:lpstr>
      <vt:lpstr>أنواع التدريب المهني الخاص بالمعاقين:  1- الاتحاق بمدارس مهنية خاصة . 2- التلمذة الصناعية لتدريب المعاقين في المؤسسات الصناعية . 3- جمعيات تعاونية للمعاقين . 4- تدريب منزلي للمعاقين .</vt:lpstr>
      <vt:lpstr>5- التشغيل :   يقصد بالتشغيل مساعدة الفرد المعاق في الحصول على عمل يكتسب منه عيشه , فيحقق لنفسه مكانة اجتماعية من حيث هو عضو منتج قادر على الاستقلال الذاتي .  </vt:lpstr>
      <vt:lpstr>وتشغيل المعاقين هو عملية استثمار طاقاتهم , بتمكينهم من الحصول على عمل يتناسب مع قدراتهم . وإن الهدف الأهم الذي يسعى إليه العاملون مع المعاق مهما كان نوع إعاقته هو الوصول به إلى مرحلة من التأهيل والإعداد لتسلم عمل ما . وأما عملية البحث عن عمل يستطيعه المعاق الذي تدرب على مهنة ما , فتصبح من مهمات أخصائي التشغيل</vt:lpstr>
      <vt:lpstr>ولذلك يجب على أخصائي التشغيل : 1- أن يكون على علم ودراية بمتطلبات سوق العمل والمهن والوظائف المراد تشغيله بها . 2- أن يتمكن من الاستفادة من بعض النشرات الخاصة والوسائل الإعلامية ونقابات العمال والمؤسسات الصناعية والتجارية التي تعلن بواسطتها عن الوظائف والأعمال التي تحتاج إليها .  3-  أن يكون على علم بالقوانين والتعليمات والتشريعات . </vt:lpstr>
      <vt:lpstr>  الشروط التي يتحقق من خلالها التشغيل الحقيقي للأفراد  1- أن يتمتع المعاقين بفرص عمل متساوية مع الأفراد غير المعاقيـن . 2- أن يتم التركيز على المهارات الإيجابية  3- تحديد المهن والحرف المناسبة للمعاقين .</vt:lpstr>
      <vt:lpstr>أما أنواع التشغيل فهي:  1- التشغيل الإلزامي :  يتطلب تشريعاً خاصاً من الدولة ويجبر المؤسسات سواء العامة منها أو الخاصة يتحديد نسب معينة من شواغرها للمعاقين .  2- التشغيل المحمي :  وهذا النوع من التشغيل يقتصر غالباً على المعاقين شديدي الإعاقة والذين لا تمكنهم إعاقتهم من التدريب على مهنة بشكل يحقق لهم إمكانيات الاستقلال الذاتي ومتابعة العمل .</vt:lpstr>
      <vt:lpstr>3- التشغيل الاختياري :   خاضع لاتجاهات ومواقف أصحاب العمــــــــــــــــــــــل والقائمين على المؤسسات نحو المعاقين , حيث يتم تشغيل المعاقين بناء على قناعات هؤلاء في قدرة المعاق على المعمل أو لأسباب إنسانية . </vt:lpstr>
      <vt:lpstr>              مصادر صعوبات تشغيل المعاقين :  1- موقف المجتمع واتجاهاته السلبية نحو المعاقين . 2- الظروف الاقتصادية السائدة في البيئة المحيطة . 3- مواقف نقابات العمال ومكاتب الاستخدام مع توظيف المعاقين . 4- مواقف أصحاب العمل والعمال الأسوياء مع المعاقين . 5- مواقف المعاق نفسه ومواقف أسرته مع العمل . </vt:lpstr>
      <vt:lpstr>                    6 - التشغيل المحمي     فقد جاءت فكرة إقامة المشاغل المحمية التي تنطوي على خلق ظروف وشروط خاصة تضمن العمل لأولئك المعاقين الذين يستطيعون الحصول على عمل أو الذين لا يصلحون للعمل في الأعمال العادية . </vt:lpstr>
      <vt:lpstr>مفهوم المشاغل المحمية فيستعمل ليدل على المشاغل التي يعمل فيها المعاقين بمختلف فئاتهم ,ويكون من أهدافها الرئيسية ما يلي : 1- توفير عمل مثمر لأولئك المعاقين الذين لا يستطيعون العمل تحت ظروف عادية . 2- توفير خدمات التقييم المهني للقدرات العملية في بداية الفترة الأولى من العمل بالإضافة إلى تدريب مهني أثناء العمل . </vt:lpstr>
      <vt:lpstr>وتشكل المشاغل المحمية مكاناً يزاول فيه بعض المعاقين عملاً انتقالياً بمعنى انهم يعملون فيها لفترة محدودة بغرض التدريب والتكيف ومن ثم ينتقلون للعمل في السوق المفتوحة فغالباً ما تتولاه الدولة أو المؤسسات التطوعية .</vt:lpstr>
      <vt:lpstr>                7- تحليل العمل والتكيف معه     ومن أهم الخدمات التي تساعد على نجاح خدمات التأهيل المهني الأخرى تحليل العمل من جهة ومساعدة المعاق على التكيف مع متطلبات العمل الذي يشتغل به , ومن قبل اكثر من أخصائي واحد ذلك أنها جزء لا يتجزأ من خدمات التوجيه والإرشاد المهني . </vt:lpstr>
      <vt:lpstr>إن العمل أو الوظيفة هي مجموعة من المهام المتصلة والمترابطة يتطلب أداؤها مجموعة من القدرات والمهارات من العامل أو الموظف . والواقع أن تحليل العمل لا يقتصر على تحديد تلك المهام .  وإنما يتعدى ذلك إلى تحديد متطلبات تلك الوظيفة أو المهنة من حيث القدرات والميول والمستوى  الثقافي ومستوى التدريب . والمعلومات التي تبين طبيعة العمل</vt:lpstr>
      <vt:lpstr>وظروفه ومتطلباته والصعوبات التي ينطوي عليها أو الامتيازات , أما الهدف الام من كل ذلك فهو مساعدة المعاق على التكيف المناسب مع المهنة أو العمل ومتطلباتها. والتوفيق بين ما هو موجود عند المعاق وما تتطلبه مهنة معينة , فنوجهه للتدريب والاشتغال بتلك المهنة وبهذا تكون الفرصة مهيأة أمام المعاق للنجاح في العمل والتكيف مع متطلباته من جهة ومع ظروفه الاجتماعية والاقتصادية والمادية من جهة ثانية .  </vt:lpstr>
      <vt:lpstr>8/المتابعـــــــــــــــــــــــــــــــة تهدف هذه الخطوة إلى تقييم ومساعدة المعاقين في عملهم في المهن التي تم تدريبهم عليها لضمان استمرارهم فيها .   تعتبر متابعة المعاق في مجال الأسرة والعمل والحياة العاملة نهاية عمليات التأهيل وهي جزء هام منها لأنها المقياس العملي الذي يبين مدى نجاح التأهيل ,فإن المقصود بالمتابعة مراقبة المعاق بين حين وآخر . </vt:lpstr>
    </vt:vector>
  </TitlesOfParts>
  <Company>XPSP2</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Dr Decheche</cp:lastModifiedBy>
  <cp:revision>193</cp:revision>
  <dcterms:created xsi:type="dcterms:W3CDTF">2007-12-02T19:29:58Z</dcterms:created>
  <dcterms:modified xsi:type="dcterms:W3CDTF">2021-01-23T20:28:12Z</dcterms:modified>
</cp:coreProperties>
</file>