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3545EA6-81D5-4AFF-B6ED-B259379D3E6B}" type="datetimeFigureOut">
              <a:rPr lang="fr-FR" smtClean="0"/>
              <a:pPr/>
              <a:t>09/03/2021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7D332CD-C3CD-4595-AF6B-A906E864BC1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edg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1000108"/>
            <a:ext cx="7772400" cy="1470025"/>
          </a:xfrm>
        </p:spPr>
        <p:txBody>
          <a:bodyPr>
            <a:normAutofit/>
          </a:bodyPr>
          <a:lstStyle/>
          <a:p>
            <a:r>
              <a:rPr lang="ar-DZ" sz="5400" dirty="0" smtClean="0">
                <a:latin typeface="Sakkal Majalla" pitchFamily="2" charset="-78"/>
                <a:cs typeface="Sakkal Majalla" pitchFamily="2" charset="-78"/>
              </a:rPr>
              <a:t>أنظمة الخدمات</a:t>
            </a:r>
            <a:endParaRPr lang="fr-FR" sz="54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28728" y="2928934"/>
            <a:ext cx="6400800" cy="2786082"/>
          </a:xfrm>
        </p:spPr>
        <p:txBody>
          <a:bodyPr>
            <a:normAutofit/>
          </a:bodyPr>
          <a:lstStyle/>
          <a:p>
            <a:pPr algn="just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 كعملية</a:t>
            </a:r>
          </a:p>
          <a:p>
            <a:pPr algn="just" rtl="1"/>
            <a:endParaRPr lang="ar-DZ" sz="4000" b="1" dirty="0" smtClean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  <a:p>
            <a:pPr algn="just" rtl="1"/>
            <a:r>
              <a:rPr lang="ar-DZ" sz="40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الخدمة كنظام</a:t>
            </a:r>
            <a:endParaRPr lang="fr-FR" sz="40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48068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DZ" sz="28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2. تسويق الخدمات: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إضافة إلى عناصر</a:t>
            </a:r>
            <a:r>
              <a:rPr lang="ar-DZ" sz="28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نظام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توريد 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و تسليم الخدمة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 هناك عناصر نظام تسويق الخدمة </a:t>
            </a:r>
            <a:r>
              <a:rPr lang="ar-DZ" sz="2800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التي معا تساهم في تكوين مكانة متميزة للخدمات في ذهن الزبون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. و من بين هذه العناصر ما يلي: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جهود الاتصالات الخاصة بالإعلان عن الخدمات.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بحوث السوق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الكلمة المنطوقة بين الزبون </a:t>
            </a:r>
            <a:r>
              <a:rPr lang="ar-DZ" sz="28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 مقدمي الخدمة أو الزبائن الآخرين</a:t>
            </a:r>
          </a:p>
          <a:p>
            <a:pPr algn="just" rtl="1">
              <a:lnSpc>
                <a:spcPct val="150000"/>
              </a:lnSpc>
              <a:buFont typeface="Wingdings" pitchFamily="2" charset="2"/>
              <a:buChar char="v"/>
            </a:pP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الدعاية </a:t>
            </a:r>
            <a:r>
              <a:rPr lang="ar-DZ" sz="28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2800" dirty="0" smtClean="0">
                <a:latin typeface="Sakkal Majalla" pitchFamily="2" charset="-78"/>
                <a:cs typeface="Sakkal Majalla" pitchFamily="2" charset="-78"/>
              </a:rPr>
              <a:t> النشر في وسائل الإعلام المختلفة  </a:t>
            </a:r>
            <a:endParaRPr lang="fr-FR" sz="28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الخدمة كنظام </a:t>
            </a:r>
            <a:endParaRPr lang="fr-FR" sz="54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65125" algn="just" rtl="1">
              <a:buNone/>
            </a:pP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الخدمة هي عملية تتضمن تحويل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إلى مخرجات،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عليه يمكن تمييز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أربعة(4)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فئات من الخدمة حسب درجة مساهمة المستفيد في عملية الإنتاج أو مستوى تفاعل مقدم الخدمة مع العميل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هذه الفئات هي:   </a:t>
            </a:r>
          </a:p>
          <a:p>
            <a:pPr algn="just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معالجة مشكلات الزبون</a:t>
            </a:r>
          </a:p>
          <a:p>
            <a:pPr algn="just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معالجة ممتلكات الزبون</a:t>
            </a:r>
          </a:p>
          <a:p>
            <a:pPr algn="just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خدمات التأثير العقلي</a:t>
            </a:r>
          </a:p>
          <a:p>
            <a:pPr algn="just" rtl="1"/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معالجة المعلومات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كعملية </a:t>
            </a:r>
            <a:endParaRPr lang="fr-FR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rtl="1">
              <a:lnSpc>
                <a:spcPct val="150000"/>
              </a:lnSpc>
            </a:pPr>
            <a:r>
              <a:rPr lang="ar-DZ" sz="36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معالجة مشكلات الزبون: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هناك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خدمات </a:t>
            </a:r>
            <a:r>
              <a:rPr lang="ar-DZ" sz="36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توجه مباشرة نحو جسم المستفيد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حيث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تتطلب حضورا ماديا للمستفيد حتى يتمكن من الانتفاع مثل العناية الصحية، النقل، عمليات التجميل، قص الشعر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التغذية،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هذا ما يسهل على مقدمي الخدمة التعرف على مشاكل الزبون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منه السعي إلى معالجتها.   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كعملية </a:t>
            </a:r>
            <a:endParaRPr lang="fr-FR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معالجة ممتلكات الزبون: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يحتاج الزبون أيضا إلى بعض الخدمات التي تكون </a:t>
            </a:r>
            <a:r>
              <a:rPr lang="ar-DZ" sz="36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موجهة إلى ممتلكاته المادية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مثل خدمات التنظيف، صيانة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تصليح المعدات، الديكور، التأثيث...الخ. و يمكن القول أن مشاركة الزبون في إنتاجها أقل من سابقتها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الهدف منها هو تحسين هذه الممتلكات أو زيادة فعاليتها.                       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كعملية </a:t>
            </a:r>
            <a:endParaRPr lang="fr-FR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6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خدمات المثير العقلي: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هي مجموعة من الخدمات التي تتكون من نشاطات غير ملموسة </a:t>
            </a:r>
            <a:r>
              <a:rPr lang="ar-DZ" sz="36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موجهة إلى فكر </a:t>
            </a:r>
            <a:r>
              <a:rPr lang="ar-DZ" sz="3600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عقول الناس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هي تتطلب المشاركة الذهنية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العاطفية للزبون أثناء تقديم الخدمة للاستفادة من المعلومات المقدمة له مثل خدمات التعليم، الإذاعة، المسارح....الخ 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كعملية </a:t>
            </a:r>
            <a:endParaRPr lang="fr-FR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2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معالجة المشاكل: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هي نشاطات غير ملموسة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موجهة إلى ممتلكات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الأفراد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من هذه الخدمات: الخدمات القانونية، البنوك، التأمين...</a:t>
            </a:r>
          </a:p>
          <a:p>
            <a:pPr algn="just" rtl="1">
              <a:lnSpc>
                <a:spcPct val="150000"/>
              </a:lnSpc>
            </a:pP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إن المعلومات تعتبر من الخدمات الصِّرفة غير أنه غالبا ما يتم تحويلها إلى شكل مادي مثل التقارير، الأشرطة، الكتب. 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1"/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أولا/ الخدمة </a:t>
            </a:r>
            <a:r>
              <a:rPr lang="ar-DZ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كعملية </a:t>
            </a:r>
            <a:endParaRPr lang="fr-FR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162382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جميع الخدمات يمكن النظر إليها على أنها نظام يتكون من عمليات خدمية، حيث يمكن اعتبار المؤسسة الخدمية بمثابة نظام يعمل على معالجة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المدخلات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عن طريق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عمليات إنتاج و تقديم الخدمة إلى العميل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.  </a:t>
            </a:r>
          </a:p>
          <a:p>
            <a:pPr algn="just" rtl="1">
              <a:lnSpc>
                <a:spcPct val="150000"/>
              </a:lnSpc>
            </a:pP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يتكون نظام تقديم الخدمة من جزء مرئي  يستطيع الزبون رؤيته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يسمى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المكتب الأمامي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، أما القسم الأخر يكون غير ظاهر لا يستطيع الزبون رؤيته أو معرفته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يسمى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المكتب الخلفي.</a:t>
            </a:r>
            <a:endParaRPr lang="fr-FR" sz="3200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الخدمة كنظام </a:t>
            </a:r>
            <a:endParaRPr lang="fr-FR" sz="54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90944"/>
          </a:xfrm>
        </p:spPr>
        <p:txBody>
          <a:bodyPr>
            <a:noAutofit/>
          </a:bodyPr>
          <a:lstStyle/>
          <a:p>
            <a:pPr algn="just" rtl="1">
              <a:lnSpc>
                <a:spcPct val="150000"/>
              </a:lnSpc>
            </a:pP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يمكن تقسيم 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العناصر المرئية لنظام الخدمة إلى عناصر مرتبطة بمقدمي الخدمة </a:t>
            </a:r>
            <a:r>
              <a:rPr lang="ar-DZ" sz="3200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أخرى بالأجواء المحيطة كالمعدات التركيبات </a:t>
            </a:r>
            <a:r>
              <a:rPr lang="ar-DZ" sz="3200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الوسائل المادية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، فالزبون يتفاعل مع هذه العناصر  </a:t>
            </a:r>
            <a:r>
              <a:rPr lang="ar-DZ" sz="32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 على ضوء النتائج التي يحصل عليها يستطيع تقديم الخدمة، أما 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ما يحصل داخل المكتب الخلفي فإن الزبون </a:t>
            </a:r>
            <a:r>
              <a:rPr lang="ar-DZ" sz="3200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مقدمي الخدمة ليس لهم أي صلة </a:t>
            </a:r>
            <a:r>
              <a:rPr lang="ar-DZ" sz="3200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به</a:t>
            </a:r>
            <a:r>
              <a:rPr lang="ar-DZ" sz="3200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، </a:t>
            </a:r>
            <a:r>
              <a:rPr lang="ar-DZ" sz="3200" dirty="0" smtClean="0">
                <a:latin typeface="Sakkal Majalla" pitchFamily="2" charset="-78"/>
                <a:cs typeface="Sakkal Majalla" pitchFamily="2" charset="-78"/>
              </a:rPr>
              <a:t>لكن إذا اخفق هذا الأخير في أداء مهامه فإن هذا سوف يؤثر على نتائج الخدمة التي يتلقاها الزبون.</a:t>
            </a:r>
            <a:endParaRPr lang="fr-FR" sz="32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الخدمة كنظام </a:t>
            </a:r>
            <a:endParaRPr lang="fr-FR" sz="54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rtl="1">
              <a:lnSpc>
                <a:spcPct val="150000"/>
              </a:lnSpc>
              <a:buNone/>
            </a:pPr>
            <a:r>
              <a:rPr lang="ar-DZ" sz="36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1. نظام توريد </a:t>
            </a:r>
            <a:r>
              <a:rPr lang="ar-DZ" sz="3600" b="1" dirty="0" err="1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b="1" dirty="0" smtClean="0">
                <a:solidFill>
                  <a:srgbClr val="C00000"/>
                </a:solidFill>
                <a:latin typeface="Sakkal Majalla" pitchFamily="2" charset="-78"/>
                <a:cs typeface="Sakkal Majalla" pitchFamily="2" charset="-78"/>
              </a:rPr>
              <a:t> تسليم الخدمة: 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يتعلق هذا النظام الفرعي </a:t>
            </a:r>
            <a:r>
              <a:rPr lang="ar-DZ" sz="36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بالإجابة على عدة أسئلة مثل أين، متى </a:t>
            </a:r>
            <a:r>
              <a:rPr lang="ar-DZ" sz="3600" b="1" dirty="0" err="1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 كيف يتم تقديم الخدمة للزبون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.  إن الفهم الجيد لحاجات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رغبات الزبائن يعد مهما لتصميم نظام تقديم الخدمة ذو فعالية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كفاءة تساعد على حل مشاكل الزبائن </a:t>
            </a:r>
            <a:r>
              <a:rPr lang="ar-DZ" sz="3600" dirty="0" err="1" smtClean="0">
                <a:latin typeface="Sakkal Majalla" pitchFamily="2" charset="-78"/>
                <a:cs typeface="Sakkal Majalla" pitchFamily="2" charset="-78"/>
              </a:rPr>
              <a:t>و</a:t>
            </a:r>
            <a:r>
              <a:rPr lang="ar-DZ" sz="3600" dirty="0" smtClean="0">
                <a:latin typeface="Sakkal Majalla" pitchFamily="2" charset="-78"/>
                <a:cs typeface="Sakkal Majalla" pitchFamily="2" charset="-78"/>
              </a:rPr>
              <a:t> تقديم العون لهم.</a:t>
            </a:r>
            <a:endParaRPr lang="fr-FR" sz="3600" dirty="0"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1"/>
            <a:r>
              <a:rPr lang="ar-DZ" sz="5400" b="1" dirty="0" smtClean="0">
                <a:solidFill>
                  <a:schemeClr val="accent2"/>
                </a:solidFill>
                <a:latin typeface="Sakkal Majalla" pitchFamily="2" charset="-78"/>
                <a:cs typeface="Sakkal Majalla" pitchFamily="2" charset="-78"/>
              </a:rPr>
              <a:t>ثانيا/ الخدمة كنظام </a:t>
            </a:r>
            <a:endParaRPr lang="fr-FR" sz="5400" b="1" dirty="0">
              <a:solidFill>
                <a:schemeClr val="accent2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181</TotalTime>
  <Words>548</Words>
  <Application>Microsoft Office PowerPoint</Application>
  <PresentationFormat>Affichage à l'écran (4:3)</PresentationFormat>
  <Paragraphs>32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Rotonde</vt:lpstr>
      <vt:lpstr>أنظمة الخدمات</vt:lpstr>
      <vt:lpstr>أولا/ الخدمة كعملية </vt:lpstr>
      <vt:lpstr>أولا/ الخدمة كعملية </vt:lpstr>
      <vt:lpstr>أولا/ الخدمة كعملية </vt:lpstr>
      <vt:lpstr>أولا/ الخدمة كعملية </vt:lpstr>
      <vt:lpstr>أولا/ الخدمة كعملية </vt:lpstr>
      <vt:lpstr>ثانيا/ الخدمة كنظام </vt:lpstr>
      <vt:lpstr>ثانيا/ الخدمة كنظام </vt:lpstr>
      <vt:lpstr>ثانيا/ الخدمة كنظام </vt:lpstr>
      <vt:lpstr>ثانيا/ الخدمة كنظام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user</dc:creator>
  <cp:lastModifiedBy>user</cp:lastModifiedBy>
  <cp:revision>28</cp:revision>
  <dcterms:created xsi:type="dcterms:W3CDTF">2021-03-04T06:33:32Z</dcterms:created>
  <dcterms:modified xsi:type="dcterms:W3CDTF">2021-03-09T09:14:24Z</dcterms:modified>
</cp:coreProperties>
</file>