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11/12/2019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lresalah.com/ar/graphic/%D9%83%D8%A7%D8%AA%D8%A7%D9%84%D9%88%D8%AC_%D9%88%D8%A8%D8%B1%D9%88%D8%B4%D9%88%D8%B1"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elresalah.com/ar/graphic/%D9%83%D8%A7%D8%AA%D8%A7%D9%84%D9%88%D8%AC_%D9%88%D8%A8%D8%B1%D9%88%D8%B4%D9%88%D8%B1"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elresalah.com/ar/graphic/%D9%83%D8%A7%D8%AA%D8%A7%D9%84%D9%88%D8%AC_%D9%88%D8%A8%D8%B1%D9%88%D8%B4%D9%88%D8%B1"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elresalah.com/ar/graphic/%D9%83%D8%A7%D8%AA%D8%A7%D9%84%D9%88%D8%AC_%D9%88%D8%A8%D8%B1%D9%88%D8%B4%D9%88%D8%B1"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elresalah.com/ar/graphic/%D9%83%D8%A7%D8%AA%D8%A7%D9%84%D9%88%D8%AC_%D9%88%D8%A8%D8%B1%D9%88%D8%B4%D9%88%D8%B1"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elresalah.com/ar/graphic/%D9%83%D8%A7%D8%AA%D8%A7%D9%84%D9%88%D8%AC_%D9%88%D8%A8%D8%B1%D9%88%D8%B4%D9%88%D8%B1"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675861" y="1908313"/>
            <a:ext cx="10840277" cy="4426226"/>
          </a:xfrm>
        </p:spPr>
        <p:txBody>
          <a:bodyPr/>
          <a:lstStyle/>
          <a:p>
            <a:pPr algn="ctr"/>
            <a:r>
              <a:rPr lang="ar-DZ" sz="9600" b="1" dirty="0">
                <a:solidFill>
                  <a:schemeClr val="accent3">
                    <a:lumMod val="60000"/>
                    <a:lumOff val="40000"/>
                  </a:schemeClr>
                </a:solidFill>
              </a:rPr>
              <a:t>المحاضرة الرابعة</a:t>
            </a:r>
            <a:br>
              <a:rPr lang="ar-DZ" sz="9600" b="1" dirty="0">
                <a:solidFill>
                  <a:schemeClr val="accent3">
                    <a:lumMod val="60000"/>
                    <a:lumOff val="40000"/>
                  </a:schemeClr>
                </a:solidFill>
              </a:rPr>
            </a:br>
            <a:r>
              <a:rPr lang="ar-DZ" sz="9600" b="1" dirty="0">
                <a:solidFill>
                  <a:schemeClr val="accent3">
                    <a:lumMod val="60000"/>
                    <a:lumOff val="40000"/>
                  </a:schemeClr>
                </a:solidFill>
              </a:rPr>
              <a:t>البروشير ـ البروشور</a:t>
            </a:r>
            <a:br>
              <a:rPr lang="ar-DZ" sz="9600" b="1" dirty="0">
                <a:solidFill>
                  <a:schemeClr val="accent3">
                    <a:lumMod val="60000"/>
                    <a:lumOff val="40000"/>
                  </a:schemeClr>
                </a:solidFill>
              </a:rPr>
            </a:br>
            <a:r>
              <a:rPr lang="fr-FR" sz="9600" b="1" dirty="0">
                <a:solidFill>
                  <a:schemeClr val="accent3">
                    <a:lumMod val="60000"/>
                    <a:lumOff val="40000"/>
                  </a:schemeClr>
                </a:solidFill>
              </a:rPr>
              <a:t>Brochure</a:t>
            </a:r>
          </a:p>
        </p:txBody>
      </p:sp>
    </p:spTree>
    <p:extLst>
      <p:ext uri="{BB962C8B-B14F-4D97-AF65-F5344CB8AC3E}">
        <p14:creationId xmlns:p14="http://schemas.microsoft.com/office/powerpoint/2010/main" val="2819734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pPr algn="r" rtl="1"/>
            <a:r>
              <a:rPr lang="ar-DZ" sz="4400" dirty="0"/>
              <a:t>البروشور هو كتيب يحتوي على مواد وصفية أو الإعلان ويحتوي أيضا على قائمة بها الإسم والسلعة المراد الإعلان عنها ويتكون </a:t>
            </a:r>
            <a:r>
              <a:rPr lang="ar-DZ" sz="4400" dirty="0">
                <a:hlinkClick r:id="rId2"/>
              </a:rPr>
              <a:t>البروشور</a:t>
            </a:r>
            <a:r>
              <a:rPr lang="ar-DZ" sz="4400" dirty="0"/>
              <a:t> من صفحة مطوية واحدة أو عدة صفحات متلازمة مع بعضها البعض والهدف الرئيسي من إستخدام </a:t>
            </a:r>
            <a:r>
              <a:rPr lang="ar-DZ" sz="4400" dirty="0">
                <a:hlinkClick r:id="rId2"/>
              </a:rPr>
              <a:t>البروشور </a:t>
            </a:r>
            <a:r>
              <a:rPr lang="ar-DZ" sz="4400" dirty="0"/>
              <a:t>هو الدعاية ويستخدم في المقام الأول للترويج لشركة أو منظمة أو منتج وتوصيلهم بالعملاء المهتمين بالمنتج.</a:t>
            </a:r>
            <a:br>
              <a:rPr lang="ar-DZ" sz="4400" dirty="0"/>
            </a:br>
            <a:endParaRPr lang="fr-FR" sz="4400" dirty="0"/>
          </a:p>
        </p:txBody>
      </p:sp>
    </p:spTree>
    <p:extLst>
      <p:ext uri="{BB962C8B-B14F-4D97-AF65-F5344CB8AC3E}">
        <p14:creationId xmlns:p14="http://schemas.microsoft.com/office/powerpoint/2010/main" val="293430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pPr algn="r" rtl="1"/>
            <a:r>
              <a:rPr lang="ar-DZ" sz="4800" dirty="0">
                <a:hlinkClick r:id="rId2"/>
              </a:rPr>
              <a:t>البروشور</a:t>
            </a:r>
            <a:r>
              <a:rPr lang="ar-DZ" sz="4800" dirty="0"/>
              <a:t> هو أداة تسويق ممتازة والتي تهدف إلى الترويج للمنتجات والخدمات الجديدة وبناء صورة جيدة للشركة أو إعطاء أي نوع من المعلومات حيث يجب أن تكون نوعية الورق الذي يتم طباعة </a:t>
            </a:r>
            <a:r>
              <a:rPr lang="ar-DZ" sz="4800" dirty="0">
                <a:hlinkClick r:id="rId2"/>
              </a:rPr>
              <a:t>البروشور </a:t>
            </a:r>
            <a:r>
              <a:rPr lang="ar-DZ" sz="4800" dirty="0"/>
              <a:t>عليه من النوع الجيد والأناقة في اختيار الألوان وإختيار الصور المناسبة لأنها عوامل أساسية من أجل كسب ثقة العميل وبناء صورة جيدة للشركة.</a:t>
            </a:r>
            <a:endParaRPr lang="fr-FR" sz="4800" dirty="0"/>
          </a:p>
        </p:txBody>
      </p:sp>
    </p:spTree>
    <p:extLst>
      <p:ext uri="{BB962C8B-B14F-4D97-AF65-F5344CB8AC3E}">
        <p14:creationId xmlns:p14="http://schemas.microsoft.com/office/powerpoint/2010/main" val="149302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675861" y="702366"/>
            <a:ext cx="10840277" cy="5791200"/>
          </a:xfrm>
        </p:spPr>
        <p:txBody>
          <a:bodyPr/>
          <a:lstStyle/>
          <a:p>
            <a:pPr algn="r" rtl="1"/>
            <a:r>
              <a:rPr lang="ar-DZ" sz="4000" dirty="0">
                <a:hlinkClick r:id="rId2"/>
              </a:rPr>
              <a:t>البروشور</a:t>
            </a:r>
            <a:r>
              <a:rPr lang="ar-DZ" sz="4000" dirty="0"/>
              <a:t> هو واحد من أفضل الطرق لتقديم شركتك حيث يوجد بروشورات ثلاثية الطي والتي تستخدم للإعلان عن منتج جديد أو خدمة تقدمها شركة ما ويوجد أيضا بروشورات ثنائية الطي والتي تستخدم لتقديم مشاريع الشركات ويوجد العديد من أنواع </a:t>
            </a:r>
            <a:r>
              <a:rPr lang="ar-DZ" sz="4000" dirty="0">
                <a:hlinkClick r:id="rId2"/>
              </a:rPr>
              <a:t>البروشورات</a:t>
            </a:r>
            <a:r>
              <a:rPr lang="ar-DZ" sz="4000" dirty="0"/>
              <a:t> وكل نوع يختلف عن الآخر وله طريقة تصميم مختلفة.</a:t>
            </a:r>
            <a:br>
              <a:rPr lang="ar-DZ" sz="4000" dirty="0"/>
            </a:br>
            <a:r>
              <a:rPr lang="ar-DZ" sz="4000" dirty="0">
                <a:hlinkClick r:id="rId2"/>
              </a:rPr>
              <a:t>البروشور</a:t>
            </a:r>
            <a:r>
              <a:rPr lang="ar-DZ" sz="4000" dirty="0"/>
              <a:t> الذي يتم تصميمه بشكل جيد هو أفضل وسيلة لتقديم الشركة إلى عملائها المحتملين لذلك من أجل الإرتقاء بمستوى الشركة والتسويق لها بشكل جيد , يجب الإهتمام </a:t>
            </a:r>
            <a:r>
              <a:rPr lang="ar-DZ" sz="4000" dirty="0">
                <a:hlinkClick r:id="rId2"/>
              </a:rPr>
              <a:t>بتصميم بروشور</a:t>
            </a:r>
            <a:r>
              <a:rPr lang="ar-DZ" sz="4000" dirty="0"/>
              <a:t> مميز وأنيق وفريد من نوعه.</a:t>
            </a:r>
            <a:endParaRPr lang="fr-FR" sz="4000" dirty="0"/>
          </a:p>
        </p:txBody>
      </p:sp>
    </p:spTree>
    <p:extLst>
      <p:ext uri="{BB962C8B-B14F-4D97-AF65-F5344CB8AC3E}">
        <p14:creationId xmlns:p14="http://schemas.microsoft.com/office/powerpoint/2010/main" val="388314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212035"/>
            <a:ext cx="11463130" cy="6645965"/>
          </a:xfrm>
        </p:spPr>
        <p:txBody>
          <a:bodyPr/>
          <a:lstStyle/>
          <a:p>
            <a:pPr algn="r" rtl="1"/>
            <a:r>
              <a:rPr lang="ar-DZ" sz="2800" b="1" dirty="0"/>
              <a:t>                                          ما هي الخطوات الواجب اتباعها عند تصميم بروشور؟</a:t>
            </a:r>
            <a:br>
              <a:rPr lang="ar-DZ" sz="2800" b="1" dirty="0"/>
            </a:br>
            <a:r>
              <a:rPr lang="ar-DZ" sz="2800" dirty="0"/>
              <a:t> </a:t>
            </a:r>
            <a:br>
              <a:rPr lang="ar-DZ" sz="2800" dirty="0"/>
            </a:br>
            <a:r>
              <a:rPr lang="ar-DZ" sz="2800" b="1" dirty="0"/>
              <a:t>تحديد جمهورك المستهدف : </a:t>
            </a:r>
            <a:r>
              <a:rPr lang="ar-DZ" sz="2800" dirty="0"/>
              <a:t>الجمهور المستهدف هو مجموعة معينة من المهتمين بالمنتج أو الخدمة وعند تصميم </a:t>
            </a:r>
            <a:r>
              <a:rPr lang="ar-DZ" sz="2800" dirty="0">
                <a:hlinkClick r:id="rId2"/>
              </a:rPr>
              <a:t>البروشور</a:t>
            </a:r>
            <a:r>
              <a:rPr lang="ar-DZ" sz="2800" dirty="0"/>
              <a:t> يجب مراعاة ذوق الجمهور المستهدف فعلى سبيل المثال ، اذا كان البروشور يهتم بالأمهات صغيرات السن فلا يجب أن يكون مظهره يهدف لكبار السن أي يجب مراعاة ذوق الجمهور واهتمامه.</a:t>
            </a:r>
            <a:br>
              <a:rPr lang="ar-DZ" sz="2800" dirty="0"/>
            </a:br>
            <a:r>
              <a:rPr lang="ar-DZ" sz="2800" b="1" dirty="0"/>
              <a:t>اختيار الشكل المناسب : </a:t>
            </a:r>
            <a:r>
              <a:rPr lang="ar-DZ" sz="2800" dirty="0"/>
              <a:t>بناء على جمهورك المستهدف يتم تحديد الشكل والألوان ويتضمن العديد من العناصر مثل حجم ونوع الورق وعدد الطيات وكيف يتم توزيع </a:t>
            </a:r>
            <a:r>
              <a:rPr lang="ar-DZ" sz="2800" dirty="0">
                <a:hlinkClick r:id="rId2"/>
              </a:rPr>
              <a:t>البروشور</a:t>
            </a:r>
            <a:r>
              <a:rPr lang="ar-DZ" sz="2800" dirty="0"/>
              <a:t>.</a:t>
            </a:r>
            <a:br>
              <a:rPr lang="ar-DZ" sz="2800" dirty="0"/>
            </a:br>
            <a:r>
              <a:rPr lang="ar-DZ" sz="2800" b="1" dirty="0"/>
              <a:t>تحديد نوع المعلومات : </a:t>
            </a:r>
            <a:r>
              <a:rPr lang="ar-DZ" sz="2800" dirty="0"/>
              <a:t>تختلف المعلومات التي يتم تضمينها من </a:t>
            </a:r>
            <a:r>
              <a:rPr lang="ar-DZ" sz="2800" dirty="0">
                <a:hlinkClick r:id="rId2"/>
              </a:rPr>
              <a:t>بروشور</a:t>
            </a:r>
            <a:r>
              <a:rPr lang="ar-DZ" sz="2800" dirty="0"/>
              <a:t> لآخر ويتضمن البروشور بيان للشركة أو المنظمة ومميزات المنتج الذي يتم الإعلان عنه والرسوم البيانية والتعليمات والصور والشعار.</a:t>
            </a:r>
            <a:br>
              <a:rPr lang="ar-DZ" sz="2800" dirty="0"/>
            </a:br>
            <a:r>
              <a:rPr lang="ar-DZ" sz="2800" b="1" dirty="0"/>
              <a:t>وضع المحتوى : </a:t>
            </a:r>
            <a:r>
              <a:rPr lang="ar-DZ" sz="2800" dirty="0"/>
              <a:t>يجب أن يكون شكل </a:t>
            </a:r>
            <a:r>
              <a:rPr lang="ar-DZ" sz="2800" dirty="0">
                <a:hlinkClick r:id="rId2"/>
              </a:rPr>
              <a:t>البروشور </a:t>
            </a:r>
            <a:r>
              <a:rPr lang="ar-DZ" sz="2800" dirty="0"/>
              <a:t>بسيطا لا يحتوى على الكثير من المعلومات التي يمكن أن تظهر </a:t>
            </a:r>
            <a:r>
              <a:rPr lang="ar-DZ" sz="2800" dirty="0">
                <a:hlinkClick r:id="rId2"/>
              </a:rPr>
              <a:t>البروشور</a:t>
            </a:r>
            <a:r>
              <a:rPr lang="ar-DZ" sz="2800" dirty="0"/>
              <a:t> بشكل سئ نظرا لعدم التناسق والحد من إستخدام الألوان الكثيرة للحصول على </a:t>
            </a:r>
            <a:r>
              <a:rPr lang="ar-DZ" sz="2800" dirty="0">
                <a:hlinkClick r:id="rId2"/>
              </a:rPr>
              <a:t>بروشور</a:t>
            </a:r>
            <a:r>
              <a:rPr lang="ar-DZ" sz="2800" dirty="0"/>
              <a:t> مميز وأنيق.</a:t>
            </a:r>
            <a:br>
              <a:rPr lang="ar-DZ" sz="2800" dirty="0"/>
            </a:br>
            <a:endParaRPr lang="fr-FR" sz="2800" dirty="0"/>
          </a:p>
        </p:txBody>
      </p:sp>
    </p:spTree>
    <p:extLst>
      <p:ext uri="{BB962C8B-B14F-4D97-AF65-F5344CB8AC3E}">
        <p14:creationId xmlns:p14="http://schemas.microsoft.com/office/powerpoint/2010/main" val="22367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pPr algn="ctr" rtl="1"/>
            <a:r>
              <a:rPr lang="ar-DZ" sz="4800" b="1" dirty="0"/>
              <a:t>        ما هي الفئة التي يجب أن يستهدفها البروشور؟</a:t>
            </a:r>
            <a:br>
              <a:rPr lang="ar-DZ" sz="4800" b="1" dirty="0"/>
            </a:br>
            <a:r>
              <a:rPr lang="ar-DZ" sz="4800" dirty="0"/>
              <a:t> </a:t>
            </a:r>
            <a:br>
              <a:rPr lang="ar-DZ" sz="4800" dirty="0"/>
            </a:br>
            <a:r>
              <a:rPr lang="ar-DZ" sz="4800" dirty="0"/>
              <a:t>يمكن أن يستهدف </a:t>
            </a:r>
            <a:r>
              <a:rPr lang="ar-DZ" sz="4800" dirty="0">
                <a:hlinkClick r:id="rId2"/>
              </a:rPr>
              <a:t>البروشور</a:t>
            </a:r>
            <a:r>
              <a:rPr lang="ar-DZ" sz="4800" dirty="0"/>
              <a:t> مجموعة محددة أو يمكن أن يستهدف الجمهور بأكمله ولكن يجب التفكير في المجموعات التي تهتم بالمنتج أو الشركة ومن بين هذه المجموعات الأعضاء المحتملين والممولين المحتملين والداعمين المحتملين والصحافة وعامة الناس.</a:t>
            </a:r>
            <a:br>
              <a:rPr lang="ar-DZ" sz="4800" dirty="0"/>
            </a:br>
            <a:endParaRPr lang="fr-FR" sz="4800" dirty="0"/>
          </a:p>
        </p:txBody>
      </p:sp>
    </p:spTree>
    <p:extLst>
      <p:ext uri="{BB962C8B-B14F-4D97-AF65-F5344CB8AC3E}">
        <p14:creationId xmlns:p14="http://schemas.microsoft.com/office/powerpoint/2010/main" val="1613562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0" y="543340"/>
            <a:ext cx="12192000" cy="6314660"/>
          </a:xfrm>
        </p:spPr>
        <p:txBody>
          <a:bodyPr/>
          <a:lstStyle/>
          <a:p>
            <a:pPr algn="r" rtl="1"/>
            <a:r>
              <a:rPr lang="ar-DZ" sz="2800" b="1" dirty="0"/>
              <a:t>                                 كيفية كتابة بروشور؟</a:t>
            </a:r>
            <a:br>
              <a:rPr lang="ar-DZ" sz="2800" b="1" dirty="0"/>
            </a:br>
            <a:br>
              <a:rPr lang="ar-DZ" sz="2800" b="1" dirty="0"/>
            </a:br>
            <a:r>
              <a:rPr lang="ar-DZ" sz="2800" dirty="0"/>
              <a:t>الحفاظ على الجمل قصيرة : استخدام الجمل الطويلة أو المعقدة يمكن أن يكون مربكا للقارئ وبالتالي عدم إهتمامه </a:t>
            </a:r>
            <a:r>
              <a:rPr lang="ar-DZ" sz="2800" dirty="0">
                <a:hlinkClick r:id="rId2"/>
              </a:rPr>
              <a:t>بالبروشور</a:t>
            </a:r>
            <a:r>
              <a:rPr lang="ar-DZ" sz="2800" dirty="0"/>
              <a:t> الخاص بك .</a:t>
            </a:r>
            <a:br>
              <a:rPr lang="ar-DZ" sz="2800" dirty="0"/>
            </a:br>
            <a:r>
              <a:rPr lang="ar-DZ" sz="2800" dirty="0"/>
              <a:t>تجنب المصطلحات : لا تفترض أن الجمهور سوف يستخدم نفس اللغة أو المصطلحات التي تستخدمها لذا يجب الحرص على إنتقاء الكلمات المناسبة والتي تفهم بوضوح.</a:t>
            </a:r>
            <a:br>
              <a:rPr lang="ar-DZ" sz="2800" dirty="0"/>
            </a:br>
            <a:r>
              <a:rPr lang="ar-DZ" sz="2800" dirty="0"/>
              <a:t>الابتعاد عن الجمل المركبة أو المصطلحات مثل عين العاصفة لذا يجب أن يكون الكلام واضح ومفهوم.</a:t>
            </a:r>
            <a:br>
              <a:rPr lang="ar-DZ" sz="2800" dirty="0"/>
            </a:br>
            <a:r>
              <a:rPr lang="ar-DZ" sz="2800" dirty="0"/>
              <a:t>تجنب التكرار : لا تحاول استخدام نفس العبارات أو الأفكار مرارا وتكرارا وذلك لانه يفقدك المصداقية لدى العميل أو الجمهور المستهدف ولكي تتميز بالتفرد يجب اختيار كلمات بسيطة وغير مستخدمة من قبل.</a:t>
            </a:r>
            <a:br>
              <a:rPr lang="ar-DZ" sz="2800" dirty="0"/>
            </a:br>
            <a:r>
              <a:rPr lang="ar-DZ" sz="2800" dirty="0"/>
              <a:t>استخدام الإملاء الصحيح : يجب الحرص على تجنب الأخطاء الاملائية والأخطاء المطبعية وذلك لأنها تعطي إنطباع بأن المنظمة أو الشركة غير مهنية وبالتالي إلحاق الضرر بصورة الشركة التي تريد تقديمها للمجتمع</a:t>
            </a:r>
            <a:br>
              <a:rPr lang="ar-DZ" sz="2800" dirty="0"/>
            </a:br>
            <a:r>
              <a:rPr lang="ar-DZ" sz="2800" dirty="0"/>
              <a:t>تجنب استخدام صيغة المبني للمجهول : يجب استخدام الكلام الواضح والمفهوم والإبتعاد عن إستخدام صيغ المجهول وذلك من أجل جذب انتباه الجمهور.</a:t>
            </a:r>
            <a:br>
              <a:rPr lang="ar-DZ" sz="2400" dirty="0"/>
            </a:br>
            <a:endParaRPr lang="fr-FR" sz="2400" dirty="0"/>
          </a:p>
        </p:txBody>
      </p:sp>
    </p:spTree>
    <p:extLst>
      <p:ext uri="{BB962C8B-B14F-4D97-AF65-F5344CB8AC3E}">
        <p14:creationId xmlns:p14="http://schemas.microsoft.com/office/powerpoint/2010/main" val="3483216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pPr algn="r" rtl="1"/>
            <a:r>
              <a:rPr lang="ar-DZ" dirty="0"/>
              <a:t>أنواع البروشور وأحجامه</a:t>
            </a:r>
            <a:br>
              <a:rPr lang="ar-DZ" dirty="0"/>
            </a:br>
            <a:br>
              <a:rPr lang="ar-DZ" dirty="0"/>
            </a:br>
            <a:endParaRPr lang="fr-FR" dirty="0"/>
          </a:p>
        </p:txBody>
      </p:sp>
      <p:pic>
        <p:nvPicPr>
          <p:cNvPr id="6" name="Picture 5">
            <a:extLst>
              <a:ext uri="{FF2B5EF4-FFF2-40B4-BE49-F238E27FC236}">
                <a16:creationId xmlns:a16="http://schemas.microsoft.com/office/drawing/2014/main" id="{F170313A-9619-4DF3-9B95-F4BAB3D421C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37233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92765"/>
            <a:ext cx="10840277" cy="6765235"/>
          </a:xfrm>
        </p:spPr>
        <p:txBody>
          <a:bodyPr/>
          <a:lstStyle/>
          <a:p>
            <a:pPr algn="r" rtl="1"/>
            <a:r>
              <a:rPr lang="ar-DZ" sz="2800" b="1" dirty="0"/>
              <a:t>            رسالة  </a:t>
            </a:r>
            <a:r>
              <a:rPr lang="fr-FR" sz="2800" b="1" dirty="0" err="1"/>
              <a:t>Letter</a:t>
            </a:r>
            <a:r>
              <a:rPr lang="fr-FR" sz="2800" b="1" dirty="0"/>
              <a:t> </a:t>
            </a:r>
            <a:r>
              <a:rPr lang="fr-FR" sz="2800" b="1" dirty="0" err="1"/>
              <a:t>fold</a:t>
            </a:r>
            <a:br>
              <a:rPr lang="ar-DZ" sz="2800" b="1" dirty="0"/>
            </a:br>
            <a:r>
              <a:rPr lang="ar-SA" sz="2800" b="1" dirty="0"/>
              <a:t>رسالة </a:t>
            </a:r>
            <a:r>
              <a:rPr lang="fr-FR" sz="2800" b="1" dirty="0" err="1"/>
              <a:t>Letter</a:t>
            </a:r>
            <a:r>
              <a:rPr lang="fr-FR" sz="2800" b="1" dirty="0"/>
              <a:t> </a:t>
            </a:r>
            <a:r>
              <a:rPr lang="fr-FR" sz="2800" b="1" dirty="0" err="1"/>
              <a:t>fold</a:t>
            </a:r>
            <a:r>
              <a:rPr lang="ar-SA" sz="2800" b="1" dirty="0"/>
              <a:t> </a:t>
            </a:r>
            <a:r>
              <a:rPr lang="ar-SA" sz="2800" dirty="0"/>
              <a:t>و تسمى أيضا ب </a:t>
            </a:r>
            <a:r>
              <a:rPr lang="fr-FR" sz="2800" b="1" dirty="0" err="1"/>
              <a:t>ثلاثي</a:t>
            </a:r>
            <a:r>
              <a:rPr lang="fr-FR" sz="2800" b="1" dirty="0"/>
              <a:t> </a:t>
            </a:r>
            <a:r>
              <a:rPr lang="fr-FR" sz="2800" b="1" dirty="0" err="1"/>
              <a:t>الأوراق</a:t>
            </a:r>
            <a:r>
              <a:rPr lang="ar-SA" sz="2800" b="1" dirty="0"/>
              <a:t> </a:t>
            </a:r>
            <a:r>
              <a:rPr lang="fr-FR" sz="2800" b="1" dirty="0" err="1"/>
              <a:t>trifold</a:t>
            </a:r>
            <a:r>
              <a:rPr lang="ar-SA" sz="2800" dirty="0"/>
              <a:t> ، يتم تقسيم عرض الورق الى 3 أقسام ، هناك 3 أنواع  ل </a:t>
            </a:r>
            <a:r>
              <a:rPr lang="ar-SA" sz="2800" b="1" dirty="0"/>
              <a:t>رسالة</a:t>
            </a:r>
            <a:r>
              <a:rPr lang="fr-FR" sz="2800" b="1" dirty="0" err="1"/>
              <a:t>Letter</a:t>
            </a:r>
            <a:r>
              <a:rPr lang="fr-FR" sz="2800" b="1" dirty="0"/>
              <a:t> </a:t>
            </a:r>
            <a:r>
              <a:rPr lang="fr-FR" sz="2800" b="1" dirty="0" err="1"/>
              <a:t>fold</a:t>
            </a:r>
            <a:r>
              <a:rPr lang="ar-SA" sz="2800" b="1" dirty="0"/>
              <a:t> ،</a:t>
            </a:r>
            <a:br>
              <a:rPr lang="ar-SA" sz="2800" dirty="0"/>
            </a:br>
            <a:r>
              <a:rPr lang="ar-SA" sz="2800" dirty="0"/>
              <a:t>النوع 1 ( الحجم الكبير ) </a:t>
            </a:r>
            <a:br>
              <a:rPr lang="ar-SA" sz="2800" dirty="0"/>
            </a:br>
            <a:r>
              <a:rPr lang="ar-SA" sz="2800" dirty="0"/>
              <a:t>- ورقة الأمامية و الوسطى : 14,422 سم</a:t>
            </a:r>
            <a:br>
              <a:rPr lang="ar-SA" sz="2800" dirty="0"/>
            </a:br>
            <a:r>
              <a:rPr lang="ar-SA" sz="2800" dirty="0"/>
              <a:t>- ورقة الداخلية             : 14,287 سم </a:t>
            </a:r>
            <a:br>
              <a:rPr lang="ar-SA" sz="2800" dirty="0"/>
            </a:br>
            <a:r>
              <a:rPr lang="ar-SA" sz="2800" dirty="0"/>
              <a:t>النوع 2 ( الحجم متوسط ) </a:t>
            </a:r>
            <a:br>
              <a:rPr lang="ar-SA" sz="2800" dirty="0"/>
            </a:br>
            <a:r>
              <a:rPr lang="ar-SA" sz="2800" dirty="0"/>
              <a:t>- ورقة الأمامية و الوسطى : 9,365 سم </a:t>
            </a:r>
            <a:br>
              <a:rPr lang="ar-SA" sz="2800" dirty="0"/>
            </a:br>
            <a:r>
              <a:rPr lang="ar-SA" sz="2800" dirty="0"/>
              <a:t>- ورقة الداخلية             : 9,207 سم </a:t>
            </a:r>
            <a:br>
              <a:rPr lang="ar-SA" sz="2800" dirty="0"/>
            </a:br>
            <a:r>
              <a:rPr lang="ar-SA" sz="2800" dirty="0"/>
              <a:t>النوع 3 ( الحجم صغير ) </a:t>
            </a:r>
            <a:br>
              <a:rPr lang="ar-SA" sz="2800" dirty="0"/>
            </a:br>
            <a:r>
              <a:rPr lang="ar-SA" sz="2800" dirty="0"/>
              <a:t>- ورقة الأمامية و الوسطى : 11,905 سم </a:t>
            </a:r>
            <a:br>
              <a:rPr lang="ar-SA" sz="2800" dirty="0"/>
            </a:br>
            <a:r>
              <a:rPr lang="ar-SA" sz="2800" dirty="0"/>
              <a:t>- ورقة الداخلية             : 11,747 سم </a:t>
            </a:r>
            <a:br>
              <a:rPr lang="ar-SA" sz="2800" dirty="0"/>
            </a:br>
            <a:r>
              <a:rPr lang="ar-SA" sz="2800" dirty="0"/>
              <a:t>يجدر الذكر أن هناك أحجام أخرى و يمكنك أيضا اختيار الحجم الذي تريد فقط عليك احترام قياسات لكي تطوى المطوية بسلاسة و بدون أي مشكل .</a:t>
            </a:r>
            <a:endParaRPr lang="fr-FR" sz="2800" dirty="0"/>
          </a:p>
        </p:txBody>
      </p:sp>
    </p:spTree>
    <p:extLst>
      <p:ext uri="{BB962C8B-B14F-4D97-AF65-F5344CB8AC3E}">
        <p14:creationId xmlns:p14="http://schemas.microsoft.com/office/powerpoint/2010/main" val="11702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endParaRPr lang="fr-FR" dirty="0"/>
          </a:p>
        </p:txBody>
      </p:sp>
      <p:pic>
        <p:nvPicPr>
          <p:cNvPr id="4" name="Picture 3">
            <a:extLst>
              <a:ext uri="{FF2B5EF4-FFF2-40B4-BE49-F238E27FC236}">
                <a16:creationId xmlns:a16="http://schemas.microsoft.com/office/drawing/2014/main" id="{4AA9347B-CA95-4807-A5C9-E7C4E151EFB4}"/>
              </a:ext>
            </a:extLst>
          </p:cNvPr>
          <p:cNvPicPr>
            <a:picLocks noChangeAspect="1"/>
          </p:cNvPicPr>
          <p:nvPr/>
        </p:nvPicPr>
        <p:blipFill>
          <a:blip r:embed="rId2"/>
          <a:stretch>
            <a:fillRect/>
          </a:stretch>
        </p:blipFill>
        <p:spPr>
          <a:xfrm>
            <a:off x="596347" y="543340"/>
            <a:ext cx="10840277" cy="5771320"/>
          </a:xfrm>
          <a:prstGeom prst="rect">
            <a:avLst/>
          </a:prstGeom>
        </p:spPr>
      </p:pic>
    </p:spTree>
    <p:extLst>
      <p:ext uri="{BB962C8B-B14F-4D97-AF65-F5344CB8AC3E}">
        <p14:creationId xmlns:p14="http://schemas.microsoft.com/office/powerpoint/2010/main" val="3557362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0"/>
            <a:ext cx="10840277" cy="6334540"/>
          </a:xfrm>
        </p:spPr>
        <p:txBody>
          <a:bodyPr/>
          <a:lstStyle/>
          <a:p>
            <a:pPr algn="r" rtl="1" fontAlgn="base"/>
            <a:r>
              <a:rPr lang="ar-DZ" sz="4000" b="1" dirty="0"/>
              <a:t>                         </a:t>
            </a:r>
            <a:r>
              <a:rPr lang="ar-SA" sz="4000" b="1" dirty="0"/>
              <a:t>ملفوفة أو </a:t>
            </a:r>
            <a:r>
              <a:rPr lang="fr-FR" sz="4000" b="1" dirty="0"/>
              <a:t>Roll </a:t>
            </a:r>
            <a:r>
              <a:rPr lang="fr-FR" sz="4000" b="1" dirty="0" err="1"/>
              <a:t>Fold</a:t>
            </a:r>
            <a:br>
              <a:rPr lang="fr-FR" sz="4000" dirty="0"/>
            </a:br>
            <a:r>
              <a:rPr lang="ar-SA" sz="4000" b="1" dirty="0"/>
              <a:t> </a:t>
            </a:r>
            <a:br>
              <a:rPr lang="fr-FR" sz="4000" dirty="0"/>
            </a:br>
            <a:r>
              <a:rPr lang="ar-SA" sz="4000" dirty="0"/>
              <a:t>نوع أخر من </a:t>
            </a:r>
            <a:r>
              <a:rPr lang="ar-SA" sz="4000" b="1" dirty="0"/>
              <a:t>الكتيبات التعريفية </a:t>
            </a:r>
            <a:r>
              <a:rPr lang="ar-SA" sz="4000" dirty="0"/>
              <a:t>و يسمى أيضا ب</a:t>
            </a:r>
            <a:r>
              <a:rPr lang="ar-DZ" sz="4000" dirty="0"/>
              <a:t> </a:t>
            </a:r>
            <a:r>
              <a:rPr lang="fr-FR" sz="4000" b="1" dirty="0" err="1"/>
              <a:t>رباعي</a:t>
            </a:r>
            <a:r>
              <a:rPr lang="fr-FR" sz="4000" b="1" dirty="0"/>
              <a:t> </a:t>
            </a:r>
            <a:r>
              <a:rPr lang="fr-FR" sz="4000" b="1" dirty="0" err="1"/>
              <a:t>الأوراق</a:t>
            </a:r>
            <a:r>
              <a:rPr lang="ar-SA" sz="4000" b="1" dirty="0"/>
              <a:t> </a:t>
            </a:r>
            <a:r>
              <a:rPr lang="fr-FR" sz="4000" b="1" dirty="0"/>
              <a:t>Four panel roll</a:t>
            </a:r>
            <a:r>
              <a:rPr lang="ar-SA" sz="4000" b="1" dirty="0"/>
              <a:t> </a:t>
            </a:r>
            <a:r>
              <a:rPr lang="ar-SA" sz="4000" dirty="0"/>
              <a:t>، يتم فيه تقسيم عرض الورق الى 4 أقسام ،هناك</a:t>
            </a:r>
            <a:r>
              <a:rPr lang="ar-SA" sz="4000" b="1" dirty="0"/>
              <a:t> </a:t>
            </a:r>
            <a:r>
              <a:rPr lang="ar-SA" sz="4000" dirty="0"/>
              <a:t>الكثير من الأنواع بأحجام مختلفة مقاساتها هي : </a:t>
            </a:r>
            <a:br>
              <a:rPr lang="ar-SA" sz="4000" dirty="0"/>
            </a:br>
            <a:r>
              <a:rPr lang="ar-SA" sz="4000" dirty="0"/>
              <a:t>- 1 و 2 : 9,022 سم</a:t>
            </a:r>
            <a:br>
              <a:rPr lang="ar-SA" sz="4000" dirty="0"/>
            </a:br>
            <a:r>
              <a:rPr lang="ar-SA" sz="4000" dirty="0"/>
              <a:t>- 3 : 9,788 سم</a:t>
            </a:r>
            <a:br>
              <a:rPr lang="ar-SA" sz="4000" dirty="0"/>
            </a:br>
            <a:r>
              <a:rPr lang="ar-SA" sz="4000" dirty="0"/>
              <a:t>- 4 : 9,686 سم </a:t>
            </a:r>
            <a:br>
              <a:rPr lang="ar-SA" sz="4000" dirty="0"/>
            </a:br>
            <a:endParaRPr lang="fr-FR" sz="4000" dirty="0"/>
          </a:p>
        </p:txBody>
      </p:sp>
    </p:spTree>
    <p:extLst>
      <p:ext uri="{BB962C8B-B14F-4D97-AF65-F5344CB8AC3E}">
        <p14:creationId xmlns:p14="http://schemas.microsoft.com/office/powerpoint/2010/main" val="181655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371062"/>
            <a:ext cx="10840277" cy="5963478"/>
          </a:xfrm>
        </p:spPr>
        <p:txBody>
          <a:bodyPr/>
          <a:lstStyle/>
          <a:p>
            <a:pPr algn="r" rtl="1"/>
            <a:r>
              <a:rPr lang="ar-DZ" sz="4000" dirty="0"/>
              <a:t>إن إرتفاع أعداد السُكان ونمو توجّهاتهم الاستهلاكيّة أدى إلى خلق تنافس رهيب على مستوى العالم بين الجهات المُصنِّعة المُنتِجة التي عملت -ولا تزال- على إغراق الأسواق بألوان مُختلفة من السّلع والخدمات.</a:t>
            </a:r>
            <a:br>
              <a:rPr lang="ar-DZ" sz="4000" dirty="0"/>
            </a:br>
            <a:r>
              <a:rPr lang="ar-DZ" sz="4000" dirty="0"/>
              <a:t>أدرك مُدراء التّسويق في تلك الشركات أهميّة الرّسائل التّسويقيّة المُناسبة، إضافة إلى تكاملها مع التّصميم الجيّد كعامل أساسي في جذب المُستهلكين ودفعهم إلى شراء المُنتجات، سواء كان شكل هذه الرّسالة على هيئة تغليف مصحوب بتصميم مُميّز للمُنتج</a:t>
            </a:r>
            <a:br>
              <a:rPr lang="ar-DZ" sz="4000" dirty="0"/>
            </a:br>
            <a:endParaRPr lang="fr-FR" sz="4000" dirty="0"/>
          </a:p>
        </p:txBody>
      </p:sp>
    </p:spTree>
    <p:extLst>
      <p:ext uri="{BB962C8B-B14F-4D97-AF65-F5344CB8AC3E}">
        <p14:creationId xmlns:p14="http://schemas.microsoft.com/office/powerpoint/2010/main" val="2646833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endParaRPr lang="fr-FR" dirty="0"/>
          </a:p>
        </p:txBody>
      </p:sp>
      <p:pic>
        <p:nvPicPr>
          <p:cNvPr id="4" name="Picture 3">
            <a:extLst>
              <a:ext uri="{FF2B5EF4-FFF2-40B4-BE49-F238E27FC236}">
                <a16:creationId xmlns:a16="http://schemas.microsoft.com/office/drawing/2014/main" id="{92F2145C-8F05-4E71-B934-B600EF922BB9}"/>
              </a:ext>
            </a:extLst>
          </p:cNvPr>
          <p:cNvPicPr>
            <a:picLocks noChangeAspect="1"/>
          </p:cNvPicPr>
          <p:nvPr/>
        </p:nvPicPr>
        <p:blipFill>
          <a:blip r:embed="rId2"/>
          <a:stretch>
            <a:fillRect/>
          </a:stretch>
        </p:blipFill>
        <p:spPr>
          <a:xfrm>
            <a:off x="596348" y="543340"/>
            <a:ext cx="10840276" cy="5791200"/>
          </a:xfrm>
          <a:prstGeom prst="rect">
            <a:avLst/>
          </a:prstGeom>
        </p:spPr>
      </p:pic>
    </p:spTree>
    <p:extLst>
      <p:ext uri="{BB962C8B-B14F-4D97-AF65-F5344CB8AC3E}">
        <p14:creationId xmlns:p14="http://schemas.microsoft.com/office/powerpoint/2010/main" val="2710559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pPr algn="r" rtl="1" fontAlgn="base"/>
            <a:r>
              <a:rPr lang="ar-SA" sz="3600" b="1" dirty="0"/>
              <a:t>المطوية بالتوازي </a:t>
            </a:r>
            <a:r>
              <a:rPr lang="fr-FR" sz="3600" b="1" dirty="0"/>
              <a:t>Double </a:t>
            </a:r>
            <a:r>
              <a:rPr lang="fr-FR" sz="3600" b="1" dirty="0" err="1"/>
              <a:t>Parallel</a:t>
            </a:r>
            <a:r>
              <a:rPr lang="ar-SA" sz="3600" b="1" dirty="0"/>
              <a:t> و البوابة  </a:t>
            </a:r>
            <a:r>
              <a:rPr lang="fr-FR" sz="3600" b="1" dirty="0" err="1"/>
              <a:t>Gate</a:t>
            </a:r>
            <a:r>
              <a:rPr lang="fr-FR" sz="3600" b="1" dirty="0"/>
              <a:t> </a:t>
            </a:r>
            <a:r>
              <a:rPr lang="fr-FR" sz="3600" b="1" dirty="0" err="1"/>
              <a:t>Fold</a:t>
            </a:r>
            <a:br>
              <a:rPr lang="fr-FR" sz="3600" dirty="0"/>
            </a:br>
            <a:r>
              <a:rPr lang="ar-SA" sz="3600" dirty="0"/>
              <a:t>هذا النوع له تسميات كثير فهناك من يسميه ب </a:t>
            </a:r>
            <a:r>
              <a:rPr lang="ar-SA" sz="3600" b="1" dirty="0"/>
              <a:t>البوبة أو </a:t>
            </a:r>
            <a:r>
              <a:rPr lang="fr-FR" sz="3600" b="1" dirty="0" err="1"/>
              <a:t>Gate</a:t>
            </a:r>
            <a:r>
              <a:rPr lang="fr-FR" sz="3600" b="1" dirty="0"/>
              <a:t> و </a:t>
            </a:r>
            <a:r>
              <a:rPr lang="fr-FR" sz="3600" dirty="0" err="1"/>
              <a:t>هناك</a:t>
            </a:r>
            <a:r>
              <a:rPr lang="fr-FR" sz="3600" dirty="0"/>
              <a:t> </a:t>
            </a:r>
            <a:r>
              <a:rPr lang="fr-FR" sz="3600" dirty="0" err="1"/>
              <a:t>من</a:t>
            </a:r>
            <a:r>
              <a:rPr lang="fr-FR" sz="3600" dirty="0"/>
              <a:t> </a:t>
            </a:r>
            <a:r>
              <a:rPr lang="fr-FR" sz="3600" dirty="0" err="1"/>
              <a:t>يسميه</a:t>
            </a:r>
            <a:r>
              <a:rPr lang="fr-FR" sz="3600" b="1" dirty="0"/>
              <a:t> </a:t>
            </a:r>
            <a:r>
              <a:rPr lang="fr-FR" sz="3600" b="1" dirty="0" err="1"/>
              <a:t>بالكتيب</a:t>
            </a:r>
            <a:r>
              <a:rPr lang="fr-FR" sz="3600" b="1" dirty="0"/>
              <a:t> </a:t>
            </a:r>
            <a:r>
              <a:rPr lang="fr-FR" sz="3600" b="1" dirty="0" err="1"/>
              <a:t>المتوازي</a:t>
            </a:r>
            <a:r>
              <a:rPr lang="fr-FR" sz="3600" b="1" dirty="0"/>
              <a:t> </a:t>
            </a:r>
            <a:r>
              <a:rPr lang="ar-SA" sz="3600" b="1" dirty="0"/>
              <a:t> </a:t>
            </a:r>
            <a:r>
              <a:rPr lang="ar-SA" sz="3600" dirty="0"/>
              <a:t>، هذا الكتيب مقسم الى 4أوراق ، و لاشارة فهناك اختلاف صغير بين </a:t>
            </a:r>
            <a:r>
              <a:rPr lang="ar-SA" sz="3600" b="1" dirty="0"/>
              <a:t>البوبة أو </a:t>
            </a:r>
            <a:r>
              <a:rPr lang="fr-FR" sz="3600" b="1" dirty="0" err="1"/>
              <a:t>Gate</a:t>
            </a:r>
            <a:r>
              <a:rPr lang="fr-FR" sz="3600" b="1" dirty="0"/>
              <a:t> و </a:t>
            </a:r>
            <a:r>
              <a:rPr lang="fr-FR" sz="3600" b="1" dirty="0" err="1"/>
              <a:t>الكتيب</a:t>
            </a:r>
            <a:r>
              <a:rPr lang="fr-FR" sz="3600" b="1" dirty="0"/>
              <a:t> </a:t>
            </a:r>
            <a:r>
              <a:rPr lang="fr-FR" sz="3600" b="1" dirty="0" err="1"/>
              <a:t>المتوازي</a:t>
            </a:r>
            <a:r>
              <a:rPr lang="ar-SA" sz="3600" dirty="0"/>
              <a:t> هو طريقة الطي فالأولى تطوى على شكل بوابة و ثانيةتطوى بشكل متوازي ، أما من ناحية المقاسات فهما متشابهان : </a:t>
            </a:r>
            <a:br>
              <a:rPr lang="ar-SA" sz="3600" dirty="0"/>
            </a:br>
            <a:r>
              <a:rPr lang="ar-SA" sz="3600" dirty="0"/>
              <a:t>- الورقتين الكبيرتين   : 10,160 سم</a:t>
            </a:r>
            <a:br>
              <a:rPr lang="ar-SA" sz="3600" dirty="0"/>
            </a:br>
            <a:r>
              <a:rPr lang="ar-SA" sz="3600" dirty="0"/>
              <a:t>- الورقتين الصغيرتين : 10,081 سم</a:t>
            </a:r>
            <a:br>
              <a:rPr lang="ar-SA" sz="3600" dirty="0"/>
            </a:br>
            <a:endParaRPr lang="fr-FR" sz="3600" dirty="0"/>
          </a:p>
        </p:txBody>
      </p:sp>
    </p:spTree>
    <p:extLst>
      <p:ext uri="{BB962C8B-B14F-4D97-AF65-F5344CB8AC3E}">
        <p14:creationId xmlns:p14="http://schemas.microsoft.com/office/powerpoint/2010/main" val="1253580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endParaRPr lang="fr-FR" dirty="0"/>
          </a:p>
        </p:txBody>
      </p:sp>
      <p:pic>
        <p:nvPicPr>
          <p:cNvPr id="4" name="Picture 3">
            <a:extLst>
              <a:ext uri="{FF2B5EF4-FFF2-40B4-BE49-F238E27FC236}">
                <a16:creationId xmlns:a16="http://schemas.microsoft.com/office/drawing/2014/main" id="{D03840C6-B15F-4AB9-AFBC-1BB877FB6C8C}"/>
              </a:ext>
            </a:extLst>
          </p:cNvPr>
          <p:cNvPicPr>
            <a:picLocks noChangeAspect="1"/>
          </p:cNvPicPr>
          <p:nvPr/>
        </p:nvPicPr>
        <p:blipFill>
          <a:blip r:embed="rId2"/>
          <a:stretch>
            <a:fillRect/>
          </a:stretch>
        </p:blipFill>
        <p:spPr>
          <a:xfrm>
            <a:off x="596348" y="543340"/>
            <a:ext cx="10840276" cy="5791200"/>
          </a:xfrm>
          <a:prstGeom prst="rect">
            <a:avLst/>
          </a:prstGeom>
        </p:spPr>
      </p:pic>
    </p:spTree>
    <p:extLst>
      <p:ext uri="{BB962C8B-B14F-4D97-AF65-F5344CB8AC3E}">
        <p14:creationId xmlns:p14="http://schemas.microsoft.com/office/powerpoint/2010/main" val="1912460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pPr algn="r" rtl="1" fontAlgn="base"/>
            <a:r>
              <a:rPr lang="ar-DZ" sz="4800" b="1" dirty="0"/>
              <a:t>       </a:t>
            </a:r>
            <a:r>
              <a:rPr lang="ar-SA" sz="4800" b="1" dirty="0"/>
              <a:t>حرف ح أو </a:t>
            </a:r>
            <a:r>
              <a:rPr lang="fr-FR" sz="4800" b="1" dirty="0"/>
              <a:t>Z</a:t>
            </a:r>
            <a:r>
              <a:rPr lang="ar-SA" sz="4800" b="1" dirty="0"/>
              <a:t> </a:t>
            </a:r>
            <a:r>
              <a:rPr lang="fr-FR" sz="4800" b="1" dirty="0" err="1"/>
              <a:t>Fold</a:t>
            </a:r>
            <a:br>
              <a:rPr lang="ar-DZ" sz="4800" b="1" dirty="0"/>
            </a:br>
            <a:br>
              <a:rPr lang="fr-FR" sz="4800" dirty="0"/>
            </a:br>
            <a:r>
              <a:rPr lang="ar-SA" sz="4800" dirty="0"/>
              <a:t>هذا </a:t>
            </a:r>
            <a:r>
              <a:rPr lang="fr-FR" sz="4800" b="1" dirty="0" err="1"/>
              <a:t>الكتيب</a:t>
            </a:r>
            <a:r>
              <a:rPr lang="fr-FR" sz="4800" b="1" dirty="0"/>
              <a:t> </a:t>
            </a:r>
            <a:r>
              <a:rPr lang="fr-FR" sz="4800" b="1" dirty="0" err="1"/>
              <a:t>يشبه</a:t>
            </a:r>
            <a:r>
              <a:rPr lang="ar-SA" sz="4800" dirty="0"/>
              <a:t> كثيرا </a:t>
            </a:r>
            <a:r>
              <a:rPr lang="ar-SA" sz="4800" b="1" dirty="0"/>
              <a:t>حرف ح أو </a:t>
            </a:r>
            <a:r>
              <a:rPr lang="fr-FR" sz="4800" b="1" dirty="0"/>
              <a:t>Z</a:t>
            </a:r>
            <a:r>
              <a:rPr lang="ar-SA" sz="4800" b="1" dirty="0"/>
              <a:t> </a:t>
            </a:r>
            <a:r>
              <a:rPr lang="ar-SA" sz="4800" dirty="0"/>
              <a:t>، هذا الكتيب مقسم الى 3 أوراق ، كلها متساوية في الحجم ، و قياساتها هي : </a:t>
            </a:r>
            <a:br>
              <a:rPr lang="ar-SA" sz="4800" dirty="0"/>
            </a:br>
            <a:r>
              <a:rPr lang="ar-SA" sz="4800" dirty="0"/>
              <a:t>الطول : 21 سم</a:t>
            </a:r>
            <a:br>
              <a:rPr lang="ar-SA" sz="4800" dirty="0"/>
            </a:br>
            <a:r>
              <a:rPr lang="ar-SA" sz="4800" dirty="0"/>
              <a:t>العرض: 9.9 سم</a:t>
            </a:r>
            <a:br>
              <a:rPr lang="ar-SA" sz="4800" dirty="0"/>
            </a:br>
            <a:endParaRPr lang="fr-FR" sz="4800" dirty="0"/>
          </a:p>
        </p:txBody>
      </p:sp>
    </p:spTree>
    <p:extLst>
      <p:ext uri="{BB962C8B-B14F-4D97-AF65-F5344CB8AC3E}">
        <p14:creationId xmlns:p14="http://schemas.microsoft.com/office/powerpoint/2010/main" val="664802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endParaRPr lang="fr-FR" dirty="0"/>
          </a:p>
        </p:txBody>
      </p:sp>
      <p:pic>
        <p:nvPicPr>
          <p:cNvPr id="4" name="Picture 3">
            <a:extLst>
              <a:ext uri="{FF2B5EF4-FFF2-40B4-BE49-F238E27FC236}">
                <a16:creationId xmlns:a16="http://schemas.microsoft.com/office/drawing/2014/main" id="{CD585D8D-C0CD-45D7-BA60-0CBEB1478400}"/>
              </a:ext>
            </a:extLst>
          </p:cNvPr>
          <p:cNvPicPr>
            <a:picLocks noChangeAspect="1"/>
          </p:cNvPicPr>
          <p:nvPr/>
        </p:nvPicPr>
        <p:blipFill>
          <a:blip r:embed="rId2"/>
          <a:stretch>
            <a:fillRect/>
          </a:stretch>
        </p:blipFill>
        <p:spPr>
          <a:xfrm>
            <a:off x="596347" y="523460"/>
            <a:ext cx="10840277" cy="5811079"/>
          </a:xfrm>
          <a:prstGeom prst="rect">
            <a:avLst/>
          </a:prstGeom>
        </p:spPr>
      </p:pic>
    </p:spTree>
    <p:extLst>
      <p:ext uri="{BB962C8B-B14F-4D97-AF65-F5344CB8AC3E}">
        <p14:creationId xmlns:p14="http://schemas.microsoft.com/office/powerpoint/2010/main" val="2988173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119270"/>
            <a:ext cx="10840277" cy="6215270"/>
          </a:xfrm>
        </p:spPr>
        <p:txBody>
          <a:bodyPr/>
          <a:lstStyle/>
          <a:p>
            <a:pPr algn="r" rtl="1" fontAlgn="base"/>
            <a:r>
              <a:rPr lang="ar-DZ" sz="4000" b="1" dirty="0"/>
              <a:t>          </a:t>
            </a:r>
            <a:r>
              <a:rPr lang="ar-SA" sz="4000" b="1" dirty="0"/>
              <a:t>ثماني طيات أو </a:t>
            </a:r>
            <a:r>
              <a:rPr lang="fr-FR" sz="4000" b="1" dirty="0"/>
              <a:t>Panel</a:t>
            </a:r>
            <a:r>
              <a:rPr lang="ar-SA" sz="4000" b="1" dirty="0"/>
              <a:t> 8 </a:t>
            </a:r>
            <a:r>
              <a:rPr lang="fr-FR" sz="4000" b="1" dirty="0" err="1"/>
              <a:t>Fold</a:t>
            </a:r>
            <a:r>
              <a:rPr lang="fr-FR" sz="4000" b="1" dirty="0"/>
              <a:t> </a:t>
            </a:r>
            <a:br>
              <a:rPr lang="fr-FR" sz="4000" dirty="0"/>
            </a:br>
            <a:r>
              <a:rPr lang="fr-FR" sz="4000" b="1" dirty="0"/>
              <a:t> </a:t>
            </a:r>
            <a:br>
              <a:rPr lang="fr-FR" sz="4000" dirty="0"/>
            </a:br>
            <a:r>
              <a:rPr lang="ar-SA" sz="4000" b="1" dirty="0"/>
              <a:t>ثماني لفات أو </a:t>
            </a:r>
            <a:r>
              <a:rPr lang="fr-FR" sz="4000" b="1" dirty="0"/>
              <a:t>Panel</a:t>
            </a:r>
            <a:r>
              <a:rPr lang="ar-SA" sz="4000" b="1" dirty="0"/>
              <a:t> 8 </a:t>
            </a:r>
            <a:r>
              <a:rPr lang="fr-FR" sz="4000" b="1" dirty="0" err="1"/>
              <a:t>Fold</a:t>
            </a:r>
            <a:r>
              <a:rPr lang="ar-SA" sz="4000" dirty="0"/>
              <a:t> هذا الكتيب مقسم الى 8 أوراق و هو الأكبر بينهم ، الأورق ليست متساوية في الحجم ، و قياساتها هي : </a:t>
            </a:r>
            <a:br>
              <a:rPr lang="ar-SA" sz="4000" dirty="0"/>
            </a:br>
            <a:r>
              <a:rPr lang="ar-SA" sz="4000" dirty="0"/>
              <a:t>- 4 أوراق في الوسط  : 9,042 سم</a:t>
            </a:r>
            <a:br>
              <a:rPr lang="ar-SA" sz="4000" dirty="0"/>
            </a:br>
            <a:r>
              <a:rPr lang="ar-SA" sz="4000" dirty="0"/>
              <a:t>- الورقتين الجنبيتين    : 8,89 سم</a:t>
            </a:r>
            <a:br>
              <a:rPr lang="ar-SA" sz="4000" dirty="0"/>
            </a:br>
            <a:r>
              <a:rPr lang="ar-SA" sz="4000" dirty="0"/>
              <a:t>- الورقتين الوسطتين   : 8,572 سم</a:t>
            </a:r>
            <a:br>
              <a:rPr lang="fr-FR" sz="4000" dirty="0"/>
            </a:br>
            <a:r>
              <a:rPr lang="ar-DZ" sz="4000" dirty="0"/>
              <a:t> </a:t>
            </a:r>
            <a:br>
              <a:rPr lang="fr-FR" sz="4000" dirty="0"/>
            </a:br>
            <a:endParaRPr lang="fr-FR" sz="4000" dirty="0"/>
          </a:p>
        </p:txBody>
      </p:sp>
    </p:spTree>
    <p:extLst>
      <p:ext uri="{BB962C8B-B14F-4D97-AF65-F5344CB8AC3E}">
        <p14:creationId xmlns:p14="http://schemas.microsoft.com/office/powerpoint/2010/main" val="308080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endParaRPr lang="fr-FR" dirty="0"/>
          </a:p>
        </p:txBody>
      </p:sp>
      <p:pic>
        <p:nvPicPr>
          <p:cNvPr id="4" name="Picture 3">
            <a:extLst>
              <a:ext uri="{FF2B5EF4-FFF2-40B4-BE49-F238E27FC236}">
                <a16:creationId xmlns:a16="http://schemas.microsoft.com/office/drawing/2014/main" id="{34142FD7-A2B6-48CA-9842-F01267CBD228}"/>
              </a:ext>
            </a:extLst>
          </p:cNvPr>
          <p:cNvPicPr>
            <a:picLocks noChangeAspect="1"/>
          </p:cNvPicPr>
          <p:nvPr/>
        </p:nvPicPr>
        <p:blipFill>
          <a:blip r:embed="rId2"/>
          <a:stretch>
            <a:fillRect/>
          </a:stretch>
        </p:blipFill>
        <p:spPr>
          <a:xfrm>
            <a:off x="596347" y="543340"/>
            <a:ext cx="10840277" cy="5791200"/>
          </a:xfrm>
          <a:prstGeom prst="rect">
            <a:avLst/>
          </a:prstGeom>
        </p:spPr>
      </p:pic>
    </p:spTree>
    <p:extLst>
      <p:ext uri="{BB962C8B-B14F-4D97-AF65-F5344CB8AC3E}">
        <p14:creationId xmlns:p14="http://schemas.microsoft.com/office/powerpoint/2010/main" val="491152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endParaRPr lang="fr-FR" dirty="0"/>
          </a:p>
        </p:txBody>
      </p:sp>
    </p:spTree>
    <p:extLst>
      <p:ext uri="{BB962C8B-B14F-4D97-AF65-F5344CB8AC3E}">
        <p14:creationId xmlns:p14="http://schemas.microsoft.com/office/powerpoint/2010/main" val="272702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pPr algn="r" rtl="1"/>
            <a:r>
              <a:rPr lang="ar-DZ" sz="4400" dirty="0"/>
              <a:t>ندعو أي تصميم بأنه موجّه للطّباعة لمّا تكون نتيجة عرضه النّهائية على شكل حسّي مطبوع، وتندرج تحت هذا المفهوم جميع التّصاميم المُتعلّقة بالمُنتجات وتغليفها، وجميع التّصاميم الإعلانية المطبوعة كالجرائد والمجلّات واللّوحات الطُرقية، والتّصاميم التّرويجية المطبوعة كالمُلصقات الإعلانيّة " </a:t>
            </a:r>
            <a:r>
              <a:rPr lang="fr-FR" sz="4400" dirty="0"/>
              <a:t>Posters" </a:t>
            </a:r>
            <a:r>
              <a:rPr lang="ar-DZ" sz="4400" dirty="0"/>
              <a:t>والمطويّات "</a:t>
            </a:r>
            <a:r>
              <a:rPr lang="fr-FR" sz="4400" dirty="0"/>
              <a:t>Brochures" </a:t>
            </a:r>
            <a:r>
              <a:rPr lang="ar-DZ" sz="4400" dirty="0"/>
              <a:t>وبطاقات العمل "</a:t>
            </a:r>
            <a:r>
              <a:rPr lang="fr-FR" sz="4400" dirty="0"/>
              <a:t>Business </a:t>
            </a:r>
            <a:r>
              <a:rPr lang="fr-FR" sz="4400" dirty="0" err="1"/>
              <a:t>Cards</a:t>
            </a:r>
            <a:r>
              <a:rPr lang="fr-FR" sz="4400" dirty="0"/>
              <a:t>" </a:t>
            </a:r>
            <a:r>
              <a:rPr lang="ar-DZ" sz="4400" dirty="0"/>
              <a:t>والأغلفة المُتنوّعة "</a:t>
            </a:r>
            <a:r>
              <a:rPr lang="fr-FR" sz="4400" dirty="0" err="1"/>
              <a:t>Covers</a:t>
            </a:r>
            <a:r>
              <a:rPr lang="fr-FR" sz="4400" dirty="0"/>
              <a:t>" ... </a:t>
            </a:r>
            <a:r>
              <a:rPr lang="ar-DZ" sz="4400" dirty="0"/>
              <a:t>الخ.</a:t>
            </a:r>
            <a:endParaRPr lang="fr-FR" sz="4400" dirty="0"/>
          </a:p>
        </p:txBody>
      </p:sp>
    </p:spTree>
    <p:extLst>
      <p:ext uri="{BB962C8B-B14F-4D97-AF65-F5344CB8AC3E}">
        <p14:creationId xmlns:p14="http://schemas.microsoft.com/office/powerpoint/2010/main" val="197134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pPr algn="r" rtl="1"/>
            <a:r>
              <a:rPr lang="ar-DZ" sz="4400" b="1" dirty="0"/>
              <a:t>من أهم أنواع الدعاية المطبوعة هى المطوية ” البروشور” </a:t>
            </a:r>
            <a:br>
              <a:rPr lang="ar-DZ" sz="4400" dirty="0"/>
            </a:br>
            <a:br>
              <a:rPr lang="ar-DZ" sz="4400" dirty="0"/>
            </a:br>
            <a:r>
              <a:rPr lang="ar-DZ" sz="4400" b="1" dirty="0"/>
              <a:t>وكلمة البروشور كلمة إنجليزية  </a:t>
            </a:r>
            <a:r>
              <a:rPr lang="fr-FR" sz="4400" b="1" dirty="0"/>
              <a:t>Brochure  </a:t>
            </a:r>
            <a:r>
              <a:rPr lang="ar-DZ" sz="4400" b="1" dirty="0"/>
              <a:t>وتعني ” كراسة / بحث / نشرة ” </a:t>
            </a:r>
            <a:br>
              <a:rPr lang="ar-DZ" sz="4400" dirty="0"/>
            </a:br>
            <a:br>
              <a:rPr lang="ar-DZ" sz="4400" dirty="0"/>
            </a:br>
            <a:r>
              <a:rPr lang="ar-DZ" sz="4400" b="1" dirty="0"/>
              <a:t>ويطلق أيضا عليها العاملين بالدعاية بامفليت </a:t>
            </a:r>
            <a:r>
              <a:rPr lang="fr-FR" sz="4400" b="1" dirty="0"/>
              <a:t>Pamphlet</a:t>
            </a:r>
            <a:br>
              <a:rPr lang="fr-FR" sz="4400" dirty="0"/>
            </a:br>
            <a:endParaRPr lang="fr-FR" sz="4400" dirty="0"/>
          </a:p>
        </p:txBody>
      </p:sp>
    </p:spTree>
    <p:extLst>
      <p:ext uri="{BB962C8B-B14F-4D97-AF65-F5344CB8AC3E}">
        <p14:creationId xmlns:p14="http://schemas.microsoft.com/office/powerpoint/2010/main" val="93748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pPr algn="ctr" rtl="1"/>
            <a:r>
              <a:rPr lang="ar-DZ" dirty="0"/>
              <a:t>الفرق بين البروشور والفلاير</a:t>
            </a:r>
            <a:br>
              <a:rPr lang="ar-DZ" dirty="0"/>
            </a:br>
            <a:br>
              <a:rPr lang="ar-DZ" dirty="0"/>
            </a:br>
            <a:endParaRPr lang="fr-FR" dirty="0"/>
          </a:p>
        </p:txBody>
      </p:sp>
    </p:spTree>
    <p:extLst>
      <p:ext uri="{BB962C8B-B14F-4D97-AF65-F5344CB8AC3E}">
        <p14:creationId xmlns:p14="http://schemas.microsoft.com/office/powerpoint/2010/main" val="805360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675861" y="0"/>
            <a:ext cx="10840277" cy="6324600"/>
          </a:xfrm>
        </p:spPr>
        <p:txBody>
          <a:bodyPr/>
          <a:lstStyle/>
          <a:p>
            <a:pPr algn="r" rtl="1"/>
            <a:r>
              <a:rPr lang="ar-DZ" sz="4000" dirty="0"/>
              <a:t>             الفلاير </a:t>
            </a:r>
            <a:r>
              <a:rPr lang="fr-FR" sz="4000" dirty="0"/>
              <a:t>Flyer</a:t>
            </a:r>
            <a:br>
              <a:rPr lang="fr-FR" sz="4000" dirty="0"/>
            </a:br>
            <a:br>
              <a:rPr lang="fr-FR" sz="4000" dirty="0"/>
            </a:br>
            <a:r>
              <a:rPr lang="ar-DZ" sz="4000" b="1" dirty="0"/>
              <a:t>عدد الصفحآت : </a:t>
            </a:r>
            <a:r>
              <a:rPr lang="ar-DZ" sz="4000" dirty="0"/>
              <a:t>يكون في اغلب الحآلات صفحة وآحدة , ولكن هذه ليست قاعدة , بالبعض يستخدم صفحتين , يعني ورقة واحدة كآمله , وهذا يعتمد على كمية المعلومآت المراد تسويقها .</a:t>
            </a:r>
            <a:br>
              <a:rPr lang="ar-DZ" sz="4000" dirty="0"/>
            </a:br>
            <a:r>
              <a:rPr lang="ar-DZ" sz="4000" b="1" dirty="0"/>
              <a:t>قياسات : </a:t>
            </a:r>
            <a:r>
              <a:rPr lang="ar-DZ" sz="4000" dirty="0"/>
              <a:t>القياسات ليس فيها قانون واحد ولكن اغلبها يطبع بحجم </a:t>
            </a:r>
            <a:r>
              <a:rPr lang="fr-FR" sz="4000" b="1" dirty="0"/>
              <a:t>A4,A5 </a:t>
            </a:r>
            <a:r>
              <a:rPr lang="ar-DZ" sz="4000" dirty="0"/>
              <a:t>او قياسات اخرى تسهل حمله وتدآوله.</a:t>
            </a:r>
            <a:br>
              <a:rPr lang="ar-DZ" sz="4000" dirty="0"/>
            </a:br>
            <a:r>
              <a:rPr lang="ar-DZ" sz="4000" b="1" dirty="0"/>
              <a:t>عدد الوجوه : </a:t>
            </a:r>
            <a:r>
              <a:rPr lang="ar-DZ" sz="4000" dirty="0"/>
              <a:t>غالباً ما يكون وجه وآحد , وهذه ليست قاعدة ثابته.</a:t>
            </a:r>
            <a:br>
              <a:rPr lang="ar-DZ" sz="4000" dirty="0"/>
            </a:br>
            <a:r>
              <a:rPr lang="ar-DZ" sz="4000" b="1" dirty="0"/>
              <a:t>الهدف : </a:t>
            </a:r>
            <a:r>
              <a:rPr lang="ar-DZ" sz="4000" dirty="0"/>
              <a:t>تضمين رساله معينة من المنتج الى المستهلك بابسط الطرق وبدون تكلفة عاليه!.</a:t>
            </a:r>
            <a:endParaRPr lang="fr-FR" sz="4000" dirty="0"/>
          </a:p>
        </p:txBody>
      </p:sp>
    </p:spTree>
    <p:extLst>
      <p:ext uri="{BB962C8B-B14F-4D97-AF65-F5344CB8AC3E}">
        <p14:creationId xmlns:p14="http://schemas.microsoft.com/office/powerpoint/2010/main" val="181150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endParaRPr lang="fr-FR" dirty="0"/>
          </a:p>
        </p:txBody>
      </p:sp>
      <p:pic>
        <p:nvPicPr>
          <p:cNvPr id="4" name="Picture 3">
            <a:extLst>
              <a:ext uri="{FF2B5EF4-FFF2-40B4-BE49-F238E27FC236}">
                <a16:creationId xmlns:a16="http://schemas.microsoft.com/office/drawing/2014/main" id="{5A800B7F-BBDA-41FE-B577-1468EFC07440}"/>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36461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132522"/>
            <a:ext cx="10840277" cy="6725478"/>
          </a:xfrm>
        </p:spPr>
        <p:txBody>
          <a:bodyPr/>
          <a:lstStyle/>
          <a:p>
            <a:pPr algn="r" rtl="1"/>
            <a:r>
              <a:rPr lang="ar-DZ" sz="3200" b="1" dirty="0"/>
              <a:t>          البروشور</a:t>
            </a:r>
            <a:br>
              <a:rPr lang="ar-DZ" sz="3200" b="1" dirty="0"/>
            </a:br>
            <a:r>
              <a:rPr lang="ar-DZ" sz="3200" b="1" dirty="0"/>
              <a:t>عدد الصفحآت :</a:t>
            </a:r>
            <a:r>
              <a:rPr lang="ar-DZ" sz="3200" dirty="0"/>
              <a:t>هنــآ يجب ان تكون ورقة وآحدة ولكن ! [ يشترط : ان تكون قابله للطي على الاقل طية وآحدة ]</a:t>
            </a:r>
            <a:br>
              <a:rPr lang="ar-DZ" sz="3200" dirty="0"/>
            </a:br>
            <a:r>
              <a:rPr lang="ar-DZ" sz="3200" b="1" dirty="0"/>
              <a:t>القيآس : </a:t>
            </a:r>
            <a:r>
              <a:rPr lang="ar-DZ" sz="3200" dirty="0"/>
              <a:t>يطبع بأي قيآس مثلاً [ </a:t>
            </a:r>
            <a:r>
              <a:rPr lang="fr-FR" sz="3200" dirty="0"/>
              <a:t>A3,A4 ] </a:t>
            </a:r>
            <a:r>
              <a:rPr lang="ar-DZ" sz="3200" dirty="0"/>
              <a:t>او قياسات اخرى تكون قابله للطي وسهله الحمل والقرآءة</a:t>
            </a:r>
            <a:br>
              <a:rPr lang="ar-DZ" sz="3200" dirty="0"/>
            </a:br>
            <a:r>
              <a:rPr lang="ar-DZ" sz="3200" b="1" dirty="0"/>
              <a:t>عدد الوجوه : </a:t>
            </a:r>
            <a:r>
              <a:rPr lang="ar-DZ" sz="3200" dirty="0"/>
              <a:t>عآدة ما يكون ورقة وآحدة بوجهين , ولكن يجب ان تطوى , وللطي اشكآل كثيرة سوف نتطرق لهآ لاحقاً , وفي حآلات نآدرة جداً تطبع على ورقتين</a:t>
            </a:r>
            <a:br>
              <a:rPr lang="ar-DZ" sz="3200" dirty="0"/>
            </a:br>
            <a:r>
              <a:rPr lang="ar-DZ" sz="3200" b="1" dirty="0"/>
              <a:t>الهدف : </a:t>
            </a:r>
            <a:r>
              <a:rPr lang="ar-DZ" sz="3200" dirty="0"/>
              <a:t>غآلباً ما تستخدم في النصوص الكثيرة والصور الكثيرة التي يريد المنتج ان تصل الى المستهلك , مثل : تسجيل الجآمعآت , الخرآئط , وغيرها من الامور التي تريد شرحها الشركآت بالتفصيل.</a:t>
            </a:r>
            <a:br>
              <a:rPr lang="ar-DZ" sz="3200" dirty="0"/>
            </a:br>
            <a:r>
              <a:rPr lang="ar-DZ" sz="3200" b="1" dirty="0"/>
              <a:t>يطبع البروشير على على ورق ذو جودة عاليه , لانه على خلاف الفلير فمدته تطول , وغآلباً ما يستخدم فيه اساليب التغليف المتعددة لاظآفة جمآليه اليه.</a:t>
            </a:r>
            <a:br>
              <a:rPr lang="ar-DZ" sz="3200" dirty="0"/>
            </a:br>
            <a:endParaRPr lang="fr-FR" sz="3200" dirty="0"/>
          </a:p>
        </p:txBody>
      </p:sp>
    </p:spTree>
    <p:extLst>
      <p:ext uri="{BB962C8B-B14F-4D97-AF65-F5344CB8AC3E}">
        <p14:creationId xmlns:p14="http://schemas.microsoft.com/office/powerpoint/2010/main" val="51048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F1EC-F032-4B8B-A39C-B29C30E6E4AE}"/>
              </a:ext>
            </a:extLst>
          </p:cNvPr>
          <p:cNvSpPr>
            <a:spLocks noGrp="1"/>
          </p:cNvSpPr>
          <p:nvPr>
            <p:ph type="ctrTitle"/>
          </p:nvPr>
        </p:nvSpPr>
        <p:spPr>
          <a:xfrm>
            <a:off x="596348" y="543340"/>
            <a:ext cx="10840277" cy="5791200"/>
          </a:xfrm>
        </p:spPr>
        <p:txBody>
          <a:bodyPr/>
          <a:lstStyle/>
          <a:p>
            <a:endParaRPr lang="fr-FR" dirty="0"/>
          </a:p>
        </p:txBody>
      </p:sp>
      <p:pic>
        <p:nvPicPr>
          <p:cNvPr id="4" name="Picture 3">
            <a:extLst>
              <a:ext uri="{FF2B5EF4-FFF2-40B4-BE49-F238E27FC236}">
                <a16:creationId xmlns:a16="http://schemas.microsoft.com/office/drawing/2014/main" id="{08AA433C-847A-4486-8411-9131C760B5A7}"/>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985859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105</TotalTime>
  <Words>177</Words>
  <Application>Microsoft Office PowerPoint</Application>
  <PresentationFormat>Widescreen</PresentationFormat>
  <Paragraphs>19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Century Gothic</vt:lpstr>
      <vt:lpstr>Wingdings 3</vt:lpstr>
      <vt:lpstr>Ion</vt:lpstr>
      <vt:lpstr>المحاضرة الرابعة البروشير ـ البروشور Brochure</vt:lpstr>
      <vt:lpstr>إن إرتفاع أعداد السُكان ونمو توجّهاتهم الاستهلاكيّة أدى إلى خلق تنافس رهيب على مستوى العالم بين الجهات المُصنِّعة المُنتِجة التي عملت -ولا تزال- على إغراق الأسواق بألوان مُختلفة من السّلع والخدمات. أدرك مُدراء التّسويق في تلك الشركات أهميّة الرّسائل التّسويقيّة المُناسبة، إضافة إلى تكاملها مع التّصميم الجيّد كعامل أساسي في جذب المُستهلكين ودفعهم إلى شراء المُنتجات، سواء كان شكل هذه الرّسالة على هيئة تغليف مصحوب بتصميم مُميّز للمُنتج </vt:lpstr>
      <vt:lpstr>ندعو أي تصميم بأنه موجّه للطّباعة لمّا تكون نتيجة عرضه النّهائية على شكل حسّي مطبوع، وتندرج تحت هذا المفهوم جميع التّصاميم المُتعلّقة بالمُنتجات وتغليفها، وجميع التّصاميم الإعلانية المطبوعة كالجرائد والمجلّات واللّوحات الطُرقية، والتّصاميم التّرويجية المطبوعة كالمُلصقات الإعلانيّة " Posters" والمطويّات "Brochures" وبطاقات العمل "Business Cards" والأغلفة المُتنوّعة "Covers" ... الخ.</vt:lpstr>
      <vt:lpstr>من أهم أنواع الدعاية المطبوعة هى المطوية ” البروشور”   وكلمة البروشور كلمة إنجليزية  Brochure  وتعني ” كراسة / بحث / نشرة ”   ويطلق أيضا عليها العاملين بالدعاية بامفليت Pamphlet </vt:lpstr>
      <vt:lpstr>الفرق بين البروشور والفلاير  </vt:lpstr>
      <vt:lpstr>             الفلاير Flyer  عدد الصفحآت : يكون في اغلب الحآلات صفحة وآحدة , ولكن هذه ليست قاعدة , بالبعض يستخدم صفحتين , يعني ورقة واحدة كآمله , وهذا يعتمد على كمية المعلومآت المراد تسويقها . قياسات : القياسات ليس فيها قانون واحد ولكن اغلبها يطبع بحجم A4,A5 او قياسات اخرى تسهل حمله وتدآوله. عدد الوجوه : غالباً ما يكون وجه وآحد , وهذه ليست قاعدة ثابته. الهدف : تضمين رساله معينة من المنتج الى المستهلك بابسط الطرق وبدون تكلفة عاليه!.</vt:lpstr>
      <vt:lpstr>PowerPoint Presentation</vt:lpstr>
      <vt:lpstr>          البروشور عدد الصفحآت :هنــآ يجب ان تكون ورقة وآحدة ولكن ! [ يشترط : ان تكون قابله للطي على الاقل طية وآحدة ] القيآس : يطبع بأي قيآس مثلاً [ A3,A4 ] او قياسات اخرى تكون قابله للطي وسهله الحمل والقرآءة عدد الوجوه : عآدة ما يكون ورقة وآحدة بوجهين , ولكن يجب ان تطوى , وللطي اشكآل كثيرة سوف نتطرق لهآ لاحقاً , وفي حآلات نآدرة جداً تطبع على ورقتين الهدف : غآلباً ما تستخدم في النصوص الكثيرة والصور الكثيرة التي يريد المنتج ان تصل الى المستهلك , مثل : تسجيل الجآمعآت , الخرآئط , وغيرها من الامور التي تريد شرحها الشركآت بالتفصيل. يطبع البروشير على على ورق ذو جودة عاليه , لانه على خلاف الفلير فمدته تطول , وغآلباً ما يستخدم فيه اساليب التغليف المتعددة لاظآفة جمآليه اليه. </vt:lpstr>
      <vt:lpstr>PowerPoint Presentation</vt:lpstr>
      <vt:lpstr>البروشور هو كتيب يحتوي على مواد وصفية أو الإعلان ويحتوي أيضا على قائمة بها الإسم والسلعة المراد الإعلان عنها ويتكون البروشور من صفحة مطوية واحدة أو عدة صفحات متلازمة مع بعضها البعض والهدف الرئيسي من إستخدام البروشور هو الدعاية ويستخدم في المقام الأول للترويج لشركة أو منظمة أو منتج وتوصيلهم بالعملاء المهتمين بالمنتج. </vt:lpstr>
      <vt:lpstr>البروشور هو أداة تسويق ممتازة والتي تهدف إلى الترويج للمنتجات والخدمات الجديدة وبناء صورة جيدة للشركة أو إعطاء أي نوع من المعلومات حيث يجب أن تكون نوعية الورق الذي يتم طباعة البروشور عليه من النوع الجيد والأناقة في اختيار الألوان وإختيار الصور المناسبة لأنها عوامل أساسية من أجل كسب ثقة العميل وبناء صورة جيدة للشركة.</vt:lpstr>
      <vt:lpstr>البروشور هو واحد من أفضل الطرق لتقديم شركتك حيث يوجد بروشورات ثلاثية الطي والتي تستخدم للإعلان عن منتج جديد أو خدمة تقدمها شركة ما ويوجد أيضا بروشورات ثنائية الطي والتي تستخدم لتقديم مشاريع الشركات ويوجد العديد من أنواع البروشورات وكل نوع يختلف عن الآخر وله طريقة تصميم مختلفة. البروشور الذي يتم تصميمه بشكل جيد هو أفضل وسيلة لتقديم الشركة إلى عملائها المحتملين لذلك من أجل الإرتقاء بمستوى الشركة والتسويق لها بشكل جيد , يجب الإهتمام بتصميم بروشور مميز وأنيق وفريد من نوعه.</vt:lpstr>
      <vt:lpstr>                                          ما هي الخطوات الواجب اتباعها عند تصميم بروشور؟   تحديد جمهورك المستهدف : الجمهور المستهدف هو مجموعة معينة من المهتمين بالمنتج أو الخدمة وعند تصميم البروشور يجب مراعاة ذوق الجمهور المستهدف فعلى سبيل المثال ، اذا كان البروشور يهتم بالأمهات صغيرات السن فلا يجب أن يكون مظهره يهدف لكبار السن أي يجب مراعاة ذوق الجمهور واهتمامه. اختيار الشكل المناسب : بناء على جمهورك المستهدف يتم تحديد الشكل والألوان ويتضمن العديد من العناصر مثل حجم ونوع الورق وعدد الطيات وكيف يتم توزيع البروشور. تحديد نوع المعلومات : تختلف المعلومات التي يتم تضمينها من بروشور لآخر ويتضمن البروشور بيان للشركة أو المنظمة ومميزات المنتج الذي يتم الإعلان عنه والرسوم البيانية والتعليمات والصور والشعار. وضع المحتوى : يجب أن يكون شكل البروشور بسيطا لا يحتوى على الكثير من المعلومات التي يمكن أن تظهر البروشور بشكل سئ نظرا لعدم التناسق والحد من إستخدام الألوان الكثيرة للحصول على بروشور مميز وأنيق. </vt:lpstr>
      <vt:lpstr>        ما هي الفئة التي يجب أن يستهدفها البروشور؟   يمكن أن يستهدف البروشور مجموعة محددة أو يمكن أن يستهدف الجمهور بأكمله ولكن يجب التفكير في المجموعات التي تهتم بالمنتج أو الشركة ومن بين هذه المجموعات الأعضاء المحتملين والممولين المحتملين والداعمين المحتملين والصحافة وعامة الناس. </vt:lpstr>
      <vt:lpstr>                                 كيفية كتابة بروشور؟  الحفاظ على الجمل قصيرة : استخدام الجمل الطويلة أو المعقدة يمكن أن يكون مربكا للقارئ وبالتالي عدم إهتمامه بالبروشور الخاص بك . تجنب المصطلحات : لا تفترض أن الجمهور سوف يستخدم نفس اللغة أو المصطلحات التي تستخدمها لذا يجب الحرص على إنتقاء الكلمات المناسبة والتي تفهم بوضوح. الابتعاد عن الجمل المركبة أو المصطلحات مثل عين العاصفة لذا يجب أن يكون الكلام واضح ومفهوم. تجنب التكرار : لا تحاول استخدام نفس العبارات أو الأفكار مرارا وتكرارا وذلك لانه يفقدك المصداقية لدى العميل أو الجمهور المستهدف ولكي تتميز بالتفرد يجب اختيار كلمات بسيطة وغير مستخدمة من قبل. استخدام الإملاء الصحيح : يجب الحرص على تجنب الأخطاء الاملائية والأخطاء المطبعية وذلك لأنها تعطي إنطباع بأن المنظمة أو الشركة غير مهنية وبالتالي إلحاق الضرر بصورة الشركة التي تريد تقديمها للمجتمع تجنب استخدام صيغة المبني للمجهول : يجب استخدام الكلام الواضح والمفهوم والإبتعاد عن إستخدام صيغ المجهول وذلك من أجل جذب انتباه الجمهور. </vt:lpstr>
      <vt:lpstr>أنواع البروشور وأحجامه  </vt:lpstr>
      <vt:lpstr>            رسالة  Letter fold رسالة Letter fold و تسمى أيضا ب ثلاثي الأوراق trifold ، يتم تقسيم عرض الورق الى 3 أقسام ، هناك 3 أنواع  ل رسالةLetter fold ، النوع 1 ( الحجم الكبير )  - ورقة الأمامية و الوسطى : 14,422 سم - ورقة الداخلية             : 14,287 سم  النوع 2 ( الحجم متوسط )  - ورقة الأمامية و الوسطى : 9,365 سم  - ورقة الداخلية             : 9,207 سم  النوع 3 ( الحجم صغير )  - ورقة الأمامية و الوسطى : 11,905 سم  - ورقة الداخلية             : 11,747 سم  يجدر الذكر أن هناك أحجام أخرى و يمكنك أيضا اختيار الحجم الذي تريد فقط عليك احترام قياسات لكي تطوى المطوية بسلاسة و بدون أي مشكل .</vt:lpstr>
      <vt:lpstr>PowerPoint Presentation</vt:lpstr>
      <vt:lpstr>                         ملفوفة أو Roll Fold   نوع أخر من الكتيبات التعريفية و يسمى أيضا ب رباعي الأوراق Four panel roll ، يتم فيه تقسيم عرض الورق الى 4 أقسام ،هناك الكثير من الأنواع بأحجام مختلفة مقاساتها هي :  - 1 و 2 : 9,022 سم - 3 : 9,788 سم - 4 : 9,686 سم  </vt:lpstr>
      <vt:lpstr>PowerPoint Presentation</vt:lpstr>
      <vt:lpstr>المطوية بالتوازي Double Parallel و البوابة  Gate Fold هذا النوع له تسميات كثير فهناك من يسميه ب البوبة أو Gate و هناك من يسميه بالكتيب المتوازي  ، هذا الكتيب مقسم الى 4أوراق ، و لاشارة فهناك اختلاف صغير بين البوبة أو Gate و الكتيب المتوازي هو طريقة الطي فالأولى تطوى على شكل بوابة و ثانيةتطوى بشكل متوازي ، أما من ناحية المقاسات فهما متشابهان :  - الورقتين الكبيرتين   : 10,160 سم - الورقتين الصغيرتين : 10,081 سم </vt:lpstr>
      <vt:lpstr>PowerPoint Presentation</vt:lpstr>
      <vt:lpstr>       حرف ح أو Z Fold  هذا الكتيب يشبه كثيرا حرف ح أو Z ، هذا الكتيب مقسم الى 3 أوراق ، كلها متساوية في الحجم ، و قياساتها هي :  الطول : 21 سم العرض: 9.9 سم </vt:lpstr>
      <vt:lpstr>PowerPoint Presentation</vt:lpstr>
      <vt:lpstr>          ثماني طيات أو Panel 8 Fold    ثماني لفات أو Panel 8 Fold هذا الكتيب مقسم الى 8 أوراق و هو الأكبر بينهم ، الأورق ليست متساوية في الحجم ، و قياساتها هي :  - 4 أوراق في الوسط  : 9,042 سم - الورقتين الجنبيتين    : 8,89 سم - الورقتين الوسطتين   : 8,572 سم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shift</dc:creator>
  <cp:lastModifiedBy>shift</cp:lastModifiedBy>
  <cp:revision>15</cp:revision>
  <dcterms:created xsi:type="dcterms:W3CDTF">2018-04-22T11:19:54Z</dcterms:created>
  <dcterms:modified xsi:type="dcterms:W3CDTF">2019-11-12T08:24:33Z</dcterms:modified>
</cp:coreProperties>
</file>