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62" r:id="rId6"/>
    <p:sldId id="260" r:id="rId7"/>
    <p:sldId id="258" r:id="rId8"/>
    <p:sldId id="259" r:id="rId9"/>
    <p:sldId id="264" r:id="rId10"/>
    <p:sldId id="289" r:id="rId11"/>
    <p:sldId id="266" r:id="rId12"/>
    <p:sldId id="290" r:id="rId13"/>
    <p:sldId id="282" r:id="rId14"/>
    <p:sldId id="283" r:id="rId15"/>
    <p:sldId id="287" r:id="rId16"/>
    <p:sldId id="265" r:id="rId17"/>
    <p:sldId id="284" r:id="rId18"/>
    <p:sldId id="285" r:id="rId19"/>
    <p:sldId id="275" r:id="rId20"/>
    <p:sldId id="286" r:id="rId21"/>
    <p:sldId id="291" r:id="rId22"/>
    <p:sldId id="273" r:id="rId23"/>
    <p:sldId id="267" r:id="rId24"/>
    <p:sldId id="288" r:id="rId25"/>
    <p:sldId id="269" r:id="rId26"/>
    <p:sldId id="272" r:id="rId27"/>
    <p:sldId id="277" r:id="rId28"/>
    <p:sldId id="276" r:id="rId29"/>
    <p:sldId id="278" r:id="rId30"/>
    <p:sldId id="279" r:id="rId31"/>
    <p:sldId id="280"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A98CC4F-3C10-41DB-9712-3C949E21D631}" type="datetimeFigureOut">
              <a:rPr lang="fr-FR" smtClean="0"/>
              <a:pPr/>
              <a:t>14/02/2021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0EE520-7E8E-4A4E-A38A-D46576A818F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98CC4F-3C10-41DB-9712-3C949E21D631}" type="datetimeFigureOut">
              <a:rPr lang="fr-FR" smtClean="0"/>
              <a:pPr/>
              <a:t>14/02/2021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0EE520-7E8E-4A4E-A38A-D46576A818F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98CC4F-3C10-41DB-9712-3C949E21D631}" type="datetimeFigureOut">
              <a:rPr lang="fr-FR" smtClean="0"/>
              <a:pPr/>
              <a:t>14/02/2021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0EE520-7E8E-4A4E-A38A-D46576A818F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98CC4F-3C10-41DB-9712-3C949E21D631}" type="datetimeFigureOut">
              <a:rPr lang="fr-FR" smtClean="0"/>
              <a:pPr/>
              <a:t>14/02/2021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0EE520-7E8E-4A4E-A38A-D46576A818F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A98CC4F-3C10-41DB-9712-3C949E21D631}" type="datetimeFigureOut">
              <a:rPr lang="fr-FR" smtClean="0"/>
              <a:pPr/>
              <a:t>14/02/2021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0EE520-7E8E-4A4E-A38A-D46576A818F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A98CC4F-3C10-41DB-9712-3C949E21D631}" type="datetimeFigureOut">
              <a:rPr lang="fr-FR" smtClean="0"/>
              <a:pPr/>
              <a:t>14/02/2021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0EE520-7E8E-4A4E-A38A-D46576A818F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A98CC4F-3C10-41DB-9712-3C949E21D631}" type="datetimeFigureOut">
              <a:rPr lang="fr-FR" smtClean="0"/>
              <a:pPr/>
              <a:t>14/02/2021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D0EE520-7E8E-4A4E-A38A-D46576A818F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A98CC4F-3C10-41DB-9712-3C949E21D631}" type="datetimeFigureOut">
              <a:rPr lang="fr-FR" smtClean="0"/>
              <a:pPr/>
              <a:t>14/02/2021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D0EE520-7E8E-4A4E-A38A-D46576A818F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98CC4F-3C10-41DB-9712-3C949E21D631}" type="datetimeFigureOut">
              <a:rPr lang="fr-FR" smtClean="0"/>
              <a:pPr/>
              <a:t>14/02/2021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D0EE520-7E8E-4A4E-A38A-D46576A818F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A98CC4F-3C10-41DB-9712-3C949E21D631}" type="datetimeFigureOut">
              <a:rPr lang="fr-FR" smtClean="0"/>
              <a:pPr/>
              <a:t>14/02/2021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0EE520-7E8E-4A4E-A38A-D46576A818F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A98CC4F-3C10-41DB-9712-3C949E21D631}" type="datetimeFigureOut">
              <a:rPr lang="fr-FR" smtClean="0"/>
              <a:pPr/>
              <a:t>14/02/2021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0EE520-7E8E-4A4E-A38A-D46576A818F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8CC4F-3C10-41DB-9712-3C949E21D631}" type="datetimeFigureOut">
              <a:rPr lang="fr-FR" smtClean="0"/>
              <a:pPr/>
              <a:t>14/02/2021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EE520-7E8E-4A4E-A38A-D46576A818F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571480"/>
            <a:ext cx="7772400" cy="1470025"/>
          </a:xfrm>
        </p:spPr>
        <p:txBody>
          <a:bodyPr/>
          <a:lstStyle/>
          <a:p>
            <a:pPr algn="r" rtl="1"/>
            <a:r>
              <a:rPr lang="ar-DZ" b="1" dirty="0" smtClean="0">
                <a:solidFill>
                  <a:srgbClr val="FF0000"/>
                </a:solidFill>
              </a:rPr>
              <a:t>محاضرات مقياس علم النفس الفسيولوجي</a:t>
            </a:r>
            <a:endParaRPr lang="fr-FR" b="1" dirty="0">
              <a:solidFill>
                <a:srgbClr val="FF0000"/>
              </a:solidFill>
            </a:endParaRPr>
          </a:p>
        </p:txBody>
      </p:sp>
      <p:sp>
        <p:nvSpPr>
          <p:cNvPr id="3" name="Sous-titre 2"/>
          <p:cNvSpPr>
            <a:spLocks noGrp="1"/>
          </p:cNvSpPr>
          <p:nvPr>
            <p:ph type="subTitle" idx="1"/>
          </p:nvPr>
        </p:nvSpPr>
        <p:spPr>
          <a:xfrm>
            <a:off x="1285852" y="2643182"/>
            <a:ext cx="6400800" cy="3738146"/>
          </a:xfrm>
        </p:spPr>
        <p:txBody>
          <a:bodyPr>
            <a:normAutofit/>
          </a:bodyPr>
          <a:lstStyle/>
          <a:p>
            <a:pPr algn="r"/>
            <a:r>
              <a:rPr lang="ar-DZ" sz="4400" b="1" dirty="0" smtClean="0">
                <a:solidFill>
                  <a:schemeClr val="tx1"/>
                </a:solidFill>
                <a:latin typeface="Simplified Arabic" pitchFamily="18" charset="-78"/>
                <a:cs typeface="Simplified Arabic" pitchFamily="18" charset="-78"/>
              </a:rPr>
              <a:t>أستاذة المقياس</a:t>
            </a:r>
          </a:p>
          <a:p>
            <a:r>
              <a:rPr lang="ar-DZ" sz="4400" b="1" dirty="0" smtClean="0">
                <a:solidFill>
                  <a:schemeClr val="tx1"/>
                </a:solidFill>
                <a:latin typeface="Simplified Arabic" pitchFamily="18" charset="-78"/>
                <a:cs typeface="Simplified Arabic" pitchFamily="18" charset="-78"/>
              </a:rPr>
              <a:t>الدكتورة: قرايرية/ حرقاس وسيلة</a:t>
            </a:r>
          </a:p>
          <a:p>
            <a:r>
              <a:rPr lang="ar-SA" sz="2800" b="1" dirty="0" smtClean="0">
                <a:solidFill>
                  <a:schemeClr val="tx1"/>
                </a:solidFill>
                <a:latin typeface="Simplified Arabic" pitchFamily="18" charset="-78"/>
                <a:cs typeface="Simplified Arabic" pitchFamily="18" charset="-78"/>
              </a:rPr>
              <a:t>السنة الثانية علم النفس العيادي</a:t>
            </a:r>
          </a:p>
          <a:p>
            <a:r>
              <a:rPr lang="ar-SA" sz="2800" b="1" dirty="0" smtClean="0">
                <a:solidFill>
                  <a:schemeClr val="tx1"/>
                </a:solidFill>
                <a:latin typeface="Simplified Arabic" pitchFamily="18" charset="-78"/>
                <a:cs typeface="Simplified Arabic" pitchFamily="18" charset="-78"/>
              </a:rPr>
              <a:t>2020/2021</a:t>
            </a:r>
            <a:endParaRPr lang="fr-FR" sz="2800" b="1" dirty="0">
              <a:solidFill>
                <a:schemeClr val="tx1"/>
              </a:solidFill>
              <a:latin typeface="Simplified Arabic" pitchFamily="18" charset="-78"/>
              <a:cs typeface="Simplified Arabic" pitchFamily="18"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6"/>
            <a:ext cx="8229600" cy="2151112"/>
          </a:xfrm>
        </p:spPr>
        <p:txBody>
          <a:bodyPr>
            <a:normAutofit/>
          </a:bodyPr>
          <a:lstStyle/>
          <a:p>
            <a:r>
              <a:rPr lang="ar-DZ" sz="4300" b="1" dirty="0">
                <a:solidFill>
                  <a:srgbClr val="FF0000"/>
                </a:solidFill>
                <a:latin typeface="Simplified Arabic" pitchFamily="18" charset="-78"/>
                <a:cs typeface="Simplified Arabic" pitchFamily="18" charset="-78"/>
              </a:rPr>
              <a:t>الأفعال المنعكسة الفطرية</a:t>
            </a:r>
            <a:r>
              <a:rPr lang="fr-FR" sz="4300" b="1" dirty="0">
                <a:solidFill>
                  <a:srgbClr val="FF0000"/>
                </a:solidFill>
                <a:latin typeface="Simplified Arabic" pitchFamily="18" charset="-78"/>
                <a:cs typeface="Simplified Arabic" pitchFamily="18" charset="-78"/>
              </a:rPr>
              <a:t>Les</a:t>
            </a:r>
            <a:r>
              <a:rPr lang="fr-FR" sz="4300" dirty="0">
                <a:solidFill>
                  <a:prstClr val="black"/>
                </a:solidFill>
              </a:rPr>
              <a:t> </a:t>
            </a:r>
            <a:r>
              <a:rPr lang="fr-FR" sz="4300" b="1" dirty="0">
                <a:solidFill>
                  <a:srgbClr val="FF0000"/>
                </a:solidFill>
                <a:latin typeface="Simplified Arabic" pitchFamily="18" charset="-78"/>
                <a:cs typeface="Simplified Arabic" pitchFamily="18" charset="-78"/>
              </a:rPr>
              <a:t>réflexes </a:t>
            </a:r>
            <a:r>
              <a:rPr lang="ar-DZ" sz="4300" b="1" dirty="0">
                <a:solidFill>
                  <a:srgbClr val="FF0000"/>
                </a:solidFill>
                <a:latin typeface="Simplified Arabic" pitchFamily="18" charset="-78"/>
                <a:cs typeface="Simplified Arabic" pitchFamily="18" charset="-78"/>
              </a:rPr>
              <a:t>  </a:t>
            </a:r>
            <a:r>
              <a:rPr lang="ar-SA" sz="4300" b="1" dirty="0">
                <a:solidFill>
                  <a:srgbClr val="FF0000"/>
                </a:solidFill>
                <a:latin typeface="Simplified Arabic" pitchFamily="18" charset="-78"/>
                <a:cs typeface="Simplified Arabic" pitchFamily="18" charset="-78"/>
              </a:rPr>
              <a:t>  </a:t>
            </a:r>
            <a:r>
              <a:rPr lang="fr-FR" sz="4300" b="1" dirty="0">
                <a:solidFill>
                  <a:srgbClr val="FF0000"/>
                </a:solidFill>
                <a:latin typeface="Simplified Arabic" pitchFamily="18" charset="-78"/>
                <a:cs typeface="Simplified Arabic" pitchFamily="18" charset="-78"/>
              </a:rPr>
              <a:t>archaïques</a:t>
            </a:r>
            <a:r>
              <a:rPr lang="ar-SA" sz="4300" b="1" dirty="0">
                <a:solidFill>
                  <a:srgbClr val="FF0000"/>
                </a:solidFill>
                <a:latin typeface="Simplified Arabic" pitchFamily="18" charset="-78"/>
                <a:cs typeface="Simplified Arabic" pitchFamily="18" charset="-78"/>
              </a:rPr>
              <a:t> دود الفعل الأساسية</a:t>
            </a:r>
            <a:r>
              <a:rPr lang="fr-FR" sz="4300" b="1" dirty="0">
                <a:solidFill>
                  <a:srgbClr val="FF0000"/>
                </a:solidFill>
                <a:latin typeface="Simplified Arabic" pitchFamily="18" charset="-78"/>
                <a:cs typeface="Simplified Arabic" pitchFamily="18" charset="-78"/>
              </a:rPr>
              <a:t/>
            </a:r>
            <a:br>
              <a:rPr lang="fr-FR" sz="4300" b="1" dirty="0">
                <a:solidFill>
                  <a:srgbClr val="FF0000"/>
                </a:solidFill>
                <a:latin typeface="Simplified Arabic" pitchFamily="18" charset="-78"/>
                <a:cs typeface="Simplified Arabic" pitchFamily="18" charset="-78"/>
              </a:rPr>
            </a:br>
            <a:endParaRPr lang="fr-FR" dirty="0"/>
          </a:p>
        </p:txBody>
      </p:sp>
      <p:sp>
        <p:nvSpPr>
          <p:cNvPr id="3" name="Espace réservé du contenu 2"/>
          <p:cNvSpPr>
            <a:spLocks noGrp="1"/>
          </p:cNvSpPr>
          <p:nvPr>
            <p:ph idx="1"/>
          </p:nvPr>
        </p:nvSpPr>
        <p:spPr>
          <a:xfrm>
            <a:off x="323528" y="2132856"/>
            <a:ext cx="8229600" cy="4525963"/>
          </a:xfrm>
        </p:spPr>
        <p:txBody>
          <a:bodyPr/>
          <a:lstStyle/>
          <a:p>
            <a:pPr marL="0" indent="0" algn="r" rtl="1">
              <a:buNone/>
            </a:pPr>
            <a:r>
              <a:rPr lang="ar-SA" dirty="0"/>
              <a:t>سمى ردود الفعل الأساسية أيضًا ردود الفعل القديمة لأنها من أصل بدائي. نظرًا لأن الطفل حديث الولادة لديه مهارات قليلة جدًا ويعتمد على والديه ، فإن هذه الحركات التلقائية الموجودة في جميع الثدييات </a:t>
            </a:r>
            <a:r>
              <a:rPr lang="ar-SA" dirty="0" smtClean="0"/>
              <a:t>ضرورية لبقائه </a:t>
            </a:r>
            <a:r>
              <a:rPr lang="ar-SA" dirty="0"/>
              <a:t>على قيد الحياة</a:t>
            </a:r>
            <a:endParaRPr lang="fr-FR" dirty="0"/>
          </a:p>
        </p:txBody>
      </p:sp>
    </p:spTree>
    <p:extLst>
      <p:ext uri="{BB962C8B-B14F-4D97-AF65-F5344CB8AC3E}">
        <p14:creationId xmlns:p14="http://schemas.microsoft.com/office/powerpoint/2010/main" val="1857042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2132856"/>
          </a:xfrm>
        </p:spPr>
        <p:txBody>
          <a:bodyPr>
            <a:normAutofit fontScale="90000"/>
          </a:bodyPr>
          <a:lstStyle/>
          <a:p>
            <a:pPr rtl="1"/>
            <a:r>
              <a:rPr lang="ar-DZ" sz="4800" b="1" dirty="0" smtClean="0">
                <a:solidFill>
                  <a:srgbClr val="FF0000"/>
                </a:solidFill>
                <a:latin typeface="Simplified Arabic" pitchFamily="18" charset="-78"/>
                <a:cs typeface="Simplified Arabic" pitchFamily="18" charset="-78"/>
              </a:rPr>
              <a:t>الأفعال المنعكسة الفطرية</a:t>
            </a:r>
            <a:r>
              <a:rPr lang="fr-FR" sz="4800" b="1" dirty="0" smtClean="0">
                <a:solidFill>
                  <a:srgbClr val="FF0000"/>
                </a:solidFill>
                <a:latin typeface="Simplified Arabic" pitchFamily="18" charset="-78"/>
                <a:cs typeface="Simplified Arabic" pitchFamily="18" charset="-78"/>
              </a:rPr>
              <a:t>Les</a:t>
            </a:r>
            <a:r>
              <a:rPr lang="fr-FR" sz="4800" dirty="0" smtClean="0"/>
              <a:t> </a:t>
            </a:r>
            <a:r>
              <a:rPr lang="fr-FR" sz="4800" b="1" dirty="0" smtClean="0">
                <a:solidFill>
                  <a:srgbClr val="FF0000"/>
                </a:solidFill>
                <a:latin typeface="Simplified Arabic" pitchFamily="18" charset="-78"/>
                <a:cs typeface="Simplified Arabic" pitchFamily="18" charset="-78"/>
              </a:rPr>
              <a:t>réflexes </a:t>
            </a:r>
            <a:r>
              <a:rPr lang="ar-DZ" sz="4800" b="1" dirty="0" smtClean="0">
                <a:solidFill>
                  <a:srgbClr val="FF0000"/>
                </a:solidFill>
                <a:latin typeface="Simplified Arabic" pitchFamily="18" charset="-78"/>
                <a:cs typeface="Simplified Arabic" pitchFamily="18" charset="-78"/>
              </a:rPr>
              <a:t>  </a:t>
            </a:r>
            <a:r>
              <a:rPr lang="ar-SA" sz="4800" b="1" dirty="0" smtClean="0">
                <a:solidFill>
                  <a:srgbClr val="FF0000"/>
                </a:solidFill>
                <a:latin typeface="Simplified Arabic" pitchFamily="18" charset="-78"/>
                <a:cs typeface="Simplified Arabic" pitchFamily="18" charset="-78"/>
              </a:rPr>
              <a:t>  </a:t>
            </a:r>
            <a:r>
              <a:rPr lang="fr-FR" sz="4800" b="1" dirty="0" smtClean="0">
                <a:solidFill>
                  <a:srgbClr val="FF0000"/>
                </a:solidFill>
                <a:latin typeface="Simplified Arabic" pitchFamily="18" charset="-78"/>
                <a:cs typeface="Simplified Arabic" pitchFamily="18" charset="-78"/>
              </a:rPr>
              <a:t>archaïques</a:t>
            </a:r>
            <a:r>
              <a:rPr lang="ar-SA" sz="4800" b="1" dirty="0" smtClean="0">
                <a:solidFill>
                  <a:srgbClr val="FF0000"/>
                </a:solidFill>
                <a:latin typeface="Simplified Arabic" pitchFamily="18" charset="-78"/>
                <a:cs typeface="Simplified Arabic" pitchFamily="18" charset="-78"/>
              </a:rPr>
              <a:t> </a:t>
            </a:r>
            <a:r>
              <a:rPr lang="ar-SA" sz="4800" b="1" dirty="0" smtClean="0">
                <a:solidFill>
                  <a:srgbClr val="FF0000"/>
                </a:solidFill>
                <a:latin typeface="Simplified Arabic" pitchFamily="18" charset="-78"/>
                <a:cs typeface="Simplified Arabic" pitchFamily="18" charset="-78"/>
              </a:rPr>
              <a:t>دود </a:t>
            </a:r>
            <a:r>
              <a:rPr lang="ar-SA" sz="4800" b="1" dirty="0">
                <a:solidFill>
                  <a:srgbClr val="FF0000"/>
                </a:solidFill>
                <a:latin typeface="Simplified Arabic" pitchFamily="18" charset="-78"/>
                <a:cs typeface="Simplified Arabic" pitchFamily="18" charset="-78"/>
              </a:rPr>
              <a:t>الفعل الأساسية</a:t>
            </a:r>
            <a:r>
              <a:rPr lang="fr-FR" sz="4800" b="1" dirty="0" smtClean="0">
                <a:solidFill>
                  <a:srgbClr val="FF0000"/>
                </a:solidFill>
                <a:latin typeface="Simplified Arabic" pitchFamily="18" charset="-78"/>
                <a:cs typeface="Simplified Arabic" pitchFamily="18" charset="-78"/>
              </a:rPr>
              <a:t/>
            </a:r>
            <a:br>
              <a:rPr lang="fr-FR" sz="4800" b="1" dirty="0" smtClean="0">
                <a:solidFill>
                  <a:srgbClr val="FF0000"/>
                </a:solidFill>
                <a:latin typeface="Simplified Arabic" pitchFamily="18" charset="-78"/>
                <a:cs typeface="Simplified Arabic" pitchFamily="18" charset="-78"/>
              </a:rPr>
            </a:br>
            <a:endParaRPr lang="fr-FR" sz="4800" b="1" dirty="0">
              <a:solidFill>
                <a:srgbClr val="FF0000"/>
              </a:solidFill>
              <a:latin typeface="Simplified Arabic" pitchFamily="18" charset="-78"/>
              <a:cs typeface="Simplified Arabic" pitchFamily="18" charset="-78"/>
            </a:endParaRPr>
          </a:p>
        </p:txBody>
      </p:sp>
      <p:sp>
        <p:nvSpPr>
          <p:cNvPr id="3" name="Espace réservé du contenu 2"/>
          <p:cNvSpPr>
            <a:spLocks noGrp="1"/>
          </p:cNvSpPr>
          <p:nvPr>
            <p:ph idx="1"/>
          </p:nvPr>
        </p:nvSpPr>
        <p:spPr>
          <a:xfrm>
            <a:off x="323528" y="2132856"/>
            <a:ext cx="8229600" cy="4125923"/>
          </a:xfrm>
        </p:spPr>
        <p:txBody>
          <a:bodyPr>
            <a:normAutofit/>
          </a:bodyPr>
          <a:lstStyle/>
          <a:p>
            <a:pPr algn="just" rtl="1">
              <a:buNone/>
            </a:pPr>
            <a:r>
              <a:rPr lang="ar-DZ" sz="3600" dirty="0" smtClean="0">
                <a:latin typeface="Simplified Arabic" pitchFamily="18" charset="-78"/>
                <a:cs typeface="Simplified Arabic" pitchFamily="18" charset="-78"/>
              </a:rPr>
              <a:t>يولد الطفل مزود بمجموعة من ردود الأفعال الفطرية يكشف عنها مباشرة بعد الولادة و </a:t>
            </a:r>
            <a:r>
              <a:rPr lang="ar-DZ" sz="3600" dirty="0" smtClean="0">
                <a:latin typeface="Simplified Arabic" pitchFamily="18" charset="-78"/>
                <a:cs typeface="Simplified Arabic" pitchFamily="18" charset="-78"/>
              </a:rPr>
              <a:t>تعتبر</a:t>
            </a:r>
            <a:r>
              <a:rPr lang="fr-FR" sz="3600" dirty="0" smtClean="0">
                <a:latin typeface="Simplified Arabic" pitchFamily="18" charset="-78"/>
                <a:cs typeface="Simplified Arabic" pitchFamily="18" charset="-78"/>
              </a:rPr>
              <a:t>:</a:t>
            </a:r>
            <a:endParaRPr lang="ar-SA" sz="3600" dirty="0" smtClean="0">
              <a:latin typeface="Simplified Arabic" pitchFamily="18" charset="-78"/>
              <a:cs typeface="Simplified Arabic" pitchFamily="18" charset="-78"/>
            </a:endParaRPr>
          </a:p>
          <a:p>
            <a:pPr algn="just" rtl="1">
              <a:buNone/>
            </a:pPr>
            <a:r>
              <a:rPr lang="ar-SA" sz="3600" dirty="0" smtClean="0">
                <a:latin typeface="Simplified Arabic" pitchFamily="18" charset="-78"/>
                <a:cs typeface="Simplified Arabic" pitchFamily="18" charset="-78"/>
              </a:rPr>
              <a:t>1-أساس التطور </a:t>
            </a:r>
            <a:r>
              <a:rPr lang="ar-SA" sz="3600" dirty="0">
                <a:latin typeface="Simplified Arabic" pitchFamily="18" charset="-78"/>
                <a:cs typeface="Simplified Arabic" pitchFamily="18" charset="-78"/>
              </a:rPr>
              <a:t>الجسدي والدماغي والسلوكي ...</a:t>
            </a:r>
            <a:endParaRPr lang="fr-FR" sz="3600" dirty="0" smtClean="0">
              <a:latin typeface="Simplified Arabic" pitchFamily="18" charset="-78"/>
              <a:cs typeface="Simplified Arabic" pitchFamily="18" charset="-78"/>
            </a:endParaRPr>
          </a:p>
          <a:p>
            <a:pPr algn="just" rtl="1">
              <a:buNone/>
            </a:pPr>
            <a:r>
              <a:rPr lang="fr-FR" sz="3600" dirty="0" smtClean="0">
                <a:latin typeface="Simplified Arabic" pitchFamily="18" charset="-78"/>
                <a:cs typeface="Simplified Arabic" pitchFamily="18" charset="-78"/>
              </a:rPr>
              <a:t>1-</a:t>
            </a:r>
            <a:r>
              <a:rPr lang="ar-DZ" sz="3600" dirty="0" smtClean="0">
                <a:latin typeface="Simplified Arabic" pitchFamily="18" charset="-78"/>
                <a:cs typeface="Simplified Arabic" pitchFamily="18" charset="-78"/>
              </a:rPr>
              <a:t> </a:t>
            </a:r>
            <a:r>
              <a:rPr lang="ar-DZ" sz="3600" dirty="0" smtClean="0">
                <a:latin typeface="Simplified Arabic" pitchFamily="18" charset="-78"/>
                <a:cs typeface="Simplified Arabic" pitchFamily="18" charset="-78"/>
              </a:rPr>
              <a:t>علامات عن الصحة الجسمية و النفسية </a:t>
            </a:r>
            <a:r>
              <a:rPr lang="ar-DZ" sz="3600" dirty="0" smtClean="0">
                <a:latin typeface="Simplified Arabic" pitchFamily="18" charset="-78"/>
                <a:cs typeface="Simplified Arabic" pitchFamily="18" charset="-78"/>
              </a:rPr>
              <a:t>للطفل</a:t>
            </a:r>
            <a:r>
              <a:rPr lang="fr-FR" sz="3600" dirty="0" smtClean="0">
                <a:latin typeface="Simplified Arabic" pitchFamily="18" charset="-78"/>
                <a:cs typeface="Simplified Arabic" pitchFamily="18" charset="-78"/>
              </a:rPr>
              <a:t>.</a:t>
            </a:r>
            <a:endParaRPr lang="ar-SA" sz="3600" dirty="0" smtClean="0">
              <a:latin typeface="Simplified Arabic" pitchFamily="18" charset="-78"/>
              <a:cs typeface="Simplified Arabic" pitchFamily="18" charset="-78"/>
            </a:endParaRPr>
          </a:p>
          <a:p>
            <a:pPr algn="just" rtl="1">
              <a:buNone/>
            </a:pPr>
            <a:r>
              <a:rPr lang="ar-SA" sz="3600" dirty="0" smtClean="0">
                <a:latin typeface="Simplified Arabic" pitchFamily="18" charset="-78"/>
                <a:cs typeface="Simplified Arabic" pitchFamily="18" charset="-78"/>
              </a:rPr>
              <a:t>2-الجهاز العصب للطفل يعمل بشكل صحيح.</a:t>
            </a:r>
          </a:p>
          <a:p>
            <a:pPr algn="just" rtl="1">
              <a:buNone/>
            </a:pPr>
            <a:r>
              <a:rPr lang="ar-SA" sz="3600" dirty="0" smtClean="0">
                <a:latin typeface="Simplified Arabic" pitchFamily="18" charset="-78"/>
                <a:cs typeface="Simplified Arabic" pitchFamily="18" charset="-78"/>
              </a:rPr>
              <a:t>3-تتحول تدريجيا الى أفعال ارادية.</a:t>
            </a:r>
            <a:endParaRPr lang="fr-FR" sz="3600" dirty="0" smtClean="0">
              <a:latin typeface="Simplified Arabic" pitchFamily="18" charset="-78"/>
              <a:cs typeface="Simplified Arabic" pitchFamily="18" charset="-78"/>
            </a:endParaRPr>
          </a:p>
          <a:p>
            <a:pPr algn="just" rtl="1">
              <a:buNone/>
            </a:pPr>
            <a:endParaRPr lang="fr-FR" sz="2200" dirty="0" smtClean="0">
              <a:latin typeface="Simplified Arabic" pitchFamily="18" charset="-78"/>
              <a:cs typeface="Simplified Arabic" pitchFamily="18" charset="-78"/>
            </a:endParaRPr>
          </a:p>
          <a:p>
            <a:pPr algn="just" rtl="1">
              <a:buNone/>
            </a:pPr>
            <a:endParaRPr lang="fr-FR" sz="3600" dirty="0">
              <a:latin typeface="Simplified Arabic" pitchFamily="18" charset="-78"/>
              <a:cs typeface="Simplified Arabic" pitchFamily="18"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lgn="r" rtl="1">
              <a:buNone/>
            </a:pPr>
            <a:r>
              <a:rPr lang="ar-SA" dirty="0" smtClean="0"/>
              <a:t>عن وجود مشكلات </a:t>
            </a:r>
            <a:r>
              <a:rPr lang="ar-SA" dirty="0"/>
              <a:t>في </a:t>
            </a:r>
            <a:r>
              <a:rPr lang="ar-SA" dirty="0" smtClean="0"/>
              <a:t>النمو </a:t>
            </a:r>
            <a:r>
              <a:rPr lang="ar-SA" dirty="0"/>
              <a:t>، يمكن أن تبدأ ردود الفعل البدائية في التعطل بطرق مختلفة.</a:t>
            </a:r>
          </a:p>
          <a:p>
            <a:pPr marL="0" indent="0" algn="r" rtl="1">
              <a:buNone/>
            </a:pPr>
            <a:r>
              <a:rPr lang="ar-SA" dirty="0" smtClean="0"/>
              <a:t>يمكن </a:t>
            </a:r>
            <a:r>
              <a:rPr lang="ar-SA" dirty="0"/>
              <a:t>أن تصبح مفرطة النشاط أو ناقصة النشاط أو في حالة تلف الدماغ تكون انعكاسية (لا تظهر)</a:t>
            </a:r>
          </a:p>
          <a:p>
            <a:pPr marL="0" indent="0" algn="r" rtl="1">
              <a:buNone/>
            </a:pPr>
            <a:r>
              <a:rPr lang="ar-SA" dirty="0"/>
              <a:t>وسواء أصبح الانعكاس ناقصًا أو مفرط النشاط ، </a:t>
            </a:r>
            <a:r>
              <a:rPr lang="ar-SA" dirty="0" smtClean="0"/>
              <a:t>سيستمر ويمنع النمو </a:t>
            </a:r>
            <a:r>
              <a:rPr lang="ar-SA" dirty="0"/>
              <a:t>السليم للمهارات على المستويات الجسدية أو العاطفية أو العلائقية أو حتى المعرفية</a:t>
            </a:r>
            <a:endParaRPr lang="fr-FR" dirty="0"/>
          </a:p>
        </p:txBody>
      </p:sp>
    </p:spTree>
    <p:extLst>
      <p:ext uri="{BB962C8B-B14F-4D97-AF65-F5344CB8AC3E}">
        <p14:creationId xmlns:p14="http://schemas.microsoft.com/office/powerpoint/2010/main" val="171139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SA" sz="2800" b="1" dirty="0" smtClean="0">
                <a:solidFill>
                  <a:srgbClr val="FF0000"/>
                </a:solidFill>
              </a:rPr>
              <a:t>منعكس </a:t>
            </a:r>
            <a:r>
              <a:rPr lang="ar-SA" sz="2800" b="1" dirty="0">
                <a:solidFill>
                  <a:srgbClr val="FF0000"/>
                </a:solidFill>
              </a:rPr>
              <a:t>النقاط </a:t>
            </a:r>
            <a:r>
              <a:rPr lang="ar-SA" sz="2800" b="1" dirty="0" smtClean="0">
                <a:solidFill>
                  <a:srgbClr val="FF0000"/>
                </a:solidFill>
              </a:rPr>
              <a:t>الأساسية</a:t>
            </a:r>
            <a:r>
              <a:rPr lang="ar-SA" sz="2800" b="1" dirty="0">
                <a:solidFill>
                  <a:srgbClr val="FF0000"/>
                </a:solidFill>
              </a:rPr>
              <a:t/>
            </a:r>
            <a:br>
              <a:rPr lang="ar-SA" sz="2800" b="1" dirty="0">
                <a:solidFill>
                  <a:srgbClr val="FF0000"/>
                </a:solidFill>
              </a:rPr>
            </a:br>
            <a:r>
              <a:rPr lang="fr-FR" sz="2800" b="1" dirty="0" err="1" smtClean="0">
                <a:solidFill>
                  <a:srgbClr val="FF0000"/>
                </a:solidFill>
              </a:rPr>
              <a:t>RéflexeRéflexe</a:t>
            </a:r>
            <a:r>
              <a:rPr lang="fr-FR" sz="2800" b="1" dirty="0" smtClean="0">
                <a:solidFill>
                  <a:srgbClr val="FF0000"/>
                </a:solidFill>
              </a:rPr>
              <a:t> </a:t>
            </a:r>
            <a:r>
              <a:rPr lang="fr-FR" sz="2800" b="1" dirty="0">
                <a:solidFill>
                  <a:srgbClr val="FF0000"/>
                </a:solidFill>
              </a:rPr>
              <a:t>des points cardinaux des </a:t>
            </a:r>
            <a:r>
              <a:rPr lang="fr-FR" sz="2800" b="1" dirty="0" smtClean="0">
                <a:solidFill>
                  <a:srgbClr val="FF0000"/>
                </a:solidFill>
              </a:rPr>
              <a:t>points</a:t>
            </a:r>
            <a:r>
              <a:rPr lang="ar-SA" sz="2800" b="1" dirty="0" smtClean="0">
                <a:solidFill>
                  <a:srgbClr val="FF0000"/>
                </a:solidFill>
              </a:rPr>
              <a:t/>
            </a:r>
            <a:br>
              <a:rPr lang="ar-SA" sz="2800" b="1" dirty="0" smtClean="0">
                <a:solidFill>
                  <a:srgbClr val="FF0000"/>
                </a:solidFill>
              </a:rPr>
            </a:br>
            <a:r>
              <a:rPr lang="fr-FR" sz="2800" b="1" dirty="0" smtClean="0">
                <a:solidFill>
                  <a:srgbClr val="FF0000"/>
                </a:solidFill>
              </a:rPr>
              <a:t> </a:t>
            </a:r>
            <a:r>
              <a:rPr lang="fr-FR" sz="2800" b="1" dirty="0">
                <a:solidFill>
                  <a:srgbClr val="FF0000"/>
                </a:solidFill>
              </a:rPr>
              <a:t>cardinaux</a:t>
            </a:r>
          </a:p>
        </p:txBody>
      </p:sp>
      <p:sp>
        <p:nvSpPr>
          <p:cNvPr id="3" name="Espace réservé du contenu 2"/>
          <p:cNvSpPr>
            <a:spLocks noGrp="1"/>
          </p:cNvSpPr>
          <p:nvPr>
            <p:ph idx="1"/>
          </p:nvPr>
        </p:nvSpPr>
        <p:spPr/>
        <p:txBody>
          <a:bodyPr/>
          <a:lstStyle/>
          <a:p>
            <a:pPr algn="r" rtl="1"/>
            <a:r>
              <a:rPr lang="ar-SA" dirty="0"/>
              <a:t>عندما نداعب على خد الطفل ، فإنه يدير رأسه بهذه الطريقة ، ويفتح فمه. وهذا ما يسمح لها بالعثور على الثدي وإرضاعه. يظهر هذا المنعكس في الأسبوع 28 من الحمل ويختفي في سن 4 أشهر </a:t>
            </a:r>
            <a:r>
              <a:rPr lang="ar-SA" dirty="0" smtClean="0"/>
              <a:t>تقريبًا</a:t>
            </a:r>
            <a:endParaRPr lang="ar-SA" dirty="0"/>
          </a:p>
        </p:txBody>
      </p:sp>
    </p:spTree>
    <p:extLst>
      <p:ext uri="{BB962C8B-B14F-4D97-AF65-F5344CB8AC3E}">
        <p14:creationId xmlns:p14="http://schemas.microsoft.com/office/powerpoint/2010/main" val="3018039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b="1" dirty="0" smtClean="0">
                <a:solidFill>
                  <a:srgbClr val="FF0000"/>
                </a:solidFill>
              </a:rPr>
              <a:t>منعكس منشط الرقبة(أو </a:t>
            </a:r>
            <a:r>
              <a:rPr lang="ar-SA" b="1" dirty="0">
                <a:solidFill>
                  <a:srgbClr val="FF0000"/>
                </a:solidFill>
              </a:rPr>
              <a:t>المبارز)</a:t>
            </a:r>
            <a:endParaRPr lang="fr-FR" b="1" dirty="0">
              <a:solidFill>
                <a:srgbClr val="FF0000"/>
              </a:solidFill>
            </a:endParaRPr>
          </a:p>
        </p:txBody>
      </p:sp>
      <p:sp>
        <p:nvSpPr>
          <p:cNvPr id="3" name="Espace réservé du contenu 2"/>
          <p:cNvSpPr>
            <a:spLocks noGrp="1"/>
          </p:cNvSpPr>
          <p:nvPr>
            <p:ph idx="1"/>
          </p:nvPr>
        </p:nvSpPr>
        <p:spPr/>
        <p:txBody>
          <a:bodyPr/>
          <a:lstStyle/>
          <a:p>
            <a:pPr marL="0" indent="0" algn="r" rtl="1">
              <a:buNone/>
            </a:pPr>
            <a:r>
              <a:rPr lang="ar-SA" dirty="0"/>
              <a:t>عندما يدير الطفل رأسه إلى أحد الجانبين ، تمتد الذراع على نفس الجانب بينما تنحني الذراع الأخرى. يمكن أن يعده هذا المنعكس للوصول إلى الأشياء ويأخذها في يده. إنها أيضًا علامة على قوة العضلات الجيدة. يصل هذا المنعكس إلى ذروته بعمر شهر واحد ويختفي في عمر 6 أشهر تقريبًا.</a:t>
            </a:r>
            <a:endParaRPr lang="fr-FR" dirty="0"/>
          </a:p>
        </p:txBody>
      </p:sp>
    </p:spTree>
    <p:extLst>
      <p:ext uri="{BB962C8B-B14F-4D97-AF65-F5344CB8AC3E}">
        <p14:creationId xmlns:p14="http://schemas.microsoft.com/office/powerpoint/2010/main" val="53256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solidFill>
                  <a:srgbClr val="FF0000"/>
                </a:solidFill>
                <a:latin typeface="Open Sans"/>
              </a:rPr>
              <a:t>Réflexe d’agrippement </a:t>
            </a:r>
            <a:r>
              <a:rPr lang="fr-FR" sz="2800" b="1" dirty="0" smtClean="0">
                <a:solidFill>
                  <a:srgbClr val="FF0000"/>
                </a:solidFill>
                <a:latin typeface="Open Sans"/>
              </a:rPr>
              <a:t>palmaire</a:t>
            </a:r>
            <a:r>
              <a:rPr lang="ar-SA" sz="2800" b="1" dirty="0" smtClean="0">
                <a:solidFill>
                  <a:srgbClr val="FF0000"/>
                </a:solidFill>
                <a:latin typeface="Open Sans"/>
              </a:rPr>
              <a:t>منعكس القبض </a:t>
            </a:r>
            <a:endParaRPr lang="fr-FR" sz="2800" dirty="0">
              <a:solidFill>
                <a:srgbClr val="FF0000"/>
              </a:solidFill>
            </a:endParaRPr>
          </a:p>
        </p:txBody>
      </p:sp>
      <p:sp>
        <p:nvSpPr>
          <p:cNvPr id="3" name="Espace réservé du contenu 2"/>
          <p:cNvSpPr>
            <a:spLocks noGrp="1"/>
          </p:cNvSpPr>
          <p:nvPr>
            <p:ph idx="1"/>
          </p:nvPr>
        </p:nvSpPr>
        <p:spPr/>
        <p:txBody>
          <a:bodyPr/>
          <a:lstStyle/>
          <a:p>
            <a:pPr marL="0" indent="0" algn="r" rtl="1">
              <a:buNone/>
            </a:pPr>
            <a:r>
              <a:rPr lang="ar-SA" dirty="0"/>
              <a:t>ضغط الرضيع بإصبعه أو كل ما يوضع في يده بقوة شديدة. في الأصل ، كان هذا المنعكس سيسمح للأطفال بالتشبث بسرعة بأمهاتهم للهروب من الخطر. اليوم ، يسمح هذا للرضيع بالتدرب على إمساك الأشياء بين يديه ويساعد في تكوين رابطة تعلق. يختفي هذا المنعكس في عمر شهرين تقريبًا لإفساح المجال لحركات الإمساك الطوعية</a:t>
            </a:r>
            <a:endParaRPr lang="fr-FR" dirty="0"/>
          </a:p>
        </p:txBody>
      </p:sp>
    </p:spTree>
    <p:extLst>
      <p:ext uri="{BB962C8B-B14F-4D97-AF65-F5344CB8AC3E}">
        <p14:creationId xmlns:p14="http://schemas.microsoft.com/office/powerpoint/2010/main" val="3439778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286844" cy="1285860"/>
          </a:xfrm>
          <a:solidFill>
            <a:schemeClr val="bg1"/>
          </a:solidFill>
        </p:spPr>
        <p:txBody>
          <a:bodyPr>
            <a:normAutofit/>
          </a:bodyPr>
          <a:lstStyle/>
          <a:p>
            <a:r>
              <a:rPr lang="fr-FR" sz="4800" b="1" dirty="0" smtClean="0">
                <a:solidFill>
                  <a:srgbClr val="FF0000"/>
                </a:solidFill>
                <a:latin typeface="Simplified Arabic" pitchFamily="18" charset="-78"/>
                <a:cs typeface="Simplified Arabic" pitchFamily="18" charset="-78"/>
              </a:rPr>
              <a:t>agrippement</a:t>
            </a:r>
            <a:r>
              <a:rPr lang="fr-FR" sz="4800" dirty="0" smtClean="0">
                <a:solidFill>
                  <a:srgbClr val="FF0000"/>
                </a:solidFill>
              </a:rPr>
              <a:t> </a:t>
            </a:r>
            <a:r>
              <a:rPr lang="ar-DZ" sz="4800" b="1" dirty="0" smtClean="0">
                <a:solidFill>
                  <a:srgbClr val="FF0000"/>
                </a:solidFill>
                <a:latin typeface="Simplified Arabic" pitchFamily="18" charset="-78"/>
                <a:cs typeface="Simplified Arabic" pitchFamily="18" charset="-78"/>
              </a:rPr>
              <a:t>منعكس القبض</a:t>
            </a:r>
            <a:endParaRPr lang="fr-FR" sz="4800" b="1" dirty="0">
              <a:solidFill>
                <a:srgbClr val="FF0000"/>
              </a:solidFill>
              <a:latin typeface="Simplified Arabic" pitchFamily="18" charset="-78"/>
              <a:cs typeface="Simplified Arabic" pitchFamily="18" charset="-78"/>
            </a:endParaRPr>
          </a:p>
        </p:txBody>
      </p:sp>
      <p:pic>
        <p:nvPicPr>
          <p:cNvPr id="6146" name="Picture 2" descr="C:\Users\samsung\Pictures\téléchargement (3).jpg"/>
          <p:cNvPicPr>
            <a:picLocks noGrp="1" noChangeAspect="1" noChangeArrowheads="1"/>
          </p:cNvPicPr>
          <p:nvPr>
            <p:ph idx="1"/>
          </p:nvPr>
        </p:nvPicPr>
        <p:blipFill>
          <a:blip r:embed="rId2"/>
          <a:srcRect/>
          <a:stretch>
            <a:fillRect/>
          </a:stretch>
        </p:blipFill>
        <p:spPr bwMode="auto">
          <a:xfrm>
            <a:off x="0" y="1285860"/>
            <a:ext cx="9144000" cy="55721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a:solidFill>
                  <a:srgbClr val="FF0000"/>
                </a:solidFill>
                <a:latin typeface="Open Sans"/>
                <a:ea typeface="+mn-ea"/>
                <a:cs typeface="+mn-cs"/>
              </a:rPr>
              <a:t>Réflexe de </a:t>
            </a:r>
            <a:r>
              <a:rPr lang="fr-FR" sz="3200" b="1" dirty="0" smtClean="0">
                <a:solidFill>
                  <a:srgbClr val="FF0000"/>
                </a:solidFill>
                <a:latin typeface="Open Sans"/>
                <a:ea typeface="+mn-ea"/>
                <a:cs typeface="+mn-cs"/>
              </a:rPr>
              <a:t>ramper</a:t>
            </a:r>
            <a:r>
              <a:rPr lang="ar-SA" sz="3200" b="1" dirty="0" smtClean="0">
                <a:solidFill>
                  <a:srgbClr val="FF0000"/>
                </a:solidFill>
                <a:latin typeface="Open Sans"/>
                <a:ea typeface="+mn-ea"/>
                <a:cs typeface="+mn-cs"/>
              </a:rPr>
              <a:t> منعكس الزحف </a:t>
            </a:r>
            <a:endParaRPr lang="fr-FR" dirty="0">
              <a:solidFill>
                <a:srgbClr val="FF0000"/>
              </a:solidFill>
            </a:endParaRPr>
          </a:p>
        </p:txBody>
      </p:sp>
      <p:sp>
        <p:nvSpPr>
          <p:cNvPr id="3" name="Espace réservé du contenu 2"/>
          <p:cNvSpPr>
            <a:spLocks noGrp="1"/>
          </p:cNvSpPr>
          <p:nvPr>
            <p:ph idx="1"/>
          </p:nvPr>
        </p:nvSpPr>
        <p:spPr>
          <a:xfrm>
            <a:off x="323528" y="1435930"/>
            <a:ext cx="8229600" cy="4065315"/>
          </a:xfrm>
        </p:spPr>
        <p:txBody>
          <a:bodyPr/>
          <a:lstStyle/>
          <a:p>
            <a:pPr marL="0" indent="0" algn="r" rtl="1">
              <a:buNone/>
            </a:pPr>
            <a:r>
              <a:rPr lang="ar-SA" dirty="0"/>
              <a:t>عندما يكون الطفل مستلقيًا على بطنه ، يرفع أردافه لأعلى ويمد ساقيه للمضي قدمًا. وهذا يسمح للمولود الجديد الموضوع على بطن أمه بالزحف إلى الثدي. هذا المنعكس موجود حتى عمر شهرين أو ثلاثة أشهر</a:t>
            </a:r>
            <a:endParaRPr lang="fr-FR" dirty="0"/>
          </a:p>
        </p:txBody>
      </p:sp>
    </p:spTree>
    <p:extLst>
      <p:ext uri="{BB962C8B-B14F-4D97-AF65-F5344CB8AC3E}">
        <p14:creationId xmlns:p14="http://schemas.microsoft.com/office/powerpoint/2010/main" val="2988975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1848" y="404664"/>
            <a:ext cx="8229600" cy="1143000"/>
          </a:xfrm>
        </p:spPr>
        <p:txBody>
          <a:bodyPr>
            <a:normAutofit fontScale="90000"/>
          </a:bodyPr>
          <a:lstStyle/>
          <a:p>
            <a:r>
              <a:rPr lang="fr-FR" sz="4000" b="1" dirty="0" smtClean="0">
                <a:solidFill>
                  <a:srgbClr val="FF0000"/>
                </a:solidFill>
                <a:latin typeface="Simplified Arabic" pitchFamily="18" charset="-78"/>
                <a:cs typeface="Simplified Arabic" pitchFamily="18" charset="-78"/>
              </a:rPr>
              <a:t>Réflexe </a:t>
            </a:r>
            <a:r>
              <a:rPr lang="fr-FR" sz="4000" b="1" dirty="0">
                <a:solidFill>
                  <a:srgbClr val="FF0000"/>
                </a:solidFill>
                <a:latin typeface="Simplified Arabic" pitchFamily="18" charset="-78"/>
                <a:cs typeface="Simplified Arabic" pitchFamily="18" charset="-78"/>
              </a:rPr>
              <a:t>de Moro (dit réflexe de</a:t>
            </a:r>
            <a:r>
              <a:rPr lang="ar-DZ" sz="4000" b="1" dirty="0">
                <a:solidFill>
                  <a:srgbClr val="FF0000"/>
                </a:solidFill>
                <a:latin typeface="Simplified Arabic" pitchFamily="18" charset="-78"/>
                <a:cs typeface="Simplified Arabic" pitchFamily="18" charset="-78"/>
              </a:rPr>
              <a:t>الدفاع </a:t>
            </a:r>
            <a:r>
              <a:rPr lang="fr-FR" sz="4000" b="1" dirty="0">
                <a:solidFill>
                  <a:srgbClr val="FF0000"/>
                </a:solidFill>
                <a:latin typeface="Simplified Arabic" pitchFamily="18" charset="-78"/>
                <a:cs typeface="Simplified Arabic" pitchFamily="18" charset="-78"/>
              </a:rPr>
              <a:t> défense)</a:t>
            </a:r>
            <a:endParaRPr lang="fr-FR" dirty="0"/>
          </a:p>
        </p:txBody>
      </p:sp>
      <p:sp>
        <p:nvSpPr>
          <p:cNvPr id="3" name="Espace réservé du contenu 2"/>
          <p:cNvSpPr>
            <a:spLocks noGrp="1"/>
          </p:cNvSpPr>
          <p:nvPr>
            <p:ph idx="1"/>
          </p:nvPr>
        </p:nvSpPr>
        <p:spPr>
          <a:xfrm>
            <a:off x="251520" y="1988840"/>
            <a:ext cx="8363272" cy="4708525"/>
          </a:xfrm>
        </p:spPr>
        <p:txBody>
          <a:bodyPr/>
          <a:lstStyle/>
          <a:p>
            <a:pPr marL="0" indent="0" algn="just" rtl="1">
              <a:buNone/>
            </a:pPr>
            <a:r>
              <a:rPr lang="ar-SA" dirty="0" smtClean="0"/>
              <a:t>عند </a:t>
            </a:r>
            <a:r>
              <a:rPr lang="ar-SA" dirty="0"/>
              <a:t>حدوث حركة مفاجئة أو ضوضاء عالية ، ينشر الطفل رجليه وذراعيه وأصابعه متقاطعة قبل إعادتها إلى جسده. تاريخياً ، ربما ساعد هذا المنعكس الأطفال على التمسك بأمهاتهم. اليوم يشير إلى أن الجهاز العصبي للرضيع يعمل بشكل جيد. يختفي هذا المنعكس في سن 6 أشهر تقريبًا</a:t>
            </a:r>
            <a:endParaRPr lang="fr-FR" dirty="0"/>
          </a:p>
        </p:txBody>
      </p:sp>
    </p:spTree>
    <p:extLst>
      <p:ext uri="{BB962C8B-B14F-4D97-AF65-F5344CB8AC3E}">
        <p14:creationId xmlns:p14="http://schemas.microsoft.com/office/powerpoint/2010/main" val="385394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5362" name="Picture 2" descr="C:\Users\samsung\Pictures\reflexe moro.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5400" b="1" dirty="0" smtClean="0">
                <a:solidFill>
                  <a:srgbClr val="FF0000"/>
                </a:solidFill>
                <a:latin typeface="Simplified Arabic" pitchFamily="18" charset="-78"/>
                <a:cs typeface="Simplified Arabic" pitchFamily="18" charset="-78"/>
              </a:rPr>
              <a:t>الأقواس الانعكاسية</a:t>
            </a:r>
            <a:endParaRPr lang="fr-FR" sz="5400" b="1" dirty="0">
              <a:solidFill>
                <a:srgbClr val="FF0000"/>
              </a:solidFill>
              <a:latin typeface="Simplified Arabic" pitchFamily="18" charset="-78"/>
              <a:cs typeface="Simplified Arabic" pitchFamily="18" charset="-78"/>
            </a:endParaRPr>
          </a:p>
        </p:txBody>
      </p:sp>
      <p:sp>
        <p:nvSpPr>
          <p:cNvPr id="3" name="Espace réservé du contenu 2"/>
          <p:cNvSpPr>
            <a:spLocks noGrp="1"/>
          </p:cNvSpPr>
          <p:nvPr>
            <p:ph idx="1"/>
          </p:nvPr>
        </p:nvSpPr>
        <p:spPr/>
        <p:txBody>
          <a:bodyPr>
            <a:normAutofit/>
          </a:bodyPr>
          <a:lstStyle/>
          <a:p>
            <a:pPr algn="r" rtl="1">
              <a:buNone/>
            </a:pPr>
            <a:r>
              <a:rPr lang="ar-DZ" b="1" dirty="0" smtClean="0">
                <a:solidFill>
                  <a:srgbClr val="FF0000"/>
                </a:solidFill>
                <a:latin typeface="Simplified Arabic" pitchFamily="18" charset="-78"/>
                <a:cs typeface="Simplified Arabic" pitchFamily="18" charset="-78"/>
              </a:rPr>
              <a:t>الفعل الانعكاسي</a:t>
            </a:r>
            <a:endParaRPr lang="fr-FR" b="1" dirty="0" smtClean="0">
              <a:solidFill>
                <a:srgbClr val="FF0000"/>
              </a:solidFill>
              <a:latin typeface="Simplified Arabic" pitchFamily="18" charset="-78"/>
              <a:cs typeface="Simplified Arabic" pitchFamily="18" charset="-78"/>
            </a:endParaRPr>
          </a:p>
          <a:p>
            <a:pPr algn="just" rtl="1">
              <a:buNone/>
            </a:pPr>
            <a:r>
              <a:rPr lang="ar-DZ" sz="4400" dirty="0">
                <a:latin typeface="Simplified Arabic" pitchFamily="18" charset="-78"/>
                <a:cs typeface="Simplified Arabic" pitchFamily="18" charset="-78"/>
              </a:rPr>
              <a:t>هو أبسط أنواع النشاط </a:t>
            </a:r>
            <a:r>
              <a:rPr lang="ar-DZ" sz="4400" dirty="0" smtClean="0">
                <a:latin typeface="Simplified Arabic" pitchFamily="18" charset="-78"/>
                <a:cs typeface="Simplified Arabic" pitchFamily="18" charset="-78"/>
              </a:rPr>
              <a:t>العصبي يؤدي </a:t>
            </a:r>
            <a:r>
              <a:rPr lang="ar-SA" sz="4400" dirty="0">
                <a:latin typeface="Simplified Arabic" pitchFamily="18" charset="-78"/>
                <a:cs typeface="Simplified Arabic" pitchFamily="18" charset="-78"/>
              </a:rPr>
              <a:t>إ</a:t>
            </a:r>
            <a:r>
              <a:rPr lang="ar-DZ" sz="4400" dirty="0" err="1" smtClean="0">
                <a:latin typeface="Simplified Arabic" pitchFamily="18" charset="-78"/>
                <a:cs typeface="Simplified Arabic" pitchFamily="18" charset="-78"/>
              </a:rPr>
              <a:t>لى</a:t>
            </a:r>
            <a:r>
              <a:rPr lang="ar-DZ" sz="4400" dirty="0" smtClean="0">
                <a:latin typeface="Simplified Arabic" pitchFamily="18" charset="-78"/>
                <a:cs typeface="Simplified Arabic" pitchFamily="18" charset="-78"/>
              </a:rPr>
              <a:t> إنتاج رد فعل أو استجابة. ويظهر على </a:t>
            </a:r>
            <a:r>
              <a:rPr lang="ar-DZ" sz="4400" dirty="0">
                <a:latin typeface="Simplified Arabic" pitchFamily="18" charset="-78"/>
                <a:cs typeface="Simplified Arabic" pitchFamily="18" charset="-78"/>
              </a:rPr>
              <a:t>شكل </a:t>
            </a:r>
            <a:r>
              <a:rPr lang="ar-DZ" sz="4400" dirty="0" smtClean="0">
                <a:latin typeface="Simplified Arabic" pitchFamily="18" charset="-78"/>
                <a:cs typeface="Simplified Arabic" pitchFamily="18" charset="-78"/>
              </a:rPr>
              <a:t>حركة(عضلة) أو إفراز و يسمى </a:t>
            </a:r>
            <a:r>
              <a:rPr lang="ar-DZ" sz="4400" dirty="0">
                <a:latin typeface="Simplified Arabic" pitchFamily="18" charset="-78"/>
                <a:cs typeface="Simplified Arabic" pitchFamily="18" charset="-78"/>
              </a:rPr>
              <a:t>بالقوس </a:t>
            </a:r>
            <a:r>
              <a:rPr lang="ar-DZ" sz="4400" dirty="0" smtClean="0">
                <a:latin typeface="Simplified Arabic" pitchFamily="18" charset="-78"/>
                <a:cs typeface="Simplified Arabic" pitchFamily="18" charset="-78"/>
              </a:rPr>
              <a:t>الانعكاسي.</a:t>
            </a:r>
            <a:endParaRPr lang="fr-FR" dirty="0">
              <a:latin typeface="Simplified Arabic" pitchFamily="18" charset="-78"/>
              <a:cs typeface="Simplified Arabic" pitchFamily="18"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Réflexe de </a:t>
            </a:r>
            <a:r>
              <a:rPr lang="fr-FR" b="1" dirty="0" smtClean="0">
                <a:solidFill>
                  <a:srgbClr val="FF0000"/>
                </a:solidFill>
              </a:rPr>
              <a:t>nage</a:t>
            </a:r>
            <a:r>
              <a:rPr lang="ar-SA" b="1" dirty="0" smtClean="0">
                <a:solidFill>
                  <a:srgbClr val="FF0000"/>
                </a:solidFill>
              </a:rPr>
              <a:t>منعكس السباحة </a:t>
            </a:r>
            <a:endParaRPr lang="fr-FR" b="1" dirty="0">
              <a:solidFill>
                <a:srgbClr val="FF0000"/>
              </a:solidFill>
            </a:endParaRPr>
          </a:p>
        </p:txBody>
      </p:sp>
      <p:sp>
        <p:nvSpPr>
          <p:cNvPr id="3" name="Espace réservé du contenu 2"/>
          <p:cNvSpPr>
            <a:spLocks noGrp="1"/>
          </p:cNvSpPr>
          <p:nvPr>
            <p:ph idx="1"/>
          </p:nvPr>
        </p:nvSpPr>
        <p:spPr/>
        <p:txBody>
          <a:bodyPr/>
          <a:lstStyle/>
          <a:p>
            <a:pPr marL="0" indent="0" algn="r" rtl="1">
              <a:buNone/>
            </a:pPr>
            <a:r>
              <a:rPr lang="ar-SA" dirty="0" smtClean="0"/>
              <a:t>عندما </a:t>
            </a:r>
            <a:r>
              <a:rPr lang="ar-SA" dirty="0"/>
              <a:t>يغطس الطفل في الماء ، سوف يمنع تنفسه تلقائيًا ويحرك ذراعيه وأرجله للسباحة. حتى لو استمر هذا المنعكس حتى سن عام واحد ، فمن الأفضل توخي الحذر لمنع </a:t>
            </a:r>
            <a:r>
              <a:rPr lang="ar-SA" dirty="0" smtClean="0"/>
              <a:t>الطفل من </a:t>
            </a:r>
            <a:r>
              <a:rPr lang="ar-SA" dirty="0"/>
              <a:t>ابتلاع الماء </a:t>
            </a:r>
            <a:r>
              <a:rPr lang="ar-SA" dirty="0" smtClean="0"/>
              <a:t>والاختناق.</a:t>
            </a:r>
            <a:endParaRPr lang="fr-FR" dirty="0"/>
          </a:p>
        </p:txBody>
      </p:sp>
    </p:spTree>
    <p:extLst>
      <p:ext uri="{BB962C8B-B14F-4D97-AF65-F5344CB8AC3E}">
        <p14:creationId xmlns:p14="http://schemas.microsoft.com/office/powerpoint/2010/main" val="636017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Réflexe de nage</a:t>
            </a:r>
            <a:r>
              <a:rPr lang="ar-SA" b="1" dirty="0">
                <a:solidFill>
                  <a:srgbClr val="FF0000"/>
                </a:solidFill>
              </a:rPr>
              <a:t>منعكس السباحة </a:t>
            </a:r>
            <a:endParaRPr lang="fr-FR" dirty="0"/>
          </a:p>
        </p:txBody>
      </p:sp>
      <p:pic>
        <p:nvPicPr>
          <p:cNvPr id="4" name="Espace réservé du contenu 3"/>
          <p:cNvPicPr>
            <a:picLocks noGrp="1" noChangeAspect="1"/>
          </p:cNvPicPr>
          <p:nvPr>
            <p:ph idx="1"/>
          </p:nvPr>
        </p:nvPicPr>
        <p:blipFill>
          <a:blip r:embed="rId2"/>
          <a:stretch>
            <a:fillRect/>
          </a:stretch>
        </p:blipFill>
        <p:spPr>
          <a:xfrm>
            <a:off x="107505" y="1417638"/>
            <a:ext cx="9036495" cy="5268962"/>
          </a:xfrm>
          <a:prstGeom prst="rect">
            <a:avLst/>
          </a:prstGeom>
        </p:spPr>
      </p:pic>
    </p:spTree>
    <p:extLst>
      <p:ext uri="{BB962C8B-B14F-4D97-AF65-F5344CB8AC3E}">
        <p14:creationId xmlns:p14="http://schemas.microsoft.com/office/powerpoint/2010/main" val="327358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2290" name="Picture 2" descr="C:\Users\samsung\Pictures\p6bbgym.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520" y="188640"/>
            <a:ext cx="9144000" cy="1921694"/>
          </a:xfrm>
          <a:solidFill>
            <a:schemeClr val="bg1"/>
          </a:solidFill>
        </p:spPr>
        <p:txBody>
          <a:bodyPr>
            <a:normAutofit fontScale="90000"/>
          </a:bodyPr>
          <a:lstStyle/>
          <a:p>
            <a:r>
              <a:rPr lang="fr-FR" b="1" dirty="0" smtClean="0">
                <a:solidFill>
                  <a:srgbClr val="FF0000"/>
                </a:solidFill>
                <a:latin typeface="Simplified Arabic" pitchFamily="18" charset="-78"/>
                <a:cs typeface="Simplified Arabic" pitchFamily="18" charset="-78"/>
              </a:rPr>
              <a:t> </a:t>
            </a:r>
            <a:r>
              <a:rPr lang="fr-FR" b="1" dirty="0" smtClean="0">
                <a:solidFill>
                  <a:srgbClr val="FF0000"/>
                </a:solidFill>
                <a:latin typeface="Simplified Arabic" pitchFamily="18" charset="-78"/>
                <a:cs typeface="Simplified Arabic" pitchFamily="18" charset="-78"/>
              </a:rPr>
              <a:t>La </a:t>
            </a:r>
            <a:r>
              <a:rPr lang="fr-FR" b="1" dirty="0" smtClean="0">
                <a:solidFill>
                  <a:srgbClr val="FF0000"/>
                </a:solidFill>
                <a:latin typeface="Simplified Arabic" pitchFamily="18" charset="-78"/>
                <a:cs typeface="Simplified Arabic" pitchFamily="18" charset="-78"/>
              </a:rPr>
              <a:t>succion-déglutition</a:t>
            </a:r>
            <a:r>
              <a:rPr lang="ar-DZ" b="1" dirty="0" smtClean="0">
                <a:solidFill>
                  <a:srgbClr val="FF0000"/>
                </a:solidFill>
                <a:latin typeface="Simplified Arabic" pitchFamily="18" charset="-78"/>
                <a:cs typeface="Simplified Arabic" pitchFamily="18" charset="-78"/>
              </a:rPr>
              <a:t>المص و البلع </a:t>
            </a:r>
            <a:r>
              <a:rPr lang="ar-SA" b="1" dirty="0" smtClean="0">
                <a:solidFill>
                  <a:srgbClr val="FF0000"/>
                </a:solidFill>
                <a:latin typeface="Simplified Arabic" pitchFamily="18" charset="-78"/>
                <a:cs typeface="Simplified Arabic" pitchFamily="18" charset="-78"/>
              </a:rPr>
              <a:t/>
            </a:r>
            <a:br>
              <a:rPr lang="ar-SA" b="1" dirty="0" smtClean="0">
                <a:solidFill>
                  <a:srgbClr val="FF0000"/>
                </a:solidFill>
                <a:latin typeface="Simplified Arabic" pitchFamily="18" charset="-78"/>
                <a:cs typeface="Simplified Arabic" pitchFamily="18" charset="-78"/>
              </a:rPr>
            </a:br>
            <a:r>
              <a:rPr lang="ar-SA" b="1" dirty="0" smtClean="0">
                <a:solidFill>
                  <a:srgbClr val="FF0000"/>
                </a:solidFill>
                <a:latin typeface="Simplified Arabic" pitchFamily="18" charset="-78"/>
                <a:cs typeface="Simplified Arabic" pitchFamily="18" charset="-78"/>
              </a:rPr>
              <a:t>يظهر اثناء الحمل</a:t>
            </a:r>
            <a:r>
              <a:rPr lang="fr-FR" b="1" dirty="0" smtClean="0">
                <a:solidFill>
                  <a:srgbClr val="FF0000"/>
                </a:solidFill>
                <a:latin typeface="Simplified Arabic" pitchFamily="18" charset="-78"/>
                <a:cs typeface="Simplified Arabic" pitchFamily="18" charset="-78"/>
              </a:rPr>
              <a:t/>
            </a:r>
            <a:br>
              <a:rPr lang="fr-FR" b="1" dirty="0" smtClean="0">
                <a:solidFill>
                  <a:srgbClr val="FF0000"/>
                </a:solidFill>
                <a:latin typeface="Simplified Arabic" pitchFamily="18" charset="-78"/>
                <a:cs typeface="Simplified Arabic" pitchFamily="18" charset="-78"/>
              </a:rPr>
            </a:br>
            <a:endParaRPr lang="fr-FR" b="1" dirty="0">
              <a:solidFill>
                <a:srgbClr val="FF0000"/>
              </a:solidFill>
              <a:latin typeface="Simplified Arabic" pitchFamily="18" charset="-78"/>
              <a:cs typeface="Simplified Arabic" pitchFamily="18" charset="-78"/>
            </a:endParaRPr>
          </a:p>
        </p:txBody>
      </p:sp>
      <p:pic>
        <p:nvPicPr>
          <p:cNvPr id="10243" name="Picture 3" descr="C:\Users\samsung\Pictures\rogné_succion.jpg"/>
          <p:cNvPicPr>
            <a:picLocks noGrp="1" noChangeAspect="1" noChangeArrowheads="1"/>
          </p:cNvPicPr>
          <p:nvPr>
            <p:ph idx="1"/>
          </p:nvPr>
        </p:nvPicPr>
        <p:blipFill>
          <a:blip r:embed="rId2"/>
          <a:srcRect/>
          <a:stretch>
            <a:fillRect/>
          </a:stretch>
        </p:blipFill>
        <p:spPr bwMode="auto">
          <a:xfrm>
            <a:off x="0" y="1988840"/>
            <a:ext cx="9144000" cy="486650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228998"/>
          </a:xfrm>
        </p:spPr>
        <p:txBody>
          <a:bodyPr>
            <a:normAutofit/>
          </a:bodyPr>
          <a:lstStyle/>
          <a:p>
            <a:pPr algn="r" rtl="1"/>
            <a:r>
              <a:rPr lang="fr-FR" sz="2800" dirty="0">
                <a:solidFill>
                  <a:srgbClr val="FF0000"/>
                </a:solidFill>
              </a:rPr>
              <a:t>Réflexe de marche </a:t>
            </a:r>
            <a:r>
              <a:rPr lang="fr-FR" sz="2800" dirty="0" smtClean="0">
                <a:solidFill>
                  <a:srgbClr val="FF0000"/>
                </a:solidFill>
              </a:rPr>
              <a:t>automatique</a:t>
            </a:r>
            <a:r>
              <a:rPr lang="ar-SA" sz="3200" dirty="0">
                <a:solidFill>
                  <a:srgbClr val="FF0000"/>
                </a:solidFill>
              </a:rPr>
              <a:t> منعكس </a:t>
            </a:r>
            <a:r>
              <a:rPr lang="ar-DZ" sz="3200" dirty="0">
                <a:solidFill>
                  <a:srgbClr val="FF0000"/>
                </a:solidFill>
              </a:rPr>
              <a:t>المشي الآلي </a:t>
            </a:r>
            <a:endParaRPr lang="fr-FR" sz="3200" dirty="0">
              <a:solidFill>
                <a:srgbClr val="FF0000"/>
              </a:solidFill>
            </a:endParaRPr>
          </a:p>
        </p:txBody>
      </p:sp>
      <p:sp>
        <p:nvSpPr>
          <p:cNvPr id="3" name="Espace réservé du contenu 2"/>
          <p:cNvSpPr>
            <a:spLocks noGrp="1"/>
          </p:cNvSpPr>
          <p:nvPr>
            <p:ph idx="1"/>
          </p:nvPr>
        </p:nvSpPr>
        <p:spPr/>
        <p:txBody>
          <a:bodyPr/>
          <a:lstStyle/>
          <a:p>
            <a:pPr marL="0" indent="0" algn="r" rtl="1">
              <a:buNone/>
            </a:pPr>
            <a:r>
              <a:rPr lang="ar-SA" dirty="0"/>
              <a:t>عندما </a:t>
            </a:r>
            <a:r>
              <a:rPr lang="ar-SA" dirty="0" smtClean="0"/>
              <a:t>نحمل </a:t>
            </a:r>
            <a:r>
              <a:rPr lang="ar-SA" dirty="0"/>
              <a:t>المولود الجديد في وضع مستقيم ، فإنه يؤدي حركات المشي. </a:t>
            </a:r>
            <a:r>
              <a:rPr lang="ar-SA" dirty="0" smtClean="0"/>
              <a:t>يسمح </a:t>
            </a:r>
            <a:r>
              <a:rPr lang="ar-SA" dirty="0"/>
              <a:t>لصغار بعض الثدييات بالسير منذ الولادة.</a:t>
            </a:r>
            <a:endParaRPr lang="fr-FR" dirty="0"/>
          </a:p>
        </p:txBody>
      </p:sp>
    </p:spTree>
    <p:extLst>
      <p:ext uri="{BB962C8B-B14F-4D97-AF65-F5344CB8AC3E}">
        <p14:creationId xmlns:p14="http://schemas.microsoft.com/office/powerpoint/2010/main" val="2348191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المشي الآلي </a:t>
            </a:r>
            <a:endParaRPr lang="fr-FR" dirty="0"/>
          </a:p>
        </p:txBody>
      </p:sp>
      <p:pic>
        <p:nvPicPr>
          <p:cNvPr id="7170" name="Picture 2" descr="C:\Users\samsung\Pictures\images (8).jpg"/>
          <p:cNvPicPr>
            <a:picLocks noGrp="1" noChangeAspect="1" noChangeArrowheads="1"/>
          </p:cNvPicPr>
          <p:nvPr>
            <p:ph idx="1"/>
          </p:nvPr>
        </p:nvPicPr>
        <p:blipFill>
          <a:blip r:embed="rId2"/>
          <a:srcRect/>
          <a:stretch>
            <a:fillRect/>
          </a:stretch>
        </p:blipFill>
        <p:spPr bwMode="auto">
          <a:xfrm>
            <a:off x="0" y="1142984"/>
            <a:ext cx="9144000" cy="571501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1266" name="Picture 2" descr="C:\Users\samsung\Pictures\http_%2F%2Fo.aolcdn.com%2Fhss%2Fstorage%2Fmidas%2Ff1be4bc8b4bd0082b80977872b12e54f%2F205330343%2FCapture+d%3Fe%3Fcran+2017-06-01+a%3F+12.39.15.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2924944"/>
          </a:xfrm>
        </p:spPr>
        <p:txBody>
          <a:bodyPr>
            <a:normAutofit/>
          </a:bodyPr>
          <a:lstStyle/>
          <a:p>
            <a:r>
              <a:rPr lang="ar-DZ" b="1" dirty="0" smtClean="0">
                <a:solidFill>
                  <a:srgbClr val="FF0000"/>
                </a:solidFill>
                <a:latin typeface="Simplified Arabic" pitchFamily="18" charset="-78"/>
                <a:cs typeface="Simplified Arabic" pitchFamily="18" charset="-78"/>
              </a:rPr>
              <a:t> </a:t>
            </a:r>
            <a:r>
              <a:rPr lang="fr-FR" b="1" dirty="0" smtClean="0">
                <a:solidFill>
                  <a:srgbClr val="FF0000"/>
                </a:solidFill>
                <a:latin typeface="Simplified Arabic" pitchFamily="18" charset="-78"/>
                <a:cs typeface="Simplified Arabic" pitchFamily="18" charset="-78"/>
              </a:rPr>
              <a:t> signe de Babinski </a:t>
            </a:r>
            <a:r>
              <a:rPr lang="ar-DZ" b="1" dirty="0" smtClean="0">
                <a:solidFill>
                  <a:srgbClr val="FF0000"/>
                </a:solidFill>
                <a:latin typeface="Simplified Arabic" pitchFamily="18" charset="-78"/>
                <a:cs typeface="Simplified Arabic" pitchFamily="18" charset="-78"/>
              </a:rPr>
              <a:t>منعكس فتح أصابع القدم</a:t>
            </a:r>
            <a:r>
              <a:rPr lang="fr-FR" sz="3100" dirty="0" smtClean="0">
                <a:solidFill>
                  <a:srgbClr val="202124"/>
                </a:solidFill>
                <a:latin typeface="arial" panose="020B0604020202020204" pitchFamily="34" charset="0"/>
              </a:rPr>
              <a:t>(réflexe </a:t>
            </a:r>
            <a:r>
              <a:rPr lang="fr-FR" sz="3100" dirty="0">
                <a:solidFill>
                  <a:srgbClr val="202124"/>
                </a:solidFill>
                <a:latin typeface="arial" panose="020B0604020202020204" pitchFamily="34" charset="0"/>
              </a:rPr>
              <a:t>cutané </a:t>
            </a:r>
            <a:r>
              <a:rPr lang="fr-FR" sz="3100" dirty="0" smtClean="0">
                <a:solidFill>
                  <a:srgbClr val="202124"/>
                </a:solidFill>
                <a:latin typeface="arial" panose="020B0604020202020204" pitchFamily="34" charset="0"/>
              </a:rPr>
              <a:t>plantaire</a:t>
            </a:r>
            <a:r>
              <a:rPr lang="ar-SA" sz="3100" dirty="0">
                <a:solidFill>
                  <a:srgbClr val="202124"/>
                </a:solidFill>
                <a:latin typeface="arial" panose="020B0604020202020204" pitchFamily="34" charset="0"/>
              </a:rPr>
              <a:t>(</a:t>
            </a:r>
            <a:br>
              <a:rPr lang="ar-SA" sz="3100" dirty="0">
                <a:solidFill>
                  <a:srgbClr val="202124"/>
                </a:solidFill>
                <a:latin typeface="arial" panose="020B0604020202020204" pitchFamily="34" charset="0"/>
              </a:rPr>
            </a:br>
            <a:r>
              <a:rPr lang="ar-SA" sz="3100" dirty="0" smtClean="0">
                <a:solidFill>
                  <a:srgbClr val="202124"/>
                </a:solidFill>
                <a:latin typeface="arial" panose="020B0604020202020204" pitchFamily="34" charset="0"/>
              </a:rPr>
              <a:t>يختفي </a:t>
            </a:r>
            <a:r>
              <a:rPr lang="ar-SA" sz="3100" dirty="0">
                <a:solidFill>
                  <a:srgbClr val="202124"/>
                </a:solidFill>
                <a:latin typeface="arial" panose="020B0604020202020204" pitchFamily="34" charset="0"/>
              </a:rPr>
              <a:t>هذا المنعكس في سن حوالي ستة أشهر. قد يشير وجوده بعد هذا العمر إلى اضطرابات عصبية.</a:t>
            </a:r>
            <a:endParaRPr lang="fr-FR" b="1" dirty="0">
              <a:solidFill>
                <a:srgbClr val="FF0000"/>
              </a:solidFill>
              <a:latin typeface="Simplified Arabic" pitchFamily="18" charset="-78"/>
              <a:cs typeface="Simplified Arabic" pitchFamily="18" charset="-78"/>
            </a:endParaRPr>
          </a:p>
        </p:txBody>
      </p:sp>
      <p:pic>
        <p:nvPicPr>
          <p:cNvPr id="17410" name="Picture 2" descr="C:\Users\samsung\Pictures\babinski-reflexe.png"/>
          <p:cNvPicPr>
            <a:picLocks noGrp="1" noChangeAspect="1" noChangeArrowheads="1"/>
          </p:cNvPicPr>
          <p:nvPr>
            <p:ph idx="1"/>
          </p:nvPr>
        </p:nvPicPr>
        <p:blipFill>
          <a:blip r:embed="rId2"/>
          <a:srcRect/>
          <a:stretch>
            <a:fillRect/>
          </a:stretch>
        </p:blipFill>
        <p:spPr bwMode="auto">
          <a:xfrm>
            <a:off x="0" y="2924944"/>
            <a:ext cx="9144000" cy="393305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6386" name="Picture 2" descr="C:\Users\samsung\Pictures\img_5_2.jpg"/>
          <p:cNvPicPr>
            <a:picLocks noGrp="1" noChangeAspect="1" noChangeArrowheads="1"/>
          </p:cNvPicPr>
          <p:nvPr>
            <p:ph idx="1"/>
          </p:nvPr>
        </p:nvPicPr>
        <p:blipFill>
          <a:blip r:embed="rId2"/>
          <a:srcRect/>
          <a:stretch>
            <a:fillRect/>
          </a:stretch>
        </p:blipFill>
        <p:spPr bwMode="auto">
          <a:xfrm>
            <a:off x="0" y="1142984"/>
            <a:ext cx="9144000" cy="571501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8434" name="Picture 2" descr="C:\Users\samsung\Pictures\téléchargement (5).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تحديد بعض المفاهيم</a:t>
            </a:r>
            <a:endParaRPr lang="fr-FR" dirty="0"/>
          </a:p>
        </p:txBody>
      </p:sp>
      <p:sp>
        <p:nvSpPr>
          <p:cNvPr id="3" name="Espace réservé du contenu 2"/>
          <p:cNvSpPr>
            <a:spLocks noGrp="1"/>
          </p:cNvSpPr>
          <p:nvPr>
            <p:ph idx="1"/>
          </p:nvPr>
        </p:nvSpPr>
        <p:spPr/>
        <p:txBody>
          <a:bodyPr/>
          <a:lstStyle/>
          <a:p>
            <a:pPr algn="r" rtl="1">
              <a:buNone/>
            </a:pPr>
            <a:r>
              <a:rPr lang="ar-DZ" dirty="0" smtClean="0"/>
              <a:t>- الفعل الإرادي </a:t>
            </a:r>
            <a:r>
              <a:rPr lang="fr-FR" b="1" dirty="0" smtClean="0"/>
              <a:t>motricité volontaire</a:t>
            </a:r>
            <a:r>
              <a:rPr lang="ar-DZ" dirty="0" smtClean="0"/>
              <a:t>: كل فعل يقوم به الفرد انتقائيا</a:t>
            </a:r>
          </a:p>
          <a:p>
            <a:pPr algn="r" rtl="1">
              <a:buFontTx/>
              <a:buChar char="-"/>
            </a:pPr>
            <a:r>
              <a:rPr lang="ar-DZ" dirty="0" smtClean="0"/>
              <a:t>الفعل اللاإرادي:</a:t>
            </a:r>
            <a:r>
              <a:rPr lang="fr-FR" dirty="0" smtClean="0"/>
              <a:t> </a:t>
            </a:r>
            <a:r>
              <a:rPr lang="fr-FR" b="1" dirty="0" smtClean="0"/>
              <a:t>involontaire</a:t>
            </a:r>
            <a:r>
              <a:rPr lang="ar-DZ" dirty="0" smtClean="0"/>
              <a:t>نشاط عصبي </a:t>
            </a:r>
            <a:r>
              <a:rPr lang="ar-DZ" dirty="0" err="1" smtClean="0"/>
              <a:t>و</a:t>
            </a:r>
            <a:r>
              <a:rPr lang="ar-DZ" dirty="0" smtClean="0"/>
              <a:t> رد فعل سريع إما شوكي </a:t>
            </a:r>
            <a:r>
              <a:rPr lang="ar-DZ" dirty="0" err="1" smtClean="0"/>
              <a:t>او</a:t>
            </a:r>
            <a:r>
              <a:rPr lang="ar-DZ" dirty="0" smtClean="0"/>
              <a:t> غريزي</a:t>
            </a:r>
            <a:r>
              <a:rPr lang="fr-FR" dirty="0" smtClean="0"/>
              <a:t> </a:t>
            </a:r>
          </a:p>
          <a:p>
            <a:pPr algn="r" rtl="1">
              <a:buFontTx/>
              <a:buChar char="-"/>
            </a:pPr>
            <a:r>
              <a:rPr lang="ar-DZ" dirty="0" smtClean="0"/>
              <a:t>انعكاس غريزي: </a:t>
            </a:r>
            <a:r>
              <a:rPr lang="fr-FR" dirty="0" smtClean="0"/>
              <a:t> reflexe inné</a:t>
            </a:r>
            <a:r>
              <a:rPr lang="ar-DZ" dirty="0"/>
              <a:t> </a:t>
            </a:r>
            <a:r>
              <a:rPr lang="ar-DZ" dirty="0" smtClean="0"/>
              <a:t>رد فعل يولد مع الإنسان(المص،القبض،المشي...)</a:t>
            </a:r>
          </a:p>
          <a:p>
            <a:pPr algn="r" rtl="1">
              <a:buFontTx/>
              <a:buChar char="-"/>
            </a:pPr>
            <a:r>
              <a:rPr lang="ar-DZ" dirty="0" smtClean="0"/>
              <a:t>انعكاس شوكي:</a:t>
            </a:r>
            <a:r>
              <a:rPr lang="fr-FR" b="1" dirty="0" smtClean="0">
                <a:latin typeface="Simplified Arabic" pitchFamily="18" charset="-78"/>
                <a:cs typeface="Simplified Arabic" pitchFamily="18" charset="-78"/>
              </a:rPr>
              <a:t>reflexe médullaire</a:t>
            </a:r>
            <a:r>
              <a:rPr lang="ar-DZ" b="1" dirty="0" smtClean="0">
                <a:latin typeface="Simplified Arabic" pitchFamily="18" charset="-78"/>
                <a:cs typeface="Simplified Arabic" pitchFamily="18" charset="-78"/>
              </a:rPr>
              <a:t> ا</a:t>
            </a:r>
            <a:r>
              <a:rPr lang="ar-DZ" dirty="0" smtClean="0">
                <a:latin typeface="Simplified Arabic" pitchFamily="18" charset="-78"/>
                <a:cs typeface="Simplified Arabic" pitchFamily="18" charset="-78"/>
              </a:rPr>
              <a:t>لاستجابة التي تصدر عن النخاع الشوكي دون أن تصل إلى الدماغ.</a:t>
            </a:r>
          </a:p>
          <a:p>
            <a:pPr algn="r" rtl="1">
              <a:buFontTx/>
              <a:buChar char="-"/>
            </a:pPr>
            <a:endParaRPr lang="fr-FR" dirty="0" smtClean="0"/>
          </a:p>
          <a:p>
            <a:pPr algn="r" rtl="1">
              <a:buFontTx/>
              <a:buChar char="-"/>
            </a:pP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9458" name="Picture 2" descr="C:\Users\samsung\Pictures\images (8).jpg"/>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482" name="Picture 2" descr="C:\Users\samsung\Pictures\images (9).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17638"/>
          </a:xfrm>
          <a:solidFill>
            <a:schemeClr val="accent1">
              <a:lumMod val="60000"/>
              <a:lumOff val="40000"/>
            </a:schemeClr>
          </a:solidFill>
        </p:spPr>
        <p:txBody>
          <a:bodyPr/>
          <a:lstStyle/>
          <a:p>
            <a:r>
              <a:rPr lang="ar-DZ" b="1" dirty="0" smtClean="0">
                <a:solidFill>
                  <a:srgbClr val="FF0000"/>
                </a:solidFill>
                <a:latin typeface="Simplified Arabic" pitchFamily="18" charset="-78"/>
                <a:cs typeface="Simplified Arabic" pitchFamily="18" charset="-78"/>
              </a:rPr>
              <a:t>مناطق الإحساس و الحركة في القشرة المخية</a:t>
            </a:r>
            <a:endParaRPr lang="fr-FR" b="1" dirty="0">
              <a:solidFill>
                <a:srgbClr val="FF0000"/>
              </a:solidFill>
              <a:latin typeface="Simplified Arabic" pitchFamily="18" charset="-78"/>
              <a:cs typeface="Simplified Arabic" pitchFamily="18" charset="-78"/>
            </a:endParaRPr>
          </a:p>
        </p:txBody>
      </p:sp>
      <p:pic>
        <p:nvPicPr>
          <p:cNvPr id="4098" name="Picture 2" descr="C:\Users\samsung\Pictures\alshiaclubs-b2bda56ef1.gif"/>
          <p:cNvPicPr>
            <a:picLocks noGrp="1" noChangeAspect="1" noChangeArrowheads="1"/>
          </p:cNvPicPr>
          <p:nvPr>
            <p:ph idx="1"/>
          </p:nvPr>
        </p:nvPicPr>
        <p:blipFill>
          <a:blip r:embed="rId2"/>
          <a:srcRect/>
          <a:stretch>
            <a:fillRect/>
          </a:stretch>
        </p:blipFill>
        <p:spPr bwMode="auto">
          <a:xfrm>
            <a:off x="0" y="1214422"/>
            <a:ext cx="9144000" cy="564357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a:bodyPr>
          <a:lstStyle/>
          <a:p>
            <a:r>
              <a:rPr lang="ar-DZ" sz="4800" b="1" dirty="0" smtClean="0">
                <a:solidFill>
                  <a:srgbClr val="FF0000"/>
                </a:solidFill>
                <a:latin typeface="Simplified Arabic" pitchFamily="18" charset="-78"/>
                <a:cs typeface="Simplified Arabic" pitchFamily="18" charset="-78"/>
              </a:rPr>
              <a:t>التصالب الحركي</a:t>
            </a:r>
            <a:endParaRPr lang="fr-FR" sz="4800" b="1" dirty="0">
              <a:solidFill>
                <a:srgbClr val="FF0000"/>
              </a:solidFill>
              <a:latin typeface="Simplified Arabic" pitchFamily="18" charset="-78"/>
              <a:cs typeface="Simplified Arabic" pitchFamily="18" charset="-78"/>
            </a:endParaRPr>
          </a:p>
        </p:txBody>
      </p:sp>
      <p:pic>
        <p:nvPicPr>
          <p:cNvPr id="1026" name="Picture 2" descr="C:\Users\samsung\Pictures\cross2.gif"/>
          <p:cNvPicPr>
            <a:picLocks noGrp="1" noChangeAspect="1" noChangeArrowheads="1"/>
          </p:cNvPicPr>
          <p:nvPr>
            <p:ph idx="1"/>
          </p:nvPr>
        </p:nvPicPr>
        <p:blipFill>
          <a:blip r:embed="rId2"/>
          <a:srcRect/>
          <a:stretch>
            <a:fillRect/>
          </a:stretch>
        </p:blipFill>
        <p:spPr bwMode="auto">
          <a:xfrm>
            <a:off x="0" y="1071546"/>
            <a:ext cx="9144000" cy="578645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11222"/>
          </a:xfrm>
        </p:spPr>
        <p:txBody>
          <a:bodyPr>
            <a:normAutofit/>
          </a:bodyPr>
          <a:lstStyle/>
          <a:p>
            <a:r>
              <a:rPr lang="ar-DZ" sz="4800" b="1" dirty="0" smtClean="0">
                <a:solidFill>
                  <a:srgbClr val="FF0000"/>
                </a:solidFill>
                <a:latin typeface="Simplified Arabic" pitchFamily="18" charset="-78"/>
                <a:cs typeface="Simplified Arabic" pitchFamily="18" charset="-78"/>
              </a:rPr>
              <a:t>التصالب الحركي</a:t>
            </a:r>
            <a:endParaRPr lang="fr-FR" sz="4800" b="1" dirty="0">
              <a:solidFill>
                <a:srgbClr val="FF0000"/>
              </a:solidFill>
              <a:latin typeface="Simplified Arabic" pitchFamily="18" charset="-78"/>
              <a:cs typeface="Simplified Arabic" pitchFamily="18" charset="-78"/>
            </a:endParaRPr>
          </a:p>
        </p:txBody>
      </p:sp>
      <p:pic>
        <p:nvPicPr>
          <p:cNvPr id="3074" name="Picture 2" descr="C:\Users\samsung\Pictures\Motricite-8.png"/>
          <p:cNvPicPr>
            <a:picLocks noGrp="1" noChangeAspect="1" noChangeArrowheads="1"/>
          </p:cNvPicPr>
          <p:nvPr>
            <p:ph idx="1"/>
          </p:nvPr>
        </p:nvPicPr>
        <p:blipFill>
          <a:blip r:embed="rId2"/>
          <a:srcRect/>
          <a:stretch>
            <a:fillRect/>
          </a:stretch>
        </p:blipFill>
        <p:spPr bwMode="auto">
          <a:xfrm>
            <a:off x="-285784" y="1214422"/>
            <a:ext cx="9429783" cy="564357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4800" b="1" dirty="0" smtClean="0">
                <a:solidFill>
                  <a:srgbClr val="FF0000"/>
                </a:solidFill>
                <a:latin typeface="Simplified Arabic" pitchFamily="18" charset="-78"/>
                <a:cs typeface="Simplified Arabic" pitchFamily="18" charset="-78"/>
              </a:rPr>
              <a:t>عناصر القوس الانعكاسي</a:t>
            </a:r>
            <a:endParaRPr lang="fr-FR" sz="4800" b="1" dirty="0">
              <a:solidFill>
                <a:srgbClr val="FF0000"/>
              </a:solidFill>
              <a:latin typeface="Simplified Arabic" pitchFamily="18" charset="-78"/>
              <a:cs typeface="Simplified Arabic" pitchFamily="18" charset="-78"/>
            </a:endParaRPr>
          </a:p>
        </p:txBody>
      </p:sp>
      <p:sp>
        <p:nvSpPr>
          <p:cNvPr id="3" name="Espace réservé du contenu 2"/>
          <p:cNvSpPr>
            <a:spLocks noGrp="1"/>
          </p:cNvSpPr>
          <p:nvPr>
            <p:ph idx="1"/>
          </p:nvPr>
        </p:nvSpPr>
        <p:spPr>
          <a:xfrm>
            <a:off x="457200" y="1357298"/>
            <a:ext cx="8229600" cy="4768865"/>
          </a:xfrm>
        </p:spPr>
        <p:txBody>
          <a:bodyPr>
            <a:normAutofit fontScale="92500"/>
          </a:bodyPr>
          <a:lstStyle/>
          <a:p>
            <a:pPr algn="justLow" rtl="1">
              <a:buNone/>
            </a:pPr>
            <a:r>
              <a:rPr lang="ar-DZ" dirty="0" smtClean="0">
                <a:latin typeface="Simplified Arabic" pitchFamily="18" charset="-78"/>
                <a:cs typeface="Simplified Arabic" pitchFamily="18" charset="-78"/>
              </a:rPr>
              <a:t>- المستقيلات: أعضاء الحس المختلفة التي تتلقى التنبيه </a:t>
            </a:r>
            <a:r>
              <a:rPr lang="ar-DZ" dirty="0" err="1" smtClean="0">
                <a:latin typeface="Simplified Arabic" pitchFamily="18" charset="-78"/>
                <a:cs typeface="Simplified Arabic" pitchFamily="18" charset="-78"/>
              </a:rPr>
              <a:t>و</a:t>
            </a:r>
            <a:r>
              <a:rPr lang="ar-DZ" dirty="0" smtClean="0">
                <a:latin typeface="Simplified Arabic" pitchFamily="18" charset="-78"/>
                <a:cs typeface="Simplified Arabic" pitchFamily="18" charset="-78"/>
              </a:rPr>
              <a:t> تولد السيالة العصبية.</a:t>
            </a:r>
          </a:p>
          <a:p>
            <a:pPr algn="justLow" rtl="1">
              <a:buFontTx/>
              <a:buChar char="-"/>
            </a:pPr>
            <a:r>
              <a:rPr lang="ar-DZ" dirty="0" smtClean="0">
                <a:latin typeface="Simplified Arabic" pitchFamily="18" charset="-78"/>
                <a:cs typeface="Simplified Arabic" pitchFamily="18" charset="-78"/>
              </a:rPr>
              <a:t>الخلايا الحسية: الواردة أو الصاعدة، تنقل الرسالة من المستقبلات إلى المراكز العصبية.</a:t>
            </a:r>
          </a:p>
          <a:p>
            <a:pPr algn="justLow" rtl="1">
              <a:buFontTx/>
              <a:buChar char="-"/>
            </a:pPr>
            <a:r>
              <a:rPr lang="ar-DZ" dirty="0" smtClean="0">
                <a:latin typeface="Simplified Arabic" pitchFamily="18" charset="-78"/>
                <a:cs typeface="Simplified Arabic" pitchFamily="18" charset="-78"/>
              </a:rPr>
              <a:t> المركز العصبي: الجهاز العصبي المركزي </a:t>
            </a:r>
            <a:r>
              <a:rPr lang="ar-DZ" dirty="0" err="1" smtClean="0">
                <a:latin typeface="Simplified Arabic" pitchFamily="18" charset="-78"/>
                <a:cs typeface="Simplified Arabic" pitchFamily="18" charset="-78"/>
              </a:rPr>
              <a:t>و</a:t>
            </a:r>
            <a:r>
              <a:rPr lang="ar-DZ" dirty="0" smtClean="0">
                <a:latin typeface="Simplified Arabic" pitchFamily="18" charset="-78"/>
                <a:cs typeface="Simplified Arabic" pitchFamily="18" charset="-78"/>
              </a:rPr>
              <a:t> النخاع الشوكي</a:t>
            </a:r>
          </a:p>
          <a:p>
            <a:pPr algn="justLow" rtl="1">
              <a:buFontTx/>
              <a:buChar char="-"/>
            </a:pPr>
            <a:r>
              <a:rPr lang="ar-DZ" dirty="0">
                <a:latin typeface="Simplified Arabic" pitchFamily="18" charset="-78"/>
                <a:cs typeface="Simplified Arabic" pitchFamily="18" charset="-78"/>
              </a:rPr>
              <a:t> </a:t>
            </a:r>
            <a:r>
              <a:rPr lang="ar-DZ" dirty="0" smtClean="0">
                <a:latin typeface="Simplified Arabic" pitchFamily="18" charset="-78"/>
                <a:cs typeface="Simplified Arabic" pitchFamily="18" charset="-78"/>
              </a:rPr>
              <a:t>الخلايا العصبية الموصلة: تربط بين الخلايا الحسية </a:t>
            </a:r>
            <a:r>
              <a:rPr lang="ar-DZ" dirty="0" err="1" smtClean="0">
                <a:latin typeface="Simplified Arabic" pitchFamily="18" charset="-78"/>
                <a:cs typeface="Simplified Arabic" pitchFamily="18" charset="-78"/>
              </a:rPr>
              <a:t>و</a:t>
            </a:r>
            <a:r>
              <a:rPr lang="ar-DZ" dirty="0" smtClean="0">
                <a:latin typeface="Simplified Arabic" pitchFamily="18" charset="-78"/>
                <a:cs typeface="Simplified Arabic" pitchFamily="18" charset="-78"/>
              </a:rPr>
              <a:t> الحركية</a:t>
            </a:r>
          </a:p>
          <a:p>
            <a:pPr algn="justLow" rtl="1">
              <a:buFontTx/>
              <a:buChar char="-"/>
            </a:pPr>
            <a:r>
              <a:rPr lang="ar-DZ" dirty="0">
                <a:latin typeface="Simplified Arabic" pitchFamily="18" charset="-78"/>
                <a:cs typeface="Simplified Arabic" pitchFamily="18" charset="-78"/>
              </a:rPr>
              <a:t> </a:t>
            </a:r>
            <a:r>
              <a:rPr lang="ar-DZ" dirty="0" smtClean="0">
                <a:latin typeface="Simplified Arabic" pitchFamily="18" charset="-78"/>
                <a:cs typeface="Simplified Arabic" pitchFamily="18" charset="-78"/>
              </a:rPr>
              <a:t>الخلايا الحركية: الصادرة أو النازلة، تنقل الاستجابة من المراكز العصبية إلى العضو المستجيب</a:t>
            </a:r>
          </a:p>
          <a:p>
            <a:pPr algn="justLow" rtl="1">
              <a:buFontTx/>
              <a:buChar char="-"/>
            </a:pPr>
            <a:r>
              <a:rPr lang="ar-DZ" dirty="0">
                <a:latin typeface="Simplified Arabic" pitchFamily="18" charset="-78"/>
                <a:cs typeface="Simplified Arabic" pitchFamily="18" charset="-78"/>
              </a:rPr>
              <a:t> </a:t>
            </a:r>
            <a:r>
              <a:rPr lang="ar-DZ" dirty="0" smtClean="0">
                <a:latin typeface="Simplified Arabic" pitchFamily="18" charset="-78"/>
                <a:cs typeface="Simplified Arabic" pitchFamily="18" charset="-78"/>
              </a:rPr>
              <a:t>أعضاء الاستجابة: عضلة او غدة .</a:t>
            </a:r>
            <a:endParaRPr lang="fr-FR" dirty="0">
              <a:latin typeface="Simplified Arabic" pitchFamily="18" charset="-78"/>
              <a:cs typeface="Simplified Arabic" pitchFamily="18"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85860"/>
          </a:xfrm>
          <a:solidFill>
            <a:schemeClr val="accent1">
              <a:lumMod val="40000"/>
              <a:lumOff val="60000"/>
            </a:schemeClr>
          </a:solidFill>
        </p:spPr>
        <p:txBody>
          <a:bodyPr>
            <a:normAutofit/>
          </a:bodyPr>
          <a:lstStyle/>
          <a:p>
            <a:r>
              <a:rPr lang="ar-DZ" sz="4800" b="1" dirty="0" smtClean="0">
                <a:solidFill>
                  <a:srgbClr val="FF0000"/>
                </a:solidFill>
                <a:latin typeface="Simplified Arabic" pitchFamily="18" charset="-78"/>
                <a:cs typeface="Simplified Arabic" pitchFamily="18" charset="-78"/>
              </a:rPr>
              <a:t>الق</a:t>
            </a:r>
            <a:r>
              <a:rPr lang="ar-SA" sz="4800" b="1" dirty="0" smtClean="0">
                <a:solidFill>
                  <a:srgbClr val="FF0000"/>
                </a:solidFill>
                <a:latin typeface="Simplified Arabic" pitchFamily="18" charset="-78"/>
                <a:cs typeface="Simplified Arabic" pitchFamily="18" charset="-78"/>
              </a:rPr>
              <a:t>و</a:t>
            </a:r>
            <a:r>
              <a:rPr lang="ar-DZ" sz="4800" b="1" dirty="0" smtClean="0">
                <a:solidFill>
                  <a:srgbClr val="FF0000"/>
                </a:solidFill>
                <a:latin typeface="Simplified Arabic" pitchFamily="18" charset="-78"/>
                <a:cs typeface="Simplified Arabic" pitchFamily="18" charset="-78"/>
              </a:rPr>
              <a:t>س الانعكاسي</a:t>
            </a:r>
            <a:endParaRPr lang="fr-FR" sz="4800" b="1" dirty="0">
              <a:solidFill>
                <a:srgbClr val="FF0000"/>
              </a:solidFill>
              <a:latin typeface="Simplified Arabic" pitchFamily="18" charset="-78"/>
              <a:cs typeface="Simplified Arabic" pitchFamily="18" charset="-78"/>
            </a:endParaRPr>
          </a:p>
        </p:txBody>
      </p:sp>
      <p:pic>
        <p:nvPicPr>
          <p:cNvPr id="2050" name="Picture 2" descr="C:\Users\samsung\Pictures\الأفعال الانعكاسيّة.png"/>
          <p:cNvPicPr>
            <a:picLocks noGrp="1" noChangeAspect="1" noChangeArrowheads="1"/>
          </p:cNvPicPr>
          <p:nvPr>
            <p:ph idx="1"/>
          </p:nvPr>
        </p:nvPicPr>
        <p:blipFill>
          <a:blip r:embed="rId2"/>
          <a:srcRect/>
          <a:stretch>
            <a:fillRect/>
          </a:stretch>
        </p:blipFill>
        <p:spPr bwMode="auto">
          <a:xfrm>
            <a:off x="1" y="1142984"/>
            <a:ext cx="9143999" cy="57150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17638"/>
          </a:xfrm>
        </p:spPr>
        <p:txBody>
          <a:bodyPr/>
          <a:lstStyle/>
          <a:p>
            <a:r>
              <a:rPr lang="ar-DZ" b="1" dirty="0" smtClean="0">
                <a:solidFill>
                  <a:srgbClr val="FF0000"/>
                </a:solidFill>
                <a:latin typeface="Simplified Arabic" pitchFamily="18" charset="-78"/>
                <a:cs typeface="Simplified Arabic" pitchFamily="18" charset="-78"/>
              </a:rPr>
              <a:t>تخطيط للقوس الانعكاسي</a:t>
            </a:r>
            <a:endParaRPr lang="fr-FR" b="1" dirty="0">
              <a:solidFill>
                <a:srgbClr val="FF0000"/>
              </a:solidFill>
              <a:latin typeface="Simplified Arabic" pitchFamily="18" charset="-78"/>
              <a:cs typeface="Simplified Arabic" pitchFamily="18" charset="-78"/>
            </a:endParaRPr>
          </a:p>
        </p:txBody>
      </p:sp>
      <p:pic>
        <p:nvPicPr>
          <p:cNvPr id="5122" name="Picture 2" descr="C:\Users\samsung\Pictures\khotata3.JPG"/>
          <p:cNvPicPr>
            <a:picLocks noGrp="1" noChangeAspect="1" noChangeArrowheads="1"/>
          </p:cNvPicPr>
          <p:nvPr>
            <p:ph idx="1"/>
          </p:nvPr>
        </p:nvPicPr>
        <p:blipFill>
          <a:blip r:embed="rId2"/>
          <a:srcRect/>
          <a:stretch>
            <a:fillRect/>
          </a:stretch>
        </p:blipFill>
        <p:spPr bwMode="auto">
          <a:xfrm>
            <a:off x="0" y="1428736"/>
            <a:ext cx="9144000" cy="5429264"/>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711</Words>
  <Application>Microsoft Office PowerPoint</Application>
  <PresentationFormat>Affichage à l'écran (4:3)</PresentationFormat>
  <Paragraphs>55</Paragraphs>
  <Slides>31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Arial</vt:lpstr>
      <vt:lpstr>Calibri</vt:lpstr>
      <vt:lpstr>Open Sans</vt:lpstr>
      <vt:lpstr>Simplified Arabic</vt:lpstr>
      <vt:lpstr>Times New Roman</vt:lpstr>
      <vt:lpstr>Thème Office</vt:lpstr>
      <vt:lpstr>محاضرات مقياس علم النفس الفسيولوجي</vt:lpstr>
      <vt:lpstr>الأقواس الانعكاسية</vt:lpstr>
      <vt:lpstr>تحديد بعض المفاهيم</vt:lpstr>
      <vt:lpstr>مناطق الإحساس و الحركة في القشرة المخية</vt:lpstr>
      <vt:lpstr>التصالب الحركي</vt:lpstr>
      <vt:lpstr>التصالب الحركي</vt:lpstr>
      <vt:lpstr>عناصر القوس الانعكاسي</vt:lpstr>
      <vt:lpstr>القوس الانعكاسي</vt:lpstr>
      <vt:lpstr>تخطيط للقوس الانعكاسي</vt:lpstr>
      <vt:lpstr>الأفعال المنعكسة الفطريةLes réflexes     archaïques دود الفعل الأساسية </vt:lpstr>
      <vt:lpstr>الأفعال المنعكسة الفطريةLes réflexes     archaïques دود الفعل الأساسية </vt:lpstr>
      <vt:lpstr>Présentation PowerPoint</vt:lpstr>
      <vt:lpstr>منعكس النقاط الأساسية RéflexeRéflexe des points cardinaux des points  cardinaux</vt:lpstr>
      <vt:lpstr>منعكس منشط الرقبة(أو المبارز)</vt:lpstr>
      <vt:lpstr>Réflexe d’agrippement palmaireمنعكس القبض </vt:lpstr>
      <vt:lpstr>agrippement منعكس القبض</vt:lpstr>
      <vt:lpstr>Réflexe de ramper منعكس الزحف </vt:lpstr>
      <vt:lpstr>Réflexe de Moro (dit réflexe deالدفاع  défense)</vt:lpstr>
      <vt:lpstr>Présentation PowerPoint</vt:lpstr>
      <vt:lpstr>Réflexe de nageمنعكس السباحة </vt:lpstr>
      <vt:lpstr>Réflexe de nageمنعكس السباحة </vt:lpstr>
      <vt:lpstr>Présentation PowerPoint</vt:lpstr>
      <vt:lpstr> La succion-déglutitionالمص و البلع  يظهر اثناء الحمل </vt:lpstr>
      <vt:lpstr>Réflexe de marche automatique منعكس المشي الآلي </vt:lpstr>
      <vt:lpstr>المشي الآلي </vt:lpstr>
      <vt:lpstr>Présentation PowerPoint</vt:lpstr>
      <vt:lpstr>  signe de Babinski منعكس فتح أصابع القدم(réflexe cutané plantaire( يختفي هذا المنعكس في سن حوالي ستة أشهر. قد يشير وجوده بعد هذا العمر إلى اضطرابات عصبية.</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مقياس علم النفس الفسيولوجي</dc:title>
  <dc:creator>samsung</dc:creator>
  <cp:lastModifiedBy>SAMSUNG</cp:lastModifiedBy>
  <cp:revision>32</cp:revision>
  <dcterms:created xsi:type="dcterms:W3CDTF">2017-12-16T10:16:08Z</dcterms:created>
  <dcterms:modified xsi:type="dcterms:W3CDTF">2021-02-14T19:12:21Z</dcterms:modified>
</cp:coreProperties>
</file>